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2"/>
  </p:notesMasterIdLst>
  <p:sldIdLst>
    <p:sldId id="257" r:id="rId2"/>
    <p:sldId id="274" r:id="rId3"/>
    <p:sldId id="273" r:id="rId4"/>
    <p:sldId id="259" r:id="rId5"/>
    <p:sldId id="312" r:id="rId6"/>
    <p:sldId id="265" r:id="rId7"/>
    <p:sldId id="260" r:id="rId8"/>
    <p:sldId id="261" r:id="rId9"/>
    <p:sldId id="264" r:id="rId10"/>
    <p:sldId id="262" r:id="rId11"/>
    <p:sldId id="266" r:id="rId12"/>
    <p:sldId id="267" r:id="rId13"/>
    <p:sldId id="258" r:id="rId14"/>
    <p:sldId id="275" r:id="rId15"/>
    <p:sldId id="268" r:id="rId16"/>
    <p:sldId id="270" r:id="rId17"/>
    <p:sldId id="271" r:id="rId18"/>
    <p:sldId id="272" r:id="rId19"/>
    <p:sldId id="281" r:id="rId20"/>
    <p:sldId id="282" r:id="rId21"/>
    <p:sldId id="345" r:id="rId22"/>
    <p:sldId id="276" r:id="rId23"/>
    <p:sldId id="277" r:id="rId24"/>
    <p:sldId id="297" r:id="rId25"/>
    <p:sldId id="279" r:id="rId26"/>
    <p:sldId id="283" r:id="rId27"/>
    <p:sldId id="284" r:id="rId28"/>
    <p:sldId id="287" r:id="rId29"/>
    <p:sldId id="286" r:id="rId30"/>
    <p:sldId id="346" r:id="rId31"/>
    <p:sldId id="288" r:id="rId32"/>
    <p:sldId id="289" r:id="rId33"/>
    <p:sldId id="291" r:id="rId34"/>
    <p:sldId id="347" r:id="rId35"/>
    <p:sldId id="298" r:id="rId36"/>
    <p:sldId id="293" r:id="rId37"/>
    <p:sldId id="306" r:id="rId38"/>
    <p:sldId id="307" r:id="rId39"/>
    <p:sldId id="308" r:id="rId40"/>
    <p:sldId id="303" r:id="rId41"/>
    <p:sldId id="304" r:id="rId42"/>
    <p:sldId id="314" r:id="rId43"/>
    <p:sldId id="315" r:id="rId44"/>
    <p:sldId id="316" r:id="rId45"/>
    <p:sldId id="310" r:id="rId46"/>
    <p:sldId id="313" r:id="rId47"/>
    <p:sldId id="317" r:id="rId48"/>
    <p:sldId id="319" r:id="rId49"/>
    <p:sldId id="320" r:id="rId50"/>
    <p:sldId id="321" r:id="rId51"/>
    <p:sldId id="322" r:id="rId52"/>
    <p:sldId id="324" r:id="rId53"/>
    <p:sldId id="350" r:id="rId54"/>
    <p:sldId id="348" r:id="rId55"/>
    <p:sldId id="326" r:id="rId56"/>
    <p:sldId id="325" r:id="rId57"/>
    <p:sldId id="327" r:id="rId58"/>
    <p:sldId id="338" r:id="rId59"/>
    <p:sldId id="330" r:id="rId60"/>
    <p:sldId id="339" r:id="rId61"/>
    <p:sldId id="329" r:id="rId62"/>
    <p:sldId id="331" r:id="rId63"/>
    <p:sldId id="332" r:id="rId64"/>
    <p:sldId id="333" r:id="rId65"/>
    <p:sldId id="334" r:id="rId66"/>
    <p:sldId id="351" r:id="rId67"/>
    <p:sldId id="335" r:id="rId68"/>
    <p:sldId id="337" r:id="rId69"/>
    <p:sldId id="340" r:id="rId70"/>
    <p:sldId id="342" r:id="rId7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48" autoAdjust="0"/>
  </p:normalViewPr>
  <p:slideViewPr>
    <p:cSldViewPr snapToGrid="0" snapToObjects="1">
      <p:cViewPr varScale="1">
        <p:scale>
          <a:sx n="79" d="100"/>
          <a:sy n="79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B57A1-62CA-D643-A088-E0049D84FE12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C289-96CB-BE40-81D1-5D9D563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5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7813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6506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3403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5739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2200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7212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7212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05928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2394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2394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881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76923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25730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873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44003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82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76923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079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123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5067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2399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6883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1259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134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600" b="1">
                <a:latin typeface="Avenir Book"/>
                <a:cs typeface="Avenir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5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9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venir Book"/>
                <a:cs typeface="Avenir Book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Avenir Book"/>
                <a:cs typeface="Avenir Book"/>
              </a:defRPr>
            </a:lvl1pPr>
            <a:lvl2pPr>
              <a:defRPr b="1">
                <a:latin typeface="Avenir Book"/>
                <a:cs typeface="Avenir Book"/>
              </a:defRPr>
            </a:lvl2pPr>
            <a:lvl3pPr>
              <a:defRPr b="1">
                <a:latin typeface="Avenir Book"/>
                <a:cs typeface="Avenir Book"/>
              </a:defRPr>
            </a:lvl3pPr>
            <a:lvl4pPr>
              <a:defRPr b="1">
                <a:latin typeface="Avenir Book"/>
                <a:cs typeface="Avenir Book"/>
              </a:defRPr>
            </a:lvl4pPr>
            <a:lvl5pPr>
              <a:defRPr b="1">
                <a:latin typeface="Avenir Book"/>
                <a:cs typeface="Avenir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3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5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4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84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95889"/>
            <a:ext cx="8229600" cy="2330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EAB8-E6E4-744E-A621-B24A21DFABBA}" type="datetimeFigureOut">
              <a:rPr lang="en-US" smtClean="0"/>
              <a:t>14/10/17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6600" b="1" kern="1200">
          <a:solidFill>
            <a:schemeClr val="tx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Lecture 15</a:t>
            </a:r>
            <a:br>
              <a:rPr lang="en-US" sz="7200" dirty="0" smtClean="0"/>
            </a:br>
            <a:r>
              <a:rPr lang="en-US" sz="7200" dirty="0" smtClean="0"/>
              <a:t>AVL Trees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252939" y="6184676"/>
            <a:ext cx="849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/>
                <a:cs typeface="Avenir Book"/>
              </a:rPr>
              <a:t>Slides modified from © </a:t>
            </a:r>
            <a:r>
              <a:rPr lang="en-US" dirty="0">
                <a:latin typeface="Avenir Book"/>
                <a:cs typeface="Avenir Book"/>
              </a:rPr>
              <a:t>2010 Goodrich, </a:t>
            </a:r>
            <a:r>
              <a:rPr lang="en-US" dirty="0" err="1" smtClean="0">
                <a:latin typeface="Avenir Book"/>
                <a:cs typeface="Avenir Book"/>
              </a:rPr>
              <a:t>Tamassia</a:t>
            </a:r>
            <a:r>
              <a:rPr lang="en-US" dirty="0" smtClean="0">
                <a:latin typeface="Avenir Book"/>
                <a:cs typeface="Avenir Book"/>
              </a:rPr>
              <a:t> &amp; </a:t>
            </a:r>
            <a:r>
              <a:rPr lang="en-US" dirty="0"/>
              <a:t>by Prof. Naveen </a:t>
            </a:r>
            <a:r>
              <a:rPr lang="en-US" dirty="0" err="1" smtClean="0"/>
              <a:t>Garg’s</a:t>
            </a:r>
            <a:r>
              <a:rPr lang="en-US" dirty="0" smtClean="0"/>
              <a:t> Lectures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74445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4123"/>
            <a:ext cx="8229600" cy="1143000"/>
          </a:xfrm>
        </p:spPr>
        <p:txBody>
          <a:bodyPr/>
          <a:lstStyle/>
          <a:p>
            <a:r>
              <a:rPr lang="en-US" dirty="0" smtClean="0"/>
              <a:t>Rotate while Inserting Itself</a:t>
            </a:r>
            <a:br>
              <a:rPr lang="en-US" dirty="0" smtClean="0"/>
            </a:br>
            <a:r>
              <a:rPr lang="en-US" dirty="0" smtClean="0"/>
              <a:t>(7, 6, 5 4, 3, 2, 1)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22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737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sz="5400" dirty="0" smtClean="0">
                <a:solidFill>
                  <a:prstClr val="black"/>
                </a:solidFill>
              </a:rPr>
              <a:t>if </a:t>
            </a:r>
            <a:r>
              <a:rPr lang="en-US" sz="4400" dirty="0" smtClean="0">
                <a:solidFill>
                  <a:prstClr val="black"/>
                </a:solidFill>
              </a:rPr>
              <a:t>left </a:t>
            </a:r>
            <a:r>
              <a:rPr lang="en-US" sz="4400" dirty="0">
                <a:solidFill>
                  <a:prstClr val="black"/>
                </a:solidFill>
              </a:rPr>
              <a:t>and right </a:t>
            </a:r>
            <a:r>
              <a:rPr lang="en-US" sz="4400" dirty="0" err="1">
                <a:solidFill>
                  <a:prstClr val="black"/>
                </a:solidFill>
              </a:rPr>
              <a:t>subtrees</a:t>
            </a:r>
            <a:r>
              <a:rPr lang="en-US" sz="4400" dirty="0">
                <a:solidFill>
                  <a:prstClr val="black"/>
                </a:solidFill>
              </a:rPr>
              <a:t> can differ in height by at most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53386"/>
            <a:ext cx="8229600" cy="32931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height still remains O(log n)</a:t>
            </a:r>
          </a:p>
          <a:p>
            <a:r>
              <a:rPr lang="en-US" sz="4000" dirty="0" smtClean="0"/>
              <a:t>restructuring is easy and O(log n)</a:t>
            </a:r>
          </a:p>
          <a:p>
            <a:pPr lvl="1"/>
            <a:r>
              <a:rPr lang="en-US" sz="4000" dirty="0" smtClean="0"/>
              <a:t>insert and delete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873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9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Height-Balanced Binary Search Trees</a:t>
            </a:r>
          </a:p>
        </p:txBody>
      </p:sp>
    </p:spTree>
    <p:extLst>
      <p:ext uri="{BB962C8B-B14F-4D97-AF65-F5344CB8AC3E}">
        <p14:creationId xmlns:p14="http://schemas.microsoft.com/office/powerpoint/2010/main" val="345386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897"/>
            <a:ext cx="8229600" cy="1143000"/>
          </a:xfrm>
        </p:spPr>
        <p:txBody>
          <a:bodyPr/>
          <a:lstStyle/>
          <a:p>
            <a:r>
              <a:rPr lang="en-US" dirty="0" smtClean="0"/>
              <a:t>Height Balance Property!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0026" y="3259559"/>
            <a:ext cx="744500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Avenir Book"/>
                <a:cs typeface="Avenir Book"/>
              </a:rPr>
              <a:t>For </a:t>
            </a:r>
            <a:r>
              <a:rPr lang="en-US" sz="3600" dirty="0">
                <a:solidFill>
                  <a:srgbClr val="0000FF"/>
                </a:solidFill>
                <a:latin typeface="Avenir Book"/>
                <a:cs typeface="Avenir Book"/>
              </a:rPr>
              <a:t>every internal node v of T, the heights of the children of v can differ by at most </a:t>
            </a:r>
            <a:r>
              <a:rPr lang="en-US" sz="3600" dirty="0" smtClean="0">
                <a:solidFill>
                  <a:srgbClr val="0000FF"/>
                </a:solidFill>
                <a:latin typeface="Avenir Book"/>
                <a:cs typeface="Avenir Book"/>
              </a:rPr>
              <a:t>1!</a:t>
            </a:r>
            <a:endParaRPr lang="en-US" sz="3600" dirty="0">
              <a:solidFill>
                <a:srgbClr val="0000FF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50380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212" y="548931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345232" y="1933381"/>
            <a:ext cx="4361931" cy="2288326"/>
            <a:chOff x="2029933" y="2243139"/>
            <a:chExt cx="5592637" cy="2933969"/>
          </a:xfrm>
          <a:noFill/>
        </p:grpSpPr>
        <p:grpSp>
          <p:nvGrpSpPr>
            <p:cNvPr id="5" name="Group 4"/>
            <p:cNvGrpSpPr/>
            <p:nvPr/>
          </p:nvGrpSpPr>
          <p:grpSpPr>
            <a:xfrm>
              <a:off x="2029933" y="3396657"/>
              <a:ext cx="2502911" cy="1780451"/>
              <a:chOff x="2029933" y="3396657"/>
              <a:chExt cx="2502911" cy="1780451"/>
            </a:xfrm>
            <a:grpFill/>
          </p:grpSpPr>
          <p:grpSp>
            <p:nvGrpSpPr>
              <p:cNvPr id="18" name="Group 17"/>
              <p:cNvGrpSpPr/>
              <p:nvPr/>
            </p:nvGrpSpPr>
            <p:grpSpPr>
              <a:xfrm>
                <a:off x="2029933" y="4457441"/>
                <a:ext cx="2502911" cy="719667"/>
                <a:chOff x="2029933" y="4457441"/>
                <a:chExt cx="2502911" cy="719667"/>
              </a:xfrm>
              <a:grpFill/>
            </p:grpSpPr>
            <p:sp>
              <p:nvSpPr>
                <p:cNvPr id="20" name="Oval 7"/>
                <p:cNvSpPr>
                  <a:spLocks noChangeArrowheads="1"/>
                </p:cNvSpPr>
                <p:nvPr/>
              </p:nvSpPr>
              <p:spPr bwMode="auto">
                <a:xfrm>
                  <a:off x="2029933" y="4457441"/>
                  <a:ext cx="719667" cy="719667"/>
                </a:xfrm>
                <a:prstGeom prst="ellipse">
                  <a:avLst/>
                </a:prstGeom>
                <a:grpFill/>
                <a:ln w="57150" cmpd="sng">
                  <a:solidFill>
                    <a:srgbClr val="40458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2800" kern="0" dirty="0">
                      <a:solidFill>
                        <a:sysClr val="windowText" lastClr="000000"/>
                      </a:solidFill>
                      <a:latin typeface="Avenir Book"/>
                      <a:cs typeface="Avenir Book"/>
                    </a:rPr>
                    <a:t>1</a:t>
                  </a:r>
                  <a:endParaRPr kumimoji="0" lang="en-US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21" name="Oval 8"/>
                <p:cNvSpPr>
                  <a:spLocks noChangeArrowheads="1"/>
                </p:cNvSpPr>
                <p:nvPr/>
              </p:nvSpPr>
              <p:spPr bwMode="auto">
                <a:xfrm>
                  <a:off x="3813177" y="4457441"/>
                  <a:ext cx="719667" cy="719667"/>
                </a:xfrm>
                <a:prstGeom prst="ellipse">
                  <a:avLst/>
                </a:prstGeom>
                <a:grpFill/>
                <a:ln w="57150" cmpd="sng">
                  <a:solidFill>
                    <a:srgbClr val="40458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2800" kern="0" noProof="0" dirty="0">
                      <a:solidFill>
                        <a:sysClr val="windowText" lastClr="000000"/>
                      </a:solidFill>
                      <a:latin typeface="Avenir Book"/>
                      <a:cs typeface="Avenir Book"/>
                    </a:rPr>
                    <a:t>3</a:t>
                  </a:r>
                  <a:endParaRPr kumimoji="0" lang="en-US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venir Book"/>
                    <a:cs typeface="Avenir Book"/>
                  </a:endParaRPr>
                </a:p>
              </p:txBody>
            </p:sp>
          </p:grpSp>
          <p:sp>
            <p:nvSpPr>
              <p:cNvPr id="19" name="Oval 9"/>
              <p:cNvSpPr>
                <a:spLocks noChangeArrowheads="1"/>
              </p:cNvSpPr>
              <p:nvPr/>
            </p:nvSpPr>
            <p:spPr bwMode="auto">
              <a:xfrm>
                <a:off x="2921555" y="3396657"/>
                <a:ext cx="719667" cy="719667"/>
              </a:xfrm>
              <a:prstGeom prst="ellipse">
                <a:avLst/>
              </a:prstGeom>
              <a:grpFill/>
              <a:ln w="57150" cmpd="sng">
                <a:solidFill>
                  <a:srgbClr val="40458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kern="0" noProof="0" dirty="0">
                    <a:solidFill>
                      <a:sysClr val="windowText" lastClr="000000"/>
                    </a:solidFill>
                    <a:latin typeface="Avenir Book"/>
                    <a:cs typeface="Avenir Book"/>
                  </a:rPr>
                  <a:t>2</a:t>
                </a: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Book"/>
                  <a:cs typeface="Avenir Book"/>
                </a:endParaRPr>
              </a:p>
            </p:txBody>
          </p:sp>
        </p:grp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466418" y="2243139"/>
              <a:ext cx="719667" cy="719667"/>
            </a:xfrm>
            <a:prstGeom prst="ellipse">
              <a:avLst/>
            </a:prstGeom>
            <a:grpFill/>
            <a:ln w="57150" cmpd="sng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Text" lastClr="000000"/>
                  </a:solidFill>
                  <a:latin typeface="Avenir Book"/>
                  <a:cs typeface="Avenir Book"/>
                </a:rPr>
                <a:t>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Book"/>
                <a:cs typeface="Avenir Book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119659" y="3396657"/>
              <a:ext cx="2502911" cy="1780451"/>
              <a:chOff x="2029933" y="3396657"/>
              <a:chExt cx="2502911" cy="1780451"/>
            </a:xfrm>
            <a:grpFill/>
          </p:grpSpPr>
          <p:grpSp>
            <p:nvGrpSpPr>
              <p:cNvPr id="14" name="Group 13"/>
              <p:cNvGrpSpPr/>
              <p:nvPr/>
            </p:nvGrpSpPr>
            <p:grpSpPr>
              <a:xfrm>
                <a:off x="2029933" y="4457441"/>
                <a:ext cx="2502911" cy="719667"/>
                <a:chOff x="2029933" y="4457441"/>
                <a:chExt cx="2502911" cy="719667"/>
              </a:xfrm>
              <a:grpFill/>
            </p:grpSpPr>
            <p:sp>
              <p:nvSpPr>
                <p:cNvPr id="16" name="Oval 7"/>
                <p:cNvSpPr>
                  <a:spLocks noChangeArrowheads="1"/>
                </p:cNvSpPr>
                <p:nvPr/>
              </p:nvSpPr>
              <p:spPr bwMode="auto">
                <a:xfrm>
                  <a:off x="2029933" y="4457441"/>
                  <a:ext cx="719667" cy="719667"/>
                </a:xfrm>
                <a:prstGeom prst="ellipse">
                  <a:avLst/>
                </a:prstGeom>
                <a:grpFill/>
                <a:ln w="57150" cmpd="sng">
                  <a:solidFill>
                    <a:srgbClr val="40458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2800" kern="0" noProof="0" dirty="0">
                      <a:solidFill>
                        <a:sysClr val="windowText" lastClr="000000"/>
                      </a:solidFill>
                      <a:latin typeface="Avenir Book"/>
                      <a:cs typeface="Avenir Book"/>
                    </a:rPr>
                    <a:t>5</a:t>
                  </a:r>
                  <a:endParaRPr kumimoji="0" lang="en-US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7" name="Oval 8"/>
                <p:cNvSpPr>
                  <a:spLocks noChangeArrowheads="1"/>
                </p:cNvSpPr>
                <p:nvPr/>
              </p:nvSpPr>
              <p:spPr bwMode="auto">
                <a:xfrm>
                  <a:off x="3813177" y="4457441"/>
                  <a:ext cx="719667" cy="719667"/>
                </a:xfrm>
                <a:prstGeom prst="ellipse">
                  <a:avLst/>
                </a:prstGeom>
                <a:grpFill/>
                <a:ln w="57150" cmpd="sng">
                  <a:solidFill>
                    <a:srgbClr val="40458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2800" kern="0" noProof="0" dirty="0">
                      <a:solidFill>
                        <a:sysClr val="windowText" lastClr="000000"/>
                      </a:solidFill>
                      <a:latin typeface="Avenir Book"/>
                      <a:cs typeface="Avenir Book"/>
                    </a:rPr>
                    <a:t>7</a:t>
                  </a:r>
                  <a:endParaRPr kumimoji="0" lang="en-US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venir Book"/>
                    <a:cs typeface="Avenir Book"/>
                  </a:endParaRPr>
                </a:p>
              </p:txBody>
            </p:sp>
          </p:grpSp>
          <p:sp>
            <p:nvSpPr>
              <p:cNvPr id="15" name="Oval 9"/>
              <p:cNvSpPr>
                <a:spLocks noChangeArrowheads="1"/>
              </p:cNvSpPr>
              <p:nvPr/>
            </p:nvSpPr>
            <p:spPr bwMode="auto">
              <a:xfrm>
                <a:off x="2921555" y="3396657"/>
                <a:ext cx="719667" cy="719667"/>
              </a:xfrm>
              <a:prstGeom prst="ellipse">
                <a:avLst/>
              </a:prstGeom>
              <a:grpFill/>
              <a:ln w="57150" cmpd="sng">
                <a:solidFill>
                  <a:srgbClr val="40458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kern="0" noProof="0" dirty="0">
                    <a:solidFill>
                      <a:sysClr val="windowText" lastClr="000000"/>
                    </a:solidFill>
                    <a:latin typeface="Avenir Book"/>
                    <a:cs typeface="Avenir Book"/>
                  </a:rPr>
                  <a:t>6</a:t>
                </a: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Book"/>
                  <a:cs typeface="Avenir Book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>
              <a:off x="3574605" y="2792160"/>
              <a:ext cx="930589" cy="738975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147309" y="2768906"/>
              <a:ext cx="930589" cy="738975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530171" y="4020626"/>
              <a:ext cx="467696" cy="446510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06573" y="4058154"/>
              <a:ext cx="467696" cy="446510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629590" y="4020626"/>
              <a:ext cx="467696" cy="446510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625380" y="4038764"/>
              <a:ext cx="467696" cy="446510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650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 flipH="1">
            <a:off x="2048041" y="4283788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931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2311124" y="38181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>
                <a:solidFill>
                  <a:sysClr val="windowText" lastClr="000000"/>
                </a:solidFill>
                <a:latin typeface="Avenir Book"/>
                <a:cs typeface="Avenir Book"/>
              </a:rPr>
              <a:t>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3701951" y="38181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11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3006537" y="299079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211440" y="209111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4720930" y="38181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6111757" y="38181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5416343" y="299079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16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515878" y="2519323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42496" y="2501186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01280" y="347745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62817" y="350672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18647" y="347745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95305" y="3491602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1650905" y="4613849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Avenir Book"/>
                <a:cs typeface="Avenir Book"/>
              </a:rPr>
              <a:t>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48862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 flipH="1">
            <a:off x="2078433" y="4283788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931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2341516" y="38181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>
                <a:solidFill>
                  <a:sysClr val="windowText" lastClr="000000"/>
                </a:solidFill>
                <a:latin typeface="Avenir Book"/>
                <a:cs typeface="Avenir Book"/>
              </a:rPr>
              <a:t>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3732343" y="38181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11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3036929" y="299079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241832" y="209111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4751322" y="38181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6142149" y="38181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5446735" y="299079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16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546270" y="2519323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72888" y="2501186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31672" y="347745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93209" y="350672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49039" y="347745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25697" y="3491602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1681297" y="4613849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Avenir Book"/>
                <a:cs typeface="Avenir Book"/>
              </a:rPr>
              <a:t>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8" name="Straight Connector 17"/>
          <p:cNvCxnSpPr>
            <a:endCxn id="24" idx="0"/>
          </p:cNvCxnSpPr>
          <p:nvPr/>
        </p:nvCxnSpPr>
        <p:spPr>
          <a:xfrm flipH="1">
            <a:off x="4730742" y="4283788"/>
            <a:ext cx="84127" cy="44539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4450093" y="472918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13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85139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 flipH="1">
            <a:off x="2099999" y="4265651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931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2363082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>
                <a:solidFill>
                  <a:sysClr val="windowText" lastClr="000000"/>
                </a:solidFill>
                <a:latin typeface="Avenir Book"/>
                <a:cs typeface="Avenir Book"/>
              </a:rPr>
              <a:t>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3753909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11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3058495" y="297265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263398" y="207298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6163715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20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5468301" y="297265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16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567836" y="2501186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94454" y="2483049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53238" y="3459318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14775" y="3488588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47263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1702863" y="4595712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Avenir Book"/>
                <a:cs typeface="Avenir Book"/>
              </a:rPr>
              <a:t>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870237" y="424392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5473101" y="4573986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85139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>
            <a:off x="5296714" y="4262116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931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4790100" y="38217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2905244" y="378488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2209830" y="295753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263398" y="207298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6163715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5468301" y="297265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" name="Straight Connector 7"/>
          <p:cNvCxnSpPr>
            <a:endCxn id="19" idx="7"/>
          </p:cNvCxnSpPr>
          <p:nvPr/>
        </p:nvCxnSpPr>
        <p:spPr>
          <a:xfrm flipH="1">
            <a:off x="2688928" y="2501186"/>
            <a:ext cx="1604714" cy="53854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94454" y="2483049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99212" y="349050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66110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47263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5602417" y="461036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480402" y="4262116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4083266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25" name="Straight Connector 24"/>
          <p:cNvCxnSpPr>
            <a:stCxn id="22" idx="3"/>
            <a:endCxn id="26" idx="7"/>
          </p:cNvCxnSpPr>
          <p:nvPr/>
        </p:nvCxnSpPr>
        <p:spPr>
          <a:xfrm flipH="1">
            <a:off x="5329383" y="5089467"/>
            <a:ext cx="355234" cy="49219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4850285" y="5499460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56255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36191" y="3702989"/>
            <a:ext cx="1290920" cy="6420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800" dirty="0" smtClean="0">
                <a:solidFill>
                  <a:srgbClr val="0000FF"/>
                </a:solidFill>
              </a:rPr>
              <a:t>BST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1749" y="680372"/>
            <a:ext cx="3157649" cy="7735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800" dirty="0" smtClean="0">
                <a:solidFill>
                  <a:schemeClr val="tx2"/>
                </a:solidFill>
              </a:rPr>
              <a:t>Linked List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03618" y="2232719"/>
            <a:ext cx="1853910" cy="6666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800" dirty="0" smtClean="0">
                <a:solidFill>
                  <a:schemeClr val="accent3"/>
                </a:solidFill>
              </a:rPr>
              <a:t>Stack</a:t>
            </a:r>
            <a:endParaRPr lang="en-US" sz="4800" dirty="0">
              <a:solidFill>
                <a:schemeClr val="accent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9728" y="3678181"/>
            <a:ext cx="2121691" cy="7546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800" dirty="0" smtClean="0">
                <a:solidFill>
                  <a:schemeClr val="accent2"/>
                </a:solidFill>
              </a:rPr>
              <a:t>Queue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46239" y="2245972"/>
            <a:ext cx="1670825" cy="8405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800" dirty="0" smtClean="0">
                <a:solidFill>
                  <a:schemeClr val="accent4"/>
                </a:solidFill>
              </a:rPr>
              <a:t>Heap</a:t>
            </a:r>
            <a:endParaRPr lang="en-US" sz="4800" dirty="0">
              <a:solidFill>
                <a:schemeClr val="accent4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07532" y="694659"/>
            <a:ext cx="4148238" cy="9348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800" dirty="0" smtClean="0">
                <a:solidFill>
                  <a:schemeClr val="accent5"/>
                </a:solidFill>
              </a:rPr>
              <a:t>Priority Queue</a:t>
            </a:r>
            <a:endParaRPr lang="en-US" sz="4800" dirty="0">
              <a:solidFill>
                <a:schemeClr val="accent5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277425" y="694659"/>
            <a:ext cx="0" cy="4003500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1749" y="4698159"/>
            <a:ext cx="8168921" cy="0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704149" y="4890816"/>
            <a:ext cx="3172339" cy="9248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Hash Table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61557" y="4890816"/>
            <a:ext cx="4159113" cy="9248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Ordered Trees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3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>
            <a:off x="6670329" y="4280307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931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4790100" y="38217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2905244" y="378488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2209830" y="295753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263398" y="207298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6163715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Avenir Book"/>
                <a:cs typeface="Avenir Book"/>
              </a:rPr>
              <a:t>7</a:t>
            </a: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7005662" y="461036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Avenir Book"/>
                <a:cs typeface="Avenir Book"/>
              </a:rPr>
              <a:t>8</a:t>
            </a: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" name="Straight Connector 7"/>
          <p:cNvCxnSpPr>
            <a:endCxn id="19" idx="7"/>
          </p:cNvCxnSpPr>
          <p:nvPr/>
        </p:nvCxnSpPr>
        <p:spPr>
          <a:xfrm flipH="1">
            <a:off x="2688928" y="2501186"/>
            <a:ext cx="1604714" cy="53854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94454" y="2483049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99212" y="349050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66110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47263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5453603" y="2985966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480402" y="4262116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4083266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320259" y="4272061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5666614" y="457102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30309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4640"/>
            <a:ext cx="8229600" cy="58927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 the height start from 1, and n(h) be minimum nodes in a tree of height h</a:t>
            </a:r>
          </a:p>
          <a:p>
            <a:r>
              <a:rPr lang="en-US" dirty="0" smtClean="0"/>
              <a:t>n(1) = 1 and n(2) = 2</a:t>
            </a:r>
          </a:p>
          <a:p>
            <a:r>
              <a:rPr lang="mr-IN" dirty="0"/>
              <a:t>n(h) = 1 + n(h-1) + n(h-2)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n(h-1) &gt;= n(h-2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n</a:t>
            </a:r>
            <a:r>
              <a:rPr lang="en-US" dirty="0"/>
              <a:t>(h) &gt; 2n(h-2) &gt; 4n(h-4) &gt; 8n(h-6) </a:t>
            </a:r>
          </a:p>
          <a:p>
            <a:r>
              <a:rPr lang="en-US" dirty="0"/>
              <a:t>... </a:t>
            </a:r>
          </a:p>
          <a:p>
            <a:r>
              <a:rPr lang="en-US" dirty="0"/>
              <a:t>&gt; 2</a:t>
            </a:r>
            <a:r>
              <a:rPr lang="en-US" baseline="30000" dirty="0"/>
              <a:t>i</a:t>
            </a:r>
            <a:r>
              <a:rPr lang="en-US" dirty="0"/>
              <a:t>n(h-2i) </a:t>
            </a:r>
          </a:p>
          <a:p>
            <a:r>
              <a:rPr lang="en-US" dirty="0" smtClean="0"/>
              <a:t>Using n(2) = 2, we get </a:t>
            </a:r>
            <a:r>
              <a:rPr lang="en-US" dirty="0" err="1" smtClean="0"/>
              <a:t>i</a:t>
            </a:r>
            <a:r>
              <a:rPr lang="en-US" dirty="0" smtClean="0"/>
              <a:t> = h</a:t>
            </a:r>
            <a:r>
              <a:rPr lang="en-US" dirty="0"/>
              <a:t>/2-1 </a:t>
            </a:r>
            <a:endParaRPr lang="en-US" dirty="0" smtClean="0"/>
          </a:p>
          <a:p>
            <a:r>
              <a:rPr lang="en-US" dirty="0" smtClean="0"/>
              <a:t>n</a:t>
            </a:r>
            <a:r>
              <a:rPr lang="en-US" dirty="0"/>
              <a:t>(h) &gt; 2</a:t>
            </a:r>
            <a:r>
              <a:rPr lang="en-US" baseline="30000" dirty="0"/>
              <a:t>h/2-</a:t>
            </a:r>
            <a:r>
              <a:rPr lang="en-US" baseline="30000" dirty="0" smtClean="0"/>
              <a:t>1</a:t>
            </a:r>
            <a:r>
              <a:rPr lang="en-US" dirty="0" smtClean="0"/>
              <a:t>*n</a:t>
            </a:r>
            <a:r>
              <a:rPr lang="en-US" dirty="0"/>
              <a:t>(2) = 2</a:t>
            </a:r>
            <a:r>
              <a:rPr lang="en-US" baseline="30000" dirty="0"/>
              <a:t>h/2</a:t>
            </a:r>
            <a:r>
              <a:rPr lang="en-US" dirty="0"/>
              <a:t> Taking logarithms: h &lt; 2log n(h)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01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1416"/>
            <a:ext cx="8229600" cy="1143000"/>
          </a:xfrm>
        </p:spPr>
        <p:txBody>
          <a:bodyPr/>
          <a:lstStyle/>
          <a:p>
            <a:r>
              <a:rPr lang="en-US" sz="5400" dirty="0" smtClean="0"/>
              <a:t>What is minimum number of nodes with height h</a:t>
            </a:r>
            <a:r>
              <a:rPr lang="en-US" sz="5400" dirty="0"/>
              <a:t>?</a:t>
            </a:r>
            <a:br>
              <a:rPr lang="en-US" sz="5400" dirty="0"/>
            </a:br>
            <a:r>
              <a:rPr lang="en-US" sz="5400" dirty="0"/>
              <a:t>n(h</a:t>
            </a:r>
            <a:r>
              <a:rPr lang="en-US" sz="5400" dirty="0" smtClean="0"/>
              <a:t>)&gt;</a:t>
            </a:r>
            <a:r>
              <a:rPr lang="en-US" sz="5400" dirty="0"/>
              <a:t>2</a:t>
            </a:r>
            <a:r>
              <a:rPr lang="en-US" sz="5400" baseline="30000" dirty="0"/>
              <a:t>h/</a:t>
            </a:r>
            <a:r>
              <a:rPr lang="en-US" sz="5400" baseline="30000" dirty="0" smtClean="0"/>
              <a:t>2!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3673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height of an AVL tree is </a:t>
            </a:r>
            <a:r>
              <a:rPr lang="en-US" dirty="0"/>
              <a:t>thus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</a:t>
            </a:r>
            <a:r>
              <a:rPr lang="en-US" dirty="0"/>
              <a:t>( 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n)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3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Draw an AVL Tree of height 3 with Minimum number of nodes!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1412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3916"/>
            <a:ext cx="8229600" cy="1143000"/>
          </a:xfrm>
        </p:spPr>
        <p:txBody>
          <a:bodyPr/>
          <a:lstStyle/>
          <a:p>
            <a:r>
              <a:rPr lang="en-US" sz="4800" dirty="0" smtClean="0"/>
              <a:t>If the closest leaf is at level k, what is the maximum height of the AVL tree?</a:t>
            </a:r>
            <a:endParaRPr lang="en-US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6173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800" dirty="0" smtClean="0"/>
              <a:t>2k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043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9076"/>
            <a:ext cx="848065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4800" dirty="0" smtClean="0"/>
              <a:t>-given closest leaf at level k</a:t>
            </a:r>
            <a:br>
              <a:rPr lang="en-US" sz="4800" dirty="0" smtClean="0"/>
            </a:br>
            <a:r>
              <a:rPr lang="en-US" sz="4800" dirty="0" smtClean="0"/>
              <a:t>-find maximum height of BST?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457200" y="614273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prstClr val="black"/>
                </a:solidFill>
                <a:latin typeface="Avenir Book"/>
                <a:ea typeface="+mj-ea"/>
                <a:cs typeface="Avenir Book"/>
              </a:rPr>
              <a:t>What about a BST</a:t>
            </a:r>
            <a:r>
              <a:rPr lang="en-US" sz="6600" b="1" dirty="0" smtClean="0">
                <a:solidFill>
                  <a:prstClr val="black"/>
                </a:solidFill>
                <a:latin typeface="Avenir Book"/>
                <a:ea typeface="+mj-ea"/>
                <a:cs typeface="Avenir Book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5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3165"/>
            <a:ext cx="8229600" cy="1143000"/>
          </a:xfrm>
        </p:spPr>
        <p:txBody>
          <a:bodyPr/>
          <a:lstStyle/>
          <a:p>
            <a:r>
              <a:rPr lang="en-US" sz="4800" dirty="0" smtClean="0"/>
              <a:t>If the closest leaf is k, what can we say about nodes at levels k-2?</a:t>
            </a:r>
            <a:endParaRPr lang="en-US" sz="4800" dirty="0"/>
          </a:p>
        </p:txBody>
      </p:sp>
      <p:sp>
        <p:nvSpPr>
          <p:cNvPr id="4" name="Isosceles Triangle 3"/>
          <p:cNvSpPr/>
          <p:nvPr/>
        </p:nvSpPr>
        <p:spPr>
          <a:xfrm>
            <a:off x="2228755" y="2711250"/>
            <a:ext cx="4000826" cy="3448985"/>
          </a:xfrm>
          <a:prstGeom prst="triangle">
            <a:avLst/>
          </a:prstGeom>
          <a:solidFill>
            <a:schemeClr val="accent4">
              <a:lumMod val="50000"/>
            </a:schemeClr>
          </a:solidFill>
          <a:ln>
            <a:solidFill>
              <a:srgbClr val="604A7B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baseline="-25000" dirty="0">
              <a:latin typeface="Avenir Book"/>
              <a:cs typeface="Avenir Boo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163" y="3964608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black"/>
                </a:solidFill>
                <a:latin typeface="Avenir Book"/>
                <a:ea typeface="+mj-ea"/>
                <a:cs typeface="Avenir Book"/>
              </a:rPr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94606" y="4406937"/>
            <a:ext cx="142160" cy="14216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0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300037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521809" y="3041950"/>
            <a:ext cx="257062" cy="256482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179060" y="2500260"/>
            <a:ext cx="440678" cy="541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318420" y="1761592"/>
            <a:ext cx="1900424" cy="1548125"/>
            <a:chOff x="1056" y="1056"/>
            <a:chExt cx="1863" cy="1509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667" y="1567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701" y="1567"/>
              <a:ext cx="251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214" y="1056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1902" y="1256"/>
              <a:ext cx="332" cy="3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352" y="1824"/>
              <a:ext cx="474" cy="741"/>
              <a:chOff x="2214" y="1767"/>
              <a:chExt cx="474" cy="741"/>
            </a:xfrm>
          </p:grpSpPr>
          <p:sp>
            <p:nvSpPr>
              <p:cNvPr id="17" name="Oval 11"/>
              <p:cNvSpPr>
                <a:spLocks noChangeArrowheads="1"/>
              </p:cNvSpPr>
              <p:nvPr/>
            </p:nvSpPr>
            <p:spPr bwMode="auto">
              <a:xfrm>
                <a:off x="2214" y="2258"/>
                <a:ext cx="252" cy="250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 flipH="1">
                <a:off x="2385" y="1767"/>
                <a:ext cx="303" cy="4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2476" y="1226"/>
              <a:ext cx="332" cy="3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1056" y="2248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1824" y="2256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1268" y="1797"/>
              <a:ext cx="483" cy="4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811" y="1827"/>
              <a:ext cx="157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4027381" y="3238928"/>
            <a:ext cx="123430" cy="4924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864930" y="3731373"/>
            <a:ext cx="257062" cy="256482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 rot="664798">
            <a:off x="4738382" y="3337417"/>
            <a:ext cx="599812" cy="798172"/>
            <a:chOff x="3936" y="1632"/>
            <a:chExt cx="588" cy="778"/>
          </a:xfrm>
        </p:grpSpPr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4272" y="2160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936" y="1632"/>
              <a:ext cx="43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5766630" y="3238928"/>
            <a:ext cx="599812" cy="798172"/>
            <a:chOff x="3936" y="1632"/>
            <a:chExt cx="588" cy="778"/>
          </a:xfrm>
        </p:grpSpPr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4272" y="2160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3936" y="1632"/>
              <a:ext cx="43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5472845" y="3288172"/>
            <a:ext cx="244821" cy="847416"/>
            <a:chOff x="3168" y="2544"/>
            <a:chExt cx="240" cy="826"/>
          </a:xfrm>
        </p:grpSpPr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312" y="254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168" y="3120"/>
              <a:ext cx="240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 rot="1028053">
            <a:off x="5228024" y="4026840"/>
            <a:ext cx="244821" cy="847416"/>
            <a:chOff x="3168" y="2544"/>
            <a:chExt cx="240" cy="826"/>
          </a:xfrm>
        </p:grpSpPr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3312" y="254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3168" y="3120"/>
              <a:ext cx="240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Line 18"/>
          <p:cNvSpPr>
            <a:spLocks noChangeShapeType="1"/>
          </p:cNvSpPr>
          <p:nvPr/>
        </p:nvSpPr>
        <p:spPr bwMode="auto">
          <a:xfrm flipH="1">
            <a:off x="3028421" y="3202180"/>
            <a:ext cx="322208" cy="3950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2812445" y="3566389"/>
            <a:ext cx="257062" cy="256482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" name="Group 35"/>
          <p:cNvGrpSpPr>
            <a:grpSpLocks/>
          </p:cNvGrpSpPr>
          <p:nvPr/>
        </p:nvGrpSpPr>
        <p:grpSpPr bwMode="auto">
          <a:xfrm rot="664798">
            <a:off x="2864197" y="3873398"/>
            <a:ext cx="599812" cy="798172"/>
            <a:chOff x="3936" y="1632"/>
            <a:chExt cx="588" cy="778"/>
          </a:xfrm>
        </p:grpSpPr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4272" y="2160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3936" y="1632"/>
              <a:ext cx="43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3496675" y="3213722"/>
            <a:ext cx="257062" cy="768426"/>
            <a:chOff x="4272" y="1499"/>
            <a:chExt cx="252" cy="749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4272" y="1998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4272" y="1499"/>
              <a:ext cx="96" cy="5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788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528"/>
            <a:ext cx="8229600" cy="1143000"/>
          </a:xfrm>
        </p:spPr>
        <p:txBody>
          <a:bodyPr/>
          <a:lstStyle/>
          <a:p>
            <a:r>
              <a:rPr lang="en-US" sz="4800" dirty="0" smtClean="0"/>
              <a:t>If the closest leaf is at level k, all nodes at levels 0.2..k-2 have 2 children!</a:t>
            </a:r>
            <a:endParaRPr lang="en-US" sz="4800" dirty="0"/>
          </a:p>
        </p:txBody>
      </p:sp>
      <p:sp>
        <p:nvSpPr>
          <p:cNvPr id="4" name="Isosceles Triangle 3"/>
          <p:cNvSpPr/>
          <p:nvPr/>
        </p:nvSpPr>
        <p:spPr>
          <a:xfrm>
            <a:off x="2228755" y="2711250"/>
            <a:ext cx="4000826" cy="3448985"/>
          </a:xfrm>
          <a:prstGeom prst="triangle">
            <a:avLst/>
          </a:prstGeom>
          <a:solidFill>
            <a:srgbClr val="40315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baseline="-25000" dirty="0">
              <a:latin typeface="Avenir Book"/>
              <a:cs typeface="Avenir Boo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163" y="3964608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black"/>
                </a:solidFill>
                <a:latin typeface="Avenir Book"/>
                <a:ea typeface="+mj-ea"/>
                <a:cs typeface="Avenir Book"/>
              </a:rPr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94606" y="4406937"/>
            <a:ext cx="142160" cy="14216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map </a:t>
            </a:r>
            <a:r>
              <a:rPr lang="en-US" dirty="0"/>
              <a:t>o</a:t>
            </a:r>
            <a:r>
              <a:rPr lang="en-US" dirty="0" smtClean="0"/>
              <a:t>perations on a BST take O(h)!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9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4586"/>
            <a:ext cx="8229600" cy="1143000"/>
          </a:xfrm>
        </p:spPr>
        <p:txBody>
          <a:bodyPr/>
          <a:lstStyle/>
          <a:p>
            <a:r>
              <a:rPr lang="en-US" sz="4800" dirty="0" smtClean="0"/>
              <a:t>What about level k-1?</a:t>
            </a:r>
            <a:endParaRPr lang="en-US" sz="4800" dirty="0"/>
          </a:p>
        </p:txBody>
      </p:sp>
      <p:sp>
        <p:nvSpPr>
          <p:cNvPr id="4" name="Isosceles Triangle 3"/>
          <p:cNvSpPr/>
          <p:nvPr/>
        </p:nvSpPr>
        <p:spPr>
          <a:xfrm>
            <a:off x="2228755" y="2711250"/>
            <a:ext cx="4000826" cy="3448985"/>
          </a:xfrm>
          <a:prstGeom prst="triangle">
            <a:avLst/>
          </a:prstGeom>
          <a:solidFill>
            <a:srgbClr val="40315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baseline="-25000" dirty="0">
              <a:latin typeface="Avenir Book"/>
              <a:cs typeface="Avenir Boo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163" y="3964608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black"/>
                </a:solidFill>
                <a:latin typeface="Avenir Book"/>
                <a:ea typeface="+mj-ea"/>
                <a:cs typeface="Avenir Book"/>
              </a:rPr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94606" y="4406937"/>
            <a:ext cx="142160" cy="14216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5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870"/>
            <a:ext cx="8229600" cy="1143000"/>
          </a:xfrm>
        </p:spPr>
        <p:txBody>
          <a:bodyPr/>
          <a:lstStyle/>
          <a:p>
            <a:r>
              <a:rPr lang="en-US" dirty="0" smtClean="0"/>
              <a:t>Levels 0 through k-1 are full!</a:t>
            </a: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341763" y="3989678"/>
            <a:ext cx="257062" cy="256482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999014" y="3447988"/>
            <a:ext cx="440678" cy="541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138374" y="2709320"/>
            <a:ext cx="1900424" cy="1548125"/>
            <a:chOff x="1056" y="1056"/>
            <a:chExt cx="1863" cy="1509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667" y="1567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701" y="1567"/>
              <a:ext cx="251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214" y="1056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1902" y="1256"/>
              <a:ext cx="332" cy="3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352" y="1824"/>
              <a:ext cx="474" cy="741"/>
              <a:chOff x="2214" y="1767"/>
              <a:chExt cx="474" cy="741"/>
            </a:xfrm>
          </p:grpSpPr>
          <p:sp>
            <p:nvSpPr>
              <p:cNvPr id="17" name="Oval 11"/>
              <p:cNvSpPr>
                <a:spLocks noChangeArrowheads="1"/>
              </p:cNvSpPr>
              <p:nvPr/>
            </p:nvSpPr>
            <p:spPr bwMode="auto">
              <a:xfrm>
                <a:off x="2214" y="2258"/>
                <a:ext cx="252" cy="250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 flipH="1">
                <a:off x="2385" y="1767"/>
                <a:ext cx="303" cy="4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2476" y="1226"/>
              <a:ext cx="332" cy="3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1056" y="2248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1824" y="2256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1268" y="1797"/>
              <a:ext cx="483" cy="4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811" y="1827"/>
              <a:ext cx="157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3847335" y="4186656"/>
            <a:ext cx="123430" cy="4924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684884" y="4679101"/>
            <a:ext cx="257062" cy="256482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 rot="664798">
            <a:off x="4558336" y="4285145"/>
            <a:ext cx="599812" cy="798172"/>
            <a:chOff x="3936" y="1632"/>
            <a:chExt cx="588" cy="778"/>
          </a:xfrm>
        </p:grpSpPr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4272" y="2160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936" y="1632"/>
              <a:ext cx="43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5586584" y="4186656"/>
            <a:ext cx="599812" cy="798172"/>
            <a:chOff x="3936" y="1632"/>
            <a:chExt cx="588" cy="778"/>
          </a:xfrm>
        </p:grpSpPr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4272" y="2160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3936" y="1632"/>
              <a:ext cx="43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92799" y="4235900"/>
            <a:ext cx="244821" cy="847416"/>
            <a:chOff x="3168" y="2544"/>
            <a:chExt cx="240" cy="826"/>
          </a:xfrm>
        </p:grpSpPr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3312" y="254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3168" y="3120"/>
              <a:ext cx="240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 rot="1028053">
            <a:off x="5047978" y="4974568"/>
            <a:ext cx="244821" cy="847416"/>
            <a:chOff x="3168" y="2544"/>
            <a:chExt cx="240" cy="826"/>
          </a:xfrm>
        </p:grpSpPr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3312" y="254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3168" y="3120"/>
              <a:ext cx="240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Line 18"/>
          <p:cNvSpPr>
            <a:spLocks noChangeShapeType="1"/>
          </p:cNvSpPr>
          <p:nvPr/>
        </p:nvSpPr>
        <p:spPr bwMode="auto">
          <a:xfrm flipH="1">
            <a:off x="2848375" y="4149908"/>
            <a:ext cx="322208" cy="3950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632399" y="4514117"/>
            <a:ext cx="257062" cy="256482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 rot="664798">
            <a:off x="2684151" y="4821126"/>
            <a:ext cx="599812" cy="798172"/>
            <a:chOff x="3936" y="1632"/>
            <a:chExt cx="588" cy="778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4272" y="2160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>
              <a:off x="3936" y="1632"/>
              <a:ext cx="43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3316629" y="4161450"/>
            <a:ext cx="257062" cy="768426"/>
            <a:chOff x="4272" y="1499"/>
            <a:chExt cx="252" cy="749"/>
          </a:xfrm>
        </p:grpSpPr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4272" y="1998"/>
              <a:ext cx="252" cy="25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26"/>
            <p:cNvSpPr>
              <a:spLocks noChangeShapeType="1"/>
            </p:cNvSpPr>
            <p:nvPr/>
          </p:nvSpPr>
          <p:spPr bwMode="auto">
            <a:xfrm>
              <a:off x="4272" y="1499"/>
              <a:ext cx="96" cy="5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17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7483"/>
            <a:ext cx="8229600" cy="1143000"/>
          </a:xfrm>
        </p:spPr>
        <p:txBody>
          <a:bodyPr/>
          <a:lstStyle/>
          <a:p>
            <a:r>
              <a:rPr lang="en-US" sz="6000" dirty="0" smtClean="0"/>
              <a:t>Number of nodes in an AVL tree with closest leaf at level k</a:t>
            </a:r>
            <a:endParaRPr lang="en-US" sz="60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4448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6000" dirty="0" smtClean="0"/>
              <a:t>2</a:t>
            </a:r>
            <a:r>
              <a:rPr lang="en-US" sz="6000" baseline="30000" dirty="0" smtClean="0"/>
              <a:t>k</a:t>
            </a:r>
            <a:r>
              <a:rPr lang="en-US" sz="6000" dirty="0" smtClean="0"/>
              <a:t> ≤ n ≤2 </a:t>
            </a:r>
            <a:r>
              <a:rPr lang="en-US" sz="6000" baseline="30000" dirty="0" smtClean="0"/>
              <a:t>2k+1 </a:t>
            </a:r>
            <a:r>
              <a:rPr lang="en-US" sz="6000" dirty="0" smtClean="0"/>
              <a:t>-1 </a:t>
            </a:r>
            <a:endParaRPr lang="en-US" sz="6000" baseline="30000" dirty="0"/>
          </a:p>
        </p:txBody>
      </p:sp>
    </p:spTree>
    <p:extLst>
      <p:ext uri="{BB962C8B-B14F-4D97-AF65-F5344CB8AC3E}">
        <p14:creationId xmlns:p14="http://schemas.microsoft.com/office/powerpoint/2010/main" val="3439620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Question: If the height of an AVL tree is h, where will the closest (to the root) leaf be?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84003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7483"/>
            <a:ext cx="8229600" cy="1143000"/>
          </a:xfrm>
        </p:spPr>
        <p:txBody>
          <a:bodyPr/>
          <a:lstStyle/>
          <a:p>
            <a:r>
              <a:rPr lang="en-US" sz="6000" dirty="0" smtClean="0"/>
              <a:t>Number of nodes in an AVL tree with closest leaf at level k</a:t>
            </a:r>
            <a:endParaRPr lang="en-US" sz="60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4448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6000" dirty="0" smtClean="0"/>
              <a:t>2</a:t>
            </a:r>
            <a:r>
              <a:rPr lang="en-US" sz="6000" baseline="30000" dirty="0" smtClean="0"/>
              <a:t>h/2</a:t>
            </a:r>
            <a:r>
              <a:rPr lang="en-US" sz="6000" dirty="0" smtClean="0"/>
              <a:t> ≤ n ≤2 </a:t>
            </a:r>
            <a:r>
              <a:rPr lang="en-US" sz="6000" baseline="30000" dirty="0"/>
              <a:t>h</a:t>
            </a:r>
            <a:r>
              <a:rPr lang="en-US" sz="6000" baseline="30000" dirty="0" smtClean="0"/>
              <a:t>+1 </a:t>
            </a:r>
            <a:r>
              <a:rPr lang="en-US" sz="6000" dirty="0" smtClean="0"/>
              <a:t>-1 </a:t>
            </a:r>
            <a:endParaRPr lang="en-US" sz="6000" baseline="30000" dirty="0"/>
          </a:p>
        </p:txBody>
      </p:sp>
    </p:spTree>
    <p:extLst>
      <p:ext uri="{BB962C8B-B14F-4D97-AF65-F5344CB8AC3E}">
        <p14:creationId xmlns:p14="http://schemas.microsoft.com/office/powerpoint/2010/main" val="418440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352"/>
            <a:ext cx="8229600" cy="1143000"/>
          </a:xfrm>
        </p:spPr>
        <p:txBody>
          <a:bodyPr/>
          <a:lstStyle/>
          <a:p>
            <a:r>
              <a:rPr lang="en-US" dirty="0" smtClean="0"/>
              <a:t>Structural Facts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21831" y="1793009"/>
            <a:ext cx="7898127" cy="449223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4000" dirty="0" smtClean="0"/>
              <a:t>the closest leaf it at level h/2</a:t>
            </a:r>
          </a:p>
          <a:p>
            <a:pPr>
              <a:lnSpc>
                <a:spcPct val="130000"/>
              </a:lnSpc>
            </a:pPr>
            <a:r>
              <a:rPr lang="en-US" sz="4000" dirty="0" err="1" smtClean="0"/>
              <a:t>upto</a:t>
            </a:r>
            <a:r>
              <a:rPr lang="en-US" sz="4000" dirty="0" smtClean="0"/>
              <a:t> level h/2-1, its complete</a:t>
            </a:r>
          </a:p>
          <a:p>
            <a:pPr>
              <a:lnSpc>
                <a:spcPct val="130000"/>
              </a:lnSpc>
            </a:pPr>
            <a:r>
              <a:rPr lang="en-US" sz="4000" dirty="0" smtClean="0"/>
              <a:t>after that, the density starts decreasing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333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4847"/>
            <a:ext cx="8229600" cy="1143000"/>
          </a:xfrm>
        </p:spPr>
        <p:txBody>
          <a:bodyPr/>
          <a:lstStyle/>
          <a:p>
            <a:r>
              <a:rPr lang="en-US" dirty="0" smtClean="0"/>
              <a:t>AVL Tree Operations</a:t>
            </a:r>
            <a:br>
              <a:rPr lang="en-US" dirty="0" smtClean="0"/>
            </a:br>
            <a:r>
              <a:rPr lang="en-US" dirty="0" smtClean="0"/>
              <a:t>search</a:t>
            </a:r>
            <a:br>
              <a:rPr lang="en-US" dirty="0" smtClean="0"/>
            </a:br>
            <a:r>
              <a:rPr lang="en-US" dirty="0" smtClean="0"/>
              <a:t>insert</a:t>
            </a:r>
            <a:br>
              <a:rPr lang="en-US" dirty="0" smtClean="0"/>
            </a:br>
            <a:r>
              <a:rPr lang="en-US" dirty="0" smtClean="0"/>
              <a:t>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1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865081"/>
            <a:ext cx="8229600" cy="1143000"/>
          </a:xfrm>
        </p:spPr>
        <p:txBody>
          <a:bodyPr/>
          <a:lstStyle/>
          <a:p>
            <a:r>
              <a:rPr lang="en-US" dirty="0"/>
              <a:t>Insert </a:t>
            </a:r>
            <a:r>
              <a:rPr lang="en-US" dirty="0" smtClean="0"/>
              <a:t>15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296714" y="4262116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790100" y="38217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209830" y="295753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263398" y="207298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163715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68301" y="297265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1" name="Straight Connector 10"/>
          <p:cNvCxnSpPr>
            <a:endCxn id="7" idx="7"/>
          </p:cNvCxnSpPr>
          <p:nvPr/>
        </p:nvCxnSpPr>
        <p:spPr>
          <a:xfrm flipH="1">
            <a:off x="2688928" y="2501186"/>
            <a:ext cx="1604714" cy="53854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4454" y="2483049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99212" y="349050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7263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5602417" y="461036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80402" y="4262116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4083266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1531745" y="3767846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940857" y="3436633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865081"/>
            <a:ext cx="8229600" cy="1143000"/>
          </a:xfrm>
        </p:spPr>
        <p:txBody>
          <a:bodyPr/>
          <a:lstStyle/>
          <a:p>
            <a:r>
              <a:rPr lang="en-US" dirty="0" smtClean="0"/>
              <a:t>Is it balanced?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296714" y="4262116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790100" y="38217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209830" y="295753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263398" y="207298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163715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68301" y="297265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1" name="Straight Connector 10"/>
          <p:cNvCxnSpPr>
            <a:endCxn id="7" idx="7"/>
          </p:cNvCxnSpPr>
          <p:nvPr/>
        </p:nvCxnSpPr>
        <p:spPr>
          <a:xfrm flipH="1">
            <a:off x="2688928" y="2501186"/>
            <a:ext cx="1604714" cy="53854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4454" y="2483049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99212" y="349050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7263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5602417" y="461036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80402" y="4262116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4083266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1531745" y="3767846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940857" y="3436633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864745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273857" y="426096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04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865081"/>
            <a:ext cx="8229600" cy="1143000"/>
          </a:xfrm>
        </p:spPr>
        <p:txBody>
          <a:bodyPr/>
          <a:lstStyle/>
          <a:p>
            <a:r>
              <a:rPr lang="en-US" dirty="0" smtClean="0"/>
              <a:t>Re-balanced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296714" y="4262116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790100" y="38217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2905244" y="378488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209830" y="295753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263398" y="207298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163715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68301" y="297265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1" name="Straight Connector 10"/>
          <p:cNvCxnSpPr>
            <a:endCxn id="7" idx="7"/>
          </p:cNvCxnSpPr>
          <p:nvPr/>
        </p:nvCxnSpPr>
        <p:spPr>
          <a:xfrm flipH="1">
            <a:off x="2688928" y="2501186"/>
            <a:ext cx="1604714" cy="53854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4454" y="2483049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99212" y="349050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6110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7263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5602417" y="461036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80402" y="4262116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4083266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1531745" y="3767846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940857" y="3436633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81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083"/>
            <a:ext cx="8229600" cy="1143000"/>
          </a:xfrm>
        </p:spPr>
        <p:txBody>
          <a:bodyPr/>
          <a:lstStyle/>
          <a:p>
            <a:r>
              <a:rPr lang="en-US" dirty="0" smtClean="0"/>
              <a:t>How to fix an imbalanced BST?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1398" y="2623498"/>
            <a:ext cx="7441831" cy="3539919"/>
            <a:chOff x="471563" y="2207811"/>
            <a:chExt cx="7441831" cy="3539919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831397" y="2577340"/>
              <a:ext cx="6747122" cy="2821245"/>
            </a:xfrm>
            <a:prstGeom prst="line">
              <a:avLst/>
            </a:prstGeom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471563" y="5028063"/>
              <a:ext cx="719667" cy="719667"/>
            </a:xfrm>
            <a:prstGeom prst="ellipse">
              <a:avLst/>
            </a:prstGeom>
            <a:solidFill>
              <a:srgbClr val="ECD882"/>
            </a:solidFill>
            <a:ln w="57150" cmpd="sng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kern="0" dirty="0">
                  <a:solidFill>
                    <a:sysClr val="windowText" lastClr="000000"/>
                  </a:solidFill>
                  <a:latin typeface="Avenir Book"/>
                  <a:cs typeface="Avenir Book"/>
                </a:rPr>
                <a:t>1</a:t>
              </a:r>
              <a:endPara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Book"/>
                <a:cs typeface="Avenir Book"/>
              </a:endParaRP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2712285" y="4087979"/>
              <a:ext cx="719667" cy="719667"/>
            </a:xfrm>
            <a:prstGeom prst="ellipse">
              <a:avLst/>
            </a:prstGeom>
            <a:solidFill>
              <a:srgbClr val="ECD882"/>
            </a:solidFill>
            <a:ln w="57150" cmpd="sng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kern="0" noProof="0" dirty="0">
                  <a:solidFill>
                    <a:sysClr val="windowText" lastClr="000000"/>
                  </a:solidFill>
                  <a:latin typeface="Avenir Book"/>
                  <a:cs typeface="Avenir Book"/>
                </a:rPr>
                <a:t>3</a:t>
              </a:r>
              <a:endPara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Book"/>
                <a:cs typeface="Avenir Book"/>
              </a:endParaRP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3832646" y="3617937"/>
              <a:ext cx="719667" cy="719667"/>
            </a:xfrm>
            <a:prstGeom prst="ellipse">
              <a:avLst/>
            </a:prstGeom>
            <a:solidFill>
              <a:srgbClr val="ECD882"/>
            </a:solidFill>
            <a:ln w="57150" cmpd="sng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kern="0" dirty="0">
                  <a:solidFill>
                    <a:sysClr val="windowText" lastClr="000000"/>
                  </a:solidFill>
                  <a:latin typeface="Avenir Book"/>
                  <a:cs typeface="Avenir Book"/>
                </a:rPr>
                <a:t>4</a:t>
              </a:r>
              <a:endPara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Book"/>
                <a:cs typeface="Avenir Book"/>
              </a:endParaRPr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4953007" y="3147895"/>
              <a:ext cx="719667" cy="719667"/>
            </a:xfrm>
            <a:prstGeom prst="ellipse">
              <a:avLst/>
            </a:prstGeom>
            <a:solidFill>
              <a:srgbClr val="ECD882"/>
            </a:solidFill>
            <a:ln w="57150" cmpd="sng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kern="0" noProof="0" dirty="0">
                  <a:solidFill>
                    <a:sysClr val="windowText" lastClr="000000"/>
                  </a:solidFill>
                  <a:latin typeface="Avenir Book"/>
                  <a:cs typeface="Avenir Book"/>
                </a:rPr>
                <a:t>5</a:t>
              </a:r>
              <a:endPara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Book"/>
                <a:cs typeface="Avenir Book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591924" y="4558021"/>
              <a:ext cx="719667" cy="719667"/>
            </a:xfrm>
            <a:prstGeom prst="ellipse">
              <a:avLst/>
            </a:prstGeom>
            <a:solidFill>
              <a:srgbClr val="ECD882"/>
            </a:solidFill>
            <a:ln w="57150" cmpd="sng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kern="0" noProof="0" dirty="0">
                  <a:solidFill>
                    <a:sysClr val="windowText" lastClr="000000"/>
                  </a:solidFill>
                  <a:latin typeface="Avenir Book"/>
                  <a:cs typeface="Avenir Book"/>
                </a:rPr>
                <a:t>2</a:t>
              </a:r>
              <a:endPara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Book"/>
                <a:cs typeface="Avenir Book"/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7193727" y="2207811"/>
              <a:ext cx="719667" cy="719667"/>
            </a:xfrm>
            <a:prstGeom prst="ellipse">
              <a:avLst/>
            </a:prstGeom>
            <a:solidFill>
              <a:srgbClr val="ECD882"/>
            </a:solidFill>
            <a:ln w="57150" cmpd="sng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kern="0" noProof="0" dirty="0">
                  <a:solidFill>
                    <a:sysClr val="windowText" lastClr="000000"/>
                  </a:solidFill>
                  <a:latin typeface="Avenir Book"/>
                  <a:cs typeface="Avenir Book"/>
                </a:rPr>
                <a:t>7</a:t>
              </a:r>
              <a:endPara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Book"/>
                <a:cs typeface="Avenir Book"/>
              </a:endParaRP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6073368" y="2677853"/>
              <a:ext cx="719667" cy="719667"/>
            </a:xfrm>
            <a:prstGeom prst="ellipse">
              <a:avLst/>
            </a:prstGeom>
            <a:solidFill>
              <a:srgbClr val="ECD882"/>
            </a:solidFill>
            <a:ln w="57150" cmpd="sng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kern="0" noProof="0" dirty="0">
                  <a:solidFill>
                    <a:sysClr val="windowText" lastClr="000000"/>
                  </a:solidFill>
                  <a:latin typeface="Avenir Book"/>
                  <a:cs typeface="Avenir Book"/>
                </a:rPr>
                <a:t>6</a:t>
              </a:r>
              <a:endPara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Book"/>
                <a:cs typeface="Avenir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16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865081"/>
            <a:ext cx="8229600" cy="1143000"/>
          </a:xfrm>
        </p:spPr>
        <p:txBody>
          <a:bodyPr/>
          <a:lstStyle/>
          <a:p>
            <a:r>
              <a:rPr lang="en-US" dirty="0" smtClean="0"/>
              <a:t>Insert 54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296714" y="4262116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790100" y="38217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2905244" y="378488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209830" y="295753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263398" y="207298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163715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68301" y="297265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1" name="Straight Connector 10"/>
          <p:cNvCxnSpPr>
            <a:endCxn id="7" idx="7"/>
          </p:cNvCxnSpPr>
          <p:nvPr/>
        </p:nvCxnSpPr>
        <p:spPr>
          <a:xfrm flipH="1">
            <a:off x="2688928" y="2501186"/>
            <a:ext cx="1604714" cy="53854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4454" y="2483049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99212" y="349050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6110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7263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5602417" y="461036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80402" y="4262116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4083266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63043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865081"/>
            <a:ext cx="8229600" cy="1143000"/>
          </a:xfrm>
        </p:spPr>
        <p:txBody>
          <a:bodyPr/>
          <a:lstStyle/>
          <a:p>
            <a:r>
              <a:rPr lang="en-US" dirty="0" smtClean="0"/>
              <a:t>Is it balanced?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296714" y="4262116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790100" y="38217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2905244" y="378488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209830" y="295753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263398" y="207298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163715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68301" y="297265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1" name="Straight Connector 10"/>
          <p:cNvCxnSpPr>
            <a:endCxn id="7" idx="7"/>
          </p:cNvCxnSpPr>
          <p:nvPr/>
        </p:nvCxnSpPr>
        <p:spPr>
          <a:xfrm flipH="1">
            <a:off x="2688928" y="2501186"/>
            <a:ext cx="1604714" cy="53854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4454" y="2483049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99212" y="349050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6110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7263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5602417" y="461036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80402" y="4262116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4083266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9" name="Straight Connector 18"/>
          <p:cNvCxnSpPr>
            <a:stCxn id="16" idx="3"/>
            <a:endCxn id="20" idx="7"/>
          </p:cNvCxnSpPr>
          <p:nvPr/>
        </p:nvCxnSpPr>
        <p:spPr>
          <a:xfrm flipH="1">
            <a:off x="5467122" y="5089467"/>
            <a:ext cx="217495" cy="49219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988024" y="5499460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53372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78416"/>
            <a:ext cx="8423055" cy="1143000"/>
          </a:xfrm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en-US" sz="3600" dirty="0" smtClean="0"/>
              <a:t>1- go up and find the first unbalanced node (Z)</a:t>
            </a:r>
            <a:br>
              <a:rPr lang="en-US" sz="3600" dirty="0" smtClean="0"/>
            </a:br>
            <a:r>
              <a:rPr lang="en-US" sz="3600" dirty="0" smtClean="0"/>
              <a:t>2 – name the child of Z we encountered while going up Y</a:t>
            </a:r>
            <a:br>
              <a:rPr lang="en-US" sz="3600" dirty="0" smtClean="0"/>
            </a:br>
            <a:r>
              <a:rPr lang="en-US" sz="3600" dirty="0"/>
              <a:t>3</a:t>
            </a:r>
            <a:r>
              <a:rPr lang="en-US" sz="3600" dirty="0" smtClean="0"/>
              <a:t> </a:t>
            </a:r>
            <a:r>
              <a:rPr lang="en-US" sz="3600" dirty="0"/>
              <a:t>– name the child of </a:t>
            </a:r>
            <a:r>
              <a:rPr lang="en-US" sz="3600" dirty="0" smtClean="0"/>
              <a:t>Y </a:t>
            </a:r>
            <a:r>
              <a:rPr lang="en-US" sz="3600" dirty="0"/>
              <a:t>we encountered while going up </a:t>
            </a:r>
            <a:r>
              <a:rPr lang="en-US" sz="3600" dirty="0" smtClean="0"/>
              <a:t>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223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865081"/>
            <a:ext cx="8229600" cy="1143000"/>
          </a:xfrm>
        </p:spPr>
        <p:txBody>
          <a:bodyPr/>
          <a:lstStyle/>
          <a:p>
            <a:r>
              <a:rPr lang="en-US" dirty="0"/>
              <a:t>Imbalanced </a:t>
            </a:r>
            <a:r>
              <a:rPr lang="en-US" dirty="0" smtClean="0"/>
              <a:t>Tree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296714" y="4262116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790100" y="38217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2905244" y="378488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209830" y="295753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263398" y="207298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163715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68301" y="297265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1" name="Straight Connector 10"/>
          <p:cNvCxnSpPr>
            <a:endCxn id="7" idx="7"/>
          </p:cNvCxnSpPr>
          <p:nvPr/>
        </p:nvCxnSpPr>
        <p:spPr>
          <a:xfrm flipH="1">
            <a:off x="2688928" y="2501186"/>
            <a:ext cx="1604714" cy="53854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4454" y="2483049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99212" y="349050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6110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7263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5602417" y="461036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80402" y="4262116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4083266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098009" y="5079797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6444364" y="537876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0390" y="4814260"/>
            <a:ext cx="410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venir Book"/>
                <a:cs typeface="Avenir Book"/>
              </a:rPr>
              <a:t>X</a:t>
            </a:r>
            <a:endParaRPr lang="en-US" sz="2800" dirty="0">
              <a:solidFill>
                <a:srgbClr val="0000FF"/>
              </a:solidFill>
              <a:latin typeface="Avenir Book"/>
              <a:cs typeface="Avenir Boo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79222" y="3861745"/>
            <a:ext cx="390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venir Book"/>
                <a:cs typeface="Avenir Book"/>
              </a:rPr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54558" y="3031442"/>
            <a:ext cx="38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venir Book"/>
                <a:cs typeface="Avenir Book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00345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21" grpId="1"/>
      <p:bldP spid="2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865081"/>
            <a:ext cx="8229600" cy="1143000"/>
          </a:xfrm>
        </p:spPr>
        <p:txBody>
          <a:bodyPr/>
          <a:lstStyle/>
          <a:p>
            <a:r>
              <a:rPr lang="en-US" dirty="0" smtClean="0"/>
              <a:t>Imbalanced Tree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296714" y="4262116"/>
            <a:ext cx="428060" cy="419663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790100" y="38217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209830" y="295753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263398" y="207298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163715" y="380000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68301" y="297265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1" name="Straight Connector 10"/>
          <p:cNvCxnSpPr>
            <a:endCxn id="7" idx="7"/>
          </p:cNvCxnSpPr>
          <p:nvPr/>
        </p:nvCxnSpPr>
        <p:spPr>
          <a:xfrm flipH="1">
            <a:off x="2688928" y="2501186"/>
            <a:ext cx="1604714" cy="53854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4454" y="2483049"/>
            <a:ext cx="725805" cy="5763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99212" y="349050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7263" y="347346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5602417" y="4610368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80402" y="4262116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4083266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1531745" y="3767846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940857" y="3436633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864745" y="459217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273857" y="426096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31745" y="4685806"/>
            <a:ext cx="410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venir Book"/>
                <a:cs typeface="Avenir Book"/>
              </a:rPr>
              <a:t>X</a:t>
            </a:r>
            <a:endParaRPr lang="en-US" sz="2800" dirty="0">
              <a:solidFill>
                <a:srgbClr val="0000FF"/>
              </a:solidFill>
              <a:latin typeface="Avenir Book"/>
              <a:cs typeface="Avenir Book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30" y="4099697"/>
            <a:ext cx="390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venir Book"/>
                <a:cs typeface="Avenir Book"/>
              </a:rPr>
              <a:t>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85166" y="3269394"/>
            <a:ext cx="38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venir Book"/>
                <a:cs typeface="Avenir Book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94969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275" y="2647112"/>
            <a:ext cx="8379525" cy="1143000"/>
          </a:xfrm>
        </p:spPr>
        <p:txBody>
          <a:bodyPr/>
          <a:lstStyle/>
          <a:p>
            <a:r>
              <a:rPr lang="en-US" sz="5400" dirty="0" smtClean="0"/>
              <a:t>What are different possibilities of X, Y, and Z?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1560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3241636" y="3077167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068888" y="4098954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34116" y="4794058"/>
              <a:ext cx="6435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99971" y="4098954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1265" y="4794058"/>
              <a:ext cx="6492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79184" y="3320091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H="1">
            <a:off x="2474291" y="3737839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41636" y="374465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681301" y="2715052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28013" y="3447855"/>
            <a:ext cx="810807" cy="737569"/>
            <a:chOff x="1735667" y="4303889"/>
            <a:chExt cx="1440462" cy="1310351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29858" y="4794056"/>
              <a:ext cx="852079" cy="8201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4069678" y="3093552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42021" y="246291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481686" y="2100795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47873" y="2842037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4889538" y="2487734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5449" y="4762009"/>
            <a:ext cx="1176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60412" y="4775903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04318" y="3310175"/>
            <a:ext cx="1552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80754" y="2634256"/>
            <a:ext cx="1552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h+3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38481" y="2026069"/>
            <a:ext cx="1552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h+3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h+4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34290" y="4163938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18578" y="3550923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934307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0" grpId="0"/>
      <p:bldP spid="52" grpId="0"/>
      <p:bldP spid="53" grpId="0"/>
      <p:bldP spid="54" grpId="0"/>
      <p:bldP spid="57" grpId="0"/>
      <p:bldP spid="5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sz="5400" dirty="0" smtClean="0"/>
              <a:t>After Right Rotation at Z</a:t>
            </a:r>
            <a:endParaRPr lang="en-US" sz="5400" dirty="0"/>
          </a:p>
        </p:txBody>
      </p:sp>
      <p:cxnSp>
        <p:nvCxnSpPr>
          <p:cNvPr id="16" name="Straight Connector 15"/>
          <p:cNvCxnSpPr>
            <a:stCxn id="20" idx="2"/>
          </p:cNvCxnSpPr>
          <p:nvPr/>
        </p:nvCxnSpPr>
        <p:spPr>
          <a:xfrm flipH="1">
            <a:off x="3490024" y="3113727"/>
            <a:ext cx="659122" cy="418959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317275" y="4193358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34116" y="4794058"/>
              <a:ext cx="6435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48358" y="4193358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1265" y="4794058"/>
              <a:ext cx="6492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127571" y="3414495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H="1">
            <a:off x="2722678" y="3832243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90023" y="3839054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149146" y="2838345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07415" y="4092472"/>
            <a:ext cx="810807" cy="737569"/>
            <a:chOff x="1735667" y="4303889"/>
            <a:chExt cx="1440462" cy="1310351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29858" y="4794056"/>
              <a:ext cx="852079" cy="8201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 flipH="1">
            <a:off x="5107294" y="3652472"/>
            <a:ext cx="410928" cy="446812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0" idx="6"/>
          </p:cNvCxnSpPr>
          <p:nvPr/>
        </p:nvCxnSpPr>
        <p:spPr>
          <a:xfrm flipH="1" flipV="1">
            <a:off x="4578623" y="3113727"/>
            <a:ext cx="949921" cy="394083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5518222" y="3307448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06034" y="4011652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5947699" y="3657349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43750" y="4852484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08799" y="4870307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76739" y="4720538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77333" y="4841144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62138" y="3077148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92739" y="3063870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93221" y="2376680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h+3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35487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5" grpId="0"/>
      <p:bldP spid="5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3241636" y="3077167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591170" y="4143565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029859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22253" y="4143565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29858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01466" y="3364702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H="1">
            <a:off x="3996573" y="378245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63918" y="3789261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681301" y="2715052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36232" y="3420476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33597" y="4794057"/>
              <a:ext cx="844601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4069678" y="3093552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42021" y="246291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481686" y="2100795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473878" y="2751879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>
            <a:endCxn id="46" idx="0"/>
          </p:cNvCxnSpPr>
          <p:nvPr/>
        </p:nvCxnSpPr>
        <p:spPr>
          <a:xfrm>
            <a:off x="4889538" y="2487734"/>
            <a:ext cx="989744" cy="26414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02332" y="4842536"/>
            <a:ext cx="1176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44236" y="4842536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39140" y="2631887"/>
            <a:ext cx="1552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h+3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60207" y="4138069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84685" y="2853343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72641" y="1721028"/>
            <a:ext cx="1552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h+3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h+4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56623" y="3415755"/>
            <a:ext cx="1552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12993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51" grpId="0"/>
      <p:bldP spid="55" grpId="0"/>
      <p:bldP spid="56" grpId="0"/>
      <p:bldP spid="5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dirty="0" smtClean="0"/>
              <a:t>Right Rotation at Z</a:t>
            </a:r>
            <a:endParaRPr lang="en-US" dirty="0"/>
          </a:p>
        </p:txBody>
      </p:sp>
      <p:cxnSp>
        <p:nvCxnSpPr>
          <p:cNvPr id="49" name="Straight Connector 48"/>
          <p:cNvCxnSpPr>
            <a:stCxn id="65" idx="2"/>
          </p:cNvCxnSpPr>
          <p:nvPr/>
        </p:nvCxnSpPr>
        <p:spPr>
          <a:xfrm flipH="1">
            <a:off x="2100405" y="2411383"/>
            <a:ext cx="1807052" cy="979604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3907437" y="4101659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52" name="Isosceles Triangle 51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029859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138520" y="4101659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57" name="Isosceles Triangle 56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029858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717733" y="3322796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60" name="Oval 5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4312840" y="3740544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080185" y="3747355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3907457" y="2136001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65" name="Oval 64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695000" y="3373181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68" name="Isosceles Triangle 67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033597" y="4794057"/>
              <a:ext cx="844601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70" name="Straight Connector 69"/>
          <p:cNvCxnSpPr>
            <a:endCxn id="73" idx="0"/>
          </p:cNvCxnSpPr>
          <p:nvPr/>
        </p:nvCxnSpPr>
        <p:spPr>
          <a:xfrm>
            <a:off x="4355216" y="2445563"/>
            <a:ext cx="1529585" cy="531548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5670062" y="2916467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73" name="Oval 7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47516" y="4057671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76" name="Isosceles Triangle 7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78" name="Straight Connector 77"/>
          <p:cNvCxnSpPr>
            <a:stCxn id="73" idx="5"/>
            <a:endCxn id="76" idx="0"/>
          </p:cNvCxnSpPr>
          <p:nvPr/>
        </p:nvCxnSpPr>
        <p:spPr>
          <a:xfrm>
            <a:off x="6036644" y="3343692"/>
            <a:ext cx="816276" cy="713979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926508" y="4809948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360503" y="4800630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18975" y="4090774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365061" y="4146732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cxnSp>
        <p:nvCxnSpPr>
          <p:cNvPr id="86" name="Straight Connector 85"/>
          <p:cNvCxnSpPr>
            <a:stCxn id="73" idx="2"/>
          </p:cNvCxnSpPr>
          <p:nvPr/>
        </p:nvCxnSpPr>
        <p:spPr>
          <a:xfrm flipH="1">
            <a:off x="5128984" y="3191849"/>
            <a:ext cx="541078" cy="298688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40754" y="2861131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h+3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62012" y="3271598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748060" y="1721028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h+4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609600" y="53127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dirty="0" smtClean="0"/>
              <a:t>Fails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6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2" y="1813882"/>
            <a:ext cx="8621888" cy="743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Keys(T</a:t>
            </a:r>
            <a:r>
              <a:rPr lang="en-US" baseline="-25000" dirty="0" smtClean="0"/>
              <a:t>1</a:t>
            </a:r>
            <a:r>
              <a:rPr lang="en-US" dirty="0" smtClean="0"/>
              <a:t>) &lt; key (v) &lt; keys(T</a:t>
            </a:r>
            <a:r>
              <a:rPr lang="en-US" baseline="-25000" dirty="0" smtClean="0"/>
              <a:t>2</a:t>
            </a:r>
            <a:r>
              <a:rPr lang="en-US" dirty="0" smtClean="0"/>
              <a:t>)&lt;key(u) &lt; keys (T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60009" y="4733917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34116" y="4794058"/>
              <a:ext cx="6435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291092" y="4733917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1265" y="4794058"/>
              <a:ext cx="6492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70305" y="3955054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55056" y="3861593"/>
              <a:ext cx="4989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v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61257" y="2982917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2357" y="3847626"/>
              <a:ext cx="524346" cy="6803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u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48458" y="3699814"/>
            <a:ext cx="810807" cy="737569"/>
            <a:chOff x="1735667" y="4303889"/>
            <a:chExt cx="1440462" cy="1310351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29858" y="4794056"/>
              <a:ext cx="852079" cy="8201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941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723 -0.13003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723 -0.13003 " pathEditMode="relative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435E-6 -1.47617E-6 L 0.07498 0.129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9" y="64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07428E-7 -2.49422E-6 L 0.07931 0.147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7" y="738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1548E-6 -7.12633E-7 L 0.09407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3241636" y="3077167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591170" y="4143565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029859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22253" y="4143565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29858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01466" y="3364702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H="1">
            <a:off x="3996573" y="378245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63918" y="3789261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681301" y="2715052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36232" y="3420476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33597" y="4794057"/>
              <a:ext cx="844601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4069678" y="3093552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42021" y="246291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481686" y="2100795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473878" y="2751879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>
            <a:endCxn id="46" idx="0"/>
          </p:cNvCxnSpPr>
          <p:nvPr/>
        </p:nvCxnSpPr>
        <p:spPr>
          <a:xfrm>
            <a:off x="4889538" y="2487734"/>
            <a:ext cx="989744" cy="26414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02332" y="4842536"/>
            <a:ext cx="1176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44236" y="4842536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39140" y="2631887"/>
            <a:ext cx="1552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h+3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60207" y="4138069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84685" y="2853343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72641" y="1721028"/>
            <a:ext cx="1552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h+3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h+4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56623" y="3415755"/>
            <a:ext cx="1552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87271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dirty="0" smtClean="0"/>
              <a:t>Rotate Left at 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424298" y="388764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488740" y="4143565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029859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00356" y="3420475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29858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657902" y="2684823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>
            <a:stCxn id="20" idx="6"/>
            <a:endCxn id="4" idx="0"/>
          </p:cNvCxnSpPr>
          <p:nvPr/>
        </p:nvCxnSpPr>
        <p:spPr>
          <a:xfrm>
            <a:off x="3259178" y="3764831"/>
            <a:ext cx="634966" cy="378734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2021" y="3066171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829701" y="3489449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018894" y="4230949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33597" y="4794057"/>
              <a:ext cx="844601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>
            <a:stCxn id="11" idx="3"/>
          </p:cNvCxnSpPr>
          <p:nvPr/>
        </p:nvCxnSpPr>
        <p:spPr>
          <a:xfrm flipH="1">
            <a:off x="3204367" y="3102571"/>
            <a:ext cx="516430" cy="516613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42021" y="246291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481686" y="2100795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473878" y="2751879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>
            <a:endCxn id="46" idx="0"/>
          </p:cNvCxnSpPr>
          <p:nvPr/>
        </p:nvCxnSpPr>
        <p:spPr>
          <a:xfrm>
            <a:off x="4889538" y="2487734"/>
            <a:ext cx="989744" cy="26414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534062" y="4842536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01211" y="4188638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39140" y="3420475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42869" y="4948542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84685" y="2853343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99547" y="1731741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h+4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63318" y="2505157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h+3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006632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sz="5400" dirty="0" smtClean="0"/>
              <a:t>Now Rotate Right at Z</a:t>
            </a:r>
            <a:endParaRPr lang="en-US" sz="5400" dirty="0"/>
          </a:p>
        </p:txBody>
      </p:sp>
      <p:cxnSp>
        <p:nvCxnSpPr>
          <p:cNvPr id="16" name="Straight Connector 15"/>
          <p:cNvCxnSpPr>
            <a:stCxn id="20" idx="2"/>
          </p:cNvCxnSpPr>
          <p:nvPr/>
        </p:nvCxnSpPr>
        <p:spPr>
          <a:xfrm flipH="1">
            <a:off x="3490024" y="3113727"/>
            <a:ext cx="659122" cy="418959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317275" y="4193358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34116" y="4794058"/>
              <a:ext cx="6435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48358" y="4193358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1265" y="4794058"/>
              <a:ext cx="6492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127571" y="3414495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H="1">
            <a:off x="2722678" y="3832243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90023" y="3839054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149146" y="2838345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07415" y="4092472"/>
            <a:ext cx="810807" cy="737569"/>
            <a:chOff x="1735667" y="4303889"/>
            <a:chExt cx="1440462" cy="1310351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29858" y="4794056"/>
              <a:ext cx="852079" cy="8201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 flipH="1">
            <a:off x="5107294" y="3652472"/>
            <a:ext cx="410928" cy="446812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0" idx="6"/>
          </p:cNvCxnSpPr>
          <p:nvPr/>
        </p:nvCxnSpPr>
        <p:spPr>
          <a:xfrm flipH="1" flipV="1">
            <a:off x="4578623" y="3113727"/>
            <a:ext cx="949921" cy="394083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5518222" y="3307448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06034" y="4011652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5947699" y="3657349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43750" y="4870307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37098" y="4870307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76739" y="4870307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90006" y="4870307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62138" y="3070509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92739" y="3070509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93221" y="2376680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h+3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60640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151"/>
            <a:ext cx="8229600" cy="1143000"/>
          </a:xfrm>
        </p:spPr>
        <p:txBody>
          <a:bodyPr/>
          <a:lstStyle/>
          <a:p>
            <a:r>
              <a:rPr lang="en-US" dirty="0" smtClean="0"/>
              <a:t>insert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509"/>
            <a:ext cx="8229600" cy="379599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insert the element</a:t>
            </a:r>
          </a:p>
          <a:p>
            <a:r>
              <a:rPr lang="en-US" sz="3600" dirty="0" smtClean="0"/>
              <a:t>check the height balance property on the way up to root</a:t>
            </a:r>
          </a:p>
          <a:p>
            <a:r>
              <a:rPr lang="en-US" sz="3600" dirty="0" smtClean="0"/>
              <a:t> rebalance the subtree rooted at the first unbalanced node</a:t>
            </a:r>
          </a:p>
          <a:p>
            <a:r>
              <a:rPr lang="en-US" sz="3600" dirty="0" smtClean="0"/>
              <a:t>STOP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32077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0467"/>
            <a:ext cx="8229600" cy="1143000"/>
          </a:xfrm>
        </p:spPr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3154"/>
            <a:ext cx="8229600" cy="233027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insert in BTS </a:t>
            </a:r>
            <a:r>
              <a:rPr lang="mr-IN" sz="3600" dirty="0" smtClean="0"/>
              <a:t>–</a:t>
            </a:r>
            <a:r>
              <a:rPr lang="en-US" sz="3600" dirty="0" smtClean="0"/>
              <a:t> O(log n)</a:t>
            </a:r>
          </a:p>
          <a:p>
            <a:r>
              <a:rPr lang="en-US" sz="3600" dirty="0" smtClean="0"/>
              <a:t>Checking balance property </a:t>
            </a:r>
            <a:r>
              <a:rPr lang="mr-IN" sz="3600" dirty="0" smtClean="0"/>
              <a:t>–</a:t>
            </a:r>
            <a:r>
              <a:rPr lang="en-US" sz="3600" dirty="0" smtClean="0"/>
              <a:t> O(log n)</a:t>
            </a:r>
          </a:p>
          <a:p>
            <a:r>
              <a:rPr lang="en-US" sz="3600" dirty="0" smtClean="0"/>
              <a:t>Maximum rotations </a:t>
            </a:r>
            <a:r>
              <a:rPr lang="mr-IN" sz="3600" dirty="0" smtClean="0"/>
              <a:t>–</a:t>
            </a:r>
            <a:r>
              <a:rPr lang="en-US" sz="3600" dirty="0" smtClean="0"/>
              <a:t> 2</a:t>
            </a:r>
          </a:p>
          <a:p>
            <a:r>
              <a:rPr lang="en-US" sz="3600" dirty="0" smtClean="0"/>
              <a:t>Hence O(log n)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779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283" y="2186241"/>
            <a:ext cx="8483457" cy="1143000"/>
          </a:xfrm>
        </p:spPr>
        <p:txBody>
          <a:bodyPr/>
          <a:lstStyle/>
          <a:p>
            <a:r>
              <a:rPr lang="en-US" sz="4400" dirty="0" smtClean="0"/>
              <a:t>Claim: </a:t>
            </a:r>
            <a:br>
              <a:rPr lang="en-US" sz="4400" dirty="0" smtClean="0"/>
            </a:br>
            <a:r>
              <a:rPr lang="en-US" sz="4400" dirty="0" smtClean="0"/>
              <a:t>In a BST, we always delete a leaf or a node with one child!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4469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170537"/>
            <a:ext cx="8229600" cy="1143000"/>
          </a:xfrm>
        </p:spPr>
        <p:txBody>
          <a:bodyPr/>
          <a:lstStyle/>
          <a:p>
            <a:r>
              <a:rPr lang="en-US" dirty="0" smtClean="0"/>
              <a:t>Delete 99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036443" y="3524836"/>
            <a:ext cx="223545" cy="53964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5529829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2630261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24" name="Oval 9"/>
          <p:cNvSpPr>
            <a:spLocks noChangeArrowheads="1"/>
          </p:cNvSpPr>
          <p:nvPr/>
        </p:nvSpPr>
        <p:spPr bwMode="auto">
          <a:xfrm>
            <a:off x="1934847" y="22278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3988415" y="133570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7003341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208030" y="22278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28" name="Straight Connector 27"/>
          <p:cNvCxnSpPr>
            <a:endCxn id="24" idx="7"/>
          </p:cNvCxnSpPr>
          <p:nvPr/>
        </p:nvCxnSpPr>
        <p:spPr>
          <a:xfrm flipH="1">
            <a:off x="2413945" y="1763906"/>
            <a:ext cx="1604714" cy="546111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6"/>
          </p:cNvCxnSpPr>
          <p:nvPr/>
        </p:nvCxnSpPr>
        <p:spPr>
          <a:xfrm>
            <a:off x="4549713" y="1616351"/>
            <a:ext cx="1710275" cy="705776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938941" y="275322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391127" y="273618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86992" y="273618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5986415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34" name="Straight Connector 33"/>
          <p:cNvCxnSpPr>
            <a:endCxn id="35" idx="0"/>
          </p:cNvCxnSpPr>
          <p:nvPr/>
        </p:nvCxnSpPr>
        <p:spPr>
          <a:xfrm flipH="1">
            <a:off x="4634291" y="3467997"/>
            <a:ext cx="895538" cy="60978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8"/>
          <p:cNvSpPr>
            <a:spLocks noChangeArrowheads="1"/>
          </p:cNvSpPr>
          <p:nvPr/>
        </p:nvSpPr>
        <p:spPr bwMode="auto">
          <a:xfrm>
            <a:off x="4353642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1256762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1665874" y="2699353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5" idx="3"/>
          </p:cNvCxnSpPr>
          <p:nvPr/>
        </p:nvCxnSpPr>
        <p:spPr>
          <a:xfrm flipH="1">
            <a:off x="4014814" y="4556883"/>
            <a:ext cx="421028" cy="607424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738594" y="5174733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40" name="Straight Connector 39"/>
          <p:cNvCxnSpPr>
            <a:endCxn id="41" idx="1"/>
          </p:cNvCxnSpPr>
          <p:nvPr/>
        </p:nvCxnSpPr>
        <p:spPr>
          <a:xfrm>
            <a:off x="7498690" y="3473544"/>
            <a:ext cx="402174" cy="68644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8"/>
          <p:cNvSpPr>
            <a:spLocks noChangeArrowheads="1"/>
          </p:cNvSpPr>
          <p:nvPr/>
        </p:nvSpPr>
        <p:spPr bwMode="auto">
          <a:xfrm>
            <a:off x="7818664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90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42" name="Oval 7"/>
          <p:cNvSpPr>
            <a:spLocks noChangeArrowheads="1"/>
          </p:cNvSpPr>
          <p:nvPr/>
        </p:nvSpPr>
        <p:spPr bwMode="auto">
          <a:xfrm>
            <a:off x="632263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43" name="Straight Connector 42"/>
          <p:cNvCxnSpPr>
            <a:endCxn id="42" idx="0"/>
          </p:cNvCxnSpPr>
          <p:nvPr/>
        </p:nvCxnSpPr>
        <p:spPr>
          <a:xfrm flipH="1">
            <a:off x="912912" y="3548165"/>
            <a:ext cx="493239" cy="52961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5" idx="1"/>
          </p:cNvCxnSpPr>
          <p:nvPr/>
        </p:nvCxnSpPr>
        <p:spPr>
          <a:xfrm>
            <a:off x="1720817" y="3524836"/>
            <a:ext cx="387903" cy="63514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8"/>
          <p:cNvSpPr>
            <a:spLocks noChangeArrowheads="1"/>
          </p:cNvSpPr>
          <p:nvPr/>
        </p:nvSpPr>
        <p:spPr bwMode="auto">
          <a:xfrm>
            <a:off x="2026520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13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47" name="Straight Connector 46"/>
          <p:cNvCxnSpPr>
            <a:endCxn id="48" idx="1"/>
          </p:cNvCxnSpPr>
          <p:nvPr/>
        </p:nvCxnSpPr>
        <p:spPr>
          <a:xfrm>
            <a:off x="3121414" y="3467997"/>
            <a:ext cx="387903" cy="69198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3427117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49" name="Oval 7"/>
          <p:cNvSpPr>
            <a:spLocks noChangeArrowheads="1"/>
          </p:cNvSpPr>
          <p:nvPr/>
        </p:nvSpPr>
        <p:spPr bwMode="auto">
          <a:xfrm>
            <a:off x="233915" y="5174733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50" name="Straight Connector 49"/>
          <p:cNvCxnSpPr>
            <a:endCxn id="49" idx="0"/>
          </p:cNvCxnSpPr>
          <p:nvPr/>
        </p:nvCxnSpPr>
        <p:spPr>
          <a:xfrm flipH="1">
            <a:off x="514564" y="4639083"/>
            <a:ext cx="270100" cy="53565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3" idx="3"/>
            <a:endCxn id="52" idx="0"/>
          </p:cNvCxnSpPr>
          <p:nvPr/>
        </p:nvCxnSpPr>
        <p:spPr>
          <a:xfrm flipH="1">
            <a:off x="5687540" y="4556883"/>
            <a:ext cx="381075" cy="61785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8"/>
          <p:cNvSpPr>
            <a:spLocks noChangeArrowheads="1"/>
          </p:cNvSpPr>
          <p:nvPr/>
        </p:nvSpPr>
        <p:spPr bwMode="auto">
          <a:xfrm>
            <a:off x="5406891" y="5174733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54" name="Straight Connector 53"/>
          <p:cNvCxnSpPr>
            <a:endCxn id="55" idx="0"/>
          </p:cNvCxnSpPr>
          <p:nvPr/>
        </p:nvCxnSpPr>
        <p:spPr>
          <a:xfrm flipH="1">
            <a:off x="6988541" y="3533847"/>
            <a:ext cx="105937" cy="54393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8"/>
          <p:cNvSpPr>
            <a:spLocks noChangeArrowheads="1"/>
          </p:cNvSpPr>
          <p:nvPr/>
        </p:nvSpPr>
        <p:spPr bwMode="auto">
          <a:xfrm>
            <a:off x="6707892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6411928" y="4571152"/>
            <a:ext cx="387903" cy="63514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Oval 8"/>
          <p:cNvSpPr>
            <a:spLocks noChangeArrowheads="1"/>
          </p:cNvSpPr>
          <p:nvPr/>
        </p:nvSpPr>
        <p:spPr bwMode="auto">
          <a:xfrm>
            <a:off x="6703360" y="510983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71" name="Straight Connector 70"/>
          <p:cNvCxnSpPr>
            <a:stCxn id="39" idx="3"/>
          </p:cNvCxnSpPr>
          <p:nvPr/>
        </p:nvCxnSpPr>
        <p:spPr>
          <a:xfrm flipH="1">
            <a:off x="3469966" y="5653832"/>
            <a:ext cx="350828" cy="53831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3193746" y="6202570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8304460" y="4556191"/>
            <a:ext cx="388778" cy="55364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8"/>
          <p:cNvSpPr>
            <a:spLocks noChangeArrowheads="1"/>
          </p:cNvSpPr>
          <p:nvPr/>
        </p:nvSpPr>
        <p:spPr bwMode="auto">
          <a:xfrm>
            <a:off x="8470307" y="508815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99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46" name="Straight Connector 45"/>
          <p:cNvCxnSpPr>
            <a:stCxn id="35" idx="5"/>
            <a:endCxn id="53" idx="0"/>
          </p:cNvCxnSpPr>
          <p:nvPr/>
        </p:nvCxnSpPr>
        <p:spPr>
          <a:xfrm>
            <a:off x="4832740" y="4556883"/>
            <a:ext cx="146614" cy="55294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8"/>
          <p:cNvSpPr>
            <a:spLocks noChangeArrowheads="1"/>
          </p:cNvSpPr>
          <p:nvPr/>
        </p:nvSpPr>
        <p:spPr bwMode="auto">
          <a:xfrm>
            <a:off x="4698705" y="510983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49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21593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2186241"/>
            <a:ext cx="8229600" cy="1143000"/>
          </a:xfrm>
        </p:spPr>
        <p:txBody>
          <a:bodyPr/>
          <a:lstStyle/>
          <a:p>
            <a:r>
              <a:rPr lang="en-US" sz="4400" dirty="0" smtClean="0"/>
              <a:t>We can assume that deletion only takes place at leaf in an AVL tree!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1693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170537"/>
            <a:ext cx="8229600" cy="1143000"/>
          </a:xfrm>
        </p:spPr>
        <p:txBody>
          <a:bodyPr/>
          <a:lstStyle/>
          <a:p>
            <a:r>
              <a:rPr lang="en-US" dirty="0" smtClean="0"/>
              <a:t>Delete 99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6036443" y="3524836"/>
            <a:ext cx="223545" cy="53964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7"/>
          <p:cNvSpPr>
            <a:spLocks noChangeArrowheads="1"/>
          </p:cNvSpPr>
          <p:nvPr/>
        </p:nvSpPr>
        <p:spPr bwMode="auto">
          <a:xfrm>
            <a:off x="5529829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56" name="Oval 8"/>
          <p:cNvSpPr>
            <a:spLocks noChangeArrowheads="1"/>
          </p:cNvSpPr>
          <p:nvPr/>
        </p:nvSpPr>
        <p:spPr bwMode="auto">
          <a:xfrm>
            <a:off x="2630261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57" name="Oval 9"/>
          <p:cNvSpPr>
            <a:spLocks noChangeArrowheads="1"/>
          </p:cNvSpPr>
          <p:nvPr/>
        </p:nvSpPr>
        <p:spPr bwMode="auto">
          <a:xfrm>
            <a:off x="1934847" y="22278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58" name="Oval 10"/>
          <p:cNvSpPr>
            <a:spLocks noChangeArrowheads="1"/>
          </p:cNvSpPr>
          <p:nvPr/>
        </p:nvSpPr>
        <p:spPr bwMode="auto">
          <a:xfrm>
            <a:off x="3988415" y="133570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7003341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208030" y="22278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61" name="Straight Connector 60"/>
          <p:cNvCxnSpPr>
            <a:endCxn id="57" idx="7"/>
          </p:cNvCxnSpPr>
          <p:nvPr/>
        </p:nvCxnSpPr>
        <p:spPr>
          <a:xfrm flipH="1">
            <a:off x="2413945" y="1763906"/>
            <a:ext cx="1604714" cy="546111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8" idx="6"/>
          </p:cNvCxnSpPr>
          <p:nvPr/>
        </p:nvCxnSpPr>
        <p:spPr>
          <a:xfrm>
            <a:off x="4549713" y="1616351"/>
            <a:ext cx="1710275" cy="705776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938941" y="2753224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391127" y="273618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686992" y="273618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8"/>
          <p:cNvSpPr>
            <a:spLocks noChangeArrowheads="1"/>
          </p:cNvSpPr>
          <p:nvPr/>
        </p:nvSpPr>
        <p:spPr bwMode="auto">
          <a:xfrm>
            <a:off x="5986415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67" name="Straight Connector 66"/>
          <p:cNvCxnSpPr>
            <a:endCxn id="68" idx="7"/>
          </p:cNvCxnSpPr>
          <p:nvPr/>
        </p:nvCxnSpPr>
        <p:spPr>
          <a:xfrm flipH="1">
            <a:off x="4832740" y="3467997"/>
            <a:ext cx="697089" cy="69198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8"/>
          <p:cNvSpPr>
            <a:spLocks noChangeArrowheads="1"/>
          </p:cNvSpPr>
          <p:nvPr/>
        </p:nvSpPr>
        <p:spPr bwMode="auto">
          <a:xfrm>
            <a:off x="4353642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73" name="Oval 7"/>
          <p:cNvSpPr>
            <a:spLocks noChangeArrowheads="1"/>
          </p:cNvSpPr>
          <p:nvPr/>
        </p:nvSpPr>
        <p:spPr bwMode="auto">
          <a:xfrm>
            <a:off x="1256762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1665874" y="2699353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8" idx="3"/>
          </p:cNvCxnSpPr>
          <p:nvPr/>
        </p:nvCxnSpPr>
        <p:spPr>
          <a:xfrm flipH="1">
            <a:off x="4014814" y="4556883"/>
            <a:ext cx="421028" cy="607424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8"/>
          <p:cNvSpPr>
            <a:spLocks noChangeArrowheads="1"/>
          </p:cNvSpPr>
          <p:nvPr/>
        </p:nvSpPr>
        <p:spPr bwMode="auto">
          <a:xfrm>
            <a:off x="3738594" y="5174733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77" name="Straight Connector 76"/>
          <p:cNvCxnSpPr>
            <a:endCxn id="78" idx="1"/>
          </p:cNvCxnSpPr>
          <p:nvPr/>
        </p:nvCxnSpPr>
        <p:spPr>
          <a:xfrm>
            <a:off x="7498690" y="3473544"/>
            <a:ext cx="402174" cy="68644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Oval 8"/>
          <p:cNvSpPr>
            <a:spLocks noChangeArrowheads="1"/>
          </p:cNvSpPr>
          <p:nvPr/>
        </p:nvSpPr>
        <p:spPr bwMode="auto">
          <a:xfrm>
            <a:off x="7818664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90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79" name="Oval 7"/>
          <p:cNvSpPr>
            <a:spLocks noChangeArrowheads="1"/>
          </p:cNvSpPr>
          <p:nvPr/>
        </p:nvSpPr>
        <p:spPr bwMode="auto">
          <a:xfrm>
            <a:off x="632263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0" name="Straight Connector 79"/>
          <p:cNvCxnSpPr>
            <a:endCxn id="79" idx="0"/>
          </p:cNvCxnSpPr>
          <p:nvPr/>
        </p:nvCxnSpPr>
        <p:spPr>
          <a:xfrm flipH="1">
            <a:off x="912912" y="3548165"/>
            <a:ext cx="493239" cy="52961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2" idx="1"/>
          </p:cNvCxnSpPr>
          <p:nvPr/>
        </p:nvCxnSpPr>
        <p:spPr>
          <a:xfrm>
            <a:off x="1720817" y="3524836"/>
            <a:ext cx="387903" cy="63514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Oval 8"/>
          <p:cNvSpPr>
            <a:spLocks noChangeArrowheads="1"/>
          </p:cNvSpPr>
          <p:nvPr/>
        </p:nvSpPr>
        <p:spPr bwMode="auto">
          <a:xfrm>
            <a:off x="2026520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13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3" name="Straight Connector 82"/>
          <p:cNvCxnSpPr>
            <a:endCxn id="84" idx="1"/>
          </p:cNvCxnSpPr>
          <p:nvPr/>
        </p:nvCxnSpPr>
        <p:spPr>
          <a:xfrm>
            <a:off x="3121414" y="3467997"/>
            <a:ext cx="387903" cy="69198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"/>
          <p:cNvSpPr>
            <a:spLocks noChangeArrowheads="1"/>
          </p:cNvSpPr>
          <p:nvPr/>
        </p:nvSpPr>
        <p:spPr bwMode="auto">
          <a:xfrm>
            <a:off x="3427117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85" name="Oval 7"/>
          <p:cNvSpPr>
            <a:spLocks noChangeArrowheads="1"/>
          </p:cNvSpPr>
          <p:nvPr/>
        </p:nvSpPr>
        <p:spPr bwMode="auto">
          <a:xfrm>
            <a:off x="233915" y="5174733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6" name="Straight Connector 85"/>
          <p:cNvCxnSpPr>
            <a:endCxn id="85" idx="0"/>
          </p:cNvCxnSpPr>
          <p:nvPr/>
        </p:nvCxnSpPr>
        <p:spPr>
          <a:xfrm flipH="1">
            <a:off x="514564" y="4639083"/>
            <a:ext cx="270100" cy="53565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66" idx="3"/>
            <a:endCxn id="88" idx="0"/>
          </p:cNvCxnSpPr>
          <p:nvPr/>
        </p:nvCxnSpPr>
        <p:spPr>
          <a:xfrm flipH="1">
            <a:off x="5687540" y="4556883"/>
            <a:ext cx="381075" cy="61785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"/>
          <p:cNvSpPr>
            <a:spLocks noChangeArrowheads="1"/>
          </p:cNvSpPr>
          <p:nvPr/>
        </p:nvSpPr>
        <p:spPr bwMode="auto">
          <a:xfrm>
            <a:off x="5406891" y="5174733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9" name="Straight Connector 88"/>
          <p:cNvCxnSpPr>
            <a:endCxn id="90" idx="0"/>
          </p:cNvCxnSpPr>
          <p:nvPr/>
        </p:nvCxnSpPr>
        <p:spPr>
          <a:xfrm flipH="1">
            <a:off x="6988541" y="3533847"/>
            <a:ext cx="105937" cy="54393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"/>
          <p:cNvSpPr>
            <a:spLocks noChangeArrowheads="1"/>
          </p:cNvSpPr>
          <p:nvPr/>
        </p:nvSpPr>
        <p:spPr bwMode="auto">
          <a:xfrm>
            <a:off x="6707892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6411928" y="4571152"/>
            <a:ext cx="387903" cy="63514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8"/>
          <p:cNvSpPr>
            <a:spLocks noChangeArrowheads="1"/>
          </p:cNvSpPr>
          <p:nvPr/>
        </p:nvSpPr>
        <p:spPr bwMode="auto">
          <a:xfrm>
            <a:off x="6703360" y="510983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93" name="Straight Connector 92"/>
          <p:cNvCxnSpPr>
            <a:stCxn id="76" idx="3"/>
          </p:cNvCxnSpPr>
          <p:nvPr/>
        </p:nvCxnSpPr>
        <p:spPr>
          <a:xfrm flipH="1">
            <a:off x="3469966" y="5653832"/>
            <a:ext cx="350828" cy="53831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8"/>
          <p:cNvSpPr>
            <a:spLocks noChangeArrowheads="1"/>
          </p:cNvSpPr>
          <p:nvPr/>
        </p:nvSpPr>
        <p:spPr bwMode="auto">
          <a:xfrm>
            <a:off x="3193746" y="6202570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8304460" y="4556191"/>
            <a:ext cx="388778" cy="55364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8"/>
          <p:cNvSpPr>
            <a:spLocks noChangeArrowheads="1"/>
          </p:cNvSpPr>
          <p:nvPr/>
        </p:nvSpPr>
        <p:spPr bwMode="auto">
          <a:xfrm>
            <a:off x="8470307" y="508815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99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97" name="Straight Connector 96"/>
          <p:cNvCxnSpPr>
            <a:stCxn id="68" idx="5"/>
            <a:endCxn id="98" idx="0"/>
          </p:cNvCxnSpPr>
          <p:nvPr/>
        </p:nvCxnSpPr>
        <p:spPr>
          <a:xfrm>
            <a:off x="4832740" y="4556883"/>
            <a:ext cx="146614" cy="55294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Oval 8"/>
          <p:cNvSpPr>
            <a:spLocks noChangeArrowheads="1"/>
          </p:cNvSpPr>
          <p:nvPr/>
        </p:nvSpPr>
        <p:spPr bwMode="auto">
          <a:xfrm>
            <a:off x="4698705" y="510983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49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50680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1- let z be the first unbalanced node going up</a:t>
            </a:r>
            <a:br>
              <a:rPr lang="en-US" sz="3600" dirty="0" smtClean="0"/>
            </a:br>
            <a:r>
              <a:rPr lang="en-US" sz="3600" dirty="0" smtClean="0"/>
              <a:t>2- let y be the child of z with larger height </a:t>
            </a:r>
            <a:br>
              <a:rPr lang="en-US" sz="3600" dirty="0" smtClean="0"/>
            </a:br>
            <a:r>
              <a:rPr lang="en-US" sz="3600" dirty="0" smtClean="0"/>
              <a:t>3- let </a:t>
            </a:r>
            <a:r>
              <a:rPr lang="en-US" sz="3600" dirty="0"/>
              <a:t>x</a:t>
            </a:r>
            <a:r>
              <a:rPr lang="en-US" sz="3600" dirty="0" smtClean="0"/>
              <a:t> </a:t>
            </a:r>
            <a:r>
              <a:rPr lang="en-US" sz="3600" dirty="0"/>
              <a:t>be the child of </a:t>
            </a:r>
            <a:r>
              <a:rPr lang="en-US" sz="3600" dirty="0" smtClean="0"/>
              <a:t>y </a:t>
            </a:r>
            <a:r>
              <a:rPr lang="en-US" sz="3600" dirty="0"/>
              <a:t>with </a:t>
            </a:r>
            <a:r>
              <a:rPr lang="en-US" sz="3600"/>
              <a:t>larger </a:t>
            </a:r>
            <a:r>
              <a:rPr lang="en-US" sz="3600" smtClean="0"/>
              <a:t>height</a:t>
            </a:r>
            <a:r>
              <a:rPr lang="en-US" sz="3600"/>
              <a:t/>
            </a:r>
            <a:br>
              <a:rPr lang="en-US" sz="3600"/>
            </a:br>
            <a:r>
              <a:rPr lang="en-US" sz="3600" smtClean="0"/>
              <a:t> - if </a:t>
            </a:r>
            <a:r>
              <a:rPr lang="en-US" sz="3600" dirty="0" smtClean="0"/>
              <a:t>both child are of the same height, choose the one in the same direction as parent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764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2" y="1813882"/>
            <a:ext cx="8621888" cy="743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Keys(T</a:t>
            </a:r>
            <a:r>
              <a:rPr lang="en-US" baseline="-25000" dirty="0" smtClean="0"/>
              <a:t>1</a:t>
            </a:r>
            <a:r>
              <a:rPr lang="en-US" dirty="0" smtClean="0"/>
              <a:t>) &lt; key (v) &lt; keys(T</a:t>
            </a:r>
            <a:r>
              <a:rPr lang="en-US" baseline="-25000" dirty="0" smtClean="0"/>
              <a:t>2</a:t>
            </a:r>
            <a:r>
              <a:rPr lang="en-US" dirty="0" smtClean="0"/>
              <a:t>)&lt;key(u) &lt; keys (T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437927" y="3033259"/>
            <a:ext cx="2869932" cy="2082873"/>
            <a:chOff x="305231" y="2969915"/>
            <a:chExt cx="4229567" cy="3069640"/>
          </a:xfrm>
          <a:solidFill>
            <a:schemeClr val="accent4">
              <a:lumMod val="50000"/>
            </a:schemeClr>
          </a:solidFill>
        </p:grpSpPr>
        <p:cxnSp>
          <p:nvCxnSpPr>
            <p:cNvPr id="16" name="Straight Connector 15"/>
            <p:cNvCxnSpPr/>
            <p:nvPr/>
          </p:nvCxnSpPr>
          <p:spPr>
            <a:xfrm flipH="1">
              <a:off x="2033570" y="3503583"/>
              <a:ext cx="675292" cy="532194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305231" y="5009444"/>
              <a:ext cx="1194928" cy="1030111"/>
              <a:chOff x="1735667" y="4303889"/>
              <a:chExt cx="1440462" cy="1241778"/>
            </a:xfrm>
            <a:grpFill/>
          </p:grpSpPr>
          <p:sp>
            <p:nvSpPr>
              <p:cNvPr id="4" name="Isosceles Triangle 3"/>
              <p:cNvSpPr/>
              <p:nvPr/>
            </p:nvSpPr>
            <p:spPr>
              <a:xfrm>
                <a:off x="1735667" y="4303889"/>
                <a:ext cx="1440462" cy="1241778"/>
              </a:xfrm>
              <a:prstGeom prst="triangle">
                <a:avLst/>
              </a:prstGeom>
              <a:grpFill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baseline="-25000" dirty="0">
                  <a:latin typeface="Avenir Book"/>
                  <a:cs typeface="Avenir Book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134116" y="4794058"/>
                <a:ext cx="643565" cy="6249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2400" b="1" dirty="0">
                    <a:solidFill>
                      <a:prstClr val="white"/>
                    </a:solidFill>
                    <a:latin typeface="Avenir Book"/>
                    <a:cs typeface="Avenir Book"/>
                  </a:rPr>
                  <a:t>T</a:t>
                </a:r>
                <a:r>
                  <a:rPr lang="en-US" sz="2400" b="1" baseline="-25000" dirty="0">
                    <a:solidFill>
                      <a:prstClr val="white"/>
                    </a:solidFill>
                    <a:latin typeface="Avenir Book"/>
                    <a:cs typeface="Avenir Book"/>
                  </a:rPr>
                  <a:t>1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119541" y="5009444"/>
              <a:ext cx="1194928" cy="1030111"/>
              <a:chOff x="1735667" y="4303889"/>
              <a:chExt cx="1440462" cy="1241778"/>
            </a:xfrm>
            <a:grpFill/>
          </p:grpSpPr>
          <p:sp>
            <p:nvSpPr>
              <p:cNvPr id="9" name="Isosceles Triangle 8"/>
              <p:cNvSpPr/>
              <p:nvPr/>
            </p:nvSpPr>
            <p:spPr>
              <a:xfrm>
                <a:off x="1735667" y="4303889"/>
                <a:ext cx="1440462" cy="1241778"/>
              </a:xfrm>
              <a:prstGeom prst="triangle">
                <a:avLst/>
              </a:prstGeom>
              <a:grpFill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baseline="-25000" dirty="0">
                  <a:latin typeface="Avenir Book"/>
                  <a:cs typeface="Avenir Book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31265" y="4794058"/>
                <a:ext cx="649265" cy="6249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2400" b="1" dirty="0" smtClean="0">
                    <a:solidFill>
                      <a:prstClr val="white"/>
                    </a:solidFill>
                    <a:latin typeface="Avenir Book"/>
                    <a:cs typeface="Avenir Book"/>
                  </a:rPr>
                  <a:t>T</a:t>
                </a:r>
                <a:r>
                  <a:rPr lang="en-US" sz="2400" b="1" baseline="-25000" dirty="0" smtClean="0">
                    <a:solidFill>
                      <a:prstClr val="white"/>
                    </a:solidFill>
                    <a:latin typeface="Avenir Book"/>
                    <a:cs typeface="Avenir Book"/>
                  </a:rPr>
                  <a:t>2</a:t>
                </a:r>
                <a:endPara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499406" y="3861593"/>
              <a:ext cx="632942" cy="708349"/>
              <a:chOff x="2196065" y="3861593"/>
              <a:chExt cx="632942" cy="708349"/>
            </a:xfrm>
            <a:grpFill/>
          </p:grpSpPr>
          <p:sp>
            <p:nvSpPr>
              <p:cNvPr id="11" name="Oval 10"/>
              <p:cNvSpPr/>
              <p:nvPr/>
            </p:nvSpPr>
            <p:spPr>
              <a:xfrm>
                <a:off x="2196065" y="3937000"/>
                <a:ext cx="632942" cy="632942"/>
              </a:xfrm>
              <a:prstGeom prst="ellipse">
                <a:avLst/>
              </a:prstGeom>
              <a:grpFill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255056" y="3861593"/>
                <a:ext cx="498944" cy="68038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2400" b="1" dirty="0" smtClean="0">
                    <a:solidFill>
                      <a:prstClr val="white"/>
                    </a:solidFill>
                    <a:latin typeface="Avenir Book"/>
                    <a:cs typeface="Avenir Book"/>
                  </a:rPr>
                  <a:t>v</a:t>
                </a:r>
                <a:endPara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 flipH="1">
              <a:off x="902695" y="4477250"/>
              <a:ext cx="675292" cy="532194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33570" y="4487288"/>
              <a:ext cx="675292" cy="532194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2681527" y="2969915"/>
              <a:ext cx="632942" cy="722316"/>
              <a:chOff x="2196065" y="3847626"/>
              <a:chExt cx="632942" cy="722316"/>
            </a:xfrm>
            <a:grpFill/>
          </p:grpSpPr>
          <p:sp>
            <p:nvSpPr>
              <p:cNvPr id="20" name="Oval 19"/>
              <p:cNvSpPr/>
              <p:nvPr/>
            </p:nvSpPr>
            <p:spPr>
              <a:xfrm>
                <a:off x="2196065" y="3937000"/>
                <a:ext cx="632942" cy="632942"/>
              </a:xfrm>
              <a:prstGeom prst="ellipse">
                <a:avLst/>
              </a:prstGeom>
              <a:grpFill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242357" y="3847626"/>
                <a:ext cx="524346" cy="68038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2400" b="1" dirty="0">
                    <a:solidFill>
                      <a:prstClr val="white"/>
                    </a:solidFill>
                    <a:latin typeface="Avenir Book"/>
                    <a:cs typeface="Avenir Book"/>
                  </a:rPr>
                  <a:t>u</a:t>
                </a:r>
                <a:endPara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339870" y="4049886"/>
              <a:ext cx="1194928" cy="1086995"/>
              <a:chOff x="1735667" y="4303889"/>
              <a:chExt cx="1440462" cy="1310351"/>
            </a:xfrm>
            <a:grpFill/>
          </p:grpSpPr>
          <p:sp>
            <p:nvSpPr>
              <p:cNvPr id="23" name="Isosceles Triangle 22"/>
              <p:cNvSpPr/>
              <p:nvPr/>
            </p:nvSpPr>
            <p:spPr>
              <a:xfrm>
                <a:off x="1735667" y="4303889"/>
                <a:ext cx="1440462" cy="1241778"/>
              </a:xfrm>
              <a:prstGeom prst="triangle">
                <a:avLst/>
              </a:prstGeom>
              <a:grpFill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baseline="-25000" dirty="0">
                  <a:latin typeface="Avenir Book"/>
                  <a:cs typeface="Avenir Book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029858" y="4794056"/>
                <a:ext cx="852079" cy="82018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2400" b="1" dirty="0" smtClean="0">
                    <a:solidFill>
                      <a:prstClr val="white"/>
                    </a:solidFill>
                    <a:latin typeface="Avenir Book"/>
                    <a:cs typeface="Avenir Book"/>
                  </a:rPr>
                  <a:t>T</a:t>
                </a:r>
                <a:r>
                  <a:rPr lang="en-US" sz="2400" b="1" baseline="-25000" dirty="0" smtClean="0">
                    <a:solidFill>
                      <a:prstClr val="white"/>
                    </a:solidFill>
                    <a:latin typeface="Avenir Book"/>
                    <a:cs typeface="Avenir Book"/>
                  </a:rPr>
                  <a:t>3</a:t>
                </a:r>
                <a:endPara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endParaRPr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3253899" y="3527731"/>
              <a:ext cx="675292" cy="532194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1" name="Straight Connector 50"/>
          <p:cNvCxnSpPr/>
          <p:nvPr/>
        </p:nvCxnSpPr>
        <p:spPr>
          <a:xfrm>
            <a:off x="6630509" y="3395374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Isosceles Triangle 67"/>
          <p:cNvSpPr/>
          <p:nvPr/>
        </p:nvSpPr>
        <p:spPr>
          <a:xfrm flipH="1">
            <a:off x="7450663" y="4417159"/>
            <a:ext cx="810807" cy="698972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baseline="-25000" dirty="0">
              <a:latin typeface="Avenir Book"/>
              <a:cs typeface="Avenir Book"/>
            </a:endParaRPr>
          </a:p>
        </p:txBody>
      </p:sp>
      <p:sp>
        <p:nvSpPr>
          <p:cNvPr id="69" name="Rectangle 68"/>
          <p:cNvSpPr/>
          <p:nvPr/>
        </p:nvSpPr>
        <p:spPr>
          <a:xfrm flipH="1">
            <a:off x="7616256" y="4693064"/>
            <a:ext cx="47961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n-US" sz="2400" b="1" dirty="0" smtClean="0">
                <a:solidFill>
                  <a:prstClr val="white"/>
                </a:solidFill>
                <a:latin typeface="Avenir Book"/>
                <a:cs typeface="Avenir Book"/>
              </a:rPr>
              <a:t>T</a:t>
            </a:r>
            <a:r>
              <a:rPr lang="en-US" sz="2400" b="1" baseline="-25000" dirty="0" smtClean="0">
                <a:solidFill>
                  <a:prstClr val="white"/>
                </a:solidFill>
                <a:latin typeface="Avenir Book"/>
                <a:cs typeface="Avenir Book"/>
              </a:rPr>
              <a:t>3</a:t>
            </a:r>
            <a:endParaRPr lang="en-US" sz="2400" b="1" baseline="-25000" dirty="0">
              <a:solidFill>
                <a:prstClr val="white"/>
              </a:solidFill>
              <a:latin typeface="Avenir Book"/>
              <a:cs typeface="Avenir Book"/>
            </a:endParaRPr>
          </a:p>
        </p:txBody>
      </p:sp>
      <p:sp>
        <p:nvSpPr>
          <p:cNvPr id="66" name="Isosceles Triangle 65"/>
          <p:cNvSpPr/>
          <p:nvPr/>
        </p:nvSpPr>
        <p:spPr>
          <a:xfrm flipH="1">
            <a:off x="6219580" y="4417160"/>
            <a:ext cx="810807" cy="698972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baseline="-25000" dirty="0">
              <a:latin typeface="Avenir Book"/>
              <a:cs typeface="Avenir Book"/>
            </a:endParaRPr>
          </a:p>
        </p:txBody>
      </p:sp>
      <p:sp>
        <p:nvSpPr>
          <p:cNvPr id="67" name="Rectangle 66"/>
          <p:cNvSpPr/>
          <p:nvPr/>
        </p:nvSpPr>
        <p:spPr>
          <a:xfrm flipH="1">
            <a:off x="6442255" y="4693066"/>
            <a:ext cx="365458" cy="35177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n-US" sz="2400" b="1" dirty="0" smtClean="0">
                <a:solidFill>
                  <a:prstClr val="white"/>
                </a:solidFill>
                <a:latin typeface="Avenir Book"/>
                <a:cs typeface="Avenir Book"/>
              </a:rPr>
              <a:t>T</a:t>
            </a:r>
            <a:r>
              <a:rPr lang="en-US" sz="2400" b="1" baseline="-25000" dirty="0" smtClean="0">
                <a:solidFill>
                  <a:prstClr val="white"/>
                </a:solidFill>
                <a:latin typeface="Avenir Book"/>
                <a:cs typeface="Avenir Book"/>
              </a:rPr>
              <a:t>2</a:t>
            </a:r>
            <a:endParaRPr lang="en-US" sz="2400" b="1" baseline="-25000" dirty="0">
              <a:solidFill>
                <a:prstClr val="white"/>
              </a:solidFill>
              <a:latin typeface="Avenir Book"/>
              <a:cs typeface="Avenir Book"/>
            </a:endParaRPr>
          </a:p>
        </p:txBody>
      </p:sp>
      <p:sp>
        <p:nvSpPr>
          <p:cNvPr id="64" name="Oval 63"/>
          <p:cNvSpPr/>
          <p:nvPr/>
        </p:nvSpPr>
        <p:spPr>
          <a:xfrm flipH="1">
            <a:off x="7021697" y="3689465"/>
            <a:ext cx="429477" cy="42947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5" name="Rectangle 64"/>
          <p:cNvSpPr/>
          <p:nvPr/>
        </p:nvSpPr>
        <p:spPr>
          <a:xfrm flipH="1">
            <a:off x="7063973" y="3628821"/>
            <a:ext cx="355790" cy="46166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  <a:latin typeface="Avenir Book"/>
                <a:cs typeface="Avenir Book"/>
              </a:rPr>
              <a:t>u</a:t>
            </a:r>
            <a:endParaRPr lang="en-US" sz="2400" b="1" baseline="-25000" dirty="0">
              <a:solidFill>
                <a:prstClr val="white"/>
              </a:solidFill>
              <a:latin typeface="Avenir Book"/>
              <a:cs typeface="Avenir Book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7397854" y="4056045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630509" y="4062858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 flipH="1">
            <a:off x="6219580" y="3093904"/>
            <a:ext cx="429477" cy="429477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3" name="Rectangle 62"/>
          <p:cNvSpPr/>
          <p:nvPr/>
        </p:nvSpPr>
        <p:spPr>
          <a:xfrm flipH="1">
            <a:off x="6270474" y="3033260"/>
            <a:ext cx="338554" cy="46166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n-US" sz="2400" b="1" dirty="0" smtClean="0">
                <a:solidFill>
                  <a:prstClr val="white"/>
                </a:solidFill>
                <a:latin typeface="Avenir Book"/>
                <a:cs typeface="Avenir Book"/>
              </a:rPr>
              <a:t>v</a:t>
            </a:r>
            <a:endParaRPr lang="en-US" sz="2400" b="1" baseline="-25000" dirty="0">
              <a:solidFill>
                <a:prstClr val="white"/>
              </a:solidFill>
              <a:latin typeface="Avenir Book"/>
              <a:cs typeface="Avenir Book"/>
            </a:endParaRPr>
          </a:p>
        </p:txBody>
      </p:sp>
      <p:sp>
        <p:nvSpPr>
          <p:cNvPr id="60" name="Isosceles Triangle 59"/>
          <p:cNvSpPr/>
          <p:nvPr/>
        </p:nvSpPr>
        <p:spPr>
          <a:xfrm flipH="1">
            <a:off x="5391539" y="3766063"/>
            <a:ext cx="810807" cy="698972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baseline="-25000" dirty="0">
              <a:latin typeface="Avenir Book"/>
              <a:cs typeface="Avenir Book"/>
            </a:endParaRPr>
          </a:p>
        </p:txBody>
      </p:sp>
      <p:sp>
        <p:nvSpPr>
          <p:cNvPr id="61" name="Rectangle 60"/>
          <p:cNvSpPr/>
          <p:nvPr/>
        </p:nvSpPr>
        <p:spPr>
          <a:xfrm flipH="1">
            <a:off x="5559239" y="4041968"/>
            <a:ext cx="47540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n-US" sz="2400" b="1" dirty="0" smtClean="0">
                <a:solidFill>
                  <a:prstClr val="white"/>
                </a:solidFill>
                <a:latin typeface="Avenir Book"/>
                <a:cs typeface="Avenir Book"/>
              </a:rPr>
              <a:t>T</a:t>
            </a:r>
            <a:r>
              <a:rPr lang="en-US" sz="2400" b="1" baseline="-25000" dirty="0" smtClean="0">
                <a:solidFill>
                  <a:prstClr val="white"/>
                </a:solidFill>
                <a:latin typeface="Avenir Book"/>
                <a:cs typeface="Avenir Book"/>
              </a:rPr>
              <a:t>1</a:t>
            </a:r>
            <a:endParaRPr lang="en-US" sz="2400" b="1" baseline="-25000" dirty="0">
              <a:solidFill>
                <a:prstClr val="white"/>
              </a:solidFill>
              <a:latin typeface="Avenir Book"/>
              <a:cs typeface="Avenir Book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5802467" y="341176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3943266" y="3798626"/>
            <a:ext cx="777205" cy="346093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 rot="10800000">
            <a:off x="3943266" y="4047419"/>
            <a:ext cx="777205" cy="346093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5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40" y="170537"/>
            <a:ext cx="8229600" cy="1143000"/>
          </a:xfrm>
        </p:spPr>
        <p:txBody>
          <a:bodyPr/>
          <a:lstStyle/>
          <a:p>
            <a:r>
              <a:rPr lang="en-US" dirty="0" smtClean="0"/>
              <a:t>Delete 99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223413" y="3559684"/>
            <a:ext cx="410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venir Book"/>
                <a:cs typeface="Avenir Book"/>
              </a:rPr>
              <a:t>X</a:t>
            </a:r>
            <a:endParaRPr lang="en-US" sz="2800" dirty="0">
              <a:solidFill>
                <a:srgbClr val="0000FF"/>
              </a:solidFill>
              <a:latin typeface="Avenir Book"/>
              <a:cs typeface="Avenir Book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11506" y="2660456"/>
            <a:ext cx="390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venir Book"/>
                <a:cs typeface="Avenir Book"/>
              </a:rPr>
              <a:t>Y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68897" y="1704597"/>
            <a:ext cx="38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venir Book"/>
                <a:cs typeface="Avenir Book"/>
              </a:rPr>
              <a:t>Z</a:t>
            </a:r>
          </a:p>
        </p:txBody>
      </p:sp>
      <p:cxnSp>
        <p:nvCxnSpPr>
          <p:cNvPr id="57" name="Straight Connector 56"/>
          <p:cNvCxnSpPr>
            <a:stCxn id="58" idx="5"/>
          </p:cNvCxnSpPr>
          <p:nvPr/>
        </p:nvCxnSpPr>
        <p:spPr>
          <a:xfrm>
            <a:off x="5864970" y="3580575"/>
            <a:ext cx="395018" cy="48390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5385872" y="3101476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2630261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32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0" name="Oval 9"/>
          <p:cNvSpPr>
            <a:spLocks noChangeArrowheads="1"/>
          </p:cNvSpPr>
          <p:nvPr/>
        </p:nvSpPr>
        <p:spPr bwMode="auto">
          <a:xfrm>
            <a:off x="1934847" y="22278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1" name="Oval 10"/>
          <p:cNvSpPr>
            <a:spLocks noChangeArrowheads="1"/>
          </p:cNvSpPr>
          <p:nvPr/>
        </p:nvSpPr>
        <p:spPr bwMode="auto">
          <a:xfrm>
            <a:off x="3988415" y="133570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7003341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88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6208030" y="2227817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64" name="Straight Connector 63"/>
          <p:cNvCxnSpPr>
            <a:endCxn id="60" idx="7"/>
          </p:cNvCxnSpPr>
          <p:nvPr/>
        </p:nvCxnSpPr>
        <p:spPr>
          <a:xfrm flipH="1">
            <a:off x="2413945" y="1763906"/>
            <a:ext cx="1604714" cy="546111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6"/>
          </p:cNvCxnSpPr>
          <p:nvPr/>
        </p:nvCxnSpPr>
        <p:spPr>
          <a:xfrm>
            <a:off x="4549713" y="1616351"/>
            <a:ext cx="1710275" cy="705776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58" idx="7"/>
          </p:cNvCxnSpPr>
          <p:nvPr/>
        </p:nvCxnSpPr>
        <p:spPr>
          <a:xfrm flipH="1">
            <a:off x="5864970" y="2753224"/>
            <a:ext cx="438747" cy="4304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391127" y="273618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686992" y="2736185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8"/>
          <p:cNvSpPr>
            <a:spLocks noChangeArrowheads="1"/>
          </p:cNvSpPr>
          <p:nvPr/>
        </p:nvSpPr>
        <p:spPr bwMode="auto">
          <a:xfrm>
            <a:off x="5986415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74" name="Straight Connector 73"/>
          <p:cNvCxnSpPr>
            <a:stCxn id="58" idx="2"/>
            <a:endCxn id="75" idx="0"/>
          </p:cNvCxnSpPr>
          <p:nvPr/>
        </p:nvCxnSpPr>
        <p:spPr>
          <a:xfrm flipH="1">
            <a:off x="4634291" y="3382126"/>
            <a:ext cx="751581" cy="69565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8"/>
          <p:cNvSpPr>
            <a:spLocks noChangeArrowheads="1"/>
          </p:cNvSpPr>
          <p:nvPr/>
        </p:nvSpPr>
        <p:spPr bwMode="auto">
          <a:xfrm>
            <a:off x="4353642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256762" y="3045045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1665874" y="2699353"/>
            <a:ext cx="364776" cy="34825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5" idx="3"/>
          </p:cNvCxnSpPr>
          <p:nvPr/>
        </p:nvCxnSpPr>
        <p:spPr>
          <a:xfrm flipH="1">
            <a:off x="4014814" y="4556883"/>
            <a:ext cx="421028" cy="607424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8"/>
          <p:cNvSpPr>
            <a:spLocks noChangeArrowheads="1"/>
          </p:cNvSpPr>
          <p:nvPr/>
        </p:nvSpPr>
        <p:spPr bwMode="auto">
          <a:xfrm>
            <a:off x="3738594" y="5174733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0" name="Straight Connector 79"/>
          <p:cNvCxnSpPr>
            <a:endCxn id="81" idx="1"/>
          </p:cNvCxnSpPr>
          <p:nvPr/>
        </p:nvCxnSpPr>
        <p:spPr>
          <a:xfrm>
            <a:off x="7498690" y="3473544"/>
            <a:ext cx="402174" cy="68644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Oval 8"/>
          <p:cNvSpPr>
            <a:spLocks noChangeArrowheads="1"/>
          </p:cNvSpPr>
          <p:nvPr/>
        </p:nvSpPr>
        <p:spPr bwMode="auto">
          <a:xfrm>
            <a:off x="7818664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90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82" name="Oval 7"/>
          <p:cNvSpPr>
            <a:spLocks noChangeArrowheads="1"/>
          </p:cNvSpPr>
          <p:nvPr/>
        </p:nvSpPr>
        <p:spPr bwMode="auto">
          <a:xfrm>
            <a:off x="632263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3" name="Straight Connector 82"/>
          <p:cNvCxnSpPr>
            <a:endCxn id="82" idx="0"/>
          </p:cNvCxnSpPr>
          <p:nvPr/>
        </p:nvCxnSpPr>
        <p:spPr>
          <a:xfrm flipH="1">
            <a:off x="912912" y="3548165"/>
            <a:ext cx="493239" cy="529619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85" idx="1"/>
          </p:cNvCxnSpPr>
          <p:nvPr/>
        </p:nvCxnSpPr>
        <p:spPr>
          <a:xfrm>
            <a:off x="1720817" y="3524836"/>
            <a:ext cx="387903" cy="63514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"/>
          <p:cNvSpPr>
            <a:spLocks noChangeArrowheads="1"/>
          </p:cNvSpPr>
          <p:nvPr/>
        </p:nvSpPr>
        <p:spPr bwMode="auto">
          <a:xfrm>
            <a:off x="2026520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13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6" name="Straight Connector 85"/>
          <p:cNvCxnSpPr>
            <a:endCxn id="87" idx="1"/>
          </p:cNvCxnSpPr>
          <p:nvPr/>
        </p:nvCxnSpPr>
        <p:spPr>
          <a:xfrm>
            <a:off x="3121414" y="3467997"/>
            <a:ext cx="387903" cy="69198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"/>
          <p:cNvSpPr>
            <a:spLocks noChangeArrowheads="1"/>
          </p:cNvSpPr>
          <p:nvPr/>
        </p:nvSpPr>
        <p:spPr bwMode="auto">
          <a:xfrm>
            <a:off x="3427117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sp>
        <p:nvSpPr>
          <p:cNvPr id="88" name="Oval 7"/>
          <p:cNvSpPr>
            <a:spLocks noChangeArrowheads="1"/>
          </p:cNvSpPr>
          <p:nvPr/>
        </p:nvSpPr>
        <p:spPr bwMode="auto">
          <a:xfrm>
            <a:off x="233915" y="5174733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89" name="Straight Connector 88"/>
          <p:cNvCxnSpPr>
            <a:endCxn id="88" idx="0"/>
          </p:cNvCxnSpPr>
          <p:nvPr/>
        </p:nvCxnSpPr>
        <p:spPr>
          <a:xfrm flipH="1">
            <a:off x="514564" y="4639083"/>
            <a:ext cx="270100" cy="53565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3" idx="3"/>
            <a:endCxn id="91" idx="0"/>
          </p:cNvCxnSpPr>
          <p:nvPr/>
        </p:nvCxnSpPr>
        <p:spPr>
          <a:xfrm flipH="1">
            <a:off x="5687540" y="4556883"/>
            <a:ext cx="381075" cy="617850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8"/>
          <p:cNvSpPr>
            <a:spLocks noChangeArrowheads="1"/>
          </p:cNvSpPr>
          <p:nvPr/>
        </p:nvSpPr>
        <p:spPr bwMode="auto">
          <a:xfrm>
            <a:off x="5406891" y="5174733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92" name="Straight Connector 91"/>
          <p:cNvCxnSpPr>
            <a:endCxn id="93" idx="0"/>
          </p:cNvCxnSpPr>
          <p:nvPr/>
        </p:nvCxnSpPr>
        <p:spPr>
          <a:xfrm flipH="1">
            <a:off x="6988541" y="3533847"/>
            <a:ext cx="105937" cy="543937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8"/>
          <p:cNvSpPr>
            <a:spLocks noChangeArrowheads="1"/>
          </p:cNvSpPr>
          <p:nvPr/>
        </p:nvSpPr>
        <p:spPr bwMode="auto">
          <a:xfrm>
            <a:off x="6707892" y="4077784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55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6411928" y="4571152"/>
            <a:ext cx="387903" cy="63514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8"/>
          <p:cNvSpPr>
            <a:spLocks noChangeArrowheads="1"/>
          </p:cNvSpPr>
          <p:nvPr/>
        </p:nvSpPr>
        <p:spPr bwMode="auto">
          <a:xfrm>
            <a:off x="6703360" y="510983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65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96" name="Straight Connector 95"/>
          <p:cNvCxnSpPr>
            <a:stCxn id="79" idx="3"/>
          </p:cNvCxnSpPr>
          <p:nvPr/>
        </p:nvCxnSpPr>
        <p:spPr>
          <a:xfrm flipH="1">
            <a:off x="3469966" y="5653832"/>
            <a:ext cx="350828" cy="538312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8"/>
          <p:cNvSpPr>
            <a:spLocks noChangeArrowheads="1"/>
          </p:cNvSpPr>
          <p:nvPr/>
        </p:nvSpPr>
        <p:spPr bwMode="auto">
          <a:xfrm>
            <a:off x="3193746" y="6202570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  <p:cxnSp>
        <p:nvCxnSpPr>
          <p:cNvPr id="100" name="Straight Connector 99"/>
          <p:cNvCxnSpPr>
            <a:stCxn id="75" idx="5"/>
            <a:endCxn id="101" idx="0"/>
          </p:cNvCxnSpPr>
          <p:nvPr/>
        </p:nvCxnSpPr>
        <p:spPr>
          <a:xfrm>
            <a:off x="4832740" y="4556883"/>
            <a:ext cx="146614" cy="552948"/>
          </a:xfrm>
          <a:prstGeom prst="line">
            <a:avLst/>
          </a:prstGeom>
          <a:ln w="57150" cmpd="sng">
            <a:solidFill>
              <a:srgbClr val="4045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8"/>
          <p:cNvSpPr>
            <a:spLocks noChangeArrowheads="1"/>
          </p:cNvSpPr>
          <p:nvPr/>
        </p:nvSpPr>
        <p:spPr bwMode="auto">
          <a:xfrm>
            <a:off x="4698705" y="5109831"/>
            <a:ext cx="561298" cy="561299"/>
          </a:xfrm>
          <a:prstGeom prst="ellipse">
            <a:avLst/>
          </a:prstGeom>
          <a:noFill/>
          <a:ln w="57150" cmpd="sng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venir Book"/>
                <a:cs typeface="Avenir Book"/>
              </a:rPr>
              <a:t>49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138409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3" grpId="0"/>
      <p:bldP spid="5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3241636" y="3077167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068888" y="4098954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34116" y="4794058"/>
              <a:ext cx="6435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99971" y="4098954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1265" y="4794058"/>
              <a:ext cx="6492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79184" y="3320091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H="1">
            <a:off x="2474291" y="3737839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41636" y="374465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681301" y="2715052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28013" y="3447855"/>
            <a:ext cx="810807" cy="737569"/>
            <a:chOff x="1735667" y="4303889"/>
            <a:chExt cx="1440462" cy="1310351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29858" y="4794056"/>
              <a:ext cx="852079" cy="8201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4069678" y="3093552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42021" y="246291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481686" y="2100795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47873" y="2842037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4889538" y="2487734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53857" y="3541490"/>
            <a:ext cx="1074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h-1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03440" y="2026069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60316" y="2681102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77522" y="3282985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14563" y="4101304"/>
            <a:ext cx="12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 or h</a:t>
            </a:r>
            <a:r>
              <a:rPr lang="en-US" sz="2400" dirty="0">
                <a:latin typeface="Avenir Book"/>
                <a:cs typeface="Avenir Book"/>
              </a:rPr>
              <a:t>-</a:t>
            </a:r>
            <a:r>
              <a:rPr lang="en-US" sz="2400" dirty="0" smtClean="0">
                <a:latin typeface="Avenir Book"/>
                <a:cs typeface="Avenir Book"/>
              </a:rPr>
              <a:t>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02560" y="4812421"/>
            <a:ext cx="152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 or h-</a:t>
            </a:r>
            <a:r>
              <a:rPr lang="en-US" sz="2400" dirty="0">
                <a:latin typeface="Avenir Book"/>
                <a:cs typeface="Avenir Book"/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27798" y="4828239"/>
            <a:ext cx="152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 or h-</a:t>
            </a:r>
            <a:r>
              <a:rPr lang="en-US" sz="2400" dirty="0">
                <a:latin typeface="Avenir Book"/>
                <a:cs typeface="Avenir Book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1488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7" grpId="0"/>
      <p:bldP spid="38" grpId="0"/>
      <p:bldP spid="39" grpId="0"/>
      <p:bldP spid="40" grpId="0"/>
      <p:bldP spid="49" grpId="0"/>
      <p:bldP spid="5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sz="5400" dirty="0" smtClean="0"/>
              <a:t>After </a:t>
            </a:r>
            <a:r>
              <a:rPr lang="en-US" sz="5400" dirty="0"/>
              <a:t>r</a:t>
            </a:r>
            <a:r>
              <a:rPr lang="en-US" sz="5400" dirty="0" smtClean="0"/>
              <a:t>ight rotation at z</a:t>
            </a:r>
            <a:endParaRPr lang="en-US" sz="5400" dirty="0"/>
          </a:p>
        </p:txBody>
      </p:sp>
      <p:cxnSp>
        <p:nvCxnSpPr>
          <p:cNvPr id="16" name="Straight Connector 15"/>
          <p:cNvCxnSpPr>
            <a:stCxn id="20" idx="2"/>
          </p:cNvCxnSpPr>
          <p:nvPr/>
        </p:nvCxnSpPr>
        <p:spPr>
          <a:xfrm flipH="1">
            <a:off x="2896370" y="3215039"/>
            <a:ext cx="1281443" cy="447959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357677" y="4274328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34116" y="4794058"/>
              <a:ext cx="6435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53565" y="4334933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1265" y="4794058"/>
              <a:ext cx="6492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33917" y="3544807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>
            <a:endCxn id="4" idx="0"/>
          </p:cNvCxnSpPr>
          <p:nvPr/>
        </p:nvCxnSpPr>
        <p:spPr>
          <a:xfrm flipH="1">
            <a:off x="1763081" y="3962555"/>
            <a:ext cx="824157" cy="311773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9" idx="0"/>
          </p:cNvCxnSpPr>
          <p:nvPr/>
        </p:nvCxnSpPr>
        <p:spPr>
          <a:xfrm>
            <a:off x="2896369" y="3969366"/>
            <a:ext cx="762600" cy="365567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177813" y="2939657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66494" y="4291752"/>
            <a:ext cx="810807" cy="737569"/>
            <a:chOff x="1735667" y="4303889"/>
            <a:chExt cx="1440462" cy="1310351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29858" y="4794056"/>
              <a:ext cx="852079" cy="8201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>
            <a:endCxn id="23" idx="0"/>
          </p:cNvCxnSpPr>
          <p:nvPr/>
        </p:nvCxnSpPr>
        <p:spPr>
          <a:xfrm flipH="1">
            <a:off x="5271898" y="3887725"/>
            <a:ext cx="793584" cy="404027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3" idx="1"/>
          </p:cNvCxnSpPr>
          <p:nvPr/>
        </p:nvCxnSpPr>
        <p:spPr>
          <a:xfrm flipH="1" flipV="1">
            <a:off x="4607291" y="3215039"/>
            <a:ext cx="1521086" cy="451201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6065482" y="3542701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913999" y="4291751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>
            <a:endCxn id="46" idx="0"/>
          </p:cNvCxnSpPr>
          <p:nvPr/>
        </p:nvCxnSpPr>
        <p:spPr>
          <a:xfrm>
            <a:off x="6494959" y="3892602"/>
            <a:ext cx="824444" cy="399149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8649" y="5029321"/>
            <a:ext cx="152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 or h-2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71887" y="5029321"/>
            <a:ext cx="629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67503" y="5029321"/>
            <a:ext cx="12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 or h-1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68484" y="3207460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39999" y="3281142"/>
            <a:ext cx="1358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 or 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36980" y="2458944"/>
            <a:ext cx="1734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 or 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03162" y="5029321"/>
            <a:ext cx="152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 or h-2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22789" y="1743486"/>
            <a:ext cx="3883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What do we do if it is h+1?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19519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3241636" y="3077167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591170" y="4143565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029859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22253" y="4143565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29858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01466" y="3364702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H="1">
            <a:off x="3996573" y="378245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63918" y="3789261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681301" y="2715052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36232" y="3420476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33597" y="4794057"/>
              <a:ext cx="844601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4069678" y="3093552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42021" y="246291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481686" y="2100795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473878" y="2751879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>
            <a:endCxn id="46" idx="0"/>
          </p:cNvCxnSpPr>
          <p:nvPr/>
        </p:nvCxnSpPr>
        <p:spPr>
          <a:xfrm>
            <a:off x="4889538" y="2487734"/>
            <a:ext cx="989744" cy="26414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0207" y="2631887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49939" y="4134677"/>
            <a:ext cx="629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95255" y="2853343"/>
            <a:ext cx="121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Avenir Book"/>
                <a:cs typeface="Avenir Book"/>
              </a:rPr>
              <a:t>h</a:t>
            </a:r>
            <a:r>
              <a:rPr lang="en-US" sz="2400" dirty="0">
                <a:latin typeface="Avenir Book"/>
                <a:cs typeface="Avenir Book"/>
              </a:rPr>
              <a:t>-</a:t>
            </a:r>
            <a:r>
              <a:rPr lang="en-US" sz="2400" dirty="0" smtClean="0">
                <a:latin typeface="Avenir Book"/>
                <a:cs typeface="Avenir Book"/>
              </a:rPr>
              <a:t>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29512" y="1703008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56623" y="3415755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4647" y="5029321"/>
            <a:ext cx="152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 or h-2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34459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1" grpId="0"/>
      <p:bldP spid="55" grpId="0"/>
      <p:bldP spid="56" grpId="0"/>
      <p:bldP spid="59" grpId="0"/>
      <p:bldP spid="3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dirty="0" smtClean="0"/>
              <a:t>Rotate Left at 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424298" y="388764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488740" y="4143565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029859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00356" y="3420475"/>
            <a:ext cx="810807" cy="737571"/>
            <a:chOff x="1735667" y="4303889"/>
            <a:chExt cx="1440462" cy="1310354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29858" y="4794058"/>
              <a:ext cx="852079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657902" y="2684823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>
            <a:stCxn id="20" idx="6"/>
            <a:endCxn id="4" idx="0"/>
          </p:cNvCxnSpPr>
          <p:nvPr/>
        </p:nvCxnSpPr>
        <p:spPr>
          <a:xfrm>
            <a:off x="3259178" y="3764831"/>
            <a:ext cx="634966" cy="378734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2021" y="3066171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829701" y="3489449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018894" y="4230949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33597" y="4794057"/>
              <a:ext cx="844601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>
            <a:stCxn id="11" idx="3"/>
          </p:cNvCxnSpPr>
          <p:nvPr/>
        </p:nvCxnSpPr>
        <p:spPr>
          <a:xfrm flipH="1">
            <a:off x="3204367" y="3102571"/>
            <a:ext cx="516430" cy="516613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42021" y="2462910"/>
            <a:ext cx="458213" cy="36111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481686" y="2100795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473878" y="2751879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>
            <a:endCxn id="46" idx="0"/>
          </p:cNvCxnSpPr>
          <p:nvPr/>
        </p:nvCxnSpPr>
        <p:spPr>
          <a:xfrm>
            <a:off x="4889538" y="2487734"/>
            <a:ext cx="989744" cy="264145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39290" y="4842536"/>
            <a:ext cx="152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 or h-2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3912" y="3420475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42869" y="4948542"/>
            <a:ext cx="629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84685" y="2853343"/>
            <a:ext cx="629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99547" y="1731741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63318" y="2505157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05951" y="4158046"/>
            <a:ext cx="152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 or h-2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18811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8028"/>
            <a:ext cx="8229600" cy="1143000"/>
          </a:xfrm>
        </p:spPr>
        <p:txBody>
          <a:bodyPr/>
          <a:lstStyle/>
          <a:p>
            <a:r>
              <a:rPr lang="en-US" sz="5400" dirty="0" smtClean="0"/>
              <a:t>Now rotate right at z</a:t>
            </a:r>
            <a:endParaRPr lang="en-US" sz="5400" dirty="0"/>
          </a:p>
        </p:txBody>
      </p:sp>
      <p:cxnSp>
        <p:nvCxnSpPr>
          <p:cNvPr id="16" name="Straight Connector 15"/>
          <p:cNvCxnSpPr>
            <a:stCxn id="20" idx="2"/>
          </p:cNvCxnSpPr>
          <p:nvPr/>
        </p:nvCxnSpPr>
        <p:spPr>
          <a:xfrm flipH="1">
            <a:off x="2886606" y="2500868"/>
            <a:ext cx="1281443" cy="447959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347913" y="3560157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34116" y="4794058"/>
              <a:ext cx="6435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43801" y="3620762"/>
            <a:ext cx="810807" cy="698971"/>
            <a:chOff x="1735667" y="4303889"/>
            <a:chExt cx="1440462" cy="1241778"/>
          </a:xfrm>
          <a:solidFill>
            <a:schemeClr val="accent4">
              <a:lumMod val="50000"/>
            </a:schemeClr>
          </a:solidFill>
        </p:grpSpPr>
        <p:sp>
          <p:nvSpPr>
            <p:cNvPr id="9" name="Isosceles Triangle 8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1265" y="4794058"/>
              <a:ext cx="649265" cy="624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2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24153" y="2830636"/>
            <a:ext cx="429477" cy="480643"/>
            <a:chOff x="2196065" y="3861593"/>
            <a:chExt cx="632942" cy="708349"/>
          </a:xfrm>
          <a:solidFill>
            <a:schemeClr val="accent4">
              <a:lumMod val="5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45607" y="3861593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y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14" name="Straight Connector 13"/>
          <p:cNvCxnSpPr>
            <a:endCxn id="4" idx="0"/>
          </p:cNvCxnSpPr>
          <p:nvPr/>
        </p:nvCxnSpPr>
        <p:spPr>
          <a:xfrm flipH="1">
            <a:off x="1753317" y="3248384"/>
            <a:ext cx="824157" cy="311773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9" idx="0"/>
          </p:cNvCxnSpPr>
          <p:nvPr/>
        </p:nvCxnSpPr>
        <p:spPr>
          <a:xfrm>
            <a:off x="2886605" y="3255195"/>
            <a:ext cx="762600" cy="365567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168049" y="2225486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20" name="Oval 19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5608" y="3847626"/>
              <a:ext cx="517844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x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56730" y="3577581"/>
            <a:ext cx="810807" cy="737569"/>
            <a:chOff x="1735667" y="4303889"/>
            <a:chExt cx="1440462" cy="1310351"/>
          </a:xfrm>
          <a:solidFill>
            <a:schemeClr val="accent4">
              <a:lumMod val="50000"/>
            </a:schemeClr>
          </a:solidFill>
        </p:grpSpPr>
        <p:sp>
          <p:nvSpPr>
            <p:cNvPr id="23" name="Isosceles Triangle 22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29858" y="4794056"/>
              <a:ext cx="852079" cy="8201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3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cxnSp>
        <p:nvCxnSpPr>
          <p:cNvPr id="25" name="Straight Connector 24"/>
          <p:cNvCxnSpPr>
            <a:endCxn id="23" idx="0"/>
          </p:cNvCxnSpPr>
          <p:nvPr/>
        </p:nvCxnSpPr>
        <p:spPr>
          <a:xfrm flipH="1">
            <a:off x="5262134" y="3173554"/>
            <a:ext cx="793584" cy="404027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3" idx="1"/>
          </p:cNvCxnSpPr>
          <p:nvPr/>
        </p:nvCxnSpPr>
        <p:spPr>
          <a:xfrm flipH="1" flipV="1">
            <a:off x="4597527" y="2500868"/>
            <a:ext cx="1521086" cy="451201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6055718" y="2828530"/>
            <a:ext cx="429477" cy="490120"/>
            <a:chOff x="2196065" y="3847626"/>
            <a:chExt cx="632942" cy="722316"/>
          </a:xfrm>
          <a:solidFill>
            <a:schemeClr val="accent4">
              <a:lumMod val="50000"/>
            </a:schemeClr>
          </a:solidFill>
        </p:grpSpPr>
        <p:sp>
          <p:nvSpPr>
            <p:cNvPr id="43" name="Oval 42"/>
            <p:cNvSpPr/>
            <p:nvPr/>
          </p:nvSpPr>
          <p:spPr>
            <a:xfrm>
              <a:off x="2196065" y="3937000"/>
              <a:ext cx="632942" cy="632942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64507" y="3847626"/>
              <a:ext cx="480045" cy="6803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white"/>
                  </a:solidFill>
                  <a:latin typeface="Avenir Book"/>
                  <a:cs typeface="Avenir Book"/>
                </a:rPr>
                <a:t>z</a:t>
              </a:r>
              <a:endParaRPr lang="en-US" sz="2400" b="1" baseline="-25000" dirty="0">
                <a:solidFill>
                  <a:prstClr val="white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904235" y="3577580"/>
            <a:ext cx="810807" cy="737570"/>
            <a:chOff x="1735667" y="4303889"/>
            <a:chExt cx="1440462" cy="1310353"/>
          </a:xfrm>
          <a:solidFill>
            <a:schemeClr val="accent4">
              <a:lumMod val="50000"/>
            </a:schemeClr>
          </a:solidFill>
        </p:grpSpPr>
        <p:sp>
          <p:nvSpPr>
            <p:cNvPr id="46" name="Isosceles Triangle 45"/>
            <p:cNvSpPr/>
            <p:nvPr/>
          </p:nvSpPr>
          <p:spPr>
            <a:xfrm>
              <a:off x="1735667" y="4303889"/>
              <a:ext cx="1440462" cy="1241778"/>
            </a:xfrm>
            <a:prstGeom prst="triangle">
              <a:avLst/>
            </a:prstGeom>
            <a:grp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latin typeface="Avenir Book"/>
                <a:cs typeface="Avenir Book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18466" y="4794057"/>
              <a:ext cx="874863" cy="8201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latin typeface="Avenir Book"/>
                  <a:cs typeface="Avenir Book"/>
                </a:rPr>
                <a:t>T</a:t>
              </a:r>
              <a:r>
                <a:rPr lang="en-US" sz="2400" b="1" baseline="-25000" dirty="0">
                  <a:solidFill>
                    <a:prstClr val="white"/>
                  </a:solidFill>
                  <a:latin typeface="Avenir Book"/>
                  <a:cs typeface="Avenir Book"/>
                </a:rPr>
                <a:t>4</a:t>
              </a:r>
            </a:p>
          </p:txBody>
        </p:sp>
      </p:grpSp>
      <p:cxnSp>
        <p:nvCxnSpPr>
          <p:cNvPr id="48" name="Straight Connector 47"/>
          <p:cNvCxnSpPr>
            <a:endCxn id="46" idx="0"/>
          </p:cNvCxnSpPr>
          <p:nvPr/>
        </p:nvCxnSpPr>
        <p:spPr>
          <a:xfrm>
            <a:off x="6485195" y="3178431"/>
            <a:ext cx="824444" cy="399149"/>
          </a:xfrm>
          <a:prstGeom prst="lin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8885" y="4315150"/>
            <a:ext cx="152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 or h-2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62123" y="4315150"/>
            <a:ext cx="629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03263" y="4315150"/>
            <a:ext cx="152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 or h-2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58720" y="2493289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30235" y="2566971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54608" y="1744773"/>
            <a:ext cx="73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h+1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93398" y="4315150"/>
            <a:ext cx="152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h-1 or h-2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57200" y="51236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000" dirty="0" smtClean="0"/>
              <a:t>Tree height reduced, so we need to go up and check!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8510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5" grpId="0"/>
      <p:bldP spid="56" grpId="0"/>
      <p:bldP spid="3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151"/>
            <a:ext cx="8229600" cy="1143000"/>
          </a:xfrm>
        </p:spPr>
        <p:txBody>
          <a:bodyPr/>
          <a:lstStyle/>
          <a:p>
            <a:r>
              <a:rPr lang="en-US" dirty="0" smtClean="0"/>
              <a:t>delete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509"/>
            <a:ext cx="8229600" cy="501252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delete the element</a:t>
            </a:r>
          </a:p>
          <a:p>
            <a:r>
              <a:rPr lang="en-US" sz="3600" dirty="0" smtClean="0"/>
              <a:t>until root is reached</a:t>
            </a:r>
          </a:p>
          <a:p>
            <a:pPr marL="1143000" lvl="1" indent="-742950"/>
            <a:r>
              <a:rPr lang="en-US" sz="3600" dirty="0" smtClean="0"/>
              <a:t>go to the parent and check height balance property </a:t>
            </a:r>
          </a:p>
          <a:p>
            <a:pPr marL="1143000" lvl="1" indent="-742950"/>
            <a:r>
              <a:rPr lang="en-US" sz="3600" dirty="0" smtClean="0"/>
              <a:t>if unbalanced, balance </a:t>
            </a:r>
            <a:r>
              <a:rPr lang="en-US" sz="3600" dirty="0"/>
              <a:t>the subtree rooted at </a:t>
            </a:r>
            <a:r>
              <a:rPr lang="en-US" sz="3600" dirty="0" smtClean="0"/>
              <a:t>that node</a:t>
            </a:r>
          </a:p>
          <a:p>
            <a:pPr marL="1143000" lvl="1" indent="-742950"/>
            <a:r>
              <a:rPr lang="en-US" sz="3600" dirty="0" smtClean="0"/>
              <a:t>if height nor reduced, stop</a:t>
            </a:r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042179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85" y="723550"/>
            <a:ext cx="8547558" cy="1143000"/>
          </a:xfrm>
        </p:spPr>
        <p:txBody>
          <a:bodyPr/>
          <a:lstStyle/>
          <a:p>
            <a:r>
              <a:rPr lang="en-US" sz="5400" dirty="0" smtClean="0"/>
              <a:t>Time Complexity of delete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785" y="2093653"/>
            <a:ext cx="8547558" cy="2230941"/>
          </a:xfrm>
        </p:spPr>
        <p:txBody>
          <a:bodyPr>
            <a:noAutofit/>
          </a:bodyPr>
          <a:lstStyle/>
          <a:p>
            <a:r>
              <a:rPr lang="en-US" sz="4000" dirty="0" smtClean="0"/>
              <a:t>Delete in BST takes O(log n).</a:t>
            </a:r>
          </a:p>
          <a:p>
            <a:r>
              <a:rPr lang="en-US" sz="4000" dirty="0" smtClean="0"/>
              <a:t> Rebalancing </a:t>
            </a:r>
            <a:r>
              <a:rPr lang="en-US" sz="4000" dirty="0"/>
              <a:t>also requires O(log n) time.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69054" y="4324594"/>
            <a:ext cx="32587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dirty="0">
                <a:solidFill>
                  <a:prstClr val="black"/>
                </a:solidFill>
                <a:latin typeface="Avenir Book"/>
                <a:cs typeface="Avenir Book"/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41517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85" y="723550"/>
            <a:ext cx="8547558" cy="1143000"/>
          </a:xfrm>
        </p:spPr>
        <p:txBody>
          <a:bodyPr/>
          <a:lstStyle/>
          <a:p>
            <a:r>
              <a:rPr lang="en-US" sz="5400" dirty="0" smtClean="0"/>
              <a:t>Time Complexity of insert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785" y="2093653"/>
            <a:ext cx="8547558" cy="3226284"/>
          </a:xfrm>
        </p:spPr>
        <p:txBody>
          <a:bodyPr>
            <a:noAutofit/>
          </a:bodyPr>
          <a:lstStyle/>
          <a:p>
            <a:r>
              <a:rPr lang="en-US" sz="4000" dirty="0" smtClean="0"/>
              <a:t>We </a:t>
            </a:r>
            <a:r>
              <a:rPr lang="en-US" sz="4000" dirty="0"/>
              <a:t>perform rotation only </a:t>
            </a:r>
            <a:r>
              <a:rPr lang="en-US" sz="4000" dirty="0" smtClean="0"/>
              <a:t>once.</a:t>
            </a:r>
            <a:endParaRPr lang="en-US" sz="4000" dirty="0"/>
          </a:p>
          <a:p>
            <a:r>
              <a:rPr lang="en-US" sz="4000" dirty="0" smtClean="0"/>
              <a:t>We need O(log n) to find unbalanced node. </a:t>
            </a:r>
          </a:p>
          <a:p>
            <a:r>
              <a:rPr lang="en-US" sz="4000" dirty="0" smtClean="0"/>
              <a:t>Insert in BST takes O(log n)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869054" y="5114003"/>
            <a:ext cx="32587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dirty="0">
                <a:solidFill>
                  <a:prstClr val="black"/>
                </a:solidFill>
                <a:latin typeface="Avenir Book"/>
                <a:cs typeface="Avenir Book"/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350222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757"/>
            <a:ext cx="8229600" cy="1143000"/>
          </a:xfrm>
        </p:spPr>
        <p:txBody>
          <a:bodyPr/>
          <a:lstStyle/>
          <a:p>
            <a:r>
              <a:rPr lang="en-US" sz="5400" dirty="0" smtClean="0"/>
              <a:t>Time complexity </a:t>
            </a:r>
            <a:br>
              <a:rPr lang="en-US" sz="5400" dirty="0" smtClean="0"/>
            </a:br>
            <a:r>
              <a:rPr lang="en-US" sz="5400" dirty="0" smtClean="0"/>
              <a:t>insert – O(n)</a:t>
            </a:r>
            <a:br>
              <a:rPr lang="en-US" sz="5400" dirty="0" smtClean="0"/>
            </a:br>
            <a:r>
              <a:rPr lang="en-US" sz="5400" dirty="0" smtClean="0"/>
              <a:t>remove – O(n)</a:t>
            </a:r>
            <a:br>
              <a:rPr lang="en-US" sz="5400" dirty="0" smtClean="0"/>
            </a:br>
            <a:r>
              <a:rPr lang="en-US" sz="5400" dirty="0" smtClean="0"/>
              <a:t>search – O(log n)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137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5527"/>
            <a:ext cx="8229600" cy="1143000"/>
          </a:xfrm>
        </p:spPr>
        <p:txBody>
          <a:bodyPr/>
          <a:lstStyle/>
          <a:p>
            <a:r>
              <a:rPr lang="en-US" sz="5400" dirty="0" smtClean="0"/>
              <a:t>Apply Rotations Iteratively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793" y="2239264"/>
            <a:ext cx="6094420" cy="2330274"/>
          </a:xfrm>
        </p:spPr>
        <p:txBody>
          <a:bodyPr>
            <a:noAutofit/>
          </a:bodyPr>
          <a:lstStyle/>
          <a:p>
            <a:r>
              <a:rPr lang="en-US" sz="4000" dirty="0" smtClean="0"/>
              <a:t>rotate right (6,7), (5,6), and (4,5)</a:t>
            </a:r>
          </a:p>
          <a:p>
            <a:r>
              <a:rPr lang="en-US" sz="4000" dirty="0" smtClean="0"/>
              <a:t>rotate right (2,3)</a:t>
            </a:r>
          </a:p>
          <a:p>
            <a:r>
              <a:rPr lang="en-US" sz="4000" dirty="0" smtClean="0"/>
              <a:t>rotate left (6,5)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592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625" y="579386"/>
            <a:ext cx="8229600" cy="1143000"/>
          </a:xfrm>
        </p:spPr>
        <p:txBody>
          <a:bodyPr/>
          <a:lstStyle/>
          <a:p>
            <a:r>
              <a:rPr lang="en-US" sz="5400" dirty="0" smtClean="0"/>
              <a:t>Comparison of Ordered Map Implementations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789828"/>
              </p:ext>
            </p:extLst>
          </p:nvPr>
        </p:nvGraphicFramePr>
        <p:xfrm>
          <a:off x="457200" y="2276376"/>
          <a:ext cx="8229600" cy="36506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0651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Sorted Array</a:t>
                      </a:r>
                    </a:p>
                  </a:txBody>
                  <a:tcPr anchor="ctr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BST/List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AVL Trees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B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5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insert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O(n)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O(n)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O(log n)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T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065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delete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O(n)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O(n)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O(log n)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/>
                </a:tc>
              </a:tr>
              <a:tr h="82065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search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O(log</a:t>
                      </a:r>
                      <a:r>
                        <a:rPr lang="en-US" sz="3600" baseline="0" dirty="0" smtClean="0">
                          <a:latin typeface="Avenir Book"/>
                          <a:cs typeface="Avenir Book"/>
                        </a:rPr>
                        <a:t> n</a:t>
                      </a:r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)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O(n)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venir Book"/>
                          <a:cs typeface="Avenir Book"/>
                        </a:rPr>
                        <a:t>O(log n)</a:t>
                      </a:r>
                      <a:endParaRPr lang="en-US" sz="3600" dirty="0">
                        <a:latin typeface="Avenir Book"/>
                        <a:cs typeface="Avenir Book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019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3749"/>
            <a:ext cx="8229600" cy="1143000"/>
          </a:xfrm>
        </p:spPr>
        <p:txBody>
          <a:bodyPr/>
          <a:lstStyle/>
          <a:p>
            <a:r>
              <a:rPr lang="en-US" dirty="0" smtClean="0"/>
              <a:t>Complete BST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36525" y="2649339"/>
            <a:ext cx="5592637" cy="2933969"/>
            <a:chOff x="2029933" y="2243139"/>
            <a:chExt cx="5592637" cy="2933969"/>
          </a:xfrm>
          <a:noFill/>
        </p:grpSpPr>
        <p:grpSp>
          <p:nvGrpSpPr>
            <p:cNvPr id="5" name="Group 4"/>
            <p:cNvGrpSpPr/>
            <p:nvPr/>
          </p:nvGrpSpPr>
          <p:grpSpPr>
            <a:xfrm>
              <a:off x="2029933" y="3396657"/>
              <a:ext cx="2502911" cy="1780451"/>
              <a:chOff x="2029933" y="3396657"/>
              <a:chExt cx="2502911" cy="1780451"/>
            </a:xfrm>
            <a:grpFill/>
          </p:grpSpPr>
          <p:grpSp>
            <p:nvGrpSpPr>
              <p:cNvPr id="18" name="Group 17"/>
              <p:cNvGrpSpPr/>
              <p:nvPr/>
            </p:nvGrpSpPr>
            <p:grpSpPr>
              <a:xfrm>
                <a:off x="2029933" y="4457441"/>
                <a:ext cx="2502911" cy="719667"/>
                <a:chOff x="2029933" y="4457441"/>
                <a:chExt cx="2502911" cy="719667"/>
              </a:xfrm>
              <a:grpFill/>
            </p:grpSpPr>
            <p:sp>
              <p:nvSpPr>
                <p:cNvPr id="20" name="Oval 7"/>
                <p:cNvSpPr>
                  <a:spLocks noChangeArrowheads="1"/>
                </p:cNvSpPr>
                <p:nvPr/>
              </p:nvSpPr>
              <p:spPr bwMode="auto">
                <a:xfrm>
                  <a:off x="2029933" y="4457441"/>
                  <a:ext cx="719667" cy="719667"/>
                </a:xfrm>
                <a:prstGeom prst="ellipse">
                  <a:avLst/>
                </a:prstGeom>
                <a:grpFill/>
                <a:ln w="57150" cmpd="sng">
                  <a:solidFill>
                    <a:srgbClr val="40458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600" kern="0" dirty="0">
                      <a:solidFill>
                        <a:sysClr val="windowText" lastClr="000000"/>
                      </a:solidFill>
                      <a:latin typeface="Avenir Book"/>
                      <a:cs typeface="Avenir Book"/>
                    </a:rPr>
                    <a:t>1</a:t>
                  </a:r>
                  <a:endPara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21" name="Oval 8"/>
                <p:cNvSpPr>
                  <a:spLocks noChangeArrowheads="1"/>
                </p:cNvSpPr>
                <p:nvPr/>
              </p:nvSpPr>
              <p:spPr bwMode="auto">
                <a:xfrm>
                  <a:off x="3813177" y="4457441"/>
                  <a:ext cx="719667" cy="719667"/>
                </a:xfrm>
                <a:prstGeom prst="ellipse">
                  <a:avLst/>
                </a:prstGeom>
                <a:grpFill/>
                <a:ln w="57150" cmpd="sng">
                  <a:solidFill>
                    <a:srgbClr val="40458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600" kern="0" noProof="0" dirty="0">
                      <a:solidFill>
                        <a:sysClr val="windowText" lastClr="000000"/>
                      </a:solidFill>
                      <a:latin typeface="Avenir Book"/>
                      <a:cs typeface="Avenir Book"/>
                    </a:rPr>
                    <a:t>3</a:t>
                  </a:r>
                  <a:endPara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venir Book"/>
                    <a:cs typeface="Avenir Book"/>
                  </a:endParaRPr>
                </a:p>
              </p:txBody>
            </p:sp>
          </p:grpSp>
          <p:sp>
            <p:nvSpPr>
              <p:cNvPr id="19" name="Oval 9"/>
              <p:cNvSpPr>
                <a:spLocks noChangeArrowheads="1"/>
              </p:cNvSpPr>
              <p:nvPr/>
            </p:nvSpPr>
            <p:spPr bwMode="auto">
              <a:xfrm>
                <a:off x="2921555" y="3396657"/>
                <a:ext cx="719667" cy="719667"/>
              </a:xfrm>
              <a:prstGeom prst="ellipse">
                <a:avLst/>
              </a:prstGeom>
              <a:grpFill/>
              <a:ln w="57150" cmpd="sng">
                <a:solidFill>
                  <a:srgbClr val="40458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600" kern="0" noProof="0" dirty="0">
                    <a:solidFill>
                      <a:sysClr val="windowText" lastClr="000000"/>
                    </a:solidFill>
                    <a:latin typeface="Avenir Book"/>
                    <a:cs typeface="Avenir Book"/>
                  </a:rPr>
                  <a:t>2</a:t>
                </a:r>
                <a:endPara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Book"/>
                  <a:cs typeface="Avenir Book"/>
                </a:endParaRPr>
              </a:p>
            </p:txBody>
          </p:sp>
        </p:grp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466418" y="2243139"/>
              <a:ext cx="719667" cy="719667"/>
            </a:xfrm>
            <a:prstGeom prst="ellipse">
              <a:avLst/>
            </a:prstGeom>
            <a:grpFill/>
            <a:ln w="57150" cmpd="sng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kern="0" dirty="0">
                  <a:solidFill>
                    <a:sysClr val="windowText" lastClr="000000"/>
                  </a:solidFill>
                  <a:latin typeface="Avenir Book"/>
                  <a:cs typeface="Avenir Book"/>
                </a:rPr>
                <a:t>4</a:t>
              </a:r>
              <a:endPara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Book"/>
                <a:cs typeface="Avenir Book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119659" y="3396657"/>
              <a:ext cx="2502911" cy="1780451"/>
              <a:chOff x="2029933" y="3396657"/>
              <a:chExt cx="2502911" cy="1780451"/>
            </a:xfrm>
            <a:grpFill/>
          </p:grpSpPr>
          <p:grpSp>
            <p:nvGrpSpPr>
              <p:cNvPr id="14" name="Group 13"/>
              <p:cNvGrpSpPr/>
              <p:nvPr/>
            </p:nvGrpSpPr>
            <p:grpSpPr>
              <a:xfrm>
                <a:off x="2029933" y="4457441"/>
                <a:ext cx="2502911" cy="719667"/>
                <a:chOff x="2029933" y="4457441"/>
                <a:chExt cx="2502911" cy="719667"/>
              </a:xfrm>
              <a:grpFill/>
            </p:grpSpPr>
            <p:sp>
              <p:nvSpPr>
                <p:cNvPr id="16" name="Oval 7"/>
                <p:cNvSpPr>
                  <a:spLocks noChangeArrowheads="1"/>
                </p:cNvSpPr>
                <p:nvPr/>
              </p:nvSpPr>
              <p:spPr bwMode="auto">
                <a:xfrm>
                  <a:off x="2029933" y="4457441"/>
                  <a:ext cx="719667" cy="719667"/>
                </a:xfrm>
                <a:prstGeom prst="ellipse">
                  <a:avLst/>
                </a:prstGeom>
                <a:grpFill/>
                <a:ln w="57150" cmpd="sng">
                  <a:solidFill>
                    <a:srgbClr val="40458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600" kern="0" noProof="0" dirty="0">
                      <a:solidFill>
                        <a:sysClr val="windowText" lastClr="000000"/>
                      </a:solidFill>
                      <a:latin typeface="Avenir Book"/>
                      <a:cs typeface="Avenir Book"/>
                    </a:rPr>
                    <a:t>5</a:t>
                  </a:r>
                  <a:endPara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7" name="Oval 8"/>
                <p:cNvSpPr>
                  <a:spLocks noChangeArrowheads="1"/>
                </p:cNvSpPr>
                <p:nvPr/>
              </p:nvSpPr>
              <p:spPr bwMode="auto">
                <a:xfrm>
                  <a:off x="3813177" y="4457441"/>
                  <a:ext cx="719667" cy="719667"/>
                </a:xfrm>
                <a:prstGeom prst="ellipse">
                  <a:avLst/>
                </a:prstGeom>
                <a:grpFill/>
                <a:ln w="57150" cmpd="sng">
                  <a:solidFill>
                    <a:srgbClr val="40458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600" kern="0" noProof="0" dirty="0">
                      <a:solidFill>
                        <a:sysClr val="windowText" lastClr="000000"/>
                      </a:solidFill>
                      <a:latin typeface="Avenir Book"/>
                      <a:cs typeface="Avenir Book"/>
                    </a:rPr>
                    <a:t>7</a:t>
                  </a:r>
                  <a:endPara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venir Book"/>
                    <a:cs typeface="Avenir Book"/>
                  </a:endParaRPr>
                </a:p>
              </p:txBody>
            </p:sp>
          </p:grpSp>
          <p:sp>
            <p:nvSpPr>
              <p:cNvPr id="15" name="Oval 9"/>
              <p:cNvSpPr>
                <a:spLocks noChangeArrowheads="1"/>
              </p:cNvSpPr>
              <p:nvPr/>
            </p:nvSpPr>
            <p:spPr bwMode="auto">
              <a:xfrm>
                <a:off x="2921555" y="3396657"/>
                <a:ext cx="719667" cy="719667"/>
              </a:xfrm>
              <a:prstGeom prst="ellipse">
                <a:avLst/>
              </a:prstGeom>
              <a:grpFill/>
              <a:ln w="57150" cmpd="sng">
                <a:solidFill>
                  <a:srgbClr val="40458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600" kern="0" noProof="0" dirty="0">
                    <a:solidFill>
                      <a:sysClr val="windowText" lastClr="000000"/>
                    </a:solidFill>
                    <a:latin typeface="Avenir Book"/>
                    <a:cs typeface="Avenir Book"/>
                  </a:rPr>
                  <a:t>6</a:t>
                </a:r>
                <a:endPara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venir Book"/>
                  <a:cs typeface="Avenir Book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>
              <a:off x="3574605" y="2792160"/>
              <a:ext cx="930589" cy="738975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147309" y="2768906"/>
              <a:ext cx="930589" cy="738975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530171" y="4020626"/>
              <a:ext cx="467696" cy="446510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06573" y="4058154"/>
              <a:ext cx="467696" cy="446510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629590" y="4020626"/>
              <a:ext cx="467696" cy="446510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625380" y="4038764"/>
              <a:ext cx="467696" cy="446510"/>
            </a:xfrm>
            <a:prstGeom prst="line">
              <a:avLst/>
            </a:prstGeom>
            <a:grpFill/>
            <a:ln w="57150" cmpd="sng">
              <a:solidFill>
                <a:srgbClr val="40458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27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553"/>
            <a:ext cx="8229600" cy="1143000"/>
          </a:xfrm>
        </p:spPr>
        <p:txBody>
          <a:bodyPr/>
          <a:lstStyle/>
          <a:p>
            <a:r>
              <a:rPr lang="en-US" dirty="0" err="1" smtClean="0"/>
              <a:t>Adelson</a:t>
            </a:r>
            <a:r>
              <a:rPr lang="en-US" dirty="0" err="1"/>
              <a:t>-</a:t>
            </a:r>
            <a:r>
              <a:rPr lang="en-US" dirty="0" err="1" smtClean="0"/>
              <a:t>Velsky</a:t>
            </a:r>
            <a:r>
              <a:rPr lang="en-US" dirty="0" smtClean="0"/>
              <a:t> and Landis</a:t>
            </a:r>
            <a:r>
              <a:rPr lang="en-US" dirty="0"/>
              <a:t/>
            </a:r>
            <a:br>
              <a:rPr lang="en-US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0166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21813</TotalTime>
  <Words>2784</Words>
  <Application>Microsoft Macintosh PowerPoint</Application>
  <PresentationFormat>On-screen Show (4:3)</PresentationFormat>
  <Paragraphs>641</Paragraphs>
  <Slides>70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Office Theme</vt:lpstr>
      <vt:lpstr>Lecture 15 AVL Trees</vt:lpstr>
      <vt:lpstr>PowerPoint Presentation</vt:lpstr>
      <vt:lpstr>Most map operations on a BST take O(h)!</vt:lpstr>
      <vt:lpstr>How to fix an imbalanced BST?</vt:lpstr>
      <vt:lpstr>Rotation</vt:lpstr>
      <vt:lpstr>Rotation</vt:lpstr>
      <vt:lpstr>Apply Rotations Iteratively</vt:lpstr>
      <vt:lpstr>Complete BST</vt:lpstr>
      <vt:lpstr>Adelson-Velsky and Landis </vt:lpstr>
      <vt:lpstr>Rotate while Inserting Itself (7, 6, 5 4, 3, 2, 1)</vt:lpstr>
      <vt:lpstr>-if left and right subtrees can differ in height by at most 1</vt:lpstr>
      <vt:lpstr>AVL Trees</vt:lpstr>
      <vt:lpstr>Height-Balanced Binary Search Trees</vt:lpstr>
      <vt:lpstr>Height Balance Property!</vt:lpstr>
      <vt:lpstr>Examples</vt:lpstr>
      <vt:lpstr>Examples</vt:lpstr>
      <vt:lpstr>Examples</vt:lpstr>
      <vt:lpstr>Examples</vt:lpstr>
      <vt:lpstr>Examples</vt:lpstr>
      <vt:lpstr>Examples</vt:lpstr>
      <vt:lpstr>PowerPoint Presentation</vt:lpstr>
      <vt:lpstr>What is minimum number of nodes with height h? n(h)&gt;2h/2!</vt:lpstr>
      <vt:lpstr>The height of an AVL tree is thus  O( log2 n)!</vt:lpstr>
      <vt:lpstr>Draw an AVL Tree of height 3 with Minimum number of nodes!</vt:lpstr>
      <vt:lpstr>If the closest leaf is at level k, what is the maximum height of the AVL tree?</vt:lpstr>
      <vt:lpstr>-given closest leaf at level k -find maximum height of BST?</vt:lpstr>
      <vt:lpstr>If the closest leaf is k, what can we say about nodes at levels k-2?</vt:lpstr>
      <vt:lpstr>Example</vt:lpstr>
      <vt:lpstr>If the closest leaf is at level k, all nodes at levels 0.2..k-2 have 2 children!</vt:lpstr>
      <vt:lpstr>What about level k-1?</vt:lpstr>
      <vt:lpstr>Levels 0 through k-1 are full!</vt:lpstr>
      <vt:lpstr>Number of nodes in an AVL tree with closest leaf at level k</vt:lpstr>
      <vt:lpstr>Question: If the height of an AVL tree is h, where will the closest (to the root) leaf be?</vt:lpstr>
      <vt:lpstr>Number of nodes in an AVL tree with closest leaf at level k</vt:lpstr>
      <vt:lpstr>Structural Facts</vt:lpstr>
      <vt:lpstr>AVL Tree Operations search insert delete</vt:lpstr>
      <vt:lpstr>Insert 15</vt:lpstr>
      <vt:lpstr>Is it balanced?</vt:lpstr>
      <vt:lpstr>Re-balanced</vt:lpstr>
      <vt:lpstr>Insert 54</vt:lpstr>
      <vt:lpstr>Is it balanced?</vt:lpstr>
      <vt:lpstr>1- go up and find the first unbalanced node (Z) 2 – name the child of Z we encountered while going up Y 3 – name the child of Y we encountered while going up X</vt:lpstr>
      <vt:lpstr>Imbalanced Tree</vt:lpstr>
      <vt:lpstr>Imbalanced Tree</vt:lpstr>
      <vt:lpstr>What are different possibilities of X, Y, and Z?</vt:lpstr>
      <vt:lpstr>Case 1</vt:lpstr>
      <vt:lpstr>After Right Rotation at Z</vt:lpstr>
      <vt:lpstr>Case 2</vt:lpstr>
      <vt:lpstr>Right Rotation at Z</vt:lpstr>
      <vt:lpstr>Case 2</vt:lpstr>
      <vt:lpstr>Rotate Left at y</vt:lpstr>
      <vt:lpstr>Now Rotate Right at Z</vt:lpstr>
      <vt:lpstr>insert summary</vt:lpstr>
      <vt:lpstr>Time complexity</vt:lpstr>
      <vt:lpstr>Claim:  In a BST, we always delete a leaf or a node with one child!</vt:lpstr>
      <vt:lpstr>Delete 99</vt:lpstr>
      <vt:lpstr>We can assume that deletion only takes place at leaf in an AVL tree!</vt:lpstr>
      <vt:lpstr>Delete 99</vt:lpstr>
      <vt:lpstr>1- let z be the first unbalanced node going up 2- let y be the child of z with larger height  3- let x be the child of y with larger height  - if both child are of the same height, choose the one in the same direction as parent  </vt:lpstr>
      <vt:lpstr>Delete 99</vt:lpstr>
      <vt:lpstr>Case 1</vt:lpstr>
      <vt:lpstr>After right rotation at z</vt:lpstr>
      <vt:lpstr>Case 2</vt:lpstr>
      <vt:lpstr>Rotate Left at y</vt:lpstr>
      <vt:lpstr>Now rotate right at z</vt:lpstr>
      <vt:lpstr>delete summary</vt:lpstr>
      <vt:lpstr>Time Complexity of delete</vt:lpstr>
      <vt:lpstr>Time Complexity of insert</vt:lpstr>
      <vt:lpstr>Time complexity  insert – O(n) remove – O(n) search – O(log n)</vt:lpstr>
      <vt:lpstr>Comparison of Ordered Map Implementations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CSL201 Data Structures</dc:title>
  <dc:creator>Chomu Saini</dc:creator>
  <cp:lastModifiedBy>Mukesh</cp:lastModifiedBy>
  <cp:revision>693</cp:revision>
  <cp:lastPrinted>2016-05-04T16:04:38Z</cp:lastPrinted>
  <dcterms:created xsi:type="dcterms:W3CDTF">2016-05-01T03:35:43Z</dcterms:created>
  <dcterms:modified xsi:type="dcterms:W3CDTF">2017-10-14T09:54:56Z</dcterms:modified>
</cp:coreProperties>
</file>