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0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95" r:id="rId3"/>
    <p:sldId id="265" r:id="rId4"/>
    <p:sldId id="268" r:id="rId5"/>
    <p:sldId id="266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86" r:id="rId22"/>
    <p:sldId id="289" r:id="rId23"/>
    <p:sldId id="296" r:id="rId24"/>
    <p:sldId id="287" r:id="rId25"/>
    <p:sldId id="267" r:id="rId26"/>
    <p:sldId id="297" r:id="rId27"/>
    <p:sldId id="298" r:id="rId28"/>
    <p:sldId id="299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4" autoAdjust="0"/>
    <p:restoredTop sz="92472" autoAdjust="0"/>
  </p:normalViewPr>
  <p:slideViewPr>
    <p:cSldViewPr snapToGrid="0" snapToObjects="1">
      <p:cViewPr>
        <p:scale>
          <a:sx n="130" d="100"/>
          <a:sy n="130" d="100"/>
        </p:scale>
        <p:origin x="-576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57A1-62CA-D643-A088-E0049D84FE12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C289-96CB-BE40-81D1-5D9D563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813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0033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2543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6350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823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4589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83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7283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86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3874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5144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7584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04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600" b="1">
                <a:latin typeface="Avenir Book"/>
                <a:cs typeface="Avenir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  <a:lvl2pPr>
              <a:defRPr b="1">
                <a:latin typeface="Avenir Book"/>
                <a:cs typeface="Avenir Book"/>
              </a:defRPr>
            </a:lvl2pPr>
            <a:lvl3pPr>
              <a:defRPr b="1">
                <a:latin typeface="Avenir Book"/>
                <a:cs typeface="Avenir Book"/>
              </a:defRPr>
            </a:lvl3pPr>
            <a:lvl4pPr>
              <a:defRPr b="1">
                <a:latin typeface="Avenir Book"/>
                <a:cs typeface="Avenir Book"/>
              </a:defRPr>
            </a:lvl4pPr>
            <a:lvl5pPr>
              <a:defRPr b="1">
                <a:latin typeface="Avenir Book"/>
                <a:cs typeface="Avenir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3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65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33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EAB8-E6E4-744E-A621-B24A21DFABBA}" type="datetimeFigureOut">
              <a:rPr lang="en-US" smtClean="0"/>
              <a:t>09/11/17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6600" b="1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Lecture 19</a:t>
            </a:r>
            <a:br>
              <a:rPr lang="en-US" sz="7200" dirty="0" smtClean="0"/>
            </a:br>
            <a:r>
              <a:rPr lang="en-US" sz="7200" dirty="0" smtClean="0"/>
              <a:t>Tries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444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O(m)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9008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r>
              <a:rPr lang="en-US" dirty="0"/>
              <a:t> </a:t>
            </a:r>
            <a:r>
              <a:rPr lang="en-US" dirty="0" smtClean="0"/>
              <a:t>&amp; delete?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O(md)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838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054"/>
            <a:ext cx="8229600" cy="1143000"/>
          </a:xfrm>
        </p:spPr>
        <p:txBody>
          <a:bodyPr/>
          <a:lstStyle/>
          <a:p>
            <a:r>
              <a:rPr lang="en-US" sz="5400" dirty="0"/>
              <a:t>Word Matching with a </a:t>
            </a:r>
            <a:r>
              <a:rPr lang="en-US" sz="5400" dirty="0" err="1"/>
              <a:t>Trie</a:t>
            </a:r>
            <a:endParaRPr lang="en-US" sz="5400" dirty="0"/>
          </a:p>
        </p:txBody>
      </p:sp>
      <p:grpSp>
        <p:nvGrpSpPr>
          <p:cNvPr id="5" name="Group 352"/>
          <p:cNvGrpSpPr>
            <a:grpSpLocks noChangeAspect="1"/>
          </p:cNvGrpSpPr>
          <p:nvPr/>
        </p:nvGrpSpPr>
        <p:grpSpPr bwMode="auto">
          <a:xfrm>
            <a:off x="1589088" y="1428378"/>
            <a:ext cx="6172200" cy="2071688"/>
            <a:chOff x="1728" y="960"/>
            <a:chExt cx="3888" cy="1305"/>
          </a:xfrm>
        </p:grpSpPr>
        <p:sp>
          <p:nvSpPr>
            <p:cNvPr id="6" name="AutoShape 351"/>
            <p:cNvSpPr>
              <a:spLocks noChangeAspect="1" noChangeArrowheads="1" noTextEdit="1"/>
            </p:cNvSpPr>
            <p:nvPr/>
          </p:nvSpPr>
          <p:spPr bwMode="auto">
            <a:xfrm>
              <a:off x="1728" y="960"/>
              <a:ext cx="3888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>
                <a:latin typeface="Avenir Book"/>
                <a:cs typeface="Avenir Book"/>
              </a:endParaRPr>
            </a:p>
          </p:txBody>
        </p:sp>
        <p:grpSp>
          <p:nvGrpSpPr>
            <p:cNvPr id="7" name="Group 553"/>
            <p:cNvGrpSpPr>
              <a:grpSpLocks/>
            </p:cNvGrpSpPr>
            <p:nvPr/>
          </p:nvGrpSpPr>
          <p:grpSpPr bwMode="auto">
            <a:xfrm>
              <a:off x="1772" y="977"/>
              <a:ext cx="3804" cy="1111"/>
              <a:chOff x="1772" y="977"/>
              <a:chExt cx="3804" cy="1111"/>
            </a:xfrm>
          </p:grpSpPr>
          <p:sp>
            <p:nvSpPr>
              <p:cNvPr id="58" name="Rectangle 353"/>
              <p:cNvSpPr>
                <a:spLocks noChangeArrowheads="1"/>
              </p:cNvSpPr>
              <p:nvPr/>
            </p:nvSpPr>
            <p:spPr bwMode="auto">
              <a:xfrm>
                <a:off x="1772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59" name="Rectangle 354"/>
              <p:cNvSpPr>
                <a:spLocks noChangeArrowheads="1"/>
              </p:cNvSpPr>
              <p:nvPr/>
            </p:nvSpPr>
            <p:spPr bwMode="auto">
              <a:xfrm>
                <a:off x="1852" y="983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chemeClr val="tx2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60" name="Rectangle 355"/>
              <p:cNvSpPr>
                <a:spLocks noChangeArrowheads="1"/>
              </p:cNvSpPr>
              <p:nvPr/>
            </p:nvSpPr>
            <p:spPr bwMode="auto">
              <a:xfrm>
                <a:off x="1930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61" name="Rectangle 356"/>
              <p:cNvSpPr>
                <a:spLocks noChangeArrowheads="1"/>
              </p:cNvSpPr>
              <p:nvPr/>
            </p:nvSpPr>
            <p:spPr bwMode="auto">
              <a:xfrm>
                <a:off x="2006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chemeClr val="tx2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62" name="Rectangle 357"/>
              <p:cNvSpPr>
                <a:spLocks noChangeArrowheads="1"/>
              </p:cNvSpPr>
              <p:nvPr/>
            </p:nvSpPr>
            <p:spPr bwMode="auto">
              <a:xfrm>
                <a:off x="2089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63" name="Rectangle 358"/>
              <p:cNvSpPr>
                <a:spLocks noChangeArrowheads="1"/>
              </p:cNvSpPr>
              <p:nvPr/>
            </p:nvSpPr>
            <p:spPr bwMode="auto">
              <a:xfrm>
                <a:off x="2164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chemeClr val="tx2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64" name="Rectangle 359"/>
              <p:cNvSpPr>
                <a:spLocks noChangeArrowheads="1"/>
              </p:cNvSpPr>
              <p:nvPr/>
            </p:nvSpPr>
            <p:spPr bwMode="auto">
              <a:xfrm>
                <a:off x="2247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65" name="Rectangle 360"/>
              <p:cNvSpPr>
                <a:spLocks noChangeArrowheads="1"/>
              </p:cNvSpPr>
              <p:nvPr/>
            </p:nvSpPr>
            <p:spPr bwMode="auto">
              <a:xfrm>
                <a:off x="2721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66" name="Rectangle 361"/>
              <p:cNvSpPr>
                <a:spLocks noChangeArrowheads="1"/>
              </p:cNvSpPr>
              <p:nvPr/>
            </p:nvSpPr>
            <p:spPr bwMode="auto">
              <a:xfrm>
                <a:off x="2799" y="983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b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67" name="Rectangle 362"/>
              <p:cNvSpPr>
                <a:spLocks noChangeArrowheads="1"/>
              </p:cNvSpPr>
              <p:nvPr/>
            </p:nvSpPr>
            <p:spPr bwMode="auto">
              <a:xfrm>
                <a:off x="2880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68" name="Rectangle 363"/>
              <p:cNvSpPr>
                <a:spLocks noChangeArrowheads="1"/>
              </p:cNvSpPr>
              <p:nvPr/>
            </p:nvSpPr>
            <p:spPr bwMode="auto">
              <a:xfrm>
                <a:off x="2957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69" name="Rectangle 364"/>
              <p:cNvSpPr>
                <a:spLocks noChangeArrowheads="1"/>
              </p:cNvSpPr>
              <p:nvPr/>
            </p:nvSpPr>
            <p:spPr bwMode="auto">
              <a:xfrm>
                <a:off x="3038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0" name="Rectangle 365"/>
              <p:cNvSpPr>
                <a:spLocks noChangeArrowheads="1"/>
              </p:cNvSpPr>
              <p:nvPr/>
            </p:nvSpPr>
            <p:spPr bwMode="auto">
              <a:xfrm>
                <a:off x="3115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a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1" name="Rectangle 366"/>
              <p:cNvSpPr>
                <a:spLocks noChangeArrowheads="1"/>
              </p:cNvSpPr>
              <p:nvPr/>
            </p:nvSpPr>
            <p:spPr bwMode="auto">
              <a:xfrm>
                <a:off x="3196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2" name="Rectangle 367"/>
              <p:cNvSpPr>
                <a:spLocks noChangeArrowheads="1"/>
              </p:cNvSpPr>
              <p:nvPr/>
            </p:nvSpPr>
            <p:spPr bwMode="auto">
              <a:xfrm>
                <a:off x="3284" y="983"/>
                <a:ext cx="4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r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3" name="Rectangle 368"/>
              <p:cNvSpPr>
                <a:spLocks noChangeArrowheads="1"/>
              </p:cNvSpPr>
              <p:nvPr/>
            </p:nvSpPr>
            <p:spPr bwMode="auto">
              <a:xfrm>
                <a:off x="3354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4" name="Rectangle 369"/>
              <p:cNvSpPr>
                <a:spLocks noChangeArrowheads="1"/>
              </p:cNvSpPr>
              <p:nvPr/>
            </p:nvSpPr>
            <p:spPr bwMode="auto">
              <a:xfrm>
                <a:off x="3432" y="983"/>
                <a:ext cx="5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?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5" name="Rectangle 370"/>
              <p:cNvSpPr>
                <a:spLocks noChangeArrowheads="1"/>
              </p:cNvSpPr>
              <p:nvPr/>
            </p:nvSpPr>
            <p:spPr bwMode="auto">
              <a:xfrm>
                <a:off x="3671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6" name="Rectangle 371"/>
              <p:cNvSpPr>
                <a:spLocks noChangeArrowheads="1"/>
              </p:cNvSpPr>
              <p:nvPr/>
            </p:nvSpPr>
            <p:spPr bwMode="auto">
              <a:xfrm>
                <a:off x="3750" y="983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7" name="Rectangle 372"/>
              <p:cNvSpPr>
                <a:spLocks noChangeArrowheads="1"/>
              </p:cNvSpPr>
              <p:nvPr/>
            </p:nvSpPr>
            <p:spPr bwMode="auto">
              <a:xfrm>
                <a:off x="3829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8" name="Rectangle 373"/>
              <p:cNvSpPr>
                <a:spLocks noChangeArrowheads="1"/>
              </p:cNvSpPr>
              <p:nvPr/>
            </p:nvSpPr>
            <p:spPr bwMode="auto">
              <a:xfrm>
                <a:off x="3906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79" name="Rectangle 374"/>
              <p:cNvSpPr>
                <a:spLocks noChangeArrowheads="1"/>
              </p:cNvSpPr>
              <p:nvPr/>
            </p:nvSpPr>
            <p:spPr bwMode="auto">
              <a:xfrm>
                <a:off x="3987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0" name="Rectangle 375"/>
              <p:cNvSpPr>
                <a:spLocks noChangeArrowheads="1"/>
              </p:cNvSpPr>
              <p:nvPr/>
            </p:nvSpPr>
            <p:spPr bwMode="auto">
              <a:xfrm>
                <a:off x="4081" y="983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l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1" name="Rectangle 376"/>
              <p:cNvSpPr>
                <a:spLocks noChangeArrowheads="1"/>
              </p:cNvSpPr>
              <p:nvPr/>
            </p:nvSpPr>
            <p:spPr bwMode="auto">
              <a:xfrm>
                <a:off x="4145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2" name="Rectangle 377"/>
              <p:cNvSpPr>
                <a:spLocks noChangeArrowheads="1"/>
              </p:cNvSpPr>
              <p:nvPr/>
            </p:nvSpPr>
            <p:spPr bwMode="auto">
              <a:xfrm>
                <a:off x="4240" y="983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l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3" name="Rectangle 378"/>
              <p:cNvSpPr>
                <a:spLocks noChangeArrowheads="1"/>
              </p:cNvSpPr>
              <p:nvPr/>
            </p:nvSpPr>
            <p:spPr bwMode="auto">
              <a:xfrm>
                <a:off x="4303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4" name="Rectangle 379"/>
              <p:cNvSpPr>
                <a:spLocks noChangeArrowheads="1"/>
              </p:cNvSpPr>
              <p:nvPr/>
            </p:nvSpPr>
            <p:spPr bwMode="auto">
              <a:xfrm>
                <a:off x="4462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5" name="Rectangle 380"/>
              <p:cNvSpPr>
                <a:spLocks noChangeArrowheads="1"/>
              </p:cNvSpPr>
              <p:nvPr/>
            </p:nvSpPr>
            <p:spPr bwMode="auto">
              <a:xfrm>
                <a:off x="4541" y="983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6" name="Rectangle 381"/>
              <p:cNvSpPr>
                <a:spLocks noChangeArrowheads="1"/>
              </p:cNvSpPr>
              <p:nvPr/>
            </p:nvSpPr>
            <p:spPr bwMode="auto">
              <a:xfrm>
                <a:off x="4620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7" name="Rectangle 382"/>
              <p:cNvSpPr>
                <a:spLocks noChangeArrowheads="1"/>
              </p:cNvSpPr>
              <p:nvPr/>
            </p:nvSpPr>
            <p:spPr bwMode="auto">
              <a:xfrm>
                <a:off x="4713" y="983"/>
                <a:ext cx="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t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8" name="Rectangle 383"/>
              <p:cNvSpPr>
                <a:spLocks noChangeArrowheads="1"/>
              </p:cNvSpPr>
              <p:nvPr/>
            </p:nvSpPr>
            <p:spPr bwMode="auto">
              <a:xfrm>
                <a:off x="4778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89" name="Rectangle 384"/>
              <p:cNvSpPr>
                <a:spLocks noChangeArrowheads="1"/>
              </p:cNvSpPr>
              <p:nvPr/>
            </p:nvSpPr>
            <p:spPr bwMode="auto">
              <a:xfrm>
                <a:off x="4855" y="983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o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0" name="Rectangle 385"/>
              <p:cNvSpPr>
                <a:spLocks noChangeArrowheads="1"/>
              </p:cNvSpPr>
              <p:nvPr/>
            </p:nvSpPr>
            <p:spPr bwMode="auto">
              <a:xfrm>
                <a:off x="4936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1" name="Rectangle 386"/>
              <p:cNvSpPr>
                <a:spLocks noChangeArrowheads="1"/>
              </p:cNvSpPr>
              <p:nvPr/>
            </p:nvSpPr>
            <p:spPr bwMode="auto">
              <a:xfrm>
                <a:off x="5016" y="983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c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2" name="Rectangle 387"/>
              <p:cNvSpPr>
                <a:spLocks noChangeArrowheads="1"/>
              </p:cNvSpPr>
              <p:nvPr/>
            </p:nvSpPr>
            <p:spPr bwMode="auto">
              <a:xfrm>
                <a:off x="5094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3" name="Rectangle 388"/>
              <p:cNvSpPr>
                <a:spLocks noChangeArrowheads="1"/>
              </p:cNvSpPr>
              <p:nvPr/>
            </p:nvSpPr>
            <p:spPr bwMode="auto">
              <a:xfrm>
                <a:off x="5174" y="983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k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4" name="Rectangle 389"/>
              <p:cNvSpPr>
                <a:spLocks noChangeArrowheads="1"/>
              </p:cNvSpPr>
              <p:nvPr/>
            </p:nvSpPr>
            <p:spPr bwMode="auto">
              <a:xfrm>
                <a:off x="5253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5" name="Rectangle 390"/>
              <p:cNvSpPr>
                <a:spLocks noChangeArrowheads="1"/>
              </p:cNvSpPr>
              <p:nvPr/>
            </p:nvSpPr>
            <p:spPr bwMode="auto">
              <a:xfrm>
                <a:off x="5341" y="983"/>
                <a:ext cx="3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!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6" name="Rectangle 391"/>
              <p:cNvSpPr>
                <a:spLocks noChangeArrowheads="1"/>
              </p:cNvSpPr>
              <p:nvPr/>
            </p:nvSpPr>
            <p:spPr bwMode="auto">
              <a:xfrm>
                <a:off x="1772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7" name="Rectangle 392"/>
              <p:cNvSpPr>
                <a:spLocks noChangeArrowheads="1"/>
              </p:cNvSpPr>
              <p:nvPr/>
            </p:nvSpPr>
            <p:spPr bwMode="auto">
              <a:xfrm>
                <a:off x="1852" y="1299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chemeClr val="tx2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98" name="Rectangle 393"/>
              <p:cNvSpPr>
                <a:spLocks noChangeArrowheads="1"/>
              </p:cNvSpPr>
              <p:nvPr/>
            </p:nvSpPr>
            <p:spPr bwMode="auto">
              <a:xfrm>
                <a:off x="1930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99" name="Rectangle 394"/>
              <p:cNvSpPr>
                <a:spLocks noChangeArrowheads="1"/>
              </p:cNvSpPr>
              <p:nvPr/>
            </p:nvSpPr>
            <p:spPr bwMode="auto">
              <a:xfrm>
                <a:off x="2006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chemeClr val="tx2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00" name="Rectangle 395"/>
              <p:cNvSpPr>
                <a:spLocks noChangeArrowheads="1"/>
              </p:cNvSpPr>
              <p:nvPr/>
            </p:nvSpPr>
            <p:spPr bwMode="auto">
              <a:xfrm>
                <a:off x="2089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1" name="Rectangle 396"/>
              <p:cNvSpPr>
                <a:spLocks noChangeArrowheads="1"/>
              </p:cNvSpPr>
              <p:nvPr/>
            </p:nvSpPr>
            <p:spPr bwMode="auto">
              <a:xfrm>
                <a:off x="2164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chemeClr val="tx2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02" name="Rectangle 397"/>
              <p:cNvSpPr>
                <a:spLocks noChangeArrowheads="1"/>
              </p:cNvSpPr>
              <p:nvPr/>
            </p:nvSpPr>
            <p:spPr bwMode="auto">
              <a:xfrm>
                <a:off x="2247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3" name="Rectangle 398"/>
              <p:cNvSpPr>
                <a:spLocks noChangeArrowheads="1"/>
              </p:cNvSpPr>
              <p:nvPr/>
            </p:nvSpPr>
            <p:spPr bwMode="auto">
              <a:xfrm>
                <a:off x="2721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4" name="Rectangle 399"/>
              <p:cNvSpPr>
                <a:spLocks noChangeArrowheads="1"/>
              </p:cNvSpPr>
              <p:nvPr/>
            </p:nvSpPr>
            <p:spPr bwMode="auto">
              <a:xfrm>
                <a:off x="2799" y="1299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b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5" name="Rectangle 400"/>
              <p:cNvSpPr>
                <a:spLocks noChangeArrowheads="1"/>
              </p:cNvSpPr>
              <p:nvPr/>
            </p:nvSpPr>
            <p:spPr bwMode="auto">
              <a:xfrm>
                <a:off x="2880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6" name="Rectangle 401"/>
              <p:cNvSpPr>
                <a:spLocks noChangeArrowheads="1"/>
              </p:cNvSpPr>
              <p:nvPr/>
            </p:nvSpPr>
            <p:spPr bwMode="auto">
              <a:xfrm>
                <a:off x="2957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u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7" name="Rectangle 402"/>
              <p:cNvSpPr>
                <a:spLocks noChangeArrowheads="1"/>
              </p:cNvSpPr>
              <p:nvPr/>
            </p:nvSpPr>
            <p:spPr bwMode="auto">
              <a:xfrm>
                <a:off x="3038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8" name="Rectangle 403"/>
              <p:cNvSpPr>
                <a:spLocks noChangeArrowheads="1"/>
              </p:cNvSpPr>
              <p:nvPr/>
            </p:nvSpPr>
            <p:spPr bwMode="auto">
              <a:xfrm>
                <a:off x="3132" y="1299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l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09" name="Rectangle 404"/>
              <p:cNvSpPr>
                <a:spLocks noChangeArrowheads="1"/>
              </p:cNvSpPr>
              <p:nvPr/>
            </p:nvSpPr>
            <p:spPr bwMode="auto">
              <a:xfrm>
                <a:off x="3196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0" name="Rectangle 405"/>
              <p:cNvSpPr>
                <a:spLocks noChangeArrowheads="1"/>
              </p:cNvSpPr>
              <p:nvPr/>
            </p:nvSpPr>
            <p:spPr bwMode="auto">
              <a:xfrm>
                <a:off x="3290" y="1299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l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1" name="Rectangle 406"/>
              <p:cNvSpPr>
                <a:spLocks noChangeArrowheads="1"/>
              </p:cNvSpPr>
              <p:nvPr/>
            </p:nvSpPr>
            <p:spPr bwMode="auto">
              <a:xfrm>
                <a:off x="3354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2" name="Rectangle 407"/>
              <p:cNvSpPr>
                <a:spLocks noChangeArrowheads="1"/>
              </p:cNvSpPr>
              <p:nvPr/>
            </p:nvSpPr>
            <p:spPr bwMode="auto">
              <a:xfrm>
                <a:off x="3432" y="1299"/>
                <a:ext cx="5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?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3" name="Rectangle 408"/>
              <p:cNvSpPr>
                <a:spLocks noChangeArrowheads="1"/>
              </p:cNvSpPr>
              <p:nvPr/>
            </p:nvSpPr>
            <p:spPr bwMode="auto">
              <a:xfrm>
                <a:off x="3671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4" name="Rectangle 409"/>
              <p:cNvSpPr>
                <a:spLocks noChangeArrowheads="1"/>
              </p:cNvSpPr>
              <p:nvPr/>
            </p:nvSpPr>
            <p:spPr bwMode="auto">
              <a:xfrm>
                <a:off x="3748" y="1299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b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5" name="Rectangle 410"/>
              <p:cNvSpPr>
                <a:spLocks noChangeArrowheads="1"/>
              </p:cNvSpPr>
              <p:nvPr/>
            </p:nvSpPr>
            <p:spPr bwMode="auto">
              <a:xfrm>
                <a:off x="3829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6" name="Rectangle 411"/>
              <p:cNvSpPr>
                <a:spLocks noChangeArrowheads="1"/>
              </p:cNvSpPr>
              <p:nvPr/>
            </p:nvSpPr>
            <p:spPr bwMode="auto">
              <a:xfrm>
                <a:off x="3906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u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7" name="Rectangle 412"/>
              <p:cNvSpPr>
                <a:spLocks noChangeArrowheads="1"/>
              </p:cNvSpPr>
              <p:nvPr/>
            </p:nvSpPr>
            <p:spPr bwMode="auto">
              <a:xfrm>
                <a:off x="3987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8" name="Rectangle 413"/>
              <p:cNvSpPr>
                <a:spLocks noChangeArrowheads="1"/>
              </p:cNvSpPr>
              <p:nvPr/>
            </p:nvSpPr>
            <p:spPr bwMode="auto">
              <a:xfrm>
                <a:off x="4068" y="1299"/>
                <a:ext cx="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y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19" name="Rectangle 414"/>
              <p:cNvSpPr>
                <a:spLocks noChangeArrowheads="1"/>
              </p:cNvSpPr>
              <p:nvPr/>
            </p:nvSpPr>
            <p:spPr bwMode="auto">
              <a:xfrm>
                <a:off x="4145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0" name="Rectangle 415"/>
              <p:cNvSpPr>
                <a:spLocks noChangeArrowheads="1"/>
              </p:cNvSpPr>
              <p:nvPr/>
            </p:nvSpPr>
            <p:spPr bwMode="auto">
              <a:xfrm>
                <a:off x="4303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1" name="Rectangle 416"/>
              <p:cNvSpPr>
                <a:spLocks noChangeArrowheads="1"/>
              </p:cNvSpPr>
              <p:nvPr/>
            </p:nvSpPr>
            <p:spPr bwMode="auto">
              <a:xfrm>
                <a:off x="4383" y="1299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2" name="Rectangle 417"/>
              <p:cNvSpPr>
                <a:spLocks noChangeArrowheads="1"/>
              </p:cNvSpPr>
              <p:nvPr/>
            </p:nvSpPr>
            <p:spPr bwMode="auto">
              <a:xfrm>
                <a:off x="4462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3" name="Rectangle 418"/>
              <p:cNvSpPr>
                <a:spLocks noChangeArrowheads="1"/>
              </p:cNvSpPr>
              <p:nvPr/>
            </p:nvSpPr>
            <p:spPr bwMode="auto">
              <a:xfrm>
                <a:off x="4555" y="1299"/>
                <a:ext cx="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t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4" name="Rectangle 419"/>
              <p:cNvSpPr>
                <a:spLocks noChangeArrowheads="1"/>
              </p:cNvSpPr>
              <p:nvPr/>
            </p:nvSpPr>
            <p:spPr bwMode="auto">
              <a:xfrm>
                <a:off x="4620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5" name="Rectangle 420"/>
              <p:cNvSpPr>
                <a:spLocks noChangeArrowheads="1"/>
              </p:cNvSpPr>
              <p:nvPr/>
            </p:nvSpPr>
            <p:spPr bwMode="auto">
              <a:xfrm>
                <a:off x="4697" y="1299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o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6" name="Rectangle 421"/>
              <p:cNvSpPr>
                <a:spLocks noChangeArrowheads="1"/>
              </p:cNvSpPr>
              <p:nvPr/>
            </p:nvSpPr>
            <p:spPr bwMode="auto">
              <a:xfrm>
                <a:off x="4778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7" name="Rectangle 422"/>
              <p:cNvSpPr>
                <a:spLocks noChangeArrowheads="1"/>
              </p:cNvSpPr>
              <p:nvPr/>
            </p:nvSpPr>
            <p:spPr bwMode="auto">
              <a:xfrm>
                <a:off x="4858" y="1299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c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8" name="Rectangle 423"/>
              <p:cNvSpPr>
                <a:spLocks noChangeArrowheads="1"/>
              </p:cNvSpPr>
              <p:nvPr/>
            </p:nvSpPr>
            <p:spPr bwMode="auto">
              <a:xfrm>
                <a:off x="4936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29" name="Rectangle 424"/>
              <p:cNvSpPr>
                <a:spLocks noChangeArrowheads="1"/>
              </p:cNvSpPr>
              <p:nvPr/>
            </p:nvSpPr>
            <p:spPr bwMode="auto">
              <a:xfrm>
                <a:off x="5016" y="1299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k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0" name="Rectangle 425"/>
              <p:cNvSpPr>
                <a:spLocks noChangeArrowheads="1"/>
              </p:cNvSpPr>
              <p:nvPr/>
            </p:nvSpPr>
            <p:spPr bwMode="auto">
              <a:xfrm>
                <a:off x="5094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1" name="Rectangle 426"/>
              <p:cNvSpPr>
                <a:spLocks noChangeArrowheads="1"/>
              </p:cNvSpPr>
              <p:nvPr/>
            </p:nvSpPr>
            <p:spPr bwMode="auto">
              <a:xfrm>
                <a:off x="5182" y="1299"/>
                <a:ext cx="3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!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2" name="Rectangle 427"/>
              <p:cNvSpPr>
                <a:spLocks noChangeArrowheads="1"/>
              </p:cNvSpPr>
              <p:nvPr/>
            </p:nvSpPr>
            <p:spPr bwMode="auto">
              <a:xfrm>
                <a:off x="5253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3" name="Rectangle 428"/>
              <p:cNvSpPr>
                <a:spLocks noChangeArrowheads="1"/>
              </p:cNvSpPr>
              <p:nvPr/>
            </p:nvSpPr>
            <p:spPr bwMode="auto">
              <a:xfrm>
                <a:off x="1772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4" name="Rectangle 429"/>
              <p:cNvSpPr>
                <a:spLocks noChangeArrowheads="1"/>
              </p:cNvSpPr>
              <p:nvPr/>
            </p:nvSpPr>
            <p:spPr bwMode="auto">
              <a:xfrm>
                <a:off x="1848" y="161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b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5" name="Rectangle 430"/>
              <p:cNvSpPr>
                <a:spLocks noChangeArrowheads="1"/>
              </p:cNvSpPr>
              <p:nvPr/>
            </p:nvSpPr>
            <p:spPr bwMode="auto">
              <a:xfrm>
                <a:off x="1930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6" name="Rectangle 431"/>
              <p:cNvSpPr>
                <a:spLocks noChangeArrowheads="1"/>
              </p:cNvSpPr>
              <p:nvPr/>
            </p:nvSpPr>
            <p:spPr bwMode="auto">
              <a:xfrm>
                <a:off x="2025" y="1615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i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7" name="Rectangle 432"/>
              <p:cNvSpPr>
                <a:spLocks noChangeArrowheads="1"/>
              </p:cNvSpPr>
              <p:nvPr/>
            </p:nvSpPr>
            <p:spPr bwMode="auto">
              <a:xfrm>
                <a:off x="2089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8" name="Rectangle 433"/>
              <p:cNvSpPr>
                <a:spLocks noChangeArrowheads="1"/>
              </p:cNvSpPr>
              <p:nvPr/>
            </p:nvSpPr>
            <p:spPr bwMode="auto">
              <a:xfrm>
                <a:off x="2164" y="161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d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39" name="Rectangle 434"/>
              <p:cNvSpPr>
                <a:spLocks noChangeArrowheads="1"/>
              </p:cNvSpPr>
              <p:nvPr/>
            </p:nvSpPr>
            <p:spPr bwMode="auto">
              <a:xfrm>
                <a:off x="2247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0" name="Rectangle 435"/>
              <p:cNvSpPr>
                <a:spLocks noChangeArrowheads="1"/>
              </p:cNvSpPr>
              <p:nvPr/>
            </p:nvSpPr>
            <p:spPr bwMode="auto">
              <a:xfrm>
                <a:off x="2405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1" name="Rectangle 436"/>
              <p:cNvSpPr>
                <a:spLocks noChangeArrowheads="1"/>
              </p:cNvSpPr>
              <p:nvPr/>
            </p:nvSpPr>
            <p:spPr bwMode="auto">
              <a:xfrm>
                <a:off x="2485" y="1615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2" name="Rectangle 437"/>
              <p:cNvSpPr>
                <a:spLocks noChangeArrowheads="1"/>
              </p:cNvSpPr>
              <p:nvPr/>
            </p:nvSpPr>
            <p:spPr bwMode="auto">
              <a:xfrm>
                <a:off x="2563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3" name="Rectangle 438"/>
              <p:cNvSpPr>
                <a:spLocks noChangeArrowheads="1"/>
              </p:cNvSpPr>
              <p:nvPr/>
            </p:nvSpPr>
            <p:spPr bwMode="auto">
              <a:xfrm>
                <a:off x="2657" y="1615"/>
                <a:ext cx="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t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4" name="Rectangle 439"/>
              <p:cNvSpPr>
                <a:spLocks noChangeArrowheads="1"/>
              </p:cNvSpPr>
              <p:nvPr/>
            </p:nvSpPr>
            <p:spPr bwMode="auto">
              <a:xfrm>
                <a:off x="2721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5" name="Rectangle 440"/>
              <p:cNvSpPr>
                <a:spLocks noChangeArrowheads="1"/>
              </p:cNvSpPr>
              <p:nvPr/>
            </p:nvSpPr>
            <p:spPr bwMode="auto">
              <a:xfrm>
                <a:off x="2799" y="161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o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6" name="Rectangle 441"/>
              <p:cNvSpPr>
                <a:spLocks noChangeArrowheads="1"/>
              </p:cNvSpPr>
              <p:nvPr/>
            </p:nvSpPr>
            <p:spPr bwMode="auto">
              <a:xfrm>
                <a:off x="2880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7" name="Rectangle 442"/>
              <p:cNvSpPr>
                <a:spLocks noChangeArrowheads="1"/>
              </p:cNvSpPr>
              <p:nvPr/>
            </p:nvSpPr>
            <p:spPr bwMode="auto">
              <a:xfrm>
                <a:off x="2959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c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8" name="Rectangle 443"/>
              <p:cNvSpPr>
                <a:spLocks noChangeArrowheads="1"/>
              </p:cNvSpPr>
              <p:nvPr/>
            </p:nvSpPr>
            <p:spPr bwMode="auto">
              <a:xfrm>
                <a:off x="3038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49" name="Rectangle 444"/>
              <p:cNvSpPr>
                <a:spLocks noChangeArrowheads="1"/>
              </p:cNvSpPr>
              <p:nvPr/>
            </p:nvSpPr>
            <p:spPr bwMode="auto">
              <a:xfrm>
                <a:off x="3117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k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0" name="Rectangle 445"/>
              <p:cNvSpPr>
                <a:spLocks noChangeArrowheads="1"/>
              </p:cNvSpPr>
              <p:nvPr/>
            </p:nvSpPr>
            <p:spPr bwMode="auto">
              <a:xfrm>
                <a:off x="3196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1" name="Rectangle 446"/>
              <p:cNvSpPr>
                <a:spLocks noChangeArrowheads="1"/>
              </p:cNvSpPr>
              <p:nvPr/>
            </p:nvSpPr>
            <p:spPr bwMode="auto">
              <a:xfrm>
                <a:off x="3284" y="1615"/>
                <a:ext cx="3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!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2" name="Rectangle 447"/>
              <p:cNvSpPr>
                <a:spLocks noChangeArrowheads="1"/>
              </p:cNvSpPr>
              <p:nvPr/>
            </p:nvSpPr>
            <p:spPr bwMode="auto">
              <a:xfrm>
                <a:off x="3354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3" name="Rectangle 448"/>
              <p:cNvSpPr>
                <a:spLocks noChangeArrowheads="1"/>
              </p:cNvSpPr>
              <p:nvPr/>
            </p:nvSpPr>
            <p:spPr bwMode="auto">
              <a:xfrm>
                <a:off x="5411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4" name="Rectangle 449"/>
              <p:cNvSpPr>
                <a:spLocks noChangeArrowheads="1"/>
              </p:cNvSpPr>
              <p:nvPr/>
            </p:nvSpPr>
            <p:spPr bwMode="auto">
              <a:xfrm>
                <a:off x="2405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5" name="Rectangle 450"/>
              <p:cNvSpPr>
                <a:spLocks noChangeArrowheads="1"/>
              </p:cNvSpPr>
              <p:nvPr/>
            </p:nvSpPr>
            <p:spPr bwMode="auto">
              <a:xfrm>
                <a:off x="2480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a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6" name="Rectangle 451"/>
              <p:cNvSpPr>
                <a:spLocks noChangeArrowheads="1"/>
              </p:cNvSpPr>
              <p:nvPr/>
            </p:nvSpPr>
            <p:spPr bwMode="auto">
              <a:xfrm>
                <a:off x="2563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7" name="Rectangle 452"/>
              <p:cNvSpPr>
                <a:spLocks noChangeArrowheads="1"/>
              </p:cNvSpPr>
              <p:nvPr/>
            </p:nvSpPr>
            <p:spPr bwMode="auto">
              <a:xfrm>
                <a:off x="3512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8" name="Rectangle 453"/>
              <p:cNvSpPr>
                <a:spLocks noChangeArrowheads="1"/>
              </p:cNvSpPr>
              <p:nvPr/>
            </p:nvSpPr>
            <p:spPr bwMode="auto">
              <a:xfrm>
                <a:off x="2405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59" name="Rectangle 454"/>
              <p:cNvSpPr>
                <a:spLocks noChangeArrowheads="1"/>
              </p:cNvSpPr>
              <p:nvPr/>
            </p:nvSpPr>
            <p:spPr bwMode="auto">
              <a:xfrm>
                <a:off x="2480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a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0" name="Rectangle 455"/>
              <p:cNvSpPr>
                <a:spLocks noChangeArrowheads="1"/>
              </p:cNvSpPr>
              <p:nvPr/>
            </p:nvSpPr>
            <p:spPr bwMode="auto">
              <a:xfrm>
                <a:off x="2563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1" name="Rectangle 456"/>
              <p:cNvSpPr>
                <a:spLocks noChangeArrowheads="1"/>
              </p:cNvSpPr>
              <p:nvPr/>
            </p:nvSpPr>
            <p:spPr bwMode="auto">
              <a:xfrm>
                <a:off x="3512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2" name="Rectangle 457"/>
              <p:cNvSpPr>
                <a:spLocks noChangeArrowheads="1"/>
              </p:cNvSpPr>
              <p:nvPr/>
            </p:nvSpPr>
            <p:spPr bwMode="auto">
              <a:xfrm>
                <a:off x="1772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3" name="Rectangle 458"/>
              <p:cNvSpPr>
                <a:spLocks noChangeArrowheads="1"/>
              </p:cNvSpPr>
              <p:nvPr/>
            </p:nvSpPr>
            <p:spPr bwMode="auto">
              <a:xfrm>
                <a:off x="1848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h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4" name="Rectangle 459"/>
              <p:cNvSpPr>
                <a:spLocks noChangeArrowheads="1"/>
              </p:cNvSpPr>
              <p:nvPr/>
            </p:nvSpPr>
            <p:spPr bwMode="auto">
              <a:xfrm>
                <a:off x="1930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5" name="Rectangle 460"/>
              <p:cNvSpPr>
                <a:spLocks noChangeArrowheads="1"/>
              </p:cNvSpPr>
              <p:nvPr/>
            </p:nvSpPr>
            <p:spPr bwMode="auto">
              <a:xfrm>
                <a:off x="2006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6" name="Rectangle 461"/>
              <p:cNvSpPr>
                <a:spLocks noChangeArrowheads="1"/>
              </p:cNvSpPr>
              <p:nvPr/>
            </p:nvSpPr>
            <p:spPr bwMode="auto">
              <a:xfrm>
                <a:off x="2405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7" name="Rectangle 462"/>
              <p:cNvSpPr>
                <a:spLocks noChangeArrowheads="1"/>
              </p:cNvSpPr>
              <p:nvPr/>
            </p:nvSpPr>
            <p:spPr bwMode="auto">
              <a:xfrm>
                <a:off x="2563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8" name="Rectangle 463"/>
              <p:cNvSpPr>
                <a:spLocks noChangeArrowheads="1"/>
              </p:cNvSpPr>
              <p:nvPr/>
            </p:nvSpPr>
            <p:spPr bwMode="auto">
              <a:xfrm>
                <a:off x="2657" y="1935"/>
                <a:ext cx="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t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69" name="Rectangle 464"/>
              <p:cNvSpPr>
                <a:spLocks noChangeArrowheads="1"/>
              </p:cNvSpPr>
              <p:nvPr/>
            </p:nvSpPr>
            <p:spPr bwMode="auto">
              <a:xfrm>
                <a:off x="2721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0" name="Rectangle 465"/>
              <p:cNvSpPr>
                <a:spLocks noChangeArrowheads="1"/>
              </p:cNvSpPr>
              <p:nvPr/>
            </p:nvSpPr>
            <p:spPr bwMode="auto">
              <a:xfrm>
                <a:off x="2799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h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1" name="Rectangle 466"/>
              <p:cNvSpPr>
                <a:spLocks noChangeArrowheads="1"/>
              </p:cNvSpPr>
              <p:nvPr/>
            </p:nvSpPr>
            <p:spPr bwMode="auto">
              <a:xfrm>
                <a:off x="2880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2" name="Rectangle 467"/>
              <p:cNvSpPr>
                <a:spLocks noChangeArrowheads="1"/>
              </p:cNvSpPr>
              <p:nvPr/>
            </p:nvSpPr>
            <p:spPr bwMode="auto">
              <a:xfrm>
                <a:off x="2957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3" name="Rectangle 468"/>
              <p:cNvSpPr>
                <a:spLocks noChangeArrowheads="1"/>
              </p:cNvSpPr>
              <p:nvPr/>
            </p:nvSpPr>
            <p:spPr bwMode="auto">
              <a:xfrm>
                <a:off x="3038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4" name="Rectangle 469"/>
              <p:cNvSpPr>
                <a:spLocks noChangeArrowheads="1"/>
              </p:cNvSpPr>
              <p:nvPr/>
            </p:nvSpPr>
            <p:spPr bwMode="auto">
              <a:xfrm>
                <a:off x="3196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5" name="Rectangle 470"/>
              <p:cNvSpPr>
                <a:spLocks noChangeArrowheads="1"/>
              </p:cNvSpPr>
              <p:nvPr/>
            </p:nvSpPr>
            <p:spPr bwMode="auto">
              <a:xfrm>
                <a:off x="3273" y="193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b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6" name="Rectangle 471"/>
              <p:cNvSpPr>
                <a:spLocks noChangeArrowheads="1"/>
              </p:cNvSpPr>
              <p:nvPr/>
            </p:nvSpPr>
            <p:spPr bwMode="auto">
              <a:xfrm>
                <a:off x="3354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7" name="Rectangle 472"/>
              <p:cNvSpPr>
                <a:spLocks noChangeArrowheads="1"/>
              </p:cNvSpPr>
              <p:nvPr/>
            </p:nvSpPr>
            <p:spPr bwMode="auto">
              <a:xfrm>
                <a:off x="3432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e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8" name="Rectangle 473"/>
              <p:cNvSpPr>
                <a:spLocks noChangeArrowheads="1"/>
              </p:cNvSpPr>
              <p:nvPr/>
            </p:nvSpPr>
            <p:spPr bwMode="auto">
              <a:xfrm>
                <a:off x="3512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79" name="Rectangle 474"/>
              <p:cNvSpPr>
                <a:spLocks noChangeArrowheads="1"/>
              </p:cNvSpPr>
              <p:nvPr/>
            </p:nvSpPr>
            <p:spPr bwMode="auto">
              <a:xfrm>
                <a:off x="3607" y="1935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l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0" name="Rectangle 475"/>
              <p:cNvSpPr>
                <a:spLocks noChangeArrowheads="1"/>
              </p:cNvSpPr>
              <p:nvPr/>
            </p:nvSpPr>
            <p:spPr bwMode="auto">
              <a:xfrm>
                <a:off x="3671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1" name="Rectangle 476"/>
              <p:cNvSpPr>
                <a:spLocks noChangeArrowheads="1"/>
              </p:cNvSpPr>
              <p:nvPr/>
            </p:nvSpPr>
            <p:spPr bwMode="auto">
              <a:xfrm>
                <a:off x="3765" y="1935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 dirty="0">
                    <a:solidFill>
                      <a:srgbClr val="40458C"/>
                    </a:solidFill>
                    <a:latin typeface="Avenir Book"/>
                    <a:cs typeface="Avenir Book"/>
                  </a:rPr>
                  <a:t>l</a:t>
                </a:r>
                <a:endParaRPr lang="en-US" dirty="0">
                  <a:latin typeface="Avenir Book"/>
                  <a:cs typeface="Avenir Book"/>
                </a:endParaRPr>
              </a:p>
            </p:txBody>
          </p:sp>
          <p:sp>
            <p:nvSpPr>
              <p:cNvPr id="182" name="Rectangle 477"/>
              <p:cNvSpPr>
                <a:spLocks noChangeArrowheads="1"/>
              </p:cNvSpPr>
              <p:nvPr/>
            </p:nvSpPr>
            <p:spPr bwMode="auto">
              <a:xfrm>
                <a:off x="3829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3" name="Rectangle 478"/>
              <p:cNvSpPr>
                <a:spLocks noChangeArrowheads="1"/>
              </p:cNvSpPr>
              <p:nvPr/>
            </p:nvSpPr>
            <p:spPr bwMode="auto">
              <a:xfrm>
                <a:off x="3906" y="1935"/>
                <a:ext cx="5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?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4" name="Rectangle 479"/>
              <p:cNvSpPr>
                <a:spLocks noChangeArrowheads="1"/>
              </p:cNvSpPr>
              <p:nvPr/>
            </p:nvSpPr>
            <p:spPr bwMode="auto">
              <a:xfrm>
                <a:off x="4145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5" name="Rectangle 480"/>
              <p:cNvSpPr>
                <a:spLocks noChangeArrowheads="1"/>
              </p:cNvSpPr>
              <p:nvPr/>
            </p:nvSpPr>
            <p:spPr bwMode="auto">
              <a:xfrm>
                <a:off x="4225" y="1935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6" name="Rectangle 481"/>
              <p:cNvSpPr>
                <a:spLocks noChangeArrowheads="1"/>
              </p:cNvSpPr>
              <p:nvPr/>
            </p:nvSpPr>
            <p:spPr bwMode="auto">
              <a:xfrm>
                <a:off x="4303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7" name="Rectangle 482"/>
              <p:cNvSpPr>
                <a:spLocks noChangeArrowheads="1"/>
              </p:cNvSpPr>
              <p:nvPr/>
            </p:nvSpPr>
            <p:spPr bwMode="auto">
              <a:xfrm>
                <a:off x="4397" y="1935"/>
                <a:ext cx="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t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8" name="Rectangle 483"/>
              <p:cNvSpPr>
                <a:spLocks noChangeArrowheads="1"/>
              </p:cNvSpPr>
              <p:nvPr/>
            </p:nvSpPr>
            <p:spPr bwMode="auto">
              <a:xfrm>
                <a:off x="4462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89" name="Rectangle 484"/>
              <p:cNvSpPr>
                <a:spLocks noChangeArrowheads="1"/>
              </p:cNvSpPr>
              <p:nvPr/>
            </p:nvSpPr>
            <p:spPr bwMode="auto">
              <a:xfrm>
                <a:off x="4539" y="193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o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0" name="Rectangle 485"/>
              <p:cNvSpPr>
                <a:spLocks noChangeArrowheads="1"/>
              </p:cNvSpPr>
              <p:nvPr/>
            </p:nvSpPr>
            <p:spPr bwMode="auto">
              <a:xfrm>
                <a:off x="4620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1" name="Rectangle 486"/>
              <p:cNvSpPr>
                <a:spLocks noChangeArrowheads="1"/>
              </p:cNvSpPr>
              <p:nvPr/>
            </p:nvSpPr>
            <p:spPr bwMode="auto">
              <a:xfrm>
                <a:off x="4697" y="193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p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2" name="Rectangle 487"/>
              <p:cNvSpPr>
                <a:spLocks noChangeArrowheads="1"/>
              </p:cNvSpPr>
              <p:nvPr/>
            </p:nvSpPr>
            <p:spPr bwMode="auto">
              <a:xfrm>
                <a:off x="4778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3" name="Rectangle 488"/>
              <p:cNvSpPr>
                <a:spLocks noChangeArrowheads="1"/>
              </p:cNvSpPr>
              <p:nvPr/>
            </p:nvSpPr>
            <p:spPr bwMode="auto">
              <a:xfrm>
                <a:off x="4866" y="1935"/>
                <a:ext cx="3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!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4" name="Rectangle 489"/>
              <p:cNvSpPr>
                <a:spLocks noChangeArrowheads="1"/>
              </p:cNvSpPr>
              <p:nvPr/>
            </p:nvSpPr>
            <p:spPr bwMode="auto">
              <a:xfrm>
                <a:off x="3987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5" name="Rectangle 490"/>
              <p:cNvSpPr>
                <a:spLocks noChangeArrowheads="1"/>
              </p:cNvSpPr>
              <p:nvPr/>
            </p:nvSpPr>
            <p:spPr bwMode="auto">
              <a:xfrm>
                <a:off x="3512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6" name="Rectangle 491"/>
              <p:cNvSpPr>
                <a:spLocks noChangeArrowheads="1"/>
              </p:cNvSpPr>
              <p:nvPr/>
            </p:nvSpPr>
            <p:spPr bwMode="auto">
              <a:xfrm>
                <a:off x="3590" y="161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b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7" name="Rectangle 492"/>
              <p:cNvSpPr>
                <a:spLocks noChangeArrowheads="1"/>
              </p:cNvSpPr>
              <p:nvPr/>
            </p:nvSpPr>
            <p:spPr bwMode="auto">
              <a:xfrm>
                <a:off x="3671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8" name="Rectangle 493"/>
              <p:cNvSpPr>
                <a:spLocks noChangeArrowheads="1"/>
              </p:cNvSpPr>
              <p:nvPr/>
            </p:nvSpPr>
            <p:spPr bwMode="auto">
              <a:xfrm>
                <a:off x="3765" y="1615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i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199" name="Rectangle 494"/>
              <p:cNvSpPr>
                <a:spLocks noChangeArrowheads="1"/>
              </p:cNvSpPr>
              <p:nvPr/>
            </p:nvSpPr>
            <p:spPr bwMode="auto">
              <a:xfrm>
                <a:off x="3829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0" name="Rectangle 495"/>
              <p:cNvSpPr>
                <a:spLocks noChangeArrowheads="1"/>
              </p:cNvSpPr>
              <p:nvPr/>
            </p:nvSpPr>
            <p:spPr bwMode="auto">
              <a:xfrm>
                <a:off x="3906" y="161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d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1" name="Rectangle 496"/>
              <p:cNvSpPr>
                <a:spLocks noChangeArrowheads="1"/>
              </p:cNvSpPr>
              <p:nvPr/>
            </p:nvSpPr>
            <p:spPr bwMode="auto">
              <a:xfrm>
                <a:off x="3987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2" name="Rectangle 497"/>
              <p:cNvSpPr>
                <a:spLocks noChangeArrowheads="1"/>
              </p:cNvSpPr>
              <p:nvPr/>
            </p:nvSpPr>
            <p:spPr bwMode="auto">
              <a:xfrm>
                <a:off x="4145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3" name="Rectangle 498"/>
              <p:cNvSpPr>
                <a:spLocks noChangeArrowheads="1"/>
              </p:cNvSpPr>
              <p:nvPr/>
            </p:nvSpPr>
            <p:spPr bwMode="auto">
              <a:xfrm>
                <a:off x="4225" y="1615"/>
                <a:ext cx="5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s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4" name="Rectangle 499"/>
              <p:cNvSpPr>
                <a:spLocks noChangeArrowheads="1"/>
              </p:cNvSpPr>
              <p:nvPr/>
            </p:nvSpPr>
            <p:spPr bwMode="auto">
              <a:xfrm>
                <a:off x="4303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5" name="Rectangle 500"/>
              <p:cNvSpPr>
                <a:spLocks noChangeArrowheads="1"/>
              </p:cNvSpPr>
              <p:nvPr/>
            </p:nvSpPr>
            <p:spPr bwMode="auto">
              <a:xfrm>
                <a:off x="4397" y="1615"/>
                <a:ext cx="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t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6" name="Rectangle 501"/>
              <p:cNvSpPr>
                <a:spLocks noChangeArrowheads="1"/>
              </p:cNvSpPr>
              <p:nvPr/>
            </p:nvSpPr>
            <p:spPr bwMode="auto">
              <a:xfrm>
                <a:off x="4462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7" name="Rectangle 502"/>
              <p:cNvSpPr>
                <a:spLocks noChangeArrowheads="1"/>
              </p:cNvSpPr>
              <p:nvPr/>
            </p:nvSpPr>
            <p:spPr bwMode="auto">
              <a:xfrm>
                <a:off x="4539" y="161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o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8" name="Rectangle 503"/>
              <p:cNvSpPr>
                <a:spLocks noChangeArrowheads="1"/>
              </p:cNvSpPr>
              <p:nvPr/>
            </p:nvSpPr>
            <p:spPr bwMode="auto">
              <a:xfrm>
                <a:off x="4620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09" name="Rectangle 504"/>
              <p:cNvSpPr>
                <a:spLocks noChangeArrowheads="1"/>
              </p:cNvSpPr>
              <p:nvPr/>
            </p:nvSpPr>
            <p:spPr bwMode="auto">
              <a:xfrm>
                <a:off x="4699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c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0" name="Rectangle 505"/>
              <p:cNvSpPr>
                <a:spLocks noChangeArrowheads="1"/>
              </p:cNvSpPr>
              <p:nvPr/>
            </p:nvSpPr>
            <p:spPr bwMode="auto">
              <a:xfrm>
                <a:off x="4778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1" name="Rectangle 506"/>
              <p:cNvSpPr>
                <a:spLocks noChangeArrowheads="1"/>
              </p:cNvSpPr>
              <p:nvPr/>
            </p:nvSpPr>
            <p:spPr bwMode="auto">
              <a:xfrm>
                <a:off x="4858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k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2" name="Rectangle 507"/>
              <p:cNvSpPr>
                <a:spLocks noChangeArrowheads="1"/>
              </p:cNvSpPr>
              <p:nvPr/>
            </p:nvSpPr>
            <p:spPr bwMode="auto">
              <a:xfrm>
                <a:off x="4936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3" name="Rectangle 508"/>
              <p:cNvSpPr>
                <a:spLocks noChangeArrowheads="1"/>
              </p:cNvSpPr>
              <p:nvPr/>
            </p:nvSpPr>
            <p:spPr bwMode="auto">
              <a:xfrm>
                <a:off x="5024" y="1615"/>
                <a:ext cx="3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>
                    <a:solidFill>
                      <a:srgbClr val="40458C"/>
                    </a:solidFill>
                    <a:latin typeface="Avenir Book"/>
                    <a:cs typeface="Avenir Book"/>
                  </a:rPr>
                  <a:t>!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4" name="Rectangle 509"/>
              <p:cNvSpPr>
                <a:spLocks noChangeArrowheads="1"/>
              </p:cNvSpPr>
              <p:nvPr/>
            </p:nvSpPr>
            <p:spPr bwMode="auto">
              <a:xfrm>
                <a:off x="5094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5" name="Rectangle 510"/>
              <p:cNvSpPr>
                <a:spLocks noChangeArrowheads="1"/>
              </p:cNvSpPr>
              <p:nvPr/>
            </p:nvSpPr>
            <p:spPr bwMode="auto">
              <a:xfrm>
                <a:off x="1847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chemeClr val="tx2"/>
                    </a:solidFill>
                    <a:latin typeface="Avenir Book"/>
                    <a:cs typeface="Avenir Book"/>
                  </a:rPr>
                  <a:t>0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216" name="Rectangle 511"/>
              <p:cNvSpPr>
                <a:spLocks noChangeArrowheads="1"/>
              </p:cNvSpPr>
              <p:nvPr/>
            </p:nvSpPr>
            <p:spPr bwMode="auto">
              <a:xfrm>
                <a:off x="2005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7" name="Rectangle 512"/>
              <p:cNvSpPr>
                <a:spLocks noChangeArrowheads="1"/>
              </p:cNvSpPr>
              <p:nvPr/>
            </p:nvSpPr>
            <p:spPr bwMode="auto">
              <a:xfrm>
                <a:off x="2163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8" name="Rectangle 513"/>
              <p:cNvSpPr>
                <a:spLocks noChangeArrowheads="1"/>
              </p:cNvSpPr>
              <p:nvPr/>
            </p:nvSpPr>
            <p:spPr bwMode="auto">
              <a:xfrm>
                <a:off x="2321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19" name="Rectangle 514"/>
              <p:cNvSpPr>
                <a:spLocks noChangeArrowheads="1"/>
              </p:cNvSpPr>
              <p:nvPr/>
            </p:nvSpPr>
            <p:spPr bwMode="auto">
              <a:xfrm>
                <a:off x="2480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4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0" name="Rectangle 515"/>
              <p:cNvSpPr>
                <a:spLocks noChangeArrowheads="1"/>
              </p:cNvSpPr>
              <p:nvPr/>
            </p:nvSpPr>
            <p:spPr bwMode="auto">
              <a:xfrm>
                <a:off x="2640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5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1" name="Rectangle 516"/>
              <p:cNvSpPr>
                <a:spLocks noChangeArrowheads="1"/>
              </p:cNvSpPr>
              <p:nvPr/>
            </p:nvSpPr>
            <p:spPr bwMode="auto">
              <a:xfrm>
                <a:off x="2798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6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2" name="Rectangle 517"/>
              <p:cNvSpPr>
                <a:spLocks noChangeArrowheads="1"/>
              </p:cNvSpPr>
              <p:nvPr/>
            </p:nvSpPr>
            <p:spPr bwMode="auto">
              <a:xfrm>
                <a:off x="2956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7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3" name="Rectangle 518"/>
              <p:cNvSpPr>
                <a:spLocks noChangeArrowheads="1"/>
              </p:cNvSpPr>
              <p:nvPr/>
            </p:nvSpPr>
            <p:spPr bwMode="auto">
              <a:xfrm>
                <a:off x="3114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8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4" name="Rectangle 519"/>
              <p:cNvSpPr>
                <a:spLocks noChangeArrowheads="1"/>
              </p:cNvSpPr>
              <p:nvPr/>
            </p:nvSpPr>
            <p:spPr bwMode="auto">
              <a:xfrm>
                <a:off x="3273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9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5" name="Rectangle 520"/>
              <p:cNvSpPr>
                <a:spLocks noChangeArrowheads="1"/>
              </p:cNvSpPr>
              <p:nvPr/>
            </p:nvSpPr>
            <p:spPr bwMode="auto">
              <a:xfrm>
                <a:off x="3403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10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6" name="Rectangle 521"/>
              <p:cNvSpPr>
                <a:spLocks noChangeArrowheads="1"/>
              </p:cNvSpPr>
              <p:nvPr/>
            </p:nvSpPr>
            <p:spPr bwMode="auto">
              <a:xfrm>
                <a:off x="3562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11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7" name="Rectangle 522"/>
              <p:cNvSpPr>
                <a:spLocks noChangeArrowheads="1"/>
              </p:cNvSpPr>
              <p:nvPr/>
            </p:nvSpPr>
            <p:spPr bwMode="auto">
              <a:xfrm>
                <a:off x="3720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12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8" name="Rectangle 523"/>
              <p:cNvSpPr>
                <a:spLocks noChangeArrowheads="1"/>
              </p:cNvSpPr>
              <p:nvPr/>
            </p:nvSpPr>
            <p:spPr bwMode="auto">
              <a:xfrm>
                <a:off x="3878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13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29" name="Rectangle 524"/>
              <p:cNvSpPr>
                <a:spLocks noChangeArrowheads="1"/>
              </p:cNvSpPr>
              <p:nvPr/>
            </p:nvSpPr>
            <p:spPr bwMode="auto">
              <a:xfrm>
                <a:off x="4036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14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0" name="Rectangle 525"/>
              <p:cNvSpPr>
                <a:spLocks noChangeArrowheads="1"/>
              </p:cNvSpPr>
              <p:nvPr/>
            </p:nvSpPr>
            <p:spPr bwMode="auto">
              <a:xfrm>
                <a:off x="4194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15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1" name="Rectangle 526"/>
              <p:cNvSpPr>
                <a:spLocks noChangeArrowheads="1"/>
              </p:cNvSpPr>
              <p:nvPr/>
            </p:nvSpPr>
            <p:spPr bwMode="auto">
              <a:xfrm>
                <a:off x="4353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16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2" name="Rectangle 527"/>
              <p:cNvSpPr>
                <a:spLocks noChangeArrowheads="1"/>
              </p:cNvSpPr>
              <p:nvPr/>
            </p:nvSpPr>
            <p:spPr bwMode="auto">
              <a:xfrm>
                <a:off x="4511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17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3" name="Rectangle 528"/>
              <p:cNvSpPr>
                <a:spLocks noChangeArrowheads="1"/>
              </p:cNvSpPr>
              <p:nvPr/>
            </p:nvSpPr>
            <p:spPr bwMode="auto">
              <a:xfrm>
                <a:off x="4669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18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4" name="Rectangle 529"/>
              <p:cNvSpPr>
                <a:spLocks noChangeArrowheads="1"/>
              </p:cNvSpPr>
              <p:nvPr/>
            </p:nvSpPr>
            <p:spPr bwMode="auto">
              <a:xfrm>
                <a:off x="4827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19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5" name="Rectangle 530"/>
              <p:cNvSpPr>
                <a:spLocks noChangeArrowheads="1"/>
              </p:cNvSpPr>
              <p:nvPr/>
            </p:nvSpPr>
            <p:spPr bwMode="auto">
              <a:xfrm>
                <a:off x="4985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20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6" name="Rectangle 531"/>
              <p:cNvSpPr>
                <a:spLocks noChangeArrowheads="1"/>
              </p:cNvSpPr>
              <p:nvPr/>
            </p:nvSpPr>
            <p:spPr bwMode="auto">
              <a:xfrm>
                <a:off x="5144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21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7" name="Rectangle 532"/>
              <p:cNvSpPr>
                <a:spLocks noChangeArrowheads="1"/>
              </p:cNvSpPr>
              <p:nvPr/>
            </p:nvSpPr>
            <p:spPr bwMode="auto">
              <a:xfrm>
                <a:off x="5302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22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8" name="Rectangle 533"/>
              <p:cNvSpPr>
                <a:spLocks noChangeArrowheads="1"/>
              </p:cNvSpPr>
              <p:nvPr/>
            </p:nvSpPr>
            <p:spPr bwMode="auto">
              <a:xfrm>
                <a:off x="5460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23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39" name="Rectangle 534"/>
              <p:cNvSpPr>
                <a:spLocks noChangeArrowheads="1"/>
              </p:cNvSpPr>
              <p:nvPr/>
            </p:nvSpPr>
            <p:spPr bwMode="auto">
              <a:xfrm>
                <a:off x="1819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chemeClr val="tx2"/>
                    </a:solidFill>
                    <a:latin typeface="Avenir Book"/>
                    <a:cs typeface="Avenir Book"/>
                  </a:rPr>
                  <a:t>24</a:t>
                </a:r>
                <a:endParaRPr lang="en-US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240" name="Rectangle 535"/>
              <p:cNvSpPr>
                <a:spLocks noChangeArrowheads="1"/>
              </p:cNvSpPr>
              <p:nvPr/>
            </p:nvSpPr>
            <p:spPr bwMode="auto">
              <a:xfrm>
                <a:off x="1977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25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1" name="Rectangle 536"/>
              <p:cNvSpPr>
                <a:spLocks noChangeArrowheads="1"/>
              </p:cNvSpPr>
              <p:nvPr/>
            </p:nvSpPr>
            <p:spPr bwMode="auto">
              <a:xfrm>
                <a:off x="2136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26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2" name="Rectangle 537"/>
              <p:cNvSpPr>
                <a:spLocks noChangeArrowheads="1"/>
              </p:cNvSpPr>
              <p:nvPr/>
            </p:nvSpPr>
            <p:spPr bwMode="auto">
              <a:xfrm>
                <a:off x="2294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27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3" name="Rectangle 538"/>
              <p:cNvSpPr>
                <a:spLocks noChangeArrowheads="1"/>
              </p:cNvSpPr>
              <p:nvPr/>
            </p:nvSpPr>
            <p:spPr bwMode="auto">
              <a:xfrm>
                <a:off x="2452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28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4" name="Rectangle 539"/>
              <p:cNvSpPr>
                <a:spLocks noChangeArrowheads="1"/>
              </p:cNvSpPr>
              <p:nvPr/>
            </p:nvSpPr>
            <p:spPr bwMode="auto">
              <a:xfrm>
                <a:off x="2612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29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5" name="Rectangle 540"/>
              <p:cNvSpPr>
                <a:spLocks noChangeArrowheads="1"/>
              </p:cNvSpPr>
              <p:nvPr/>
            </p:nvSpPr>
            <p:spPr bwMode="auto">
              <a:xfrm>
                <a:off x="2771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30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6" name="Rectangle 541"/>
              <p:cNvSpPr>
                <a:spLocks noChangeArrowheads="1"/>
              </p:cNvSpPr>
              <p:nvPr/>
            </p:nvSpPr>
            <p:spPr bwMode="auto">
              <a:xfrm>
                <a:off x="2929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31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7" name="Rectangle 542"/>
              <p:cNvSpPr>
                <a:spLocks noChangeArrowheads="1"/>
              </p:cNvSpPr>
              <p:nvPr/>
            </p:nvSpPr>
            <p:spPr bwMode="auto">
              <a:xfrm>
                <a:off x="3087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32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8" name="Rectangle 543"/>
              <p:cNvSpPr>
                <a:spLocks noChangeArrowheads="1"/>
              </p:cNvSpPr>
              <p:nvPr/>
            </p:nvSpPr>
            <p:spPr bwMode="auto">
              <a:xfrm>
                <a:off x="3245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33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49" name="Rectangle 544"/>
              <p:cNvSpPr>
                <a:spLocks noChangeArrowheads="1"/>
              </p:cNvSpPr>
              <p:nvPr/>
            </p:nvSpPr>
            <p:spPr bwMode="auto">
              <a:xfrm>
                <a:off x="3403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34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0" name="Rectangle 545"/>
              <p:cNvSpPr>
                <a:spLocks noChangeArrowheads="1"/>
              </p:cNvSpPr>
              <p:nvPr/>
            </p:nvSpPr>
            <p:spPr bwMode="auto">
              <a:xfrm>
                <a:off x="3562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35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1" name="Rectangle 546"/>
              <p:cNvSpPr>
                <a:spLocks noChangeArrowheads="1"/>
              </p:cNvSpPr>
              <p:nvPr/>
            </p:nvSpPr>
            <p:spPr bwMode="auto">
              <a:xfrm>
                <a:off x="3720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36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2" name="Rectangle 547"/>
              <p:cNvSpPr>
                <a:spLocks noChangeArrowheads="1"/>
              </p:cNvSpPr>
              <p:nvPr/>
            </p:nvSpPr>
            <p:spPr bwMode="auto">
              <a:xfrm>
                <a:off x="3878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37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3" name="Rectangle 548"/>
              <p:cNvSpPr>
                <a:spLocks noChangeArrowheads="1"/>
              </p:cNvSpPr>
              <p:nvPr/>
            </p:nvSpPr>
            <p:spPr bwMode="auto">
              <a:xfrm>
                <a:off x="4036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38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4" name="Rectangle 549"/>
              <p:cNvSpPr>
                <a:spLocks noChangeArrowheads="1"/>
              </p:cNvSpPr>
              <p:nvPr/>
            </p:nvSpPr>
            <p:spPr bwMode="auto">
              <a:xfrm>
                <a:off x="4194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39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5" name="Rectangle 550"/>
              <p:cNvSpPr>
                <a:spLocks noChangeArrowheads="1"/>
              </p:cNvSpPr>
              <p:nvPr/>
            </p:nvSpPr>
            <p:spPr bwMode="auto">
              <a:xfrm>
                <a:off x="4353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40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6" name="Rectangle 551"/>
              <p:cNvSpPr>
                <a:spLocks noChangeArrowheads="1"/>
              </p:cNvSpPr>
              <p:nvPr/>
            </p:nvSpPr>
            <p:spPr bwMode="auto">
              <a:xfrm>
                <a:off x="4511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41</a:t>
                </a:r>
                <a:endParaRPr lang="en-US">
                  <a:latin typeface="Avenir Book"/>
                  <a:cs typeface="Avenir Book"/>
                </a:endParaRPr>
              </a:p>
            </p:txBody>
          </p:sp>
          <p:sp>
            <p:nvSpPr>
              <p:cNvPr id="257" name="Rectangle 552"/>
              <p:cNvSpPr>
                <a:spLocks noChangeArrowheads="1"/>
              </p:cNvSpPr>
              <p:nvPr/>
            </p:nvSpPr>
            <p:spPr bwMode="auto">
              <a:xfrm>
                <a:off x="4669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300">
                    <a:solidFill>
                      <a:srgbClr val="40458C"/>
                    </a:solidFill>
                    <a:latin typeface="Avenir Book"/>
                    <a:cs typeface="Avenir Book"/>
                  </a:rPr>
                  <a:t>42</a:t>
                </a:r>
                <a:endParaRPr lang="en-US">
                  <a:latin typeface="Avenir Book"/>
                  <a:cs typeface="Avenir Book"/>
                </a:endParaRPr>
              </a:p>
            </p:txBody>
          </p:sp>
        </p:grpSp>
        <p:sp>
          <p:nvSpPr>
            <p:cNvPr id="8" name="Rectangle 554"/>
            <p:cNvSpPr>
              <a:spLocks noChangeArrowheads="1"/>
            </p:cNvSpPr>
            <p:nvPr/>
          </p:nvSpPr>
          <p:spPr bwMode="auto">
            <a:xfrm>
              <a:off x="4827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43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9" name="Rectangle 555"/>
            <p:cNvSpPr>
              <a:spLocks noChangeArrowheads="1"/>
            </p:cNvSpPr>
            <p:nvPr/>
          </p:nvSpPr>
          <p:spPr bwMode="auto">
            <a:xfrm>
              <a:off x="4985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44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0" name="Rectangle 556"/>
            <p:cNvSpPr>
              <a:spLocks noChangeArrowheads="1"/>
            </p:cNvSpPr>
            <p:nvPr/>
          </p:nvSpPr>
          <p:spPr bwMode="auto">
            <a:xfrm>
              <a:off x="5144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45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1" name="Rectangle 557"/>
            <p:cNvSpPr>
              <a:spLocks noChangeArrowheads="1"/>
            </p:cNvSpPr>
            <p:nvPr/>
          </p:nvSpPr>
          <p:spPr bwMode="auto">
            <a:xfrm>
              <a:off x="5302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46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2" name="Rectangle 558"/>
            <p:cNvSpPr>
              <a:spLocks noChangeArrowheads="1"/>
            </p:cNvSpPr>
            <p:nvPr/>
          </p:nvSpPr>
          <p:spPr bwMode="auto">
            <a:xfrm>
              <a:off x="1819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47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3" name="Rectangle 559"/>
            <p:cNvSpPr>
              <a:spLocks noChangeArrowheads="1"/>
            </p:cNvSpPr>
            <p:nvPr/>
          </p:nvSpPr>
          <p:spPr bwMode="auto">
            <a:xfrm>
              <a:off x="1977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48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4" name="Rectangle 560"/>
            <p:cNvSpPr>
              <a:spLocks noChangeArrowheads="1"/>
            </p:cNvSpPr>
            <p:nvPr/>
          </p:nvSpPr>
          <p:spPr bwMode="auto">
            <a:xfrm>
              <a:off x="2136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49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5" name="Rectangle 561"/>
            <p:cNvSpPr>
              <a:spLocks noChangeArrowheads="1"/>
            </p:cNvSpPr>
            <p:nvPr/>
          </p:nvSpPr>
          <p:spPr bwMode="auto">
            <a:xfrm>
              <a:off x="2294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50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6" name="Rectangle 562"/>
            <p:cNvSpPr>
              <a:spLocks noChangeArrowheads="1"/>
            </p:cNvSpPr>
            <p:nvPr/>
          </p:nvSpPr>
          <p:spPr bwMode="auto">
            <a:xfrm>
              <a:off x="2452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51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7" name="Rectangle 563"/>
            <p:cNvSpPr>
              <a:spLocks noChangeArrowheads="1"/>
            </p:cNvSpPr>
            <p:nvPr/>
          </p:nvSpPr>
          <p:spPr bwMode="auto">
            <a:xfrm>
              <a:off x="2612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52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8" name="Rectangle 564"/>
            <p:cNvSpPr>
              <a:spLocks noChangeArrowheads="1"/>
            </p:cNvSpPr>
            <p:nvPr/>
          </p:nvSpPr>
          <p:spPr bwMode="auto">
            <a:xfrm>
              <a:off x="2771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53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19" name="Rectangle 565"/>
            <p:cNvSpPr>
              <a:spLocks noChangeArrowheads="1"/>
            </p:cNvSpPr>
            <p:nvPr/>
          </p:nvSpPr>
          <p:spPr bwMode="auto">
            <a:xfrm>
              <a:off x="2929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54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0" name="Rectangle 566"/>
            <p:cNvSpPr>
              <a:spLocks noChangeArrowheads="1"/>
            </p:cNvSpPr>
            <p:nvPr/>
          </p:nvSpPr>
          <p:spPr bwMode="auto">
            <a:xfrm>
              <a:off x="3087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55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1" name="Rectangle 567"/>
            <p:cNvSpPr>
              <a:spLocks noChangeArrowheads="1"/>
            </p:cNvSpPr>
            <p:nvPr/>
          </p:nvSpPr>
          <p:spPr bwMode="auto">
            <a:xfrm>
              <a:off x="3245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 dirty="0">
                  <a:solidFill>
                    <a:srgbClr val="40458C"/>
                  </a:solidFill>
                  <a:latin typeface="Avenir Book"/>
                  <a:cs typeface="Avenir Book"/>
                </a:rPr>
                <a:t>56</a:t>
              </a:r>
              <a:endParaRPr lang="en-US" dirty="0">
                <a:latin typeface="Avenir Book"/>
                <a:cs typeface="Avenir Book"/>
              </a:endParaRPr>
            </a:p>
          </p:txBody>
        </p:sp>
        <p:sp>
          <p:nvSpPr>
            <p:cNvPr id="22" name="Rectangle 568"/>
            <p:cNvSpPr>
              <a:spLocks noChangeArrowheads="1"/>
            </p:cNvSpPr>
            <p:nvPr/>
          </p:nvSpPr>
          <p:spPr bwMode="auto">
            <a:xfrm>
              <a:off x="3403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57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3" name="Rectangle 569"/>
            <p:cNvSpPr>
              <a:spLocks noChangeArrowheads="1"/>
            </p:cNvSpPr>
            <p:nvPr/>
          </p:nvSpPr>
          <p:spPr bwMode="auto">
            <a:xfrm>
              <a:off x="3562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58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4" name="Rectangle 570"/>
            <p:cNvSpPr>
              <a:spLocks noChangeArrowheads="1"/>
            </p:cNvSpPr>
            <p:nvPr/>
          </p:nvSpPr>
          <p:spPr bwMode="auto">
            <a:xfrm>
              <a:off x="3720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59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5" name="Rectangle 571"/>
            <p:cNvSpPr>
              <a:spLocks noChangeArrowheads="1"/>
            </p:cNvSpPr>
            <p:nvPr/>
          </p:nvSpPr>
          <p:spPr bwMode="auto">
            <a:xfrm>
              <a:off x="3878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60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6" name="Rectangle 572"/>
            <p:cNvSpPr>
              <a:spLocks noChangeArrowheads="1"/>
            </p:cNvSpPr>
            <p:nvPr/>
          </p:nvSpPr>
          <p:spPr bwMode="auto">
            <a:xfrm>
              <a:off x="4036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61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7" name="Rectangle 573"/>
            <p:cNvSpPr>
              <a:spLocks noChangeArrowheads="1"/>
            </p:cNvSpPr>
            <p:nvPr/>
          </p:nvSpPr>
          <p:spPr bwMode="auto">
            <a:xfrm>
              <a:off x="4194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62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8" name="Rectangle 574"/>
            <p:cNvSpPr>
              <a:spLocks noChangeArrowheads="1"/>
            </p:cNvSpPr>
            <p:nvPr/>
          </p:nvSpPr>
          <p:spPr bwMode="auto">
            <a:xfrm>
              <a:off x="4353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63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29" name="Rectangle 575"/>
            <p:cNvSpPr>
              <a:spLocks noChangeArrowheads="1"/>
            </p:cNvSpPr>
            <p:nvPr/>
          </p:nvSpPr>
          <p:spPr bwMode="auto">
            <a:xfrm>
              <a:off x="4511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64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0" name="Rectangle 576"/>
            <p:cNvSpPr>
              <a:spLocks noChangeArrowheads="1"/>
            </p:cNvSpPr>
            <p:nvPr/>
          </p:nvSpPr>
          <p:spPr bwMode="auto">
            <a:xfrm>
              <a:off x="4669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65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1" name="Rectangle 577"/>
            <p:cNvSpPr>
              <a:spLocks noChangeArrowheads="1"/>
            </p:cNvSpPr>
            <p:nvPr/>
          </p:nvSpPr>
          <p:spPr bwMode="auto">
            <a:xfrm>
              <a:off x="4827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66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2" name="Rectangle 578"/>
            <p:cNvSpPr>
              <a:spLocks noChangeArrowheads="1"/>
            </p:cNvSpPr>
            <p:nvPr/>
          </p:nvSpPr>
          <p:spPr bwMode="auto">
            <a:xfrm>
              <a:off x="4985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67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3" name="Rectangle 579"/>
            <p:cNvSpPr>
              <a:spLocks noChangeArrowheads="1"/>
            </p:cNvSpPr>
            <p:nvPr/>
          </p:nvSpPr>
          <p:spPr bwMode="auto">
            <a:xfrm>
              <a:off x="5144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68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4" name="Rectangle 580"/>
            <p:cNvSpPr>
              <a:spLocks noChangeArrowheads="1"/>
            </p:cNvSpPr>
            <p:nvPr/>
          </p:nvSpPr>
          <p:spPr bwMode="auto">
            <a:xfrm>
              <a:off x="1819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69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5" name="Rectangle 581"/>
            <p:cNvSpPr>
              <a:spLocks noChangeArrowheads="1"/>
            </p:cNvSpPr>
            <p:nvPr/>
          </p:nvSpPr>
          <p:spPr bwMode="auto">
            <a:xfrm>
              <a:off x="1977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70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6" name="Rectangle 582"/>
            <p:cNvSpPr>
              <a:spLocks noChangeArrowheads="1"/>
            </p:cNvSpPr>
            <p:nvPr/>
          </p:nvSpPr>
          <p:spPr bwMode="auto">
            <a:xfrm>
              <a:off x="2136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71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7" name="Rectangle 583"/>
            <p:cNvSpPr>
              <a:spLocks noChangeArrowheads="1"/>
            </p:cNvSpPr>
            <p:nvPr/>
          </p:nvSpPr>
          <p:spPr bwMode="auto">
            <a:xfrm>
              <a:off x="2294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72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8" name="Rectangle 584"/>
            <p:cNvSpPr>
              <a:spLocks noChangeArrowheads="1"/>
            </p:cNvSpPr>
            <p:nvPr/>
          </p:nvSpPr>
          <p:spPr bwMode="auto">
            <a:xfrm>
              <a:off x="2452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73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39" name="Rectangle 585"/>
            <p:cNvSpPr>
              <a:spLocks noChangeArrowheads="1"/>
            </p:cNvSpPr>
            <p:nvPr/>
          </p:nvSpPr>
          <p:spPr bwMode="auto">
            <a:xfrm>
              <a:off x="2612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74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0" name="Rectangle 586"/>
            <p:cNvSpPr>
              <a:spLocks noChangeArrowheads="1"/>
            </p:cNvSpPr>
            <p:nvPr/>
          </p:nvSpPr>
          <p:spPr bwMode="auto">
            <a:xfrm>
              <a:off x="2771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75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1" name="Rectangle 587"/>
            <p:cNvSpPr>
              <a:spLocks noChangeArrowheads="1"/>
            </p:cNvSpPr>
            <p:nvPr/>
          </p:nvSpPr>
          <p:spPr bwMode="auto">
            <a:xfrm>
              <a:off x="2929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76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2" name="Rectangle 588"/>
            <p:cNvSpPr>
              <a:spLocks noChangeArrowheads="1"/>
            </p:cNvSpPr>
            <p:nvPr/>
          </p:nvSpPr>
          <p:spPr bwMode="auto">
            <a:xfrm>
              <a:off x="3087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77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3" name="Rectangle 589"/>
            <p:cNvSpPr>
              <a:spLocks noChangeArrowheads="1"/>
            </p:cNvSpPr>
            <p:nvPr/>
          </p:nvSpPr>
          <p:spPr bwMode="auto">
            <a:xfrm>
              <a:off x="3245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78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4" name="Rectangle 590"/>
            <p:cNvSpPr>
              <a:spLocks noChangeArrowheads="1"/>
            </p:cNvSpPr>
            <p:nvPr/>
          </p:nvSpPr>
          <p:spPr bwMode="auto">
            <a:xfrm>
              <a:off x="3403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79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5" name="Rectangle 591"/>
            <p:cNvSpPr>
              <a:spLocks noChangeArrowheads="1"/>
            </p:cNvSpPr>
            <p:nvPr/>
          </p:nvSpPr>
          <p:spPr bwMode="auto">
            <a:xfrm>
              <a:off x="3562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80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6" name="Rectangle 592"/>
            <p:cNvSpPr>
              <a:spLocks noChangeArrowheads="1"/>
            </p:cNvSpPr>
            <p:nvPr/>
          </p:nvSpPr>
          <p:spPr bwMode="auto">
            <a:xfrm>
              <a:off x="3720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81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7" name="Rectangle 593"/>
            <p:cNvSpPr>
              <a:spLocks noChangeArrowheads="1"/>
            </p:cNvSpPr>
            <p:nvPr/>
          </p:nvSpPr>
          <p:spPr bwMode="auto">
            <a:xfrm>
              <a:off x="3878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82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8" name="Rectangle 594"/>
            <p:cNvSpPr>
              <a:spLocks noChangeArrowheads="1"/>
            </p:cNvSpPr>
            <p:nvPr/>
          </p:nvSpPr>
          <p:spPr bwMode="auto">
            <a:xfrm>
              <a:off x="4036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83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49" name="Rectangle 595"/>
            <p:cNvSpPr>
              <a:spLocks noChangeArrowheads="1"/>
            </p:cNvSpPr>
            <p:nvPr/>
          </p:nvSpPr>
          <p:spPr bwMode="auto">
            <a:xfrm>
              <a:off x="4194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84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0" name="Rectangle 596"/>
            <p:cNvSpPr>
              <a:spLocks noChangeArrowheads="1"/>
            </p:cNvSpPr>
            <p:nvPr/>
          </p:nvSpPr>
          <p:spPr bwMode="auto">
            <a:xfrm>
              <a:off x="4353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85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1" name="Rectangle 597"/>
            <p:cNvSpPr>
              <a:spLocks noChangeArrowheads="1"/>
            </p:cNvSpPr>
            <p:nvPr/>
          </p:nvSpPr>
          <p:spPr bwMode="auto">
            <a:xfrm>
              <a:off x="4511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86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2" name="Rectangle 598"/>
            <p:cNvSpPr>
              <a:spLocks noChangeArrowheads="1"/>
            </p:cNvSpPr>
            <p:nvPr/>
          </p:nvSpPr>
          <p:spPr bwMode="auto">
            <a:xfrm>
              <a:off x="2089" y="1929"/>
              <a:ext cx="158" cy="159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3" name="Rectangle 599"/>
            <p:cNvSpPr>
              <a:spLocks noChangeArrowheads="1"/>
            </p:cNvSpPr>
            <p:nvPr/>
          </p:nvSpPr>
          <p:spPr bwMode="auto">
            <a:xfrm>
              <a:off x="2164" y="1935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40458C"/>
                  </a:solidFill>
                  <a:latin typeface="Avenir Book"/>
                  <a:cs typeface="Avenir Book"/>
                </a:rPr>
                <a:t>a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4" name="Rectangle 600"/>
            <p:cNvSpPr>
              <a:spLocks noChangeArrowheads="1"/>
            </p:cNvSpPr>
            <p:nvPr/>
          </p:nvSpPr>
          <p:spPr bwMode="auto">
            <a:xfrm>
              <a:off x="2247" y="1929"/>
              <a:ext cx="158" cy="159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5" name="Rectangle 601"/>
            <p:cNvSpPr>
              <a:spLocks noChangeArrowheads="1"/>
            </p:cNvSpPr>
            <p:nvPr/>
          </p:nvSpPr>
          <p:spPr bwMode="auto">
            <a:xfrm>
              <a:off x="2335" y="1935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40458C"/>
                  </a:solidFill>
                  <a:latin typeface="Avenir Book"/>
                  <a:cs typeface="Avenir Book"/>
                </a:rPr>
                <a:t>r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6" name="Rectangle 602"/>
            <p:cNvSpPr>
              <a:spLocks noChangeArrowheads="1"/>
            </p:cNvSpPr>
            <p:nvPr/>
          </p:nvSpPr>
          <p:spPr bwMode="auto">
            <a:xfrm>
              <a:off x="4669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87</a:t>
              </a:r>
              <a:endParaRPr lang="en-US">
                <a:latin typeface="Avenir Book"/>
                <a:cs typeface="Avenir Book"/>
              </a:endParaRPr>
            </a:p>
          </p:txBody>
        </p:sp>
        <p:sp>
          <p:nvSpPr>
            <p:cNvPr id="57" name="Rectangle 603"/>
            <p:cNvSpPr>
              <a:spLocks noChangeArrowheads="1"/>
            </p:cNvSpPr>
            <p:nvPr/>
          </p:nvSpPr>
          <p:spPr bwMode="auto">
            <a:xfrm>
              <a:off x="4827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300">
                  <a:solidFill>
                    <a:srgbClr val="40458C"/>
                  </a:solidFill>
                  <a:latin typeface="Avenir Book"/>
                  <a:cs typeface="Avenir Book"/>
                </a:rPr>
                <a:t>88</a:t>
              </a:r>
              <a:endParaRPr lang="en-US">
                <a:latin typeface="Avenir Book"/>
                <a:cs typeface="Avenir Book"/>
              </a:endParaRPr>
            </a:p>
          </p:txBody>
        </p:sp>
      </p:grpSp>
      <p:grpSp>
        <p:nvGrpSpPr>
          <p:cNvPr id="258" name="Group 7"/>
          <p:cNvGrpSpPr>
            <a:grpSpLocks noChangeAspect="1"/>
          </p:cNvGrpSpPr>
          <p:nvPr/>
        </p:nvGrpSpPr>
        <p:grpSpPr bwMode="auto">
          <a:xfrm>
            <a:off x="1096963" y="3603625"/>
            <a:ext cx="7153275" cy="3057525"/>
            <a:chOff x="672" y="2394"/>
            <a:chExt cx="4506" cy="1926"/>
          </a:xfrm>
        </p:grpSpPr>
        <p:sp>
          <p:nvSpPr>
            <p:cNvPr id="259" name="AutoShape 6"/>
            <p:cNvSpPr>
              <a:spLocks noChangeAspect="1" noChangeArrowheads="1" noTextEdit="1"/>
            </p:cNvSpPr>
            <p:nvPr/>
          </p:nvSpPr>
          <p:spPr bwMode="auto">
            <a:xfrm>
              <a:off x="672" y="2394"/>
              <a:ext cx="4506" cy="1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8"/>
            <p:cNvSpPr>
              <a:spLocks noChangeShapeType="1"/>
            </p:cNvSpPr>
            <p:nvPr/>
          </p:nvSpPr>
          <p:spPr bwMode="auto">
            <a:xfrm>
              <a:off x="3797" y="3055"/>
              <a:ext cx="287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9"/>
            <p:cNvSpPr>
              <a:spLocks noChangeShapeType="1"/>
            </p:cNvSpPr>
            <p:nvPr/>
          </p:nvSpPr>
          <p:spPr bwMode="auto">
            <a:xfrm flipV="1">
              <a:off x="919" y="3337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Line 10"/>
            <p:cNvSpPr>
              <a:spLocks noChangeShapeType="1"/>
            </p:cNvSpPr>
            <p:nvPr/>
          </p:nvSpPr>
          <p:spPr bwMode="auto">
            <a:xfrm flipH="1">
              <a:off x="1855" y="2480"/>
              <a:ext cx="1295" cy="282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11"/>
            <p:cNvSpPr>
              <a:spLocks noChangeShapeType="1"/>
            </p:cNvSpPr>
            <p:nvPr/>
          </p:nvSpPr>
          <p:spPr bwMode="auto">
            <a:xfrm flipH="1">
              <a:off x="1207" y="2762"/>
              <a:ext cx="648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Line 12"/>
            <p:cNvSpPr>
              <a:spLocks noChangeShapeType="1"/>
            </p:cNvSpPr>
            <p:nvPr/>
          </p:nvSpPr>
          <p:spPr bwMode="auto">
            <a:xfrm flipV="1">
              <a:off x="919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13"/>
            <p:cNvSpPr>
              <a:spLocks noChangeShapeType="1"/>
            </p:cNvSpPr>
            <p:nvPr/>
          </p:nvSpPr>
          <p:spPr bwMode="auto">
            <a:xfrm>
              <a:off x="1207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4"/>
            <p:cNvSpPr>
              <a:spLocks noChangeShapeType="1"/>
            </p:cNvSpPr>
            <p:nvPr/>
          </p:nvSpPr>
          <p:spPr bwMode="auto">
            <a:xfrm flipV="1">
              <a:off x="1495" y="3337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5"/>
            <p:cNvSpPr>
              <a:spLocks noChangeShapeType="1"/>
            </p:cNvSpPr>
            <p:nvPr/>
          </p:nvSpPr>
          <p:spPr bwMode="auto">
            <a:xfrm flipV="1">
              <a:off x="2214" y="3337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6"/>
            <p:cNvSpPr>
              <a:spLocks noChangeShapeType="1"/>
            </p:cNvSpPr>
            <p:nvPr/>
          </p:nvSpPr>
          <p:spPr bwMode="auto">
            <a:xfrm>
              <a:off x="1855" y="2762"/>
              <a:ext cx="647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17"/>
            <p:cNvSpPr>
              <a:spLocks noChangeShapeType="1"/>
            </p:cNvSpPr>
            <p:nvPr/>
          </p:nvSpPr>
          <p:spPr bwMode="auto">
            <a:xfrm flipV="1">
              <a:off x="2214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18"/>
            <p:cNvSpPr>
              <a:spLocks noChangeShapeType="1"/>
            </p:cNvSpPr>
            <p:nvPr/>
          </p:nvSpPr>
          <p:spPr bwMode="auto">
            <a:xfrm>
              <a:off x="2502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19"/>
            <p:cNvSpPr>
              <a:spLocks noChangeShapeType="1"/>
            </p:cNvSpPr>
            <p:nvPr/>
          </p:nvSpPr>
          <p:spPr bwMode="auto">
            <a:xfrm>
              <a:off x="3150" y="2480"/>
              <a:ext cx="115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20"/>
            <p:cNvSpPr>
              <a:spLocks noChangeShapeType="1"/>
            </p:cNvSpPr>
            <p:nvPr/>
          </p:nvSpPr>
          <p:spPr bwMode="auto">
            <a:xfrm flipH="1">
              <a:off x="3509" y="3055"/>
              <a:ext cx="288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21"/>
            <p:cNvSpPr>
              <a:spLocks noChangeShapeType="1"/>
            </p:cNvSpPr>
            <p:nvPr/>
          </p:nvSpPr>
          <p:spPr bwMode="auto">
            <a:xfrm flipH="1">
              <a:off x="3797" y="2768"/>
              <a:ext cx="504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22"/>
            <p:cNvSpPr>
              <a:spLocks noChangeShapeType="1"/>
            </p:cNvSpPr>
            <p:nvPr/>
          </p:nvSpPr>
          <p:spPr bwMode="auto">
            <a:xfrm flipH="1" flipV="1">
              <a:off x="4301" y="2768"/>
              <a:ext cx="432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23"/>
            <p:cNvSpPr>
              <a:spLocks noChangeShapeType="1"/>
            </p:cNvSpPr>
            <p:nvPr/>
          </p:nvSpPr>
          <p:spPr bwMode="auto">
            <a:xfrm>
              <a:off x="4733" y="3055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Line 24"/>
            <p:cNvSpPr>
              <a:spLocks noChangeShapeType="1"/>
            </p:cNvSpPr>
            <p:nvPr/>
          </p:nvSpPr>
          <p:spPr bwMode="auto">
            <a:xfrm flipV="1">
              <a:off x="4445" y="3630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Line 25"/>
            <p:cNvSpPr>
              <a:spLocks noChangeShapeType="1"/>
            </p:cNvSpPr>
            <p:nvPr/>
          </p:nvSpPr>
          <p:spPr bwMode="auto">
            <a:xfrm flipV="1">
              <a:off x="4445" y="3343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Line 26"/>
            <p:cNvSpPr>
              <a:spLocks noChangeShapeType="1"/>
            </p:cNvSpPr>
            <p:nvPr/>
          </p:nvSpPr>
          <p:spPr bwMode="auto">
            <a:xfrm>
              <a:off x="4733" y="3343"/>
              <a:ext cx="287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27"/>
            <p:cNvSpPr>
              <a:spLocks noChangeShapeType="1"/>
            </p:cNvSpPr>
            <p:nvPr/>
          </p:nvSpPr>
          <p:spPr bwMode="auto">
            <a:xfrm flipV="1">
              <a:off x="1855" y="3050"/>
              <a:ext cx="1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Line 28"/>
            <p:cNvSpPr>
              <a:spLocks noChangeShapeType="1"/>
            </p:cNvSpPr>
            <p:nvPr/>
          </p:nvSpPr>
          <p:spPr bwMode="auto">
            <a:xfrm>
              <a:off x="1855" y="2762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auto">
            <a:xfrm>
              <a:off x="848" y="3266"/>
              <a:ext cx="144" cy="144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48 h 144"/>
                <a:gd name="T4" fmla="*/ 14 w 144"/>
                <a:gd name="T5" fmla="*/ 29 h 144"/>
                <a:gd name="T6" fmla="*/ 29 w 144"/>
                <a:gd name="T7" fmla="*/ 14 h 144"/>
                <a:gd name="T8" fmla="*/ 50 w 144"/>
                <a:gd name="T9" fmla="*/ 2 h 144"/>
                <a:gd name="T10" fmla="*/ 71 w 144"/>
                <a:gd name="T11" fmla="*/ 0 h 144"/>
                <a:gd name="T12" fmla="*/ 94 w 144"/>
                <a:gd name="T13" fmla="*/ 2 h 144"/>
                <a:gd name="T14" fmla="*/ 114 w 144"/>
                <a:gd name="T15" fmla="*/ 14 h 144"/>
                <a:gd name="T16" fmla="*/ 131 w 144"/>
                <a:gd name="T17" fmla="*/ 29 h 144"/>
                <a:gd name="T18" fmla="*/ 140 w 144"/>
                <a:gd name="T19" fmla="*/ 48 h 144"/>
                <a:gd name="T20" fmla="*/ 144 w 144"/>
                <a:gd name="T21" fmla="*/ 71 h 144"/>
                <a:gd name="T22" fmla="*/ 140 w 144"/>
                <a:gd name="T23" fmla="*/ 94 h 144"/>
                <a:gd name="T24" fmla="*/ 131 w 144"/>
                <a:gd name="T25" fmla="*/ 113 h 144"/>
                <a:gd name="T26" fmla="*/ 114 w 144"/>
                <a:gd name="T27" fmla="*/ 129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29 h 144"/>
                <a:gd name="T36" fmla="*/ 14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1"/>
                  </a:moveTo>
                  <a:lnTo>
                    <a:pt x="4" y="48"/>
                  </a:lnTo>
                  <a:lnTo>
                    <a:pt x="14" y="29"/>
                  </a:lnTo>
                  <a:lnTo>
                    <a:pt x="29" y="14"/>
                  </a:lnTo>
                  <a:lnTo>
                    <a:pt x="50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4" y="14"/>
                  </a:lnTo>
                  <a:lnTo>
                    <a:pt x="131" y="29"/>
                  </a:lnTo>
                  <a:lnTo>
                    <a:pt x="140" y="48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1" y="113"/>
                  </a:lnTo>
                  <a:lnTo>
                    <a:pt x="114" y="129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29"/>
                  </a:lnTo>
                  <a:lnTo>
                    <a:pt x="14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Rectangle 30"/>
            <p:cNvSpPr>
              <a:spLocks noChangeArrowheads="1"/>
            </p:cNvSpPr>
            <p:nvPr/>
          </p:nvSpPr>
          <p:spPr bwMode="auto">
            <a:xfrm>
              <a:off x="913" y="32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auto">
            <a:xfrm>
              <a:off x="1136" y="2977"/>
              <a:ext cx="144" cy="145"/>
            </a:xfrm>
            <a:custGeom>
              <a:avLst/>
              <a:gdLst>
                <a:gd name="T0" fmla="*/ 0 w 144"/>
                <a:gd name="T1" fmla="*/ 73 h 145"/>
                <a:gd name="T2" fmla="*/ 4 w 144"/>
                <a:gd name="T3" fmla="*/ 50 h 145"/>
                <a:gd name="T4" fmla="*/ 14 w 144"/>
                <a:gd name="T5" fmla="*/ 30 h 145"/>
                <a:gd name="T6" fmla="*/ 29 w 144"/>
                <a:gd name="T7" fmla="*/ 15 h 145"/>
                <a:gd name="T8" fmla="*/ 50 w 144"/>
                <a:gd name="T9" fmla="*/ 4 h 145"/>
                <a:gd name="T10" fmla="*/ 71 w 144"/>
                <a:gd name="T11" fmla="*/ 0 h 145"/>
                <a:gd name="T12" fmla="*/ 94 w 144"/>
                <a:gd name="T13" fmla="*/ 4 h 145"/>
                <a:gd name="T14" fmla="*/ 113 w 144"/>
                <a:gd name="T15" fmla="*/ 15 h 145"/>
                <a:gd name="T16" fmla="*/ 131 w 144"/>
                <a:gd name="T17" fmla="*/ 30 h 145"/>
                <a:gd name="T18" fmla="*/ 140 w 144"/>
                <a:gd name="T19" fmla="*/ 50 h 145"/>
                <a:gd name="T20" fmla="*/ 144 w 144"/>
                <a:gd name="T21" fmla="*/ 73 h 145"/>
                <a:gd name="T22" fmla="*/ 140 w 144"/>
                <a:gd name="T23" fmla="*/ 96 h 145"/>
                <a:gd name="T24" fmla="*/ 131 w 144"/>
                <a:gd name="T25" fmla="*/ 115 h 145"/>
                <a:gd name="T26" fmla="*/ 113 w 144"/>
                <a:gd name="T27" fmla="*/ 130 h 145"/>
                <a:gd name="T28" fmla="*/ 94 w 144"/>
                <a:gd name="T29" fmla="*/ 142 h 145"/>
                <a:gd name="T30" fmla="*/ 71 w 144"/>
                <a:gd name="T31" fmla="*/ 145 h 145"/>
                <a:gd name="T32" fmla="*/ 50 w 144"/>
                <a:gd name="T33" fmla="*/ 142 h 145"/>
                <a:gd name="T34" fmla="*/ 29 w 144"/>
                <a:gd name="T35" fmla="*/ 130 h 145"/>
                <a:gd name="T36" fmla="*/ 14 w 144"/>
                <a:gd name="T37" fmla="*/ 115 h 145"/>
                <a:gd name="T38" fmla="*/ 4 w 144"/>
                <a:gd name="T39" fmla="*/ 96 h 145"/>
                <a:gd name="T40" fmla="*/ 0 w 144"/>
                <a:gd name="T41" fmla="*/ 73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5"/>
                <a:gd name="T65" fmla="*/ 144 w 144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5">
                  <a:moveTo>
                    <a:pt x="0" y="73"/>
                  </a:moveTo>
                  <a:lnTo>
                    <a:pt x="4" y="50"/>
                  </a:lnTo>
                  <a:lnTo>
                    <a:pt x="14" y="30"/>
                  </a:lnTo>
                  <a:lnTo>
                    <a:pt x="29" y="15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3" y="15"/>
                  </a:lnTo>
                  <a:lnTo>
                    <a:pt x="131" y="30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6"/>
                  </a:lnTo>
                  <a:lnTo>
                    <a:pt x="131" y="115"/>
                  </a:lnTo>
                  <a:lnTo>
                    <a:pt x="113" y="130"/>
                  </a:lnTo>
                  <a:lnTo>
                    <a:pt x="94" y="142"/>
                  </a:lnTo>
                  <a:lnTo>
                    <a:pt x="71" y="145"/>
                  </a:lnTo>
                  <a:lnTo>
                    <a:pt x="50" y="142"/>
                  </a:lnTo>
                  <a:lnTo>
                    <a:pt x="29" y="130"/>
                  </a:lnTo>
                  <a:lnTo>
                    <a:pt x="14" y="115"/>
                  </a:lnTo>
                  <a:lnTo>
                    <a:pt x="4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Rectangle 32"/>
            <p:cNvSpPr>
              <a:spLocks noChangeArrowheads="1"/>
            </p:cNvSpPr>
            <p:nvPr/>
          </p:nvSpPr>
          <p:spPr bwMode="auto">
            <a:xfrm>
              <a:off x="1200" y="29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auto">
            <a:xfrm>
              <a:off x="1783" y="2689"/>
              <a:ext cx="143" cy="144"/>
            </a:xfrm>
            <a:custGeom>
              <a:avLst/>
              <a:gdLst>
                <a:gd name="T0" fmla="*/ 0 w 143"/>
                <a:gd name="T1" fmla="*/ 73 h 144"/>
                <a:gd name="T2" fmla="*/ 3 w 143"/>
                <a:gd name="T3" fmla="*/ 50 h 144"/>
                <a:gd name="T4" fmla="*/ 13 w 143"/>
                <a:gd name="T5" fmla="*/ 31 h 144"/>
                <a:gd name="T6" fmla="*/ 30 w 143"/>
                <a:gd name="T7" fmla="*/ 16 h 144"/>
                <a:gd name="T8" fmla="*/ 49 w 143"/>
                <a:gd name="T9" fmla="*/ 4 h 144"/>
                <a:gd name="T10" fmla="*/ 72 w 143"/>
                <a:gd name="T11" fmla="*/ 0 h 144"/>
                <a:gd name="T12" fmla="*/ 94 w 143"/>
                <a:gd name="T13" fmla="*/ 4 h 144"/>
                <a:gd name="T14" fmla="*/ 115 w 143"/>
                <a:gd name="T15" fmla="*/ 16 h 144"/>
                <a:gd name="T16" fmla="*/ 130 w 143"/>
                <a:gd name="T17" fmla="*/ 31 h 144"/>
                <a:gd name="T18" fmla="*/ 140 w 143"/>
                <a:gd name="T19" fmla="*/ 50 h 144"/>
                <a:gd name="T20" fmla="*/ 143 w 143"/>
                <a:gd name="T21" fmla="*/ 73 h 144"/>
                <a:gd name="T22" fmla="*/ 140 w 143"/>
                <a:gd name="T23" fmla="*/ 96 h 144"/>
                <a:gd name="T24" fmla="*/ 130 w 143"/>
                <a:gd name="T25" fmla="*/ 115 h 144"/>
                <a:gd name="T26" fmla="*/ 115 w 143"/>
                <a:gd name="T27" fmla="*/ 131 h 144"/>
                <a:gd name="T28" fmla="*/ 94 w 143"/>
                <a:gd name="T29" fmla="*/ 142 h 144"/>
                <a:gd name="T30" fmla="*/ 72 w 143"/>
                <a:gd name="T31" fmla="*/ 144 h 144"/>
                <a:gd name="T32" fmla="*/ 49 w 143"/>
                <a:gd name="T33" fmla="*/ 142 h 144"/>
                <a:gd name="T34" fmla="*/ 30 w 143"/>
                <a:gd name="T35" fmla="*/ 131 h 144"/>
                <a:gd name="T36" fmla="*/ 13 w 143"/>
                <a:gd name="T37" fmla="*/ 115 h 144"/>
                <a:gd name="T38" fmla="*/ 3 w 143"/>
                <a:gd name="T39" fmla="*/ 96 h 144"/>
                <a:gd name="T40" fmla="*/ 0 w 143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3"/>
                <a:gd name="T64" fmla="*/ 0 h 144"/>
                <a:gd name="T65" fmla="*/ 143 w 143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3" h="144">
                  <a:moveTo>
                    <a:pt x="0" y="73"/>
                  </a:moveTo>
                  <a:lnTo>
                    <a:pt x="3" y="50"/>
                  </a:lnTo>
                  <a:lnTo>
                    <a:pt x="13" y="31"/>
                  </a:lnTo>
                  <a:lnTo>
                    <a:pt x="30" y="16"/>
                  </a:lnTo>
                  <a:lnTo>
                    <a:pt x="49" y="4"/>
                  </a:lnTo>
                  <a:lnTo>
                    <a:pt x="72" y="0"/>
                  </a:lnTo>
                  <a:lnTo>
                    <a:pt x="94" y="4"/>
                  </a:lnTo>
                  <a:lnTo>
                    <a:pt x="115" y="16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3" y="73"/>
                  </a:lnTo>
                  <a:lnTo>
                    <a:pt x="140" y="96"/>
                  </a:lnTo>
                  <a:lnTo>
                    <a:pt x="130" y="115"/>
                  </a:lnTo>
                  <a:lnTo>
                    <a:pt x="115" y="131"/>
                  </a:lnTo>
                  <a:lnTo>
                    <a:pt x="94" y="142"/>
                  </a:lnTo>
                  <a:lnTo>
                    <a:pt x="72" y="144"/>
                  </a:lnTo>
                  <a:lnTo>
                    <a:pt x="49" y="142"/>
                  </a:lnTo>
                  <a:lnTo>
                    <a:pt x="30" y="131"/>
                  </a:lnTo>
                  <a:lnTo>
                    <a:pt x="13" y="115"/>
                  </a:lnTo>
                  <a:lnTo>
                    <a:pt x="3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Rectangle 34"/>
            <p:cNvSpPr>
              <a:spLocks noChangeArrowheads="1"/>
            </p:cNvSpPr>
            <p:nvPr/>
          </p:nvSpPr>
          <p:spPr bwMode="auto">
            <a:xfrm>
              <a:off x="1849" y="269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b</a:t>
              </a:r>
              <a:endParaRPr lang="en-US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auto">
            <a:xfrm>
              <a:off x="1424" y="3266"/>
              <a:ext cx="144" cy="144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48 h 144"/>
                <a:gd name="T4" fmla="*/ 13 w 144"/>
                <a:gd name="T5" fmla="*/ 29 h 144"/>
                <a:gd name="T6" fmla="*/ 29 w 144"/>
                <a:gd name="T7" fmla="*/ 14 h 144"/>
                <a:gd name="T8" fmla="*/ 50 w 144"/>
                <a:gd name="T9" fmla="*/ 2 h 144"/>
                <a:gd name="T10" fmla="*/ 71 w 144"/>
                <a:gd name="T11" fmla="*/ 0 h 144"/>
                <a:gd name="T12" fmla="*/ 94 w 144"/>
                <a:gd name="T13" fmla="*/ 2 h 144"/>
                <a:gd name="T14" fmla="*/ 113 w 144"/>
                <a:gd name="T15" fmla="*/ 14 h 144"/>
                <a:gd name="T16" fmla="*/ 130 w 144"/>
                <a:gd name="T17" fmla="*/ 29 h 144"/>
                <a:gd name="T18" fmla="*/ 140 w 144"/>
                <a:gd name="T19" fmla="*/ 48 h 144"/>
                <a:gd name="T20" fmla="*/ 144 w 144"/>
                <a:gd name="T21" fmla="*/ 71 h 144"/>
                <a:gd name="T22" fmla="*/ 140 w 144"/>
                <a:gd name="T23" fmla="*/ 94 h 144"/>
                <a:gd name="T24" fmla="*/ 130 w 144"/>
                <a:gd name="T25" fmla="*/ 113 h 144"/>
                <a:gd name="T26" fmla="*/ 113 w 144"/>
                <a:gd name="T27" fmla="*/ 129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29 h 144"/>
                <a:gd name="T36" fmla="*/ 13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1"/>
                  </a:moveTo>
                  <a:lnTo>
                    <a:pt x="4" y="48"/>
                  </a:lnTo>
                  <a:lnTo>
                    <a:pt x="13" y="29"/>
                  </a:lnTo>
                  <a:lnTo>
                    <a:pt x="29" y="14"/>
                  </a:lnTo>
                  <a:lnTo>
                    <a:pt x="50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3" y="14"/>
                  </a:lnTo>
                  <a:lnTo>
                    <a:pt x="130" y="29"/>
                  </a:lnTo>
                  <a:lnTo>
                    <a:pt x="140" y="48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0" y="113"/>
                  </a:lnTo>
                  <a:lnTo>
                    <a:pt x="113" y="129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29"/>
                  </a:lnTo>
                  <a:lnTo>
                    <a:pt x="13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36"/>
            <p:cNvSpPr>
              <a:spLocks noChangeArrowheads="1"/>
            </p:cNvSpPr>
            <p:nvPr/>
          </p:nvSpPr>
          <p:spPr bwMode="auto">
            <a:xfrm>
              <a:off x="1508" y="32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auto">
            <a:xfrm>
              <a:off x="4228" y="2695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Rectangle 38"/>
            <p:cNvSpPr>
              <a:spLocks noChangeArrowheads="1"/>
            </p:cNvSpPr>
            <p:nvPr/>
          </p:nvSpPr>
          <p:spPr bwMode="auto">
            <a:xfrm>
              <a:off x="4296" y="2700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auto">
            <a:xfrm>
              <a:off x="2431" y="2977"/>
              <a:ext cx="144" cy="145"/>
            </a:xfrm>
            <a:custGeom>
              <a:avLst/>
              <a:gdLst>
                <a:gd name="T0" fmla="*/ 0 w 144"/>
                <a:gd name="T1" fmla="*/ 73 h 145"/>
                <a:gd name="T2" fmla="*/ 4 w 144"/>
                <a:gd name="T3" fmla="*/ 50 h 145"/>
                <a:gd name="T4" fmla="*/ 13 w 144"/>
                <a:gd name="T5" fmla="*/ 30 h 145"/>
                <a:gd name="T6" fmla="*/ 29 w 144"/>
                <a:gd name="T7" fmla="*/ 15 h 145"/>
                <a:gd name="T8" fmla="*/ 50 w 144"/>
                <a:gd name="T9" fmla="*/ 4 h 145"/>
                <a:gd name="T10" fmla="*/ 71 w 144"/>
                <a:gd name="T11" fmla="*/ 0 h 145"/>
                <a:gd name="T12" fmla="*/ 94 w 144"/>
                <a:gd name="T13" fmla="*/ 4 h 145"/>
                <a:gd name="T14" fmla="*/ 113 w 144"/>
                <a:gd name="T15" fmla="*/ 15 h 145"/>
                <a:gd name="T16" fmla="*/ 130 w 144"/>
                <a:gd name="T17" fmla="*/ 30 h 145"/>
                <a:gd name="T18" fmla="*/ 140 w 144"/>
                <a:gd name="T19" fmla="*/ 50 h 145"/>
                <a:gd name="T20" fmla="*/ 144 w 144"/>
                <a:gd name="T21" fmla="*/ 73 h 145"/>
                <a:gd name="T22" fmla="*/ 140 w 144"/>
                <a:gd name="T23" fmla="*/ 96 h 145"/>
                <a:gd name="T24" fmla="*/ 130 w 144"/>
                <a:gd name="T25" fmla="*/ 115 h 145"/>
                <a:gd name="T26" fmla="*/ 113 w 144"/>
                <a:gd name="T27" fmla="*/ 130 h 145"/>
                <a:gd name="T28" fmla="*/ 94 w 144"/>
                <a:gd name="T29" fmla="*/ 142 h 145"/>
                <a:gd name="T30" fmla="*/ 71 w 144"/>
                <a:gd name="T31" fmla="*/ 145 h 145"/>
                <a:gd name="T32" fmla="*/ 50 w 144"/>
                <a:gd name="T33" fmla="*/ 142 h 145"/>
                <a:gd name="T34" fmla="*/ 29 w 144"/>
                <a:gd name="T35" fmla="*/ 130 h 145"/>
                <a:gd name="T36" fmla="*/ 13 w 144"/>
                <a:gd name="T37" fmla="*/ 115 h 145"/>
                <a:gd name="T38" fmla="*/ 4 w 144"/>
                <a:gd name="T39" fmla="*/ 96 h 145"/>
                <a:gd name="T40" fmla="*/ 0 w 144"/>
                <a:gd name="T41" fmla="*/ 73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5"/>
                <a:gd name="T65" fmla="*/ 144 w 144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5">
                  <a:moveTo>
                    <a:pt x="0" y="73"/>
                  </a:moveTo>
                  <a:lnTo>
                    <a:pt x="4" y="50"/>
                  </a:lnTo>
                  <a:lnTo>
                    <a:pt x="13" y="30"/>
                  </a:lnTo>
                  <a:lnTo>
                    <a:pt x="29" y="15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3" y="15"/>
                  </a:lnTo>
                  <a:lnTo>
                    <a:pt x="130" y="30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6"/>
                  </a:lnTo>
                  <a:lnTo>
                    <a:pt x="130" y="115"/>
                  </a:lnTo>
                  <a:lnTo>
                    <a:pt x="113" y="130"/>
                  </a:lnTo>
                  <a:lnTo>
                    <a:pt x="94" y="142"/>
                  </a:lnTo>
                  <a:lnTo>
                    <a:pt x="71" y="145"/>
                  </a:lnTo>
                  <a:lnTo>
                    <a:pt x="50" y="142"/>
                  </a:lnTo>
                  <a:lnTo>
                    <a:pt x="29" y="130"/>
                  </a:lnTo>
                  <a:lnTo>
                    <a:pt x="13" y="115"/>
                  </a:lnTo>
                  <a:lnTo>
                    <a:pt x="4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Rectangle 40"/>
            <p:cNvSpPr>
              <a:spLocks noChangeArrowheads="1"/>
            </p:cNvSpPr>
            <p:nvPr/>
          </p:nvSpPr>
          <p:spPr bwMode="auto">
            <a:xfrm>
              <a:off x="2495" y="29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u</a:t>
              </a:r>
              <a:endParaRPr lang="en-US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auto">
            <a:xfrm>
              <a:off x="2143" y="3266"/>
              <a:ext cx="144" cy="144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48 h 144"/>
                <a:gd name="T4" fmla="*/ 14 w 144"/>
                <a:gd name="T5" fmla="*/ 29 h 144"/>
                <a:gd name="T6" fmla="*/ 29 w 144"/>
                <a:gd name="T7" fmla="*/ 14 h 144"/>
                <a:gd name="T8" fmla="*/ 50 w 144"/>
                <a:gd name="T9" fmla="*/ 2 h 144"/>
                <a:gd name="T10" fmla="*/ 71 w 144"/>
                <a:gd name="T11" fmla="*/ 0 h 144"/>
                <a:gd name="T12" fmla="*/ 94 w 144"/>
                <a:gd name="T13" fmla="*/ 2 h 144"/>
                <a:gd name="T14" fmla="*/ 113 w 144"/>
                <a:gd name="T15" fmla="*/ 14 h 144"/>
                <a:gd name="T16" fmla="*/ 131 w 144"/>
                <a:gd name="T17" fmla="*/ 29 h 144"/>
                <a:gd name="T18" fmla="*/ 140 w 144"/>
                <a:gd name="T19" fmla="*/ 48 h 144"/>
                <a:gd name="T20" fmla="*/ 144 w 144"/>
                <a:gd name="T21" fmla="*/ 71 h 144"/>
                <a:gd name="T22" fmla="*/ 140 w 144"/>
                <a:gd name="T23" fmla="*/ 94 h 144"/>
                <a:gd name="T24" fmla="*/ 131 w 144"/>
                <a:gd name="T25" fmla="*/ 113 h 144"/>
                <a:gd name="T26" fmla="*/ 113 w 144"/>
                <a:gd name="T27" fmla="*/ 129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29 h 144"/>
                <a:gd name="T36" fmla="*/ 14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1"/>
                  </a:moveTo>
                  <a:lnTo>
                    <a:pt x="4" y="48"/>
                  </a:lnTo>
                  <a:lnTo>
                    <a:pt x="14" y="29"/>
                  </a:lnTo>
                  <a:lnTo>
                    <a:pt x="29" y="14"/>
                  </a:lnTo>
                  <a:lnTo>
                    <a:pt x="50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3" y="14"/>
                  </a:lnTo>
                  <a:lnTo>
                    <a:pt x="131" y="29"/>
                  </a:lnTo>
                  <a:lnTo>
                    <a:pt x="140" y="48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1" y="113"/>
                  </a:lnTo>
                  <a:lnTo>
                    <a:pt x="113" y="129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29"/>
                  </a:lnTo>
                  <a:lnTo>
                    <a:pt x="14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Rectangle 42"/>
            <p:cNvSpPr>
              <a:spLocks noChangeArrowheads="1"/>
            </p:cNvSpPr>
            <p:nvPr/>
          </p:nvSpPr>
          <p:spPr bwMode="auto">
            <a:xfrm>
              <a:off x="2228" y="32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auto">
            <a:xfrm>
              <a:off x="3726" y="2982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3 w 144"/>
                <a:gd name="T3" fmla="*/ 50 h 144"/>
                <a:gd name="T4" fmla="*/ 13 w 144"/>
                <a:gd name="T5" fmla="*/ 31 h 144"/>
                <a:gd name="T6" fmla="*/ 28 w 144"/>
                <a:gd name="T7" fmla="*/ 14 h 144"/>
                <a:gd name="T8" fmla="*/ 50 w 144"/>
                <a:gd name="T9" fmla="*/ 4 h 144"/>
                <a:gd name="T10" fmla="*/ 71 w 144"/>
                <a:gd name="T11" fmla="*/ 0 h 144"/>
                <a:gd name="T12" fmla="*/ 94 w 144"/>
                <a:gd name="T13" fmla="*/ 4 h 144"/>
                <a:gd name="T14" fmla="*/ 113 w 144"/>
                <a:gd name="T15" fmla="*/ 14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3 w 144"/>
                <a:gd name="T27" fmla="*/ 131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8 w 144"/>
                <a:gd name="T35" fmla="*/ 131 h 144"/>
                <a:gd name="T36" fmla="*/ 13 w 144"/>
                <a:gd name="T37" fmla="*/ 115 h 144"/>
                <a:gd name="T38" fmla="*/ 3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3" y="50"/>
                  </a:lnTo>
                  <a:lnTo>
                    <a:pt x="13" y="31"/>
                  </a:lnTo>
                  <a:lnTo>
                    <a:pt x="28" y="14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3" y="14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3" y="131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8" y="131"/>
                  </a:lnTo>
                  <a:lnTo>
                    <a:pt x="13" y="115"/>
                  </a:lnTo>
                  <a:lnTo>
                    <a:pt x="3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Rectangle 44"/>
            <p:cNvSpPr>
              <a:spLocks noChangeArrowheads="1"/>
            </p:cNvSpPr>
            <p:nvPr/>
          </p:nvSpPr>
          <p:spPr bwMode="auto">
            <a:xfrm>
              <a:off x="3790" y="2988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auto">
            <a:xfrm>
              <a:off x="4660" y="2982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3 w 144"/>
                <a:gd name="T5" fmla="*/ 31 h 144"/>
                <a:gd name="T6" fmla="*/ 30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0 w 144"/>
                <a:gd name="T35" fmla="*/ 131 h 144"/>
                <a:gd name="T36" fmla="*/ 13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0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0" y="131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Rectangle 46"/>
            <p:cNvSpPr>
              <a:spLocks noChangeArrowheads="1"/>
            </p:cNvSpPr>
            <p:nvPr/>
          </p:nvSpPr>
          <p:spPr bwMode="auto">
            <a:xfrm>
              <a:off x="4742" y="2988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99" name="Rectangle 47"/>
            <p:cNvSpPr>
              <a:spLocks noChangeArrowheads="1"/>
            </p:cNvSpPr>
            <p:nvPr/>
          </p:nvSpPr>
          <p:spPr bwMode="auto">
            <a:xfrm>
              <a:off x="3438" y="3270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00" name="Rectangle 48"/>
            <p:cNvSpPr>
              <a:spLocks noChangeArrowheads="1"/>
            </p:cNvSpPr>
            <p:nvPr/>
          </p:nvSpPr>
          <p:spPr bwMode="auto">
            <a:xfrm>
              <a:off x="3496" y="326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chemeClr val="tx2"/>
                  </a:solidFill>
                  <a:latin typeface="Arial" charset="0"/>
                </a:rPr>
                <a:t>e</a:t>
              </a: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1" name="Rectangle 49"/>
            <p:cNvSpPr>
              <a:spLocks noChangeArrowheads="1"/>
            </p:cNvSpPr>
            <p:nvPr/>
          </p:nvSpPr>
          <p:spPr bwMode="auto">
            <a:xfrm>
              <a:off x="3403" y="3465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chemeClr val="tx2"/>
                  </a:solidFill>
                  <a:latin typeface="Arial" charset="0"/>
                </a:rPr>
                <a:t>0, 24</a:t>
              </a: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auto">
            <a:xfrm>
              <a:off x="4660" y="3270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3 w 144"/>
                <a:gd name="T5" fmla="*/ 31 h 144"/>
                <a:gd name="T6" fmla="*/ 30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0 w 144"/>
                <a:gd name="T35" fmla="*/ 130 h 144"/>
                <a:gd name="T36" fmla="*/ 13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0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Rectangle 51"/>
            <p:cNvSpPr>
              <a:spLocks noChangeArrowheads="1"/>
            </p:cNvSpPr>
            <p:nvPr/>
          </p:nvSpPr>
          <p:spPr bwMode="auto">
            <a:xfrm>
              <a:off x="4726" y="327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auto">
            <a:xfrm>
              <a:off x="4372" y="3557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1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1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Rectangle 53"/>
            <p:cNvSpPr>
              <a:spLocks noChangeArrowheads="1"/>
            </p:cNvSpPr>
            <p:nvPr/>
          </p:nvSpPr>
          <p:spPr bwMode="auto">
            <a:xfrm>
              <a:off x="4440" y="3563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auto">
            <a:xfrm>
              <a:off x="1783" y="2977"/>
              <a:ext cx="143" cy="145"/>
            </a:xfrm>
            <a:custGeom>
              <a:avLst/>
              <a:gdLst>
                <a:gd name="T0" fmla="*/ 0 w 143"/>
                <a:gd name="T1" fmla="*/ 73 h 145"/>
                <a:gd name="T2" fmla="*/ 3 w 143"/>
                <a:gd name="T3" fmla="*/ 50 h 145"/>
                <a:gd name="T4" fmla="*/ 13 w 143"/>
                <a:gd name="T5" fmla="*/ 30 h 145"/>
                <a:gd name="T6" fmla="*/ 30 w 143"/>
                <a:gd name="T7" fmla="*/ 15 h 145"/>
                <a:gd name="T8" fmla="*/ 49 w 143"/>
                <a:gd name="T9" fmla="*/ 4 h 145"/>
                <a:gd name="T10" fmla="*/ 72 w 143"/>
                <a:gd name="T11" fmla="*/ 0 h 145"/>
                <a:gd name="T12" fmla="*/ 94 w 143"/>
                <a:gd name="T13" fmla="*/ 4 h 145"/>
                <a:gd name="T14" fmla="*/ 115 w 143"/>
                <a:gd name="T15" fmla="*/ 15 h 145"/>
                <a:gd name="T16" fmla="*/ 130 w 143"/>
                <a:gd name="T17" fmla="*/ 30 h 145"/>
                <a:gd name="T18" fmla="*/ 140 w 143"/>
                <a:gd name="T19" fmla="*/ 50 h 145"/>
                <a:gd name="T20" fmla="*/ 143 w 143"/>
                <a:gd name="T21" fmla="*/ 73 h 145"/>
                <a:gd name="T22" fmla="*/ 140 w 143"/>
                <a:gd name="T23" fmla="*/ 96 h 145"/>
                <a:gd name="T24" fmla="*/ 130 w 143"/>
                <a:gd name="T25" fmla="*/ 115 h 145"/>
                <a:gd name="T26" fmla="*/ 115 w 143"/>
                <a:gd name="T27" fmla="*/ 130 h 145"/>
                <a:gd name="T28" fmla="*/ 94 w 143"/>
                <a:gd name="T29" fmla="*/ 142 h 145"/>
                <a:gd name="T30" fmla="*/ 72 w 143"/>
                <a:gd name="T31" fmla="*/ 145 h 145"/>
                <a:gd name="T32" fmla="*/ 49 w 143"/>
                <a:gd name="T33" fmla="*/ 142 h 145"/>
                <a:gd name="T34" fmla="*/ 30 w 143"/>
                <a:gd name="T35" fmla="*/ 130 h 145"/>
                <a:gd name="T36" fmla="*/ 13 w 143"/>
                <a:gd name="T37" fmla="*/ 115 h 145"/>
                <a:gd name="T38" fmla="*/ 3 w 143"/>
                <a:gd name="T39" fmla="*/ 96 h 145"/>
                <a:gd name="T40" fmla="*/ 0 w 143"/>
                <a:gd name="T41" fmla="*/ 73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3"/>
                <a:gd name="T64" fmla="*/ 0 h 145"/>
                <a:gd name="T65" fmla="*/ 143 w 14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3" h="145">
                  <a:moveTo>
                    <a:pt x="0" y="73"/>
                  </a:moveTo>
                  <a:lnTo>
                    <a:pt x="3" y="50"/>
                  </a:lnTo>
                  <a:lnTo>
                    <a:pt x="13" y="30"/>
                  </a:lnTo>
                  <a:lnTo>
                    <a:pt x="30" y="15"/>
                  </a:lnTo>
                  <a:lnTo>
                    <a:pt x="49" y="4"/>
                  </a:lnTo>
                  <a:lnTo>
                    <a:pt x="72" y="0"/>
                  </a:lnTo>
                  <a:lnTo>
                    <a:pt x="94" y="4"/>
                  </a:lnTo>
                  <a:lnTo>
                    <a:pt x="115" y="15"/>
                  </a:lnTo>
                  <a:lnTo>
                    <a:pt x="130" y="30"/>
                  </a:lnTo>
                  <a:lnTo>
                    <a:pt x="140" y="50"/>
                  </a:lnTo>
                  <a:lnTo>
                    <a:pt x="143" y="73"/>
                  </a:lnTo>
                  <a:lnTo>
                    <a:pt x="140" y="96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2"/>
                  </a:lnTo>
                  <a:lnTo>
                    <a:pt x="72" y="145"/>
                  </a:lnTo>
                  <a:lnTo>
                    <a:pt x="49" y="142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3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Rectangle 55"/>
            <p:cNvSpPr>
              <a:spLocks noChangeArrowheads="1"/>
            </p:cNvSpPr>
            <p:nvPr/>
          </p:nvSpPr>
          <p:spPr bwMode="auto">
            <a:xfrm>
              <a:off x="1867" y="2984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i</a:t>
              </a:r>
              <a:endParaRPr lang="en-US"/>
            </a:p>
          </p:txBody>
        </p:sp>
        <p:sp>
          <p:nvSpPr>
            <p:cNvPr id="308" name="Line 56"/>
            <p:cNvSpPr>
              <a:spLocks noChangeShapeType="1"/>
            </p:cNvSpPr>
            <p:nvPr/>
          </p:nvSpPr>
          <p:spPr bwMode="auto">
            <a:xfrm flipV="1">
              <a:off x="4084" y="3343"/>
              <a:ext cx="1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auto">
            <a:xfrm>
              <a:off x="4013" y="3270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29 w 144"/>
                <a:gd name="T7" fmla="*/ 13 h 144"/>
                <a:gd name="T8" fmla="*/ 50 w 144"/>
                <a:gd name="T9" fmla="*/ 4 h 144"/>
                <a:gd name="T10" fmla="*/ 71 w 144"/>
                <a:gd name="T11" fmla="*/ 0 h 144"/>
                <a:gd name="T12" fmla="*/ 94 w 144"/>
                <a:gd name="T13" fmla="*/ 4 h 144"/>
                <a:gd name="T14" fmla="*/ 114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4 w 144"/>
                <a:gd name="T27" fmla="*/ 130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29" y="13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4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4" y="130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Rectangle 58"/>
            <p:cNvSpPr>
              <a:spLocks noChangeArrowheads="1"/>
            </p:cNvSpPr>
            <p:nvPr/>
          </p:nvSpPr>
          <p:spPr bwMode="auto">
            <a:xfrm>
              <a:off x="4098" y="3275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311" name="Rectangle 59"/>
            <p:cNvSpPr>
              <a:spLocks noChangeArrowheads="1"/>
            </p:cNvSpPr>
            <p:nvPr/>
          </p:nvSpPr>
          <p:spPr bwMode="auto">
            <a:xfrm>
              <a:off x="833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12" name="Rectangle 60"/>
            <p:cNvSpPr>
              <a:spLocks noChangeArrowheads="1"/>
            </p:cNvSpPr>
            <p:nvPr/>
          </p:nvSpPr>
          <p:spPr bwMode="auto">
            <a:xfrm>
              <a:off x="919" y="3553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313" name="Rectangle 61"/>
            <p:cNvSpPr>
              <a:spLocks noChangeArrowheads="1"/>
            </p:cNvSpPr>
            <p:nvPr/>
          </p:nvSpPr>
          <p:spPr bwMode="auto">
            <a:xfrm>
              <a:off x="907" y="3753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sp>
          <p:nvSpPr>
            <p:cNvPr id="314" name="Rectangle 62"/>
            <p:cNvSpPr>
              <a:spLocks noChangeArrowheads="1"/>
            </p:cNvSpPr>
            <p:nvPr/>
          </p:nvSpPr>
          <p:spPr bwMode="auto">
            <a:xfrm>
              <a:off x="1424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15" name="Rectangle 63"/>
            <p:cNvSpPr>
              <a:spLocks noChangeArrowheads="1"/>
            </p:cNvSpPr>
            <p:nvPr/>
          </p:nvSpPr>
          <p:spPr bwMode="auto">
            <a:xfrm>
              <a:off x="1508" y="35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316" name="Rectangle 64"/>
            <p:cNvSpPr>
              <a:spLocks noChangeArrowheads="1"/>
            </p:cNvSpPr>
            <p:nvPr/>
          </p:nvSpPr>
          <p:spPr bwMode="auto">
            <a:xfrm>
              <a:off x="1458" y="3770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78</a:t>
              </a:r>
              <a:endParaRPr lang="en-US"/>
            </a:p>
          </p:txBody>
        </p:sp>
        <p:sp>
          <p:nvSpPr>
            <p:cNvPr id="317" name="Rectangle 65"/>
            <p:cNvSpPr>
              <a:spLocks noChangeArrowheads="1"/>
            </p:cNvSpPr>
            <p:nvPr/>
          </p:nvSpPr>
          <p:spPr bwMode="auto">
            <a:xfrm>
              <a:off x="1783" y="3270"/>
              <a:ext cx="143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18" name="Rectangle 66"/>
            <p:cNvSpPr>
              <a:spLocks noChangeArrowheads="1"/>
            </p:cNvSpPr>
            <p:nvPr/>
          </p:nvSpPr>
          <p:spPr bwMode="auto">
            <a:xfrm>
              <a:off x="1839" y="32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d</a:t>
              </a:r>
              <a:endParaRPr lang="en-US"/>
            </a:p>
          </p:txBody>
        </p:sp>
        <p:sp>
          <p:nvSpPr>
            <p:cNvPr id="319" name="Rectangle 67"/>
            <p:cNvSpPr>
              <a:spLocks noChangeArrowheads="1"/>
            </p:cNvSpPr>
            <p:nvPr/>
          </p:nvSpPr>
          <p:spPr bwMode="auto">
            <a:xfrm>
              <a:off x="1716" y="3482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47, 58</a:t>
              </a:r>
              <a:endParaRPr lang="en-US"/>
            </a:p>
          </p:txBody>
        </p:sp>
        <p:sp>
          <p:nvSpPr>
            <p:cNvPr id="320" name="Rectangle 68"/>
            <p:cNvSpPr>
              <a:spLocks noChangeArrowheads="1"/>
            </p:cNvSpPr>
            <p:nvPr/>
          </p:nvSpPr>
          <p:spPr bwMode="auto">
            <a:xfrm>
              <a:off x="2143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21" name="Rectangle 69"/>
            <p:cNvSpPr>
              <a:spLocks noChangeArrowheads="1"/>
            </p:cNvSpPr>
            <p:nvPr/>
          </p:nvSpPr>
          <p:spPr bwMode="auto">
            <a:xfrm>
              <a:off x="2230" y="35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322" name="Rectangle 70"/>
            <p:cNvSpPr>
              <a:spLocks noChangeArrowheads="1"/>
            </p:cNvSpPr>
            <p:nvPr/>
          </p:nvSpPr>
          <p:spPr bwMode="auto">
            <a:xfrm>
              <a:off x="2182" y="3770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30</a:t>
              </a:r>
              <a:endParaRPr lang="en-US"/>
            </a:p>
          </p:txBody>
        </p:sp>
        <p:sp>
          <p:nvSpPr>
            <p:cNvPr id="323" name="Rectangle 71"/>
            <p:cNvSpPr>
              <a:spLocks noChangeArrowheads="1"/>
            </p:cNvSpPr>
            <p:nvPr/>
          </p:nvSpPr>
          <p:spPr bwMode="auto">
            <a:xfrm>
              <a:off x="2719" y="3270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24" name="Rectangle 72"/>
            <p:cNvSpPr>
              <a:spLocks noChangeArrowheads="1"/>
            </p:cNvSpPr>
            <p:nvPr/>
          </p:nvSpPr>
          <p:spPr bwMode="auto">
            <a:xfrm>
              <a:off x="2781" y="3266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y</a:t>
              </a:r>
              <a:endParaRPr lang="en-US"/>
            </a:p>
          </p:txBody>
        </p:sp>
        <p:sp>
          <p:nvSpPr>
            <p:cNvPr id="325" name="Rectangle 73"/>
            <p:cNvSpPr>
              <a:spLocks noChangeArrowheads="1"/>
            </p:cNvSpPr>
            <p:nvPr/>
          </p:nvSpPr>
          <p:spPr bwMode="auto">
            <a:xfrm>
              <a:off x="2747" y="346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36</a:t>
              </a:r>
              <a:endParaRPr lang="en-US"/>
            </a:p>
          </p:txBody>
        </p:sp>
        <p:sp>
          <p:nvSpPr>
            <p:cNvPr id="326" name="Rectangle 74"/>
            <p:cNvSpPr>
              <a:spLocks noChangeArrowheads="1"/>
            </p:cNvSpPr>
            <p:nvPr/>
          </p:nvSpPr>
          <p:spPr bwMode="auto">
            <a:xfrm>
              <a:off x="4013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27" name="Rectangle 75"/>
            <p:cNvSpPr>
              <a:spLocks noChangeArrowheads="1"/>
            </p:cNvSpPr>
            <p:nvPr/>
          </p:nvSpPr>
          <p:spPr bwMode="auto">
            <a:xfrm>
              <a:off x="4109" y="3584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328" name="Rectangle 76"/>
            <p:cNvSpPr>
              <a:spLocks noChangeArrowheads="1"/>
            </p:cNvSpPr>
            <p:nvPr/>
          </p:nvSpPr>
          <p:spPr bwMode="auto">
            <a:xfrm>
              <a:off x="4059" y="3781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329" name="Rectangle 77"/>
            <p:cNvSpPr>
              <a:spLocks noChangeArrowheads="1"/>
            </p:cNvSpPr>
            <p:nvPr/>
          </p:nvSpPr>
          <p:spPr bwMode="auto">
            <a:xfrm>
              <a:off x="4372" y="3845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30" name="Rectangle 78"/>
            <p:cNvSpPr>
              <a:spLocks noChangeArrowheads="1"/>
            </p:cNvSpPr>
            <p:nvPr/>
          </p:nvSpPr>
          <p:spPr bwMode="auto">
            <a:xfrm>
              <a:off x="4436" y="3850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k</a:t>
              </a:r>
              <a:endParaRPr lang="en-US"/>
            </a:p>
          </p:txBody>
        </p:sp>
        <p:sp>
          <p:nvSpPr>
            <p:cNvPr id="331" name="Rectangle 79"/>
            <p:cNvSpPr>
              <a:spLocks noChangeArrowheads="1"/>
            </p:cNvSpPr>
            <p:nvPr/>
          </p:nvSpPr>
          <p:spPr bwMode="auto">
            <a:xfrm>
              <a:off x="4295" y="4050"/>
              <a:ext cx="3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 dirty="0">
                  <a:solidFill>
                    <a:srgbClr val="40458C"/>
                  </a:solidFill>
                  <a:latin typeface="Arial" charset="0"/>
                </a:rPr>
                <a:t>17, 40,</a:t>
              </a:r>
              <a:endParaRPr lang="en-US" dirty="0"/>
            </a:p>
          </p:txBody>
        </p:sp>
        <p:sp>
          <p:nvSpPr>
            <p:cNvPr id="332" name="Rectangle 80"/>
            <p:cNvSpPr>
              <a:spLocks noChangeArrowheads="1"/>
            </p:cNvSpPr>
            <p:nvPr/>
          </p:nvSpPr>
          <p:spPr bwMode="auto">
            <a:xfrm>
              <a:off x="4312" y="4184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51, 62</a:t>
              </a:r>
              <a:endParaRPr lang="en-US"/>
            </a:p>
          </p:txBody>
        </p:sp>
        <p:sp>
          <p:nvSpPr>
            <p:cNvPr id="333" name="Rectangle 81"/>
            <p:cNvSpPr>
              <a:spLocks noChangeArrowheads="1"/>
            </p:cNvSpPr>
            <p:nvPr/>
          </p:nvSpPr>
          <p:spPr bwMode="auto">
            <a:xfrm>
              <a:off x="4948" y="3557"/>
              <a:ext cx="143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34" name="Rectangle 82"/>
            <p:cNvSpPr>
              <a:spLocks noChangeArrowheads="1"/>
            </p:cNvSpPr>
            <p:nvPr/>
          </p:nvSpPr>
          <p:spPr bwMode="auto">
            <a:xfrm>
              <a:off x="5016" y="3553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35" name="Rectangle 83"/>
            <p:cNvSpPr>
              <a:spLocks noChangeArrowheads="1"/>
            </p:cNvSpPr>
            <p:nvPr/>
          </p:nvSpPr>
          <p:spPr bwMode="auto">
            <a:xfrm>
              <a:off x="4986" y="375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84</a:t>
              </a:r>
              <a:endParaRPr lang="en-US"/>
            </a:p>
          </p:txBody>
        </p:sp>
        <p:sp>
          <p:nvSpPr>
            <p:cNvPr id="336" name="Line 84"/>
            <p:cNvSpPr>
              <a:spLocks noChangeShapeType="1"/>
            </p:cNvSpPr>
            <p:nvPr/>
          </p:nvSpPr>
          <p:spPr bwMode="auto">
            <a:xfrm>
              <a:off x="3150" y="2768"/>
              <a:ext cx="1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Line 85"/>
            <p:cNvSpPr>
              <a:spLocks noChangeShapeType="1"/>
            </p:cNvSpPr>
            <p:nvPr/>
          </p:nvSpPr>
          <p:spPr bwMode="auto">
            <a:xfrm>
              <a:off x="3150" y="3055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Line 86"/>
            <p:cNvSpPr>
              <a:spLocks noChangeShapeType="1"/>
            </p:cNvSpPr>
            <p:nvPr/>
          </p:nvSpPr>
          <p:spPr bwMode="auto">
            <a:xfrm>
              <a:off x="3150" y="3343"/>
              <a:ext cx="1" cy="214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Line 87"/>
            <p:cNvSpPr>
              <a:spLocks noChangeShapeType="1"/>
            </p:cNvSpPr>
            <p:nvPr/>
          </p:nvSpPr>
          <p:spPr bwMode="auto">
            <a:xfrm>
              <a:off x="3150" y="2480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auto">
            <a:xfrm>
              <a:off x="3077" y="2407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1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1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auto">
            <a:xfrm>
              <a:off x="3077" y="2695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Rectangle 90"/>
            <p:cNvSpPr>
              <a:spLocks noChangeArrowheads="1"/>
            </p:cNvSpPr>
            <p:nvPr/>
          </p:nvSpPr>
          <p:spPr bwMode="auto">
            <a:xfrm>
              <a:off x="3144" y="270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auto">
            <a:xfrm>
              <a:off x="3077" y="2982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1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1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Rectangle 92"/>
            <p:cNvSpPr>
              <a:spLocks noChangeArrowheads="1"/>
            </p:cNvSpPr>
            <p:nvPr/>
          </p:nvSpPr>
          <p:spPr bwMode="auto">
            <a:xfrm>
              <a:off x="3144" y="2988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345" name="Rectangle 93"/>
            <p:cNvSpPr>
              <a:spLocks noChangeArrowheads="1"/>
            </p:cNvSpPr>
            <p:nvPr/>
          </p:nvSpPr>
          <p:spPr bwMode="auto">
            <a:xfrm>
              <a:off x="3077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46" name="Rectangle 94"/>
            <p:cNvSpPr>
              <a:spLocks noChangeArrowheads="1"/>
            </p:cNvSpPr>
            <p:nvPr/>
          </p:nvSpPr>
          <p:spPr bwMode="auto">
            <a:xfrm>
              <a:off x="3159" y="3553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347" name="Rectangle 95"/>
            <p:cNvSpPr>
              <a:spLocks noChangeArrowheads="1"/>
            </p:cNvSpPr>
            <p:nvPr/>
          </p:nvSpPr>
          <p:spPr bwMode="auto">
            <a:xfrm>
              <a:off x="3116" y="375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auto">
            <a:xfrm>
              <a:off x="3077" y="3270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Rectangle 97"/>
            <p:cNvSpPr>
              <a:spLocks noChangeArrowheads="1"/>
            </p:cNvSpPr>
            <p:nvPr/>
          </p:nvSpPr>
          <p:spPr bwMode="auto">
            <a:xfrm>
              <a:off x="3144" y="327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a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068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4555"/>
            <a:ext cx="8229600" cy="1143000"/>
          </a:xfrm>
        </p:spPr>
        <p:txBody>
          <a:bodyPr/>
          <a:lstStyle/>
          <a:p>
            <a:r>
              <a:rPr lang="en-US" dirty="0" smtClean="0"/>
              <a:t>How many nodes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4507"/>
            <a:ext cx="8229600" cy="2330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Can we reduce the number of nodes?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1525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647621"/>
              </p:ext>
            </p:extLst>
          </p:nvPr>
        </p:nvGraphicFramePr>
        <p:xfrm>
          <a:off x="955525" y="344722"/>
          <a:ext cx="7248525" cy="318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VISIO" r:id="rId3" imgW="5816600" imgH="2565400" progId="Visio.Drawing.6">
                  <p:embed/>
                </p:oleObj>
              </mc:Choice>
              <mc:Fallback>
                <p:oleObj name="VISIO" r:id="rId3" imgW="5816600" imgH="2565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525" y="344722"/>
                        <a:ext cx="7248525" cy="318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6"/>
          <p:cNvSpPr>
            <a:spLocks noChangeArrowheads="1"/>
          </p:cNvSpPr>
          <p:nvPr/>
        </p:nvSpPr>
        <p:spPr bwMode="auto">
          <a:xfrm rot="5400000">
            <a:off x="4543887" y="34290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472004"/>
              </p:ext>
            </p:extLst>
          </p:nvPr>
        </p:nvGraphicFramePr>
        <p:xfrm>
          <a:off x="2340602" y="4099945"/>
          <a:ext cx="4845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VISIO" r:id="rId5" imgW="3873500" imgH="1651000" progId="Visio.Drawing.6">
                  <p:embed/>
                </p:oleObj>
              </mc:Choice>
              <mc:Fallback>
                <p:oleObj name="VISIO" r:id="rId5" imgW="3873500" imgH="16510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602" y="4099945"/>
                        <a:ext cx="48450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19326" y="3555430"/>
            <a:ext cx="4681404" cy="1143000"/>
          </a:xfrm>
        </p:spPr>
        <p:txBody>
          <a:bodyPr/>
          <a:lstStyle/>
          <a:p>
            <a:r>
              <a:rPr lang="en-US" sz="3600" dirty="0" smtClean="0"/>
              <a:t>Compressed Tries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736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604"/>
            <a:ext cx="8229600" cy="1143000"/>
          </a:xfrm>
        </p:spPr>
        <p:txBody>
          <a:bodyPr/>
          <a:lstStyle/>
          <a:p>
            <a:r>
              <a:rPr lang="en-US" dirty="0" smtClean="0"/>
              <a:t>Compressed 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9632"/>
            <a:ext cx="8229600" cy="2330274"/>
          </a:xfrm>
        </p:spPr>
        <p:txBody>
          <a:bodyPr>
            <a:noAutofit/>
          </a:bodyPr>
          <a:lstStyle/>
          <a:p>
            <a:r>
              <a:rPr lang="en-US" dirty="0"/>
              <a:t>A compressed </a:t>
            </a:r>
            <a:r>
              <a:rPr lang="en-US" dirty="0" err="1"/>
              <a:t>trie</a:t>
            </a:r>
            <a:r>
              <a:rPr lang="en-US" dirty="0"/>
              <a:t> has internal nodes of degree at least two</a:t>
            </a:r>
          </a:p>
          <a:p>
            <a:r>
              <a:rPr lang="en-US" dirty="0"/>
              <a:t>It is obtained from standard </a:t>
            </a:r>
            <a:r>
              <a:rPr lang="en-US" dirty="0" err="1"/>
              <a:t>trie</a:t>
            </a:r>
            <a:r>
              <a:rPr lang="en-US" dirty="0"/>
              <a:t> by compressing chains of “redundant” </a:t>
            </a:r>
            <a:r>
              <a:rPr lang="en-US" dirty="0" smtClean="0"/>
              <a:t>nodes</a:t>
            </a:r>
          </a:p>
          <a:p>
            <a:r>
              <a:rPr lang="en-US" dirty="0" smtClean="0"/>
              <a:t>A redundant node is the one that has only one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8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6055"/>
            <a:ext cx="8229600" cy="1143000"/>
          </a:xfrm>
        </p:spPr>
        <p:txBody>
          <a:bodyPr/>
          <a:lstStyle/>
          <a:p>
            <a:r>
              <a:rPr lang="en-US" sz="5400" dirty="0" smtClean="0"/>
              <a:t>How many nodes do I have in a compressed </a:t>
            </a:r>
            <a:r>
              <a:rPr lang="en-US" sz="5400" dirty="0" err="1" smtClean="0"/>
              <a:t>Trie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801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6450"/>
            <a:ext cx="8229600" cy="1143000"/>
          </a:xfrm>
        </p:spPr>
        <p:txBody>
          <a:bodyPr/>
          <a:lstStyle/>
          <a:p>
            <a:r>
              <a:rPr lang="en-US" dirty="0" smtClean="0"/>
              <a:t>Compressed </a:t>
            </a:r>
            <a:r>
              <a:rPr lang="en-US" dirty="0" err="1" smtClean="0"/>
              <a:t>Trie</a:t>
            </a:r>
            <a:r>
              <a:rPr lang="en-US" dirty="0" smtClean="0"/>
              <a:t> Properties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682933"/>
            <a:ext cx="8229600" cy="2330274"/>
          </a:xfrm>
        </p:spPr>
        <p:txBody>
          <a:bodyPr/>
          <a:lstStyle/>
          <a:p>
            <a:r>
              <a:rPr lang="en-US" dirty="0"/>
              <a:t>Every internal node of T has at least two children and at most d children</a:t>
            </a:r>
          </a:p>
          <a:p>
            <a:r>
              <a:rPr lang="en-US" dirty="0"/>
              <a:t>T has s leaf nodes</a:t>
            </a:r>
          </a:p>
          <a:p>
            <a:r>
              <a:rPr lang="en-US" dirty="0"/>
              <a:t>The number of internal nodes of T is O(s)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1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528266"/>
              </p:ext>
            </p:extLst>
          </p:nvPr>
        </p:nvGraphicFramePr>
        <p:xfrm>
          <a:off x="1647181" y="436865"/>
          <a:ext cx="614521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VISIO" r:id="rId3" imgW="6146800" imgH="1549400" progId="Visio.Drawing.6">
                  <p:embed/>
                </p:oleObj>
              </mc:Choice>
              <mc:Fallback>
                <p:oleObj name="VISIO" r:id="rId3" imgW="6146800" imgH="1549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181" y="436865"/>
                        <a:ext cx="6145213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" name="Group 98"/>
          <p:cNvGrpSpPr/>
          <p:nvPr/>
        </p:nvGrpSpPr>
        <p:grpSpPr>
          <a:xfrm>
            <a:off x="1051980" y="4226522"/>
            <a:ext cx="7789098" cy="1904385"/>
            <a:chOff x="1051980" y="4226522"/>
            <a:chExt cx="7789098" cy="1904385"/>
          </a:xfrm>
        </p:grpSpPr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5158686" y="4226522"/>
              <a:ext cx="251998" cy="251998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2667000" y="4759924"/>
              <a:ext cx="858719" cy="266466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1,0,0</a:t>
              </a:r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1442860" y="5303068"/>
              <a:ext cx="858719" cy="266466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1,1,1</a:t>
              </a: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3911751" y="5303068"/>
              <a:ext cx="858719" cy="266466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4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,1,1</a:t>
              </a: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5812264" y="5320829"/>
              <a:ext cx="858719" cy="266466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0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,1,1</a:t>
              </a: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606207" y="5320829"/>
              <a:ext cx="858719" cy="266466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3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,1,2</a:t>
              </a: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6806925" y="4761355"/>
              <a:ext cx="858719" cy="266466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0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,0,0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5029200" y="4767940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7,0,3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828160" y="5319965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6,1,2</a:t>
              </a: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051980" y="5861677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1,2,3</a:t>
              </a: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153212" y="5861677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8,2,3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511990" y="5870559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4,2,3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4622103" y="5861677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5,2,2</a:t>
              </a: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5439146" y="5870558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0,2,2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6549259" y="5861678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2,2,3</a:t>
              </a: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7339660" y="5861677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3,3,4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8307678" y="5861678"/>
              <a:ext cx="533400" cy="260348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9,3,3</a:t>
              </a:r>
            </a:p>
          </p:txBody>
        </p:sp>
        <p:cxnSp>
          <p:nvCxnSpPr>
            <p:cNvPr id="117" name="Straight Connector 116"/>
            <p:cNvCxnSpPr>
              <a:stCxn id="100" idx="3"/>
              <a:endCxn id="101" idx="0"/>
            </p:cNvCxnSpPr>
            <p:nvPr/>
          </p:nvCxnSpPr>
          <p:spPr bwMode="auto">
            <a:xfrm flipH="1">
              <a:off x="3096360" y="4441616"/>
              <a:ext cx="2099230" cy="31830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>
              <a:stCxn id="100" idx="5"/>
              <a:endCxn id="106" idx="0"/>
            </p:cNvCxnSpPr>
            <p:nvPr/>
          </p:nvCxnSpPr>
          <p:spPr bwMode="auto">
            <a:xfrm>
              <a:off x="5373780" y="4441616"/>
              <a:ext cx="1862505" cy="319739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>
              <a:stCxn id="100" idx="4"/>
              <a:endCxn id="107" idx="0"/>
            </p:cNvCxnSpPr>
            <p:nvPr/>
          </p:nvCxnSpPr>
          <p:spPr bwMode="auto">
            <a:xfrm>
              <a:off x="5284685" y="4478520"/>
              <a:ext cx="11215" cy="289420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>
              <a:stCxn id="101" idx="4"/>
              <a:endCxn id="102" idx="0"/>
            </p:cNvCxnSpPr>
            <p:nvPr/>
          </p:nvCxnSpPr>
          <p:spPr bwMode="auto">
            <a:xfrm flipH="1">
              <a:off x="1872220" y="5026390"/>
              <a:ext cx="1224140" cy="2766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stCxn id="101" idx="4"/>
              <a:endCxn id="108" idx="0"/>
            </p:cNvCxnSpPr>
            <p:nvPr/>
          </p:nvCxnSpPr>
          <p:spPr bwMode="auto">
            <a:xfrm flipH="1">
              <a:off x="3094860" y="5026390"/>
              <a:ext cx="1500" cy="293575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01" idx="4"/>
              <a:endCxn id="103" idx="0"/>
            </p:cNvCxnSpPr>
            <p:nvPr/>
          </p:nvCxnSpPr>
          <p:spPr bwMode="auto">
            <a:xfrm>
              <a:off x="3096360" y="5026390"/>
              <a:ext cx="1244751" cy="2766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>
              <a:stCxn id="102" idx="4"/>
              <a:endCxn id="109" idx="0"/>
            </p:cNvCxnSpPr>
            <p:nvPr/>
          </p:nvCxnSpPr>
          <p:spPr bwMode="auto">
            <a:xfrm flipH="1">
              <a:off x="1318680" y="5569534"/>
              <a:ext cx="553540" cy="292143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>
              <a:stCxn id="102" idx="4"/>
              <a:endCxn id="110" idx="0"/>
            </p:cNvCxnSpPr>
            <p:nvPr/>
          </p:nvCxnSpPr>
          <p:spPr bwMode="auto">
            <a:xfrm>
              <a:off x="1872220" y="5569534"/>
              <a:ext cx="547692" cy="292143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>
              <a:stCxn id="103" idx="4"/>
              <a:endCxn id="111" idx="0"/>
            </p:cNvCxnSpPr>
            <p:nvPr/>
          </p:nvCxnSpPr>
          <p:spPr bwMode="auto">
            <a:xfrm flipH="1">
              <a:off x="3778690" y="5569534"/>
              <a:ext cx="562421" cy="301025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>
              <a:stCxn id="103" idx="4"/>
              <a:endCxn id="112" idx="0"/>
            </p:cNvCxnSpPr>
            <p:nvPr/>
          </p:nvCxnSpPr>
          <p:spPr bwMode="auto">
            <a:xfrm>
              <a:off x="4341111" y="5569534"/>
              <a:ext cx="547692" cy="292143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>
              <a:stCxn id="104" idx="4"/>
              <a:endCxn id="113" idx="0"/>
            </p:cNvCxnSpPr>
            <p:nvPr/>
          </p:nvCxnSpPr>
          <p:spPr bwMode="auto">
            <a:xfrm flipH="1">
              <a:off x="5705846" y="5587295"/>
              <a:ext cx="535778" cy="283263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>
              <a:stCxn id="104" idx="4"/>
              <a:endCxn id="114" idx="0"/>
            </p:cNvCxnSpPr>
            <p:nvPr/>
          </p:nvCxnSpPr>
          <p:spPr bwMode="auto">
            <a:xfrm>
              <a:off x="6241624" y="5587295"/>
              <a:ext cx="574335" cy="274383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>
              <a:stCxn id="105" idx="4"/>
              <a:endCxn id="115" idx="0"/>
            </p:cNvCxnSpPr>
            <p:nvPr/>
          </p:nvCxnSpPr>
          <p:spPr bwMode="auto">
            <a:xfrm flipH="1">
              <a:off x="7606360" y="5587295"/>
              <a:ext cx="429207" cy="274382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>
              <a:stCxn id="105" idx="4"/>
              <a:endCxn id="116" idx="0"/>
            </p:cNvCxnSpPr>
            <p:nvPr/>
          </p:nvCxnSpPr>
          <p:spPr bwMode="auto">
            <a:xfrm>
              <a:off x="8035567" y="5587295"/>
              <a:ext cx="538811" cy="274383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stCxn id="106" idx="4"/>
              <a:endCxn id="105" idx="0"/>
            </p:cNvCxnSpPr>
            <p:nvPr/>
          </p:nvCxnSpPr>
          <p:spPr bwMode="auto">
            <a:xfrm>
              <a:off x="7236285" y="5027821"/>
              <a:ext cx="799282" cy="29300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06" idx="4"/>
              <a:endCxn id="104" idx="0"/>
            </p:cNvCxnSpPr>
            <p:nvPr/>
          </p:nvCxnSpPr>
          <p:spPr bwMode="auto">
            <a:xfrm flipH="1">
              <a:off x="6241624" y="5027821"/>
              <a:ext cx="994661" cy="29300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132"/>
          <p:cNvGrpSpPr/>
          <p:nvPr/>
        </p:nvGrpSpPr>
        <p:grpSpPr>
          <a:xfrm>
            <a:off x="3633490" y="2475891"/>
            <a:ext cx="3124200" cy="1326659"/>
            <a:chOff x="-16457" y="2895600"/>
            <a:chExt cx="3124200" cy="1326659"/>
          </a:xfrm>
        </p:grpSpPr>
        <p:grpSp>
          <p:nvGrpSpPr>
            <p:cNvPr id="134" name="Group 133"/>
            <p:cNvGrpSpPr/>
            <p:nvPr/>
          </p:nvGrpSpPr>
          <p:grpSpPr>
            <a:xfrm>
              <a:off x="-16457" y="2895600"/>
              <a:ext cx="3124200" cy="1326659"/>
              <a:chOff x="-25338" y="2895600"/>
              <a:chExt cx="3124200" cy="1326659"/>
            </a:xfrm>
          </p:grpSpPr>
          <p:graphicFrame>
            <p:nvGraphicFramePr>
              <p:cNvPr id="142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278747"/>
                  </p:ext>
                </p:extLst>
              </p:nvPr>
            </p:nvGraphicFramePr>
            <p:xfrm>
              <a:off x="-25338" y="2895600"/>
              <a:ext cx="3124200" cy="13266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09" name="VISIO" r:id="rId5" imgW="3873500" imgH="1651000" progId="Visio.Drawing.6">
                      <p:embed/>
                    </p:oleObj>
                  </mc:Choice>
                  <mc:Fallback>
                    <p:oleObj name="VISIO" r:id="rId5" imgW="3873500" imgH="1651000" progId="Visio.Drawing.6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25338" y="2895600"/>
                            <a:ext cx="3124200" cy="13266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" name="Rectangle 142"/>
              <p:cNvSpPr/>
              <p:nvPr/>
            </p:nvSpPr>
            <p:spPr bwMode="auto">
              <a:xfrm>
                <a:off x="1447800" y="3276600"/>
                <a:ext cx="381000" cy="260348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hear</a:t>
                </a:r>
              </a:p>
            </p:txBody>
          </p:sp>
          <p:cxnSp>
            <p:nvCxnSpPr>
              <p:cNvPr id="144" name="Straight Connector 143"/>
              <p:cNvCxnSpPr>
                <a:endCxn id="143" idx="0"/>
              </p:cNvCxnSpPr>
              <p:nvPr/>
            </p:nvCxnSpPr>
            <p:spPr bwMode="auto">
              <a:xfrm>
                <a:off x="1634086" y="3072668"/>
                <a:ext cx="4214" cy="203932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5" name="Rectangle 134"/>
            <p:cNvSpPr/>
            <p:nvPr/>
          </p:nvSpPr>
          <p:spPr bwMode="auto">
            <a:xfrm>
              <a:off x="1856109" y="3451915"/>
              <a:ext cx="488330" cy="446643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860595" y="3802550"/>
              <a:ext cx="190893" cy="198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e</a:t>
              </a: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147634" y="3792239"/>
              <a:ext cx="190893" cy="216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ll</a:t>
              </a: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1981200" y="3505200"/>
              <a:ext cx="182891" cy="186812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139" name="Straight Connector 138"/>
            <p:cNvCxnSpPr>
              <a:endCxn id="138" idx="7"/>
            </p:cNvCxnSpPr>
            <p:nvPr/>
          </p:nvCxnSpPr>
          <p:spPr bwMode="auto">
            <a:xfrm flipH="1">
              <a:off x="2137307" y="3429000"/>
              <a:ext cx="148693" cy="10355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>
              <a:stCxn id="138" idx="4"/>
              <a:endCxn id="136" idx="0"/>
            </p:cNvCxnSpPr>
            <p:nvPr/>
          </p:nvCxnSpPr>
          <p:spPr bwMode="auto">
            <a:xfrm flipH="1">
              <a:off x="1956042" y="3692012"/>
              <a:ext cx="116604" cy="11053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>
              <a:stCxn id="138" idx="4"/>
              <a:endCxn id="137" idx="0"/>
            </p:cNvCxnSpPr>
            <p:nvPr/>
          </p:nvCxnSpPr>
          <p:spPr bwMode="auto">
            <a:xfrm>
              <a:off x="2072646" y="3692012"/>
              <a:ext cx="170435" cy="100227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2953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Compact Representation of 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Stores at the nodes ranges of indices instead of substrings</a:t>
            </a:r>
          </a:p>
          <a:p>
            <a:r>
              <a:rPr lang="en-US" dirty="0"/>
              <a:t>Uses O(s) space, where s is the number of strings in the array</a:t>
            </a:r>
          </a:p>
          <a:p>
            <a:r>
              <a:rPr lang="en-US" dirty="0"/>
              <a:t>Serves as an auxiliary index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4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69223" y="358049"/>
            <a:ext cx="3075395" cy="6475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chemeClr val="tx2"/>
                </a:solidFill>
              </a:rPr>
              <a:t>Linked List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21092" y="1329653"/>
            <a:ext cx="1805617" cy="5580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chemeClr val="accent3"/>
                </a:solidFill>
              </a:rPr>
              <a:t>Stack</a:t>
            </a:r>
            <a:endParaRPr lang="en-US" sz="4400" dirty="0">
              <a:solidFill>
                <a:schemeClr val="accent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87202" y="2217478"/>
            <a:ext cx="2066423" cy="6317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chemeClr val="accent2"/>
                </a:solidFill>
              </a:rPr>
              <a:t>Queue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63713" y="2111620"/>
            <a:ext cx="1627301" cy="7036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chemeClr val="accent4"/>
                </a:solidFill>
              </a:rPr>
              <a:t>Heap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25006" y="759102"/>
            <a:ext cx="4040180" cy="7825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chemeClr val="accent5"/>
                </a:solidFill>
              </a:rPr>
              <a:t>Priority Queue</a:t>
            </a:r>
            <a:endParaRPr lang="en-US" sz="4400" dirty="0">
              <a:solidFill>
                <a:schemeClr val="accent5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294899" y="6462"/>
            <a:ext cx="0" cy="3053466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0577" y="3059928"/>
            <a:ext cx="7956127" cy="0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848624" y="3944132"/>
            <a:ext cx="3089702" cy="7741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Hash Table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744317" y="3165870"/>
            <a:ext cx="3332866" cy="582747"/>
            <a:chOff x="4634802" y="3761526"/>
            <a:chExt cx="3422006" cy="696140"/>
          </a:xfrm>
        </p:grpSpPr>
        <p:sp>
          <p:nvSpPr>
            <p:cNvPr id="14" name="Title 1"/>
            <p:cNvSpPr txBox="1">
              <a:spLocks/>
            </p:cNvSpPr>
            <p:nvPr/>
          </p:nvSpPr>
          <p:spPr>
            <a:xfrm>
              <a:off x="4634802" y="3761526"/>
              <a:ext cx="1548050" cy="6961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6600" b="1" kern="1200">
                  <a:solidFill>
                    <a:schemeClr val="tx1"/>
                  </a:solidFill>
                  <a:latin typeface="Avenir Book"/>
                  <a:ea typeface="+mj-ea"/>
                  <a:cs typeface="Avenir Book"/>
                </a:defRPr>
              </a:lvl1pPr>
            </a:lstStyle>
            <a:p>
              <a:r>
                <a:rPr lang="en-US" sz="4400" dirty="0">
                  <a:solidFill>
                    <a:srgbClr val="0000FF"/>
                  </a:solidFill>
                </a:rPr>
                <a:t>BST</a:t>
              </a:r>
              <a:endParaRPr lang="en-US" sz="4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6508758" y="3761526"/>
              <a:ext cx="1548050" cy="6961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6600" b="1" kern="1200">
                  <a:solidFill>
                    <a:schemeClr val="tx1"/>
                  </a:solidFill>
                  <a:latin typeface="Avenir Book"/>
                  <a:ea typeface="+mj-ea"/>
                  <a:cs typeface="Avenir Book"/>
                </a:defRPr>
              </a:lvl1pPr>
            </a:lstStyle>
            <a:p>
              <a:r>
                <a:rPr lang="en-US" sz="4400" dirty="0" smtClean="0">
                  <a:solidFill>
                    <a:srgbClr val="0000FF"/>
                  </a:solidFill>
                </a:rPr>
                <a:t>AVL</a:t>
              </a:r>
              <a:endParaRPr lang="en-US" sz="4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4780682" y="3944132"/>
            <a:ext cx="3262030" cy="7081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err="1" smtClean="0">
                <a:solidFill>
                  <a:srgbClr val="FF0000"/>
                </a:solidFill>
              </a:rPr>
              <a:t>Multiway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88641" y="4811320"/>
            <a:ext cx="3441317" cy="7081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rgbClr val="FF0000"/>
                </a:solidFill>
              </a:rPr>
              <a:t>Red-</a:t>
            </a:r>
            <a:r>
              <a:rPr lang="en-US" sz="4400" dirty="0" smtClean="0"/>
              <a:t>Black</a:t>
            </a:r>
            <a:endParaRPr lang="en-US" sz="4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294899" y="3059928"/>
            <a:ext cx="0" cy="2732447"/>
          </a:xfrm>
          <a:prstGeom prst="line">
            <a:avLst/>
          </a:prstGeom>
          <a:ln w="6350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5727" y="5652292"/>
            <a:ext cx="8080007" cy="0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727815" y="5900124"/>
            <a:ext cx="7445611" cy="6475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400" dirty="0" smtClean="0">
                <a:solidFill>
                  <a:schemeClr val="tx2"/>
                </a:solidFill>
              </a:rPr>
              <a:t>Algorithm Analysis Tools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7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7796"/>
            <a:ext cx="8229600" cy="1143000"/>
          </a:xfrm>
        </p:spPr>
        <p:txBody>
          <a:bodyPr/>
          <a:lstStyle/>
          <a:p>
            <a:r>
              <a:rPr lang="en-US" sz="5400" dirty="0"/>
              <a:t>Insertion/Deletion in Compressed </a:t>
            </a:r>
            <a:r>
              <a:rPr lang="en-US" sz="5400" dirty="0" err="1"/>
              <a:t>Trie</a:t>
            </a:r>
            <a:endParaRPr lang="en-US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81627" y="2235164"/>
            <a:ext cx="2133600" cy="1627797"/>
            <a:chOff x="762000" y="1371600"/>
            <a:chExt cx="2133600" cy="1627797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1676400" y="1447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191603" y="1828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2133600" y="1828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9144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14478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19050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23622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1219200" y="28194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1676400" y="28194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4" name="Straight Connector 13"/>
            <p:cNvCxnSpPr>
              <a:stCxn id="5" idx="3"/>
              <a:endCxn id="6" idx="0"/>
            </p:cNvCxnSpPr>
            <p:nvPr/>
          </p:nvCxnSpPr>
          <p:spPr bwMode="auto">
            <a:xfrm flipH="1">
              <a:off x="1281602" y="1601437"/>
              <a:ext cx="421158" cy="2273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5" idx="5"/>
              <a:endCxn id="7" idx="0"/>
            </p:cNvCxnSpPr>
            <p:nvPr/>
          </p:nvCxnSpPr>
          <p:spPr bwMode="auto">
            <a:xfrm>
              <a:off x="1830037" y="1601437"/>
              <a:ext cx="393562" cy="2273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6" idx="3"/>
              <a:endCxn id="8" idx="0"/>
            </p:cNvCxnSpPr>
            <p:nvPr/>
          </p:nvCxnSpPr>
          <p:spPr bwMode="auto">
            <a:xfrm flipH="1">
              <a:off x="1004399" y="1982437"/>
              <a:ext cx="213564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6" idx="5"/>
              <a:endCxn id="9" idx="0"/>
            </p:cNvCxnSpPr>
            <p:nvPr/>
          </p:nvCxnSpPr>
          <p:spPr bwMode="auto">
            <a:xfrm>
              <a:off x="1345240" y="1982437"/>
              <a:ext cx="192559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7" idx="3"/>
              <a:endCxn id="10" idx="0"/>
            </p:cNvCxnSpPr>
            <p:nvPr/>
          </p:nvCxnSpPr>
          <p:spPr bwMode="auto">
            <a:xfrm flipH="1">
              <a:off x="1994999" y="1982437"/>
              <a:ext cx="164961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7" idx="5"/>
              <a:endCxn id="11" idx="0"/>
            </p:cNvCxnSpPr>
            <p:nvPr/>
          </p:nvCxnSpPr>
          <p:spPr bwMode="auto">
            <a:xfrm>
              <a:off x="2287237" y="1982437"/>
              <a:ext cx="164962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9" idx="3"/>
              <a:endCxn id="12" idx="0"/>
            </p:cNvCxnSpPr>
            <p:nvPr/>
          </p:nvCxnSpPr>
          <p:spPr bwMode="auto">
            <a:xfrm flipH="1">
              <a:off x="1309199" y="2439637"/>
              <a:ext cx="164961" cy="3797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 bwMode="auto">
            <a:xfrm>
              <a:off x="1601437" y="2439637"/>
              <a:ext cx="164962" cy="3797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295400" y="13716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81200" y="13716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g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2200" y="19050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reat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76400" y="19050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one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1600" y="19050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2000" y="1905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or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43000" y="24384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n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76400" y="24384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r</a:t>
              </a:r>
              <a:endParaRPr lang="en-US" sz="2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81627" y="406396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green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20027" y="3301964"/>
            <a:ext cx="3200400" cy="2290465"/>
            <a:chOff x="3276600" y="1371600"/>
            <a:chExt cx="3200400" cy="2290465"/>
          </a:xfrm>
        </p:grpSpPr>
        <p:grpSp>
          <p:nvGrpSpPr>
            <p:cNvPr id="32" name="Group 31"/>
            <p:cNvGrpSpPr/>
            <p:nvPr/>
          </p:nvGrpSpPr>
          <p:grpSpPr>
            <a:xfrm>
              <a:off x="3276600" y="1371600"/>
              <a:ext cx="2133600" cy="1627797"/>
              <a:chOff x="3276600" y="1371600"/>
              <a:chExt cx="2133600" cy="1627797"/>
            </a:xfrm>
          </p:grpSpPr>
          <p:sp>
            <p:nvSpPr>
              <p:cNvPr id="36" name="Oval 35"/>
              <p:cNvSpPr>
                <a:spLocks noChangeAspect="1"/>
              </p:cNvSpPr>
              <p:nvPr/>
            </p:nvSpPr>
            <p:spPr bwMode="auto">
              <a:xfrm>
                <a:off x="4191000" y="14478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 bwMode="auto">
              <a:xfrm>
                <a:off x="3706203" y="18288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 bwMode="auto">
              <a:xfrm>
                <a:off x="4648200" y="18288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 bwMode="auto">
              <a:xfrm>
                <a:off x="3429000" y="22860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3962400" y="22860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4419600" y="22860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4876800" y="22860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3733800" y="28194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 bwMode="auto">
              <a:xfrm>
                <a:off x="4191000" y="28194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45" name="Straight Connector 44"/>
              <p:cNvCxnSpPr>
                <a:stCxn id="36" idx="3"/>
                <a:endCxn id="37" idx="0"/>
              </p:cNvCxnSpPr>
              <p:nvPr/>
            </p:nvCxnSpPr>
            <p:spPr bwMode="auto">
              <a:xfrm flipH="1">
                <a:off x="3796202" y="1601437"/>
                <a:ext cx="421158" cy="2273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>
                <a:stCxn id="36" idx="5"/>
                <a:endCxn id="38" idx="0"/>
              </p:cNvCxnSpPr>
              <p:nvPr/>
            </p:nvCxnSpPr>
            <p:spPr bwMode="auto">
              <a:xfrm>
                <a:off x="4344637" y="1601437"/>
                <a:ext cx="393562" cy="22736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BE2D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>
                <a:stCxn id="37" idx="3"/>
                <a:endCxn id="39" idx="0"/>
              </p:cNvCxnSpPr>
              <p:nvPr/>
            </p:nvCxnSpPr>
            <p:spPr bwMode="auto">
              <a:xfrm flipH="1">
                <a:off x="3518999" y="1982437"/>
                <a:ext cx="213564" cy="3035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>
                <a:stCxn id="37" idx="5"/>
                <a:endCxn id="40" idx="0"/>
              </p:cNvCxnSpPr>
              <p:nvPr/>
            </p:nvCxnSpPr>
            <p:spPr bwMode="auto">
              <a:xfrm>
                <a:off x="3859840" y="1982437"/>
                <a:ext cx="192559" cy="3035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>
                <a:stCxn id="38" idx="3"/>
                <a:endCxn id="41" idx="0"/>
              </p:cNvCxnSpPr>
              <p:nvPr/>
            </p:nvCxnSpPr>
            <p:spPr bwMode="auto">
              <a:xfrm flipH="1">
                <a:off x="4509599" y="1982437"/>
                <a:ext cx="164961" cy="3035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>
                <a:stCxn id="38" idx="5"/>
                <a:endCxn id="42" idx="0"/>
              </p:cNvCxnSpPr>
              <p:nvPr/>
            </p:nvCxnSpPr>
            <p:spPr bwMode="auto">
              <a:xfrm>
                <a:off x="4801837" y="1982437"/>
                <a:ext cx="164962" cy="30356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BE2D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>
                <a:stCxn id="40" idx="3"/>
                <a:endCxn id="43" idx="0"/>
              </p:cNvCxnSpPr>
              <p:nvPr/>
            </p:nvCxnSpPr>
            <p:spPr bwMode="auto">
              <a:xfrm flipH="1">
                <a:off x="3823799" y="2439637"/>
                <a:ext cx="164961" cy="3797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>
                <a:stCxn id="40" idx="5"/>
                <a:endCxn id="44" idx="0"/>
              </p:cNvCxnSpPr>
              <p:nvPr/>
            </p:nvCxnSpPr>
            <p:spPr bwMode="auto">
              <a:xfrm>
                <a:off x="4116037" y="2439637"/>
                <a:ext cx="164962" cy="3797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810000" y="137160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f</a:t>
                </a:r>
                <a:endParaRPr lang="en-US" sz="20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495800" y="137160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g</a:t>
                </a:r>
                <a:endParaRPr lang="en-US" sz="2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876800" y="1905000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008000"/>
                    </a:solidFill>
                  </a:rPr>
                  <a:t>reat</a:t>
                </a:r>
                <a:endParaRPr lang="en-US" sz="20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91000" y="1905000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one</a:t>
                </a:r>
                <a:endParaRPr lang="en-US" sz="2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886200" y="19050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u</a:t>
                </a:r>
                <a:endParaRPr lang="en-US" sz="2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276600" y="1905000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or</a:t>
                </a:r>
                <a:endParaRPr lang="en-US" sz="2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657600" y="243840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n</a:t>
                </a:r>
                <a:endParaRPr lang="en-US" sz="2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191000" y="243840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r</a:t>
                </a:r>
                <a:endParaRPr lang="en-US" sz="2000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3429000" y="32004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</a:t>
              </a:r>
              <a:r>
                <a:rPr lang="en-US" dirty="0" smtClean="0">
                  <a:solidFill>
                    <a:srgbClr val="FF0000"/>
                  </a:solidFill>
                </a:rPr>
                <a:t>gre</a:t>
              </a:r>
              <a:r>
                <a:rPr lang="en-US" dirty="0" smtClean="0"/>
                <a:t>en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05400" y="1371600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search ends </a:t>
              </a:r>
            </a:p>
            <a:p>
              <a:r>
                <a:rPr lang="en-US" sz="1600" dirty="0" smtClean="0"/>
                <a:t>here</a:t>
              </a:r>
              <a:endParaRPr lang="en-US" sz="1600" dirty="0"/>
            </a:p>
          </p:txBody>
        </p:sp>
        <p:cxnSp>
          <p:nvCxnSpPr>
            <p:cNvPr id="35" name="Straight Arrow Connector 34"/>
            <p:cNvCxnSpPr>
              <a:stCxn id="34" idx="1"/>
              <a:endCxn id="42" idx="7"/>
            </p:cNvCxnSpPr>
            <p:nvPr/>
          </p:nvCxnSpPr>
          <p:spPr bwMode="auto">
            <a:xfrm flipH="1">
              <a:off x="5030437" y="1663988"/>
              <a:ext cx="74963" cy="6483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39427" y="4216364"/>
            <a:ext cx="2362200" cy="1627797"/>
            <a:chOff x="6096000" y="1371600"/>
            <a:chExt cx="2362200" cy="1627797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 bwMode="auto">
            <a:xfrm>
              <a:off x="7010400" y="1447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 bwMode="auto">
            <a:xfrm>
              <a:off x="6525603" y="1828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 bwMode="auto">
            <a:xfrm>
              <a:off x="7467600" y="1828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 bwMode="auto">
            <a:xfrm>
              <a:off x="62484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 bwMode="auto">
            <a:xfrm>
              <a:off x="67818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 bwMode="auto">
            <a:xfrm>
              <a:off x="72390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 bwMode="auto">
            <a:xfrm>
              <a:off x="7696200" y="2286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 bwMode="auto">
            <a:xfrm>
              <a:off x="6553200" y="28194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 bwMode="auto">
            <a:xfrm>
              <a:off x="7010400" y="28194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71" name="Straight Connector 70"/>
            <p:cNvCxnSpPr>
              <a:stCxn id="62" idx="3"/>
              <a:endCxn id="63" idx="0"/>
            </p:cNvCxnSpPr>
            <p:nvPr/>
          </p:nvCxnSpPr>
          <p:spPr bwMode="auto">
            <a:xfrm flipH="1">
              <a:off x="6615602" y="1601437"/>
              <a:ext cx="421158" cy="2273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stCxn id="62" idx="5"/>
              <a:endCxn id="64" idx="0"/>
            </p:cNvCxnSpPr>
            <p:nvPr/>
          </p:nvCxnSpPr>
          <p:spPr bwMode="auto">
            <a:xfrm>
              <a:off x="7164037" y="1601437"/>
              <a:ext cx="393562" cy="2273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BE2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stCxn id="63" idx="3"/>
              <a:endCxn id="65" idx="0"/>
            </p:cNvCxnSpPr>
            <p:nvPr/>
          </p:nvCxnSpPr>
          <p:spPr bwMode="auto">
            <a:xfrm flipH="1">
              <a:off x="6338399" y="1982437"/>
              <a:ext cx="213564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>
              <a:stCxn id="63" idx="5"/>
              <a:endCxn id="66" idx="0"/>
            </p:cNvCxnSpPr>
            <p:nvPr/>
          </p:nvCxnSpPr>
          <p:spPr bwMode="auto">
            <a:xfrm>
              <a:off x="6679240" y="1982437"/>
              <a:ext cx="192559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64" idx="3"/>
              <a:endCxn id="67" idx="0"/>
            </p:cNvCxnSpPr>
            <p:nvPr/>
          </p:nvCxnSpPr>
          <p:spPr bwMode="auto">
            <a:xfrm flipH="1">
              <a:off x="7328999" y="1982437"/>
              <a:ext cx="164961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64" idx="5"/>
              <a:endCxn id="68" idx="0"/>
            </p:cNvCxnSpPr>
            <p:nvPr/>
          </p:nvCxnSpPr>
          <p:spPr bwMode="auto">
            <a:xfrm>
              <a:off x="7621237" y="1982437"/>
              <a:ext cx="164962" cy="3035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BE2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stCxn id="66" idx="3"/>
              <a:endCxn id="69" idx="0"/>
            </p:cNvCxnSpPr>
            <p:nvPr/>
          </p:nvCxnSpPr>
          <p:spPr bwMode="auto">
            <a:xfrm flipH="1">
              <a:off x="6643199" y="2439637"/>
              <a:ext cx="164961" cy="3797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>
              <a:stCxn id="66" idx="5"/>
              <a:endCxn id="70" idx="0"/>
            </p:cNvCxnSpPr>
            <p:nvPr/>
          </p:nvCxnSpPr>
          <p:spPr bwMode="auto">
            <a:xfrm>
              <a:off x="6935437" y="2439637"/>
              <a:ext cx="164962" cy="3797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6629400" y="13716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315200" y="13716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g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96200" y="19050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re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010400" y="19050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one</a:t>
              </a:r>
              <a:endParaRPr lang="en-US" sz="2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05600" y="19050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</a:t>
              </a:r>
              <a:endParaRPr lang="en-US" sz="2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096000" y="1905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or</a:t>
              </a:r>
              <a:endParaRPr lang="en-US" sz="2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477000" y="24384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n</a:t>
              </a:r>
              <a:endParaRPr lang="en-US" sz="2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010400" y="24384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r</a:t>
              </a:r>
              <a:endParaRPr lang="en-US" sz="2000" dirty="0"/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 bwMode="auto">
            <a:xfrm>
              <a:off x="7467600" y="28194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rgbClr val="BE2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 bwMode="auto">
            <a:xfrm>
              <a:off x="7924800" y="28194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rgbClr val="BE2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315200" y="24384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at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90" name="Straight Connector 89"/>
            <p:cNvCxnSpPr>
              <a:stCxn id="68" idx="3"/>
              <a:endCxn id="87" idx="0"/>
            </p:cNvCxnSpPr>
            <p:nvPr/>
          </p:nvCxnSpPr>
          <p:spPr bwMode="auto">
            <a:xfrm flipH="1">
              <a:off x="7557599" y="2439637"/>
              <a:ext cx="164961" cy="3797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BE2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68" idx="5"/>
              <a:endCxn id="88" idx="0"/>
            </p:cNvCxnSpPr>
            <p:nvPr/>
          </p:nvCxnSpPr>
          <p:spPr bwMode="auto">
            <a:xfrm>
              <a:off x="7849837" y="2439637"/>
              <a:ext cx="164962" cy="3797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BE2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7924800" y="24384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en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56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0815"/>
            <a:ext cx="8229600" cy="954464"/>
          </a:xfrm>
        </p:spPr>
        <p:txBody>
          <a:bodyPr/>
          <a:lstStyle/>
          <a:p>
            <a:r>
              <a:rPr lang="en-US" sz="5400" dirty="0" smtClean="0"/>
              <a:t>Suffix </a:t>
            </a:r>
            <a:r>
              <a:rPr lang="en-US" sz="5400" dirty="0" err="1" smtClean="0"/>
              <a:t>Trie</a:t>
            </a:r>
            <a:endParaRPr lang="en-US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77445" y="1904823"/>
            <a:ext cx="8001000" cy="3221454"/>
            <a:chOff x="762000" y="2908300"/>
            <a:chExt cx="8001000" cy="322145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3718896"/>
                </p:ext>
              </p:extLst>
            </p:nvPr>
          </p:nvGraphicFramePr>
          <p:xfrm>
            <a:off x="762000" y="3657600"/>
            <a:ext cx="8001000" cy="2300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16" name="VISIO" r:id="rId4" imgW="5003800" imgH="1447800" progId="Visio.Drawing.6">
                    <p:embed/>
                  </p:oleObj>
                </mc:Choice>
                <mc:Fallback>
                  <p:oleObj name="VISIO" r:id="rId4" imgW="5003800" imgH="144780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3657600"/>
                          <a:ext cx="8001000" cy="2300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02969"/>
                </p:ext>
              </p:extLst>
            </p:nvPr>
          </p:nvGraphicFramePr>
          <p:xfrm>
            <a:off x="2971800" y="2908300"/>
            <a:ext cx="350520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17" name="VISIO" r:id="rId6" imgW="1955800" imgH="508000" progId="Visio.Drawing.6">
                    <p:embed/>
                  </p:oleObj>
                </mc:Choice>
                <mc:Fallback>
                  <p:oleObj name="VISIO" r:id="rId6" imgW="1955800" imgH="50800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2908300"/>
                          <a:ext cx="3505200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170522" y="4936102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7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06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52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96586" y="5790065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31391" y="4937533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33688" y="4938964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919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27"/>
            <a:ext cx="8229600" cy="1143000"/>
          </a:xfrm>
        </p:spPr>
        <p:txBody>
          <a:bodyPr/>
          <a:lstStyle/>
          <a:p>
            <a:r>
              <a:rPr lang="en-US" dirty="0"/>
              <a:t>Suffix </a:t>
            </a:r>
            <a:r>
              <a:rPr lang="en-US" dirty="0" err="1"/>
              <a:t>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6535"/>
            <a:ext cx="8229600" cy="2330274"/>
          </a:xfrm>
        </p:spPr>
        <p:txBody>
          <a:bodyPr/>
          <a:lstStyle/>
          <a:p>
            <a:r>
              <a:rPr lang="en-US" dirty="0"/>
              <a:t>Not all strings are guaranteed to have corresponding suffix </a:t>
            </a:r>
            <a:r>
              <a:rPr lang="en-US" dirty="0" err="1"/>
              <a:t>trie</a:t>
            </a:r>
            <a:r>
              <a:rPr lang="en-US" dirty="0"/>
              <a:t>.</a:t>
            </a:r>
          </a:p>
          <a:p>
            <a:r>
              <a:rPr lang="en-US" dirty="0"/>
              <a:t>For example: </a:t>
            </a:r>
            <a:r>
              <a:rPr lang="en-US" dirty="0" err="1"/>
              <a:t>xabxa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09800" y="3048000"/>
            <a:ext cx="4267200" cy="1094397"/>
            <a:chOff x="1828800" y="3657600"/>
            <a:chExt cx="4267200" cy="1094397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3810000" y="3733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2667000" y="4114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5154003" y="41148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2133600" y="4572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5715000" y="45720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0" name="Straight Connector 9"/>
            <p:cNvCxnSpPr>
              <a:stCxn id="5" idx="3"/>
              <a:endCxn id="6" idx="0"/>
            </p:cNvCxnSpPr>
            <p:nvPr/>
          </p:nvCxnSpPr>
          <p:spPr bwMode="auto">
            <a:xfrm flipH="1">
              <a:off x="2756999" y="3887437"/>
              <a:ext cx="1079361" cy="2273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5" idx="5"/>
              <a:endCxn id="7" idx="0"/>
            </p:cNvCxnSpPr>
            <p:nvPr/>
          </p:nvCxnSpPr>
          <p:spPr bwMode="auto">
            <a:xfrm>
              <a:off x="3963637" y="3887437"/>
              <a:ext cx="1280365" cy="2273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6" idx="3"/>
              <a:endCxn id="8" idx="0"/>
            </p:cNvCxnSpPr>
            <p:nvPr/>
          </p:nvCxnSpPr>
          <p:spPr bwMode="auto">
            <a:xfrm flipH="1">
              <a:off x="2223599" y="4268437"/>
              <a:ext cx="469761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7" idx="5"/>
              <a:endCxn id="9" idx="0"/>
            </p:cNvCxnSpPr>
            <p:nvPr/>
          </p:nvCxnSpPr>
          <p:spPr bwMode="auto">
            <a:xfrm>
              <a:off x="5307640" y="4268437"/>
              <a:ext cx="497359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124200" y="36576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9000" y="38862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bxa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8800" y="41910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bxa</a:t>
              </a:r>
              <a:endParaRPr lang="en-US" sz="2000" dirty="0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 bwMode="auto">
            <a:xfrm>
              <a:off x="3810000" y="4239603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8" name="Straight Connector 17"/>
            <p:cNvCxnSpPr>
              <a:stCxn id="5" idx="4"/>
              <a:endCxn id="17" idx="0"/>
            </p:cNvCxnSpPr>
            <p:nvPr/>
          </p:nvCxnSpPr>
          <p:spPr bwMode="auto">
            <a:xfrm>
              <a:off x="3899999" y="3913797"/>
              <a:ext cx="0" cy="32580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343400" y="36576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xa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86400" y="4114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bxa</a:t>
              </a:r>
              <a:endParaRPr 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33600" y="4495800"/>
            <a:ext cx="4267200" cy="1094397"/>
            <a:chOff x="2133600" y="4495800"/>
            <a:chExt cx="4267200" cy="1094397"/>
          </a:xfrm>
        </p:grpSpPr>
        <p:sp>
          <p:nvSpPr>
            <p:cNvPr id="22" name="TextBox 21"/>
            <p:cNvSpPr txBox="1"/>
            <p:nvPr/>
          </p:nvSpPr>
          <p:spPr>
            <a:xfrm>
              <a:off x="3429000" y="44958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48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xa</a:t>
              </a:r>
              <a:endParaRPr lang="en-US" sz="2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133600" y="4572000"/>
              <a:ext cx="4267200" cy="1018197"/>
              <a:chOff x="2133600" y="4572000"/>
              <a:chExt cx="4267200" cy="1018197"/>
            </a:xfrm>
          </p:grpSpPr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4114800" y="45720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2971800" y="49530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5458803" y="49530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2438400" y="54102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019800" y="54102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33" name="Straight Connector 32"/>
              <p:cNvCxnSpPr>
                <a:stCxn id="28" idx="3"/>
                <a:endCxn id="29" idx="0"/>
              </p:cNvCxnSpPr>
              <p:nvPr/>
            </p:nvCxnSpPr>
            <p:spPr bwMode="auto">
              <a:xfrm flipH="1">
                <a:off x="3061799" y="4725637"/>
                <a:ext cx="1079361" cy="2273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>
                <a:stCxn id="28" idx="5"/>
                <a:endCxn id="30" idx="0"/>
              </p:cNvCxnSpPr>
              <p:nvPr/>
            </p:nvCxnSpPr>
            <p:spPr bwMode="auto">
              <a:xfrm>
                <a:off x="4268437" y="4725637"/>
                <a:ext cx="1280365" cy="2273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>
                <a:stCxn id="29" idx="3"/>
                <a:endCxn id="31" idx="0"/>
              </p:cNvCxnSpPr>
              <p:nvPr/>
            </p:nvCxnSpPr>
            <p:spPr bwMode="auto">
              <a:xfrm flipH="1">
                <a:off x="2528399" y="5106637"/>
                <a:ext cx="469761" cy="3035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>
                <a:stCxn id="30" idx="5"/>
                <a:endCxn id="32" idx="0"/>
              </p:cNvCxnSpPr>
              <p:nvPr/>
            </p:nvCxnSpPr>
            <p:spPr bwMode="auto">
              <a:xfrm>
                <a:off x="5612440" y="5106637"/>
                <a:ext cx="497359" cy="3035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7" name="TextBox 36"/>
              <p:cNvSpPr txBox="1"/>
              <p:nvPr/>
            </p:nvSpPr>
            <p:spPr>
              <a:xfrm>
                <a:off x="3733800" y="4724400"/>
                <a:ext cx="609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bxa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33600" y="5029200"/>
                <a:ext cx="609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bxa</a:t>
                </a:r>
                <a:endParaRPr lang="en-US" sz="2000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 bwMode="auto">
              <a:xfrm>
                <a:off x="4114800" y="5077803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40" name="Straight Connector 39"/>
              <p:cNvCxnSpPr>
                <a:stCxn id="28" idx="4"/>
                <a:endCxn id="39" idx="0"/>
              </p:cNvCxnSpPr>
              <p:nvPr/>
            </p:nvCxnSpPr>
            <p:spPr bwMode="auto">
              <a:xfrm>
                <a:off x="4204799" y="4751997"/>
                <a:ext cx="0" cy="32580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5791200" y="4953000"/>
                <a:ext cx="609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bxa</a:t>
                </a:r>
                <a:endParaRPr lang="en-US" sz="2000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5029200" y="5410200"/>
                <a:ext cx="179997" cy="17999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43" name="Straight Connector 42"/>
              <p:cNvCxnSpPr>
                <a:stCxn id="30" idx="3"/>
                <a:endCxn id="42" idx="0"/>
              </p:cNvCxnSpPr>
              <p:nvPr/>
            </p:nvCxnSpPr>
            <p:spPr bwMode="auto">
              <a:xfrm flipH="1">
                <a:off x="5119199" y="5106637"/>
                <a:ext cx="365964" cy="3035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4" name="TextBox 43"/>
              <p:cNvSpPr txBox="1"/>
              <p:nvPr/>
            </p:nvSpPr>
            <p:spPr>
              <a:xfrm>
                <a:off x="5029200" y="502920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$</a:t>
                </a:r>
                <a:endParaRPr lang="en-US" sz="2000" dirty="0"/>
              </a:p>
            </p:txBody>
          </p:sp>
        </p:grpSp>
        <p:sp>
          <p:nvSpPr>
            <p:cNvPr id="25" name="Oval 24"/>
            <p:cNvSpPr>
              <a:spLocks noChangeAspect="1"/>
            </p:cNvSpPr>
            <p:nvPr/>
          </p:nvSpPr>
          <p:spPr bwMode="auto">
            <a:xfrm>
              <a:off x="3401403" y="5410200"/>
              <a:ext cx="179997" cy="1799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2800" y="507164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$</a:t>
              </a:r>
              <a:endParaRPr lang="en-US" sz="2000" dirty="0"/>
            </a:p>
          </p:txBody>
        </p:sp>
        <p:cxnSp>
          <p:nvCxnSpPr>
            <p:cNvPr id="27" name="Straight Connector 26"/>
            <p:cNvCxnSpPr>
              <a:stCxn id="29" idx="5"/>
              <a:endCxn id="25" idx="0"/>
            </p:cNvCxnSpPr>
            <p:nvPr/>
          </p:nvCxnSpPr>
          <p:spPr bwMode="auto">
            <a:xfrm>
              <a:off x="3125437" y="5106637"/>
              <a:ext cx="365965" cy="30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240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172604"/>
            <a:ext cx="8714153" cy="1143000"/>
          </a:xfrm>
        </p:spPr>
        <p:txBody>
          <a:bodyPr/>
          <a:lstStyle/>
          <a:p>
            <a:r>
              <a:rPr lang="en-US" sz="4400" dirty="0" smtClean="0"/>
              <a:t>Pattern Matching Using Suffix </a:t>
            </a:r>
            <a:r>
              <a:rPr lang="en-US" sz="4400" dirty="0" err="1" smtClean="0"/>
              <a:t>Trie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454" y="1271851"/>
            <a:ext cx="5365484" cy="24100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76" y="1506104"/>
            <a:ext cx="16891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0665" y="3830515"/>
            <a:ext cx="5461977" cy="23483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8176" y="2476886"/>
            <a:ext cx="250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Compressed </a:t>
            </a:r>
            <a:r>
              <a:rPr lang="en-US" sz="2400" dirty="0" err="1" smtClean="0">
                <a:latin typeface="Avenir Book"/>
                <a:cs typeface="Avenir Book"/>
              </a:rPr>
              <a:t>Trie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176" y="4592901"/>
            <a:ext cx="1928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Auxiliary </a:t>
            </a:r>
            <a:r>
              <a:rPr lang="en-US" sz="2400" dirty="0" err="1" smtClean="0">
                <a:latin typeface="Avenir Book"/>
                <a:cs typeface="Avenir Book"/>
              </a:rPr>
              <a:t>Trie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597108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3999"/>
            <a:ext cx="8229600" cy="1143000"/>
          </a:xfrm>
        </p:spPr>
        <p:txBody>
          <a:bodyPr/>
          <a:lstStyle/>
          <a:p>
            <a:r>
              <a:rPr lang="en-US" sz="4400" dirty="0" smtClean="0"/>
              <a:t>How much space do we need to make a suffix </a:t>
            </a:r>
            <a:r>
              <a:rPr lang="en-US" sz="4400" dirty="0" err="1" smtClean="0"/>
              <a:t>trie</a:t>
            </a:r>
            <a:r>
              <a:rPr lang="en-US" sz="4400" dirty="0" smtClean="0"/>
              <a:t> of n character string?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337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574" y="1752806"/>
            <a:ext cx="8344226" cy="11430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Trie</a:t>
            </a:r>
            <a:r>
              <a:rPr lang="en-US" dirty="0" smtClean="0"/>
              <a:t> or Not to </a:t>
            </a:r>
            <a:r>
              <a:rPr lang="en-US" dirty="0" err="1" smtClean="0"/>
              <a:t>Trie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4974" y="3384177"/>
            <a:ext cx="83442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dirty="0" smtClean="0"/>
              <a:t>What would you use to store phonebook?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7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2863"/>
            <a:ext cx="8229600" cy="1143000"/>
          </a:xfrm>
        </p:spPr>
        <p:txBody>
          <a:bodyPr/>
          <a:lstStyle/>
          <a:p>
            <a:r>
              <a:rPr lang="en-US" sz="5400" dirty="0"/>
              <a:t>Constructing a Suffix </a:t>
            </a:r>
            <a:r>
              <a:rPr lang="en-US" sz="5400" dirty="0" err="1"/>
              <a:t>Trie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54" y="1821557"/>
            <a:ext cx="8354646" cy="47726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S[1..n] is the string</a:t>
            </a:r>
          </a:p>
          <a:p>
            <a:r>
              <a:rPr lang="en-US" dirty="0"/>
              <a:t>S</a:t>
            </a:r>
            <a:r>
              <a:rPr lang="en-US" dirty="0" smtClean="0"/>
              <a:t>tart </a:t>
            </a:r>
            <a:r>
              <a:rPr lang="en-US" dirty="0"/>
              <a:t>with a single edge for S</a:t>
            </a:r>
          </a:p>
          <a:p>
            <a:r>
              <a:rPr lang="en-US" dirty="0"/>
              <a:t>E</a:t>
            </a:r>
            <a:r>
              <a:rPr lang="en-US" dirty="0" smtClean="0"/>
              <a:t>nter </a:t>
            </a:r>
            <a:r>
              <a:rPr lang="en-US" dirty="0"/>
              <a:t>the edges for the suffix S[</a:t>
            </a:r>
            <a:r>
              <a:rPr lang="en-US" dirty="0" err="1"/>
              <a:t>i</a:t>
            </a:r>
            <a:r>
              <a:rPr lang="en-US" dirty="0"/>
              <a:t>..n] where </a:t>
            </a:r>
            <a:r>
              <a:rPr lang="en-US" dirty="0" err="1"/>
              <a:t>i</a:t>
            </a:r>
            <a:r>
              <a:rPr lang="en-US" dirty="0"/>
              <a:t> goes from 2 to 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tarting </a:t>
            </a:r>
            <a:r>
              <a:rPr lang="en-US" dirty="0"/>
              <a:t>at the root node find the longest part from the root whose label matches a prefix of S[</a:t>
            </a:r>
            <a:r>
              <a:rPr lang="en-US" dirty="0" err="1"/>
              <a:t>i</a:t>
            </a:r>
            <a:r>
              <a:rPr lang="en-US" dirty="0"/>
              <a:t>..n]. At some point, no further matches are possible</a:t>
            </a:r>
          </a:p>
          <a:p>
            <a:pPr lvl="2"/>
            <a:r>
              <a:rPr lang="en-US" dirty="0"/>
              <a:t>If the point is at a node, then denote this node by w</a:t>
            </a:r>
          </a:p>
          <a:p>
            <a:pPr lvl="2"/>
            <a:r>
              <a:rPr lang="en-US" dirty="0"/>
              <a:t>If it is in the middle of an edge, then insert a new node called w, at this point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 new edge running from w to a new leaf labeled S[</a:t>
            </a:r>
            <a:r>
              <a:rPr lang="en-US" dirty="0" err="1"/>
              <a:t>i</a:t>
            </a:r>
            <a:r>
              <a:rPr lang="en-US" dirty="0"/>
              <a:t>..n]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9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257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621519" y="1790700"/>
            <a:ext cx="1371600" cy="1447800"/>
            <a:chOff x="3733800" y="2667000"/>
            <a:chExt cx="1371600" cy="1447800"/>
          </a:xfrm>
        </p:grpSpPr>
        <p:sp>
          <p:nvSpPr>
            <p:cNvPr id="79" name="Oval 78"/>
            <p:cNvSpPr/>
            <p:nvPr/>
          </p:nvSpPr>
          <p:spPr bwMode="auto">
            <a:xfrm>
              <a:off x="4191000" y="2667000"/>
              <a:ext cx="338261" cy="332922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733800" y="3733800"/>
              <a:ext cx="13716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minimize</a:t>
              </a:r>
            </a:p>
          </p:txBody>
        </p:sp>
        <p:cxnSp>
          <p:nvCxnSpPr>
            <p:cNvPr id="81" name="Straight Connector 80"/>
            <p:cNvCxnSpPr>
              <a:stCxn id="79" idx="4"/>
              <a:endCxn id="80" idx="0"/>
            </p:cNvCxnSpPr>
            <p:nvPr/>
          </p:nvCxnSpPr>
          <p:spPr bwMode="auto">
            <a:xfrm>
              <a:off x="4360131" y="2999922"/>
              <a:ext cx="59469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2" name="Rectangle 81"/>
          <p:cNvSpPr/>
          <p:nvPr/>
        </p:nvSpPr>
        <p:spPr bwMode="auto">
          <a:xfrm>
            <a:off x="621519" y="1333500"/>
            <a:ext cx="1371600" cy="381000"/>
          </a:xfrm>
          <a:prstGeom prst="rect">
            <a:avLst/>
          </a:prstGeom>
          <a:solidFill>
            <a:srgbClr val="ECD882"/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rPr>
              <a:t>minimize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212319" y="1333500"/>
            <a:ext cx="1371600" cy="381000"/>
          </a:xfrm>
          <a:prstGeom prst="rect">
            <a:avLst/>
          </a:prstGeom>
          <a:solidFill>
            <a:srgbClr val="ECD882"/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7C1EB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</a:rPr>
              <a:t>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rPr>
              <a:t>inimize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2145519" y="1790700"/>
            <a:ext cx="2971800" cy="1447800"/>
            <a:chOff x="2514600" y="2667000"/>
            <a:chExt cx="2971800" cy="1447800"/>
          </a:xfrm>
        </p:grpSpPr>
        <p:sp>
          <p:nvSpPr>
            <p:cNvPr id="85" name="Oval 84"/>
            <p:cNvSpPr/>
            <p:nvPr/>
          </p:nvSpPr>
          <p:spPr bwMode="auto">
            <a:xfrm>
              <a:off x="4191000" y="2667000"/>
              <a:ext cx="338261" cy="332922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4114800" y="3733800"/>
              <a:ext cx="13716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minimize</a:t>
              </a:r>
            </a:p>
          </p:txBody>
        </p:sp>
        <p:cxnSp>
          <p:nvCxnSpPr>
            <p:cNvPr id="87" name="Straight Connector 86"/>
            <p:cNvCxnSpPr>
              <a:stCxn id="85" idx="4"/>
              <a:endCxn id="86" idx="0"/>
            </p:cNvCxnSpPr>
            <p:nvPr/>
          </p:nvCxnSpPr>
          <p:spPr bwMode="auto">
            <a:xfrm>
              <a:off x="4360131" y="2999922"/>
              <a:ext cx="440469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Rectangle 87"/>
            <p:cNvSpPr/>
            <p:nvPr/>
          </p:nvSpPr>
          <p:spPr bwMode="auto">
            <a:xfrm>
              <a:off x="2514600" y="3733800"/>
              <a:ext cx="10668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inimize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89" name="Straight Connector 88"/>
            <p:cNvCxnSpPr>
              <a:stCxn id="85" idx="4"/>
              <a:endCxn id="88" idx="0"/>
            </p:cNvCxnSpPr>
            <p:nvPr/>
          </p:nvCxnSpPr>
          <p:spPr bwMode="auto">
            <a:xfrm flipH="1">
              <a:off x="3048000" y="2999922"/>
              <a:ext cx="1312131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0" name="Rectangle 89"/>
          <p:cNvSpPr/>
          <p:nvPr/>
        </p:nvSpPr>
        <p:spPr bwMode="auto">
          <a:xfrm>
            <a:off x="5498319" y="1790700"/>
            <a:ext cx="1371600" cy="381000"/>
          </a:xfrm>
          <a:prstGeom prst="rect">
            <a:avLst/>
          </a:prstGeom>
          <a:solidFill>
            <a:srgbClr val="ECD882"/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7C1EB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</a:rPr>
              <a:t>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57BD4"/>
                </a:solidFill>
                <a:effectLst/>
                <a:uLnTx/>
                <a:uFillTx/>
                <a:latin typeface="Tahoma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rPr>
              <a:t>nimize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2678919" y="4381500"/>
            <a:ext cx="1371600" cy="381000"/>
          </a:xfrm>
          <a:prstGeom prst="rect">
            <a:avLst/>
          </a:prstGeom>
          <a:solidFill>
            <a:srgbClr val="ECD882"/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7C1EB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</a:rPr>
              <a:t>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57BD4"/>
                </a:solidFill>
                <a:effectLst/>
                <a:uLnTx/>
                <a:uFillTx/>
                <a:latin typeface="Tahoma" pitchFamily="34" charset="0"/>
              </a:rPr>
              <a:t>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rPr>
              <a:t>imize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279119" y="2476500"/>
            <a:ext cx="4343400" cy="1447800"/>
            <a:chOff x="4724400" y="2438400"/>
            <a:chExt cx="4343400" cy="1447800"/>
          </a:xfrm>
        </p:grpSpPr>
        <p:grpSp>
          <p:nvGrpSpPr>
            <p:cNvPr id="93" name="Group 92"/>
            <p:cNvGrpSpPr/>
            <p:nvPr/>
          </p:nvGrpSpPr>
          <p:grpSpPr>
            <a:xfrm>
              <a:off x="4724400" y="2438400"/>
              <a:ext cx="4343400" cy="1447800"/>
              <a:chOff x="2514600" y="2667000"/>
              <a:chExt cx="4343400" cy="1447800"/>
            </a:xfrm>
          </p:grpSpPr>
          <p:sp>
            <p:nvSpPr>
              <p:cNvPr id="95" name="Oval 94"/>
              <p:cNvSpPr/>
              <p:nvPr/>
            </p:nvSpPr>
            <p:spPr bwMode="auto">
              <a:xfrm>
                <a:off x="4191000" y="2667000"/>
                <a:ext cx="338261" cy="332922"/>
              </a:xfrm>
              <a:prstGeom prst="ellips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4114800" y="3733800"/>
                <a:ext cx="13716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minimize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514600" y="3733800"/>
                <a:ext cx="10668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inimize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cxnSp>
            <p:nvCxnSpPr>
              <p:cNvPr id="98" name="Straight Connector 97"/>
              <p:cNvCxnSpPr>
                <a:stCxn id="95" idx="4"/>
                <a:endCxn id="97" idx="0"/>
              </p:cNvCxnSpPr>
              <p:nvPr/>
            </p:nvCxnSpPr>
            <p:spPr bwMode="auto">
              <a:xfrm flipH="1">
                <a:off x="3048000" y="2999922"/>
                <a:ext cx="1312131" cy="7338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9" name="Rectangle 98"/>
              <p:cNvSpPr/>
              <p:nvPr/>
            </p:nvSpPr>
            <p:spPr bwMode="auto">
              <a:xfrm>
                <a:off x="5791200" y="3733800"/>
                <a:ext cx="10668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nimize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cxnSp>
            <p:nvCxnSpPr>
              <p:cNvPr id="100" name="Straight Connector 99"/>
              <p:cNvCxnSpPr>
                <a:stCxn id="95" idx="4"/>
                <a:endCxn id="99" idx="0"/>
              </p:cNvCxnSpPr>
              <p:nvPr/>
            </p:nvCxnSpPr>
            <p:spPr bwMode="auto">
              <a:xfrm>
                <a:off x="4360131" y="2999922"/>
                <a:ext cx="1964469" cy="7338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94" name="Straight Connector 93"/>
            <p:cNvCxnSpPr>
              <a:stCxn id="95" idx="4"/>
              <a:endCxn id="96" idx="0"/>
            </p:cNvCxnSpPr>
            <p:nvPr/>
          </p:nvCxnSpPr>
          <p:spPr bwMode="auto">
            <a:xfrm>
              <a:off x="6569931" y="2771322"/>
              <a:ext cx="440469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2374119" y="2809422"/>
            <a:ext cx="5181600" cy="3601356"/>
            <a:chOff x="2819400" y="2771322"/>
            <a:chExt cx="5181600" cy="3601356"/>
          </a:xfrm>
        </p:grpSpPr>
        <p:grpSp>
          <p:nvGrpSpPr>
            <p:cNvPr id="102" name="Group 101"/>
            <p:cNvGrpSpPr/>
            <p:nvPr/>
          </p:nvGrpSpPr>
          <p:grpSpPr>
            <a:xfrm>
              <a:off x="2819400" y="2771322"/>
              <a:ext cx="5181600" cy="3601356"/>
              <a:chOff x="1828800" y="1199244"/>
              <a:chExt cx="5181600" cy="3601356"/>
            </a:xfrm>
          </p:grpSpPr>
          <p:cxnSp>
            <p:nvCxnSpPr>
              <p:cNvPr id="104" name="Straight Connector 103"/>
              <p:cNvCxnSpPr>
                <a:stCxn id="95" idx="4"/>
                <a:endCxn id="96" idx="0"/>
              </p:cNvCxnSpPr>
              <p:nvPr/>
            </p:nvCxnSpPr>
            <p:spPr bwMode="auto">
              <a:xfrm>
                <a:off x="5796573" y="1199244"/>
                <a:ext cx="440469" cy="7338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5" name="Oval 104"/>
              <p:cNvSpPr/>
              <p:nvPr/>
            </p:nvSpPr>
            <p:spPr bwMode="auto">
              <a:xfrm>
                <a:off x="4343400" y="2819400"/>
                <a:ext cx="338261" cy="332922"/>
              </a:xfrm>
              <a:prstGeom prst="ellips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267200" y="3886200"/>
                <a:ext cx="13716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minimize</a:t>
                </a:r>
              </a:p>
            </p:txBody>
          </p:sp>
          <p:cxnSp>
            <p:nvCxnSpPr>
              <p:cNvPr id="107" name="Straight Connector 106"/>
              <p:cNvCxnSpPr>
                <a:stCxn id="105" idx="4"/>
              </p:cNvCxnSpPr>
              <p:nvPr/>
            </p:nvCxnSpPr>
            <p:spPr bwMode="auto">
              <a:xfrm flipH="1">
                <a:off x="3200400" y="3152322"/>
                <a:ext cx="1312131" cy="7338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8" name="Rectangle 107"/>
              <p:cNvSpPr/>
              <p:nvPr/>
            </p:nvSpPr>
            <p:spPr bwMode="auto">
              <a:xfrm>
                <a:off x="5943600" y="3886200"/>
                <a:ext cx="10668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nimize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cxnSp>
            <p:nvCxnSpPr>
              <p:cNvPr id="109" name="Straight Connector 108"/>
              <p:cNvCxnSpPr>
                <a:stCxn id="105" idx="4"/>
                <a:endCxn id="108" idx="0"/>
              </p:cNvCxnSpPr>
              <p:nvPr/>
            </p:nvCxnSpPr>
            <p:spPr bwMode="auto">
              <a:xfrm>
                <a:off x="4512531" y="3152322"/>
                <a:ext cx="1964469" cy="7338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0" name="Rectangle 109"/>
              <p:cNvSpPr/>
              <p:nvPr/>
            </p:nvSpPr>
            <p:spPr bwMode="auto">
              <a:xfrm>
                <a:off x="1828800" y="4419600"/>
                <a:ext cx="7620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ahoma" pitchFamily="34" charset="0"/>
                  </a:rPr>
                  <a:t>m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2895600" y="4419600"/>
                <a:ext cx="9906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ahoma" pitchFamily="34" charset="0"/>
                  </a:rPr>
                  <a:t>nim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3048000" y="3886200"/>
                <a:ext cx="338261" cy="332922"/>
              </a:xfrm>
              <a:prstGeom prst="ellips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i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cxnSp>
            <p:nvCxnSpPr>
              <p:cNvPr id="113" name="Straight Connector 112"/>
              <p:cNvCxnSpPr>
                <a:stCxn id="112" idx="4"/>
                <a:endCxn id="110" idx="0"/>
              </p:cNvCxnSpPr>
              <p:nvPr/>
            </p:nvCxnSpPr>
            <p:spPr bwMode="auto">
              <a:xfrm flipH="1">
                <a:off x="2209800" y="4219122"/>
                <a:ext cx="1007331" cy="2004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>
                <a:stCxn id="112" idx="4"/>
                <a:endCxn id="111" idx="0"/>
              </p:cNvCxnSpPr>
              <p:nvPr/>
            </p:nvCxnSpPr>
            <p:spPr bwMode="auto">
              <a:xfrm>
                <a:off x="3217131" y="4219122"/>
                <a:ext cx="173769" cy="2004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3" name="Straight Connector 102"/>
            <p:cNvCxnSpPr>
              <a:stCxn id="105" idx="4"/>
              <a:endCxn id="106" idx="0"/>
            </p:cNvCxnSpPr>
            <p:nvPr/>
          </p:nvCxnSpPr>
          <p:spPr bwMode="auto">
            <a:xfrm>
              <a:off x="5503131" y="4724400"/>
              <a:ext cx="440469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8436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90" grpId="0" animBg="1"/>
      <p:bldP spid="9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257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931131" y="1833108"/>
            <a:ext cx="1371600" cy="381000"/>
          </a:xfrm>
          <a:prstGeom prst="rect">
            <a:avLst/>
          </a:prstGeom>
          <a:solidFill>
            <a:srgbClr val="ECD882"/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7C1EB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</a:rPr>
              <a:t>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57BD4"/>
                </a:solidFill>
                <a:effectLst/>
                <a:uLnTx/>
                <a:uFillTx/>
                <a:latin typeface="Tahoma" pitchFamily="34" charset="0"/>
              </a:rPr>
              <a:t>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rPr>
              <a:t>imize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21531" y="1985508"/>
            <a:ext cx="5181600" cy="1981200"/>
            <a:chOff x="2819400" y="4391478"/>
            <a:chExt cx="5181600" cy="1981200"/>
          </a:xfrm>
        </p:grpSpPr>
        <p:grpSp>
          <p:nvGrpSpPr>
            <p:cNvPr id="39" name="Group 38"/>
            <p:cNvGrpSpPr/>
            <p:nvPr/>
          </p:nvGrpSpPr>
          <p:grpSpPr>
            <a:xfrm>
              <a:off x="2819400" y="4391478"/>
              <a:ext cx="5181600" cy="1981200"/>
              <a:chOff x="1828800" y="2819400"/>
              <a:chExt cx="5181600" cy="1981200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4343400" y="2819400"/>
                <a:ext cx="338261" cy="332922"/>
              </a:xfrm>
              <a:prstGeom prst="ellips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267200" y="3886200"/>
                <a:ext cx="13716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minimize</a:t>
                </a:r>
              </a:p>
            </p:txBody>
          </p:sp>
          <p:cxnSp>
            <p:nvCxnSpPr>
              <p:cNvPr id="43" name="Straight Connector 42"/>
              <p:cNvCxnSpPr>
                <a:stCxn id="41" idx="4"/>
              </p:cNvCxnSpPr>
              <p:nvPr/>
            </p:nvCxnSpPr>
            <p:spPr bwMode="auto">
              <a:xfrm flipH="1">
                <a:off x="3200400" y="3152322"/>
                <a:ext cx="1312131" cy="7338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4" name="Rectangle 43"/>
              <p:cNvSpPr/>
              <p:nvPr/>
            </p:nvSpPr>
            <p:spPr bwMode="auto">
              <a:xfrm>
                <a:off x="5943600" y="3886200"/>
                <a:ext cx="10668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nimize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cxnSp>
            <p:nvCxnSpPr>
              <p:cNvPr id="45" name="Straight Connector 44"/>
              <p:cNvCxnSpPr>
                <a:stCxn id="41" idx="4"/>
                <a:endCxn id="44" idx="0"/>
              </p:cNvCxnSpPr>
              <p:nvPr/>
            </p:nvCxnSpPr>
            <p:spPr bwMode="auto">
              <a:xfrm>
                <a:off x="4512531" y="3152322"/>
                <a:ext cx="1964469" cy="7338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Rectangle 45"/>
              <p:cNvSpPr/>
              <p:nvPr/>
            </p:nvSpPr>
            <p:spPr bwMode="auto">
              <a:xfrm>
                <a:off x="1828800" y="4419600"/>
                <a:ext cx="7620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ahoma" pitchFamily="34" charset="0"/>
                  </a:rPr>
                  <a:t>m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2895600" y="4419600"/>
                <a:ext cx="990600" cy="381000"/>
              </a:xfrm>
              <a:prstGeom prst="rect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ahoma" pitchFamily="34" charset="0"/>
                  </a:rPr>
                  <a:t>nim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ize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3048000" y="3886200"/>
                <a:ext cx="338261" cy="332922"/>
              </a:xfrm>
              <a:prstGeom prst="ellips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itchFamily="34" charset="0"/>
                  </a:rPr>
                  <a:t>i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cxnSp>
            <p:nvCxnSpPr>
              <p:cNvPr id="49" name="Straight Connector 48"/>
              <p:cNvCxnSpPr>
                <a:stCxn id="48" idx="4"/>
                <a:endCxn id="46" idx="0"/>
              </p:cNvCxnSpPr>
              <p:nvPr/>
            </p:nvCxnSpPr>
            <p:spPr bwMode="auto">
              <a:xfrm flipH="1">
                <a:off x="2209800" y="4219122"/>
                <a:ext cx="1007331" cy="2004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>
                <a:stCxn id="48" idx="4"/>
                <a:endCxn id="47" idx="0"/>
              </p:cNvCxnSpPr>
              <p:nvPr/>
            </p:nvCxnSpPr>
            <p:spPr bwMode="auto">
              <a:xfrm>
                <a:off x="3217131" y="4219122"/>
                <a:ext cx="173769" cy="200478"/>
              </a:xfrm>
              <a:prstGeom prst="line">
                <a:avLst/>
              </a:prstGeom>
              <a:solidFill>
                <a:srgbClr val="ECD882"/>
              </a:solidFill>
              <a:ln w="9525" cap="flat" cmpd="sng" algn="ctr">
                <a:solidFill>
                  <a:srgbClr val="40458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0" name="Straight Connector 39"/>
            <p:cNvCxnSpPr>
              <a:stCxn id="41" idx="4"/>
              <a:endCxn id="42" idx="0"/>
            </p:cNvCxnSpPr>
            <p:nvPr/>
          </p:nvCxnSpPr>
          <p:spPr bwMode="auto">
            <a:xfrm>
              <a:off x="5503131" y="4724400"/>
              <a:ext cx="440469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50"/>
          <p:cNvSpPr/>
          <p:nvPr/>
        </p:nvSpPr>
        <p:spPr bwMode="auto">
          <a:xfrm>
            <a:off x="4436331" y="3814308"/>
            <a:ext cx="1371600" cy="381000"/>
          </a:xfrm>
          <a:prstGeom prst="rect">
            <a:avLst/>
          </a:prstGeom>
          <a:solidFill>
            <a:srgbClr val="ECD882"/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7C1EB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</a:rPr>
              <a:t>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57BD4"/>
                </a:solidFill>
                <a:effectLst/>
                <a:uLnTx/>
                <a:uFillTx/>
                <a:latin typeface="Tahoma" pitchFamily="34" charset="0"/>
              </a:rPr>
              <a:t>ini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rPr>
              <a:t>mize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750531" y="3890508"/>
            <a:ext cx="5181600" cy="1981200"/>
            <a:chOff x="3657600" y="3352800"/>
            <a:chExt cx="5181600" cy="1981200"/>
          </a:xfrm>
        </p:grpSpPr>
        <p:sp>
          <p:nvSpPr>
            <p:cNvPr id="53" name="Oval 52"/>
            <p:cNvSpPr/>
            <p:nvPr/>
          </p:nvSpPr>
          <p:spPr bwMode="auto">
            <a:xfrm>
              <a:off x="6172200" y="3352800"/>
              <a:ext cx="338261" cy="332922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54" name="Straight Connector 53"/>
            <p:cNvCxnSpPr>
              <a:stCxn id="53" idx="4"/>
            </p:cNvCxnSpPr>
            <p:nvPr/>
          </p:nvCxnSpPr>
          <p:spPr bwMode="auto">
            <a:xfrm flipH="1">
              <a:off x="5029200" y="3685722"/>
              <a:ext cx="1312131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Rectangle 54"/>
            <p:cNvSpPr/>
            <p:nvPr/>
          </p:nvSpPr>
          <p:spPr bwMode="auto">
            <a:xfrm>
              <a:off x="7772400" y="4419600"/>
              <a:ext cx="10668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nimize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56" name="Straight Connector 55"/>
            <p:cNvCxnSpPr>
              <a:stCxn id="53" idx="4"/>
              <a:endCxn id="55" idx="0"/>
            </p:cNvCxnSpPr>
            <p:nvPr/>
          </p:nvCxnSpPr>
          <p:spPr bwMode="auto">
            <a:xfrm>
              <a:off x="6341331" y="3685722"/>
              <a:ext cx="1964469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657600" y="4953000"/>
              <a:ext cx="7620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m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ize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724400" y="4953000"/>
              <a:ext cx="9906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nim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ize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4876800" y="4419600"/>
              <a:ext cx="338261" cy="332922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i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60" name="Straight Connector 59"/>
            <p:cNvCxnSpPr>
              <a:stCxn id="59" idx="4"/>
              <a:endCxn id="57" idx="0"/>
            </p:cNvCxnSpPr>
            <p:nvPr/>
          </p:nvCxnSpPr>
          <p:spPr bwMode="auto">
            <a:xfrm flipH="1">
              <a:off x="4038600" y="4752522"/>
              <a:ext cx="1007331" cy="2004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59" idx="4"/>
              <a:endCxn id="58" idx="0"/>
            </p:cNvCxnSpPr>
            <p:nvPr/>
          </p:nvCxnSpPr>
          <p:spPr bwMode="auto">
            <a:xfrm>
              <a:off x="5045931" y="4752522"/>
              <a:ext cx="173769" cy="2004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53" idx="4"/>
            </p:cNvCxnSpPr>
            <p:nvPr/>
          </p:nvCxnSpPr>
          <p:spPr bwMode="auto">
            <a:xfrm>
              <a:off x="6341331" y="3685722"/>
              <a:ext cx="440469" cy="7338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Rectangle 62"/>
            <p:cNvSpPr/>
            <p:nvPr/>
          </p:nvSpPr>
          <p:spPr bwMode="auto">
            <a:xfrm>
              <a:off x="5791200" y="4953000"/>
              <a:ext cx="10668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inimize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010400" y="4953000"/>
              <a:ext cx="533400" cy="381000"/>
            </a:xfrm>
            <a:prstGeom prst="rect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itchFamily="34" charset="0"/>
                </a:rPr>
                <a:t>ize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629400" y="4419600"/>
              <a:ext cx="338261" cy="332922"/>
            </a:xfrm>
            <a:prstGeom prst="ellips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m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66" name="Straight Connector 65"/>
            <p:cNvCxnSpPr>
              <a:stCxn id="65" idx="4"/>
              <a:endCxn id="63" idx="0"/>
            </p:cNvCxnSpPr>
            <p:nvPr/>
          </p:nvCxnSpPr>
          <p:spPr bwMode="auto">
            <a:xfrm flipH="1">
              <a:off x="6324600" y="4752522"/>
              <a:ext cx="473931" cy="2004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4"/>
              <a:endCxn id="64" idx="0"/>
            </p:cNvCxnSpPr>
            <p:nvPr/>
          </p:nvCxnSpPr>
          <p:spPr bwMode="auto">
            <a:xfrm>
              <a:off x="6798531" y="4752522"/>
              <a:ext cx="478569" cy="200478"/>
            </a:xfrm>
            <a:prstGeom prst="line">
              <a:avLst/>
            </a:prstGeom>
            <a:solidFill>
              <a:srgbClr val="ECD882"/>
            </a:solidFill>
            <a:ln w="9525" cap="flat" cmpd="sng" algn="ctr">
              <a:solidFill>
                <a:srgbClr val="40458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1181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257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903865"/>
            <a:ext cx="8001000" cy="3221454"/>
            <a:chOff x="762000" y="2908300"/>
            <a:chExt cx="8001000" cy="322145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1973753"/>
                </p:ext>
              </p:extLst>
            </p:nvPr>
          </p:nvGraphicFramePr>
          <p:xfrm>
            <a:off x="762000" y="3657600"/>
            <a:ext cx="8001000" cy="2300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name="VISIO" r:id="rId3" imgW="5003800" imgH="1447800" progId="Visio.Drawing.6">
                    <p:embed/>
                  </p:oleObj>
                </mc:Choice>
                <mc:Fallback>
                  <p:oleObj name="VISIO" r:id="rId3" imgW="5003800" imgH="144780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3657600"/>
                          <a:ext cx="8001000" cy="2300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2655091"/>
                </p:ext>
              </p:extLst>
            </p:nvPr>
          </p:nvGraphicFramePr>
          <p:xfrm>
            <a:off x="2971800" y="2908300"/>
            <a:ext cx="350520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VISIO" r:id="rId5" imgW="1955800" imgH="508000" progId="Visio.Drawing.6">
                    <p:embed/>
                  </p:oleObj>
                </mc:Choice>
                <mc:Fallback>
                  <p:oleObj name="VISIO" r:id="rId5" imgW="1955800" imgH="50800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2908300"/>
                          <a:ext cx="3505200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170522" y="4936102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7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06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52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57912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96586" y="5790065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31391" y="4937533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33688" y="4938964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8054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777"/>
            <a:ext cx="8229600" cy="1143000"/>
          </a:xfrm>
        </p:spPr>
        <p:txBody>
          <a:bodyPr/>
          <a:lstStyle/>
          <a:p>
            <a:r>
              <a:rPr lang="en-US" sz="5400" dirty="0" smtClean="0"/>
              <a:t>Is finding a pattern same as finding a word in the dictionary?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1967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6055"/>
            <a:ext cx="8229600" cy="1143000"/>
          </a:xfrm>
        </p:spPr>
        <p:txBody>
          <a:bodyPr/>
          <a:lstStyle/>
          <a:p>
            <a:r>
              <a:rPr lang="en-US" dirty="0" smtClean="0"/>
              <a:t>How fast can you search for a word in a set of words?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4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876" y="2195662"/>
            <a:ext cx="8558363" cy="1143000"/>
          </a:xfrm>
        </p:spPr>
        <p:txBody>
          <a:bodyPr/>
          <a:lstStyle/>
          <a:p>
            <a:r>
              <a:rPr lang="en-US" dirty="0" smtClean="0"/>
              <a:t>How to make ordered tree for strings?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3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918"/>
            <a:ext cx="8229600" cy="1143000"/>
          </a:xfrm>
        </p:spPr>
        <p:txBody>
          <a:bodyPr/>
          <a:lstStyle/>
          <a:p>
            <a:r>
              <a:rPr lang="en-US" dirty="0" smtClean="0"/>
              <a:t>Standard 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857"/>
            <a:ext cx="8229600" cy="2330274"/>
          </a:xfrm>
        </p:spPr>
        <p:txBody>
          <a:bodyPr>
            <a:noAutofit/>
          </a:bodyPr>
          <a:lstStyle/>
          <a:p>
            <a:r>
              <a:rPr lang="en-US" dirty="0" smtClean="0"/>
              <a:t>Except root, each node is labeled with a character</a:t>
            </a:r>
          </a:p>
          <a:p>
            <a:r>
              <a:rPr lang="en-US" dirty="0"/>
              <a:t>The children of a node are alphabetically ordered</a:t>
            </a:r>
          </a:p>
          <a:p>
            <a:r>
              <a:rPr lang="en-US" dirty="0" smtClean="0"/>
              <a:t>The path from root to external nodes yields the string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9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437871"/>
              </p:ext>
            </p:extLst>
          </p:nvPr>
        </p:nvGraphicFramePr>
        <p:xfrm>
          <a:off x="587537" y="2191596"/>
          <a:ext cx="7315200" cy="321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VISIO" r:id="rId3" imgW="5816600" imgH="2565400" progId="Visio.Drawing.6">
                  <p:embed/>
                </p:oleObj>
              </mc:Choice>
              <mc:Fallback>
                <p:oleObj name="VISIO" r:id="rId3" imgW="5816600" imgH="2565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7" y="2191596"/>
                        <a:ext cx="7315200" cy="321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4218" y="1114378"/>
            <a:ext cx="85894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kern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S = { bear, bell, bid, bull, buy, sell, stock, stop }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2375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075"/>
            <a:ext cx="8229600" cy="1143000"/>
          </a:xfrm>
        </p:spPr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6475"/>
            <a:ext cx="8229600" cy="2330274"/>
          </a:xfrm>
        </p:spPr>
        <p:txBody>
          <a:bodyPr>
            <a:noAutofit/>
          </a:bodyPr>
          <a:lstStyle/>
          <a:p>
            <a:r>
              <a:rPr lang="en-US" sz="4400" dirty="0" smtClean="0"/>
              <a:t>Assumption: no word is prefix of other word!</a:t>
            </a:r>
          </a:p>
          <a:p>
            <a:r>
              <a:rPr lang="en-US" sz="4400" dirty="0" smtClean="0"/>
              <a:t>What if this is not the case?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019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3239"/>
            <a:ext cx="8229600" cy="1143000"/>
          </a:xfrm>
        </p:spPr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807" y="2612214"/>
            <a:ext cx="7826188" cy="2768899"/>
          </a:xfrm>
        </p:spPr>
        <p:txBody>
          <a:bodyPr>
            <a:noAutofit/>
          </a:bodyPr>
          <a:lstStyle/>
          <a:p>
            <a:r>
              <a:rPr lang="en-US" sz="4400" dirty="0"/>
              <a:t>n 	total size of the strings in S</a:t>
            </a:r>
          </a:p>
          <a:p>
            <a:r>
              <a:rPr lang="en-US" sz="4400" dirty="0"/>
              <a:t>m 	size of </a:t>
            </a:r>
            <a:r>
              <a:rPr lang="en-US" sz="4400" dirty="0" smtClean="0"/>
              <a:t>given </a:t>
            </a:r>
            <a:r>
              <a:rPr lang="en-US" sz="4400" dirty="0"/>
              <a:t>string </a:t>
            </a:r>
            <a:endParaRPr lang="en-US" sz="4400" dirty="0" smtClean="0"/>
          </a:p>
          <a:p>
            <a:r>
              <a:rPr lang="en-US" sz="4400" dirty="0" smtClean="0"/>
              <a:t>d </a:t>
            </a:r>
            <a:r>
              <a:rPr lang="en-US" sz="4400" dirty="0"/>
              <a:t>	size of the alphabet </a:t>
            </a:r>
            <a:endParaRPr lang="en-US" sz="4400" dirty="0" smtClean="0"/>
          </a:p>
          <a:p>
            <a:r>
              <a:rPr lang="en-US" sz="4400" dirty="0" smtClean="0"/>
              <a:t>s number of words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366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18905</TotalTime>
  <Words>1289</Words>
  <Application>Microsoft Macintosh PowerPoint</Application>
  <PresentationFormat>On-screen Show (4:3)</PresentationFormat>
  <Paragraphs>410</Paragraphs>
  <Slides>29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VISIO</vt:lpstr>
      <vt:lpstr>Lecture 19 Tries</vt:lpstr>
      <vt:lpstr>PowerPoint Presentation</vt:lpstr>
      <vt:lpstr>Is finding a pattern same as finding a word in the dictionary?</vt:lpstr>
      <vt:lpstr>How fast can you search for a word in a set of words? </vt:lpstr>
      <vt:lpstr>How to make ordered tree for strings?</vt:lpstr>
      <vt:lpstr>Standard Tries</vt:lpstr>
      <vt:lpstr>PowerPoint Presentation</vt:lpstr>
      <vt:lpstr>Insert</vt:lpstr>
      <vt:lpstr>Time complexity</vt:lpstr>
      <vt:lpstr>Search?</vt:lpstr>
      <vt:lpstr>Insert &amp; delete?</vt:lpstr>
      <vt:lpstr>Word Matching with a Trie</vt:lpstr>
      <vt:lpstr>How many nodes do we need?</vt:lpstr>
      <vt:lpstr>Compressed Tries</vt:lpstr>
      <vt:lpstr>Compressed Tries</vt:lpstr>
      <vt:lpstr>How many nodes do I have in a compressed Trie?</vt:lpstr>
      <vt:lpstr>Compressed Trie Properties</vt:lpstr>
      <vt:lpstr>PowerPoint Presentation</vt:lpstr>
      <vt:lpstr>Compact Representation of Tries</vt:lpstr>
      <vt:lpstr>Insertion/Deletion in Compressed Trie</vt:lpstr>
      <vt:lpstr>Suffix Trie</vt:lpstr>
      <vt:lpstr>Suffix Trie</vt:lpstr>
      <vt:lpstr>Pattern Matching Using Suffix Trie</vt:lpstr>
      <vt:lpstr>How much space do we need to make a suffix trie of n character string?</vt:lpstr>
      <vt:lpstr>To Trie or Not to Trie?</vt:lpstr>
      <vt:lpstr>Constructing a Suffix Trie</vt:lpstr>
      <vt:lpstr>Example</vt:lpstr>
      <vt:lpstr>Example</vt:lpstr>
      <vt:lpstr>Example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CSL201 Data Structures</dc:title>
  <dc:creator>Chomu Saini</dc:creator>
  <cp:lastModifiedBy>Chomu</cp:lastModifiedBy>
  <cp:revision>350</cp:revision>
  <cp:lastPrinted>2016-05-04T16:04:38Z</cp:lastPrinted>
  <dcterms:created xsi:type="dcterms:W3CDTF">2016-05-01T03:35:43Z</dcterms:created>
  <dcterms:modified xsi:type="dcterms:W3CDTF">2017-11-09T08:25:30Z</dcterms:modified>
</cp:coreProperties>
</file>