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1"/>
  </p:notesMasterIdLst>
  <p:sldIdLst>
    <p:sldId id="277" r:id="rId2"/>
    <p:sldId id="284" r:id="rId3"/>
    <p:sldId id="286" r:id="rId4"/>
    <p:sldId id="282" r:id="rId5"/>
    <p:sldId id="278" r:id="rId6"/>
    <p:sldId id="280" r:id="rId7"/>
    <p:sldId id="283" r:id="rId8"/>
    <p:sldId id="305" r:id="rId9"/>
    <p:sldId id="289" r:id="rId10"/>
    <p:sldId id="290" r:id="rId11"/>
    <p:sldId id="291" r:id="rId12"/>
    <p:sldId id="294" r:id="rId13"/>
    <p:sldId id="295" r:id="rId14"/>
    <p:sldId id="296" r:id="rId15"/>
    <p:sldId id="298" r:id="rId16"/>
    <p:sldId id="285" r:id="rId17"/>
    <p:sldId id="306" r:id="rId18"/>
    <p:sldId id="304" r:id="rId19"/>
    <p:sldId id="299" r:id="rId20"/>
    <p:sldId id="300" r:id="rId21"/>
    <p:sldId id="307" r:id="rId22"/>
    <p:sldId id="301" r:id="rId23"/>
    <p:sldId id="309" r:id="rId24"/>
    <p:sldId id="310" r:id="rId25"/>
    <p:sldId id="319" r:id="rId26"/>
    <p:sldId id="344" r:id="rId27"/>
    <p:sldId id="311" r:id="rId28"/>
    <p:sldId id="302" r:id="rId29"/>
    <p:sldId id="287" r:id="rId30"/>
    <p:sldId id="313" r:id="rId31"/>
    <p:sldId id="314" r:id="rId32"/>
    <p:sldId id="315" r:id="rId33"/>
    <p:sldId id="316" r:id="rId34"/>
    <p:sldId id="317" r:id="rId35"/>
    <p:sldId id="318" r:id="rId36"/>
    <p:sldId id="312" r:id="rId37"/>
    <p:sldId id="320" r:id="rId38"/>
    <p:sldId id="321" r:id="rId39"/>
    <p:sldId id="323" r:id="rId40"/>
    <p:sldId id="324" r:id="rId41"/>
    <p:sldId id="326" r:id="rId42"/>
    <p:sldId id="327" r:id="rId43"/>
    <p:sldId id="328" r:id="rId44"/>
    <p:sldId id="329" r:id="rId45"/>
    <p:sldId id="330" r:id="rId46"/>
    <p:sldId id="331" r:id="rId47"/>
    <p:sldId id="332" r:id="rId48"/>
    <p:sldId id="333" r:id="rId49"/>
    <p:sldId id="334" r:id="rId50"/>
    <p:sldId id="335" r:id="rId51"/>
    <p:sldId id="336" r:id="rId52"/>
    <p:sldId id="337" r:id="rId53"/>
    <p:sldId id="338" r:id="rId54"/>
    <p:sldId id="339" r:id="rId55"/>
    <p:sldId id="340" r:id="rId56"/>
    <p:sldId id="341" r:id="rId57"/>
    <p:sldId id="343" r:id="rId58"/>
    <p:sldId id="342" r:id="rId59"/>
    <p:sldId id="322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8007C"/>
    <a:srgbClr val="5C1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6" autoAdjust="0"/>
    <p:restoredTop sz="86252" autoAdjust="0"/>
  </p:normalViewPr>
  <p:slideViewPr>
    <p:cSldViewPr snapToGrid="0" snapToObjects="1">
      <p:cViewPr varScale="1">
        <p:scale>
          <a:sx n="168" d="100"/>
          <a:sy n="168" d="100"/>
        </p:scale>
        <p:origin x="-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B57A1-62CA-D643-A088-E0049D84FE12}" type="datetimeFigureOut">
              <a:rPr lang="en-US" smtClean="0"/>
              <a:t>15/11/17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EC289-96CB-BE40-81D1-5D9D56387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56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725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6939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8331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5623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430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0597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8451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6255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9201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8176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0514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0399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4936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600" b="1">
                <a:latin typeface="Avenir Book"/>
                <a:cs typeface="Avenir Boo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Avenir Book"/>
                <a:cs typeface="Avenir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5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9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4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289C5-1861-1440-B3D8-7B8C987F55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9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venir Book"/>
                <a:cs typeface="Avenir Book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Avenir Book"/>
                <a:cs typeface="Avenir Book"/>
              </a:defRPr>
            </a:lvl1pPr>
            <a:lvl2pPr>
              <a:defRPr b="1">
                <a:latin typeface="Avenir Book"/>
                <a:cs typeface="Avenir Book"/>
              </a:defRPr>
            </a:lvl2pPr>
            <a:lvl3pPr>
              <a:defRPr b="1">
                <a:latin typeface="Avenir Book"/>
                <a:cs typeface="Avenir Book"/>
              </a:defRPr>
            </a:lvl3pPr>
            <a:lvl4pPr>
              <a:defRPr b="1">
                <a:latin typeface="Avenir Book"/>
                <a:cs typeface="Avenir Book"/>
              </a:defRPr>
            </a:lvl4pPr>
            <a:lvl5pPr>
              <a:defRPr b="1">
                <a:latin typeface="Avenir Book"/>
                <a:cs typeface="Avenir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3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5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15/11/17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15/11/17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15/11/17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0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2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EAB8-E6E4-744E-A621-B24A21DFABBA}" type="datetimeFigureOut">
              <a:rPr lang="en-US" smtClean="0"/>
              <a:t>15/11/17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4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84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795889"/>
            <a:ext cx="8229600" cy="2330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3EAB8-E6E4-744E-A621-B24A21DFABBA}" type="datetimeFigureOut">
              <a:rPr lang="en-US" smtClean="0"/>
              <a:t>15/11/17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8235-E70C-F442-A035-23769009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7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6600" b="1" kern="1200">
          <a:solidFill>
            <a:schemeClr val="tx1"/>
          </a:solidFill>
          <a:latin typeface="Avenir Book"/>
          <a:ea typeface="+mj-ea"/>
          <a:cs typeface="Avenir Boo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Avenir Book"/>
          <a:ea typeface="+mn-ea"/>
          <a:cs typeface="Avenir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Avenir Book"/>
          <a:ea typeface="+mn-ea"/>
          <a:cs typeface="Avenir Boo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Avenir Book"/>
          <a:ea typeface="+mn-ea"/>
          <a:cs typeface="Avenir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Avenir Book"/>
          <a:ea typeface="+mn-ea"/>
          <a:cs typeface="Avenir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Lecture 20</a:t>
            </a:r>
            <a:br>
              <a:rPr lang="en-US" sz="7200" dirty="0" smtClean="0"/>
            </a:br>
            <a:r>
              <a:rPr lang="en-US" sz="7200" dirty="0" smtClean="0"/>
              <a:t>Dynamic Programming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800236" y="5976148"/>
            <a:ext cx="5398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Examples taken </a:t>
            </a:r>
            <a:r>
              <a:rPr lang="en-US" dirty="0"/>
              <a:t>from Dr. </a:t>
            </a:r>
            <a:r>
              <a:rPr lang="en-US" dirty="0" err="1"/>
              <a:t>Zbigniew</a:t>
            </a:r>
            <a:r>
              <a:rPr lang="en-US" dirty="0"/>
              <a:t> W. </a:t>
            </a:r>
            <a:r>
              <a:rPr lang="en-US" dirty="0" err="1" smtClean="0"/>
              <a:t>Ras</a:t>
            </a:r>
            <a:r>
              <a:rPr lang="en-US" dirty="0" smtClean="0"/>
              <a:t> course slides.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970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of Two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16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7359"/>
            <a:ext cx="8229600" cy="1143000"/>
          </a:xfrm>
        </p:spPr>
        <p:txBody>
          <a:bodyPr/>
          <a:lstStyle/>
          <a:p>
            <a:r>
              <a:rPr lang="en-US" dirty="0" smtClean="0"/>
              <a:t>Matrix Multiplication is Associative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3363"/>
            <a:ext cx="8229600" cy="13349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B.(C.D) = (B.C).D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6441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02" y="569912"/>
            <a:ext cx="8662015" cy="1143000"/>
          </a:xfrm>
        </p:spPr>
        <p:txBody>
          <a:bodyPr/>
          <a:lstStyle/>
          <a:p>
            <a:r>
              <a:rPr lang="en-US" sz="5400" dirty="0" smtClean="0"/>
              <a:t>Possible ways to A, B, C, D!</a:t>
            </a:r>
            <a:endParaRPr lang="en-US" sz="5400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87385"/>
            <a:ext cx="8229600" cy="2330274"/>
          </a:xfrm>
        </p:spPr>
        <p:txBody>
          <a:bodyPr>
            <a:noAutofit/>
          </a:bodyPr>
          <a:lstStyle/>
          <a:p>
            <a:pPr lvl="2" algn="ctr">
              <a:lnSpc>
                <a:spcPct val="90000"/>
              </a:lnSpc>
              <a:buFont typeface="Wingdings" charset="0"/>
              <a:buNone/>
            </a:pPr>
            <a:r>
              <a:rPr lang="en-US" sz="3600" dirty="0" smtClean="0"/>
              <a:t>(</a:t>
            </a:r>
            <a:r>
              <a:rPr lang="en-US" sz="3600" i="1" dirty="0"/>
              <a:t>A </a:t>
            </a:r>
            <a:r>
              <a:rPr lang="en-US" sz="3600" dirty="0"/>
              <a:t>( </a:t>
            </a:r>
            <a:r>
              <a:rPr lang="en-US" sz="3600" i="1" dirty="0"/>
              <a:t>B </a:t>
            </a:r>
            <a:r>
              <a:rPr lang="en-US" sz="3600" dirty="0"/>
              <a:t>( </a:t>
            </a:r>
            <a:r>
              <a:rPr lang="en-US" sz="3600" i="1" dirty="0"/>
              <a:t>C D </a:t>
            </a:r>
            <a:r>
              <a:rPr lang="en-US" sz="3600" dirty="0"/>
              <a:t>))),</a:t>
            </a:r>
          </a:p>
          <a:p>
            <a:pPr lvl="2" algn="ctr">
              <a:lnSpc>
                <a:spcPct val="90000"/>
              </a:lnSpc>
              <a:buFont typeface="Wingdings" charset="0"/>
              <a:buNone/>
            </a:pPr>
            <a:r>
              <a:rPr lang="en-US" sz="3600" dirty="0"/>
              <a:t>(</a:t>
            </a:r>
            <a:r>
              <a:rPr lang="en-US" sz="3600" i="1" dirty="0"/>
              <a:t>A </a:t>
            </a:r>
            <a:r>
              <a:rPr lang="en-US" sz="3600" dirty="0"/>
              <a:t>(( </a:t>
            </a:r>
            <a:r>
              <a:rPr lang="en-US" sz="3600" i="1" dirty="0"/>
              <a:t>B C </a:t>
            </a:r>
            <a:r>
              <a:rPr lang="en-US" sz="3600" dirty="0"/>
              <a:t>) </a:t>
            </a:r>
            <a:r>
              <a:rPr lang="en-US" sz="3600" i="1" dirty="0"/>
              <a:t>D </a:t>
            </a:r>
            <a:r>
              <a:rPr lang="en-US" sz="3600" dirty="0"/>
              <a:t>)),</a:t>
            </a:r>
            <a:endParaRPr lang="en-US" sz="3600" baseline="-25000" dirty="0"/>
          </a:p>
          <a:p>
            <a:pPr lvl="2" algn="ctr">
              <a:lnSpc>
                <a:spcPct val="90000"/>
              </a:lnSpc>
              <a:buFont typeface="Wingdings" charset="0"/>
              <a:buNone/>
            </a:pPr>
            <a:r>
              <a:rPr lang="en-US" sz="3600" dirty="0"/>
              <a:t>((</a:t>
            </a:r>
            <a:r>
              <a:rPr lang="en-US" sz="3600" i="1" dirty="0"/>
              <a:t>A B </a:t>
            </a:r>
            <a:r>
              <a:rPr lang="en-US" sz="3600" dirty="0"/>
              <a:t>) ( </a:t>
            </a:r>
            <a:r>
              <a:rPr lang="en-US" sz="3600" i="1" dirty="0"/>
              <a:t>C D </a:t>
            </a:r>
            <a:r>
              <a:rPr lang="en-US" sz="3600" dirty="0"/>
              <a:t>)),</a:t>
            </a:r>
            <a:endParaRPr lang="en-US" sz="3600" baseline="-25000" dirty="0"/>
          </a:p>
          <a:p>
            <a:pPr lvl="2" algn="ctr">
              <a:lnSpc>
                <a:spcPct val="90000"/>
              </a:lnSpc>
              <a:buFont typeface="Wingdings" charset="0"/>
              <a:buNone/>
            </a:pPr>
            <a:r>
              <a:rPr lang="en-US" sz="3600" dirty="0"/>
              <a:t>((</a:t>
            </a:r>
            <a:r>
              <a:rPr lang="en-US" sz="3600" i="1" dirty="0"/>
              <a:t>A </a:t>
            </a:r>
            <a:r>
              <a:rPr lang="en-US" sz="3600" dirty="0"/>
              <a:t>( </a:t>
            </a:r>
            <a:r>
              <a:rPr lang="en-US" sz="3600" i="1" dirty="0"/>
              <a:t>B C </a:t>
            </a:r>
            <a:r>
              <a:rPr lang="en-US" sz="3600" dirty="0"/>
              <a:t>)) </a:t>
            </a:r>
            <a:r>
              <a:rPr lang="en-US" sz="3600" i="1" dirty="0"/>
              <a:t>D</a:t>
            </a:r>
            <a:r>
              <a:rPr lang="en-US" sz="3600" dirty="0"/>
              <a:t>),</a:t>
            </a:r>
          </a:p>
          <a:p>
            <a:pPr lvl="2" algn="ctr">
              <a:lnSpc>
                <a:spcPct val="90000"/>
              </a:lnSpc>
              <a:buFont typeface="Wingdings" charset="0"/>
              <a:buNone/>
            </a:pPr>
            <a:r>
              <a:rPr lang="en-US" sz="3600" dirty="0"/>
              <a:t>((( </a:t>
            </a:r>
            <a:r>
              <a:rPr lang="en-US" sz="3600" i="1" dirty="0"/>
              <a:t>A B </a:t>
            </a:r>
            <a:r>
              <a:rPr lang="en-US" sz="3600" dirty="0"/>
              <a:t>) </a:t>
            </a:r>
            <a:r>
              <a:rPr lang="en-US" sz="3600" i="1" dirty="0"/>
              <a:t>C </a:t>
            </a:r>
            <a:r>
              <a:rPr lang="en-US" sz="3600" dirty="0"/>
              <a:t>) </a:t>
            </a:r>
            <a:r>
              <a:rPr lang="en-US" sz="3600" i="1" dirty="0"/>
              <a:t>D 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1218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Does </a:t>
            </a:r>
            <a:r>
              <a:rPr lang="en-US" sz="5400" dirty="0" err="1" smtClean="0"/>
              <a:t>parenthesization</a:t>
            </a:r>
            <a:r>
              <a:rPr lang="en-US" sz="5400" dirty="0" smtClean="0"/>
              <a:t> matter?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6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648" y="301501"/>
            <a:ext cx="8497482" cy="762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Matrix Chain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648" y="1295210"/>
            <a:ext cx="8172450" cy="5081988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2000" dirty="0" smtClean="0"/>
              <a:t>Let </a:t>
            </a:r>
            <a:r>
              <a:rPr lang="en-US" sz="2000" dirty="0"/>
              <a:t>A be a 2x10 matrix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Let B be a 10x50 matrix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Let C be a 50x20 matrix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200" dirty="0"/>
              <a:t>Consider computing </a:t>
            </a:r>
            <a:r>
              <a:rPr lang="en-US" sz="2200" b="1" dirty="0">
                <a:solidFill>
                  <a:srgbClr val="7030A0"/>
                </a:solidFill>
              </a:rPr>
              <a:t>A(BC):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# multiplications for (BC) = 10x50x20 = 10000, creating a 10x20 answer matrix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# multiplications for A(BC) = 2x10x20 = 400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Total multiplications = 10000 + 400 = 10400.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200" dirty="0"/>
              <a:t>Consider computing </a:t>
            </a:r>
            <a:r>
              <a:rPr lang="en-US" sz="2200" b="1" dirty="0">
                <a:solidFill>
                  <a:srgbClr val="0070C0"/>
                </a:solidFill>
              </a:rPr>
              <a:t>(AB)C</a:t>
            </a:r>
            <a:r>
              <a:rPr lang="en-US" sz="22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# multiplications for (AB) = 2x10x50 = 1000, creating a 2x50 answer matrix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# multiplications for (AB)C = 2x50x20 = 2000,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Total multiplications = 1000 + 2000 = 3000</a:t>
            </a:r>
          </a:p>
        </p:txBody>
      </p:sp>
    </p:spTree>
    <p:extLst>
      <p:ext uri="{BB962C8B-B14F-4D97-AF65-F5344CB8AC3E}">
        <p14:creationId xmlns:p14="http://schemas.microsoft.com/office/powerpoint/2010/main" val="436100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648" y="2896235"/>
            <a:ext cx="8497482" cy="762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400" b="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Goal: </a:t>
            </a:r>
            <a:r>
              <a:rPr lang="en-US" sz="4400" dirty="0"/>
              <a:t>Given a chain of matrices to multiply, determine the </a:t>
            </a:r>
            <a:r>
              <a:rPr lang="en-US" sz="4400" dirty="0" smtClean="0"/>
              <a:t>optimal </a:t>
            </a:r>
            <a:r>
              <a:rPr lang="en-US" sz="4400" dirty="0" err="1" smtClean="0"/>
              <a:t>parenthesization</a:t>
            </a:r>
            <a:r>
              <a:rPr lang="en-US" sz="4400" dirty="0" smtClean="0"/>
              <a:t>.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7102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Exercise: How is the number of possible combinations exponential?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20049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9185"/>
            <a:ext cx="9143999" cy="1143000"/>
          </a:xfrm>
        </p:spPr>
        <p:txBody>
          <a:bodyPr/>
          <a:lstStyle/>
          <a:p>
            <a:r>
              <a:rPr lang="en-US" sz="5000" dirty="0" smtClean="0"/>
              <a:t>Dynamic Programming Steps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7886"/>
            <a:ext cx="8229600" cy="2330274"/>
          </a:xfrm>
        </p:spPr>
        <p:txBody>
          <a:bodyPr>
            <a:no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4800" dirty="0"/>
              <a:t>R</a:t>
            </a:r>
            <a:r>
              <a:rPr lang="en-US" sz="4800" dirty="0" smtClean="0"/>
              <a:t>ecursive definition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4800" dirty="0"/>
              <a:t> </a:t>
            </a:r>
            <a:r>
              <a:rPr lang="en-US" sz="4800" dirty="0" smtClean="0"/>
              <a:t>Overlapping </a:t>
            </a:r>
            <a:r>
              <a:rPr lang="en-US" sz="4800" dirty="0" err="1" smtClean="0"/>
              <a:t>subproblems</a:t>
            </a:r>
            <a:endParaRPr lang="en-US" sz="4800" dirty="0" smtClean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4800" dirty="0" smtClean="0"/>
              <a:t>Solve bottom-up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47952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469" y="451139"/>
            <a:ext cx="8835621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4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Formal Definition of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759" y="1511755"/>
            <a:ext cx="8387901" cy="4724400"/>
          </a:xfrm>
        </p:spPr>
        <p:txBody>
          <a:bodyPr>
            <a:normAutofit/>
          </a:bodyPr>
          <a:lstStyle/>
          <a:p>
            <a:pPr lvl="1">
              <a:lnSpc>
                <a:spcPct val="120000"/>
              </a:lnSpc>
              <a:buFont typeface="Verdana" pitchFamily="34" charset="0"/>
              <a:buChar char="◦"/>
              <a:defRPr/>
            </a:pPr>
            <a:r>
              <a:rPr lang="en-US" sz="3200" dirty="0" smtClean="0"/>
              <a:t>Let A = A</a:t>
            </a:r>
            <a:r>
              <a:rPr lang="en-US" sz="3200" baseline="-25000" dirty="0" smtClean="0"/>
              <a:t>0</a:t>
            </a:r>
            <a:r>
              <a:rPr lang="en-US" sz="3200" dirty="0" smtClean="0">
                <a:sym typeface="Symbol"/>
              </a:rPr>
              <a:t></a:t>
            </a:r>
            <a:r>
              <a:rPr lang="en-US" sz="3200" dirty="0" smtClean="0"/>
              <a:t> A</a:t>
            </a:r>
            <a:r>
              <a:rPr lang="en-US" sz="3200" baseline="-25000" dirty="0"/>
              <a:t>1</a:t>
            </a:r>
            <a:r>
              <a:rPr lang="en-US" sz="3200" dirty="0" smtClean="0">
                <a:sym typeface="Symbol"/>
              </a:rPr>
              <a:t></a:t>
            </a:r>
            <a:r>
              <a:rPr lang="en-US" sz="3200" dirty="0" smtClean="0"/>
              <a:t> ... A</a:t>
            </a:r>
            <a:r>
              <a:rPr lang="en-US" sz="3200" baseline="-25000" dirty="0" smtClean="0"/>
              <a:t>n-1</a:t>
            </a:r>
            <a:endParaRPr lang="en-US" sz="3200" dirty="0" smtClean="0"/>
          </a:p>
          <a:p>
            <a:pPr lvl="1">
              <a:lnSpc>
                <a:spcPct val="120000"/>
              </a:lnSpc>
              <a:buFont typeface="Verdana" pitchFamily="34" charset="0"/>
              <a:buChar char="◦"/>
              <a:defRPr/>
            </a:pPr>
            <a:r>
              <a:rPr lang="en-US" sz="3200" dirty="0"/>
              <a:t>L</a:t>
            </a:r>
            <a:r>
              <a:rPr lang="en-US" sz="3200" dirty="0" smtClean="0"/>
              <a:t>et </a:t>
            </a:r>
            <a:r>
              <a:rPr lang="en-US" sz="3200" dirty="0">
                <a:solidFill>
                  <a:srgbClr val="7030A0"/>
                </a:solidFill>
              </a:rPr>
              <a:t>d</a:t>
            </a:r>
            <a:r>
              <a:rPr lang="en-US" sz="3200" baseline="-25000" dirty="0">
                <a:solidFill>
                  <a:srgbClr val="7030A0"/>
                </a:solidFill>
              </a:rPr>
              <a:t>i</a:t>
            </a:r>
            <a:r>
              <a:rPr lang="en-US" sz="3200" dirty="0">
                <a:solidFill>
                  <a:srgbClr val="7030A0"/>
                </a:solidFill>
              </a:rPr>
              <a:t>xd</a:t>
            </a:r>
            <a:r>
              <a:rPr lang="en-US" sz="3200" baseline="-25000" dirty="0">
                <a:solidFill>
                  <a:srgbClr val="7030A0"/>
                </a:solidFill>
              </a:rPr>
              <a:t>i+1</a:t>
            </a:r>
            <a:r>
              <a:rPr lang="en-US" sz="3200" dirty="0"/>
              <a:t> </a:t>
            </a:r>
            <a:r>
              <a:rPr lang="en-US" sz="3200" dirty="0" smtClean="0"/>
              <a:t>be dimensions </a:t>
            </a:r>
            <a:r>
              <a:rPr lang="en-US" sz="3200" dirty="0"/>
              <a:t>of matrix A</a:t>
            </a:r>
            <a:r>
              <a:rPr lang="en-US" sz="3200" baseline="-25000" dirty="0"/>
              <a:t>i</a:t>
            </a:r>
            <a:endParaRPr lang="en-US" sz="3200" dirty="0" smtClean="0"/>
          </a:p>
          <a:p>
            <a:pPr lvl="1">
              <a:lnSpc>
                <a:spcPct val="120000"/>
              </a:lnSpc>
              <a:buFont typeface="Verdana" pitchFamily="34" charset="0"/>
              <a:buChar char="◦"/>
              <a:defRPr/>
            </a:pPr>
            <a:r>
              <a:rPr lang="en-US" sz="3200" dirty="0" smtClean="0"/>
              <a:t>Let </a:t>
            </a:r>
            <a:r>
              <a:rPr lang="en-US" sz="3200" b="1" dirty="0" err="1" smtClean="0">
                <a:solidFill>
                  <a:srgbClr val="7030A0"/>
                </a:solidFill>
              </a:rPr>
              <a:t>N</a:t>
            </a:r>
            <a:r>
              <a:rPr lang="en-US" sz="3200" b="1" baseline="-25000" dirty="0" err="1" smtClean="0">
                <a:solidFill>
                  <a:srgbClr val="7030A0"/>
                </a:solidFill>
              </a:rPr>
              <a:t>i,j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dirty="0" smtClean="0"/>
              <a:t> be the minimal cost to multiply: </a:t>
            </a:r>
          </a:p>
          <a:p>
            <a:pPr lvl="2">
              <a:lnSpc>
                <a:spcPct val="120000"/>
              </a:lnSpc>
              <a:buFont typeface="Wingdings 2" pitchFamily="18" charset="2"/>
              <a:buChar char=""/>
              <a:defRPr/>
            </a:pPr>
            <a:r>
              <a:rPr lang="en-US" sz="3200" dirty="0" smtClean="0"/>
              <a:t>A</a:t>
            </a:r>
            <a:r>
              <a:rPr lang="en-US" sz="3200" baseline="-25000" dirty="0" smtClean="0"/>
              <a:t>i</a:t>
            </a:r>
            <a:r>
              <a:rPr lang="en-US" sz="3200" dirty="0" smtClean="0">
                <a:sym typeface="Symbol"/>
              </a:rPr>
              <a:t></a:t>
            </a:r>
            <a:r>
              <a:rPr lang="en-US" sz="3200" dirty="0" smtClean="0"/>
              <a:t> A</a:t>
            </a:r>
            <a:r>
              <a:rPr lang="en-US" sz="3200" baseline="-25000" dirty="0" smtClean="0"/>
              <a:t>i+1</a:t>
            </a:r>
            <a:r>
              <a:rPr lang="en-US" sz="3200" dirty="0" smtClean="0">
                <a:sym typeface="Symbol"/>
              </a:rPr>
              <a:t></a:t>
            </a:r>
            <a:r>
              <a:rPr lang="en-US" sz="3200" dirty="0" smtClean="0"/>
              <a:t> ... </a:t>
            </a:r>
            <a:r>
              <a:rPr lang="en-US" sz="3200" dirty="0" err="1" smtClean="0"/>
              <a:t>A</a:t>
            </a:r>
            <a:r>
              <a:rPr lang="en-US" sz="3200" baseline="-25000" dirty="0" err="1" smtClean="0"/>
              <a:t>j</a:t>
            </a:r>
            <a:r>
              <a:rPr lang="en-US" sz="3200" dirty="0" smtClean="0"/>
              <a:t>. </a:t>
            </a:r>
          </a:p>
          <a:p>
            <a:pPr lvl="1">
              <a:lnSpc>
                <a:spcPct val="120000"/>
              </a:lnSpc>
              <a:buFont typeface="Wingdings 2" pitchFamily="18" charset="2"/>
              <a:buChar char=""/>
              <a:defRPr/>
            </a:pPr>
            <a:r>
              <a:rPr lang="en-US" sz="3200" dirty="0" smtClean="0"/>
              <a:t>Goal is to find </a:t>
            </a:r>
            <a:r>
              <a:rPr lang="en-US" sz="3200" b="1" dirty="0" smtClean="0">
                <a:solidFill>
                  <a:srgbClr val="7030A0"/>
                </a:solidFill>
              </a:rPr>
              <a:t>N</a:t>
            </a:r>
            <a:r>
              <a:rPr lang="en-US" sz="3200" b="1" baseline="-25000" dirty="0" smtClean="0">
                <a:solidFill>
                  <a:srgbClr val="7030A0"/>
                </a:solidFill>
              </a:rPr>
              <a:t>0,</a:t>
            </a:r>
            <a:r>
              <a:rPr lang="en-US" sz="3200" baseline="-25000" dirty="0" smtClean="0">
                <a:solidFill>
                  <a:srgbClr val="7030A0"/>
                </a:solidFill>
              </a:rPr>
              <a:t>n-1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6534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5417"/>
            <a:ext cx="8229600" cy="1143000"/>
          </a:xfrm>
        </p:spPr>
        <p:txBody>
          <a:bodyPr/>
          <a:lstStyle/>
          <a:p>
            <a:r>
              <a:rPr lang="en-US" dirty="0" smtClean="0"/>
              <a:t>Recursive Definition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275777"/>
            <a:ext cx="925441" cy="61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3200" dirty="0" smtClean="0">
                <a:solidFill>
                  <a:srgbClr val="5C198E"/>
                </a:solidFill>
              </a:rPr>
              <a:t>N</a:t>
            </a:r>
            <a:r>
              <a:rPr lang="en-US" sz="3200" baseline="-25000" dirty="0" smtClean="0">
                <a:solidFill>
                  <a:srgbClr val="5C198E"/>
                </a:solidFill>
              </a:rPr>
              <a:t>i,j</a:t>
            </a:r>
            <a:endParaRPr lang="en-US" sz="3200" baseline="-25000" dirty="0">
              <a:solidFill>
                <a:srgbClr val="5C198E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66120" y="3275777"/>
            <a:ext cx="925441" cy="61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3200" dirty="0" smtClean="0">
                <a:solidFill>
                  <a:srgbClr val="5C198E"/>
                </a:solidFill>
              </a:rPr>
              <a:t>=</a:t>
            </a:r>
            <a:endParaRPr lang="en-US" sz="3200" dirty="0">
              <a:solidFill>
                <a:srgbClr val="5C198E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1744689" y="2877961"/>
            <a:ext cx="493743" cy="1444310"/>
          </a:xfrm>
          <a:prstGeom prst="leftBrace">
            <a:avLst>
              <a:gd name="adj1" fmla="val 24987"/>
              <a:gd name="adj2" fmla="val 50000"/>
            </a:avLst>
          </a:prstGeom>
          <a:ln>
            <a:solidFill>
              <a:srgbClr val="48007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C198E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148014" y="2615929"/>
            <a:ext cx="1361435" cy="61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3200" dirty="0" smtClean="0">
                <a:solidFill>
                  <a:srgbClr val="5C198E"/>
                </a:solidFill>
              </a:rPr>
              <a:t>if </a:t>
            </a:r>
            <a:r>
              <a:rPr lang="en-US" sz="3200" dirty="0" err="1" smtClean="0">
                <a:solidFill>
                  <a:srgbClr val="5C198E"/>
                </a:solidFill>
              </a:rPr>
              <a:t>i</a:t>
            </a:r>
            <a:r>
              <a:rPr lang="en-US" sz="3200" dirty="0" smtClean="0">
                <a:solidFill>
                  <a:srgbClr val="5C198E"/>
                </a:solidFill>
              </a:rPr>
              <a:t>=j</a:t>
            </a:r>
            <a:endParaRPr lang="en-US" sz="3200" baseline="-25000" dirty="0">
              <a:solidFill>
                <a:srgbClr val="5C198E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148014" y="3448102"/>
            <a:ext cx="1361435" cy="61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3200" dirty="0" smtClean="0">
                <a:solidFill>
                  <a:srgbClr val="5C198E"/>
                </a:solidFill>
              </a:rPr>
              <a:t>if </a:t>
            </a:r>
            <a:r>
              <a:rPr lang="en-US" sz="3200" dirty="0" err="1" smtClean="0">
                <a:solidFill>
                  <a:srgbClr val="5C198E"/>
                </a:solidFill>
              </a:rPr>
              <a:t>i</a:t>
            </a:r>
            <a:r>
              <a:rPr lang="en-US" sz="3200" dirty="0">
                <a:solidFill>
                  <a:srgbClr val="5C198E"/>
                </a:solidFill>
              </a:rPr>
              <a:t>&lt;</a:t>
            </a:r>
            <a:r>
              <a:rPr lang="en-US" sz="3200" dirty="0" smtClean="0">
                <a:solidFill>
                  <a:srgbClr val="5C198E"/>
                </a:solidFill>
              </a:rPr>
              <a:t>j</a:t>
            </a:r>
            <a:endParaRPr lang="en-US" sz="3200" baseline="-25000" dirty="0">
              <a:solidFill>
                <a:srgbClr val="5C198E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55693" y="2768329"/>
            <a:ext cx="868198" cy="61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3200" dirty="0" smtClean="0">
                <a:solidFill>
                  <a:srgbClr val="5C198E"/>
                </a:solidFill>
              </a:rPr>
              <a:t>0</a:t>
            </a:r>
            <a:endParaRPr lang="en-US" sz="3200" baseline="-25000" dirty="0">
              <a:solidFill>
                <a:srgbClr val="5C198E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909161" y="3448102"/>
            <a:ext cx="5546417" cy="61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3200" dirty="0" smtClean="0">
                <a:solidFill>
                  <a:srgbClr val="5C198E"/>
                </a:solidFill>
              </a:rPr>
              <a:t>min {N</a:t>
            </a:r>
            <a:r>
              <a:rPr lang="en-US" sz="3200" baseline="-25000" dirty="0" smtClean="0">
                <a:solidFill>
                  <a:srgbClr val="5C198E"/>
                </a:solidFill>
              </a:rPr>
              <a:t>ik</a:t>
            </a:r>
            <a:r>
              <a:rPr lang="en-US" sz="3200" dirty="0" smtClean="0">
                <a:solidFill>
                  <a:srgbClr val="5C198E"/>
                </a:solidFill>
              </a:rPr>
              <a:t>+N</a:t>
            </a:r>
            <a:r>
              <a:rPr lang="en-US" sz="3200" baseline="-25000" dirty="0" smtClean="0">
                <a:solidFill>
                  <a:srgbClr val="5C198E"/>
                </a:solidFill>
              </a:rPr>
              <a:t>k+1,j</a:t>
            </a:r>
            <a:r>
              <a:rPr lang="en-US" sz="3200" dirty="0" smtClean="0">
                <a:solidFill>
                  <a:srgbClr val="5C198E"/>
                </a:solidFill>
              </a:rPr>
              <a:t>+d</a:t>
            </a:r>
            <a:r>
              <a:rPr lang="en-US" sz="3200" baseline="-25000" dirty="0" smtClean="0">
                <a:solidFill>
                  <a:srgbClr val="5C198E"/>
                </a:solidFill>
              </a:rPr>
              <a:t>i</a:t>
            </a:r>
            <a:r>
              <a:rPr lang="en-US" sz="3200" dirty="0" smtClean="0">
                <a:solidFill>
                  <a:srgbClr val="5C198E"/>
                </a:solidFill>
              </a:rPr>
              <a:t>d</a:t>
            </a:r>
            <a:r>
              <a:rPr lang="en-US" sz="3200" baseline="-25000" dirty="0" smtClean="0">
                <a:solidFill>
                  <a:srgbClr val="5C198E"/>
                </a:solidFill>
              </a:rPr>
              <a:t>k+1</a:t>
            </a:r>
            <a:r>
              <a:rPr lang="en-US" sz="3200" dirty="0" smtClean="0">
                <a:solidFill>
                  <a:srgbClr val="5C198E"/>
                </a:solidFill>
              </a:rPr>
              <a:t>d</a:t>
            </a:r>
            <a:r>
              <a:rPr lang="en-US" sz="3200" baseline="-25000" dirty="0" smtClean="0">
                <a:solidFill>
                  <a:srgbClr val="5C198E"/>
                </a:solidFill>
              </a:rPr>
              <a:t>j+1</a:t>
            </a:r>
            <a:r>
              <a:rPr lang="en-US" sz="3200" dirty="0" smtClean="0">
                <a:solidFill>
                  <a:srgbClr val="5C198E"/>
                </a:solidFill>
              </a:rPr>
              <a:t>}</a:t>
            </a:r>
            <a:endParaRPr lang="en-US" sz="3200" baseline="-25000" dirty="0">
              <a:solidFill>
                <a:srgbClr val="5C198E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128790" y="3763306"/>
            <a:ext cx="1114565" cy="61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2800" dirty="0" err="1" smtClean="0">
                <a:solidFill>
                  <a:srgbClr val="5C198E"/>
                </a:solidFill>
              </a:rPr>
              <a:t>i≤k≤j</a:t>
            </a:r>
            <a:endParaRPr lang="en-US" sz="2800" baseline="-25000" dirty="0">
              <a:solidFill>
                <a:srgbClr val="5C19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7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3" grpId="0" animBg="1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2541"/>
            <a:ext cx="8229600" cy="1143000"/>
          </a:xfrm>
        </p:spPr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9554"/>
            <a:ext cx="8229600" cy="2811641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Divide such that there are non overlapping </a:t>
            </a:r>
            <a:r>
              <a:rPr lang="en-US" sz="4400" dirty="0" err="1" smtClean="0"/>
              <a:t>subproblems</a:t>
            </a:r>
            <a:r>
              <a:rPr lang="en-US" sz="4400" dirty="0" smtClean="0"/>
              <a:t>!</a:t>
            </a:r>
          </a:p>
          <a:p>
            <a:pPr algn="ctr"/>
            <a:r>
              <a:rPr lang="en-US" sz="4400" dirty="0" smtClean="0"/>
              <a:t>E.g. </a:t>
            </a:r>
            <a:r>
              <a:rPr lang="en-US" sz="4400" dirty="0" err="1" smtClean="0"/>
              <a:t>Mergesort</a:t>
            </a:r>
            <a:r>
              <a:rPr lang="en-US" sz="44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9351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301"/>
            <a:ext cx="8229600" cy="1143000"/>
          </a:xfrm>
        </p:spPr>
        <p:txBody>
          <a:bodyPr/>
          <a:lstStyle/>
          <a:p>
            <a:r>
              <a:rPr lang="en-US" sz="4800" dirty="0" smtClean="0"/>
              <a:t>Overlapping </a:t>
            </a:r>
            <a:r>
              <a:rPr lang="en-US" sz="4800" dirty="0" err="1" smtClean="0"/>
              <a:t>Subproblems</a:t>
            </a:r>
            <a:endParaRPr lang="en-US" sz="4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275777"/>
            <a:ext cx="925441" cy="61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3200" dirty="0" smtClean="0">
                <a:solidFill>
                  <a:srgbClr val="5C198E"/>
                </a:solidFill>
              </a:rPr>
              <a:t>N</a:t>
            </a:r>
            <a:r>
              <a:rPr lang="en-US" sz="3200" baseline="-25000" dirty="0" smtClean="0">
                <a:solidFill>
                  <a:srgbClr val="5C198E"/>
                </a:solidFill>
              </a:rPr>
              <a:t>i,j</a:t>
            </a:r>
            <a:endParaRPr lang="en-US" sz="3200" baseline="-25000" dirty="0">
              <a:solidFill>
                <a:srgbClr val="5C198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120" y="3275777"/>
            <a:ext cx="925441" cy="61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3200" dirty="0" smtClean="0">
                <a:solidFill>
                  <a:srgbClr val="5C198E"/>
                </a:solidFill>
              </a:rPr>
              <a:t>=</a:t>
            </a:r>
            <a:endParaRPr lang="en-US" sz="3200" dirty="0">
              <a:solidFill>
                <a:srgbClr val="5C198E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1744689" y="2877961"/>
            <a:ext cx="493743" cy="1444310"/>
          </a:xfrm>
          <a:prstGeom prst="leftBrace">
            <a:avLst>
              <a:gd name="adj1" fmla="val 24987"/>
              <a:gd name="adj2" fmla="val 50000"/>
            </a:avLst>
          </a:prstGeom>
          <a:ln>
            <a:solidFill>
              <a:srgbClr val="48007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C198E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148014" y="2615929"/>
            <a:ext cx="1361435" cy="61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3200" dirty="0" smtClean="0">
                <a:solidFill>
                  <a:srgbClr val="5C198E"/>
                </a:solidFill>
              </a:rPr>
              <a:t>if </a:t>
            </a:r>
            <a:r>
              <a:rPr lang="en-US" sz="3200" dirty="0" err="1" smtClean="0">
                <a:solidFill>
                  <a:srgbClr val="5C198E"/>
                </a:solidFill>
              </a:rPr>
              <a:t>i</a:t>
            </a:r>
            <a:r>
              <a:rPr lang="en-US" sz="3200" dirty="0" smtClean="0">
                <a:solidFill>
                  <a:srgbClr val="5C198E"/>
                </a:solidFill>
              </a:rPr>
              <a:t>=j</a:t>
            </a:r>
            <a:endParaRPr lang="en-US" sz="3200" baseline="-25000" dirty="0">
              <a:solidFill>
                <a:srgbClr val="5C198E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148014" y="3448102"/>
            <a:ext cx="1361435" cy="61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3200" dirty="0" smtClean="0">
                <a:solidFill>
                  <a:srgbClr val="5C198E"/>
                </a:solidFill>
              </a:rPr>
              <a:t>if </a:t>
            </a:r>
            <a:r>
              <a:rPr lang="en-US" sz="3200" dirty="0" err="1" smtClean="0">
                <a:solidFill>
                  <a:srgbClr val="5C198E"/>
                </a:solidFill>
              </a:rPr>
              <a:t>i</a:t>
            </a:r>
            <a:r>
              <a:rPr lang="en-US" sz="3200" dirty="0">
                <a:solidFill>
                  <a:srgbClr val="5C198E"/>
                </a:solidFill>
              </a:rPr>
              <a:t>&lt;</a:t>
            </a:r>
            <a:r>
              <a:rPr lang="en-US" sz="3200" dirty="0" smtClean="0">
                <a:solidFill>
                  <a:srgbClr val="5C198E"/>
                </a:solidFill>
              </a:rPr>
              <a:t>j</a:t>
            </a:r>
            <a:endParaRPr lang="en-US" sz="3200" baseline="-25000" dirty="0">
              <a:solidFill>
                <a:srgbClr val="5C198E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55693" y="2768329"/>
            <a:ext cx="868198" cy="61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3200" dirty="0" smtClean="0">
                <a:solidFill>
                  <a:srgbClr val="5C198E"/>
                </a:solidFill>
              </a:rPr>
              <a:t>0</a:t>
            </a:r>
            <a:endParaRPr lang="en-US" sz="3200" baseline="-25000" dirty="0">
              <a:solidFill>
                <a:srgbClr val="5C198E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09161" y="3448102"/>
            <a:ext cx="5546417" cy="61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3200" dirty="0" smtClean="0">
                <a:solidFill>
                  <a:srgbClr val="5C198E"/>
                </a:solidFill>
              </a:rPr>
              <a:t>min {N</a:t>
            </a:r>
            <a:r>
              <a:rPr lang="en-US" sz="3200" baseline="-25000" dirty="0" smtClean="0">
                <a:solidFill>
                  <a:srgbClr val="5C198E"/>
                </a:solidFill>
              </a:rPr>
              <a:t>ik</a:t>
            </a:r>
            <a:r>
              <a:rPr lang="en-US" sz="3200" dirty="0" smtClean="0">
                <a:solidFill>
                  <a:srgbClr val="5C198E"/>
                </a:solidFill>
              </a:rPr>
              <a:t>+N</a:t>
            </a:r>
            <a:r>
              <a:rPr lang="en-US" sz="3200" baseline="-25000" dirty="0" smtClean="0">
                <a:solidFill>
                  <a:srgbClr val="5C198E"/>
                </a:solidFill>
              </a:rPr>
              <a:t>k+1,j</a:t>
            </a:r>
            <a:r>
              <a:rPr lang="en-US" sz="3200" dirty="0" smtClean="0">
                <a:solidFill>
                  <a:srgbClr val="5C198E"/>
                </a:solidFill>
              </a:rPr>
              <a:t>+d</a:t>
            </a:r>
            <a:r>
              <a:rPr lang="en-US" sz="3200" baseline="-25000" dirty="0" smtClean="0">
                <a:solidFill>
                  <a:srgbClr val="5C198E"/>
                </a:solidFill>
              </a:rPr>
              <a:t>i</a:t>
            </a:r>
            <a:r>
              <a:rPr lang="en-US" sz="3200" dirty="0" smtClean="0">
                <a:solidFill>
                  <a:srgbClr val="5C198E"/>
                </a:solidFill>
              </a:rPr>
              <a:t>d</a:t>
            </a:r>
            <a:r>
              <a:rPr lang="en-US" sz="3200" baseline="-25000" dirty="0" smtClean="0">
                <a:solidFill>
                  <a:srgbClr val="5C198E"/>
                </a:solidFill>
              </a:rPr>
              <a:t>k+1</a:t>
            </a:r>
            <a:r>
              <a:rPr lang="en-US" sz="3200" dirty="0" smtClean="0">
                <a:solidFill>
                  <a:srgbClr val="5C198E"/>
                </a:solidFill>
              </a:rPr>
              <a:t>d</a:t>
            </a:r>
            <a:r>
              <a:rPr lang="en-US" sz="3200" baseline="-25000" dirty="0" smtClean="0">
                <a:solidFill>
                  <a:srgbClr val="5C198E"/>
                </a:solidFill>
              </a:rPr>
              <a:t>j+1</a:t>
            </a:r>
            <a:r>
              <a:rPr lang="en-US" sz="3200" dirty="0" smtClean="0">
                <a:solidFill>
                  <a:srgbClr val="5C198E"/>
                </a:solidFill>
              </a:rPr>
              <a:t>}</a:t>
            </a:r>
            <a:endParaRPr lang="en-US" sz="3200" baseline="-25000" dirty="0">
              <a:solidFill>
                <a:srgbClr val="5C198E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128790" y="3763306"/>
            <a:ext cx="1114565" cy="612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2800" dirty="0" err="1" smtClean="0">
                <a:solidFill>
                  <a:srgbClr val="5C198E"/>
                </a:solidFill>
              </a:rPr>
              <a:t>i≤k</a:t>
            </a:r>
            <a:r>
              <a:rPr lang="en-US" sz="2800" dirty="0" smtClean="0">
                <a:solidFill>
                  <a:srgbClr val="5C198E"/>
                </a:solidFill>
              </a:rPr>
              <a:t>&lt;j</a:t>
            </a:r>
            <a:endParaRPr lang="en-US" sz="2800" baseline="-25000" dirty="0">
              <a:solidFill>
                <a:srgbClr val="5C19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932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Bottom-up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6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457"/>
            <a:ext cx="8229600" cy="1143000"/>
          </a:xfrm>
        </p:spPr>
        <p:txBody>
          <a:bodyPr/>
          <a:lstStyle/>
          <a:p>
            <a:r>
              <a:rPr lang="en-US" sz="5400" dirty="0" smtClean="0"/>
              <a:t>Dynamic Programming Solution</a:t>
            </a:r>
            <a:endParaRPr lang="en-US" sz="5400" dirty="0"/>
          </a:p>
        </p:txBody>
      </p:sp>
      <p:sp>
        <p:nvSpPr>
          <p:cNvPr id="5" name="Text Box 205"/>
          <p:cNvSpPr txBox="1">
            <a:spLocks noChangeArrowheads="1"/>
          </p:cNvSpPr>
          <p:nvPr/>
        </p:nvSpPr>
        <p:spPr bwMode="auto">
          <a:xfrm>
            <a:off x="1532638" y="1951213"/>
            <a:ext cx="5791200" cy="308289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3429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sz="2000" dirty="0">
                <a:latin typeface="Times New Roman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latin typeface="Times New Roman" charset="0"/>
              </a:rPr>
              <a:t>matrixChain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sz="2000" b="1" i="1" dirty="0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):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1 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to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n-1 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do</a:t>
            </a:r>
            <a:endParaRPr lang="en-US" sz="2000" dirty="0">
              <a:solidFill>
                <a:schemeClr val="accent2"/>
              </a:solidFill>
              <a:latin typeface="Times New Roman" charset="0"/>
              <a:sym typeface="Symbol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	</a:t>
            </a:r>
            <a:r>
              <a:rPr lang="en-US" sz="2000" i="1" dirty="0" err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 dirty="0" err="1">
                <a:solidFill>
                  <a:schemeClr val="accent2"/>
                </a:solidFill>
                <a:latin typeface="Times New Roman" charset="0"/>
              </a:rPr>
              <a:t>i,i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0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charset="0"/>
              </a:rPr>
              <a:t>L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charset="0"/>
                <a:sym typeface="Symbol" charset="0"/>
              </a:rPr>
              <a:t>2 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to 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charset="0"/>
              </a:rPr>
              <a:t>n </a:t>
            </a:r>
            <a:r>
              <a:rPr lang="en-US" sz="2000" b="1" dirty="0" smtClean="0">
                <a:solidFill>
                  <a:srgbClr val="000000"/>
                </a:solidFill>
                <a:latin typeface="Times New Roman" charset="0"/>
                <a:sym typeface="Symbol" charset="0"/>
              </a:rPr>
              <a:t>do  </a:t>
            </a:r>
            <a:r>
              <a:rPr lang="en-US" sz="2000" b="1" dirty="0" smtClean="0">
                <a:solidFill>
                  <a:srgbClr val="008000"/>
                </a:solidFill>
                <a:latin typeface="Times New Roman" charset="0"/>
                <a:sym typeface="Symbol" charset="0"/>
              </a:rPr>
              <a:t>/</a:t>
            </a:r>
            <a:r>
              <a:rPr lang="en-US" sz="2000" b="1" dirty="0">
                <a:solidFill>
                  <a:srgbClr val="008000"/>
                </a:solidFill>
                <a:latin typeface="Times New Roman" charset="0"/>
                <a:sym typeface="Symbol" charset="0"/>
              </a:rPr>
              <a:t>/size of problem</a:t>
            </a:r>
            <a:endParaRPr lang="en-US" sz="2000" dirty="0">
              <a:solidFill>
                <a:srgbClr val="008000"/>
              </a:solidFill>
              <a:latin typeface="Times New Roman" charset="0"/>
              <a:sym typeface="Symbol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	for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0 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to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charset="0"/>
              </a:rPr>
              <a:t>-L+1 </a:t>
            </a:r>
            <a:r>
              <a:rPr lang="en-US" sz="2000" b="1" dirty="0" smtClean="0">
                <a:solidFill>
                  <a:srgbClr val="000000"/>
                </a:solidFill>
                <a:latin typeface="Times New Roman" charset="0"/>
                <a:sym typeface="Symbol" charset="0"/>
              </a:rPr>
              <a:t>do</a:t>
            </a:r>
            <a:endParaRPr lang="en-US" sz="2000" dirty="0">
              <a:solidFill>
                <a:schemeClr val="accent2"/>
              </a:solidFill>
              <a:latin typeface="Times New Roman" charset="0"/>
              <a:sym typeface="Symbol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		j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i</a:t>
            </a:r>
            <a:r>
              <a:rPr lang="en-US" sz="2000" b="1" i="1" dirty="0" smtClean="0">
                <a:solidFill>
                  <a:schemeClr val="accent2"/>
                </a:solidFill>
                <a:latin typeface="Times New Roman" charset="0"/>
              </a:rPr>
              <a:t>+L-1</a:t>
            </a:r>
            <a:endParaRPr lang="en-US" sz="2000" b="1" i="1" dirty="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	 	</a:t>
            </a:r>
            <a:r>
              <a:rPr lang="en-US" sz="2000" i="1" dirty="0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 dirty="0">
                <a:solidFill>
                  <a:schemeClr val="accent2"/>
                </a:solidFill>
                <a:latin typeface="Times New Roman" charset="0"/>
              </a:rPr>
              <a:t>i,j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+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infinity</a:t>
            </a:r>
            <a:endParaRPr lang="en-US" sz="2000" dirty="0">
              <a:solidFill>
                <a:srgbClr val="000000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</a:rPr>
              <a:t>for</a:t>
            </a:r>
            <a:r>
              <a:rPr lang="en-US" sz="2000" dirty="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k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Times New Roman" charset="0"/>
                <a:sym typeface="Symbol" charset="0"/>
              </a:rPr>
              <a:t>i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to </a:t>
            </a:r>
            <a:r>
              <a:rPr lang="en-US" sz="2000" b="1" i="1" dirty="0">
                <a:solidFill>
                  <a:schemeClr val="accent2"/>
                </a:solidFill>
                <a:latin typeface="Times New Roman" charset="0"/>
              </a:rPr>
              <a:t>j-1 </a:t>
            </a:r>
            <a:r>
              <a:rPr lang="en-US" sz="2000" b="1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do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			 </a:t>
            </a:r>
            <a:r>
              <a:rPr lang="en-US" sz="2000" i="1" dirty="0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 dirty="0">
                <a:solidFill>
                  <a:schemeClr val="accent2"/>
                </a:solidFill>
                <a:latin typeface="Times New Roman" charset="0"/>
              </a:rPr>
              <a:t>i,j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sym typeface="Symbol" charset="0"/>
              </a:rPr>
              <a:t>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</a:rPr>
              <a:t>min{</a:t>
            </a:r>
            <a:r>
              <a:rPr lang="en-US" sz="2000" i="1" dirty="0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 dirty="0">
                <a:solidFill>
                  <a:schemeClr val="accent2"/>
                </a:solidFill>
                <a:latin typeface="Times New Roman" charset="0"/>
              </a:rPr>
              <a:t>i,j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, </a:t>
            </a:r>
            <a:r>
              <a:rPr lang="en-US" sz="2000" i="1" dirty="0" err="1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 dirty="0" err="1">
                <a:solidFill>
                  <a:schemeClr val="accent2"/>
                </a:solidFill>
                <a:latin typeface="Times New Roman" charset="0"/>
              </a:rPr>
              <a:t>i,k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+</a:t>
            </a:r>
            <a:r>
              <a:rPr lang="en-US" sz="2000" i="1" dirty="0">
                <a:solidFill>
                  <a:schemeClr val="accent2"/>
                </a:solidFill>
                <a:latin typeface="Times New Roman" charset="0"/>
              </a:rPr>
              <a:t>N</a:t>
            </a:r>
            <a:r>
              <a:rPr lang="en-US" sz="2000" b="1" i="1" baseline="-25000" dirty="0">
                <a:solidFill>
                  <a:schemeClr val="accent2"/>
                </a:solidFill>
                <a:latin typeface="Times New Roman" charset="0"/>
              </a:rPr>
              <a:t>k+</a:t>
            </a:r>
            <a:r>
              <a:rPr lang="en-US" sz="2000" b="1" baseline="-25000" dirty="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2000" b="1" i="1" baseline="-25000" dirty="0">
                <a:solidFill>
                  <a:schemeClr val="accent2"/>
                </a:solidFill>
                <a:latin typeface="Times New Roman" charset="0"/>
              </a:rPr>
              <a:t>,j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  <a:sym typeface="Symbol" charset="0"/>
              </a:rPr>
              <a:t> +</a:t>
            </a:r>
            <a:r>
              <a:rPr lang="en-US" sz="2000" i="1" dirty="0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 b="1" i="1" baseline="-25000" dirty="0">
                <a:solidFill>
                  <a:schemeClr val="accent2"/>
                </a:solidFill>
                <a:latin typeface="Times New Roman" charset="0"/>
              </a:rPr>
              <a:t>i </a:t>
            </a:r>
            <a:r>
              <a:rPr lang="en-US" sz="2000" i="1" dirty="0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 b="1" i="1" baseline="-25000" dirty="0">
                <a:solidFill>
                  <a:schemeClr val="accent2"/>
                </a:solidFill>
                <a:latin typeface="Times New Roman" charset="0"/>
              </a:rPr>
              <a:t>k+</a:t>
            </a:r>
            <a:r>
              <a:rPr lang="en-US" sz="2000" b="1" baseline="-25000" dirty="0">
                <a:solidFill>
                  <a:schemeClr val="accent2"/>
                </a:solidFill>
                <a:latin typeface="Times New Roman" charset="0"/>
              </a:rPr>
              <a:t>1 </a:t>
            </a:r>
            <a:r>
              <a:rPr lang="en-US" sz="2000" i="1" dirty="0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 sz="2000" b="1" i="1" baseline="-25000" dirty="0">
                <a:solidFill>
                  <a:schemeClr val="accent2"/>
                </a:solidFill>
                <a:latin typeface="Times New Roman" charset="0"/>
              </a:rPr>
              <a:t>j+</a:t>
            </a:r>
            <a:r>
              <a:rPr lang="en-US" sz="2000" b="1" baseline="-25000" dirty="0" smtClean="0">
                <a:solidFill>
                  <a:schemeClr val="accent2"/>
                </a:solidFill>
                <a:latin typeface="Times New Roman" charset="0"/>
              </a:rPr>
              <a:t>1</a:t>
            </a:r>
            <a:r>
              <a:rPr lang="en-US" sz="2000" b="1" dirty="0" smtClean="0">
                <a:solidFill>
                  <a:schemeClr val="accent2"/>
                </a:solidFill>
                <a:latin typeface="Times New Roman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54161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ea typeface="+mj-ea"/>
              </a:rPr>
              <a:t>Example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100753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tr-TR" sz="2400" u="sng" dirty="0"/>
              <a:t> </a:t>
            </a:r>
            <a:r>
              <a:rPr lang="tr-TR" sz="2400" u="sng" dirty="0" smtClean="0"/>
              <a:t>       A1           A2		  A3         A4		   A5		   A6       </a:t>
            </a:r>
            <a:endParaRPr lang="tr-TR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 dirty="0"/>
              <a:t> </a:t>
            </a:r>
            <a:r>
              <a:rPr lang="tr-TR" sz="2400" dirty="0" smtClean="0"/>
              <a:t>   </a:t>
            </a:r>
            <a:r>
              <a:rPr lang="tr-TR" sz="2400" i="1" baseline="-25000" dirty="0" smtClean="0"/>
              <a:t> </a:t>
            </a:r>
            <a:r>
              <a:rPr lang="tr-TR" sz="2400" i="1" dirty="0" smtClean="0"/>
              <a:t>30 </a:t>
            </a:r>
            <a:r>
              <a:rPr lang="tr-TR" sz="2400" dirty="0"/>
              <a:t>x </a:t>
            </a:r>
            <a:r>
              <a:rPr lang="tr-TR" sz="2400" dirty="0" smtClean="0"/>
              <a:t>35    </a:t>
            </a:r>
            <a:r>
              <a:rPr lang="tr-TR" sz="2400" i="1" dirty="0" smtClean="0"/>
              <a:t>35 </a:t>
            </a:r>
            <a:r>
              <a:rPr lang="tr-TR" sz="2400" dirty="0"/>
              <a:t>x </a:t>
            </a:r>
            <a:r>
              <a:rPr lang="tr-TR" sz="2400" dirty="0" smtClean="0"/>
              <a:t>15</a:t>
            </a:r>
            <a:r>
              <a:rPr lang="tr-TR" sz="2400" i="1" dirty="0" smtClean="0"/>
              <a:t>    15 </a:t>
            </a:r>
            <a:r>
              <a:rPr lang="tr-TR" sz="2400" dirty="0"/>
              <a:t>x  </a:t>
            </a:r>
            <a:r>
              <a:rPr lang="tr-TR" sz="2400" dirty="0" smtClean="0"/>
              <a:t>5    </a:t>
            </a:r>
            <a:r>
              <a:rPr lang="tr-TR" sz="2400" i="1" dirty="0" smtClean="0"/>
              <a:t>5 </a:t>
            </a:r>
            <a:r>
              <a:rPr lang="tr-TR" sz="2400" dirty="0"/>
              <a:t>x </a:t>
            </a:r>
            <a:r>
              <a:rPr lang="tr-TR" sz="2400" dirty="0" smtClean="0"/>
              <a:t>10    </a:t>
            </a:r>
            <a:r>
              <a:rPr lang="tr-TR" sz="2400" i="1" dirty="0" smtClean="0"/>
              <a:t>10 </a:t>
            </a:r>
            <a:r>
              <a:rPr lang="tr-TR" sz="2400" dirty="0"/>
              <a:t>x </a:t>
            </a:r>
            <a:r>
              <a:rPr lang="tr-TR" sz="2400" dirty="0" smtClean="0"/>
              <a:t>20     </a:t>
            </a:r>
            <a:r>
              <a:rPr lang="tr-TR" sz="2400" i="1" dirty="0" smtClean="0"/>
              <a:t>20 </a:t>
            </a:r>
            <a:r>
              <a:rPr lang="tr-TR" sz="2400" dirty="0"/>
              <a:t>x 25</a:t>
            </a:r>
            <a:endParaRPr lang="en-US" sz="2400" dirty="0"/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36712254"/>
              </p:ext>
            </p:extLst>
          </p:nvPr>
        </p:nvGraphicFramePr>
        <p:xfrm>
          <a:off x="318030" y="2978149"/>
          <a:ext cx="8555037" cy="2202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Equation" r:id="rId4" imgW="3848100" imgH="990600" progId="Equation.3">
                  <p:embed/>
                </p:oleObj>
              </mc:Choice>
              <mc:Fallback>
                <p:oleObj name="Equation" r:id="rId4" imgW="38481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030" y="2978149"/>
                        <a:ext cx="8555037" cy="2202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573C2D-A2F4-7146-BF2C-88E98899D3E6}" type="slidenum">
              <a:rPr lang="en-US" b="0"/>
              <a:pPr eaLnBrk="1" hangingPunct="1"/>
              <a:t>23</a:t>
            </a:fld>
            <a:endParaRPr lang="en-US" b="0" dirty="0"/>
          </a:p>
        </p:txBody>
      </p:sp>
      <p:sp>
        <p:nvSpPr>
          <p:cNvPr id="2" name="TextBox 1"/>
          <p:cNvSpPr txBox="1"/>
          <p:nvPr/>
        </p:nvSpPr>
        <p:spPr>
          <a:xfrm>
            <a:off x="4047067" y="4402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22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3"/>
          <p:cNvSpPr txBox="1">
            <a:spLocks noChangeArrowheads="1"/>
          </p:cNvSpPr>
          <p:nvPr/>
        </p:nvSpPr>
        <p:spPr>
          <a:xfrm>
            <a:off x="401688" y="618062"/>
            <a:ext cx="8147050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/>
              <a:buNone/>
            </a:pPr>
            <a:r>
              <a:rPr lang="tr-TR" sz="2400" u="sng" dirty="0" smtClean="0"/>
              <a:t>        A1           A2		  A3         A4		   A5		   A6       </a:t>
            </a:r>
            <a:endParaRPr lang="tr-TR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tr-TR" sz="2400" dirty="0" smtClean="0"/>
              <a:t>    </a:t>
            </a:r>
            <a:r>
              <a:rPr lang="tr-TR" sz="2400" i="1" baseline="-25000" dirty="0" smtClean="0"/>
              <a:t> </a:t>
            </a:r>
            <a:r>
              <a:rPr lang="tr-TR" sz="2400" i="1" dirty="0" smtClean="0"/>
              <a:t>30 </a:t>
            </a:r>
            <a:r>
              <a:rPr lang="tr-TR" sz="2400" dirty="0" smtClean="0"/>
              <a:t>x 35    </a:t>
            </a:r>
            <a:r>
              <a:rPr lang="tr-TR" sz="2400" i="1" dirty="0" smtClean="0"/>
              <a:t>35 </a:t>
            </a:r>
            <a:r>
              <a:rPr lang="tr-TR" sz="2400" dirty="0" smtClean="0"/>
              <a:t>x 15</a:t>
            </a:r>
            <a:r>
              <a:rPr lang="tr-TR" sz="2400" i="1" dirty="0" smtClean="0"/>
              <a:t>    15 </a:t>
            </a:r>
            <a:r>
              <a:rPr lang="tr-TR" sz="2400" dirty="0" smtClean="0"/>
              <a:t>x  5    </a:t>
            </a:r>
            <a:r>
              <a:rPr lang="tr-TR" sz="2400" i="1" dirty="0" smtClean="0"/>
              <a:t>5 </a:t>
            </a:r>
            <a:r>
              <a:rPr lang="tr-TR" sz="2400" dirty="0" smtClean="0"/>
              <a:t>x 10    </a:t>
            </a:r>
            <a:r>
              <a:rPr lang="tr-TR" sz="2400" i="1" dirty="0" smtClean="0"/>
              <a:t>10 </a:t>
            </a:r>
            <a:r>
              <a:rPr lang="tr-TR" sz="2400" dirty="0" smtClean="0"/>
              <a:t>x 20     </a:t>
            </a:r>
            <a:r>
              <a:rPr lang="tr-TR" sz="2400" i="1" dirty="0" smtClean="0"/>
              <a:t>20 </a:t>
            </a:r>
            <a:r>
              <a:rPr lang="tr-TR" sz="2400" dirty="0" smtClean="0"/>
              <a:t>x 25</a:t>
            </a:r>
            <a:endParaRPr lang="en-US" sz="2400" dirty="0"/>
          </a:p>
        </p:txBody>
      </p:sp>
      <p:sp>
        <p:nvSpPr>
          <p:cNvPr id="113" name="Rectangle 8"/>
          <p:cNvSpPr>
            <a:spLocks noChangeArrowheads="1"/>
          </p:cNvSpPr>
          <p:nvPr/>
        </p:nvSpPr>
        <p:spPr bwMode="auto">
          <a:xfrm rot="2579501">
            <a:off x="596900" y="4149185"/>
            <a:ext cx="5762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14" name="Text Box 9"/>
          <p:cNvSpPr txBox="1">
            <a:spLocks noChangeArrowheads="1"/>
          </p:cNvSpPr>
          <p:nvPr/>
        </p:nvSpPr>
        <p:spPr bwMode="auto">
          <a:xfrm>
            <a:off x="539750" y="4277772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>
                <a:latin typeface="Avenir Book"/>
                <a:cs typeface="Avenir Book"/>
              </a:rPr>
              <a:t>15750</a:t>
            </a:r>
            <a:endParaRPr lang="en-US" baseline="-15000" dirty="0">
              <a:latin typeface="Avenir Book"/>
              <a:cs typeface="Avenir Book"/>
            </a:endParaRPr>
          </a:p>
        </p:txBody>
      </p:sp>
      <p:sp>
        <p:nvSpPr>
          <p:cNvPr id="115" name="Rectangle 10"/>
          <p:cNvSpPr>
            <a:spLocks noChangeArrowheads="1"/>
          </p:cNvSpPr>
          <p:nvPr/>
        </p:nvSpPr>
        <p:spPr bwMode="auto">
          <a:xfrm rot="2579501">
            <a:off x="207963" y="4580985"/>
            <a:ext cx="576262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/>
        </p:nvSpPr>
        <p:spPr bwMode="auto">
          <a:xfrm>
            <a:off x="122238" y="4709572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>
                <a:latin typeface="Avenir Book"/>
                <a:cs typeface="Avenir Book"/>
              </a:rPr>
              <a:t>     0</a:t>
            </a:r>
            <a:endParaRPr lang="en-US" baseline="-15000" dirty="0">
              <a:latin typeface="Avenir Book"/>
              <a:cs typeface="Avenir Book"/>
            </a:endParaRPr>
          </a:p>
        </p:txBody>
      </p:sp>
      <p:sp>
        <p:nvSpPr>
          <p:cNvPr id="117" name="Rectangle 12"/>
          <p:cNvSpPr>
            <a:spLocks noChangeArrowheads="1"/>
          </p:cNvSpPr>
          <p:nvPr/>
        </p:nvSpPr>
        <p:spPr bwMode="auto">
          <a:xfrm rot="2579501">
            <a:off x="1389063" y="3299872"/>
            <a:ext cx="5762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18" name="Text Box 13"/>
          <p:cNvSpPr txBox="1">
            <a:spLocks noChangeArrowheads="1"/>
          </p:cNvSpPr>
          <p:nvPr/>
        </p:nvSpPr>
        <p:spPr bwMode="auto">
          <a:xfrm>
            <a:off x="1317625" y="3428460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>
                <a:latin typeface="Avenir Book"/>
                <a:cs typeface="Avenir Book"/>
              </a:rPr>
              <a:t> 9375</a:t>
            </a:r>
            <a:endParaRPr lang="en-US" baseline="-15000" dirty="0">
              <a:latin typeface="Avenir Book"/>
              <a:cs typeface="Avenir Book"/>
            </a:endParaRPr>
          </a:p>
        </p:txBody>
      </p:sp>
      <p:sp>
        <p:nvSpPr>
          <p:cNvPr id="119" name="Rectangle 14"/>
          <p:cNvSpPr>
            <a:spLocks noChangeArrowheads="1"/>
          </p:cNvSpPr>
          <p:nvPr/>
        </p:nvSpPr>
        <p:spPr bwMode="auto">
          <a:xfrm rot="2579501">
            <a:off x="985838" y="3731672"/>
            <a:ext cx="5762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20" name="Text Box 15"/>
          <p:cNvSpPr txBox="1">
            <a:spLocks noChangeArrowheads="1"/>
          </p:cNvSpPr>
          <p:nvPr/>
        </p:nvSpPr>
        <p:spPr bwMode="auto">
          <a:xfrm>
            <a:off x="900113" y="3860260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>
                <a:latin typeface="Avenir Book"/>
                <a:cs typeface="Avenir Book"/>
              </a:rPr>
              <a:t> 7875</a:t>
            </a:r>
            <a:endParaRPr lang="en-US" baseline="-15000" dirty="0">
              <a:latin typeface="Avenir Book"/>
              <a:cs typeface="Avenir Book"/>
            </a:endParaRPr>
          </a:p>
        </p:txBody>
      </p:sp>
      <p:sp>
        <p:nvSpPr>
          <p:cNvPr id="121" name="Rectangle 16"/>
          <p:cNvSpPr>
            <a:spLocks noChangeArrowheads="1"/>
          </p:cNvSpPr>
          <p:nvPr/>
        </p:nvSpPr>
        <p:spPr bwMode="auto">
          <a:xfrm rot="2579501">
            <a:off x="2195513" y="2447385"/>
            <a:ext cx="576262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22" name="Text Box 17"/>
          <p:cNvSpPr txBox="1">
            <a:spLocks noChangeArrowheads="1"/>
          </p:cNvSpPr>
          <p:nvPr/>
        </p:nvSpPr>
        <p:spPr bwMode="auto">
          <a:xfrm>
            <a:off x="2124075" y="2564860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>
                <a:latin typeface="Avenir Book"/>
                <a:cs typeface="Avenir Book"/>
              </a:rPr>
              <a:t>15125</a:t>
            </a:r>
            <a:endParaRPr lang="en-US" baseline="-15000" dirty="0">
              <a:latin typeface="Avenir Book"/>
              <a:cs typeface="Avenir Book"/>
            </a:endParaRPr>
          </a:p>
        </p:txBody>
      </p:sp>
      <p:sp>
        <p:nvSpPr>
          <p:cNvPr id="123" name="Rectangle 18"/>
          <p:cNvSpPr>
            <a:spLocks noChangeArrowheads="1"/>
          </p:cNvSpPr>
          <p:nvPr/>
        </p:nvSpPr>
        <p:spPr bwMode="auto">
          <a:xfrm rot="2579501">
            <a:off x="1792288" y="2868072"/>
            <a:ext cx="5762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24" name="Text Box 19"/>
          <p:cNvSpPr txBox="1">
            <a:spLocks noChangeArrowheads="1"/>
          </p:cNvSpPr>
          <p:nvPr/>
        </p:nvSpPr>
        <p:spPr bwMode="auto">
          <a:xfrm>
            <a:off x="1706563" y="2996660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>
                <a:latin typeface="Avenir Book"/>
                <a:cs typeface="Avenir Book"/>
              </a:rPr>
              <a:t>11875</a:t>
            </a:r>
            <a:endParaRPr lang="en-US" baseline="-15000" dirty="0">
              <a:latin typeface="Avenir Book"/>
              <a:cs typeface="Avenir Book"/>
            </a:endParaRPr>
          </a:p>
        </p:txBody>
      </p:sp>
      <p:sp>
        <p:nvSpPr>
          <p:cNvPr id="125" name="Rectangle 20"/>
          <p:cNvSpPr>
            <a:spLocks noChangeArrowheads="1"/>
          </p:cNvSpPr>
          <p:nvPr/>
        </p:nvSpPr>
        <p:spPr bwMode="auto">
          <a:xfrm rot="2579501">
            <a:off x="1806575" y="3688810"/>
            <a:ext cx="5762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26" name="Text Box 21"/>
          <p:cNvSpPr txBox="1">
            <a:spLocks noChangeArrowheads="1"/>
          </p:cNvSpPr>
          <p:nvPr/>
        </p:nvSpPr>
        <p:spPr bwMode="auto">
          <a:xfrm>
            <a:off x="1763713" y="3788822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>
                <a:latin typeface="Avenir Book"/>
                <a:cs typeface="Avenir Book"/>
              </a:rPr>
              <a:t> 4375</a:t>
            </a:r>
            <a:endParaRPr lang="en-US" baseline="-15000" dirty="0">
              <a:latin typeface="Avenir Book"/>
              <a:cs typeface="Avenir Book"/>
            </a:endParaRPr>
          </a:p>
        </p:txBody>
      </p:sp>
      <p:sp>
        <p:nvSpPr>
          <p:cNvPr id="127" name="Rectangle 22"/>
          <p:cNvSpPr>
            <a:spLocks noChangeArrowheads="1"/>
          </p:cNvSpPr>
          <p:nvPr/>
        </p:nvSpPr>
        <p:spPr bwMode="auto">
          <a:xfrm rot="2579501">
            <a:off x="1431925" y="4106322"/>
            <a:ext cx="576263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28" name="Text Box 23"/>
          <p:cNvSpPr txBox="1">
            <a:spLocks noChangeArrowheads="1"/>
          </p:cNvSpPr>
          <p:nvPr/>
        </p:nvSpPr>
        <p:spPr bwMode="auto">
          <a:xfrm>
            <a:off x="1331913" y="4220622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2625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29" name="Rectangle 24"/>
          <p:cNvSpPr>
            <a:spLocks noChangeArrowheads="1"/>
          </p:cNvSpPr>
          <p:nvPr/>
        </p:nvSpPr>
        <p:spPr bwMode="auto">
          <a:xfrm rot="2579501">
            <a:off x="2613025" y="2837910"/>
            <a:ext cx="5762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30" name="Text Box 25"/>
          <p:cNvSpPr txBox="1">
            <a:spLocks noChangeArrowheads="1"/>
          </p:cNvSpPr>
          <p:nvPr/>
        </p:nvSpPr>
        <p:spPr bwMode="auto">
          <a:xfrm>
            <a:off x="2555875" y="2925222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10500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31" name="Text Box 26"/>
          <p:cNvSpPr txBox="1">
            <a:spLocks noChangeArrowheads="1"/>
          </p:cNvSpPr>
          <p:nvPr/>
        </p:nvSpPr>
        <p:spPr bwMode="auto">
          <a:xfrm>
            <a:off x="2152650" y="3357022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7125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32" name="Rectangle 27"/>
          <p:cNvSpPr>
            <a:spLocks noChangeArrowheads="1"/>
          </p:cNvSpPr>
          <p:nvPr/>
        </p:nvSpPr>
        <p:spPr bwMode="auto">
          <a:xfrm rot="2579501">
            <a:off x="1042988" y="4509547"/>
            <a:ext cx="5762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33" name="Text Box 28"/>
          <p:cNvSpPr txBox="1">
            <a:spLocks noChangeArrowheads="1"/>
          </p:cNvSpPr>
          <p:nvPr/>
        </p:nvSpPr>
        <p:spPr bwMode="auto">
          <a:xfrm>
            <a:off x="971550" y="4725447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0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34" name="Text Box 29"/>
          <p:cNvSpPr txBox="1">
            <a:spLocks noChangeArrowheads="1"/>
          </p:cNvSpPr>
          <p:nvPr/>
        </p:nvSpPr>
        <p:spPr bwMode="auto">
          <a:xfrm>
            <a:off x="2613025" y="4588922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0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35" name="Rectangle 30"/>
          <p:cNvSpPr>
            <a:spLocks noChangeArrowheads="1"/>
          </p:cNvSpPr>
          <p:nvPr/>
        </p:nvSpPr>
        <p:spPr bwMode="auto">
          <a:xfrm rot="2579501">
            <a:off x="1852613" y="4507960"/>
            <a:ext cx="576262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36" name="Text Box 31"/>
          <p:cNvSpPr txBox="1">
            <a:spLocks noChangeArrowheads="1"/>
          </p:cNvSpPr>
          <p:nvPr/>
        </p:nvSpPr>
        <p:spPr bwMode="auto">
          <a:xfrm>
            <a:off x="1809750" y="4649247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0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37" name="Rectangle 32"/>
          <p:cNvSpPr>
            <a:spLocks noChangeArrowheads="1"/>
          </p:cNvSpPr>
          <p:nvPr/>
        </p:nvSpPr>
        <p:spPr bwMode="auto">
          <a:xfrm rot="2579501">
            <a:off x="3030538" y="3226847"/>
            <a:ext cx="5762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38" name="Text Box 33"/>
          <p:cNvSpPr txBox="1">
            <a:spLocks noChangeArrowheads="1"/>
          </p:cNvSpPr>
          <p:nvPr/>
        </p:nvSpPr>
        <p:spPr bwMode="auto">
          <a:xfrm>
            <a:off x="3019425" y="3353847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575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39" name="Text Box 34"/>
          <p:cNvSpPr txBox="1">
            <a:spLocks noChangeArrowheads="1"/>
          </p:cNvSpPr>
          <p:nvPr/>
        </p:nvSpPr>
        <p:spPr bwMode="auto">
          <a:xfrm>
            <a:off x="2616200" y="3785647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>
                <a:latin typeface="Avenir Book"/>
                <a:cs typeface="Avenir Book"/>
              </a:rPr>
              <a:t> 2500</a:t>
            </a:r>
            <a:endParaRPr lang="en-US" baseline="-15000" dirty="0">
              <a:latin typeface="Avenir Book"/>
              <a:cs typeface="Avenir Book"/>
            </a:endParaRPr>
          </a:p>
        </p:txBody>
      </p:sp>
      <p:sp>
        <p:nvSpPr>
          <p:cNvPr id="140" name="Rectangle 35"/>
          <p:cNvSpPr>
            <a:spLocks noChangeArrowheads="1"/>
          </p:cNvSpPr>
          <p:nvPr/>
        </p:nvSpPr>
        <p:spPr bwMode="auto">
          <a:xfrm rot="2579501">
            <a:off x="3851275" y="4004722"/>
            <a:ext cx="576263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41" name="Rectangle 37"/>
          <p:cNvSpPr>
            <a:spLocks noChangeArrowheads="1"/>
          </p:cNvSpPr>
          <p:nvPr/>
        </p:nvSpPr>
        <p:spPr bwMode="auto">
          <a:xfrm rot="2579501">
            <a:off x="3463925" y="4422235"/>
            <a:ext cx="5762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42" name="Text Box 38"/>
          <p:cNvSpPr txBox="1">
            <a:spLocks noChangeArrowheads="1"/>
          </p:cNvSpPr>
          <p:nvPr/>
        </p:nvSpPr>
        <p:spPr bwMode="auto">
          <a:xfrm>
            <a:off x="3419475" y="4580985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>
                <a:latin typeface="Avenir Book"/>
                <a:cs typeface="Avenir Book"/>
              </a:rPr>
              <a:t>     0</a:t>
            </a:r>
            <a:endParaRPr lang="en-US" baseline="-15000" dirty="0">
              <a:latin typeface="Avenir Book"/>
              <a:cs typeface="Avenir Book"/>
            </a:endParaRPr>
          </a:p>
        </p:txBody>
      </p:sp>
      <p:sp>
        <p:nvSpPr>
          <p:cNvPr id="143" name="Rectangle 39"/>
          <p:cNvSpPr>
            <a:spLocks noChangeArrowheads="1"/>
          </p:cNvSpPr>
          <p:nvPr/>
        </p:nvSpPr>
        <p:spPr bwMode="auto">
          <a:xfrm rot="2579501">
            <a:off x="2627313" y="3644360"/>
            <a:ext cx="576262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44" name="Text Box 42"/>
          <p:cNvSpPr txBox="1">
            <a:spLocks noChangeArrowheads="1"/>
          </p:cNvSpPr>
          <p:nvPr/>
        </p:nvSpPr>
        <p:spPr bwMode="auto">
          <a:xfrm>
            <a:off x="3779838" y="4149185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5000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45" name="Rectangle 43"/>
          <p:cNvSpPr>
            <a:spLocks noChangeArrowheads="1"/>
          </p:cNvSpPr>
          <p:nvPr/>
        </p:nvSpPr>
        <p:spPr bwMode="auto">
          <a:xfrm rot="2579501">
            <a:off x="2671763" y="4465097"/>
            <a:ext cx="5762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46" name="Text Box 44"/>
          <p:cNvSpPr txBox="1">
            <a:spLocks noChangeArrowheads="1"/>
          </p:cNvSpPr>
          <p:nvPr/>
        </p:nvSpPr>
        <p:spPr bwMode="auto">
          <a:xfrm>
            <a:off x="3001963" y="4163472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1000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47" name="Rectangle 45"/>
          <p:cNvSpPr>
            <a:spLocks noChangeArrowheads="1"/>
          </p:cNvSpPr>
          <p:nvPr/>
        </p:nvSpPr>
        <p:spPr bwMode="auto">
          <a:xfrm rot="2579501">
            <a:off x="3044825" y="4033297"/>
            <a:ext cx="576263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48" name="Text Box 46"/>
          <p:cNvSpPr txBox="1">
            <a:spLocks noChangeArrowheads="1"/>
          </p:cNvSpPr>
          <p:nvPr/>
        </p:nvSpPr>
        <p:spPr bwMode="auto">
          <a:xfrm>
            <a:off x="3405188" y="3760247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>
                <a:latin typeface="Avenir Book"/>
                <a:cs typeface="Avenir Book"/>
              </a:rPr>
              <a:t> 3500</a:t>
            </a:r>
            <a:endParaRPr lang="en-US" baseline="-15000" dirty="0">
              <a:latin typeface="Avenir Book"/>
              <a:cs typeface="Avenir Book"/>
            </a:endParaRPr>
          </a:p>
        </p:txBody>
      </p:sp>
      <p:sp>
        <p:nvSpPr>
          <p:cNvPr id="149" name="Rectangle 47"/>
          <p:cNvSpPr>
            <a:spLocks noChangeArrowheads="1"/>
          </p:cNvSpPr>
          <p:nvPr/>
        </p:nvSpPr>
        <p:spPr bwMode="auto">
          <a:xfrm rot="2579501">
            <a:off x="3448050" y="3615785"/>
            <a:ext cx="5762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50" name="Rectangle 48"/>
          <p:cNvSpPr>
            <a:spLocks noChangeArrowheads="1"/>
          </p:cNvSpPr>
          <p:nvPr/>
        </p:nvSpPr>
        <p:spPr bwMode="auto">
          <a:xfrm rot="2579501">
            <a:off x="4268788" y="4406360"/>
            <a:ext cx="576262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51" name="Text Box 49"/>
          <p:cNvSpPr txBox="1">
            <a:spLocks noChangeArrowheads="1"/>
          </p:cNvSpPr>
          <p:nvPr/>
        </p:nvSpPr>
        <p:spPr bwMode="auto">
          <a:xfrm>
            <a:off x="4211638" y="4549235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0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52" name="Text Box 50"/>
          <p:cNvSpPr txBox="1">
            <a:spLocks noChangeArrowheads="1"/>
          </p:cNvSpPr>
          <p:nvPr/>
        </p:nvSpPr>
        <p:spPr bwMode="auto">
          <a:xfrm>
            <a:off x="2152650" y="4220622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750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53" name="Rectangle 51"/>
          <p:cNvSpPr>
            <a:spLocks noChangeArrowheads="1"/>
          </p:cNvSpPr>
          <p:nvPr/>
        </p:nvSpPr>
        <p:spPr bwMode="auto">
          <a:xfrm rot="2579501">
            <a:off x="6227763" y="3303047"/>
            <a:ext cx="5762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54" name="Rectangle 52"/>
          <p:cNvSpPr>
            <a:spLocks noChangeArrowheads="1"/>
          </p:cNvSpPr>
          <p:nvPr/>
        </p:nvSpPr>
        <p:spPr bwMode="auto">
          <a:xfrm rot="2579501">
            <a:off x="7048500" y="3283997"/>
            <a:ext cx="576263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55" name="Rectangle 53"/>
          <p:cNvSpPr>
            <a:spLocks noChangeArrowheads="1"/>
          </p:cNvSpPr>
          <p:nvPr/>
        </p:nvSpPr>
        <p:spPr bwMode="auto">
          <a:xfrm rot="2579501">
            <a:off x="7480300" y="3672935"/>
            <a:ext cx="5762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56" name="Rectangle 54"/>
          <p:cNvSpPr>
            <a:spLocks noChangeArrowheads="1"/>
          </p:cNvSpPr>
          <p:nvPr/>
        </p:nvSpPr>
        <p:spPr bwMode="auto">
          <a:xfrm rot="2579501">
            <a:off x="6646863" y="3704685"/>
            <a:ext cx="576262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57" name="Text Box 55"/>
          <p:cNvSpPr txBox="1">
            <a:spLocks noChangeArrowheads="1"/>
          </p:cNvSpPr>
          <p:nvPr/>
        </p:nvSpPr>
        <p:spPr bwMode="auto">
          <a:xfrm>
            <a:off x="6156325" y="3428460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3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58" name="Rectangle 56"/>
          <p:cNvSpPr>
            <a:spLocks noChangeArrowheads="1"/>
          </p:cNvSpPr>
          <p:nvPr/>
        </p:nvSpPr>
        <p:spPr bwMode="auto">
          <a:xfrm rot="2579501">
            <a:off x="6630988" y="2880772"/>
            <a:ext cx="5762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59" name="Rectangle 57"/>
          <p:cNvSpPr>
            <a:spLocks noChangeArrowheads="1"/>
          </p:cNvSpPr>
          <p:nvPr/>
        </p:nvSpPr>
        <p:spPr bwMode="auto">
          <a:xfrm rot="2579501">
            <a:off x="7019925" y="2447385"/>
            <a:ext cx="5762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60" name="Rectangle 58"/>
          <p:cNvSpPr>
            <a:spLocks noChangeArrowheads="1"/>
          </p:cNvSpPr>
          <p:nvPr/>
        </p:nvSpPr>
        <p:spPr bwMode="auto">
          <a:xfrm rot="2579501">
            <a:off x="7451725" y="2852197"/>
            <a:ext cx="576263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61" name="Text Box 59"/>
          <p:cNvSpPr txBox="1">
            <a:spLocks noChangeArrowheads="1"/>
          </p:cNvSpPr>
          <p:nvPr/>
        </p:nvSpPr>
        <p:spPr bwMode="auto">
          <a:xfrm>
            <a:off x="7380288" y="2925222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3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62" name="Rectangle 60"/>
          <p:cNvSpPr>
            <a:spLocks noChangeArrowheads="1"/>
          </p:cNvSpPr>
          <p:nvPr/>
        </p:nvSpPr>
        <p:spPr bwMode="auto">
          <a:xfrm rot="2579501">
            <a:off x="7872413" y="3239547"/>
            <a:ext cx="5762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63" name="Rectangle 61"/>
          <p:cNvSpPr>
            <a:spLocks noChangeArrowheads="1"/>
          </p:cNvSpPr>
          <p:nvPr/>
        </p:nvSpPr>
        <p:spPr bwMode="auto">
          <a:xfrm rot="2579501">
            <a:off x="8286750" y="3644360"/>
            <a:ext cx="5762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64" name="Rectangle 62"/>
          <p:cNvSpPr>
            <a:spLocks noChangeArrowheads="1"/>
          </p:cNvSpPr>
          <p:nvPr/>
        </p:nvSpPr>
        <p:spPr bwMode="auto">
          <a:xfrm rot="2579501">
            <a:off x="5018088" y="3760247"/>
            <a:ext cx="5762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65" name="Rectangle 63"/>
          <p:cNvSpPr>
            <a:spLocks noChangeArrowheads="1"/>
          </p:cNvSpPr>
          <p:nvPr/>
        </p:nvSpPr>
        <p:spPr bwMode="auto">
          <a:xfrm rot="2579501">
            <a:off x="5810250" y="2910935"/>
            <a:ext cx="5762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66" name="Rectangle 64"/>
          <p:cNvSpPr>
            <a:spLocks noChangeArrowheads="1"/>
          </p:cNvSpPr>
          <p:nvPr/>
        </p:nvSpPr>
        <p:spPr bwMode="auto">
          <a:xfrm rot="2579501">
            <a:off x="5407025" y="3342735"/>
            <a:ext cx="5762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67" name="Rectangle 65"/>
          <p:cNvSpPr>
            <a:spLocks noChangeArrowheads="1"/>
          </p:cNvSpPr>
          <p:nvPr/>
        </p:nvSpPr>
        <p:spPr bwMode="auto">
          <a:xfrm rot="2579501">
            <a:off x="6602413" y="2060035"/>
            <a:ext cx="576262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68" name="Rectangle 66"/>
          <p:cNvSpPr>
            <a:spLocks noChangeArrowheads="1"/>
          </p:cNvSpPr>
          <p:nvPr/>
        </p:nvSpPr>
        <p:spPr bwMode="auto">
          <a:xfrm rot="2579501">
            <a:off x="6213475" y="2479135"/>
            <a:ext cx="5762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69" name="Rectangle 67"/>
          <p:cNvSpPr>
            <a:spLocks noChangeArrowheads="1"/>
          </p:cNvSpPr>
          <p:nvPr/>
        </p:nvSpPr>
        <p:spPr bwMode="auto">
          <a:xfrm rot="2579501">
            <a:off x="5838825" y="3731672"/>
            <a:ext cx="576263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 b="1">
              <a:latin typeface="Avenir Book"/>
              <a:cs typeface="Avenir Book"/>
            </a:endParaRPr>
          </a:p>
        </p:txBody>
      </p:sp>
      <p:sp>
        <p:nvSpPr>
          <p:cNvPr id="170" name="Text Box 68"/>
          <p:cNvSpPr txBox="1">
            <a:spLocks noChangeArrowheads="1"/>
          </p:cNvSpPr>
          <p:nvPr/>
        </p:nvSpPr>
        <p:spPr bwMode="auto">
          <a:xfrm>
            <a:off x="6516688" y="2204497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3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71" name="Text Box 69"/>
          <p:cNvSpPr txBox="1">
            <a:spLocks noChangeArrowheads="1"/>
          </p:cNvSpPr>
          <p:nvPr/>
        </p:nvSpPr>
        <p:spPr bwMode="auto">
          <a:xfrm>
            <a:off x="6084888" y="2636297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3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72" name="Text Box 70"/>
          <p:cNvSpPr txBox="1">
            <a:spLocks noChangeArrowheads="1"/>
          </p:cNvSpPr>
          <p:nvPr/>
        </p:nvSpPr>
        <p:spPr bwMode="auto">
          <a:xfrm>
            <a:off x="6948488" y="2636297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3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73" name="Text Box 71"/>
          <p:cNvSpPr txBox="1">
            <a:spLocks noChangeArrowheads="1"/>
          </p:cNvSpPr>
          <p:nvPr/>
        </p:nvSpPr>
        <p:spPr bwMode="auto">
          <a:xfrm>
            <a:off x="5724525" y="3068097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3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74" name="Text Box 72"/>
          <p:cNvSpPr txBox="1">
            <a:spLocks noChangeArrowheads="1"/>
          </p:cNvSpPr>
          <p:nvPr/>
        </p:nvSpPr>
        <p:spPr bwMode="auto">
          <a:xfrm>
            <a:off x="6516688" y="2996660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3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75" name="Text Box 73"/>
          <p:cNvSpPr txBox="1">
            <a:spLocks noChangeArrowheads="1"/>
          </p:cNvSpPr>
          <p:nvPr/>
        </p:nvSpPr>
        <p:spPr bwMode="auto">
          <a:xfrm>
            <a:off x="7019925" y="3428460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3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76" name="Text Box 74"/>
          <p:cNvSpPr txBox="1">
            <a:spLocks noChangeArrowheads="1"/>
          </p:cNvSpPr>
          <p:nvPr/>
        </p:nvSpPr>
        <p:spPr bwMode="auto">
          <a:xfrm>
            <a:off x="5364163" y="3499897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1   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77" name="Text Box 75"/>
          <p:cNvSpPr txBox="1">
            <a:spLocks noChangeArrowheads="1"/>
          </p:cNvSpPr>
          <p:nvPr/>
        </p:nvSpPr>
        <p:spPr bwMode="auto">
          <a:xfrm>
            <a:off x="7740650" y="3357022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5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78" name="Text Box 76"/>
          <p:cNvSpPr txBox="1">
            <a:spLocks noChangeArrowheads="1"/>
          </p:cNvSpPr>
          <p:nvPr/>
        </p:nvSpPr>
        <p:spPr bwMode="auto">
          <a:xfrm>
            <a:off x="5795963" y="3860260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2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79" name="Text Box 77"/>
          <p:cNvSpPr txBox="1">
            <a:spLocks noChangeArrowheads="1"/>
          </p:cNvSpPr>
          <p:nvPr/>
        </p:nvSpPr>
        <p:spPr bwMode="auto">
          <a:xfrm>
            <a:off x="4932363" y="3860260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1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80" name="Text Box 78"/>
          <p:cNvSpPr txBox="1">
            <a:spLocks noChangeArrowheads="1"/>
          </p:cNvSpPr>
          <p:nvPr/>
        </p:nvSpPr>
        <p:spPr bwMode="auto">
          <a:xfrm>
            <a:off x="6588125" y="3860260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3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81" name="Text Box 79"/>
          <p:cNvSpPr txBox="1">
            <a:spLocks noChangeArrowheads="1"/>
          </p:cNvSpPr>
          <p:nvPr/>
        </p:nvSpPr>
        <p:spPr bwMode="auto">
          <a:xfrm>
            <a:off x="7380288" y="3788822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4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82" name="Text Box 80"/>
          <p:cNvSpPr txBox="1">
            <a:spLocks noChangeArrowheads="1"/>
          </p:cNvSpPr>
          <p:nvPr/>
        </p:nvSpPr>
        <p:spPr bwMode="auto">
          <a:xfrm>
            <a:off x="8172450" y="3788822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     5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83" name="Text Box 81"/>
          <p:cNvSpPr txBox="1">
            <a:spLocks noChangeArrowheads="1"/>
          </p:cNvSpPr>
          <p:nvPr/>
        </p:nvSpPr>
        <p:spPr bwMode="auto">
          <a:xfrm rot="19038813">
            <a:off x="1158875" y="3098260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4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84" name="Text Box 82"/>
          <p:cNvSpPr txBox="1">
            <a:spLocks noChangeArrowheads="1"/>
          </p:cNvSpPr>
          <p:nvPr/>
        </p:nvSpPr>
        <p:spPr bwMode="auto">
          <a:xfrm rot="19038813">
            <a:off x="1562100" y="2664872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5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85" name="Text Box 84"/>
          <p:cNvSpPr txBox="1">
            <a:spLocks noChangeArrowheads="1"/>
          </p:cNvSpPr>
          <p:nvPr/>
        </p:nvSpPr>
        <p:spPr bwMode="auto">
          <a:xfrm rot="19038813">
            <a:off x="755650" y="3572922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3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86" name="Text Box 85"/>
          <p:cNvSpPr txBox="1">
            <a:spLocks noChangeArrowheads="1"/>
          </p:cNvSpPr>
          <p:nvPr/>
        </p:nvSpPr>
        <p:spPr bwMode="auto">
          <a:xfrm rot="19038813">
            <a:off x="1965325" y="2261647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6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87" name="Text Box 86"/>
          <p:cNvSpPr txBox="1">
            <a:spLocks noChangeArrowheads="1"/>
          </p:cNvSpPr>
          <p:nvPr/>
        </p:nvSpPr>
        <p:spPr bwMode="auto">
          <a:xfrm rot="19038813">
            <a:off x="4716463" y="3499897"/>
            <a:ext cx="360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2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88" name="Text Box 87"/>
          <p:cNvSpPr txBox="1">
            <a:spLocks noChangeArrowheads="1"/>
          </p:cNvSpPr>
          <p:nvPr/>
        </p:nvSpPr>
        <p:spPr bwMode="auto">
          <a:xfrm rot="19038813">
            <a:off x="5148263" y="3068097"/>
            <a:ext cx="360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3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89" name="Text Box 88"/>
          <p:cNvSpPr txBox="1">
            <a:spLocks noChangeArrowheads="1"/>
          </p:cNvSpPr>
          <p:nvPr/>
        </p:nvSpPr>
        <p:spPr bwMode="auto">
          <a:xfrm rot="19038813">
            <a:off x="5580063" y="2636297"/>
            <a:ext cx="360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4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90" name="Text Box 89"/>
          <p:cNvSpPr txBox="1">
            <a:spLocks noChangeArrowheads="1"/>
          </p:cNvSpPr>
          <p:nvPr/>
        </p:nvSpPr>
        <p:spPr bwMode="auto">
          <a:xfrm rot="19038813">
            <a:off x="5940425" y="2275935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5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91" name="Text Box 90"/>
          <p:cNvSpPr txBox="1">
            <a:spLocks noChangeArrowheads="1"/>
          </p:cNvSpPr>
          <p:nvPr/>
        </p:nvSpPr>
        <p:spPr bwMode="auto">
          <a:xfrm rot="19038813">
            <a:off x="6300788" y="1844135"/>
            <a:ext cx="360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6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92" name="Text Box 92"/>
          <p:cNvSpPr txBox="1">
            <a:spLocks noChangeArrowheads="1"/>
          </p:cNvSpPr>
          <p:nvPr/>
        </p:nvSpPr>
        <p:spPr bwMode="auto">
          <a:xfrm rot="2585809">
            <a:off x="7019925" y="1844135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1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93" name="Text Box 93"/>
          <p:cNvSpPr txBox="1">
            <a:spLocks noChangeArrowheads="1"/>
          </p:cNvSpPr>
          <p:nvPr/>
        </p:nvSpPr>
        <p:spPr bwMode="auto">
          <a:xfrm rot="2585809">
            <a:off x="7451725" y="2204497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2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94" name="Text Box 94"/>
          <p:cNvSpPr txBox="1">
            <a:spLocks noChangeArrowheads="1"/>
          </p:cNvSpPr>
          <p:nvPr/>
        </p:nvSpPr>
        <p:spPr bwMode="auto">
          <a:xfrm rot="2585809">
            <a:off x="8604250" y="3357022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5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95" name="Text Box 95"/>
          <p:cNvSpPr txBox="1">
            <a:spLocks noChangeArrowheads="1"/>
          </p:cNvSpPr>
          <p:nvPr/>
        </p:nvSpPr>
        <p:spPr bwMode="auto">
          <a:xfrm rot="2585809">
            <a:off x="8297863" y="2999835"/>
            <a:ext cx="3603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4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6" name="Text Box 96"/>
          <p:cNvSpPr txBox="1">
            <a:spLocks noChangeArrowheads="1"/>
          </p:cNvSpPr>
          <p:nvPr/>
        </p:nvSpPr>
        <p:spPr bwMode="auto">
          <a:xfrm rot="2585809">
            <a:off x="7885113" y="2636297"/>
            <a:ext cx="360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3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97" name="Text Box 98"/>
          <p:cNvSpPr txBox="1">
            <a:spLocks noChangeArrowheads="1"/>
          </p:cNvSpPr>
          <p:nvPr/>
        </p:nvSpPr>
        <p:spPr bwMode="auto">
          <a:xfrm rot="2585809">
            <a:off x="3059113" y="2564860"/>
            <a:ext cx="360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2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98" name="Text Box 100"/>
          <p:cNvSpPr txBox="1">
            <a:spLocks noChangeArrowheads="1"/>
          </p:cNvSpPr>
          <p:nvPr/>
        </p:nvSpPr>
        <p:spPr bwMode="auto">
          <a:xfrm rot="2585809">
            <a:off x="3492500" y="2996660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3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199" name="Text Box 101"/>
          <p:cNvSpPr txBox="1">
            <a:spLocks noChangeArrowheads="1"/>
          </p:cNvSpPr>
          <p:nvPr/>
        </p:nvSpPr>
        <p:spPr bwMode="auto">
          <a:xfrm rot="2585809">
            <a:off x="4284663" y="3788822"/>
            <a:ext cx="360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5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200" name="Text Box 102"/>
          <p:cNvSpPr txBox="1">
            <a:spLocks noChangeArrowheads="1"/>
          </p:cNvSpPr>
          <p:nvPr/>
        </p:nvSpPr>
        <p:spPr bwMode="auto">
          <a:xfrm rot="2585809">
            <a:off x="3851275" y="3357022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4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201" name="Text Box 103"/>
          <p:cNvSpPr txBox="1">
            <a:spLocks noChangeArrowheads="1"/>
          </p:cNvSpPr>
          <p:nvPr/>
        </p:nvSpPr>
        <p:spPr bwMode="auto">
          <a:xfrm rot="2585809">
            <a:off x="4643438" y="4220622"/>
            <a:ext cx="360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6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202" name="Text Box 104"/>
          <p:cNvSpPr txBox="1">
            <a:spLocks noChangeArrowheads="1"/>
          </p:cNvSpPr>
          <p:nvPr/>
        </p:nvSpPr>
        <p:spPr bwMode="auto">
          <a:xfrm rot="19038813">
            <a:off x="366713" y="3961860"/>
            <a:ext cx="360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2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3" name="Text Box 105"/>
          <p:cNvSpPr txBox="1">
            <a:spLocks noChangeArrowheads="1"/>
          </p:cNvSpPr>
          <p:nvPr/>
        </p:nvSpPr>
        <p:spPr bwMode="auto">
          <a:xfrm rot="19038813">
            <a:off x="0" y="4365085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1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204" name="Text Box 107"/>
          <p:cNvSpPr txBox="1">
            <a:spLocks noChangeArrowheads="1"/>
          </p:cNvSpPr>
          <p:nvPr/>
        </p:nvSpPr>
        <p:spPr bwMode="auto">
          <a:xfrm rot="2585809">
            <a:off x="2613025" y="2261647"/>
            <a:ext cx="360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latin typeface="Avenir Book"/>
                <a:cs typeface="Avenir Book"/>
              </a:rPr>
              <a:t>1</a:t>
            </a:r>
            <a:endParaRPr lang="en-US" baseline="-15000">
              <a:latin typeface="Avenir Book"/>
              <a:cs typeface="Avenir Book"/>
            </a:endParaRPr>
          </a:p>
        </p:txBody>
      </p:sp>
      <p:sp>
        <p:nvSpPr>
          <p:cNvPr id="205" name="Text Box 109"/>
          <p:cNvSpPr txBox="1">
            <a:spLocks noChangeArrowheads="1"/>
          </p:cNvSpPr>
          <p:nvPr/>
        </p:nvSpPr>
        <p:spPr bwMode="auto">
          <a:xfrm rot="2585809">
            <a:off x="3714750" y="2783935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800" i="1">
                <a:latin typeface="Avenir Book"/>
                <a:cs typeface="Avenir Book"/>
              </a:rPr>
              <a:t>i</a:t>
            </a:r>
            <a:endParaRPr lang="en-US" sz="1800" i="1">
              <a:latin typeface="Avenir Book"/>
              <a:cs typeface="Avenir Book"/>
            </a:endParaRPr>
          </a:p>
        </p:txBody>
      </p:sp>
      <p:sp>
        <p:nvSpPr>
          <p:cNvPr id="206" name="Text Box 110"/>
          <p:cNvSpPr txBox="1">
            <a:spLocks noChangeArrowheads="1"/>
          </p:cNvSpPr>
          <p:nvPr/>
        </p:nvSpPr>
        <p:spPr bwMode="auto">
          <a:xfrm rot="2585809">
            <a:off x="8027988" y="2275935"/>
            <a:ext cx="3603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600" i="1">
                <a:latin typeface="Avenir Book"/>
                <a:cs typeface="Avenir Book"/>
              </a:rPr>
              <a:t>i</a:t>
            </a:r>
            <a:endParaRPr lang="en-US" sz="1600" i="1">
              <a:latin typeface="Avenir Book"/>
              <a:cs typeface="Avenir Book"/>
            </a:endParaRPr>
          </a:p>
        </p:txBody>
      </p:sp>
      <p:sp>
        <p:nvSpPr>
          <p:cNvPr id="207" name="Text Box 111"/>
          <p:cNvSpPr txBox="1">
            <a:spLocks noChangeArrowheads="1"/>
          </p:cNvSpPr>
          <p:nvPr/>
        </p:nvSpPr>
        <p:spPr bwMode="auto">
          <a:xfrm rot="19038813">
            <a:off x="908050" y="2901410"/>
            <a:ext cx="3698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800" i="1">
                <a:latin typeface="Avenir Book"/>
                <a:cs typeface="Avenir Book"/>
              </a:rPr>
              <a:t>j</a:t>
            </a:r>
            <a:endParaRPr lang="en-US" sz="1800" baseline="-15000">
              <a:latin typeface="Avenir Book"/>
              <a:cs typeface="Avenir Book"/>
            </a:endParaRPr>
          </a:p>
        </p:txBody>
      </p:sp>
      <p:sp>
        <p:nvSpPr>
          <p:cNvPr id="208" name="Text Box 112"/>
          <p:cNvSpPr txBox="1">
            <a:spLocks noChangeArrowheads="1"/>
          </p:cNvSpPr>
          <p:nvPr/>
        </p:nvSpPr>
        <p:spPr bwMode="auto">
          <a:xfrm rot="19038813">
            <a:off x="5364163" y="2406110"/>
            <a:ext cx="369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800" i="1">
                <a:latin typeface="Avenir Book"/>
                <a:cs typeface="Avenir Book"/>
              </a:rPr>
              <a:t>j</a:t>
            </a:r>
            <a:endParaRPr lang="en-US" sz="1800" baseline="-15000">
              <a:latin typeface="Avenir Book"/>
              <a:cs typeface="Avenir Book"/>
            </a:endParaRPr>
          </a:p>
        </p:txBody>
      </p:sp>
      <p:sp>
        <p:nvSpPr>
          <p:cNvPr id="209" name="Text Box 113"/>
          <p:cNvSpPr txBox="1">
            <a:spLocks noChangeArrowheads="1"/>
          </p:cNvSpPr>
          <p:nvPr/>
        </p:nvSpPr>
        <p:spPr bwMode="auto">
          <a:xfrm>
            <a:off x="257175" y="5228685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>
                <a:latin typeface="Avenir Book"/>
                <a:cs typeface="Avenir Book"/>
              </a:rPr>
              <a:t>A</a:t>
            </a:r>
            <a:r>
              <a:rPr lang="tr-TR" sz="2000" i="1" baseline="-15000">
                <a:latin typeface="Avenir Book"/>
                <a:cs typeface="Avenir Book"/>
              </a:rPr>
              <a:t>1</a:t>
            </a:r>
            <a:endParaRPr lang="en-US" sz="2000" i="1" baseline="-15000">
              <a:latin typeface="Avenir Book"/>
              <a:cs typeface="Avenir Book"/>
            </a:endParaRPr>
          </a:p>
        </p:txBody>
      </p:sp>
      <p:sp>
        <p:nvSpPr>
          <p:cNvPr id="210" name="Text Box 114"/>
          <p:cNvSpPr txBox="1">
            <a:spLocks noChangeArrowheads="1"/>
          </p:cNvSpPr>
          <p:nvPr/>
        </p:nvSpPr>
        <p:spPr bwMode="auto">
          <a:xfrm>
            <a:off x="1116013" y="5228685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>
                <a:latin typeface="Avenir Book"/>
                <a:cs typeface="Avenir Book"/>
              </a:rPr>
              <a:t>A</a:t>
            </a:r>
            <a:r>
              <a:rPr lang="tr-TR" sz="2000" i="1" baseline="-15000">
                <a:latin typeface="Avenir Book"/>
                <a:cs typeface="Avenir Book"/>
              </a:rPr>
              <a:t>2</a:t>
            </a:r>
            <a:endParaRPr lang="en-US" sz="2000" i="1" baseline="-15000">
              <a:latin typeface="Avenir Book"/>
              <a:cs typeface="Avenir Book"/>
            </a:endParaRPr>
          </a:p>
        </p:txBody>
      </p:sp>
      <p:sp>
        <p:nvSpPr>
          <p:cNvPr id="211" name="Text Box 115"/>
          <p:cNvSpPr txBox="1">
            <a:spLocks noChangeArrowheads="1"/>
          </p:cNvSpPr>
          <p:nvPr/>
        </p:nvSpPr>
        <p:spPr bwMode="auto">
          <a:xfrm>
            <a:off x="1908175" y="5228685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 dirty="0">
                <a:latin typeface="Avenir Book"/>
                <a:cs typeface="Avenir Book"/>
              </a:rPr>
              <a:t>A</a:t>
            </a:r>
            <a:r>
              <a:rPr lang="tr-TR" sz="2000" i="1" baseline="-15000" dirty="0">
                <a:latin typeface="Avenir Book"/>
                <a:cs typeface="Avenir Book"/>
              </a:rPr>
              <a:t>3</a:t>
            </a:r>
            <a:endParaRPr lang="en-US" sz="2000" i="1" baseline="-15000" dirty="0">
              <a:latin typeface="Avenir Book"/>
              <a:cs typeface="Avenir Book"/>
            </a:endParaRPr>
          </a:p>
        </p:txBody>
      </p:sp>
      <p:sp>
        <p:nvSpPr>
          <p:cNvPr id="212" name="Text Box 116"/>
          <p:cNvSpPr txBox="1">
            <a:spLocks noChangeArrowheads="1"/>
          </p:cNvSpPr>
          <p:nvPr/>
        </p:nvSpPr>
        <p:spPr bwMode="auto">
          <a:xfrm>
            <a:off x="2743200" y="5228685"/>
            <a:ext cx="46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>
                <a:latin typeface="Avenir Book"/>
                <a:cs typeface="Avenir Book"/>
              </a:rPr>
              <a:t>A</a:t>
            </a:r>
            <a:r>
              <a:rPr lang="tr-TR" sz="2000" i="1" baseline="-15000">
                <a:latin typeface="Avenir Book"/>
                <a:cs typeface="Avenir Book"/>
              </a:rPr>
              <a:t>4</a:t>
            </a:r>
            <a:endParaRPr lang="en-US" sz="2000" i="1" baseline="-15000">
              <a:latin typeface="Avenir Book"/>
              <a:cs typeface="Avenir Book"/>
            </a:endParaRPr>
          </a:p>
        </p:txBody>
      </p:sp>
      <p:sp>
        <p:nvSpPr>
          <p:cNvPr id="213" name="Text Box 117"/>
          <p:cNvSpPr txBox="1">
            <a:spLocks noChangeArrowheads="1"/>
          </p:cNvSpPr>
          <p:nvPr/>
        </p:nvSpPr>
        <p:spPr bwMode="auto">
          <a:xfrm>
            <a:off x="3535363" y="5228685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>
                <a:latin typeface="Avenir Book"/>
                <a:cs typeface="Avenir Book"/>
              </a:rPr>
              <a:t>A</a:t>
            </a:r>
            <a:r>
              <a:rPr lang="tr-TR" sz="2000" i="1" baseline="-15000">
                <a:latin typeface="Avenir Book"/>
                <a:cs typeface="Avenir Book"/>
              </a:rPr>
              <a:t>5</a:t>
            </a:r>
            <a:endParaRPr lang="en-US" sz="2000" i="1" baseline="-15000">
              <a:latin typeface="Avenir Book"/>
              <a:cs typeface="Avenir Book"/>
            </a:endParaRPr>
          </a:p>
        </p:txBody>
      </p:sp>
      <p:sp>
        <p:nvSpPr>
          <p:cNvPr id="214" name="Text Box 118"/>
          <p:cNvSpPr txBox="1">
            <a:spLocks noChangeArrowheads="1"/>
          </p:cNvSpPr>
          <p:nvPr/>
        </p:nvSpPr>
        <p:spPr bwMode="auto">
          <a:xfrm>
            <a:off x="4341813" y="5228685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>
                <a:latin typeface="Avenir Book"/>
                <a:cs typeface="Avenir Book"/>
              </a:rPr>
              <a:t>A</a:t>
            </a:r>
            <a:r>
              <a:rPr lang="tr-TR" sz="2000" i="1" baseline="-15000">
                <a:latin typeface="Avenir Book"/>
                <a:cs typeface="Avenir Book"/>
              </a:rPr>
              <a:t>6</a:t>
            </a:r>
            <a:endParaRPr lang="en-US" sz="2000" i="1" baseline="-15000">
              <a:latin typeface="Avenir Book"/>
              <a:cs typeface="Avenir Book"/>
            </a:endParaRPr>
          </a:p>
        </p:txBody>
      </p:sp>
      <p:sp>
        <p:nvSpPr>
          <p:cNvPr id="215" name="Text Box 119"/>
          <p:cNvSpPr txBox="1">
            <a:spLocks noChangeArrowheads="1"/>
          </p:cNvSpPr>
          <p:nvPr/>
        </p:nvSpPr>
        <p:spPr bwMode="auto">
          <a:xfrm>
            <a:off x="2268538" y="1701260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>
                <a:latin typeface="Avenir Book"/>
                <a:cs typeface="Avenir Book"/>
              </a:rPr>
              <a:t>m</a:t>
            </a:r>
            <a:endParaRPr lang="en-US" sz="2000" i="1" baseline="-15000">
              <a:latin typeface="Avenir Book"/>
              <a:cs typeface="Avenir Book"/>
            </a:endParaRPr>
          </a:p>
        </p:txBody>
      </p:sp>
      <p:sp>
        <p:nvSpPr>
          <p:cNvPr id="216" name="Text Box 120"/>
          <p:cNvSpPr txBox="1">
            <a:spLocks noChangeArrowheads="1"/>
          </p:cNvSpPr>
          <p:nvPr/>
        </p:nvSpPr>
        <p:spPr bwMode="auto">
          <a:xfrm>
            <a:off x="6732588" y="1483772"/>
            <a:ext cx="468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000" i="1">
                <a:latin typeface="Avenir Book"/>
                <a:cs typeface="Avenir Book"/>
              </a:rPr>
              <a:t>s</a:t>
            </a:r>
            <a:endParaRPr lang="en-US" sz="2000" i="1" baseline="-1500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97791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6" grpId="0"/>
      <p:bldP spid="118" grpId="0"/>
      <p:bldP spid="120" grpId="0"/>
      <p:bldP spid="122" grpId="0"/>
      <p:bldP spid="124" grpId="0"/>
      <p:bldP spid="126" grpId="0"/>
      <p:bldP spid="128" grpId="0"/>
      <p:bldP spid="130" grpId="0"/>
      <p:bldP spid="131" grpId="0"/>
      <p:bldP spid="133" grpId="0"/>
      <p:bldP spid="134" grpId="0"/>
      <p:bldP spid="136" grpId="0"/>
      <p:bldP spid="138" grpId="0"/>
      <p:bldP spid="139" grpId="0"/>
      <p:bldP spid="142" grpId="0"/>
      <p:bldP spid="144" grpId="0"/>
      <p:bldP spid="146" grpId="0"/>
      <p:bldP spid="148" grpId="0"/>
      <p:bldP spid="151" grpId="0"/>
      <p:bldP spid="152" grpId="0"/>
      <p:bldP spid="153" grpId="0" animBg="1"/>
      <p:bldP spid="154" grpId="0" animBg="1"/>
      <p:bldP spid="155" grpId="0" animBg="1"/>
      <p:bldP spid="156" grpId="0" animBg="1"/>
      <p:bldP spid="157" grpId="0"/>
      <p:bldP spid="158" grpId="0" animBg="1"/>
      <p:bldP spid="159" grpId="0" animBg="1"/>
      <p:bldP spid="160" grpId="0" animBg="1"/>
      <p:bldP spid="161" grpId="0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206" grpId="0"/>
      <p:bldP spid="208" grpId="0"/>
      <p:bldP spid="2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5416"/>
            <a:ext cx="8229600" cy="1143000"/>
          </a:xfrm>
        </p:spPr>
        <p:txBody>
          <a:bodyPr/>
          <a:lstStyle/>
          <a:p>
            <a:r>
              <a:rPr lang="en-US" sz="5400" dirty="0" smtClean="0"/>
              <a:t>Optimal </a:t>
            </a:r>
            <a:r>
              <a:rPr lang="en-US" sz="5400" dirty="0" err="1" smtClean="0"/>
              <a:t>parenthesization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0161"/>
            <a:ext cx="8229600" cy="23302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(A</a:t>
            </a:r>
            <a:r>
              <a:rPr lang="en-US" sz="5400" baseline="-25000" dirty="0" smtClean="0"/>
              <a:t>1</a:t>
            </a:r>
            <a:r>
              <a:rPr lang="en-US" sz="5400" dirty="0" smtClean="0"/>
              <a:t>(A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A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))((A</a:t>
            </a:r>
            <a:r>
              <a:rPr lang="en-US" sz="5400" baseline="-25000" dirty="0" smtClean="0"/>
              <a:t>4</a:t>
            </a:r>
            <a:r>
              <a:rPr lang="en-US" sz="5400" dirty="0" smtClean="0"/>
              <a:t>A</a:t>
            </a:r>
            <a:r>
              <a:rPr lang="en-US" sz="5400" baseline="-25000" dirty="0" smtClean="0"/>
              <a:t>5</a:t>
            </a:r>
            <a:r>
              <a:rPr lang="en-US" sz="5400" dirty="0" smtClean="0"/>
              <a:t>)A</a:t>
            </a:r>
            <a:r>
              <a:rPr lang="en-US" sz="5400" baseline="-25000" dirty="0" smtClean="0"/>
              <a:t>6</a:t>
            </a:r>
            <a:r>
              <a:rPr lang="en-US" sz="5400" dirty="0" smtClean="0"/>
              <a:t>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36321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1216"/>
            <a:ext cx="8229600" cy="1143000"/>
          </a:xfrm>
        </p:spPr>
        <p:txBody>
          <a:bodyPr/>
          <a:lstStyle/>
          <a:p>
            <a:r>
              <a:rPr lang="en-US" dirty="0" smtClean="0"/>
              <a:t>Recursion Tree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779838" y="1844675"/>
            <a:ext cx="504825" cy="3238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>
                <a:solidFill>
                  <a:srgbClr val="006600"/>
                </a:solidFill>
              </a:rPr>
              <a:t>1..4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11188" y="2852738"/>
            <a:ext cx="504825" cy="3238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1..1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787900" y="2852738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3..4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619250" y="2852738"/>
            <a:ext cx="504825" cy="3238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2..4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59113" y="2852738"/>
            <a:ext cx="504825" cy="3238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1..2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300788" y="4797425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2..2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659563" y="2852738"/>
            <a:ext cx="504825" cy="3238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1..3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372225" y="3860800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1..1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740650" y="2852738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4..4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900113" y="3860800"/>
            <a:ext cx="504825" cy="3238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3..4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50825" y="4868863"/>
            <a:ext cx="504825" cy="3238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3..3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619250" y="3860800"/>
            <a:ext cx="504825" cy="3238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dirty="0">
                <a:solidFill>
                  <a:srgbClr val="006600"/>
                </a:solidFill>
              </a:rPr>
              <a:t>2..3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900113" y="4868863"/>
            <a:ext cx="504825" cy="3238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4..4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339975" y="3860800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4..4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547813" y="4868863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2..2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3348038" y="3860800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1..1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250825" y="3860800"/>
            <a:ext cx="504825" cy="3238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2..2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995738" y="3860800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2..2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435600" y="3860800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4..4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2225675" y="4868863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3..3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4787900" y="3860800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3..3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7019925" y="3860800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2..3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7596188" y="3860800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1..2 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8243888" y="3860800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3..3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7596188" y="4797425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1..1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8243888" y="4797425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2..2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6948488" y="4797425"/>
            <a:ext cx="504825" cy="3238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>
                <a:solidFill>
                  <a:srgbClr val="006600"/>
                </a:solidFill>
              </a:rPr>
              <a:t>3..3</a:t>
            </a:r>
            <a:endParaRPr lang="en-US">
              <a:solidFill>
                <a:srgbClr val="006600"/>
              </a:solidFill>
            </a:endParaRPr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 flipH="1">
            <a:off x="900113" y="2133600"/>
            <a:ext cx="28797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 flipH="1">
            <a:off x="1893888" y="2176463"/>
            <a:ext cx="20161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 flipH="1">
            <a:off x="3348038" y="2176463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7"/>
          <p:cNvSpPr>
            <a:spLocks noChangeShapeType="1"/>
          </p:cNvSpPr>
          <p:nvPr/>
        </p:nvSpPr>
        <p:spPr bwMode="auto">
          <a:xfrm>
            <a:off x="4111625" y="2176463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4427538" y="23495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>
            <a:off x="4168775" y="2176463"/>
            <a:ext cx="273685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4284663" y="2133600"/>
            <a:ext cx="37433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H="1">
            <a:off x="539750" y="3141663"/>
            <a:ext cx="12239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 flipH="1">
            <a:off x="1187450" y="3213100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1908175" y="319881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4"/>
          <p:cNvSpPr>
            <a:spLocks noChangeShapeType="1"/>
          </p:cNvSpPr>
          <p:nvPr/>
        </p:nvSpPr>
        <p:spPr bwMode="auto">
          <a:xfrm>
            <a:off x="1979613" y="3141663"/>
            <a:ext cx="5762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3276600" y="3213100"/>
            <a:ext cx="28733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7"/>
          <p:cNvSpPr>
            <a:spLocks noChangeShapeType="1"/>
          </p:cNvSpPr>
          <p:nvPr/>
        </p:nvSpPr>
        <p:spPr bwMode="auto">
          <a:xfrm>
            <a:off x="3419475" y="3184525"/>
            <a:ext cx="8651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8"/>
          <p:cNvSpPr>
            <a:spLocks noChangeShapeType="1"/>
          </p:cNvSpPr>
          <p:nvPr/>
        </p:nvSpPr>
        <p:spPr bwMode="auto">
          <a:xfrm>
            <a:off x="5003800" y="3213100"/>
            <a:ext cx="0" cy="647700"/>
          </a:xfrm>
          <a:prstGeom prst="line">
            <a:avLst/>
          </a:prstGeom>
          <a:noFill/>
          <a:ln w="9525">
            <a:solidFill>
              <a:srgbClr val="38ABB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5076825" y="3213100"/>
            <a:ext cx="647700" cy="647700"/>
          </a:xfrm>
          <a:prstGeom prst="line">
            <a:avLst/>
          </a:prstGeom>
          <a:noFill/>
          <a:ln w="9525">
            <a:solidFill>
              <a:srgbClr val="38ABB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2"/>
          <p:cNvSpPr>
            <a:spLocks noChangeShapeType="1"/>
          </p:cNvSpPr>
          <p:nvPr/>
        </p:nvSpPr>
        <p:spPr bwMode="auto">
          <a:xfrm>
            <a:off x="6877050" y="3213100"/>
            <a:ext cx="35877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53"/>
          <p:cNvSpPr>
            <a:spLocks noChangeShapeType="1"/>
          </p:cNvSpPr>
          <p:nvPr/>
        </p:nvSpPr>
        <p:spPr bwMode="auto">
          <a:xfrm>
            <a:off x="7019925" y="3213100"/>
            <a:ext cx="7921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4"/>
          <p:cNvSpPr>
            <a:spLocks noChangeShapeType="1"/>
          </p:cNvSpPr>
          <p:nvPr/>
        </p:nvSpPr>
        <p:spPr bwMode="auto">
          <a:xfrm>
            <a:off x="7164388" y="3213100"/>
            <a:ext cx="1368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5"/>
          <p:cNvSpPr>
            <a:spLocks noChangeShapeType="1"/>
          </p:cNvSpPr>
          <p:nvPr/>
        </p:nvSpPr>
        <p:spPr bwMode="auto">
          <a:xfrm flipH="1">
            <a:off x="6588125" y="3213100"/>
            <a:ext cx="1444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6"/>
          <p:cNvSpPr>
            <a:spLocks noChangeShapeType="1"/>
          </p:cNvSpPr>
          <p:nvPr/>
        </p:nvSpPr>
        <p:spPr bwMode="auto">
          <a:xfrm flipH="1">
            <a:off x="539750" y="4221163"/>
            <a:ext cx="5762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7"/>
          <p:cNvSpPr>
            <a:spLocks noChangeShapeType="1"/>
          </p:cNvSpPr>
          <p:nvPr/>
        </p:nvSpPr>
        <p:spPr bwMode="auto">
          <a:xfrm>
            <a:off x="1187450" y="42211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8"/>
          <p:cNvSpPr>
            <a:spLocks noChangeShapeType="1"/>
          </p:cNvSpPr>
          <p:nvPr/>
        </p:nvSpPr>
        <p:spPr bwMode="auto">
          <a:xfrm>
            <a:off x="1835150" y="42211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9"/>
          <p:cNvSpPr>
            <a:spLocks noChangeShapeType="1"/>
          </p:cNvSpPr>
          <p:nvPr/>
        </p:nvSpPr>
        <p:spPr bwMode="auto">
          <a:xfrm>
            <a:off x="1979613" y="4221163"/>
            <a:ext cx="5048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61"/>
          <p:cNvSpPr>
            <a:spLocks noChangeShapeType="1"/>
          </p:cNvSpPr>
          <p:nvPr/>
        </p:nvSpPr>
        <p:spPr bwMode="auto">
          <a:xfrm flipH="1">
            <a:off x="6516688" y="4221163"/>
            <a:ext cx="647700" cy="576262"/>
          </a:xfrm>
          <a:prstGeom prst="line">
            <a:avLst/>
          </a:prstGeom>
          <a:noFill/>
          <a:ln w="9525">
            <a:solidFill>
              <a:srgbClr val="38ABB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62"/>
          <p:cNvSpPr>
            <a:spLocks noChangeShapeType="1"/>
          </p:cNvSpPr>
          <p:nvPr/>
        </p:nvSpPr>
        <p:spPr bwMode="auto">
          <a:xfrm flipH="1">
            <a:off x="7164388" y="4221163"/>
            <a:ext cx="215900" cy="576262"/>
          </a:xfrm>
          <a:prstGeom prst="line">
            <a:avLst/>
          </a:prstGeom>
          <a:noFill/>
          <a:ln w="9525">
            <a:solidFill>
              <a:srgbClr val="38ABB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64"/>
          <p:cNvSpPr>
            <a:spLocks noChangeShapeType="1"/>
          </p:cNvSpPr>
          <p:nvPr/>
        </p:nvSpPr>
        <p:spPr bwMode="auto">
          <a:xfrm>
            <a:off x="7956550" y="4221163"/>
            <a:ext cx="503238" cy="576262"/>
          </a:xfrm>
          <a:prstGeom prst="line">
            <a:avLst/>
          </a:prstGeom>
          <a:noFill/>
          <a:ln w="9525">
            <a:solidFill>
              <a:srgbClr val="38ABB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65"/>
          <p:cNvSpPr>
            <a:spLocks noChangeShapeType="1"/>
          </p:cNvSpPr>
          <p:nvPr/>
        </p:nvSpPr>
        <p:spPr bwMode="auto">
          <a:xfrm>
            <a:off x="7740650" y="4221163"/>
            <a:ext cx="144463" cy="576262"/>
          </a:xfrm>
          <a:prstGeom prst="line">
            <a:avLst/>
          </a:prstGeom>
          <a:noFill/>
          <a:ln w="9525">
            <a:solidFill>
              <a:srgbClr val="38ABB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2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094"/>
            <a:ext cx="8229600" cy="1143000"/>
          </a:xfrm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4567"/>
            <a:ext cx="8229600" cy="233027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: </a:t>
            </a:r>
            <a:r>
              <a:rPr lang="cs-CZ" dirty="0"/>
              <a:t>2x4</a:t>
            </a:r>
          </a:p>
          <a:p>
            <a:pPr marL="0" indent="0" algn="ctr">
              <a:buNone/>
            </a:pPr>
            <a:r>
              <a:rPr lang="cs-CZ" dirty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: </a:t>
            </a:r>
            <a:r>
              <a:rPr lang="cs-CZ" dirty="0"/>
              <a:t>4x2</a:t>
            </a:r>
          </a:p>
          <a:p>
            <a:pPr marL="0" indent="0" algn="ctr">
              <a:buNone/>
            </a:pPr>
            <a:r>
              <a:rPr lang="cs-CZ" dirty="0" smtClean="0"/>
              <a:t>A</a:t>
            </a:r>
            <a:r>
              <a:rPr lang="cs-CZ" baseline="-25000" dirty="0" smtClean="0"/>
              <a:t>3</a:t>
            </a:r>
            <a:r>
              <a:rPr lang="cs-CZ" dirty="0" smtClean="0"/>
              <a:t>: </a:t>
            </a:r>
            <a:r>
              <a:rPr lang="cs-CZ" dirty="0"/>
              <a:t>2x3</a:t>
            </a:r>
          </a:p>
          <a:p>
            <a:pPr marL="0" indent="0" algn="ctr">
              <a:buNone/>
            </a:pPr>
            <a:r>
              <a:rPr lang="cs-CZ" dirty="0" smtClean="0"/>
              <a:t>A</a:t>
            </a:r>
            <a:r>
              <a:rPr lang="cs-CZ" baseline="-25000" dirty="0" smtClean="0"/>
              <a:t>4</a:t>
            </a:r>
            <a:r>
              <a:rPr lang="cs-CZ" dirty="0" smtClean="0"/>
              <a:t>: 3x1</a:t>
            </a:r>
          </a:p>
          <a:p>
            <a:pPr marL="0" indent="0" algn="ctr">
              <a:buNone/>
            </a:pPr>
            <a:r>
              <a:rPr lang="cs-CZ" dirty="0" smtClean="0"/>
              <a:t>A</a:t>
            </a:r>
            <a:r>
              <a:rPr lang="cs-CZ" baseline="-25000" dirty="0" smtClean="0"/>
              <a:t>5</a:t>
            </a:r>
            <a:r>
              <a:rPr lang="cs-CZ" dirty="0" smtClean="0"/>
              <a:t>: 1x4</a:t>
            </a:r>
            <a:endParaRPr lang="cs-CZ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49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Common Subsequence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9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2697" y="568217"/>
            <a:ext cx="763865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4400" b="1" dirty="0">
                <a:solidFill>
                  <a:prstClr val="black"/>
                </a:solidFill>
                <a:latin typeface="Avenir Book"/>
                <a:cs typeface="Avenir Book"/>
              </a:rPr>
              <a:t>Why can’t we do the same thing for Fibonacci number?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0719" y="2486610"/>
            <a:ext cx="4084914" cy="2246769"/>
          </a:xfrm>
          <a:prstGeom prst="rect">
            <a:avLst/>
          </a:prstGeom>
          <a:solidFill>
            <a:schemeClr val="lt1"/>
          </a:solidFill>
          <a:ln w="6350" cmpd="sng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venir Book"/>
                <a:cs typeface="Avenir Book"/>
              </a:rPr>
              <a:t>int</a:t>
            </a:r>
            <a:r>
              <a:rPr lang="en-US" sz="2800" dirty="0" smtClean="0">
                <a:solidFill>
                  <a:srgbClr val="000000"/>
                </a:solidFill>
                <a:latin typeface="Avenir Book"/>
                <a:cs typeface="Avenir Book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venir Book"/>
                <a:cs typeface="Avenir Book"/>
              </a:rPr>
              <a:t>fb</a:t>
            </a:r>
            <a:r>
              <a:rPr lang="en-US" sz="2800" dirty="0" smtClean="0">
                <a:solidFill>
                  <a:srgbClr val="000000"/>
                </a:solidFill>
                <a:latin typeface="Avenir Book"/>
                <a:cs typeface="Avenir Book"/>
              </a:rPr>
              <a:t>(</a:t>
            </a:r>
            <a:r>
              <a:rPr lang="en-US" sz="2800" dirty="0" smtClean="0">
                <a:solidFill>
                  <a:srgbClr val="0000FF"/>
                </a:solidFill>
                <a:latin typeface="Avenir Book"/>
                <a:cs typeface="Avenir Book"/>
              </a:rPr>
              <a:t>int</a:t>
            </a:r>
            <a:r>
              <a:rPr lang="en-US" sz="2800" dirty="0" smtClean="0">
                <a:solidFill>
                  <a:srgbClr val="000000"/>
                </a:solidFill>
                <a:latin typeface="Avenir Book"/>
                <a:cs typeface="Avenir Book"/>
              </a:rPr>
              <a:t> n){</a:t>
            </a:r>
          </a:p>
          <a:p>
            <a:r>
              <a:rPr lang="en-US" sz="2800" dirty="0">
                <a:solidFill>
                  <a:srgbClr val="000000"/>
                </a:solidFill>
                <a:latin typeface="Avenir Book"/>
                <a:cs typeface="Avenir Book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Avenir Book"/>
                <a:cs typeface="Avenir Book"/>
              </a:rPr>
              <a:t>if</a:t>
            </a:r>
            <a:r>
              <a:rPr lang="en-US" sz="2800" dirty="0" smtClean="0">
                <a:solidFill>
                  <a:srgbClr val="000000"/>
                </a:solidFill>
                <a:latin typeface="Avenir Book"/>
                <a:cs typeface="Avenir Book"/>
              </a:rPr>
              <a:t>(n==0||n==1) </a:t>
            </a:r>
          </a:p>
          <a:p>
            <a:r>
              <a:rPr lang="en-US" sz="2800" dirty="0">
                <a:solidFill>
                  <a:srgbClr val="000000"/>
                </a:solidFill>
                <a:latin typeface="Avenir Book"/>
                <a:cs typeface="Avenir Book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Avenir Book"/>
                <a:cs typeface="Avenir Book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Avenir Book"/>
                <a:cs typeface="Avenir Book"/>
              </a:rPr>
              <a:t>return</a:t>
            </a:r>
            <a:r>
              <a:rPr lang="en-US" sz="2800" dirty="0" smtClean="0">
                <a:solidFill>
                  <a:srgbClr val="000000"/>
                </a:solidFill>
                <a:latin typeface="Avenir Book"/>
                <a:cs typeface="Avenir Book"/>
              </a:rPr>
              <a:t> n;</a:t>
            </a:r>
          </a:p>
          <a:p>
            <a:r>
              <a:rPr lang="en-US" sz="2800" dirty="0">
                <a:solidFill>
                  <a:srgbClr val="000000"/>
                </a:solidFill>
                <a:latin typeface="Avenir Book"/>
                <a:cs typeface="Avenir Book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Avenir Book"/>
                <a:cs typeface="Avenir Book"/>
              </a:rPr>
              <a:t>return</a:t>
            </a:r>
            <a:r>
              <a:rPr lang="en-US" sz="2800" dirty="0" smtClean="0">
                <a:solidFill>
                  <a:srgbClr val="000000"/>
                </a:solidFill>
                <a:latin typeface="Avenir Book"/>
                <a:cs typeface="Avenir Book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venir Book"/>
                <a:cs typeface="Avenir Book"/>
              </a:rPr>
              <a:t>fb</a:t>
            </a:r>
            <a:r>
              <a:rPr lang="en-US" sz="2800" dirty="0" smtClean="0">
                <a:solidFill>
                  <a:srgbClr val="000000"/>
                </a:solidFill>
                <a:latin typeface="Avenir Book"/>
                <a:cs typeface="Avenir Book"/>
              </a:rPr>
              <a:t>(n-1)+</a:t>
            </a:r>
            <a:r>
              <a:rPr lang="en-US" sz="2800" dirty="0" err="1" smtClean="0">
                <a:solidFill>
                  <a:srgbClr val="000000"/>
                </a:solidFill>
                <a:latin typeface="Avenir Book"/>
                <a:cs typeface="Avenir Book"/>
              </a:rPr>
              <a:t>fb</a:t>
            </a:r>
            <a:r>
              <a:rPr lang="en-US" sz="2800" dirty="0" smtClean="0">
                <a:solidFill>
                  <a:srgbClr val="000000"/>
                </a:solidFill>
                <a:latin typeface="Avenir Book"/>
                <a:cs typeface="Avenir Book"/>
              </a:rPr>
              <a:t>(n-2);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Avenir Book"/>
                <a:cs typeface="Avenir Book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51964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Given two sequences x[1..m] and y[1..n], find the longest subsequence which occurs in </a:t>
            </a:r>
            <a:r>
              <a:rPr lang="en-US" sz="4800" dirty="0" smtClean="0"/>
              <a:t>both!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44550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883"/>
            <a:ext cx="8229600" cy="1143000"/>
          </a:xfrm>
        </p:spPr>
        <p:txBody>
          <a:bodyPr/>
          <a:lstStyle/>
          <a:p>
            <a:r>
              <a:rPr lang="en-US" dirty="0" smtClean="0"/>
              <a:t>Subsequence?</a:t>
            </a:r>
            <a:endParaRPr lang="en-US" dirty="0"/>
          </a:p>
        </p:txBody>
      </p:sp>
      <p:sp>
        <p:nvSpPr>
          <p:cNvPr id="14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3175411"/>
            <a:ext cx="7848600" cy="2832385"/>
          </a:xfrm>
        </p:spPr>
        <p:txBody>
          <a:bodyPr>
            <a:normAutofit/>
          </a:bodyPr>
          <a:lstStyle/>
          <a:p>
            <a:r>
              <a:rPr lang="en-US" dirty="0" smtClean="0"/>
              <a:t>Not </a:t>
            </a:r>
            <a:r>
              <a:rPr lang="en-US" dirty="0"/>
              <a:t>the same as substring!</a:t>
            </a:r>
          </a:p>
          <a:p>
            <a:pPr eaLnBrk="1" hangingPunct="1"/>
            <a:r>
              <a:rPr lang="en-US" dirty="0" smtClean="0"/>
              <a:t>Example: </a:t>
            </a:r>
            <a:r>
              <a:rPr lang="en-US" dirty="0"/>
              <a:t>ABCDEFGHIJK</a:t>
            </a:r>
          </a:p>
          <a:p>
            <a:pPr lvl="1" eaLnBrk="1" hangingPunct="1"/>
            <a:r>
              <a:rPr lang="en-US" dirty="0"/>
              <a:t>Subsequence: ACEGJIK</a:t>
            </a:r>
          </a:p>
          <a:p>
            <a:pPr lvl="1" eaLnBrk="1" hangingPunct="1"/>
            <a:r>
              <a:rPr lang="en-US" dirty="0"/>
              <a:t>Subsequence: DFGHK</a:t>
            </a:r>
          </a:p>
          <a:p>
            <a:pPr lvl="1" eaLnBrk="1" hangingPunct="1"/>
            <a:r>
              <a:rPr lang="en-US" dirty="0"/>
              <a:t>Not subsequence: DAGH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5800" y="1502515"/>
            <a:ext cx="7848600" cy="1569660"/>
          </a:xfrm>
          <a:prstGeom prst="rect">
            <a:avLst/>
          </a:prstGeom>
          <a:ln>
            <a:solidFill>
              <a:srgbClr val="008000"/>
            </a:solidFill>
            <a:prstDash val="sysDash"/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Avenir Book"/>
                <a:cs typeface="Avenir Book"/>
              </a:rPr>
              <a:t>A </a:t>
            </a:r>
            <a:r>
              <a:rPr lang="en-US" sz="3200" b="1" i="1" dirty="0">
                <a:solidFill>
                  <a:prstClr val="black"/>
                </a:solidFill>
                <a:latin typeface="Avenir Book"/>
                <a:cs typeface="Avenir Book"/>
              </a:rPr>
              <a:t>subsequence</a:t>
            </a:r>
            <a:r>
              <a:rPr lang="en-US" sz="3200" b="1" dirty="0">
                <a:solidFill>
                  <a:prstClr val="black"/>
                </a:solidFill>
                <a:latin typeface="Avenir Book"/>
                <a:cs typeface="Avenir Book"/>
              </a:rPr>
              <a:t> of a character string x</a:t>
            </a:r>
            <a:r>
              <a:rPr lang="en-US" sz="3200" b="1" baseline="-25000" dirty="0">
                <a:solidFill>
                  <a:prstClr val="black"/>
                </a:solidFill>
                <a:latin typeface="Avenir Book"/>
                <a:cs typeface="Avenir Book"/>
              </a:rPr>
              <a:t>0</a:t>
            </a:r>
            <a:r>
              <a:rPr lang="en-US" sz="3200" b="1" dirty="0">
                <a:solidFill>
                  <a:prstClr val="black"/>
                </a:solidFill>
                <a:latin typeface="Avenir Book"/>
                <a:cs typeface="Avenir Book"/>
              </a:rPr>
              <a:t>x</a:t>
            </a:r>
            <a:r>
              <a:rPr lang="en-US" sz="3200" b="1" baseline="-25000" dirty="0">
                <a:solidFill>
                  <a:prstClr val="black"/>
                </a:solidFill>
                <a:latin typeface="Avenir Book"/>
                <a:cs typeface="Avenir Book"/>
              </a:rPr>
              <a:t>1</a:t>
            </a:r>
            <a:r>
              <a:rPr lang="en-US" sz="3200" b="1" dirty="0">
                <a:solidFill>
                  <a:prstClr val="black"/>
                </a:solidFill>
                <a:latin typeface="Avenir Book"/>
                <a:cs typeface="Avenir Book"/>
              </a:rPr>
              <a:t>x</a:t>
            </a:r>
            <a:r>
              <a:rPr lang="en-US" sz="3200" b="1" baseline="-25000" dirty="0">
                <a:solidFill>
                  <a:prstClr val="black"/>
                </a:solidFill>
                <a:latin typeface="Avenir Book"/>
                <a:cs typeface="Avenir Book"/>
              </a:rPr>
              <a:t>2</a:t>
            </a:r>
            <a:r>
              <a:rPr lang="en-US" sz="3200" b="1" dirty="0">
                <a:solidFill>
                  <a:prstClr val="black"/>
                </a:solidFill>
                <a:latin typeface="Avenir Book"/>
                <a:cs typeface="Avenir Book"/>
              </a:rPr>
              <a:t>…x</a:t>
            </a:r>
            <a:r>
              <a:rPr lang="en-US" sz="3200" b="1" baseline="-25000" dirty="0">
                <a:solidFill>
                  <a:prstClr val="black"/>
                </a:solidFill>
                <a:latin typeface="Avenir Book"/>
                <a:cs typeface="Avenir Book"/>
              </a:rPr>
              <a:t>n-1</a:t>
            </a:r>
            <a:r>
              <a:rPr lang="en-US" sz="3200" b="1" dirty="0">
                <a:solidFill>
                  <a:prstClr val="black"/>
                </a:solidFill>
                <a:latin typeface="Avenir Book"/>
                <a:cs typeface="Avenir Book"/>
              </a:rPr>
              <a:t> is a string of the form x</a:t>
            </a:r>
            <a:r>
              <a:rPr lang="en-US" sz="3200" b="1" baseline="-25000" dirty="0">
                <a:solidFill>
                  <a:prstClr val="black"/>
                </a:solidFill>
                <a:latin typeface="Avenir Book"/>
                <a:cs typeface="Avenir Book"/>
              </a:rPr>
              <a:t>i</a:t>
            </a:r>
            <a:r>
              <a:rPr lang="en-US" b="1" baseline="-25000" dirty="0">
                <a:solidFill>
                  <a:prstClr val="black"/>
                </a:solidFill>
                <a:latin typeface="Avenir Book"/>
                <a:cs typeface="Avenir Book"/>
              </a:rPr>
              <a:t>1</a:t>
            </a:r>
            <a:r>
              <a:rPr lang="en-US" sz="3200" b="1" dirty="0">
                <a:solidFill>
                  <a:prstClr val="black"/>
                </a:solidFill>
                <a:latin typeface="Avenir Book"/>
                <a:cs typeface="Avenir Book"/>
              </a:rPr>
              <a:t>x</a:t>
            </a:r>
            <a:r>
              <a:rPr lang="en-US" sz="3200" b="1" baseline="-25000" dirty="0">
                <a:solidFill>
                  <a:prstClr val="black"/>
                </a:solidFill>
                <a:latin typeface="Avenir Book"/>
                <a:cs typeface="Avenir Book"/>
              </a:rPr>
              <a:t>i</a:t>
            </a:r>
            <a:r>
              <a:rPr lang="en-US" b="1" baseline="-25000" dirty="0">
                <a:solidFill>
                  <a:prstClr val="black"/>
                </a:solidFill>
                <a:latin typeface="Avenir Book"/>
                <a:cs typeface="Avenir Book"/>
              </a:rPr>
              <a:t>2</a:t>
            </a:r>
            <a:r>
              <a:rPr lang="en-US" sz="3200" b="1" dirty="0">
                <a:solidFill>
                  <a:prstClr val="black"/>
                </a:solidFill>
                <a:latin typeface="Avenir Book"/>
                <a:cs typeface="Avenir Book"/>
              </a:rPr>
              <a:t>…</a:t>
            </a:r>
            <a:r>
              <a:rPr lang="en-US" sz="3200" b="1" dirty="0" err="1">
                <a:solidFill>
                  <a:prstClr val="black"/>
                </a:solidFill>
                <a:latin typeface="Avenir Book"/>
                <a:cs typeface="Avenir Book"/>
              </a:rPr>
              <a:t>x</a:t>
            </a:r>
            <a:r>
              <a:rPr lang="en-US" sz="3200" b="1" baseline="-25000" dirty="0" err="1">
                <a:solidFill>
                  <a:prstClr val="black"/>
                </a:solidFill>
                <a:latin typeface="Avenir Book"/>
                <a:cs typeface="Avenir Book"/>
              </a:rPr>
              <a:t>i</a:t>
            </a:r>
            <a:r>
              <a:rPr lang="en-US" b="1" baseline="-25000" dirty="0" err="1">
                <a:solidFill>
                  <a:prstClr val="black"/>
                </a:solidFill>
                <a:latin typeface="Avenir Book"/>
                <a:cs typeface="Avenir Book"/>
              </a:rPr>
              <a:t>k</a:t>
            </a:r>
            <a:r>
              <a:rPr lang="en-US" sz="3200" b="1" dirty="0">
                <a:solidFill>
                  <a:prstClr val="black"/>
                </a:solidFill>
                <a:latin typeface="Avenir Book"/>
                <a:cs typeface="Avenir Book"/>
              </a:rPr>
              <a:t>, where </a:t>
            </a:r>
            <a:r>
              <a:rPr lang="en-US" sz="3200" b="1" dirty="0" err="1">
                <a:solidFill>
                  <a:prstClr val="black"/>
                </a:solidFill>
                <a:latin typeface="Avenir Book"/>
                <a:cs typeface="Avenir Book"/>
              </a:rPr>
              <a:t>i</a:t>
            </a:r>
            <a:r>
              <a:rPr lang="en-US" sz="2000" b="1" dirty="0" err="1">
                <a:solidFill>
                  <a:prstClr val="black"/>
                </a:solidFill>
                <a:latin typeface="Avenir Book"/>
                <a:cs typeface="Avenir Book"/>
              </a:rPr>
              <a:t>j</a:t>
            </a:r>
            <a:r>
              <a:rPr lang="en-US" sz="3200" b="1" dirty="0">
                <a:solidFill>
                  <a:prstClr val="black"/>
                </a:solidFill>
                <a:latin typeface="Avenir Book"/>
                <a:cs typeface="Avenir Book"/>
              </a:rPr>
              <a:t> &lt; i</a:t>
            </a:r>
            <a:r>
              <a:rPr lang="en-US" sz="2000" b="1" dirty="0">
                <a:solidFill>
                  <a:prstClr val="black"/>
                </a:solidFill>
                <a:latin typeface="Avenir Book"/>
                <a:cs typeface="Avenir Book"/>
              </a:rPr>
              <a:t>j+1</a:t>
            </a:r>
            <a:r>
              <a:rPr lang="en-US" sz="3200" b="1" dirty="0">
                <a:solidFill>
                  <a:prstClr val="black"/>
                </a:solidFill>
                <a:latin typeface="Avenir Book"/>
                <a:cs typeface="Avenir Boo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6825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1350"/>
            <a:ext cx="8229600" cy="1143000"/>
          </a:xfrm>
        </p:spPr>
        <p:txBody>
          <a:bodyPr/>
          <a:lstStyle/>
          <a:p>
            <a:r>
              <a:rPr lang="en-US" dirty="0" smtClean="0"/>
              <a:t>Longest common subsequence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86207" y="2823819"/>
            <a:ext cx="6803144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venir Book"/>
                <a:cs typeface="Avenir Book"/>
              </a:rPr>
              <a:t>Sequence 1: </a:t>
            </a:r>
            <a:r>
              <a:rPr lang="en-US" sz="3600" dirty="0" smtClean="0">
                <a:solidFill>
                  <a:srgbClr val="FF0000"/>
                </a:solidFill>
                <a:latin typeface="Avenir Book"/>
                <a:cs typeface="Avenir Book"/>
              </a:rPr>
              <a:t>A</a:t>
            </a:r>
            <a:r>
              <a:rPr lang="en-US" sz="3600" dirty="0" smtClean="0">
                <a:latin typeface="Avenir Book"/>
                <a:cs typeface="Avenir Book"/>
              </a:rPr>
              <a:t>B</a:t>
            </a:r>
            <a:r>
              <a:rPr lang="en-US" sz="3600" dirty="0" smtClean="0">
                <a:solidFill>
                  <a:srgbClr val="FF0000"/>
                </a:solidFill>
                <a:latin typeface="Avenir Book"/>
                <a:cs typeface="Avenir Book"/>
              </a:rPr>
              <a:t>CD</a:t>
            </a:r>
            <a:r>
              <a:rPr lang="en-US" sz="3600" dirty="0" smtClean="0">
                <a:latin typeface="Avenir Book"/>
                <a:cs typeface="Avenir Book"/>
              </a:rPr>
              <a:t>E</a:t>
            </a:r>
            <a:r>
              <a:rPr lang="en-US" sz="3600" dirty="0" smtClean="0">
                <a:solidFill>
                  <a:srgbClr val="FF0000"/>
                </a:solidFill>
                <a:latin typeface="Avenir Book"/>
                <a:cs typeface="Avenir Book"/>
              </a:rPr>
              <a:t>FG</a:t>
            </a:r>
          </a:p>
          <a:p>
            <a:r>
              <a:rPr lang="en-US" sz="3600" dirty="0" smtClean="0">
                <a:latin typeface="Avenir Book"/>
                <a:cs typeface="Avenir Book"/>
              </a:rPr>
              <a:t>Sequence 2: XZ</a:t>
            </a:r>
            <a:r>
              <a:rPr lang="en-US" sz="3600" dirty="0" smtClean="0">
                <a:solidFill>
                  <a:srgbClr val="FF0000"/>
                </a:solidFill>
                <a:latin typeface="Avenir Book"/>
                <a:cs typeface="Avenir Book"/>
              </a:rPr>
              <a:t>AC</a:t>
            </a:r>
            <a:r>
              <a:rPr lang="en-US" sz="3600" dirty="0" smtClean="0">
                <a:latin typeface="Avenir Book"/>
                <a:cs typeface="Avenir Book"/>
              </a:rPr>
              <a:t>K</a:t>
            </a:r>
            <a:r>
              <a:rPr lang="en-US" sz="3600" dirty="0" smtClean="0">
                <a:solidFill>
                  <a:srgbClr val="FF0000"/>
                </a:solidFill>
                <a:latin typeface="Avenir Book"/>
                <a:cs typeface="Avenir Book"/>
              </a:rPr>
              <a:t>DF</a:t>
            </a:r>
            <a:r>
              <a:rPr lang="en-US" sz="3600" dirty="0" smtClean="0">
                <a:latin typeface="Avenir Book"/>
                <a:cs typeface="Avenir Book"/>
              </a:rPr>
              <a:t>W</a:t>
            </a:r>
            <a:r>
              <a:rPr lang="en-US" sz="3600" dirty="0" smtClean="0">
                <a:solidFill>
                  <a:srgbClr val="FF0000"/>
                </a:solidFill>
                <a:latin typeface="Avenir Book"/>
                <a:cs typeface="Avenir Book"/>
              </a:rPr>
              <a:t>G</a:t>
            </a:r>
            <a:r>
              <a:rPr lang="en-US" sz="3600" dirty="0" smtClean="0">
                <a:latin typeface="Avenir Book"/>
                <a:cs typeface="Avenir Book"/>
              </a:rPr>
              <a:t>H </a:t>
            </a:r>
          </a:p>
          <a:p>
            <a:r>
              <a:rPr lang="en-US" sz="3600" dirty="0" smtClean="0">
                <a:latin typeface="Avenir Book"/>
                <a:cs typeface="Avenir Book"/>
              </a:rPr>
              <a:t>             LCS: </a:t>
            </a:r>
            <a:r>
              <a:rPr lang="en-US" sz="3600" dirty="0" smtClean="0">
                <a:solidFill>
                  <a:srgbClr val="FF0000"/>
                </a:solidFill>
                <a:latin typeface="Avenir Book"/>
                <a:cs typeface="Avenir Book"/>
              </a:rPr>
              <a:t>ACDFG</a:t>
            </a:r>
            <a:endParaRPr lang="en-US" sz="3600" dirty="0">
              <a:solidFill>
                <a:srgbClr val="FF0000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362597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549"/>
            <a:ext cx="8229600" cy="1143000"/>
          </a:xfrm>
        </p:spPr>
        <p:txBody>
          <a:bodyPr/>
          <a:lstStyle/>
          <a:p>
            <a:r>
              <a:rPr lang="en-US" dirty="0" smtClean="0"/>
              <a:t>Brute-force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436828"/>
            <a:ext cx="8458473" cy="3104582"/>
          </a:xfrm>
        </p:spPr>
        <p:txBody>
          <a:bodyPr>
            <a:no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/>
              <a:t>Enumerate all subsequences of X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Test which ones are also subsequences of Y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Pick the longest one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0277" y="43984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5400" dirty="0" smtClean="0"/>
              <a:t>Time complexity?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6210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9185"/>
            <a:ext cx="9143999" cy="1143000"/>
          </a:xfrm>
        </p:spPr>
        <p:txBody>
          <a:bodyPr/>
          <a:lstStyle/>
          <a:p>
            <a:r>
              <a:rPr lang="en-US" sz="5000" dirty="0" smtClean="0"/>
              <a:t>Dynamic Programming Steps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7886"/>
            <a:ext cx="8229600" cy="2330274"/>
          </a:xfrm>
        </p:spPr>
        <p:txBody>
          <a:bodyPr>
            <a:noAutofit/>
          </a:bodyPr>
          <a:lstStyle/>
          <a:p>
            <a:pPr marL="514350" indent="-514350" algn="ctr">
              <a:lnSpc>
                <a:spcPct val="110000"/>
              </a:lnSpc>
              <a:buFont typeface="+mj-lt"/>
              <a:buAutoNum type="arabicPeriod"/>
            </a:pPr>
            <a:r>
              <a:rPr lang="en-US" sz="4800" dirty="0"/>
              <a:t>R</a:t>
            </a:r>
            <a:r>
              <a:rPr lang="en-US" sz="4800" dirty="0" smtClean="0"/>
              <a:t>ecursive definition</a:t>
            </a:r>
          </a:p>
          <a:p>
            <a:pPr marL="514350" indent="-514350" algn="ctr">
              <a:lnSpc>
                <a:spcPct val="110000"/>
              </a:lnSpc>
              <a:buFont typeface="+mj-lt"/>
              <a:buAutoNum type="arabicPeriod"/>
            </a:pPr>
            <a:r>
              <a:rPr lang="en-US" sz="4800" dirty="0"/>
              <a:t> </a:t>
            </a:r>
            <a:r>
              <a:rPr lang="en-US" sz="4800" dirty="0" smtClean="0"/>
              <a:t>Overlapping </a:t>
            </a:r>
            <a:r>
              <a:rPr lang="en-US" sz="4800" dirty="0" err="1" smtClean="0"/>
              <a:t>subproblems</a:t>
            </a:r>
            <a:endParaRPr lang="en-US" sz="4800" dirty="0" smtClean="0"/>
          </a:p>
          <a:p>
            <a:pPr marL="514350" indent="-514350" algn="ctr">
              <a:lnSpc>
                <a:spcPct val="110000"/>
              </a:lnSpc>
              <a:buFont typeface="+mj-lt"/>
              <a:buAutoNum type="arabicPeriod"/>
            </a:pPr>
            <a:r>
              <a:rPr lang="en-US" sz="4800" dirty="0" smtClean="0"/>
              <a:t>Solve bottom-up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93469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6003"/>
            <a:ext cx="8229600" cy="4581158"/>
          </a:xfrm>
        </p:spPr>
        <p:txBody>
          <a:bodyPr>
            <a:normAutofit/>
          </a:bodyPr>
          <a:lstStyle/>
          <a:p>
            <a:r>
              <a:rPr lang="en-US" dirty="0" smtClean="0"/>
              <a:t>Let X[1</a:t>
            </a:r>
            <a:r>
              <a:rPr lang="is-IS" dirty="0" smtClean="0"/>
              <a:t>…m] and Y[1...n] be two sequences</a:t>
            </a:r>
            <a:endParaRPr lang="en-US" dirty="0"/>
          </a:p>
          <a:p>
            <a:r>
              <a:rPr lang="en-US" dirty="0" smtClean="0"/>
              <a:t>Let </a:t>
            </a:r>
            <a:r>
              <a:rPr lang="en-US" dirty="0" smtClean="0">
                <a:solidFill>
                  <a:srgbClr val="000000"/>
                </a:solidFill>
              </a:rPr>
              <a:t>Z[1</a:t>
            </a:r>
            <a:r>
              <a:rPr lang="is-IS" dirty="0" smtClean="0">
                <a:solidFill>
                  <a:srgbClr val="000000"/>
                </a:solidFill>
              </a:rPr>
              <a:t>…k</a:t>
            </a:r>
            <a:r>
              <a:rPr lang="en-US" dirty="0" smtClean="0">
                <a:solidFill>
                  <a:srgbClr val="000000"/>
                </a:solidFill>
              </a:rPr>
              <a:t>] be any LCS of X and Y</a:t>
            </a:r>
            <a:r>
              <a:rPr lang="en-US" baseline="-25000" dirty="0" smtClean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4469" y="451139"/>
            <a:ext cx="8835621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Avenir Book"/>
                <a:ea typeface="+mj-ea"/>
                <a:cs typeface="Avenir Book"/>
              </a:defRPr>
            </a:lvl1pPr>
          </a:lstStyle>
          <a:p>
            <a:r>
              <a:rPr lang="en-US" sz="460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Formal Definition of the problem</a:t>
            </a:r>
            <a:endParaRPr lang="en-US" sz="46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740156"/>
            <a:ext cx="8229600" cy="3448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, then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 and Z</a:t>
            </a:r>
            <a:r>
              <a:rPr lang="en-US" baseline="-25000" dirty="0" smtClean="0"/>
              <a:t>k-1</a:t>
            </a:r>
            <a:r>
              <a:rPr lang="en-US" dirty="0" smtClean="0"/>
              <a:t> is an LCS of X</a:t>
            </a:r>
            <a:r>
              <a:rPr lang="en-US" baseline="-25000" dirty="0" smtClean="0"/>
              <a:t>i-1</a:t>
            </a:r>
            <a:r>
              <a:rPr lang="en-US" dirty="0" smtClean="0"/>
              <a:t> and Y</a:t>
            </a:r>
            <a:r>
              <a:rPr lang="en-US" baseline="-25000" dirty="0" smtClean="0"/>
              <a:t>j-1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≠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, then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r>
              <a:rPr lang="en-US" dirty="0" smtClean="0"/>
              <a:t>≠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 implies Z is an LCS of X</a:t>
            </a:r>
            <a:r>
              <a:rPr lang="en-US" baseline="-25000" dirty="0" smtClean="0"/>
              <a:t>m-1</a:t>
            </a:r>
            <a:r>
              <a:rPr lang="en-US" dirty="0" smtClean="0"/>
              <a:t> and 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≠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, then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k</a:t>
            </a:r>
            <a:r>
              <a:rPr lang="en-US" dirty="0" smtClean="0"/>
              <a:t>≠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 implies Z is an LCS of X and Y</a:t>
            </a:r>
            <a:r>
              <a:rPr lang="en-US" baseline="-25000" dirty="0" smtClean="0"/>
              <a:t>n-1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19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9816"/>
            <a:ext cx="8229600" cy="1143000"/>
          </a:xfrm>
        </p:spPr>
        <p:txBody>
          <a:bodyPr/>
          <a:lstStyle/>
          <a:p>
            <a:r>
              <a:rPr lang="en-US" dirty="0" smtClean="0"/>
              <a:t>Recursive Solution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29379"/>
              </p:ext>
            </p:extLst>
          </p:nvPr>
        </p:nvGraphicFramePr>
        <p:xfrm>
          <a:off x="677334" y="3166649"/>
          <a:ext cx="7992533" cy="1188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Equation" r:id="rId4" imgW="3073320" imgH="457200" progId="Equation.3">
                  <p:embed/>
                </p:oleObj>
              </mc:Choice>
              <mc:Fallback>
                <p:oleObj name="Equation" r:id="rId4" imgW="30733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4" y="3166649"/>
                        <a:ext cx="7992533" cy="1188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3417" y="2147987"/>
            <a:ext cx="6777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venir Book"/>
                <a:cs typeface="Avenir Book"/>
              </a:rPr>
              <a:t>Let c(</a:t>
            </a:r>
            <a:r>
              <a:rPr lang="en-US" sz="2800" dirty="0" err="1">
                <a:latin typeface="Avenir Book"/>
                <a:cs typeface="Avenir Book"/>
              </a:rPr>
              <a:t>i</a:t>
            </a:r>
            <a:r>
              <a:rPr lang="en-US" sz="2800" dirty="0" err="1" smtClean="0">
                <a:latin typeface="Avenir Book"/>
                <a:cs typeface="Avenir Book"/>
              </a:rPr>
              <a:t>,j</a:t>
            </a:r>
            <a:r>
              <a:rPr lang="en-US" sz="2800" dirty="0" smtClean="0">
                <a:latin typeface="Avenir Book"/>
                <a:cs typeface="Avenir Book"/>
              </a:rPr>
              <a:t>) be the length of LCS of X</a:t>
            </a:r>
            <a:r>
              <a:rPr lang="en-US" sz="2800" baseline="-25000" dirty="0" smtClean="0">
                <a:latin typeface="Avenir Book"/>
                <a:cs typeface="Avenir Book"/>
              </a:rPr>
              <a:t>i</a:t>
            </a:r>
            <a:r>
              <a:rPr lang="en-US" sz="2800" dirty="0" smtClean="0">
                <a:latin typeface="Avenir Book"/>
                <a:cs typeface="Avenir Book"/>
              </a:rPr>
              <a:t> and </a:t>
            </a:r>
            <a:r>
              <a:rPr lang="en-US" sz="2800" dirty="0" err="1" smtClean="0">
                <a:latin typeface="Avenir Book"/>
                <a:cs typeface="Avenir Book"/>
              </a:rPr>
              <a:t>Y</a:t>
            </a:r>
            <a:r>
              <a:rPr lang="en-US" sz="2800" baseline="-25000" dirty="0" err="1" smtClean="0">
                <a:latin typeface="Avenir Book"/>
                <a:cs typeface="Avenir Book"/>
              </a:rPr>
              <a:t>j</a:t>
            </a:r>
            <a:endParaRPr lang="en-US" sz="2800" baseline="-250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218743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2116"/>
            <a:ext cx="8229600" cy="1143000"/>
          </a:xfrm>
        </p:spPr>
        <p:txBody>
          <a:bodyPr/>
          <a:lstStyle/>
          <a:p>
            <a:r>
              <a:rPr lang="en-US" dirty="0" smtClean="0"/>
              <a:t>Overlapping sub-problems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76217"/>
              </p:ext>
            </p:extLst>
          </p:nvPr>
        </p:nvGraphicFramePr>
        <p:xfrm>
          <a:off x="677334" y="3166649"/>
          <a:ext cx="7992533" cy="1188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5" name="Equation" r:id="rId3" imgW="3073320" imgH="457200" progId="Equation.3">
                  <p:embed/>
                </p:oleObj>
              </mc:Choice>
              <mc:Fallback>
                <p:oleObj name="Equation" r:id="rId3" imgW="30733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4" y="3166649"/>
                        <a:ext cx="7992533" cy="1188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916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96" y="2701597"/>
            <a:ext cx="8229600" cy="1143000"/>
          </a:xfrm>
        </p:spPr>
        <p:txBody>
          <a:bodyPr/>
          <a:lstStyle/>
          <a:p>
            <a:r>
              <a:rPr lang="en-US" dirty="0" smtClean="0"/>
              <a:t>Solve Bottom-up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48224" y="1902850"/>
            <a:ext cx="226154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30828" y="2266233"/>
            <a:ext cx="226154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5240" y="2266233"/>
            <a:ext cx="226154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87547" y="2594582"/>
            <a:ext cx="226154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30829" y="2933840"/>
            <a:ext cx="226154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87547" y="3273097"/>
            <a:ext cx="226154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48224" y="3586257"/>
            <a:ext cx="226154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30828" y="3908117"/>
            <a:ext cx="226154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61453" y="4238675"/>
            <a:ext cx="226154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61454" y="4551836"/>
            <a:ext cx="226154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56925" y="4873695"/>
            <a:ext cx="226154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61453" y="5204254"/>
            <a:ext cx="226154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35361" y="5534812"/>
            <a:ext cx="226154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726778" y="2266233"/>
            <a:ext cx="160735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96423" y="2257534"/>
            <a:ext cx="160735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322788" y="2257534"/>
            <a:ext cx="160735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618526" y="2264261"/>
            <a:ext cx="160735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96870" y="2264261"/>
            <a:ext cx="160735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175214" y="2253590"/>
            <a:ext cx="160735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62254" y="2278345"/>
            <a:ext cx="160735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784088" y="2253590"/>
            <a:ext cx="160735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079827" y="2268541"/>
            <a:ext cx="160735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349472" y="2278345"/>
            <a:ext cx="160735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714796" y="2253590"/>
            <a:ext cx="160735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045329" y="2253590"/>
            <a:ext cx="160735" cy="2457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7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74"/>
            <a:ext cx="8229600" cy="800997"/>
          </a:xfrm>
        </p:spPr>
        <p:txBody>
          <a:bodyPr/>
          <a:lstStyle/>
          <a:p>
            <a:r>
              <a:rPr lang="en-US" sz="5400" dirty="0" smtClean="0"/>
              <a:t>Algorithm</a:t>
            </a:r>
            <a:endParaRPr lang="en-US" sz="5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16635" y="1121083"/>
            <a:ext cx="7696200" cy="5403096"/>
          </a:xfrm>
          <a:prstGeom prst="rect">
            <a:avLst/>
          </a:prstGeom>
          <a:ln>
            <a:solidFill>
              <a:schemeClr val="tx1"/>
            </a:solidFill>
            <a:prstDash val="dot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1" kern="1200">
                <a:solidFill>
                  <a:schemeClr val="tx1"/>
                </a:solidFill>
                <a:latin typeface="Avenir Book"/>
                <a:ea typeface="+mn-ea"/>
                <a:cs typeface="Avenir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800" dirty="0" smtClean="0"/>
              <a:t>LCS-Length(X, Y)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800" dirty="0" smtClean="0"/>
              <a:t>1. m = length(X)  </a:t>
            </a:r>
            <a:r>
              <a:rPr lang="en-US" sz="2800" dirty="0" smtClean="0">
                <a:solidFill>
                  <a:srgbClr val="33CC33"/>
                </a:solidFill>
              </a:rPr>
              <a:t>// get the # of symbols in X</a:t>
            </a:r>
            <a:endParaRPr lang="en-US" sz="2800" dirty="0" smtClean="0"/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800" dirty="0" smtClean="0"/>
              <a:t>2. n  = length(Y) </a:t>
            </a:r>
            <a:r>
              <a:rPr lang="en-US" sz="2800" dirty="0" smtClean="0">
                <a:solidFill>
                  <a:srgbClr val="33CC33"/>
                </a:solidFill>
              </a:rPr>
              <a:t>// get the # of symbols in Y</a:t>
            </a:r>
            <a:endParaRPr lang="en-US" sz="2800" dirty="0" smtClean="0"/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800" dirty="0" smtClean="0"/>
              <a:t>3. for </a:t>
            </a:r>
            <a:r>
              <a:rPr lang="en-US" sz="2800" dirty="0" err="1" smtClean="0"/>
              <a:t>i</a:t>
            </a:r>
            <a:r>
              <a:rPr lang="en-US" sz="2800" dirty="0" smtClean="0"/>
              <a:t> = 1 to m 	c[i,0] = 0 	</a:t>
            </a:r>
            <a:r>
              <a:rPr lang="en-US" sz="2800" dirty="0" smtClean="0">
                <a:solidFill>
                  <a:srgbClr val="33CC33"/>
                </a:solidFill>
              </a:rPr>
              <a:t>// special case: Y</a:t>
            </a:r>
            <a:r>
              <a:rPr lang="en-US" sz="2800" baseline="-25000" dirty="0" smtClean="0">
                <a:solidFill>
                  <a:srgbClr val="33CC33"/>
                </a:solidFill>
              </a:rPr>
              <a:t>0</a:t>
            </a:r>
            <a:endParaRPr lang="en-US" sz="2800" dirty="0" smtClean="0"/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800" dirty="0" smtClean="0"/>
              <a:t>4. for j = 1 to n  	c[0,j] = 0 	</a:t>
            </a:r>
            <a:r>
              <a:rPr lang="en-US" sz="2800" dirty="0" smtClean="0">
                <a:solidFill>
                  <a:srgbClr val="33CC33"/>
                </a:solidFill>
              </a:rPr>
              <a:t>// special case: X</a:t>
            </a:r>
            <a:r>
              <a:rPr lang="en-US" sz="2800" baseline="-25000" dirty="0" smtClean="0">
                <a:solidFill>
                  <a:srgbClr val="33CC33"/>
                </a:solidFill>
              </a:rPr>
              <a:t>0</a:t>
            </a:r>
            <a:endParaRPr lang="en-US" sz="2800" dirty="0" smtClean="0"/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800" dirty="0" smtClean="0"/>
              <a:t>5. for </a:t>
            </a:r>
            <a:r>
              <a:rPr lang="en-US" sz="2800" dirty="0" err="1" smtClean="0"/>
              <a:t>i</a:t>
            </a:r>
            <a:r>
              <a:rPr lang="en-US" sz="2800" dirty="0" smtClean="0"/>
              <a:t> = 1 to m 			</a:t>
            </a:r>
            <a:r>
              <a:rPr lang="en-US" sz="2800" dirty="0" smtClean="0">
                <a:solidFill>
                  <a:srgbClr val="33CC33"/>
                </a:solidFill>
              </a:rPr>
              <a:t>// for all X</a:t>
            </a:r>
            <a:r>
              <a:rPr lang="en-US" sz="2800" baseline="-25000" dirty="0" smtClean="0">
                <a:solidFill>
                  <a:srgbClr val="33CC33"/>
                </a:solidFill>
              </a:rPr>
              <a:t>i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800" dirty="0" smtClean="0"/>
              <a:t>6. 	for j = 1 to n  			</a:t>
            </a:r>
            <a:r>
              <a:rPr lang="en-US" sz="2800" dirty="0" smtClean="0">
                <a:solidFill>
                  <a:srgbClr val="33CC33"/>
                </a:solidFill>
              </a:rPr>
              <a:t>// for all </a:t>
            </a:r>
            <a:r>
              <a:rPr lang="en-US" sz="2800" dirty="0" err="1" smtClean="0">
                <a:solidFill>
                  <a:srgbClr val="33CC33"/>
                </a:solidFill>
              </a:rPr>
              <a:t>Y</a:t>
            </a:r>
            <a:r>
              <a:rPr lang="en-US" sz="2800" baseline="-25000" dirty="0" err="1" smtClean="0">
                <a:solidFill>
                  <a:srgbClr val="33CC33"/>
                </a:solidFill>
              </a:rPr>
              <a:t>j</a:t>
            </a:r>
            <a:endParaRPr lang="en-US" sz="2800" dirty="0" smtClean="0"/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800" dirty="0" smtClean="0"/>
              <a:t>7. 		if ( X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==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 )		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800" dirty="0" smtClean="0"/>
              <a:t>8. 			c[</a:t>
            </a:r>
            <a:r>
              <a:rPr lang="en-US" sz="2800" dirty="0" err="1" smtClean="0"/>
              <a:t>i,j</a:t>
            </a:r>
            <a:r>
              <a:rPr lang="en-US" sz="2800" dirty="0" smtClean="0"/>
              <a:t>] = c[i-1,j-1] + 1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800" dirty="0" smtClean="0"/>
              <a:t>9. 		else c[</a:t>
            </a:r>
            <a:r>
              <a:rPr lang="en-US" sz="2800" dirty="0" err="1" smtClean="0"/>
              <a:t>i,j</a:t>
            </a:r>
            <a:r>
              <a:rPr lang="en-US" sz="2800" dirty="0" smtClean="0"/>
              <a:t>] = max( c[i-1,j], c[i,j-1] )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800" dirty="0" smtClean="0"/>
              <a:t>10. return 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1456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3291"/>
            <a:ext cx="8229600" cy="1143000"/>
          </a:xfrm>
        </p:spPr>
        <p:txBody>
          <a:bodyPr/>
          <a:lstStyle/>
          <a:p>
            <a:r>
              <a:rPr lang="en-US" sz="5400" dirty="0" smtClean="0"/>
              <a:t>Dynamic Programming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6800" y="1906764"/>
            <a:ext cx="5238750" cy="3716586"/>
          </a:xfrm>
          <a:ln>
            <a:solidFill>
              <a:schemeClr val="tx1"/>
            </a:solidFill>
            <a:prstDash val="dot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/>
              <a:t>fibDP</a:t>
            </a:r>
            <a:r>
              <a:rPr lang="en-US" dirty="0"/>
              <a:t>(</a:t>
            </a:r>
            <a:r>
              <a:rPr lang="en-US" dirty="0">
                <a:solidFill>
                  <a:srgbClr val="0000FF"/>
                </a:solidFill>
              </a:rPr>
              <a:t>int</a:t>
            </a:r>
            <a:r>
              <a:rPr lang="en-US" dirty="0"/>
              <a:t> x)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00FF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fib[] = </a:t>
            </a:r>
            <a:r>
              <a:rPr lang="en-US" dirty="0">
                <a:solidFill>
                  <a:srgbClr val="0000FF"/>
                </a:solidFill>
              </a:rPr>
              <a:t>new</a:t>
            </a:r>
            <a:r>
              <a:rPr lang="en-US" dirty="0"/>
              <a:t> </a:t>
            </a:r>
            <a:r>
              <a:rPr lang="en-US" dirty="0" smtClean="0"/>
              <a:t>int</a:t>
            </a:r>
            <a:r>
              <a:rPr lang="en-US" dirty="0"/>
              <a:t>[x + 1];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fib</a:t>
            </a:r>
            <a:r>
              <a:rPr lang="en-US" dirty="0"/>
              <a:t>[0] = 0;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fib</a:t>
            </a:r>
            <a:r>
              <a:rPr lang="en-US" dirty="0"/>
              <a:t>[1] = 1;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>
                <a:solidFill>
                  <a:srgbClr val="0000FF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2; </a:t>
            </a:r>
            <a:r>
              <a:rPr lang="en-US" dirty="0" err="1"/>
              <a:t>i</a:t>
            </a:r>
            <a:r>
              <a:rPr lang="en-US" dirty="0"/>
              <a:t> &lt; x + 1; </a:t>
            </a:r>
            <a:r>
              <a:rPr lang="en-US" dirty="0" err="1"/>
              <a:t>i</a:t>
            </a:r>
            <a:r>
              <a:rPr lang="en-US" dirty="0"/>
              <a:t>++)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fib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fib[</a:t>
            </a:r>
            <a:r>
              <a:rPr lang="en-US" dirty="0" err="1"/>
              <a:t>i</a:t>
            </a:r>
            <a:r>
              <a:rPr lang="en-US" dirty="0"/>
              <a:t> - 1] + fib[</a:t>
            </a:r>
            <a:r>
              <a:rPr lang="en-US" dirty="0" err="1"/>
              <a:t>i</a:t>
            </a:r>
            <a:r>
              <a:rPr lang="en-US" dirty="0"/>
              <a:t> - 2]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}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00FF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/>
              <a:t>fib[x];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44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1645"/>
            <a:ext cx="8229600" cy="1143000"/>
          </a:xfrm>
        </p:spPr>
        <p:txBody>
          <a:bodyPr/>
          <a:lstStyle/>
          <a:p>
            <a:r>
              <a:rPr lang="en-US" dirty="0"/>
              <a:t>LCS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3431"/>
            <a:ext cx="8229600" cy="19627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 us take</a:t>
            </a:r>
          </a:p>
          <a:p>
            <a:r>
              <a:rPr lang="en-US" dirty="0" smtClean="0"/>
              <a:t>X </a:t>
            </a:r>
            <a:r>
              <a:rPr lang="en-US" dirty="0"/>
              <a:t>= ABCB</a:t>
            </a:r>
          </a:p>
          <a:p>
            <a:r>
              <a:rPr lang="en-US" dirty="0"/>
              <a:t>Y = </a:t>
            </a:r>
            <a:r>
              <a:rPr lang="en-US" dirty="0" smtClean="0"/>
              <a:t>BDCAB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74023" y="3836218"/>
            <a:ext cx="831277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latin typeface="Avenir Book"/>
                <a:cs typeface="Avenir Book"/>
              </a:rPr>
              <a:t>What is the Longest Common Subsequence </a:t>
            </a:r>
          </a:p>
          <a:p>
            <a:r>
              <a:rPr lang="en-US" sz="3200" dirty="0">
                <a:solidFill>
                  <a:schemeClr val="accent1"/>
                </a:solidFill>
                <a:latin typeface="Avenir Book"/>
                <a:cs typeface="Avenir Book"/>
              </a:rPr>
              <a:t>of X and Y?</a:t>
            </a:r>
            <a:endParaRPr lang="en-US" dirty="0">
              <a:solidFill>
                <a:schemeClr val="accent1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97050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4341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4343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4345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4350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4351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4352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4353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8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Avenir Book"/>
                <a:cs typeface="Avenir Book"/>
              </a:rPr>
              <a:t>j       0     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1       </a:t>
            </a:r>
            <a:r>
              <a:rPr lang="en-US" dirty="0" smtClean="0">
                <a:latin typeface="Avenir Book"/>
                <a:cs typeface="Avenir Book"/>
              </a:rPr>
              <a:t>2        3        </a:t>
            </a:r>
            <a:r>
              <a:rPr lang="en-US" dirty="0">
                <a:latin typeface="Avenir Book"/>
                <a:cs typeface="Avenir Book"/>
              </a:rPr>
              <a:t>4        </a:t>
            </a:r>
            <a:r>
              <a:rPr lang="en-US" dirty="0" smtClean="0">
                <a:latin typeface="Avenir Book"/>
                <a:cs typeface="Avenir Book"/>
              </a:rPr>
              <a:t>5 </a:t>
            </a: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14354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0</a:t>
            </a: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1</a:t>
            </a:r>
          </a:p>
        </p:txBody>
      </p:sp>
      <p:sp>
        <p:nvSpPr>
          <p:cNvPr id="14356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2</a:t>
            </a: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3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4</a:t>
            </a:r>
          </a:p>
        </p:txBody>
      </p:sp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i</a:t>
            </a:r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2438400" y="1600200"/>
            <a:ext cx="452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Xi</a:t>
            </a:r>
          </a:p>
        </p:txBody>
      </p:sp>
      <p:sp>
        <p:nvSpPr>
          <p:cNvPr id="14361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4363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4364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4365" name="Text Box 28"/>
          <p:cNvSpPr txBox="1">
            <a:spLocks noChangeArrowheads="1"/>
          </p:cNvSpPr>
          <p:nvPr/>
        </p:nvSpPr>
        <p:spPr bwMode="auto">
          <a:xfrm>
            <a:off x="3124200" y="1143000"/>
            <a:ext cx="435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Yj</a:t>
            </a:r>
          </a:p>
        </p:txBody>
      </p:sp>
      <p:sp>
        <p:nvSpPr>
          <p:cNvPr id="14366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4367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4368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4369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4370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D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4371" name="Text Box 44"/>
          <p:cNvSpPr txBox="1">
            <a:spLocks noChangeArrowheads="1"/>
          </p:cNvSpPr>
          <p:nvPr/>
        </p:nvSpPr>
        <p:spPr bwMode="auto">
          <a:xfrm>
            <a:off x="1371600" y="5059363"/>
            <a:ext cx="3969240" cy="1262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>
                <a:latin typeface="Avenir Book"/>
                <a:cs typeface="Avenir Book"/>
              </a:rPr>
              <a:t>X = ABCB;   m = |X| = 4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venir Book"/>
                <a:cs typeface="Avenir Book"/>
              </a:rPr>
              <a:t>Y = BDCAB; n = |Y| = 5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venir Book"/>
                <a:cs typeface="Avenir Book"/>
              </a:rPr>
              <a:t>Allocate array c[5,4]	</a:t>
            </a:r>
            <a:endParaRPr lang="en-US" sz="2800" baseline="-25000">
              <a:solidFill>
                <a:srgbClr val="33CC33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22127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5366" name="Line 16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5367" name="Line 17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5368" name="Line 18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5369" name="Line 19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5370" name="Line 20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5371" name="Line 22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5372" name="Line 23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5373" name="Line 24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5374" name="Line 25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5375" name="Line 26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5376" name="Line 29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5378" name="Text Box 37"/>
          <p:cNvSpPr txBox="1">
            <a:spLocks noChangeArrowheads="1"/>
          </p:cNvSpPr>
          <p:nvPr/>
        </p:nvSpPr>
        <p:spPr bwMode="auto">
          <a:xfrm>
            <a:off x="1295400" y="1676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0</a:t>
            </a:r>
          </a:p>
        </p:txBody>
      </p:sp>
      <p:sp>
        <p:nvSpPr>
          <p:cNvPr id="15379" name="Text Box 38"/>
          <p:cNvSpPr txBox="1">
            <a:spLocks noChangeArrowheads="1"/>
          </p:cNvSpPr>
          <p:nvPr/>
        </p:nvSpPr>
        <p:spPr bwMode="auto">
          <a:xfrm>
            <a:off x="1295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1</a:t>
            </a:r>
          </a:p>
        </p:txBody>
      </p:sp>
      <p:sp>
        <p:nvSpPr>
          <p:cNvPr id="15380" name="Text Box 39"/>
          <p:cNvSpPr txBox="1">
            <a:spLocks noChangeArrowheads="1"/>
          </p:cNvSpPr>
          <p:nvPr/>
        </p:nvSpPr>
        <p:spPr bwMode="auto">
          <a:xfrm>
            <a:off x="1295400" y="29718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2</a:t>
            </a:r>
          </a:p>
        </p:txBody>
      </p:sp>
      <p:sp>
        <p:nvSpPr>
          <p:cNvPr id="15381" name="Text Box 40"/>
          <p:cNvSpPr txBox="1">
            <a:spLocks noChangeArrowheads="1"/>
          </p:cNvSpPr>
          <p:nvPr/>
        </p:nvSpPr>
        <p:spPr bwMode="auto">
          <a:xfrm>
            <a:off x="1295400" y="3581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3</a:t>
            </a:r>
          </a:p>
        </p:txBody>
      </p:sp>
      <p:sp>
        <p:nvSpPr>
          <p:cNvPr id="15382" name="Text Box 41"/>
          <p:cNvSpPr txBox="1">
            <a:spLocks noChangeArrowheads="1"/>
          </p:cNvSpPr>
          <p:nvPr/>
        </p:nvSpPr>
        <p:spPr bwMode="auto">
          <a:xfrm>
            <a:off x="1295400" y="4191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4</a:t>
            </a:r>
          </a:p>
        </p:txBody>
      </p:sp>
      <p:sp>
        <p:nvSpPr>
          <p:cNvPr id="15383" name="Text Box 46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i</a:t>
            </a:r>
          </a:p>
        </p:txBody>
      </p:sp>
      <p:sp>
        <p:nvSpPr>
          <p:cNvPr id="15384" name="Text Box 47"/>
          <p:cNvSpPr txBox="1">
            <a:spLocks noChangeArrowheads="1"/>
          </p:cNvSpPr>
          <p:nvPr/>
        </p:nvSpPr>
        <p:spPr bwMode="auto">
          <a:xfrm>
            <a:off x="2438400" y="1600200"/>
            <a:ext cx="452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Xi</a:t>
            </a:r>
          </a:p>
        </p:txBody>
      </p:sp>
      <p:sp>
        <p:nvSpPr>
          <p:cNvPr id="15385" name="Text Box 50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5386" name="Text Box 5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5387" name="Text Box 5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5388" name="Text Box 5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5389" name="Text Box 57"/>
          <p:cNvSpPr txBox="1">
            <a:spLocks noChangeArrowheads="1"/>
          </p:cNvSpPr>
          <p:nvPr/>
        </p:nvSpPr>
        <p:spPr bwMode="auto">
          <a:xfrm>
            <a:off x="3124200" y="1143000"/>
            <a:ext cx="435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Yj</a:t>
            </a:r>
          </a:p>
        </p:txBody>
      </p:sp>
      <p:sp>
        <p:nvSpPr>
          <p:cNvPr id="15390" name="Text Box 5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5391" name="Text Box 6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5392" name="Text Box 63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5393" name="Text Box 65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5394" name="Text Box 67"/>
          <p:cNvSpPr txBox="1">
            <a:spLocks noChangeArrowheads="1"/>
          </p:cNvSpPr>
          <p:nvPr/>
        </p:nvSpPr>
        <p:spPr bwMode="auto">
          <a:xfrm>
            <a:off x="4724400" y="11430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D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1332" name="Text Box 68"/>
          <p:cNvSpPr txBox="1">
            <a:spLocks noChangeArrowheads="1"/>
          </p:cNvSpPr>
          <p:nvPr/>
        </p:nvSpPr>
        <p:spPr bwMode="auto">
          <a:xfrm>
            <a:off x="3200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1333" name="Text Box 69"/>
          <p:cNvSpPr txBox="1">
            <a:spLocks noChangeArrowheads="1"/>
          </p:cNvSpPr>
          <p:nvPr/>
        </p:nvSpPr>
        <p:spPr bwMode="auto">
          <a:xfrm>
            <a:off x="3200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1335" name="Text Box 71"/>
          <p:cNvSpPr txBox="1">
            <a:spLocks noChangeArrowheads="1"/>
          </p:cNvSpPr>
          <p:nvPr/>
        </p:nvSpPr>
        <p:spPr bwMode="auto">
          <a:xfrm>
            <a:off x="72390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64008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5626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4724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1339" name="Text Box 75"/>
          <p:cNvSpPr txBox="1">
            <a:spLocks noChangeArrowheads="1"/>
          </p:cNvSpPr>
          <p:nvPr/>
        </p:nvSpPr>
        <p:spPr bwMode="auto">
          <a:xfrm>
            <a:off x="3962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1342" name="Text Box 78"/>
          <p:cNvSpPr txBox="1">
            <a:spLocks noChangeArrowheads="1"/>
          </p:cNvSpPr>
          <p:nvPr/>
        </p:nvSpPr>
        <p:spPr bwMode="auto">
          <a:xfrm>
            <a:off x="3200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3200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1344" name="Text Box 80"/>
          <p:cNvSpPr txBox="1">
            <a:spLocks noChangeArrowheads="1"/>
          </p:cNvSpPr>
          <p:nvPr/>
        </p:nvSpPr>
        <p:spPr bwMode="auto">
          <a:xfrm>
            <a:off x="3200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5405" name="Text Box 84"/>
          <p:cNvSpPr txBox="1">
            <a:spLocks noChangeArrowheads="1"/>
          </p:cNvSpPr>
          <p:nvPr/>
        </p:nvSpPr>
        <p:spPr bwMode="auto">
          <a:xfrm>
            <a:off x="1371600" y="5105400"/>
            <a:ext cx="4339650" cy="120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endParaRPr lang="en-US">
              <a:latin typeface="Avenir Book"/>
              <a:cs typeface="Avenir Book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venir Book"/>
                <a:cs typeface="Avenir Book"/>
              </a:rPr>
              <a:t>for i = 1 to m 	c[i,0] = 0 	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venir Book"/>
                <a:cs typeface="Avenir Book"/>
              </a:rPr>
              <a:t>for j = 1 to n  	c[0,j] = 0	</a:t>
            </a:r>
            <a:endParaRPr lang="en-US" sz="2800" baseline="-25000">
              <a:solidFill>
                <a:srgbClr val="33CC33"/>
              </a:solidFill>
              <a:latin typeface="Avenir Book"/>
              <a:cs typeface="Avenir Book"/>
            </a:endParaRP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8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Avenir Book"/>
                <a:cs typeface="Avenir Book"/>
              </a:rPr>
              <a:t>j       0     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1       </a:t>
            </a:r>
            <a:r>
              <a:rPr lang="en-US" dirty="0" smtClean="0">
                <a:latin typeface="Avenir Book"/>
                <a:cs typeface="Avenir Book"/>
              </a:rPr>
              <a:t>2        3        </a:t>
            </a:r>
            <a:r>
              <a:rPr lang="en-US" dirty="0">
                <a:latin typeface="Avenir Book"/>
                <a:cs typeface="Avenir Book"/>
              </a:rPr>
              <a:t>4        </a:t>
            </a:r>
            <a:r>
              <a:rPr lang="en-US" dirty="0" smtClean="0">
                <a:latin typeface="Avenir Book"/>
                <a:cs typeface="Avenir Book"/>
              </a:rPr>
              <a:t>5 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579645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2" grpId="0" autoUpdateAnimBg="0"/>
      <p:bldP spid="11333" grpId="0" autoUpdateAnimBg="0"/>
      <p:bldP spid="11335" grpId="0" autoUpdateAnimBg="0"/>
      <p:bldP spid="11336" grpId="0" autoUpdateAnimBg="0"/>
      <p:bldP spid="11337" grpId="0" autoUpdateAnimBg="0"/>
      <p:bldP spid="11338" grpId="0" autoUpdateAnimBg="0"/>
      <p:bldP spid="11339" grpId="0" autoUpdateAnimBg="0"/>
      <p:bldP spid="11342" grpId="0" autoUpdateAnimBg="0"/>
      <p:bldP spid="11343" grpId="0" autoUpdateAnimBg="0"/>
      <p:bldP spid="11344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6397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6398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6399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6400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6403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0</a:t>
            </a:r>
          </a:p>
        </p:txBody>
      </p:sp>
      <p:sp>
        <p:nvSpPr>
          <p:cNvPr id="16404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05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2</a:t>
            </a:r>
          </a:p>
        </p:txBody>
      </p:sp>
      <p:sp>
        <p:nvSpPr>
          <p:cNvPr id="16406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3</a:t>
            </a:r>
          </a:p>
        </p:txBody>
      </p:sp>
      <p:sp>
        <p:nvSpPr>
          <p:cNvPr id="16407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4</a:t>
            </a:r>
          </a:p>
        </p:txBody>
      </p:sp>
      <p:sp>
        <p:nvSpPr>
          <p:cNvPr id="16408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i</a:t>
            </a:r>
          </a:p>
        </p:txBody>
      </p:sp>
      <p:sp>
        <p:nvSpPr>
          <p:cNvPr id="16409" name="Text Box 23"/>
          <p:cNvSpPr txBox="1">
            <a:spLocks noChangeArrowheads="1"/>
          </p:cNvSpPr>
          <p:nvPr/>
        </p:nvSpPr>
        <p:spPr bwMode="auto">
          <a:xfrm>
            <a:off x="2438400" y="1600200"/>
            <a:ext cx="452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Xi</a:t>
            </a:r>
          </a:p>
        </p:txBody>
      </p:sp>
      <p:sp>
        <p:nvSpPr>
          <p:cNvPr id="16410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11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12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13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14" name="Text Box 28"/>
          <p:cNvSpPr txBox="1">
            <a:spLocks noChangeArrowheads="1"/>
          </p:cNvSpPr>
          <p:nvPr/>
        </p:nvSpPr>
        <p:spPr bwMode="auto">
          <a:xfrm>
            <a:off x="3124200" y="1143000"/>
            <a:ext cx="435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Yj</a:t>
            </a:r>
          </a:p>
        </p:txBody>
      </p:sp>
      <p:sp>
        <p:nvSpPr>
          <p:cNvPr id="16415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16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17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19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D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20" name="Text Box 34"/>
          <p:cNvSpPr txBox="1">
            <a:spLocks noChangeArrowheads="1"/>
          </p:cNvSpPr>
          <p:nvPr/>
        </p:nvSpPr>
        <p:spPr bwMode="auto">
          <a:xfrm>
            <a:off x="3200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21" name="Text Box 35"/>
          <p:cNvSpPr txBox="1">
            <a:spLocks noChangeArrowheads="1"/>
          </p:cNvSpPr>
          <p:nvPr/>
        </p:nvSpPr>
        <p:spPr bwMode="auto">
          <a:xfrm>
            <a:off x="3200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22" name="Text Box 36"/>
          <p:cNvSpPr txBox="1">
            <a:spLocks noChangeArrowheads="1"/>
          </p:cNvSpPr>
          <p:nvPr/>
        </p:nvSpPr>
        <p:spPr bwMode="auto">
          <a:xfrm>
            <a:off x="72390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23" name="Text Box 37"/>
          <p:cNvSpPr txBox="1">
            <a:spLocks noChangeArrowheads="1"/>
          </p:cNvSpPr>
          <p:nvPr/>
        </p:nvSpPr>
        <p:spPr bwMode="auto">
          <a:xfrm>
            <a:off x="64008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24" name="Text Box 38"/>
          <p:cNvSpPr txBox="1">
            <a:spLocks noChangeArrowheads="1"/>
          </p:cNvSpPr>
          <p:nvPr/>
        </p:nvSpPr>
        <p:spPr bwMode="auto">
          <a:xfrm>
            <a:off x="55626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25" name="Text Box 39"/>
          <p:cNvSpPr txBox="1">
            <a:spLocks noChangeArrowheads="1"/>
          </p:cNvSpPr>
          <p:nvPr/>
        </p:nvSpPr>
        <p:spPr bwMode="auto">
          <a:xfrm>
            <a:off x="4724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26" name="Text Box 40"/>
          <p:cNvSpPr txBox="1">
            <a:spLocks noChangeArrowheads="1"/>
          </p:cNvSpPr>
          <p:nvPr/>
        </p:nvSpPr>
        <p:spPr bwMode="auto">
          <a:xfrm>
            <a:off x="3962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27" name="Text Box 41"/>
          <p:cNvSpPr txBox="1">
            <a:spLocks noChangeArrowheads="1"/>
          </p:cNvSpPr>
          <p:nvPr/>
        </p:nvSpPr>
        <p:spPr bwMode="auto">
          <a:xfrm>
            <a:off x="3200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28" name="Text Box 42"/>
          <p:cNvSpPr txBox="1">
            <a:spLocks noChangeArrowheads="1"/>
          </p:cNvSpPr>
          <p:nvPr/>
        </p:nvSpPr>
        <p:spPr bwMode="auto">
          <a:xfrm>
            <a:off x="3200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29" name="Text Box 43"/>
          <p:cNvSpPr txBox="1">
            <a:spLocks noChangeArrowheads="1"/>
          </p:cNvSpPr>
          <p:nvPr/>
        </p:nvSpPr>
        <p:spPr bwMode="auto">
          <a:xfrm>
            <a:off x="3200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6430" name="Text Box 44"/>
          <p:cNvSpPr txBox="1">
            <a:spLocks noChangeArrowheads="1"/>
          </p:cNvSpPr>
          <p:nvPr/>
        </p:nvSpPr>
        <p:spPr bwMode="auto">
          <a:xfrm>
            <a:off x="1371600" y="5105400"/>
            <a:ext cx="5361719" cy="1352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 		if ( X</a:t>
            </a:r>
            <a:r>
              <a:rPr lang="en-US" baseline="-25000">
                <a:latin typeface="Avenir Book"/>
                <a:cs typeface="Avenir Book"/>
              </a:rPr>
              <a:t>i</a:t>
            </a:r>
            <a:r>
              <a:rPr lang="en-US">
                <a:latin typeface="Avenir Book"/>
                <a:cs typeface="Avenir Book"/>
              </a:rPr>
              <a:t> == Y</a:t>
            </a:r>
            <a:r>
              <a:rPr lang="en-US" baseline="-25000">
                <a:latin typeface="Avenir Book"/>
                <a:cs typeface="Avenir Book"/>
              </a:rPr>
              <a:t>j</a:t>
            </a:r>
            <a:r>
              <a:rPr lang="en-US">
                <a:latin typeface="Avenir Book"/>
                <a:cs typeface="Avenir Book"/>
              </a:rPr>
              <a:t> )		</a:t>
            </a:r>
          </a:p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 			c[i,j] = c[i-1,j-1] + 1</a:t>
            </a:r>
          </a:p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 		</a:t>
            </a: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else c[i,j] = max( c[i-1,j], c[i,j-1]</a:t>
            </a:r>
            <a:r>
              <a:rPr lang="en-US">
                <a:solidFill>
                  <a:srgbClr val="33CC33"/>
                </a:solidFill>
                <a:latin typeface="Avenir Book"/>
                <a:cs typeface="Avenir Book"/>
              </a:rPr>
              <a:t> )</a:t>
            </a:r>
            <a:endParaRPr lang="en-US">
              <a:latin typeface="Avenir Book"/>
              <a:cs typeface="Avenir Book"/>
            </a:endParaRPr>
          </a:p>
          <a:p>
            <a:pPr>
              <a:lnSpc>
                <a:spcPct val="90000"/>
              </a:lnSpc>
            </a:pPr>
            <a:endParaRPr lang="en-US" sz="2800" baseline="-25000">
              <a:solidFill>
                <a:srgbClr val="33CC33"/>
              </a:solidFill>
              <a:latin typeface="Avenir Book"/>
              <a:cs typeface="Avenir Book"/>
            </a:endParaRPr>
          </a:p>
        </p:txBody>
      </p:sp>
      <p:sp>
        <p:nvSpPr>
          <p:cNvPr id="46125" name="Oval 45"/>
          <p:cNvSpPr>
            <a:spLocks noChangeArrowheads="1"/>
          </p:cNvSpPr>
          <p:nvPr/>
        </p:nvSpPr>
        <p:spPr bwMode="auto">
          <a:xfrm>
            <a:off x="2362200" y="22098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46126" name="Oval 46"/>
          <p:cNvSpPr>
            <a:spLocks noChangeArrowheads="1"/>
          </p:cNvSpPr>
          <p:nvPr/>
        </p:nvSpPr>
        <p:spPr bwMode="auto">
          <a:xfrm>
            <a:off x="3886200" y="11430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46127" name="Line 47"/>
          <p:cNvSpPr>
            <a:spLocks noChangeShapeType="1"/>
          </p:cNvSpPr>
          <p:nvPr/>
        </p:nvSpPr>
        <p:spPr bwMode="auto">
          <a:xfrm>
            <a:off x="3962400" y="2057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46128" name="Line 48"/>
          <p:cNvSpPr>
            <a:spLocks noChangeShapeType="1"/>
          </p:cNvSpPr>
          <p:nvPr/>
        </p:nvSpPr>
        <p:spPr bwMode="auto">
          <a:xfrm>
            <a:off x="3581400" y="2438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46130" name="Text Box 50"/>
          <p:cNvSpPr txBox="1">
            <a:spLocks noChangeArrowheads="1"/>
          </p:cNvSpPr>
          <p:nvPr/>
        </p:nvSpPr>
        <p:spPr bwMode="auto">
          <a:xfrm>
            <a:off x="3962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8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Avenir Book"/>
                <a:cs typeface="Avenir Book"/>
              </a:rPr>
              <a:t>j       0     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1       </a:t>
            </a:r>
            <a:r>
              <a:rPr lang="en-US" dirty="0" smtClean="0">
                <a:latin typeface="Avenir Book"/>
                <a:cs typeface="Avenir Book"/>
              </a:rPr>
              <a:t>2        3        </a:t>
            </a:r>
            <a:r>
              <a:rPr lang="en-US" dirty="0">
                <a:latin typeface="Avenir Book"/>
                <a:cs typeface="Avenir Book"/>
              </a:rPr>
              <a:t>4        </a:t>
            </a:r>
            <a:r>
              <a:rPr lang="en-US" dirty="0" smtClean="0">
                <a:latin typeface="Avenir Book"/>
                <a:cs typeface="Avenir Book"/>
              </a:rPr>
              <a:t>5 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074113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25" grpId="0" animBg="1"/>
      <p:bldP spid="46126" grpId="0" animBg="1"/>
      <p:bldP spid="46127" grpId="0" animBg="1"/>
      <p:bldP spid="46128" grpId="0" animBg="1"/>
      <p:bldP spid="46130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7415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7416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7417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7418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7419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7420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7421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7422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7423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7424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7425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7426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661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j       0        1          2         3        4         5 </a:t>
            </a:r>
          </a:p>
        </p:txBody>
      </p:sp>
      <p:sp>
        <p:nvSpPr>
          <p:cNvPr id="17427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0</a:t>
            </a:r>
          </a:p>
        </p:txBody>
      </p:sp>
      <p:sp>
        <p:nvSpPr>
          <p:cNvPr id="17428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1</a:t>
            </a:r>
          </a:p>
        </p:txBody>
      </p:sp>
      <p:sp>
        <p:nvSpPr>
          <p:cNvPr id="17429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2</a:t>
            </a:r>
          </a:p>
        </p:txBody>
      </p:sp>
      <p:sp>
        <p:nvSpPr>
          <p:cNvPr id="17430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3</a:t>
            </a:r>
          </a:p>
        </p:txBody>
      </p:sp>
      <p:sp>
        <p:nvSpPr>
          <p:cNvPr id="17431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4</a:t>
            </a:r>
          </a:p>
        </p:txBody>
      </p:sp>
      <p:sp>
        <p:nvSpPr>
          <p:cNvPr id="17432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i</a:t>
            </a:r>
          </a:p>
        </p:txBody>
      </p:sp>
      <p:sp>
        <p:nvSpPr>
          <p:cNvPr id="17433" name="Text Box 23"/>
          <p:cNvSpPr txBox="1">
            <a:spLocks noChangeArrowheads="1"/>
          </p:cNvSpPr>
          <p:nvPr/>
        </p:nvSpPr>
        <p:spPr bwMode="auto">
          <a:xfrm>
            <a:off x="2438400" y="1600200"/>
            <a:ext cx="452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Xi</a:t>
            </a:r>
          </a:p>
        </p:txBody>
      </p:sp>
      <p:sp>
        <p:nvSpPr>
          <p:cNvPr id="17434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35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36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37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38" name="Text Box 28"/>
          <p:cNvSpPr txBox="1">
            <a:spLocks noChangeArrowheads="1"/>
          </p:cNvSpPr>
          <p:nvPr/>
        </p:nvSpPr>
        <p:spPr bwMode="auto">
          <a:xfrm>
            <a:off x="3124200" y="1143000"/>
            <a:ext cx="435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Yj</a:t>
            </a:r>
          </a:p>
        </p:txBody>
      </p:sp>
      <p:sp>
        <p:nvSpPr>
          <p:cNvPr id="17439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40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41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42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43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D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44" name="Text Box 34"/>
          <p:cNvSpPr txBox="1">
            <a:spLocks noChangeArrowheads="1"/>
          </p:cNvSpPr>
          <p:nvPr/>
        </p:nvSpPr>
        <p:spPr bwMode="auto">
          <a:xfrm>
            <a:off x="3200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45" name="Text Box 35"/>
          <p:cNvSpPr txBox="1">
            <a:spLocks noChangeArrowheads="1"/>
          </p:cNvSpPr>
          <p:nvPr/>
        </p:nvSpPr>
        <p:spPr bwMode="auto">
          <a:xfrm>
            <a:off x="3200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46" name="Text Box 36"/>
          <p:cNvSpPr txBox="1">
            <a:spLocks noChangeArrowheads="1"/>
          </p:cNvSpPr>
          <p:nvPr/>
        </p:nvSpPr>
        <p:spPr bwMode="auto">
          <a:xfrm>
            <a:off x="72390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47" name="Text Box 37"/>
          <p:cNvSpPr txBox="1">
            <a:spLocks noChangeArrowheads="1"/>
          </p:cNvSpPr>
          <p:nvPr/>
        </p:nvSpPr>
        <p:spPr bwMode="auto">
          <a:xfrm>
            <a:off x="64008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48" name="Text Box 38"/>
          <p:cNvSpPr txBox="1">
            <a:spLocks noChangeArrowheads="1"/>
          </p:cNvSpPr>
          <p:nvPr/>
        </p:nvSpPr>
        <p:spPr bwMode="auto">
          <a:xfrm>
            <a:off x="55626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49" name="Text Box 39"/>
          <p:cNvSpPr txBox="1">
            <a:spLocks noChangeArrowheads="1"/>
          </p:cNvSpPr>
          <p:nvPr/>
        </p:nvSpPr>
        <p:spPr bwMode="auto">
          <a:xfrm>
            <a:off x="4724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50" name="Text Box 40"/>
          <p:cNvSpPr txBox="1">
            <a:spLocks noChangeArrowheads="1"/>
          </p:cNvSpPr>
          <p:nvPr/>
        </p:nvSpPr>
        <p:spPr bwMode="auto">
          <a:xfrm>
            <a:off x="3962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51" name="Text Box 41"/>
          <p:cNvSpPr txBox="1">
            <a:spLocks noChangeArrowheads="1"/>
          </p:cNvSpPr>
          <p:nvPr/>
        </p:nvSpPr>
        <p:spPr bwMode="auto">
          <a:xfrm>
            <a:off x="3200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52" name="Text Box 42"/>
          <p:cNvSpPr txBox="1">
            <a:spLocks noChangeArrowheads="1"/>
          </p:cNvSpPr>
          <p:nvPr/>
        </p:nvSpPr>
        <p:spPr bwMode="auto">
          <a:xfrm>
            <a:off x="3200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53" name="Text Box 43"/>
          <p:cNvSpPr txBox="1">
            <a:spLocks noChangeArrowheads="1"/>
          </p:cNvSpPr>
          <p:nvPr/>
        </p:nvSpPr>
        <p:spPr bwMode="auto">
          <a:xfrm>
            <a:off x="3200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7454" name="Text Box 44"/>
          <p:cNvSpPr txBox="1">
            <a:spLocks noChangeArrowheads="1"/>
          </p:cNvSpPr>
          <p:nvPr/>
        </p:nvSpPr>
        <p:spPr bwMode="auto">
          <a:xfrm>
            <a:off x="1371600" y="5105400"/>
            <a:ext cx="5361719" cy="109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 		if ( X</a:t>
            </a:r>
            <a:r>
              <a:rPr lang="en-US" baseline="-25000">
                <a:latin typeface="Avenir Book"/>
                <a:cs typeface="Avenir Book"/>
              </a:rPr>
              <a:t>i</a:t>
            </a:r>
            <a:r>
              <a:rPr lang="en-US">
                <a:latin typeface="Avenir Book"/>
                <a:cs typeface="Avenir Book"/>
              </a:rPr>
              <a:t> == Y</a:t>
            </a:r>
            <a:r>
              <a:rPr lang="en-US" baseline="-25000">
                <a:latin typeface="Avenir Book"/>
                <a:cs typeface="Avenir Book"/>
              </a:rPr>
              <a:t>j</a:t>
            </a:r>
            <a:r>
              <a:rPr lang="en-US">
                <a:latin typeface="Avenir Book"/>
                <a:cs typeface="Avenir Book"/>
              </a:rPr>
              <a:t> )		</a:t>
            </a:r>
          </a:p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 			c[i,j] = c[i-1,j-1] + 1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		else c[i,j] = max( c[i-1,j], c[i,j-1] )</a:t>
            </a:r>
            <a:endParaRPr lang="en-US">
              <a:solidFill>
                <a:srgbClr val="33CC33"/>
              </a:solidFill>
              <a:latin typeface="Avenir Book"/>
              <a:cs typeface="Avenir Book"/>
            </a:endParaRPr>
          </a:p>
        </p:txBody>
      </p:sp>
      <p:sp>
        <p:nvSpPr>
          <p:cNvPr id="17455" name="Text Box 45"/>
          <p:cNvSpPr txBox="1">
            <a:spLocks noChangeArrowheads="1"/>
          </p:cNvSpPr>
          <p:nvPr/>
        </p:nvSpPr>
        <p:spPr bwMode="auto">
          <a:xfrm>
            <a:off x="3962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48174" name="Text Box 46"/>
          <p:cNvSpPr txBox="1">
            <a:spLocks noChangeArrowheads="1"/>
          </p:cNvSpPr>
          <p:nvPr/>
        </p:nvSpPr>
        <p:spPr bwMode="auto">
          <a:xfrm>
            <a:off x="4724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48175" name="Text Box 47"/>
          <p:cNvSpPr txBox="1">
            <a:spLocks noChangeArrowheads="1"/>
          </p:cNvSpPr>
          <p:nvPr/>
        </p:nvSpPr>
        <p:spPr bwMode="auto">
          <a:xfrm>
            <a:off x="55626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299387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74" grpId="0" autoUpdateAnimBg="0"/>
      <p:bldP spid="48175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8438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8439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8441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8442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8443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8444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8445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8446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8447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8448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8449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8451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0</a:t>
            </a:r>
          </a:p>
        </p:txBody>
      </p:sp>
      <p:sp>
        <p:nvSpPr>
          <p:cNvPr id="18452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53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2</a:t>
            </a:r>
          </a:p>
        </p:txBody>
      </p:sp>
      <p:sp>
        <p:nvSpPr>
          <p:cNvPr id="18454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3</a:t>
            </a:r>
          </a:p>
        </p:txBody>
      </p:sp>
      <p:sp>
        <p:nvSpPr>
          <p:cNvPr id="18455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4</a:t>
            </a:r>
          </a:p>
        </p:txBody>
      </p:sp>
      <p:sp>
        <p:nvSpPr>
          <p:cNvPr id="18456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i</a:t>
            </a:r>
          </a:p>
        </p:txBody>
      </p:sp>
      <p:sp>
        <p:nvSpPr>
          <p:cNvPr id="18457" name="Text Box 23"/>
          <p:cNvSpPr txBox="1">
            <a:spLocks noChangeArrowheads="1"/>
          </p:cNvSpPr>
          <p:nvPr/>
        </p:nvSpPr>
        <p:spPr bwMode="auto">
          <a:xfrm>
            <a:off x="2438400" y="1600200"/>
            <a:ext cx="452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Xi</a:t>
            </a:r>
          </a:p>
        </p:txBody>
      </p:sp>
      <p:sp>
        <p:nvSpPr>
          <p:cNvPr id="18458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59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60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61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62" name="Text Box 28"/>
          <p:cNvSpPr txBox="1">
            <a:spLocks noChangeArrowheads="1"/>
          </p:cNvSpPr>
          <p:nvPr/>
        </p:nvSpPr>
        <p:spPr bwMode="auto">
          <a:xfrm>
            <a:off x="3124200" y="1143000"/>
            <a:ext cx="435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Yj</a:t>
            </a:r>
          </a:p>
        </p:txBody>
      </p:sp>
      <p:sp>
        <p:nvSpPr>
          <p:cNvPr id="18463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64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65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66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67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D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68" name="Text Box 34"/>
          <p:cNvSpPr txBox="1">
            <a:spLocks noChangeArrowheads="1"/>
          </p:cNvSpPr>
          <p:nvPr/>
        </p:nvSpPr>
        <p:spPr bwMode="auto">
          <a:xfrm>
            <a:off x="3200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69" name="Text Box 35"/>
          <p:cNvSpPr txBox="1">
            <a:spLocks noChangeArrowheads="1"/>
          </p:cNvSpPr>
          <p:nvPr/>
        </p:nvSpPr>
        <p:spPr bwMode="auto">
          <a:xfrm>
            <a:off x="3200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70" name="Text Box 36"/>
          <p:cNvSpPr txBox="1">
            <a:spLocks noChangeArrowheads="1"/>
          </p:cNvSpPr>
          <p:nvPr/>
        </p:nvSpPr>
        <p:spPr bwMode="auto">
          <a:xfrm>
            <a:off x="72390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71" name="Text Box 37"/>
          <p:cNvSpPr txBox="1">
            <a:spLocks noChangeArrowheads="1"/>
          </p:cNvSpPr>
          <p:nvPr/>
        </p:nvSpPr>
        <p:spPr bwMode="auto">
          <a:xfrm>
            <a:off x="64008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72" name="Text Box 38"/>
          <p:cNvSpPr txBox="1">
            <a:spLocks noChangeArrowheads="1"/>
          </p:cNvSpPr>
          <p:nvPr/>
        </p:nvSpPr>
        <p:spPr bwMode="auto">
          <a:xfrm>
            <a:off x="55626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73" name="Text Box 39"/>
          <p:cNvSpPr txBox="1">
            <a:spLocks noChangeArrowheads="1"/>
          </p:cNvSpPr>
          <p:nvPr/>
        </p:nvSpPr>
        <p:spPr bwMode="auto">
          <a:xfrm>
            <a:off x="4724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74" name="Text Box 40"/>
          <p:cNvSpPr txBox="1">
            <a:spLocks noChangeArrowheads="1"/>
          </p:cNvSpPr>
          <p:nvPr/>
        </p:nvSpPr>
        <p:spPr bwMode="auto">
          <a:xfrm>
            <a:off x="3962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75" name="Text Box 41"/>
          <p:cNvSpPr txBox="1">
            <a:spLocks noChangeArrowheads="1"/>
          </p:cNvSpPr>
          <p:nvPr/>
        </p:nvSpPr>
        <p:spPr bwMode="auto">
          <a:xfrm>
            <a:off x="3200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76" name="Text Box 42"/>
          <p:cNvSpPr txBox="1">
            <a:spLocks noChangeArrowheads="1"/>
          </p:cNvSpPr>
          <p:nvPr/>
        </p:nvSpPr>
        <p:spPr bwMode="auto">
          <a:xfrm>
            <a:off x="3200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77" name="Text Box 43"/>
          <p:cNvSpPr txBox="1">
            <a:spLocks noChangeArrowheads="1"/>
          </p:cNvSpPr>
          <p:nvPr/>
        </p:nvSpPr>
        <p:spPr bwMode="auto">
          <a:xfrm>
            <a:off x="3200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78" name="Text Box 44"/>
          <p:cNvSpPr txBox="1">
            <a:spLocks noChangeArrowheads="1"/>
          </p:cNvSpPr>
          <p:nvPr/>
        </p:nvSpPr>
        <p:spPr bwMode="auto">
          <a:xfrm>
            <a:off x="1371600" y="5105400"/>
            <a:ext cx="5361719" cy="109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		if ( X</a:t>
            </a:r>
            <a:r>
              <a:rPr lang="en-US" baseline="-25000">
                <a:solidFill>
                  <a:srgbClr val="008000"/>
                </a:solidFill>
                <a:latin typeface="Avenir Book"/>
                <a:cs typeface="Avenir Book"/>
              </a:rPr>
              <a:t>i</a:t>
            </a: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== Y</a:t>
            </a:r>
            <a:r>
              <a:rPr lang="en-US" baseline="-25000">
                <a:solidFill>
                  <a:srgbClr val="008000"/>
                </a:solidFill>
                <a:latin typeface="Avenir Book"/>
                <a:cs typeface="Avenir Book"/>
              </a:rPr>
              <a:t>j</a:t>
            </a: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)		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			c[i,j] = c[i-1,j-1] + 1</a:t>
            </a:r>
            <a:endParaRPr lang="en-US">
              <a:latin typeface="Avenir Book"/>
              <a:cs typeface="Avenir Book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 		else c[i,j] = max( c[i-1,j], c[i,j-1] )</a:t>
            </a:r>
          </a:p>
        </p:txBody>
      </p:sp>
      <p:sp>
        <p:nvSpPr>
          <p:cNvPr id="18479" name="Text Box 45"/>
          <p:cNvSpPr txBox="1">
            <a:spLocks noChangeArrowheads="1"/>
          </p:cNvSpPr>
          <p:nvPr/>
        </p:nvSpPr>
        <p:spPr bwMode="auto">
          <a:xfrm>
            <a:off x="3962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80" name="Text Box 46"/>
          <p:cNvSpPr txBox="1">
            <a:spLocks noChangeArrowheads="1"/>
          </p:cNvSpPr>
          <p:nvPr/>
        </p:nvSpPr>
        <p:spPr bwMode="auto">
          <a:xfrm>
            <a:off x="4724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8481" name="Text Box 47"/>
          <p:cNvSpPr txBox="1">
            <a:spLocks noChangeArrowheads="1"/>
          </p:cNvSpPr>
          <p:nvPr/>
        </p:nvSpPr>
        <p:spPr bwMode="auto">
          <a:xfrm>
            <a:off x="55626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53296" name="Oval 48"/>
          <p:cNvSpPr>
            <a:spLocks noChangeArrowheads="1"/>
          </p:cNvSpPr>
          <p:nvPr/>
        </p:nvSpPr>
        <p:spPr bwMode="auto">
          <a:xfrm>
            <a:off x="2362200" y="21336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3297" name="Oval 49"/>
          <p:cNvSpPr>
            <a:spLocks noChangeArrowheads="1"/>
          </p:cNvSpPr>
          <p:nvPr/>
        </p:nvSpPr>
        <p:spPr bwMode="auto">
          <a:xfrm>
            <a:off x="6324600" y="11430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3298" name="Line 50"/>
          <p:cNvSpPr>
            <a:spLocks noChangeShapeType="1"/>
          </p:cNvSpPr>
          <p:nvPr/>
        </p:nvSpPr>
        <p:spPr bwMode="auto">
          <a:xfrm>
            <a:off x="6019800" y="20574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3299" name="Text Box 51"/>
          <p:cNvSpPr txBox="1">
            <a:spLocks noChangeArrowheads="1"/>
          </p:cNvSpPr>
          <p:nvPr/>
        </p:nvSpPr>
        <p:spPr bwMode="auto">
          <a:xfrm>
            <a:off x="64008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8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Avenir Book"/>
                <a:cs typeface="Avenir Book"/>
              </a:rPr>
              <a:t>j       0     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1       </a:t>
            </a:r>
            <a:r>
              <a:rPr lang="en-US" dirty="0" smtClean="0">
                <a:latin typeface="Avenir Book"/>
                <a:cs typeface="Avenir Book"/>
              </a:rPr>
              <a:t>2        3        </a:t>
            </a:r>
            <a:r>
              <a:rPr lang="en-US" dirty="0">
                <a:latin typeface="Avenir Book"/>
                <a:cs typeface="Avenir Book"/>
              </a:rPr>
              <a:t>4        </a:t>
            </a:r>
            <a:r>
              <a:rPr lang="en-US" dirty="0" smtClean="0">
                <a:latin typeface="Avenir Book"/>
                <a:cs typeface="Avenir Book"/>
              </a:rPr>
              <a:t>5 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77045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96" grpId="0" animBg="1"/>
      <p:bldP spid="53297" grpId="0" animBg="1"/>
      <p:bldP spid="53298" grpId="0" animBg="1"/>
      <p:bldP spid="53299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9463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9468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9470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9471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9472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9473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19475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0</a:t>
            </a:r>
          </a:p>
        </p:txBody>
      </p:sp>
      <p:sp>
        <p:nvSpPr>
          <p:cNvPr id="19476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1</a:t>
            </a:r>
          </a:p>
        </p:txBody>
      </p:sp>
      <p:sp>
        <p:nvSpPr>
          <p:cNvPr id="19477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2</a:t>
            </a:r>
          </a:p>
        </p:txBody>
      </p:sp>
      <p:sp>
        <p:nvSpPr>
          <p:cNvPr id="19478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3</a:t>
            </a:r>
          </a:p>
        </p:txBody>
      </p:sp>
      <p:sp>
        <p:nvSpPr>
          <p:cNvPr id="19479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4</a:t>
            </a:r>
          </a:p>
        </p:txBody>
      </p:sp>
      <p:sp>
        <p:nvSpPr>
          <p:cNvPr id="19480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i</a:t>
            </a:r>
          </a:p>
        </p:txBody>
      </p:sp>
      <p:sp>
        <p:nvSpPr>
          <p:cNvPr id="19481" name="Text Box 23"/>
          <p:cNvSpPr txBox="1">
            <a:spLocks noChangeArrowheads="1"/>
          </p:cNvSpPr>
          <p:nvPr/>
        </p:nvSpPr>
        <p:spPr bwMode="auto">
          <a:xfrm>
            <a:off x="2438400" y="1600200"/>
            <a:ext cx="452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Xi</a:t>
            </a:r>
          </a:p>
        </p:txBody>
      </p:sp>
      <p:sp>
        <p:nvSpPr>
          <p:cNvPr id="19482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483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484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485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486" name="Text Box 28"/>
          <p:cNvSpPr txBox="1">
            <a:spLocks noChangeArrowheads="1"/>
          </p:cNvSpPr>
          <p:nvPr/>
        </p:nvSpPr>
        <p:spPr bwMode="auto">
          <a:xfrm>
            <a:off x="3124200" y="1143000"/>
            <a:ext cx="435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Yj</a:t>
            </a:r>
          </a:p>
        </p:txBody>
      </p:sp>
      <p:sp>
        <p:nvSpPr>
          <p:cNvPr id="19487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488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489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490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491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D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492" name="Text Box 34"/>
          <p:cNvSpPr txBox="1">
            <a:spLocks noChangeArrowheads="1"/>
          </p:cNvSpPr>
          <p:nvPr/>
        </p:nvSpPr>
        <p:spPr bwMode="auto">
          <a:xfrm>
            <a:off x="3200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493" name="Text Box 35"/>
          <p:cNvSpPr txBox="1">
            <a:spLocks noChangeArrowheads="1"/>
          </p:cNvSpPr>
          <p:nvPr/>
        </p:nvSpPr>
        <p:spPr bwMode="auto">
          <a:xfrm>
            <a:off x="3200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494" name="Text Box 36"/>
          <p:cNvSpPr txBox="1">
            <a:spLocks noChangeArrowheads="1"/>
          </p:cNvSpPr>
          <p:nvPr/>
        </p:nvSpPr>
        <p:spPr bwMode="auto">
          <a:xfrm>
            <a:off x="72390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495" name="Text Box 37"/>
          <p:cNvSpPr txBox="1">
            <a:spLocks noChangeArrowheads="1"/>
          </p:cNvSpPr>
          <p:nvPr/>
        </p:nvSpPr>
        <p:spPr bwMode="auto">
          <a:xfrm>
            <a:off x="64008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496" name="Text Box 38"/>
          <p:cNvSpPr txBox="1">
            <a:spLocks noChangeArrowheads="1"/>
          </p:cNvSpPr>
          <p:nvPr/>
        </p:nvSpPr>
        <p:spPr bwMode="auto">
          <a:xfrm>
            <a:off x="55626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497" name="Text Box 39"/>
          <p:cNvSpPr txBox="1">
            <a:spLocks noChangeArrowheads="1"/>
          </p:cNvSpPr>
          <p:nvPr/>
        </p:nvSpPr>
        <p:spPr bwMode="auto">
          <a:xfrm>
            <a:off x="4724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498" name="Text Box 40"/>
          <p:cNvSpPr txBox="1">
            <a:spLocks noChangeArrowheads="1"/>
          </p:cNvSpPr>
          <p:nvPr/>
        </p:nvSpPr>
        <p:spPr bwMode="auto">
          <a:xfrm>
            <a:off x="3962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499" name="Text Box 41"/>
          <p:cNvSpPr txBox="1">
            <a:spLocks noChangeArrowheads="1"/>
          </p:cNvSpPr>
          <p:nvPr/>
        </p:nvSpPr>
        <p:spPr bwMode="auto">
          <a:xfrm>
            <a:off x="3200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500" name="Text Box 42"/>
          <p:cNvSpPr txBox="1">
            <a:spLocks noChangeArrowheads="1"/>
          </p:cNvSpPr>
          <p:nvPr/>
        </p:nvSpPr>
        <p:spPr bwMode="auto">
          <a:xfrm>
            <a:off x="3200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501" name="Text Box 43"/>
          <p:cNvSpPr txBox="1">
            <a:spLocks noChangeArrowheads="1"/>
          </p:cNvSpPr>
          <p:nvPr/>
        </p:nvSpPr>
        <p:spPr bwMode="auto">
          <a:xfrm>
            <a:off x="3200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502" name="Text Box 44"/>
          <p:cNvSpPr txBox="1">
            <a:spLocks noChangeArrowheads="1"/>
          </p:cNvSpPr>
          <p:nvPr/>
        </p:nvSpPr>
        <p:spPr bwMode="auto">
          <a:xfrm>
            <a:off x="1371600" y="5105400"/>
            <a:ext cx="5361719" cy="109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 		if ( X</a:t>
            </a:r>
            <a:r>
              <a:rPr lang="en-US" baseline="-25000">
                <a:latin typeface="Avenir Book"/>
                <a:cs typeface="Avenir Book"/>
              </a:rPr>
              <a:t>i</a:t>
            </a:r>
            <a:r>
              <a:rPr lang="en-US">
                <a:latin typeface="Avenir Book"/>
                <a:cs typeface="Avenir Book"/>
              </a:rPr>
              <a:t> == Y</a:t>
            </a:r>
            <a:r>
              <a:rPr lang="en-US" baseline="-25000">
                <a:latin typeface="Avenir Book"/>
                <a:cs typeface="Avenir Book"/>
              </a:rPr>
              <a:t>j</a:t>
            </a:r>
            <a:r>
              <a:rPr lang="en-US">
                <a:latin typeface="Avenir Book"/>
                <a:cs typeface="Avenir Book"/>
              </a:rPr>
              <a:t> )		</a:t>
            </a:r>
          </a:p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 			c[i,j] = c[i-1,j-1] + 1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		else c[i,j] = max( c[i-1,j], c[i,j-1] )</a:t>
            </a:r>
          </a:p>
        </p:txBody>
      </p:sp>
      <p:sp>
        <p:nvSpPr>
          <p:cNvPr id="19503" name="Text Box 45"/>
          <p:cNvSpPr txBox="1">
            <a:spLocks noChangeArrowheads="1"/>
          </p:cNvSpPr>
          <p:nvPr/>
        </p:nvSpPr>
        <p:spPr bwMode="auto">
          <a:xfrm>
            <a:off x="55626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504" name="Text Box 46"/>
          <p:cNvSpPr txBox="1">
            <a:spLocks noChangeArrowheads="1"/>
          </p:cNvSpPr>
          <p:nvPr/>
        </p:nvSpPr>
        <p:spPr bwMode="auto">
          <a:xfrm>
            <a:off x="4724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505" name="Text Box 47"/>
          <p:cNvSpPr txBox="1">
            <a:spLocks noChangeArrowheads="1"/>
          </p:cNvSpPr>
          <p:nvPr/>
        </p:nvSpPr>
        <p:spPr bwMode="auto">
          <a:xfrm>
            <a:off x="3962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19506" name="Text Box 48"/>
          <p:cNvSpPr txBox="1">
            <a:spLocks noChangeArrowheads="1"/>
          </p:cNvSpPr>
          <p:nvPr/>
        </p:nvSpPr>
        <p:spPr bwMode="auto">
          <a:xfrm>
            <a:off x="64008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49201" name="Text Box 49"/>
          <p:cNvSpPr txBox="1">
            <a:spLocks noChangeArrowheads="1"/>
          </p:cNvSpPr>
          <p:nvPr/>
        </p:nvSpPr>
        <p:spPr bwMode="auto">
          <a:xfrm>
            <a:off x="72390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49202" name="Line 50"/>
          <p:cNvSpPr>
            <a:spLocks noChangeShapeType="1"/>
          </p:cNvSpPr>
          <p:nvPr/>
        </p:nvSpPr>
        <p:spPr bwMode="auto">
          <a:xfrm>
            <a:off x="6858000" y="2590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49203" name="Oval 51"/>
          <p:cNvSpPr>
            <a:spLocks noChangeArrowheads="1"/>
          </p:cNvSpPr>
          <p:nvPr/>
        </p:nvSpPr>
        <p:spPr bwMode="auto">
          <a:xfrm>
            <a:off x="2362200" y="22098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49204" name="Oval 52"/>
          <p:cNvSpPr>
            <a:spLocks noChangeArrowheads="1"/>
          </p:cNvSpPr>
          <p:nvPr/>
        </p:nvSpPr>
        <p:spPr bwMode="auto">
          <a:xfrm>
            <a:off x="7162800" y="10668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8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Avenir Book"/>
                <a:cs typeface="Avenir Book"/>
              </a:rPr>
              <a:t>j       0     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1       </a:t>
            </a:r>
            <a:r>
              <a:rPr lang="en-US" dirty="0" smtClean="0">
                <a:latin typeface="Avenir Book"/>
                <a:cs typeface="Avenir Book"/>
              </a:rPr>
              <a:t>2        3        </a:t>
            </a:r>
            <a:r>
              <a:rPr lang="en-US" dirty="0">
                <a:latin typeface="Avenir Book"/>
                <a:cs typeface="Avenir Book"/>
              </a:rPr>
              <a:t>4        </a:t>
            </a:r>
            <a:r>
              <a:rPr lang="en-US" dirty="0" smtClean="0">
                <a:latin typeface="Avenir Book"/>
                <a:cs typeface="Avenir Book"/>
              </a:rPr>
              <a:t>5 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27590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01" grpId="0" autoUpdateAnimBg="0"/>
      <p:bldP spid="49202" grpId="0" animBg="1"/>
      <p:bldP spid="49203" grpId="0" animBg="1" autoUpdateAnimBg="0"/>
      <p:bldP spid="49204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0486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0487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0488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0489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0490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0491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0492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0493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0494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0495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0496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0497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0499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0</a:t>
            </a:r>
          </a:p>
        </p:txBody>
      </p:sp>
      <p:sp>
        <p:nvSpPr>
          <p:cNvPr id="20500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1</a:t>
            </a:r>
          </a:p>
        </p:txBody>
      </p:sp>
      <p:sp>
        <p:nvSpPr>
          <p:cNvPr id="20501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2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02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3</a:t>
            </a:r>
          </a:p>
        </p:txBody>
      </p:sp>
      <p:sp>
        <p:nvSpPr>
          <p:cNvPr id="20503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4</a:t>
            </a:r>
          </a:p>
        </p:txBody>
      </p:sp>
      <p:sp>
        <p:nvSpPr>
          <p:cNvPr id="20504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i</a:t>
            </a:r>
          </a:p>
        </p:txBody>
      </p:sp>
      <p:sp>
        <p:nvSpPr>
          <p:cNvPr id="20505" name="Text Box 23"/>
          <p:cNvSpPr txBox="1">
            <a:spLocks noChangeArrowheads="1"/>
          </p:cNvSpPr>
          <p:nvPr/>
        </p:nvSpPr>
        <p:spPr bwMode="auto">
          <a:xfrm>
            <a:off x="2438400" y="1600200"/>
            <a:ext cx="452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Xi</a:t>
            </a:r>
          </a:p>
        </p:txBody>
      </p:sp>
      <p:sp>
        <p:nvSpPr>
          <p:cNvPr id="20506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07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08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09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10" name="Text Box 28"/>
          <p:cNvSpPr txBox="1">
            <a:spLocks noChangeArrowheads="1"/>
          </p:cNvSpPr>
          <p:nvPr/>
        </p:nvSpPr>
        <p:spPr bwMode="auto">
          <a:xfrm>
            <a:off x="3124200" y="1143000"/>
            <a:ext cx="435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Yj</a:t>
            </a:r>
          </a:p>
        </p:txBody>
      </p:sp>
      <p:sp>
        <p:nvSpPr>
          <p:cNvPr id="20511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12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13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14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15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D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16" name="Text Box 34"/>
          <p:cNvSpPr txBox="1">
            <a:spLocks noChangeArrowheads="1"/>
          </p:cNvSpPr>
          <p:nvPr/>
        </p:nvSpPr>
        <p:spPr bwMode="auto">
          <a:xfrm>
            <a:off x="3200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17" name="Text Box 35"/>
          <p:cNvSpPr txBox="1">
            <a:spLocks noChangeArrowheads="1"/>
          </p:cNvSpPr>
          <p:nvPr/>
        </p:nvSpPr>
        <p:spPr bwMode="auto">
          <a:xfrm>
            <a:off x="3200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18" name="Text Box 36"/>
          <p:cNvSpPr txBox="1">
            <a:spLocks noChangeArrowheads="1"/>
          </p:cNvSpPr>
          <p:nvPr/>
        </p:nvSpPr>
        <p:spPr bwMode="auto">
          <a:xfrm>
            <a:off x="72390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19" name="Text Box 37"/>
          <p:cNvSpPr txBox="1">
            <a:spLocks noChangeArrowheads="1"/>
          </p:cNvSpPr>
          <p:nvPr/>
        </p:nvSpPr>
        <p:spPr bwMode="auto">
          <a:xfrm>
            <a:off x="64008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20" name="Text Box 38"/>
          <p:cNvSpPr txBox="1">
            <a:spLocks noChangeArrowheads="1"/>
          </p:cNvSpPr>
          <p:nvPr/>
        </p:nvSpPr>
        <p:spPr bwMode="auto">
          <a:xfrm>
            <a:off x="55626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21" name="Text Box 39"/>
          <p:cNvSpPr txBox="1">
            <a:spLocks noChangeArrowheads="1"/>
          </p:cNvSpPr>
          <p:nvPr/>
        </p:nvSpPr>
        <p:spPr bwMode="auto">
          <a:xfrm>
            <a:off x="4724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22" name="Text Box 40"/>
          <p:cNvSpPr txBox="1">
            <a:spLocks noChangeArrowheads="1"/>
          </p:cNvSpPr>
          <p:nvPr/>
        </p:nvSpPr>
        <p:spPr bwMode="auto">
          <a:xfrm>
            <a:off x="3962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23" name="Text Box 41"/>
          <p:cNvSpPr txBox="1">
            <a:spLocks noChangeArrowheads="1"/>
          </p:cNvSpPr>
          <p:nvPr/>
        </p:nvSpPr>
        <p:spPr bwMode="auto">
          <a:xfrm>
            <a:off x="3200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24" name="Text Box 42"/>
          <p:cNvSpPr txBox="1">
            <a:spLocks noChangeArrowheads="1"/>
          </p:cNvSpPr>
          <p:nvPr/>
        </p:nvSpPr>
        <p:spPr bwMode="auto">
          <a:xfrm>
            <a:off x="3200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25" name="Text Box 43"/>
          <p:cNvSpPr txBox="1">
            <a:spLocks noChangeArrowheads="1"/>
          </p:cNvSpPr>
          <p:nvPr/>
        </p:nvSpPr>
        <p:spPr bwMode="auto">
          <a:xfrm>
            <a:off x="3200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26" name="Text Box 44"/>
          <p:cNvSpPr txBox="1">
            <a:spLocks noChangeArrowheads="1"/>
          </p:cNvSpPr>
          <p:nvPr/>
        </p:nvSpPr>
        <p:spPr bwMode="auto">
          <a:xfrm>
            <a:off x="1371600" y="5105400"/>
            <a:ext cx="5361719" cy="109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		if ( X</a:t>
            </a:r>
            <a:r>
              <a:rPr lang="en-US" baseline="-25000">
                <a:solidFill>
                  <a:srgbClr val="008000"/>
                </a:solidFill>
                <a:latin typeface="Avenir Book"/>
                <a:cs typeface="Avenir Book"/>
              </a:rPr>
              <a:t>i</a:t>
            </a: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== Y</a:t>
            </a:r>
            <a:r>
              <a:rPr lang="en-US" baseline="-25000">
                <a:solidFill>
                  <a:srgbClr val="008000"/>
                </a:solidFill>
                <a:latin typeface="Avenir Book"/>
                <a:cs typeface="Avenir Book"/>
              </a:rPr>
              <a:t>j</a:t>
            </a: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)		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			c[i,j] = c[i-1,j-1] + 1</a:t>
            </a:r>
            <a:endParaRPr lang="en-US">
              <a:latin typeface="Avenir Book"/>
              <a:cs typeface="Avenir Book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 		else c[i,j] = max( c[i-1,j], c[i,j-1] )</a:t>
            </a:r>
          </a:p>
        </p:txBody>
      </p:sp>
      <p:sp>
        <p:nvSpPr>
          <p:cNvPr id="20527" name="Text Box 46"/>
          <p:cNvSpPr txBox="1">
            <a:spLocks noChangeArrowheads="1"/>
          </p:cNvSpPr>
          <p:nvPr/>
        </p:nvSpPr>
        <p:spPr bwMode="auto">
          <a:xfrm>
            <a:off x="4724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28" name="Text Box 47"/>
          <p:cNvSpPr txBox="1">
            <a:spLocks noChangeArrowheads="1"/>
          </p:cNvSpPr>
          <p:nvPr/>
        </p:nvSpPr>
        <p:spPr bwMode="auto">
          <a:xfrm>
            <a:off x="55626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29" name="Text Box 48"/>
          <p:cNvSpPr txBox="1">
            <a:spLocks noChangeArrowheads="1"/>
          </p:cNvSpPr>
          <p:nvPr/>
        </p:nvSpPr>
        <p:spPr bwMode="auto">
          <a:xfrm>
            <a:off x="64008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0530" name="Text Box 49"/>
          <p:cNvSpPr txBox="1">
            <a:spLocks noChangeArrowheads="1"/>
          </p:cNvSpPr>
          <p:nvPr/>
        </p:nvSpPr>
        <p:spPr bwMode="auto">
          <a:xfrm>
            <a:off x="3962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Avenir Book"/>
                <a:cs typeface="Avenir Book"/>
              </a:rPr>
              <a:t>0</a:t>
            </a: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20531" name="Text Box 50"/>
          <p:cNvSpPr txBox="1">
            <a:spLocks noChangeArrowheads="1"/>
          </p:cNvSpPr>
          <p:nvPr/>
        </p:nvSpPr>
        <p:spPr bwMode="auto">
          <a:xfrm>
            <a:off x="72390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50227" name="Oval 51"/>
          <p:cNvSpPr>
            <a:spLocks noChangeArrowheads="1"/>
          </p:cNvSpPr>
          <p:nvPr/>
        </p:nvSpPr>
        <p:spPr bwMode="auto">
          <a:xfrm>
            <a:off x="3886200" y="11430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0228" name="Oval 52"/>
          <p:cNvSpPr>
            <a:spLocks noChangeArrowheads="1"/>
          </p:cNvSpPr>
          <p:nvPr/>
        </p:nvSpPr>
        <p:spPr bwMode="auto">
          <a:xfrm>
            <a:off x="2362200" y="28194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0229" name="Line 53"/>
          <p:cNvSpPr>
            <a:spLocks noChangeShapeType="1"/>
          </p:cNvSpPr>
          <p:nvPr/>
        </p:nvSpPr>
        <p:spPr bwMode="auto">
          <a:xfrm>
            <a:off x="3581400" y="27432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0231" name="Text Box 55"/>
          <p:cNvSpPr txBox="1">
            <a:spLocks noChangeArrowheads="1"/>
          </p:cNvSpPr>
          <p:nvPr/>
        </p:nvSpPr>
        <p:spPr bwMode="auto">
          <a:xfrm>
            <a:off x="3962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8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Avenir Book"/>
                <a:cs typeface="Avenir Book"/>
              </a:rPr>
              <a:t>j       0     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1       </a:t>
            </a:r>
            <a:r>
              <a:rPr lang="en-US" dirty="0" smtClean="0">
                <a:latin typeface="Avenir Book"/>
                <a:cs typeface="Avenir Book"/>
              </a:rPr>
              <a:t>2        3        </a:t>
            </a:r>
            <a:r>
              <a:rPr lang="en-US" dirty="0">
                <a:latin typeface="Avenir Book"/>
                <a:cs typeface="Avenir Book"/>
              </a:rPr>
              <a:t>4        </a:t>
            </a:r>
            <a:r>
              <a:rPr lang="en-US" dirty="0" smtClean="0">
                <a:latin typeface="Avenir Book"/>
                <a:cs typeface="Avenir Book"/>
              </a:rPr>
              <a:t>5 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368877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27" grpId="0" animBg="1"/>
      <p:bldP spid="50228" grpId="0" animBg="1"/>
      <p:bldP spid="50229" grpId="0" animBg="1"/>
      <p:bldP spid="50231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511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512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513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514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515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516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517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518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519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520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521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1523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0</a:t>
            </a:r>
          </a:p>
        </p:txBody>
      </p:sp>
      <p:sp>
        <p:nvSpPr>
          <p:cNvPr id="21524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1</a:t>
            </a:r>
          </a:p>
        </p:txBody>
      </p:sp>
      <p:sp>
        <p:nvSpPr>
          <p:cNvPr id="21525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Avenir Book"/>
                <a:cs typeface="Avenir Book"/>
              </a:rPr>
              <a:t>2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26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3</a:t>
            </a:r>
          </a:p>
        </p:txBody>
      </p:sp>
      <p:sp>
        <p:nvSpPr>
          <p:cNvPr id="21527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4</a:t>
            </a:r>
          </a:p>
        </p:txBody>
      </p:sp>
      <p:sp>
        <p:nvSpPr>
          <p:cNvPr id="21528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i</a:t>
            </a:r>
          </a:p>
        </p:txBody>
      </p:sp>
      <p:sp>
        <p:nvSpPr>
          <p:cNvPr id="21529" name="Text Box 23"/>
          <p:cNvSpPr txBox="1">
            <a:spLocks noChangeArrowheads="1"/>
          </p:cNvSpPr>
          <p:nvPr/>
        </p:nvSpPr>
        <p:spPr bwMode="auto">
          <a:xfrm>
            <a:off x="2438400" y="1600200"/>
            <a:ext cx="452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Xi</a:t>
            </a:r>
          </a:p>
        </p:txBody>
      </p:sp>
      <p:sp>
        <p:nvSpPr>
          <p:cNvPr id="21530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31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32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33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34" name="Text Box 28"/>
          <p:cNvSpPr txBox="1">
            <a:spLocks noChangeArrowheads="1"/>
          </p:cNvSpPr>
          <p:nvPr/>
        </p:nvSpPr>
        <p:spPr bwMode="auto">
          <a:xfrm>
            <a:off x="3124200" y="1143000"/>
            <a:ext cx="435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Yj</a:t>
            </a:r>
          </a:p>
        </p:txBody>
      </p:sp>
      <p:sp>
        <p:nvSpPr>
          <p:cNvPr id="21535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36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37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38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39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D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40" name="Text Box 34"/>
          <p:cNvSpPr txBox="1">
            <a:spLocks noChangeArrowheads="1"/>
          </p:cNvSpPr>
          <p:nvPr/>
        </p:nvSpPr>
        <p:spPr bwMode="auto">
          <a:xfrm>
            <a:off x="3200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41" name="Text Box 35"/>
          <p:cNvSpPr txBox="1">
            <a:spLocks noChangeArrowheads="1"/>
          </p:cNvSpPr>
          <p:nvPr/>
        </p:nvSpPr>
        <p:spPr bwMode="auto">
          <a:xfrm>
            <a:off x="3200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42" name="Text Box 36"/>
          <p:cNvSpPr txBox="1">
            <a:spLocks noChangeArrowheads="1"/>
          </p:cNvSpPr>
          <p:nvPr/>
        </p:nvSpPr>
        <p:spPr bwMode="auto">
          <a:xfrm>
            <a:off x="72390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43" name="Text Box 37"/>
          <p:cNvSpPr txBox="1">
            <a:spLocks noChangeArrowheads="1"/>
          </p:cNvSpPr>
          <p:nvPr/>
        </p:nvSpPr>
        <p:spPr bwMode="auto">
          <a:xfrm>
            <a:off x="64008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44" name="Text Box 38"/>
          <p:cNvSpPr txBox="1">
            <a:spLocks noChangeArrowheads="1"/>
          </p:cNvSpPr>
          <p:nvPr/>
        </p:nvSpPr>
        <p:spPr bwMode="auto">
          <a:xfrm>
            <a:off x="55626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45" name="Text Box 39"/>
          <p:cNvSpPr txBox="1">
            <a:spLocks noChangeArrowheads="1"/>
          </p:cNvSpPr>
          <p:nvPr/>
        </p:nvSpPr>
        <p:spPr bwMode="auto">
          <a:xfrm>
            <a:off x="4724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46" name="Text Box 40"/>
          <p:cNvSpPr txBox="1">
            <a:spLocks noChangeArrowheads="1"/>
          </p:cNvSpPr>
          <p:nvPr/>
        </p:nvSpPr>
        <p:spPr bwMode="auto">
          <a:xfrm>
            <a:off x="3962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47" name="Text Box 41"/>
          <p:cNvSpPr txBox="1">
            <a:spLocks noChangeArrowheads="1"/>
          </p:cNvSpPr>
          <p:nvPr/>
        </p:nvSpPr>
        <p:spPr bwMode="auto">
          <a:xfrm>
            <a:off x="3200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48" name="Text Box 42"/>
          <p:cNvSpPr txBox="1">
            <a:spLocks noChangeArrowheads="1"/>
          </p:cNvSpPr>
          <p:nvPr/>
        </p:nvSpPr>
        <p:spPr bwMode="auto">
          <a:xfrm>
            <a:off x="3200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49" name="Text Box 43"/>
          <p:cNvSpPr txBox="1">
            <a:spLocks noChangeArrowheads="1"/>
          </p:cNvSpPr>
          <p:nvPr/>
        </p:nvSpPr>
        <p:spPr bwMode="auto">
          <a:xfrm>
            <a:off x="3200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50" name="Text Box 44"/>
          <p:cNvSpPr txBox="1">
            <a:spLocks noChangeArrowheads="1"/>
          </p:cNvSpPr>
          <p:nvPr/>
        </p:nvSpPr>
        <p:spPr bwMode="auto">
          <a:xfrm>
            <a:off x="1371600" y="5105400"/>
            <a:ext cx="5361719" cy="109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 		if ( X</a:t>
            </a:r>
            <a:r>
              <a:rPr lang="en-US" baseline="-25000">
                <a:latin typeface="Avenir Book"/>
                <a:cs typeface="Avenir Book"/>
              </a:rPr>
              <a:t>i</a:t>
            </a:r>
            <a:r>
              <a:rPr lang="en-US">
                <a:latin typeface="Avenir Book"/>
                <a:cs typeface="Avenir Book"/>
              </a:rPr>
              <a:t> == Y</a:t>
            </a:r>
            <a:r>
              <a:rPr lang="en-US" baseline="-25000">
                <a:latin typeface="Avenir Book"/>
                <a:cs typeface="Avenir Book"/>
              </a:rPr>
              <a:t>j</a:t>
            </a:r>
            <a:r>
              <a:rPr lang="en-US">
                <a:latin typeface="Avenir Book"/>
                <a:cs typeface="Avenir Book"/>
              </a:rPr>
              <a:t> )		</a:t>
            </a:r>
          </a:p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 			c[i,j] = c[i-1,j-1] + 1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		else c[i,j] = max( c[i-1,j], c[i,j-1] )</a:t>
            </a:r>
          </a:p>
        </p:txBody>
      </p:sp>
      <p:sp>
        <p:nvSpPr>
          <p:cNvPr id="21551" name="Text Box 45"/>
          <p:cNvSpPr txBox="1">
            <a:spLocks noChangeArrowheads="1"/>
          </p:cNvSpPr>
          <p:nvPr/>
        </p:nvSpPr>
        <p:spPr bwMode="auto">
          <a:xfrm>
            <a:off x="64008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52" name="Text Box 46"/>
          <p:cNvSpPr txBox="1">
            <a:spLocks noChangeArrowheads="1"/>
          </p:cNvSpPr>
          <p:nvPr/>
        </p:nvSpPr>
        <p:spPr bwMode="auto">
          <a:xfrm>
            <a:off x="55626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53" name="Text Box 48"/>
          <p:cNvSpPr txBox="1">
            <a:spLocks noChangeArrowheads="1"/>
          </p:cNvSpPr>
          <p:nvPr/>
        </p:nvSpPr>
        <p:spPr bwMode="auto">
          <a:xfrm>
            <a:off x="4724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54" name="Text Box 49"/>
          <p:cNvSpPr txBox="1">
            <a:spLocks noChangeArrowheads="1"/>
          </p:cNvSpPr>
          <p:nvPr/>
        </p:nvSpPr>
        <p:spPr bwMode="auto">
          <a:xfrm>
            <a:off x="3962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55" name="Text Box 50"/>
          <p:cNvSpPr txBox="1">
            <a:spLocks noChangeArrowheads="1"/>
          </p:cNvSpPr>
          <p:nvPr/>
        </p:nvSpPr>
        <p:spPr bwMode="auto">
          <a:xfrm>
            <a:off x="72390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56" name="Text Box 51"/>
          <p:cNvSpPr txBox="1">
            <a:spLocks noChangeArrowheads="1"/>
          </p:cNvSpPr>
          <p:nvPr/>
        </p:nvSpPr>
        <p:spPr bwMode="auto">
          <a:xfrm>
            <a:off x="3962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54324" name="Text Box 52"/>
          <p:cNvSpPr txBox="1">
            <a:spLocks noChangeArrowheads="1"/>
          </p:cNvSpPr>
          <p:nvPr/>
        </p:nvSpPr>
        <p:spPr bwMode="auto">
          <a:xfrm>
            <a:off x="4724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54325" name="Text Box 53"/>
          <p:cNvSpPr txBox="1">
            <a:spLocks noChangeArrowheads="1"/>
          </p:cNvSpPr>
          <p:nvPr/>
        </p:nvSpPr>
        <p:spPr bwMode="auto">
          <a:xfrm>
            <a:off x="64008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54326" name="Text Box 54"/>
          <p:cNvSpPr txBox="1">
            <a:spLocks noChangeArrowheads="1"/>
          </p:cNvSpPr>
          <p:nvPr/>
        </p:nvSpPr>
        <p:spPr bwMode="auto">
          <a:xfrm>
            <a:off x="55626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1560" name="Oval 55"/>
          <p:cNvSpPr>
            <a:spLocks noChangeArrowheads="1"/>
          </p:cNvSpPr>
          <p:nvPr/>
        </p:nvSpPr>
        <p:spPr bwMode="auto">
          <a:xfrm>
            <a:off x="2362200" y="28194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1561" name="Oval 56"/>
          <p:cNvSpPr>
            <a:spLocks noChangeArrowheads="1"/>
          </p:cNvSpPr>
          <p:nvPr/>
        </p:nvSpPr>
        <p:spPr bwMode="auto">
          <a:xfrm>
            <a:off x="4572000" y="1066800"/>
            <a:ext cx="25908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54329" name="Line 57"/>
          <p:cNvSpPr>
            <a:spLocks noChangeShapeType="1"/>
          </p:cNvSpPr>
          <p:nvPr/>
        </p:nvSpPr>
        <p:spPr bwMode="auto">
          <a:xfrm>
            <a:off x="43434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4330" name="Line 58"/>
          <p:cNvSpPr>
            <a:spLocks noChangeShapeType="1"/>
          </p:cNvSpPr>
          <p:nvPr/>
        </p:nvSpPr>
        <p:spPr bwMode="auto">
          <a:xfrm>
            <a:off x="51816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4331" name="Line 59"/>
          <p:cNvSpPr>
            <a:spLocks noChangeShapeType="1"/>
          </p:cNvSpPr>
          <p:nvPr/>
        </p:nvSpPr>
        <p:spPr bwMode="auto">
          <a:xfrm>
            <a:off x="6400800" y="2667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54336" name="Line 64"/>
          <p:cNvSpPr>
            <a:spLocks noChangeShapeType="1"/>
          </p:cNvSpPr>
          <p:nvPr/>
        </p:nvSpPr>
        <p:spPr bwMode="auto">
          <a:xfrm>
            <a:off x="60198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8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Avenir Book"/>
                <a:cs typeface="Avenir Book"/>
              </a:rPr>
              <a:t>j       0     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1       </a:t>
            </a:r>
            <a:r>
              <a:rPr lang="en-US" dirty="0" smtClean="0">
                <a:latin typeface="Avenir Book"/>
                <a:cs typeface="Avenir Book"/>
              </a:rPr>
              <a:t>2        3        </a:t>
            </a:r>
            <a:r>
              <a:rPr lang="en-US" dirty="0">
                <a:latin typeface="Avenir Book"/>
                <a:cs typeface="Avenir Book"/>
              </a:rPr>
              <a:t>4        </a:t>
            </a:r>
            <a:r>
              <a:rPr lang="en-US" dirty="0" smtClean="0">
                <a:latin typeface="Avenir Book"/>
                <a:cs typeface="Avenir Book"/>
              </a:rPr>
              <a:t>5 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315649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24" grpId="0" autoUpdateAnimBg="0"/>
      <p:bldP spid="54325" grpId="0" autoUpdateAnimBg="0"/>
      <p:bldP spid="54326" grpId="0" autoUpdateAnimBg="0"/>
      <p:bldP spid="54329" grpId="0" animBg="1"/>
      <p:bldP spid="54330" grpId="0" animBg="1"/>
      <p:bldP spid="54331" grpId="0" animBg="1"/>
      <p:bldP spid="5433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534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535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536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538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539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541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542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543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544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545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2547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0</a:t>
            </a:r>
          </a:p>
        </p:txBody>
      </p:sp>
      <p:sp>
        <p:nvSpPr>
          <p:cNvPr id="22548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1</a:t>
            </a:r>
          </a:p>
        </p:txBody>
      </p:sp>
      <p:sp>
        <p:nvSpPr>
          <p:cNvPr id="22549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2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50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3</a:t>
            </a:r>
          </a:p>
        </p:txBody>
      </p:sp>
      <p:sp>
        <p:nvSpPr>
          <p:cNvPr id="22551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4</a:t>
            </a:r>
          </a:p>
        </p:txBody>
      </p:sp>
      <p:sp>
        <p:nvSpPr>
          <p:cNvPr id="22552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i</a:t>
            </a:r>
          </a:p>
        </p:txBody>
      </p:sp>
      <p:sp>
        <p:nvSpPr>
          <p:cNvPr id="22553" name="Text Box 23"/>
          <p:cNvSpPr txBox="1">
            <a:spLocks noChangeArrowheads="1"/>
          </p:cNvSpPr>
          <p:nvPr/>
        </p:nvSpPr>
        <p:spPr bwMode="auto">
          <a:xfrm>
            <a:off x="2438400" y="1600200"/>
            <a:ext cx="452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Xi</a:t>
            </a:r>
          </a:p>
        </p:txBody>
      </p:sp>
      <p:sp>
        <p:nvSpPr>
          <p:cNvPr id="22554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55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56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57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58" name="Text Box 28"/>
          <p:cNvSpPr txBox="1">
            <a:spLocks noChangeArrowheads="1"/>
          </p:cNvSpPr>
          <p:nvPr/>
        </p:nvSpPr>
        <p:spPr bwMode="auto">
          <a:xfrm>
            <a:off x="3124200" y="1143000"/>
            <a:ext cx="435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Yj</a:t>
            </a:r>
          </a:p>
        </p:txBody>
      </p:sp>
      <p:sp>
        <p:nvSpPr>
          <p:cNvPr id="22559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60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61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62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63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D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64" name="Text Box 34"/>
          <p:cNvSpPr txBox="1">
            <a:spLocks noChangeArrowheads="1"/>
          </p:cNvSpPr>
          <p:nvPr/>
        </p:nvSpPr>
        <p:spPr bwMode="auto">
          <a:xfrm>
            <a:off x="3200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65" name="Text Box 35"/>
          <p:cNvSpPr txBox="1">
            <a:spLocks noChangeArrowheads="1"/>
          </p:cNvSpPr>
          <p:nvPr/>
        </p:nvSpPr>
        <p:spPr bwMode="auto">
          <a:xfrm>
            <a:off x="3200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66" name="Text Box 36"/>
          <p:cNvSpPr txBox="1">
            <a:spLocks noChangeArrowheads="1"/>
          </p:cNvSpPr>
          <p:nvPr/>
        </p:nvSpPr>
        <p:spPr bwMode="auto">
          <a:xfrm>
            <a:off x="72390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67" name="Text Box 37"/>
          <p:cNvSpPr txBox="1">
            <a:spLocks noChangeArrowheads="1"/>
          </p:cNvSpPr>
          <p:nvPr/>
        </p:nvSpPr>
        <p:spPr bwMode="auto">
          <a:xfrm>
            <a:off x="64008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68" name="Text Box 38"/>
          <p:cNvSpPr txBox="1">
            <a:spLocks noChangeArrowheads="1"/>
          </p:cNvSpPr>
          <p:nvPr/>
        </p:nvSpPr>
        <p:spPr bwMode="auto">
          <a:xfrm>
            <a:off x="55626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69" name="Text Box 39"/>
          <p:cNvSpPr txBox="1">
            <a:spLocks noChangeArrowheads="1"/>
          </p:cNvSpPr>
          <p:nvPr/>
        </p:nvSpPr>
        <p:spPr bwMode="auto">
          <a:xfrm>
            <a:off x="4724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70" name="Text Box 40"/>
          <p:cNvSpPr txBox="1">
            <a:spLocks noChangeArrowheads="1"/>
          </p:cNvSpPr>
          <p:nvPr/>
        </p:nvSpPr>
        <p:spPr bwMode="auto">
          <a:xfrm>
            <a:off x="3962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Avenir Book"/>
                <a:cs typeface="Avenir Book"/>
              </a:rPr>
              <a:t>0</a:t>
            </a: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22571" name="Text Box 41"/>
          <p:cNvSpPr txBox="1">
            <a:spLocks noChangeArrowheads="1"/>
          </p:cNvSpPr>
          <p:nvPr/>
        </p:nvSpPr>
        <p:spPr bwMode="auto">
          <a:xfrm>
            <a:off x="3200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72" name="Text Box 42"/>
          <p:cNvSpPr txBox="1">
            <a:spLocks noChangeArrowheads="1"/>
          </p:cNvSpPr>
          <p:nvPr/>
        </p:nvSpPr>
        <p:spPr bwMode="auto">
          <a:xfrm>
            <a:off x="3200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73" name="Text Box 43"/>
          <p:cNvSpPr txBox="1">
            <a:spLocks noChangeArrowheads="1"/>
          </p:cNvSpPr>
          <p:nvPr/>
        </p:nvSpPr>
        <p:spPr bwMode="auto">
          <a:xfrm>
            <a:off x="3200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74" name="Text Box 44"/>
          <p:cNvSpPr txBox="1">
            <a:spLocks noChangeArrowheads="1"/>
          </p:cNvSpPr>
          <p:nvPr/>
        </p:nvSpPr>
        <p:spPr bwMode="auto">
          <a:xfrm>
            <a:off x="1371600" y="5105400"/>
            <a:ext cx="5361719" cy="109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		if ( X</a:t>
            </a:r>
            <a:r>
              <a:rPr lang="en-US" baseline="-25000">
                <a:solidFill>
                  <a:srgbClr val="008000"/>
                </a:solidFill>
                <a:latin typeface="Avenir Book"/>
                <a:cs typeface="Avenir Book"/>
              </a:rPr>
              <a:t>i</a:t>
            </a: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== Y</a:t>
            </a:r>
            <a:r>
              <a:rPr lang="en-US" baseline="-25000">
                <a:solidFill>
                  <a:srgbClr val="008000"/>
                </a:solidFill>
                <a:latin typeface="Avenir Book"/>
                <a:cs typeface="Avenir Book"/>
              </a:rPr>
              <a:t>j</a:t>
            </a: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)		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			c[i,j] = c[i-1,j-1] + 1</a:t>
            </a:r>
            <a:endParaRPr lang="en-US">
              <a:latin typeface="Avenir Book"/>
              <a:cs typeface="Avenir Book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 		else c[i,j] = max( c[i-1,j], c[i,j-1] )</a:t>
            </a:r>
          </a:p>
        </p:txBody>
      </p:sp>
      <p:sp>
        <p:nvSpPr>
          <p:cNvPr id="22575" name="Text Box 45"/>
          <p:cNvSpPr txBox="1">
            <a:spLocks noChangeArrowheads="1"/>
          </p:cNvSpPr>
          <p:nvPr/>
        </p:nvSpPr>
        <p:spPr bwMode="auto">
          <a:xfrm>
            <a:off x="64008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76" name="Text Box 46"/>
          <p:cNvSpPr txBox="1">
            <a:spLocks noChangeArrowheads="1"/>
          </p:cNvSpPr>
          <p:nvPr/>
        </p:nvSpPr>
        <p:spPr bwMode="auto">
          <a:xfrm>
            <a:off x="55626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77" name="Text Box 47"/>
          <p:cNvSpPr txBox="1">
            <a:spLocks noChangeArrowheads="1"/>
          </p:cNvSpPr>
          <p:nvPr/>
        </p:nvSpPr>
        <p:spPr bwMode="auto">
          <a:xfrm>
            <a:off x="4724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78" name="Text Box 48"/>
          <p:cNvSpPr txBox="1">
            <a:spLocks noChangeArrowheads="1"/>
          </p:cNvSpPr>
          <p:nvPr/>
        </p:nvSpPr>
        <p:spPr bwMode="auto">
          <a:xfrm>
            <a:off x="3962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79" name="Text Box 49"/>
          <p:cNvSpPr txBox="1">
            <a:spLocks noChangeArrowheads="1"/>
          </p:cNvSpPr>
          <p:nvPr/>
        </p:nvSpPr>
        <p:spPr bwMode="auto">
          <a:xfrm>
            <a:off x="72390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80" name="Text Box 50"/>
          <p:cNvSpPr txBox="1">
            <a:spLocks noChangeArrowheads="1"/>
          </p:cNvSpPr>
          <p:nvPr/>
        </p:nvSpPr>
        <p:spPr bwMode="auto">
          <a:xfrm>
            <a:off x="3962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81" name="Text Box 51"/>
          <p:cNvSpPr txBox="1">
            <a:spLocks noChangeArrowheads="1"/>
          </p:cNvSpPr>
          <p:nvPr/>
        </p:nvSpPr>
        <p:spPr bwMode="auto">
          <a:xfrm>
            <a:off x="4724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82" name="Text Box 52"/>
          <p:cNvSpPr txBox="1">
            <a:spLocks noChangeArrowheads="1"/>
          </p:cNvSpPr>
          <p:nvPr/>
        </p:nvSpPr>
        <p:spPr bwMode="auto">
          <a:xfrm>
            <a:off x="55626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2583" name="Text Box 53"/>
          <p:cNvSpPr txBox="1">
            <a:spLocks noChangeArrowheads="1"/>
          </p:cNvSpPr>
          <p:nvPr/>
        </p:nvSpPr>
        <p:spPr bwMode="auto">
          <a:xfrm>
            <a:off x="64008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60470" name="Text Box 54"/>
          <p:cNvSpPr txBox="1">
            <a:spLocks noChangeArrowheads="1"/>
          </p:cNvSpPr>
          <p:nvPr/>
        </p:nvSpPr>
        <p:spPr bwMode="auto">
          <a:xfrm>
            <a:off x="72390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2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60471" name="Oval 55"/>
          <p:cNvSpPr>
            <a:spLocks noChangeArrowheads="1"/>
          </p:cNvSpPr>
          <p:nvPr/>
        </p:nvSpPr>
        <p:spPr bwMode="auto">
          <a:xfrm>
            <a:off x="2362200" y="28194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0472" name="Oval 56"/>
          <p:cNvSpPr>
            <a:spLocks noChangeArrowheads="1"/>
          </p:cNvSpPr>
          <p:nvPr/>
        </p:nvSpPr>
        <p:spPr bwMode="auto">
          <a:xfrm>
            <a:off x="7162800" y="10668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0473" name="Line 57"/>
          <p:cNvSpPr>
            <a:spLocks noChangeShapeType="1"/>
          </p:cNvSpPr>
          <p:nvPr/>
        </p:nvSpPr>
        <p:spPr bwMode="auto">
          <a:xfrm>
            <a:off x="6934200" y="26670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8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Avenir Book"/>
                <a:cs typeface="Avenir Book"/>
              </a:rPr>
              <a:t>j       0     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1       </a:t>
            </a:r>
            <a:r>
              <a:rPr lang="en-US" dirty="0" smtClean="0">
                <a:latin typeface="Avenir Book"/>
                <a:cs typeface="Avenir Book"/>
              </a:rPr>
              <a:t>2        3        </a:t>
            </a:r>
            <a:r>
              <a:rPr lang="en-US" dirty="0">
                <a:latin typeface="Avenir Book"/>
                <a:cs typeface="Avenir Book"/>
              </a:rPr>
              <a:t>4        </a:t>
            </a:r>
            <a:r>
              <a:rPr lang="en-US" dirty="0" smtClean="0">
                <a:latin typeface="Avenir Book"/>
                <a:cs typeface="Avenir Book"/>
              </a:rPr>
              <a:t>5 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436331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70" grpId="0" autoUpdateAnimBg="0"/>
      <p:bldP spid="60471" grpId="0" animBg="1"/>
      <p:bldP spid="60472" grpId="0" animBg="1"/>
      <p:bldP spid="604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2886"/>
            <a:ext cx="8229600" cy="1143000"/>
          </a:xfrm>
        </p:spPr>
        <p:txBody>
          <a:bodyPr/>
          <a:lstStyle/>
          <a:p>
            <a:r>
              <a:rPr lang="en-US" sz="5400" dirty="0" smtClean="0"/>
              <a:t>Dynamic </a:t>
            </a:r>
            <a:r>
              <a:rPr lang="en-US" sz="5400" dirty="0"/>
              <a:t>p</a:t>
            </a:r>
            <a:r>
              <a:rPr lang="en-US" sz="5400" dirty="0" smtClean="0"/>
              <a:t>rogramming solves recursive problems more efficiently!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7627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559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560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561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562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563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564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565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566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567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568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569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3571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0</a:t>
            </a:r>
          </a:p>
        </p:txBody>
      </p:sp>
      <p:sp>
        <p:nvSpPr>
          <p:cNvPr id="23572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1</a:t>
            </a:r>
          </a:p>
        </p:txBody>
      </p:sp>
      <p:sp>
        <p:nvSpPr>
          <p:cNvPr id="23573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2</a:t>
            </a:r>
          </a:p>
        </p:txBody>
      </p:sp>
      <p:sp>
        <p:nvSpPr>
          <p:cNvPr id="23574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3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75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4</a:t>
            </a:r>
          </a:p>
        </p:txBody>
      </p:sp>
      <p:sp>
        <p:nvSpPr>
          <p:cNvPr id="23576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i</a:t>
            </a:r>
          </a:p>
        </p:txBody>
      </p:sp>
      <p:sp>
        <p:nvSpPr>
          <p:cNvPr id="23577" name="Text Box 23"/>
          <p:cNvSpPr txBox="1">
            <a:spLocks noChangeArrowheads="1"/>
          </p:cNvSpPr>
          <p:nvPr/>
        </p:nvSpPr>
        <p:spPr bwMode="auto">
          <a:xfrm>
            <a:off x="2438400" y="1600200"/>
            <a:ext cx="452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Xi</a:t>
            </a:r>
          </a:p>
        </p:txBody>
      </p:sp>
      <p:sp>
        <p:nvSpPr>
          <p:cNvPr id="23578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79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80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81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82" name="Text Box 28"/>
          <p:cNvSpPr txBox="1">
            <a:spLocks noChangeArrowheads="1"/>
          </p:cNvSpPr>
          <p:nvPr/>
        </p:nvSpPr>
        <p:spPr bwMode="auto">
          <a:xfrm>
            <a:off x="3124200" y="1143000"/>
            <a:ext cx="435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Yj</a:t>
            </a:r>
          </a:p>
        </p:txBody>
      </p:sp>
      <p:sp>
        <p:nvSpPr>
          <p:cNvPr id="23583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84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85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86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87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D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88" name="Text Box 34"/>
          <p:cNvSpPr txBox="1">
            <a:spLocks noChangeArrowheads="1"/>
          </p:cNvSpPr>
          <p:nvPr/>
        </p:nvSpPr>
        <p:spPr bwMode="auto">
          <a:xfrm>
            <a:off x="3200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89" name="Text Box 35"/>
          <p:cNvSpPr txBox="1">
            <a:spLocks noChangeArrowheads="1"/>
          </p:cNvSpPr>
          <p:nvPr/>
        </p:nvSpPr>
        <p:spPr bwMode="auto">
          <a:xfrm>
            <a:off x="3200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90" name="Text Box 36"/>
          <p:cNvSpPr txBox="1">
            <a:spLocks noChangeArrowheads="1"/>
          </p:cNvSpPr>
          <p:nvPr/>
        </p:nvSpPr>
        <p:spPr bwMode="auto">
          <a:xfrm>
            <a:off x="72390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91" name="Text Box 37"/>
          <p:cNvSpPr txBox="1">
            <a:spLocks noChangeArrowheads="1"/>
          </p:cNvSpPr>
          <p:nvPr/>
        </p:nvSpPr>
        <p:spPr bwMode="auto">
          <a:xfrm>
            <a:off x="64008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92" name="Text Box 38"/>
          <p:cNvSpPr txBox="1">
            <a:spLocks noChangeArrowheads="1"/>
          </p:cNvSpPr>
          <p:nvPr/>
        </p:nvSpPr>
        <p:spPr bwMode="auto">
          <a:xfrm>
            <a:off x="55626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93" name="Text Box 39"/>
          <p:cNvSpPr txBox="1">
            <a:spLocks noChangeArrowheads="1"/>
          </p:cNvSpPr>
          <p:nvPr/>
        </p:nvSpPr>
        <p:spPr bwMode="auto">
          <a:xfrm>
            <a:off x="4724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94" name="Text Box 40"/>
          <p:cNvSpPr txBox="1">
            <a:spLocks noChangeArrowheads="1"/>
          </p:cNvSpPr>
          <p:nvPr/>
        </p:nvSpPr>
        <p:spPr bwMode="auto">
          <a:xfrm>
            <a:off x="3962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95" name="Text Box 41"/>
          <p:cNvSpPr txBox="1">
            <a:spLocks noChangeArrowheads="1"/>
          </p:cNvSpPr>
          <p:nvPr/>
        </p:nvSpPr>
        <p:spPr bwMode="auto">
          <a:xfrm>
            <a:off x="3200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96" name="Text Box 42"/>
          <p:cNvSpPr txBox="1">
            <a:spLocks noChangeArrowheads="1"/>
          </p:cNvSpPr>
          <p:nvPr/>
        </p:nvSpPr>
        <p:spPr bwMode="auto">
          <a:xfrm>
            <a:off x="3200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97" name="Text Box 43"/>
          <p:cNvSpPr txBox="1">
            <a:spLocks noChangeArrowheads="1"/>
          </p:cNvSpPr>
          <p:nvPr/>
        </p:nvSpPr>
        <p:spPr bwMode="auto">
          <a:xfrm>
            <a:off x="3200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598" name="Text Box 44"/>
          <p:cNvSpPr txBox="1">
            <a:spLocks noChangeArrowheads="1"/>
          </p:cNvSpPr>
          <p:nvPr/>
        </p:nvSpPr>
        <p:spPr bwMode="auto">
          <a:xfrm>
            <a:off x="1371600" y="5105400"/>
            <a:ext cx="5361719" cy="1352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		if ( X</a:t>
            </a:r>
            <a:r>
              <a:rPr lang="en-US" baseline="-25000">
                <a:latin typeface="Avenir Book"/>
                <a:cs typeface="Avenir Book"/>
              </a:rPr>
              <a:t>i</a:t>
            </a:r>
            <a:r>
              <a:rPr lang="en-US">
                <a:latin typeface="Avenir Book"/>
                <a:cs typeface="Avenir Book"/>
              </a:rPr>
              <a:t> == Y</a:t>
            </a:r>
            <a:r>
              <a:rPr lang="en-US" baseline="-25000">
                <a:latin typeface="Avenir Book"/>
                <a:cs typeface="Avenir Book"/>
              </a:rPr>
              <a:t>j</a:t>
            </a:r>
            <a:r>
              <a:rPr lang="en-US">
                <a:latin typeface="Avenir Book"/>
                <a:cs typeface="Avenir Book"/>
              </a:rPr>
              <a:t> )		</a:t>
            </a:r>
          </a:p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			c[i,j] = c[i-1,j-1] + 1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		else c[i,j] = max( c[i-1,j], c[i,j-1] )</a:t>
            </a:r>
          </a:p>
          <a:p>
            <a:pPr>
              <a:lnSpc>
                <a:spcPct val="90000"/>
              </a:lnSpc>
            </a:pPr>
            <a:endParaRPr lang="en-US" sz="2800" baseline="-25000">
              <a:solidFill>
                <a:srgbClr val="33CC33"/>
              </a:solidFill>
              <a:latin typeface="Avenir Book"/>
              <a:cs typeface="Avenir Book"/>
            </a:endParaRPr>
          </a:p>
        </p:txBody>
      </p:sp>
      <p:sp>
        <p:nvSpPr>
          <p:cNvPr id="23599" name="Text Box 45"/>
          <p:cNvSpPr txBox="1">
            <a:spLocks noChangeArrowheads="1"/>
          </p:cNvSpPr>
          <p:nvPr/>
        </p:nvSpPr>
        <p:spPr bwMode="auto">
          <a:xfrm>
            <a:off x="64008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600" name="Text Box 46"/>
          <p:cNvSpPr txBox="1">
            <a:spLocks noChangeArrowheads="1"/>
          </p:cNvSpPr>
          <p:nvPr/>
        </p:nvSpPr>
        <p:spPr bwMode="auto">
          <a:xfrm>
            <a:off x="55626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601" name="Text Box 47"/>
          <p:cNvSpPr txBox="1">
            <a:spLocks noChangeArrowheads="1"/>
          </p:cNvSpPr>
          <p:nvPr/>
        </p:nvSpPr>
        <p:spPr bwMode="auto">
          <a:xfrm>
            <a:off x="4724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602" name="Text Box 48"/>
          <p:cNvSpPr txBox="1">
            <a:spLocks noChangeArrowheads="1"/>
          </p:cNvSpPr>
          <p:nvPr/>
        </p:nvSpPr>
        <p:spPr bwMode="auto">
          <a:xfrm>
            <a:off x="3962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603" name="Text Box 49"/>
          <p:cNvSpPr txBox="1">
            <a:spLocks noChangeArrowheads="1"/>
          </p:cNvSpPr>
          <p:nvPr/>
        </p:nvSpPr>
        <p:spPr bwMode="auto">
          <a:xfrm>
            <a:off x="72390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604" name="Text Box 50"/>
          <p:cNvSpPr txBox="1">
            <a:spLocks noChangeArrowheads="1"/>
          </p:cNvSpPr>
          <p:nvPr/>
        </p:nvSpPr>
        <p:spPr bwMode="auto">
          <a:xfrm>
            <a:off x="72390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605" name="Text Box 51"/>
          <p:cNvSpPr txBox="1">
            <a:spLocks noChangeArrowheads="1"/>
          </p:cNvSpPr>
          <p:nvPr/>
        </p:nvSpPr>
        <p:spPr bwMode="auto">
          <a:xfrm>
            <a:off x="3962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606" name="Text Box 52"/>
          <p:cNvSpPr txBox="1">
            <a:spLocks noChangeArrowheads="1"/>
          </p:cNvSpPr>
          <p:nvPr/>
        </p:nvSpPr>
        <p:spPr bwMode="auto">
          <a:xfrm>
            <a:off x="55626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607" name="Text Box 53"/>
          <p:cNvSpPr txBox="1">
            <a:spLocks noChangeArrowheads="1"/>
          </p:cNvSpPr>
          <p:nvPr/>
        </p:nvSpPr>
        <p:spPr bwMode="auto">
          <a:xfrm>
            <a:off x="64008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608" name="Text Box 54"/>
          <p:cNvSpPr txBox="1">
            <a:spLocks noChangeArrowheads="1"/>
          </p:cNvSpPr>
          <p:nvPr/>
        </p:nvSpPr>
        <p:spPr bwMode="auto">
          <a:xfrm>
            <a:off x="4724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3609" name="Oval 55"/>
          <p:cNvSpPr>
            <a:spLocks noChangeArrowheads="1"/>
          </p:cNvSpPr>
          <p:nvPr/>
        </p:nvSpPr>
        <p:spPr bwMode="auto">
          <a:xfrm>
            <a:off x="2362200" y="35052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23610" name="Oval 56"/>
          <p:cNvSpPr>
            <a:spLocks noChangeArrowheads="1"/>
          </p:cNvSpPr>
          <p:nvPr/>
        </p:nvSpPr>
        <p:spPr bwMode="auto">
          <a:xfrm>
            <a:off x="3810000" y="1066800"/>
            <a:ext cx="15240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62521" name="Text Box 57"/>
          <p:cNvSpPr txBox="1">
            <a:spLocks noChangeArrowheads="1"/>
          </p:cNvSpPr>
          <p:nvPr/>
        </p:nvSpPr>
        <p:spPr bwMode="auto">
          <a:xfrm>
            <a:off x="3962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1</a:t>
            </a:r>
          </a:p>
        </p:txBody>
      </p:sp>
      <p:sp>
        <p:nvSpPr>
          <p:cNvPr id="62522" name="Text Box 58"/>
          <p:cNvSpPr txBox="1">
            <a:spLocks noChangeArrowheads="1"/>
          </p:cNvSpPr>
          <p:nvPr/>
        </p:nvSpPr>
        <p:spPr bwMode="auto">
          <a:xfrm>
            <a:off x="4724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62523" name="Line 59"/>
          <p:cNvSpPr>
            <a:spLocks noChangeShapeType="1"/>
          </p:cNvSpPr>
          <p:nvPr/>
        </p:nvSpPr>
        <p:spPr bwMode="auto">
          <a:xfrm>
            <a:off x="38862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2525" name="Line 61"/>
          <p:cNvSpPr>
            <a:spLocks noChangeShapeType="1"/>
          </p:cNvSpPr>
          <p:nvPr/>
        </p:nvSpPr>
        <p:spPr bwMode="auto">
          <a:xfrm>
            <a:off x="4724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2526" name="Line 62"/>
          <p:cNvSpPr>
            <a:spLocks noChangeShapeType="1"/>
          </p:cNvSpPr>
          <p:nvPr/>
        </p:nvSpPr>
        <p:spPr bwMode="auto">
          <a:xfrm>
            <a:off x="4343400" y="3810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6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8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Avenir Book"/>
                <a:cs typeface="Avenir Book"/>
              </a:rPr>
              <a:t>j       0     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1       </a:t>
            </a:r>
            <a:r>
              <a:rPr lang="en-US" dirty="0" smtClean="0">
                <a:latin typeface="Avenir Book"/>
                <a:cs typeface="Avenir Book"/>
              </a:rPr>
              <a:t>2        3        </a:t>
            </a:r>
            <a:r>
              <a:rPr lang="en-US" dirty="0">
                <a:latin typeface="Avenir Book"/>
                <a:cs typeface="Avenir Book"/>
              </a:rPr>
              <a:t>4        </a:t>
            </a:r>
            <a:r>
              <a:rPr lang="en-US" dirty="0" smtClean="0">
                <a:latin typeface="Avenir Book"/>
                <a:cs typeface="Avenir Book"/>
              </a:rPr>
              <a:t>5 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551582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21" grpId="0" autoUpdateAnimBg="0"/>
      <p:bldP spid="62522" grpId="0" autoUpdateAnimBg="0"/>
      <p:bldP spid="62523" grpId="0" animBg="1"/>
      <p:bldP spid="62525" grpId="0" animBg="1"/>
      <p:bldP spid="6252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582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583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585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586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587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588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589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590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591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592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593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595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0</a:t>
            </a:r>
          </a:p>
        </p:txBody>
      </p:sp>
      <p:sp>
        <p:nvSpPr>
          <p:cNvPr id="24596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1</a:t>
            </a:r>
          </a:p>
        </p:txBody>
      </p:sp>
      <p:sp>
        <p:nvSpPr>
          <p:cNvPr id="24597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2</a:t>
            </a:r>
          </a:p>
        </p:txBody>
      </p:sp>
      <p:sp>
        <p:nvSpPr>
          <p:cNvPr id="24598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3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599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4</a:t>
            </a:r>
          </a:p>
        </p:txBody>
      </p:sp>
      <p:sp>
        <p:nvSpPr>
          <p:cNvPr id="24600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i</a:t>
            </a:r>
          </a:p>
        </p:txBody>
      </p:sp>
      <p:sp>
        <p:nvSpPr>
          <p:cNvPr id="24601" name="Text Box 23"/>
          <p:cNvSpPr txBox="1">
            <a:spLocks noChangeArrowheads="1"/>
          </p:cNvSpPr>
          <p:nvPr/>
        </p:nvSpPr>
        <p:spPr bwMode="auto">
          <a:xfrm>
            <a:off x="2438400" y="1600200"/>
            <a:ext cx="452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Xi</a:t>
            </a:r>
          </a:p>
        </p:txBody>
      </p:sp>
      <p:sp>
        <p:nvSpPr>
          <p:cNvPr id="24602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03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04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05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06" name="Text Box 28"/>
          <p:cNvSpPr txBox="1">
            <a:spLocks noChangeArrowheads="1"/>
          </p:cNvSpPr>
          <p:nvPr/>
        </p:nvSpPr>
        <p:spPr bwMode="auto">
          <a:xfrm>
            <a:off x="3124200" y="1143000"/>
            <a:ext cx="435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Yj</a:t>
            </a:r>
          </a:p>
        </p:txBody>
      </p:sp>
      <p:sp>
        <p:nvSpPr>
          <p:cNvPr id="24607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08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09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10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11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D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12" name="Text Box 34"/>
          <p:cNvSpPr txBox="1">
            <a:spLocks noChangeArrowheads="1"/>
          </p:cNvSpPr>
          <p:nvPr/>
        </p:nvSpPr>
        <p:spPr bwMode="auto">
          <a:xfrm>
            <a:off x="3200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13" name="Text Box 35"/>
          <p:cNvSpPr txBox="1">
            <a:spLocks noChangeArrowheads="1"/>
          </p:cNvSpPr>
          <p:nvPr/>
        </p:nvSpPr>
        <p:spPr bwMode="auto">
          <a:xfrm>
            <a:off x="3200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14" name="Text Box 36"/>
          <p:cNvSpPr txBox="1">
            <a:spLocks noChangeArrowheads="1"/>
          </p:cNvSpPr>
          <p:nvPr/>
        </p:nvSpPr>
        <p:spPr bwMode="auto">
          <a:xfrm>
            <a:off x="72390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15" name="Text Box 37"/>
          <p:cNvSpPr txBox="1">
            <a:spLocks noChangeArrowheads="1"/>
          </p:cNvSpPr>
          <p:nvPr/>
        </p:nvSpPr>
        <p:spPr bwMode="auto">
          <a:xfrm>
            <a:off x="64008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16" name="Text Box 38"/>
          <p:cNvSpPr txBox="1">
            <a:spLocks noChangeArrowheads="1"/>
          </p:cNvSpPr>
          <p:nvPr/>
        </p:nvSpPr>
        <p:spPr bwMode="auto">
          <a:xfrm>
            <a:off x="55626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17" name="Text Box 39"/>
          <p:cNvSpPr txBox="1">
            <a:spLocks noChangeArrowheads="1"/>
          </p:cNvSpPr>
          <p:nvPr/>
        </p:nvSpPr>
        <p:spPr bwMode="auto">
          <a:xfrm>
            <a:off x="4724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18" name="Text Box 40"/>
          <p:cNvSpPr txBox="1">
            <a:spLocks noChangeArrowheads="1"/>
          </p:cNvSpPr>
          <p:nvPr/>
        </p:nvSpPr>
        <p:spPr bwMode="auto">
          <a:xfrm>
            <a:off x="3962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19" name="Text Box 41"/>
          <p:cNvSpPr txBox="1">
            <a:spLocks noChangeArrowheads="1"/>
          </p:cNvSpPr>
          <p:nvPr/>
        </p:nvSpPr>
        <p:spPr bwMode="auto">
          <a:xfrm>
            <a:off x="3200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20" name="Text Box 42"/>
          <p:cNvSpPr txBox="1">
            <a:spLocks noChangeArrowheads="1"/>
          </p:cNvSpPr>
          <p:nvPr/>
        </p:nvSpPr>
        <p:spPr bwMode="auto">
          <a:xfrm>
            <a:off x="3200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21" name="Text Box 43"/>
          <p:cNvSpPr txBox="1">
            <a:spLocks noChangeArrowheads="1"/>
          </p:cNvSpPr>
          <p:nvPr/>
        </p:nvSpPr>
        <p:spPr bwMode="auto">
          <a:xfrm>
            <a:off x="3200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22" name="Text Box 44"/>
          <p:cNvSpPr txBox="1">
            <a:spLocks noChangeArrowheads="1"/>
          </p:cNvSpPr>
          <p:nvPr/>
        </p:nvSpPr>
        <p:spPr bwMode="auto">
          <a:xfrm>
            <a:off x="1371600" y="5105400"/>
            <a:ext cx="5361719" cy="109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		if ( X</a:t>
            </a:r>
            <a:r>
              <a:rPr lang="en-US" baseline="-25000">
                <a:solidFill>
                  <a:srgbClr val="008000"/>
                </a:solidFill>
                <a:latin typeface="Avenir Book"/>
                <a:cs typeface="Avenir Book"/>
              </a:rPr>
              <a:t>i</a:t>
            </a: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== Y</a:t>
            </a:r>
            <a:r>
              <a:rPr lang="en-US" baseline="-25000">
                <a:solidFill>
                  <a:srgbClr val="008000"/>
                </a:solidFill>
                <a:latin typeface="Avenir Book"/>
                <a:cs typeface="Avenir Book"/>
              </a:rPr>
              <a:t>j</a:t>
            </a: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)		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			c[i,j] = c[i-1,j-1] + 1</a:t>
            </a:r>
            <a:endParaRPr lang="en-US">
              <a:latin typeface="Avenir Book"/>
              <a:cs typeface="Avenir Book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 		else c[i,j] = max( c[i-1,j], c[i,j-1] )</a:t>
            </a:r>
          </a:p>
        </p:txBody>
      </p:sp>
      <p:sp>
        <p:nvSpPr>
          <p:cNvPr id="24623" name="Text Box 45"/>
          <p:cNvSpPr txBox="1">
            <a:spLocks noChangeArrowheads="1"/>
          </p:cNvSpPr>
          <p:nvPr/>
        </p:nvSpPr>
        <p:spPr bwMode="auto">
          <a:xfrm>
            <a:off x="64008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24" name="Text Box 46"/>
          <p:cNvSpPr txBox="1">
            <a:spLocks noChangeArrowheads="1"/>
          </p:cNvSpPr>
          <p:nvPr/>
        </p:nvSpPr>
        <p:spPr bwMode="auto">
          <a:xfrm>
            <a:off x="55626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25" name="Text Box 47"/>
          <p:cNvSpPr txBox="1">
            <a:spLocks noChangeArrowheads="1"/>
          </p:cNvSpPr>
          <p:nvPr/>
        </p:nvSpPr>
        <p:spPr bwMode="auto">
          <a:xfrm>
            <a:off x="4724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26" name="Text Box 48"/>
          <p:cNvSpPr txBox="1">
            <a:spLocks noChangeArrowheads="1"/>
          </p:cNvSpPr>
          <p:nvPr/>
        </p:nvSpPr>
        <p:spPr bwMode="auto">
          <a:xfrm>
            <a:off x="3962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27" name="Text Box 49"/>
          <p:cNvSpPr txBox="1">
            <a:spLocks noChangeArrowheads="1"/>
          </p:cNvSpPr>
          <p:nvPr/>
        </p:nvSpPr>
        <p:spPr bwMode="auto">
          <a:xfrm>
            <a:off x="72390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28" name="Text Box 50"/>
          <p:cNvSpPr txBox="1">
            <a:spLocks noChangeArrowheads="1"/>
          </p:cNvSpPr>
          <p:nvPr/>
        </p:nvSpPr>
        <p:spPr bwMode="auto">
          <a:xfrm>
            <a:off x="3962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29" name="Text Box 51"/>
          <p:cNvSpPr txBox="1">
            <a:spLocks noChangeArrowheads="1"/>
          </p:cNvSpPr>
          <p:nvPr/>
        </p:nvSpPr>
        <p:spPr bwMode="auto">
          <a:xfrm>
            <a:off x="72390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30" name="Text Box 52"/>
          <p:cNvSpPr txBox="1">
            <a:spLocks noChangeArrowheads="1"/>
          </p:cNvSpPr>
          <p:nvPr/>
        </p:nvSpPr>
        <p:spPr bwMode="auto">
          <a:xfrm>
            <a:off x="55626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31" name="Text Box 53"/>
          <p:cNvSpPr txBox="1">
            <a:spLocks noChangeArrowheads="1"/>
          </p:cNvSpPr>
          <p:nvPr/>
        </p:nvSpPr>
        <p:spPr bwMode="auto">
          <a:xfrm>
            <a:off x="64008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32" name="Text Box 54"/>
          <p:cNvSpPr txBox="1">
            <a:spLocks noChangeArrowheads="1"/>
          </p:cNvSpPr>
          <p:nvPr/>
        </p:nvSpPr>
        <p:spPr bwMode="auto">
          <a:xfrm>
            <a:off x="4724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4633" name="Text Box 55"/>
          <p:cNvSpPr txBox="1">
            <a:spLocks noChangeArrowheads="1"/>
          </p:cNvSpPr>
          <p:nvPr/>
        </p:nvSpPr>
        <p:spPr bwMode="auto">
          <a:xfrm>
            <a:off x="3962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 b="1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4634" name="Text Box 56"/>
          <p:cNvSpPr txBox="1">
            <a:spLocks noChangeArrowheads="1"/>
          </p:cNvSpPr>
          <p:nvPr/>
        </p:nvSpPr>
        <p:spPr bwMode="auto">
          <a:xfrm>
            <a:off x="4724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64575" name="Text Box 63"/>
          <p:cNvSpPr txBox="1">
            <a:spLocks noChangeArrowheads="1"/>
          </p:cNvSpPr>
          <p:nvPr/>
        </p:nvSpPr>
        <p:spPr bwMode="auto">
          <a:xfrm>
            <a:off x="55626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2</a:t>
            </a:r>
            <a:endParaRPr lang="en-US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64576" name="Line 64"/>
          <p:cNvSpPr>
            <a:spLocks noChangeShapeType="1"/>
          </p:cNvSpPr>
          <p:nvPr/>
        </p:nvSpPr>
        <p:spPr bwMode="auto">
          <a:xfrm>
            <a:off x="5181600" y="33528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637" name="Oval 65"/>
          <p:cNvSpPr>
            <a:spLocks noChangeArrowheads="1"/>
          </p:cNvSpPr>
          <p:nvPr/>
        </p:nvSpPr>
        <p:spPr bwMode="auto">
          <a:xfrm>
            <a:off x="2362200" y="35052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4638" name="Oval 66"/>
          <p:cNvSpPr>
            <a:spLocks noChangeArrowheads="1"/>
          </p:cNvSpPr>
          <p:nvPr/>
        </p:nvSpPr>
        <p:spPr bwMode="auto">
          <a:xfrm>
            <a:off x="5486400" y="10668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Avenir Book"/>
              <a:cs typeface="Avenir Book"/>
            </a:endParaRP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8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Avenir Book"/>
                <a:cs typeface="Avenir Book"/>
              </a:rPr>
              <a:t>j       0     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1       </a:t>
            </a:r>
            <a:r>
              <a:rPr lang="en-US" dirty="0" smtClean="0">
                <a:latin typeface="Avenir Book"/>
                <a:cs typeface="Avenir Book"/>
              </a:rPr>
              <a:t>2        3        </a:t>
            </a:r>
            <a:r>
              <a:rPr lang="en-US" dirty="0">
                <a:latin typeface="Avenir Book"/>
                <a:cs typeface="Avenir Book"/>
              </a:rPr>
              <a:t>4        </a:t>
            </a:r>
            <a:r>
              <a:rPr lang="en-US" dirty="0" smtClean="0">
                <a:latin typeface="Avenir Book"/>
                <a:cs typeface="Avenir Book"/>
              </a:rPr>
              <a:t>5 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892152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75" grpId="0" autoUpdateAnimBg="0"/>
      <p:bldP spid="6457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606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607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608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609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610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611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612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614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615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616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617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619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0</a:t>
            </a:r>
          </a:p>
        </p:txBody>
      </p:sp>
      <p:sp>
        <p:nvSpPr>
          <p:cNvPr id="25620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1</a:t>
            </a:r>
          </a:p>
        </p:txBody>
      </p:sp>
      <p:sp>
        <p:nvSpPr>
          <p:cNvPr id="25621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2</a:t>
            </a:r>
          </a:p>
        </p:txBody>
      </p:sp>
      <p:sp>
        <p:nvSpPr>
          <p:cNvPr id="25622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3</a:t>
            </a:r>
          </a:p>
        </p:txBody>
      </p:sp>
      <p:sp>
        <p:nvSpPr>
          <p:cNvPr id="25623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4</a:t>
            </a:r>
          </a:p>
        </p:txBody>
      </p:sp>
      <p:sp>
        <p:nvSpPr>
          <p:cNvPr id="25624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i</a:t>
            </a:r>
          </a:p>
        </p:txBody>
      </p:sp>
      <p:sp>
        <p:nvSpPr>
          <p:cNvPr id="25625" name="Text Box 23"/>
          <p:cNvSpPr txBox="1">
            <a:spLocks noChangeArrowheads="1"/>
          </p:cNvSpPr>
          <p:nvPr/>
        </p:nvSpPr>
        <p:spPr bwMode="auto">
          <a:xfrm>
            <a:off x="2438400" y="1600200"/>
            <a:ext cx="452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Xi</a:t>
            </a:r>
          </a:p>
        </p:txBody>
      </p:sp>
      <p:sp>
        <p:nvSpPr>
          <p:cNvPr id="25626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27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28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29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30" name="Text Box 28"/>
          <p:cNvSpPr txBox="1">
            <a:spLocks noChangeArrowheads="1"/>
          </p:cNvSpPr>
          <p:nvPr/>
        </p:nvSpPr>
        <p:spPr bwMode="auto">
          <a:xfrm>
            <a:off x="3124200" y="1143000"/>
            <a:ext cx="435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Yj</a:t>
            </a:r>
          </a:p>
        </p:txBody>
      </p:sp>
      <p:sp>
        <p:nvSpPr>
          <p:cNvPr id="25631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32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33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34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35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D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36" name="Text Box 34"/>
          <p:cNvSpPr txBox="1">
            <a:spLocks noChangeArrowheads="1"/>
          </p:cNvSpPr>
          <p:nvPr/>
        </p:nvSpPr>
        <p:spPr bwMode="auto">
          <a:xfrm>
            <a:off x="3200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37" name="Text Box 35"/>
          <p:cNvSpPr txBox="1">
            <a:spLocks noChangeArrowheads="1"/>
          </p:cNvSpPr>
          <p:nvPr/>
        </p:nvSpPr>
        <p:spPr bwMode="auto">
          <a:xfrm>
            <a:off x="3200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38" name="Text Box 36"/>
          <p:cNvSpPr txBox="1">
            <a:spLocks noChangeArrowheads="1"/>
          </p:cNvSpPr>
          <p:nvPr/>
        </p:nvSpPr>
        <p:spPr bwMode="auto">
          <a:xfrm>
            <a:off x="72390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39" name="Text Box 37"/>
          <p:cNvSpPr txBox="1">
            <a:spLocks noChangeArrowheads="1"/>
          </p:cNvSpPr>
          <p:nvPr/>
        </p:nvSpPr>
        <p:spPr bwMode="auto">
          <a:xfrm>
            <a:off x="64008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40" name="Text Box 38"/>
          <p:cNvSpPr txBox="1">
            <a:spLocks noChangeArrowheads="1"/>
          </p:cNvSpPr>
          <p:nvPr/>
        </p:nvSpPr>
        <p:spPr bwMode="auto">
          <a:xfrm>
            <a:off x="55626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41" name="Text Box 39"/>
          <p:cNvSpPr txBox="1">
            <a:spLocks noChangeArrowheads="1"/>
          </p:cNvSpPr>
          <p:nvPr/>
        </p:nvSpPr>
        <p:spPr bwMode="auto">
          <a:xfrm>
            <a:off x="4724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42" name="Text Box 40"/>
          <p:cNvSpPr txBox="1">
            <a:spLocks noChangeArrowheads="1"/>
          </p:cNvSpPr>
          <p:nvPr/>
        </p:nvSpPr>
        <p:spPr bwMode="auto">
          <a:xfrm>
            <a:off x="3962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43" name="Text Box 41"/>
          <p:cNvSpPr txBox="1">
            <a:spLocks noChangeArrowheads="1"/>
          </p:cNvSpPr>
          <p:nvPr/>
        </p:nvSpPr>
        <p:spPr bwMode="auto">
          <a:xfrm>
            <a:off x="3200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44" name="Text Box 42"/>
          <p:cNvSpPr txBox="1">
            <a:spLocks noChangeArrowheads="1"/>
          </p:cNvSpPr>
          <p:nvPr/>
        </p:nvSpPr>
        <p:spPr bwMode="auto">
          <a:xfrm>
            <a:off x="3200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45" name="Text Box 43"/>
          <p:cNvSpPr txBox="1">
            <a:spLocks noChangeArrowheads="1"/>
          </p:cNvSpPr>
          <p:nvPr/>
        </p:nvSpPr>
        <p:spPr bwMode="auto">
          <a:xfrm>
            <a:off x="3200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46" name="Text Box 44"/>
          <p:cNvSpPr txBox="1">
            <a:spLocks noChangeArrowheads="1"/>
          </p:cNvSpPr>
          <p:nvPr/>
        </p:nvSpPr>
        <p:spPr bwMode="auto">
          <a:xfrm>
            <a:off x="1371600" y="5105400"/>
            <a:ext cx="5361719" cy="109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		if ( X</a:t>
            </a:r>
            <a:r>
              <a:rPr lang="en-US" baseline="-25000">
                <a:latin typeface="Avenir Book"/>
                <a:cs typeface="Avenir Book"/>
              </a:rPr>
              <a:t>i</a:t>
            </a:r>
            <a:r>
              <a:rPr lang="en-US">
                <a:latin typeface="Avenir Book"/>
                <a:cs typeface="Avenir Book"/>
              </a:rPr>
              <a:t> == Y</a:t>
            </a:r>
            <a:r>
              <a:rPr lang="en-US" baseline="-25000">
                <a:latin typeface="Avenir Book"/>
                <a:cs typeface="Avenir Book"/>
              </a:rPr>
              <a:t>j</a:t>
            </a:r>
            <a:r>
              <a:rPr lang="en-US">
                <a:latin typeface="Avenir Book"/>
                <a:cs typeface="Avenir Book"/>
              </a:rPr>
              <a:t> )		</a:t>
            </a:r>
          </a:p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			c[i,j] = c[i-1,j-1] + 1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		else c[i,j] = max( c[i-1,j], c[i,j-1] )</a:t>
            </a:r>
          </a:p>
        </p:txBody>
      </p:sp>
      <p:sp>
        <p:nvSpPr>
          <p:cNvPr id="25647" name="Text Box 45"/>
          <p:cNvSpPr txBox="1">
            <a:spLocks noChangeArrowheads="1"/>
          </p:cNvSpPr>
          <p:nvPr/>
        </p:nvSpPr>
        <p:spPr bwMode="auto">
          <a:xfrm>
            <a:off x="64008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48" name="Text Box 46"/>
          <p:cNvSpPr txBox="1">
            <a:spLocks noChangeArrowheads="1"/>
          </p:cNvSpPr>
          <p:nvPr/>
        </p:nvSpPr>
        <p:spPr bwMode="auto">
          <a:xfrm>
            <a:off x="55626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49" name="Text Box 47"/>
          <p:cNvSpPr txBox="1">
            <a:spLocks noChangeArrowheads="1"/>
          </p:cNvSpPr>
          <p:nvPr/>
        </p:nvSpPr>
        <p:spPr bwMode="auto">
          <a:xfrm>
            <a:off x="4724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50" name="Text Box 48"/>
          <p:cNvSpPr txBox="1">
            <a:spLocks noChangeArrowheads="1"/>
          </p:cNvSpPr>
          <p:nvPr/>
        </p:nvSpPr>
        <p:spPr bwMode="auto">
          <a:xfrm>
            <a:off x="3962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51" name="Text Box 49"/>
          <p:cNvSpPr txBox="1">
            <a:spLocks noChangeArrowheads="1"/>
          </p:cNvSpPr>
          <p:nvPr/>
        </p:nvSpPr>
        <p:spPr bwMode="auto">
          <a:xfrm>
            <a:off x="72390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52" name="Text Box 50"/>
          <p:cNvSpPr txBox="1">
            <a:spLocks noChangeArrowheads="1"/>
          </p:cNvSpPr>
          <p:nvPr/>
        </p:nvSpPr>
        <p:spPr bwMode="auto">
          <a:xfrm>
            <a:off x="3962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53" name="Text Box 51"/>
          <p:cNvSpPr txBox="1">
            <a:spLocks noChangeArrowheads="1"/>
          </p:cNvSpPr>
          <p:nvPr/>
        </p:nvSpPr>
        <p:spPr bwMode="auto">
          <a:xfrm>
            <a:off x="72390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54" name="Text Box 52"/>
          <p:cNvSpPr txBox="1">
            <a:spLocks noChangeArrowheads="1"/>
          </p:cNvSpPr>
          <p:nvPr/>
        </p:nvSpPr>
        <p:spPr bwMode="auto">
          <a:xfrm>
            <a:off x="55626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55" name="Text Box 53"/>
          <p:cNvSpPr txBox="1">
            <a:spLocks noChangeArrowheads="1"/>
          </p:cNvSpPr>
          <p:nvPr/>
        </p:nvSpPr>
        <p:spPr bwMode="auto">
          <a:xfrm>
            <a:off x="64008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56" name="Text Box 54"/>
          <p:cNvSpPr txBox="1">
            <a:spLocks noChangeArrowheads="1"/>
          </p:cNvSpPr>
          <p:nvPr/>
        </p:nvSpPr>
        <p:spPr bwMode="auto">
          <a:xfrm>
            <a:off x="3962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 b="1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5657" name="Text Box 55"/>
          <p:cNvSpPr txBox="1">
            <a:spLocks noChangeArrowheads="1"/>
          </p:cNvSpPr>
          <p:nvPr/>
        </p:nvSpPr>
        <p:spPr bwMode="auto">
          <a:xfrm>
            <a:off x="4724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5658" name="Text Box 56"/>
          <p:cNvSpPr txBox="1">
            <a:spLocks noChangeArrowheads="1"/>
          </p:cNvSpPr>
          <p:nvPr/>
        </p:nvSpPr>
        <p:spPr bwMode="auto">
          <a:xfrm>
            <a:off x="55626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5659" name="Text Box 57"/>
          <p:cNvSpPr txBox="1">
            <a:spLocks noChangeArrowheads="1"/>
          </p:cNvSpPr>
          <p:nvPr/>
        </p:nvSpPr>
        <p:spPr bwMode="auto">
          <a:xfrm>
            <a:off x="4724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66619" name="Text Box 59"/>
          <p:cNvSpPr txBox="1">
            <a:spLocks noChangeArrowheads="1"/>
          </p:cNvSpPr>
          <p:nvPr/>
        </p:nvSpPr>
        <p:spPr bwMode="auto">
          <a:xfrm>
            <a:off x="72390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2</a:t>
            </a:r>
            <a:endParaRPr lang="en-US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66620" name="Text Box 60"/>
          <p:cNvSpPr txBox="1">
            <a:spLocks noChangeArrowheads="1"/>
          </p:cNvSpPr>
          <p:nvPr/>
        </p:nvSpPr>
        <p:spPr bwMode="auto">
          <a:xfrm>
            <a:off x="64008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2</a:t>
            </a:r>
            <a:endParaRPr lang="en-US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66621" name="Line 61"/>
          <p:cNvSpPr>
            <a:spLocks noChangeShapeType="1"/>
          </p:cNvSpPr>
          <p:nvPr/>
        </p:nvSpPr>
        <p:spPr bwMode="auto">
          <a:xfrm>
            <a:off x="6019800" y="3810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6622" name="Line 62"/>
          <p:cNvSpPr>
            <a:spLocks noChangeShapeType="1"/>
          </p:cNvSpPr>
          <p:nvPr/>
        </p:nvSpPr>
        <p:spPr bwMode="auto">
          <a:xfrm>
            <a:off x="6781800" y="3810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6623" name="Line 63"/>
          <p:cNvSpPr>
            <a:spLocks noChangeShapeType="1"/>
          </p:cNvSpPr>
          <p:nvPr/>
        </p:nvSpPr>
        <p:spPr bwMode="auto">
          <a:xfrm>
            <a:off x="7239000" y="3352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665" name="Oval 64"/>
          <p:cNvSpPr>
            <a:spLocks noChangeArrowheads="1"/>
          </p:cNvSpPr>
          <p:nvPr/>
        </p:nvSpPr>
        <p:spPr bwMode="auto">
          <a:xfrm>
            <a:off x="6172200" y="1066800"/>
            <a:ext cx="1752600" cy="685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5666" name="Oval 65"/>
          <p:cNvSpPr>
            <a:spLocks noChangeArrowheads="1"/>
          </p:cNvSpPr>
          <p:nvPr/>
        </p:nvSpPr>
        <p:spPr bwMode="auto">
          <a:xfrm>
            <a:off x="2286000" y="35052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9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8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Avenir Book"/>
                <a:cs typeface="Avenir Book"/>
              </a:rPr>
              <a:t>j       0     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1       </a:t>
            </a:r>
            <a:r>
              <a:rPr lang="en-US" dirty="0" smtClean="0">
                <a:latin typeface="Avenir Book"/>
                <a:cs typeface="Avenir Book"/>
              </a:rPr>
              <a:t>2        3        </a:t>
            </a:r>
            <a:r>
              <a:rPr lang="en-US" dirty="0">
                <a:latin typeface="Avenir Book"/>
                <a:cs typeface="Avenir Book"/>
              </a:rPr>
              <a:t>4        </a:t>
            </a:r>
            <a:r>
              <a:rPr lang="en-US" dirty="0" smtClean="0">
                <a:latin typeface="Avenir Book"/>
                <a:cs typeface="Avenir Book"/>
              </a:rPr>
              <a:t>5 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14500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19" grpId="0" autoUpdateAnimBg="0"/>
      <p:bldP spid="66620" grpId="0" autoUpdateAnimBg="0"/>
      <p:bldP spid="66621" grpId="0" animBg="1"/>
      <p:bldP spid="66622" grpId="0" animBg="1"/>
      <p:bldP spid="6662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6630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6631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6632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6634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6635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6636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6637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6638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6639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6640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6641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6643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0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1</a:t>
            </a:r>
          </a:p>
        </p:txBody>
      </p:sp>
      <p:sp>
        <p:nvSpPr>
          <p:cNvPr id="26645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2</a:t>
            </a:r>
          </a:p>
        </p:txBody>
      </p:sp>
      <p:sp>
        <p:nvSpPr>
          <p:cNvPr id="26646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3</a:t>
            </a:r>
          </a:p>
        </p:txBody>
      </p:sp>
      <p:sp>
        <p:nvSpPr>
          <p:cNvPr id="26647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4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48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i</a:t>
            </a:r>
          </a:p>
        </p:txBody>
      </p:sp>
      <p:sp>
        <p:nvSpPr>
          <p:cNvPr id="26649" name="Text Box 23"/>
          <p:cNvSpPr txBox="1">
            <a:spLocks noChangeArrowheads="1"/>
          </p:cNvSpPr>
          <p:nvPr/>
        </p:nvSpPr>
        <p:spPr bwMode="auto">
          <a:xfrm>
            <a:off x="2438400" y="1600200"/>
            <a:ext cx="452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Xi</a:t>
            </a:r>
          </a:p>
        </p:txBody>
      </p:sp>
      <p:sp>
        <p:nvSpPr>
          <p:cNvPr id="26650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51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52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53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54" name="Text Box 28"/>
          <p:cNvSpPr txBox="1">
            <a:spLocks noChangeArrowheads="1"/>
          </p:cNvSpPr>
          <p:nvPr/>
        </p:nvSpPr>
        <p:spPr bwMode="auto">
          <a:xfrm>
            <a:off x="3124200" y="1143000"/>
            <a:ext cx="435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Yj</a:t>
            </a:r>
          </a:p>
        </p:txBody>
      </p:sp>
      <p:sp>
        <p:nvSpPr>
          <p:cNvPr id="26655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56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57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58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59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D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60" name="Text Box 34"/>
          <p:cNvSpPr txBox="1">
            <a:spLocks noChangeArrowheads="1"/>
          </p:cNvSpPr>
          <p:nvPr/>
        </p:nvSpPr>
        <p:spPr bwMode="auto">
          <a:xfrm>
            <a:off x="3200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61" name="Text Box 35"/>
          <p:cNvSpPr txBox="1">
            <a:spLocks noChangeArrowheads="1"/>
          </p:cNvSpPr>
          <p:nvPr/>
        </p:nvSpPr>
        <p:spPr bwMode="auto">
          <a:xfrm>
            <a:off x="3200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62" name="Text Box 36"/>
          <p:cNvSpPr txBox="1">
            <a:spLocks noChangeArrowheads="1"/>
          </p:cNvSpPr>
          <p:nvPr/>
        </p:nvSpPr>
        <p:spPr bwMode="auto">
          <a:xfrm>
            <a:off x="72390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63" name="Text Box 37"/>
          <p:cNvSpPr txBox="1">
            <a:spLocks noChangeArrowheads="1"/>
          </p:cNvSpPr>
          <p:nvPr/>
        </p:nvSpPr>
        <p:spPr bwMode="auto">
          <a:xfrm>
            <a:off x="64008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64" name="Text Box 38"/>
          <p:cNvSpPr txBox="1">
            <a:spLocks noChangeArrowheads="1"/>
          </p:cNvSpPr>
          <p:nvPr/>
        </p:nvSpPr>
        <p:spPr bwMode="auto">
          <a:xfrm>
            <a:off x="55626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65" name="Text Box 39"/>
          <p:cNvSpPr txBox="1">
            <a:spLocks noChangeArrowheads="1"/>
          </p:cNvSpPr>
          <p:nvPr/>
        </p:nvSpPr>
        <p:spPr bwMode="auto">
          <a:xfrm>
            <a:off x="4724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66" name="Text Box 40"/>
          <p:cNvSpPr txBox="1">
            <a:spLocks noChangeArrowheads="1"/>
          </p:cNvSpPr>
          <p:nvPr/>
        </p:nvSpPr>
        <p:spPr bwMode="auto">
          <a:xfrm>
            <a:off x="3962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67" name="Text Box 41"/>
          <p:cNvSpPr txBox="1">
            <a:spLocks noChangeArrowheads="1"/>
          </p:cNvSpPr>
          <p:nvPr/>
        </p:nvSpPr>
        <p:spPr bwMode="auto">
          <a:xfrm>
            <a:off x="3200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68" name="Text Box 42"/>
          <p:cNvSpPr txBox="1">
            <a:spLocks noChangeArrowheads="1"/>
          </p:cNvSpPr>
          <p:nvPr/>
        </p:nvSpPr>
        <p:spPr bwMode="auto">
          <a:xfrm>
            <a:off x="3200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69" name="Text Box 43"/>
          <p:cNvSpPr txBox="1">
            <a:spLocks noChangeArrowheads="1"/>
          </p:cNvSpPr>
          <p:nvPr/>
        </p:nvSpPr>
        <p:spPr bwMode="auto">
          <a:xfrm>
            <a:off x="3200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70" name="Text Box 44"/>
          <p:cNvSpPr txBox="1">
            <a:spLocks noChangeArrowheads="1"/>
          </p:cNvSpPr>
          <p:nvPr/>
        </p:nvSpPr>
        <p:spPr bwMode="auto">
          <a:xfrm>
            <a:off x="1371600" y="5105400"/>
            <a:ext cx="5361719" cy="109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		if ( X</a:t>
            </a:r>
            <a:r>
              <a:rPr lang="en-US" baseline="-25000">
                <a:solidFill>
                  <a:srgbClr val="008000"/>
                </a:solidFill>
                <a:latin typeface="Avenir Book"/>
                <a:cs typeface="Avenir Book"/>
              </a:rPr>
              <a:t>i</a:t>
            </a: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== Y</a:t>
            </a:r>
            <a:r>
              <a:rPr lang="en-US" baseline="-25000">
                <a:solidFill>
                  <a:srgbClr val="008000"/>
                </a:solidFill>
                <a:latin typeface="Avenir Book"/>
                <a:cs typeface="Avenir Book"/>
              </a:rPr>
              <a:t>j</a:t>
            </a: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)		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			c[i,j] = c[i-1,j-1] + 1</a:t>
            </a:r>
            <a:endParaRPr lang="en-US">
              <a:latin typeface="Avenir Book"/>
              <a:cs typeface="Avenir Book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 		else c[i,j] = max( c[i-1,j], c[i,j-1] )</a:t>
            </a:r>
          </a:p>
        </p:txBody>
      </p:sp>
      <p:sp>
        <p:nvSpPr>
          <p:cNvPr id="26671" name="Text Box 45"/>
          <p:cNvSpPr txBox="1">
            <a:spLocks noChangeArrowheads="1"/>
          </p:cNvSpPr>
          <p:nvPr/>
        </p:nvSpPr>
        <p:spPr bwMode="auto">
          <a:xfrm>
            <a:off x="64008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72" name="Text Box 46"/>
          <p:cNvSpPr txBox="1">
            <a:spLocks noChangeArrowheads="1"/>
          </p:cNvSpPr>
          <p:nvPr/>
        </p:nvSpPr>
        <p:spPr bwMode="auto">
          <a:xfrm>
            <a:off x="55626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73" name="Text Box 47"/>
          <p:cNvSpPr txBox="1">
            <a:spLocks noChangeArrowheads="1"/>
          </p:cNvSpPr>
          <p:nvPr/>
        </p:nvSpPr>
        <p:spPr bwMode="auto">
          <a:xfrm>
            <a:off x="4724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74" name="Text Box 48"/>
          <p:cNvSpPr txBox="1">
            <a:spLocks noChangeArrowheads="1"/>
          </p:cNvSpPr>
          <p:nvPr/>
        </p:nvSpPr>
        <p:spPr bwMode="auto">
          <a:xfrm>
            <a:off x="3962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75" name="Text Box 49"/>
          <p:cNvSpPr txBox="1">
            <a:spLocks noChangeArrowheads="1"/>
          </p:cNvSpPr>
          <p:nvPr/>
        </p:nvSpPr>
        <p:spPr bwMode="auto">
          <a:xfrm>
            <a:off x="72390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76" name="Text Box 50"/>
          <p:cNvSpPr txBox="1">
            <a:spLocks noChangeArrowheads="1"/>
          </p:cNvSpPr>
          <p:nvPr/>
        </p:nvSpPr>
        <p:spPr bwMode="auto">
          <a:xfrm>
            <a:off x="3962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77" name="Text Box 51"/>
          <p:cNvSpPr txBox="1">
            <a:spLocks noChangeArrowheads="1"/>
          </p:cNvSpPr>
          <p:nvPr/>
        </p:nvSpPr>
        <p:spPr bwMode="auto">
          <a:xfrm>
            <a:off x="72390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78" name="Text Box 52"/>
          <p:cNvSpPr txBox="1">
            <a:spLocks noChangeArrowheads="1"/>
          </p:cNvSpPr>
          <p:nvPr/>
        </p:nvSpPr>
        <p:spPr bwMode="auto">
          <a:xfrm>
            <a:off x="55626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79" name="Text Box 53"/>
          <p:cNvSpPr txBox="1">
            <a:spLocks noChangeArrowheads="1"/>
          </p:cNvSpPr>
          <p:nvPr/>
        </p:nvSpPr>
        <p:spPr bwMode="auto">
          <a:xfrm>
            <a:off x="64008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80" name="Text Box 54"/>
          <p:cNvSpPr txBox="1">
            <a:spLocks noChangeArrowheads="1"/>
          </p:cNvSpPr>
          <p:nvPr/>
        </p:nvSpPr>
        <p:spPr bwMode="auto">
          <a:xfrm>
            <a:off x="3962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 b="1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6681" name="Text Box 55"/>
          <p:cNvSpPr txBox="1">
            <a:spLocks noChangeArrowheads="1"/>
          </p:cNvSpPr>
          <p:nvPr/>
        </p:nvSpPr>
        <p:spPr bwMode="auto">
          <a:xfrm>
            <a:off x="4724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82" name="Text Box 56"/>
          <p:cNvSpPr txBox="1">
            <a:spLocks noChangeArrowheads="1"/>
          </p:cNvSpPr>
          <p:nvPr/>
        </p:nvSpPr>
        <p:spPr bwMode="auto">
          <a:xfrm>
            <a:off x="55626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6683" name="Text Box 57"/>
          <p:cNvSpPr txBox="1">
            <a:spLocks noChangeArrowheads="1"/>
          </p:cNvSpPr>
          <p:nvPr/>
        </p:nvSpPr>
        <p:spPr bwMode="auto">
          <a:xfrm>
            <a:off x="4724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6684" name="Text Box 58"/>
          <p:cNvSpPr txBox="1">
            <a:spLocks noChangeArrowheads="1"/>
          </p:cNvSpPr>
          <p:nvPr/>
        </p:nvSpPr>
        <p:spPr bwMode="auto">
          <a:xfrm>
            <a:off x="72390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6685" name="Text Box 59"/>
          <p:cNvSpPr txBox="1">
            <a:spLocks noChangeArrowheads="1"/>
          </p:cNvSpPr>
          <p:nvPr/>
        </p:nvSpPr>
        <p:spPr bwMode="auto">
          <a:xfrm>
            <a:off x="64008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6686" name="Oval 66"/>
          <p:cNvSpPr>
            <a:spLocks noChangeArrowheads="1"/>
          </p:cNvSpPr>
          <p:nvPr/>
        </p:nvSpPr>
        <p:spPr bwMode="auto">
          <a:xfrm>
            <a:off x="2362200" y="41148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6687" name="Oval 67"/>
          <p:cNvSpPr>
            <a:spLocks noChangeArrowheads="1"/>
          </p:cNvSpPr>
          <p:nvPr/>
        </p:nvSpPr>
        <p:spPr bwMode="auto">
          <a:xfrm>
            <a:off x="3886200" y="11430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8676" name="Line 68"/>
          <p:cNvSpPr>
            <a:spLocks noChangeShapeType="1"/>
          </p:cNvSpPr>
          <p:nvPr/>
        </p:nvSpPr>
        <p:spPr bwMode="auto">
          <a:xfrm>
            <a:off x="3581400" y="39624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68677" name="Text Box 69"/>
          <p:cNvSpPr txBox="1">
            <a:spLocks noChangeArrowheads="1"/>
          </p:cNvSpPr>
          <p:nvPr/>
        </p:nvSpPr>
        <p:spPr bwMode="auto">
          <a:xfrm>
            <a:off x="3962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68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8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Avenir Book"/>
                <a:cs typeface="Avenir Book"/>
              </a:rPr>
              <a:t>j       0     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1       </a:t>
            </a:r>
            <a:r>
              <a:rPr lang="en-US" dirty="0" smtClean="0">
                <a:latin typeface="Avenir Book"/>
                <a:cs typeface="Avenir Book"/>
              </a:rPr>
              <a:t>2        3        </a:t>
            </a:r>
            <a:r>
              <a:rPr lang="en-US" dirty="0">
                <a:latin typeface="Avenir Book"/>
                <a:cs typeface="Avenir Book"/>
              </a:rPr>
              <a:t>4        </a:t>
            </a:r>
            <a:r>
              <a:rPr lang="en-US" dirty="0" smtClean="0">
                <a:latin typeface="Avenir Book"/>
                <a:cs typeface="Avenir Book"/>
              </a:rPr>
              <a:t>5 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43941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76" grpId="0" animBg="1"/>
      <p:bldP spid="68677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7655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7656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7657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7661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7662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7663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7664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7665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7666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661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j       0        1          </a:t>
            </a:r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2         3</a:t>
            </a:r>
            <a:r>
              <a:rPr lang="en-US">
                <a:latin typeface="Avenir Book"/>
                <a:cs typeface="Avenir Book"/>
              </a:rPr>
              <a:t>        </a:t>
            </a:r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4</a:t>
            </a:r>
            <a:r>
              <a:rPr lang="en-US">
                <a:latin typeface="Avenir Book"/>
                <a:cs typeface="Avenir Book"/>
              </a:rPr>
              <a:t>         5 </a:t>
            </a:r>
          </a:p>
        </p:txBody>
      </p:sp>
      <p:sp>
        <p:nvSpPr>
          <p:cNvPr id="27667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0</a:t>
            </a:r>
          </a:p>
        </p:txBody>
      </p:sp>
      <p:sp>
        <p:nvSpPr>
          <p:cNvPr id="27668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1</a:t>
            </a:r>
          </a:p>
        </p:txBody>
      </p:sp>
      <p:sp>
        <p:nvSpPr>
          <p:cNvPr id="27669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2</a:t>
            </a:r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3</a:t>
            </a:r>
          </a:p>
        </p:txBody>
      </p:sp>
      <p:sp>
        <p:nvSpPr>
          <p:cNvPr id="27671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4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72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i</a:t>
            </a:r>
          </a:p>
        </p:txBody>
      </p:sp>
      <p:sp>
        <p:nvSpPr>
          <p:cNvPr id="27673" name="Text Box 23"/>
          <p:cNvSpPr txBox="1">
            <a:spLocks noChangeArrowheads="1"/>
          </p:cNvSpPr>
          <p:nvPr/>
        </p:nvSpPr>
        <p:spPr bwMode="auto">
          <a:xfrm>
            <a:off x="2438400" y="1600200"/>
            <a:ext cx="452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Xi</a:t>
            </a:r>
          </a:p>
        </p:txBody>
      </p:sp>
      <p:sp>
        <p:nvSpPr>
          <p:cNvPr id="27674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75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76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77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78" name="Text Box 28"/>
          <p:cNvSpPr txBox="1">
            <a:spLocks noChangeArrowheads="1"/>
          </p:cNvSpPr>
          <p:nvPr/>
        </p:nvSpPr>
        <p:spPr bwMode="auto">
          <a:xfrm>
            <a:off x="3124200" y="1143000"/>
            <a:ext cx="435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Yj</a:t>
            </a:r>
          </a:p>
        </p:txBody>
      </p:sp>
      <p:sp>
        <p:nvSpPr>
          <p:cNvPr id="27679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80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81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82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83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D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84" name="Text Box 34"/>
          <p:cNvSpPr txBox="1">
            <a:spLocks noChangeArrowheads="1"/>
          </p:cNvSpPr>
          <p:nvPr/>
        </p:nvSpPr>
        <p:spPr bwMode="auto">
          <a:xfrm>
            <a:off x="3200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85" name="Text Box 35"/>
          <p:cNvSpPr txBox="1">
            <a:spLocks noChangeArrowheads="1"/>
          </p:cNvSpPr>
          <p:nvPr/>
        </p:nvSpPr>
        <p:spPr bwMode="auto">
          <a:xfrm>
            <a:off x="3200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86" name="Text Box 36"/>
          <p:cNvSpPr txBox="1">
            <a:spLocks noChangeArrowheads="1"/>
          </p:cNvSpPr>
          <p:nvPr/>
        </p:nvSpPr>
        <p:spPr bwMode="auto">
          <a:xfrm>
            <a:off x="72390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87" name="Text Box 37"/>
          <p:cNvSpPr txBox="1">
            <a:spLocks noChangeArrowheads="1"/>
          </p:cNvSpPr>
          <p:nvPr/>
        </p:nvSpPr>
        <p:spPr bwMode="auto">
          <a:xfrm>
            <a:off x="64008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88" name="Text Box 38"/>
          <p:cNvSpPr txBox="1">
            <a:spLocks noChangeArrowheads="1"/>
          </p:cNvSpPr>
          <p:nvPr/>
        </p:nvSpPr>
        <p:spPr bwMode="auto">
          <a:xfrm>
            <a:off x="55626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89" name="Text Box 39"/>
          <p:cNvSpPr txBox="1">
            <a:spLocks noChangeArrowheads="1"/>
          </p:cNvSpPr>
          <p:nvPr/>
        </p:nvSpPr>
        <p:spPr bwMode="auto">
          <a:xfrm>
            <a:off x="4724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90" name="Text Box 40"/>
          <p:cNvSpPr txBox="1">
            <a:spLocks noChangeArrowheads="1"/>
          </p:cNvSpPr>
          <p:nvPr/>
        </p:nvSpPr>
        <p:spPr bwMode="auto">
          <a:xfrm>
            <a:off x="3962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91" name="Text Box 41"/>
          <p:cNvSpPr txBox="1">
            <a:spLocks noChangeArrowheads="1"/>
          </p:cNvSpPr>
          <p:nvPr/>
        </p:nvSpPr>
        <p:spPr bwMode="auto">
          <a:xfrm>
            <a:off x="3200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92" name="Text Box 42"/>
          <p:cNvSpPr txBox="1">
            <a:spLocks noChangeArrowheads="1"/>
          </p:cNvSpPr>
          <p:nvPr/>
        </p:nvSpPr>
        <p:spPr bwMode="auto">
          <a:xfrm>
            <a:off x="3200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93" name="Text Box 43"/>
          <p:cNvSpPr txBox="1">
            <a:spLocks noChangeArrowheads="1"/>
          </p:cNvSpPr>
          <p:nvPr/>
        </p:nvSpPr>
        <p:spPr bwMode="auto">
          <a:xfrm>
            <a:off x="3200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94" name="Text Box 44"/>
          <p:cNvSpPr txBox="1">
            <a:spLocks noChangeArrowheads="1"/>
          </p:cNvSpPr>
          <p:nvPr/>
        </p:nvSpPr>
        <p:spPr bwMode="auto">
          <a:xfrm>
            <a:off x="1371600" y="5105400"/>
            <a:ext cx="5361719" cy="109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		if ( X</a:t>
            </a:r>
            <a:r>
              <a:rPr lang="en-US" baseline="-25000">
                <a:latin typeface="Avenir Book"/>
                <a:cs typeface="Avenir Book"/>
              </a:rPr>
              <a:t>i</a:t>
            </a:r>
            <a:r>
              <a:rPr lang="en-US">
                <a:latin typeface="Avenir Book"/>
                <a:cs typeface="Avenir Book"/>
              </a:rPr>
              <a:t> == Y</a:t>
            </a:r>
            <a:r>
              <a:rPr lang="en-US" baseline="-25000">
                <a:latin typeface="Avenir Book"/>
                <a:cs typeface="Avenir Book"/>
              </a:rPr>
              <a:t>j</a:t>
            </a:r>
            <a:r>
              <a:rPr lang="en-US">
                <a:latin typeface="Avenir Book"/>
                <a:cs typeface="Avenir Book"/>
              </a:rPr>
              <a:t> )		</a:t>
            </a:r>
          </a:p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			c[i,j] = c[i-1,j-1] + 1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		else c[i,j] = max( c[i-1,j], c[i,j-1] )</a:t>
            </a:r>
          </a:p>
        </p:txBody>
      </p:sp>
      <p:sp>
        <p:nvSpPr>
          <p:cNvPr id="27695" name="Text Box 45"/>
          <p:cNvSpPr txBox="1">
            <a:spLocks noChangeArrowheads="1"/>
          </p:cNvSpPr>
          <p:nvPr/>
        </p:nvSpPr>
        <p:spPr bwMode="auto">
          <a:xfrm>
            <a:off x="64008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96" name="Text Box 46"/>
          <p:cNvSpPr txBox="1">
            <a:spLocks noChangeArrowheads="1"/>
          </p:cNvSpPr>
          <p:nvPr/>
        </p:nvSpPr>
        <p:spPr bwMode="auto">
          <a:xfrm>
            <a:off x="55626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97" name="Text Box 47"/>
          <p:cNvSpPr txBox="1">
            <a:spLocks noChangeArrowheads="1"/>
          </p:cNvSpPr>
          <p:nvPr/>
        </p:nvSpPr>
        <p:spPr bwMode="auto">
          <a:xfrm>
            <a:off x="4724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98" name="Text Box 48"/>
          <p:cNvSpPr txBox="1">
            <a:spLocks noChangeArrowheads="1"/>
          </p:cNvSpPr>
          <p:nvPr/>
        </p:nvSpPr>
        <p:spPr bwMode="auto">
          <a:xfrm>
            <a:off x="3962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699" name="Text Box 49"/>
          <p:cNvSpPr txBox="1">
            <a:spLocks noChangeArrowheads="1"/>
          </p:cNvSpPr>
          <p:nvPr/>
        </p:nvSpPr>
        <p:spPr bwMode="auto">
          <a:xfrm>
            <a:off x="72390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700" name="Text Box 50"/>
          <p:cNvSpPr txBox="1">
            <a:spLocks noChangeArrowheads="1"/>
          </p:cNvSpPr>
          <p:nvPr/>
        </p:nvSpPr>
        <p:spPr bwMode="auto">
          <a:xfrm>
            <a:off x="3962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701" name="Text Box 51"/>
          <p:cNvSpPr txBox="1">
            <a:spLocks noChangeArrowheads="1"/>
          </p:cNvSpPr>
          <p:nvPr/>
        </p:nvSpPr>
        <p:spPr bwMode="auto">
          <a:xfrm>
            <a:off x="72390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702" name="Text Box 52"/>
          <p:cNvSpPr txBox="1">
            <a:spLocks noChangeArrowheads="1"/>
          </p:cNvSpPr>
          <p:nvPr/>
        </p:nvSpPr>
        <p:spPr bwMode="auto">
          <a:xfrm>
            <a:off x="55626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703" name="Text Box 53"/>
          <p:cNvSpPr txBox="1">
            <a:spLocks noChangeArrowheads="1"/>
          </p:cNvSpPr>
          <p:nvPr/>
        </p:nvSpPr>
        <p:spPr bwMode="auto">
          <a:xfrm>
            <a:off x="64008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704" name="Text Box 54"/>
          <p:cNvSpPr txBox="1">
            <a:spLocks noChangeArrowheads="1"/>
          </p:cNvSpPr>
          <p:nvPr/>
        </p:nvSpPr>
        <p:spPr bwMode="auto">
          <a:xfrm>
            <a:off x="3962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 b="1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7705" name="Text Box 55"/>
          <p:cNvSpPr txBox="1">
            <a:spLocks noChangeArrowheads="1"/>
          </p:cNvSpPr>
          <p:nvPr/>
        </p:nvSpPr>
        <p:spPr bwMode="auto">
          <a:xfrm>
            <a:off x="4724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706" name="Text Box 56"/>
          <p:cNvSpPr txBox="1">
            <a:spLocks noChangeArrowheads="1"/>
          </p:cNvSpPr>
          <p:nvPr/>
        </p:nvSpPr>
        <p:spPr bwMode="auto">
          <a:xfrm>
            <a:off x="55626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7707" name="Text Box 57"/>
          <p:cNvSpPr txBox="1">
            <a:spLocks noChangeArrowheads="1"/>
          </p:cNvSpPr>
          <p:nvPr/>
        </p:nvSpPr>
        <p:spPr bwMode="auto">
          <a:xfrm>
            <a:off x="4724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7708" name="Text Box 58"/>
          <p:cNvSpPr txBox="1">
            <a:spLocks noChangeArrowheads="1"/>
          </p:cNvSpPr>
          <p:nvPr/>
        </p:nvSpPr>
        <p:spPr bwMode="auto">
          <a:xfrm>
            <a:off x="72390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7709" name="Text Box 59"/>
          <p:cNvSpPr txBox="1">
            <a:spLocks noChangeArrowheads="1"/>
          </p:cNvSpPr>
          <p:nvPr/>
        </p:nvSpPr>
        <p:spPr bwMode="auto">
          <a:xfrm>
            <a:off x="64008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7710" name="Text Box 60"/>
          <p:cNvSpPr txBox="1">
            <a:spLocks noChangeArrowheads="1"/>
          </p:cNvSpPr>
          <p:nvPr/>
        </p:nvSpPr>
        <p:spPr bwMode="auto">
          <a:xfrm>
            <a:off x="3962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 b="1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70717" name="Text Box 61"/>
          <p:cNvSpPr txBox="1">
            <a:spLocks noChangeArrowheads="1"/>
          </p:cNvSpPr>
          <p:nvPr/>
        </p:nvSpPr>
        <p:spPr bwMode="auto">
          <a:xfrm>
            <a:off x="4724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1</a:t>
            </a:r>
          </a:p>
        </p:txBody>
      </p:sp>
      <p:sp>
        <p:nvSpPr>
          <p:cNvPr id="70718" name="Text Box 62"/>
          <p:cNvSpPr txBox="1">
            <a:spLocks noChangeArrowheads="1"/>
          </p:cNvSpPr>
          <p:nvPr/>
        </p:nvSpPr>
        <p:spPr bwMode="auto">
          <a:xfrm>
            <a:off x="55626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2</a:t>
            </a:r>
          </a:p>
        </p:txBody>
      </p:sp>
      <p:sp>
        <p:nvSpPr>
          <p:cNvPr id="70719" name="Line 63"/>
          <p:cNvSpPr>
            <a:spLocks noChangeShapeType="1"/>
          </p:cNvSpPr>
          <p:nvPr/>
        </p:nvSpPr>
        <p:spPr bwMode="auto">
          <a:xfrm>
            <a:off x="43434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0720" name="Line 64"/>
          <p:cNvSpPr>
            <a:spLocks noChangeShapeType="1"/>
          </p:cNvSpPr>
          <p:nvPr/>
        </p:nvSpPr>
        <p:spPr bwMode="auto">
          <a:xfrm>
            <a:off x="55626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0721" name="Line 65"/>
          <p:cNvSpPr>
            <a:spLocks noChangeShapeType="1"/>
          </p:cNvSpPr>
          <p:nvPr/>
        </p:nvSpPr>
        <p:spPr bwMode="auto">
          <a:xfrm>
            <a:off x="47244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7716" name="Oval 66"/>
          <p:cNvSpPr>
            <a:spLocks noChangeArrowheads="1"/>
          </p:cNvSpPr>
          <p:nvPr/>
        </p:nvSpPr>
        <p:spPr bwMode="auto">
          <a:xfrm>
            <a:off x="2286000" y="41148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7717" name="Oval 67"/>
          <p:cNvSpPr>
            <a:spLocks noChangeArrowheads="1"/>
          </p:cNvSpPr>
          <p:nvPr/>
        </p:nvSpPr>
        <p:spPr bwMode="auto">
          <a:xfrm>
            <a:off x="4572000" y="1066800"/>
            <a:ext cx="2590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0724" name="Text Box 68"/>
          <p:cNvSpPr txBox="1">
            <a:spLocks noChangeArrowheads="1"/>
          </p:cNvSpPr>
          <p:nvPr/>
        </p:nvSpPr>
        <p:spPr bwMode="auto">
          <a:xfrm>
            <a:off x="64008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2</a:t>
            </a:r>
          </a:p>
        </p:txBody>
      </p:sp>
      <p:sp>
        <p:nvSpPr>
          <p:cNvPr id="70725" name="Line 69"/>
          <p:cNvSpPr>
            <a:spLocks noChangeShapeType="1"/>
          </p:cNvSpPr>
          <p:nvPr/>
        </p:nvSpPr>
        <p:spPr bwMode="auto">
          <a:xfrm>
            <a:off x="63246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0726" name="Line 70"/>
          <p:cNvSpPr>
            <a:spLocks noChangeShapeType="1"/>
          </p:cNvSpPr>
          <p:nvPr/>
        </p:nvSpPr>
        <p:spPr bwMode="auto">
          <a:xfrm>
            <a:off x="60198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87787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17" grpId="0" autoUpdateAnimBg="0"/>
      <p:bldP spid="70718" grpId="0" autoUpdateAnimBg="0"/>
      <p:bldP spid="70719" grpId="0" animBg="1"/>
      <p:bldP spid="70720" grpId="0" animBg="1"/>
      <p:bldP spid="70721" grpId="0" animBg="1"/>
      <p:bldP spid="70724" grpId="0" autoUpdateAnimBg="0"/>
      <p:bldP spid="70725" grpId="0" animBg="1"/>
      <p:bldP spid="7072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8678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8679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8680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8681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8682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8683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8684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8685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8686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8687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8688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8689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28691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0</a:t>
            </a:r>
          </a:p>
        </p:txBody>
      </p:sp>
      <p:sp>
        <p:nvSpPr>
          <p:cNvPr id="28692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1</a:t>
            </a:r>
          </a:p>
        </p:txBody>
      </p:sp>
      <p:sp>
        <p:nvSpPr>
          <p:cNvPr id="28693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2</a:t>
            </a:r>
          </a:p>
        </p:txBody>
      </p:sp>
      <p:sp>
        <p:nvSpPr>
          <p:cNvPr id="28694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3</a:t>
            </a:r>
          </a:p>
        </p:txBody>
      </p:sp>
      <p:sp>
        <p:nvSpPr>
          <p:cNvPr id="28695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Avenir Book"/>
                <a:cs typeface="Avenir Book"/>
              </a:rPr>
              <a:t>4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696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i</a:t>
            </a:r>
          </a:p>
        </p:txBody>
      </p:sp>
      <p:sp>
        <p:nvSpPr>
          <p:cNvPr id="28697" name="Text Box 23"/>
          <p:cNvSpPr txBox="1">
            <a:spLocks noChangeArrowheads="1"/>
          </p:cNvSpPr>
          <p:nvPr/>
        </p:nvSpPr>
        <p:spPr bwMode="auto">
          <a:xfrm>
            <a:off x="2438400" y="1600200"/>
            <a:ext cx="452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Xi</a:t>
            </a:r>
          </a:p>
        </p:txBody>
      </p:sp>
      <p:sp>
        <p:nvSpPr>
          <p:cNvPr id="28698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699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00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01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02" name="Text Box 28"/>
          <p:cNvSpPr txBox="1">
            <a:spLocks noChangeArrowheads="1"/>
          </p:cNvSpPr>
          <p:nvPr/>
        </p:nvSpPr>
        <p:spPr bwMode="auto">
          <a:xfrm>
            <a:off x="3124200" y="1143000"/>
            <a:ext cx="435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Avenir Book"/>
                <a:cs typeface="Avenir Book"/>
              </a:rPr>
              <a:t>Yj</a:t>
            </a:r>
          </a:p>
        </p:txBody>
      </p:sp>
      <p:sp>
        <p:nvSpPr>
          <p:cNvPr id="28703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04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B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05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A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06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C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07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D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08" name="Text Box 34"/>
          <p:cNvSpPr txBox="1">
            <a:spLocks noChangeArrowheads="1"/>
          </p:cNvSpPr>
          <p:nvPr/>
        </p:nvSpPr>
        <p:spPr bwMode="auto">
          <a:xfrm>
            <a:off x="3200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09" name="Text Box 35"/>
          <p:cNvSpPr txBox="1">
            <a:spLocks noChangeArrowheads="1"/>
          </p:cNvSpPr>
          <p:nvPr/>
        </p:nvSpPr>
        <p:spPr bwMode="auto">
          <a:xfrm>
            <a:off x="3200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10" name="Text Box 36"/>
          <p:cNvSpPr txBox="1">
            <a:spLocks noChangeArrowheads="1"/>
          </p:cNvSpPr>
          <p:nvPr/>
        </p:nvSpPr>
        <p:spPr bwMode="auto">
          <a:xfrm>
            <a:off x="72390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11" name="Text Box 37"/>
          <p:cNvSpPr txBox="1">
            <a:spLocks noChangeArrowheads="1"/>
          </p:cNvSpPr>
          <p:nvPr/>
        </p:nvSpPr>
        <p:spPr bwMode="auto">
          <a:xfrm>
            <a:off x="64008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12" name="Text Box 38"/>
          <p:cNvSpPr txBox="1">
            <a:spLocks noChangeArrowheads="1"/>
          </p:cNvSpPr>
          <p:nvPr/>
        </p:nvSpPr>
        <p:spPr bwMode="auto">
          <a:xfrm>
            <a:off x="55626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13" name="Text Box 39"/>
          <p:cNvSpPr txBox="1">
            <a:spLocks noChangeArrowheads="1"/>
          </p:cNvSpPr>
          <p:nvPr/>
        </p:nvSpPr>
        <p:spPr bwMode="auto">
          <a:xfrm>
            <a:off x="4724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14" name="Text Box 40"/>
          <p:cNvSpPr txBox="1">
            <a:spLocks noChangeArrowheads="1"/>
          </p:cNvSpPr>
          <p:nvPr/>
        </p:nvSpPr>
        <p:spPr bwMode="auto">
          <a:xfrm>
            <a:off x="3962400" y="1752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15" name="Text Box 41"/>
          <p:cNvSpPr txBox="1">
            <a:spLocks noChangeArrowheads="1"/>
          </p:cNvSpPr>
          <p:nvPr/>
        </p:nvSpPr>
        <p:spPr bwMode="auto">
          <a:xfrm>
            <a:off x="3200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16" name="Text Box 42"/>
          <p:cNvSpPr txBox="1">
            <a:spLocks noChangeArrowheads="1"/>
          </p:cNvSpPr>
          <p:nvPr/>
        </p:nvSpPr>
        <p:spPr bwMode="auto">
          <a:xfrm>
            <a:off x="3200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17" name="Text Box 43"/>
          <p:cNvSpPr txBox="1">
            <a:spLocks noChangeArrowheads="1"/>
          </p:cNvSpPr>
          <p:nvPr/>
        </p:nvSpPr>
        <p:spPr bwMode="auto">
          <a:xfrm>
            <a:off x="3200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18" name="Text Box 44"/>
          <p:cNvSpPr txBox="1">
            <a:spLocks noChangeArrowheads="1"/>
          </p:cNvSpPr>
          <p:nvPr/>
        </p:nvSpPr>
        <p:spPr bwMode="auto">
          <a:xfrm>
            <a:off x="1371600" y="5105400"/>
            <a:ext cx="5361719" cy="109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		if ( X</a:t>
            </a:r>
            <a:r>
              <a:rPr lang="en-US" baseline="-25000">
                <a:solidFill>
                  <a:srgbClr val="008000"/>
                </a:solidFill>
                <a:latin typeface="Avenir Book"/>
                <a:cs typeface="Avenir Book"/>
              </a:rPr>
              <a:t>i</a:t>
            </a: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== Y</a:t>
            </a:r>
            <a:r>
              <a:rPr lang="en-US" baseline="-25000">
                <a:solidFill>
                  <a:srgbClr val="008000"/>
                </a:solidFill>
                <a:latin typeface="Avenir Book"/>
                <a:cs typeface="Avenir Book"/>
              </a:rPr>
              <a:t>j</a:t>
            </a: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)		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8000"/>
                </a:solidFill>
                <a:latin typeface="Avenir Book"/>
                <a:cs typeface="Avenir Book"/>
              </a:rPr>
              <a:t> 			c[i,j] = c[i-1,j-1] + 1</a:t>
            </a:r>
            <a:endParaRPr lang="en-US">
              <a:latin typeface="Avenir Book"/>
              <a:cs typeface="Avenir Book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venir Book"/>
                <a:cs typeface="Avenir Book"/>
              </a:rPr>
              <a:t> 		else c[i,j] = max( c[i-1,j], c[i,j-1] )</a:t>
            </a:r>
          </a:p>
        </p:txBody>
      </p:sp>
      <p:sp>
        <p:nvSpPr>
          <p:cNvPr id="28719" name="Text Box 45"/>
          <p:cNvSpPr txBox="1">
            <a:spLocks noChangeArrowheads="1"/>
          </p:cNvSpPr>
          <p:nvPr/>
        </p:nvSpPr>
        <p:spPr bwMode="auto">
          <a:xfrm>
            <a:off x="64008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20" name="Text Box 46"/>
          <p:cNvSpPr txBox="1">
            <a:spLocks noChangeArrowheads="1"/>
          </p:cNvSpPr>
          <p:nvPr/>
        </p:nvSpPr>
        <p:spPr bwMode="auto">
          <a:xfrm>
            <a:off x="55626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21" name="Text Box 47"/>
          <p:cNvSpPr txBox="1">
            <a:spLocks noChangeArrowheads="1"/>
          </p:cNvSpPr>
          <p:nvPr/>
        </p:nvSpPr>
        <p:spPr bwMode="auto">
          <a:xfrm>
            <a:off x="4724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22" name="Text Box 48"/>
          <p:cNvSpPr txBox="1">
            <a:spLocks noChangeArrowheads="1"/>
          </p:cNvSpPr>
          <p:nvPr/>
        </p:nvSpPr>
        <p:spPr bwMode="auto">
          <a:xfrm>
            <a:off x="39624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0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23" name="Text Box 49"/>
          <p:cNvSpPr txBox="1">
            <a:spLocks noChangeArrowheads="1"/>
          </p:cNvSpPr>
          <p:nvPr/>
        </p:nvSpPr>
        <p:spPr bwMode="auto">
          <a:xfrm>
            <a:off x="7239000" y="2362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24" name="Text Box 50"/>
          <p:cNvSpPr txBox="1">
            <a:spLocks noChangeArrowheads="1"/>
          </p:cNvSpPr>
          <p:nvPr/>
        </p:nvSpPr>
        <p:spPr bwMode="auto">
          <a:xfrm>
            <a:off x="3962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25" name="Text Box 51"/>
          <p:cNvSpPr txBox="1">
            <a:spLocks noChangeArrowheads="1"/>
          </p:cNvSpPr>
          <p:nvPr/>
        </p:nvSpPr>
        <p:spPr bwMode="auto">
          <a:xfrm>
            <a:off x="72390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26" name="Text Box 52"/>
          <p:cNvSpPr txBox="1">
            <a:spLocks noChangeArrowheads="1"/>
          </p:cNvSpPr>
          <p:nvPr/>
        </p:nvSpPr>
        <p:spPr bwMode="auto">
          <a:xfrm>
            <a:off x="55626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27" name="Text Box 53"/>
          <p:cNvSpPr txBox="1">
            <a:spLocks noChangeArrowheads="1"/>
          </p:cNvSpPr>
          <p:nvPr/>
        </p:nvSpPr>
        <p:spPr bwMode="auto">
          <a:xfrm>
            <a:off x="64008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28" name="Text Box 54"/>
          <p:cNvSpPr txBox="1">
            <a:spLocks noChangeArrowheads="1"/>
          </p:cNvSpPr>
          <p:nvPr/>
        </p:nvSpPr>
        <p:spPr bwMode="auto">
          <a:xfrm>
            <a:off x="3962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 b="1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8729" name="Text Box 55"/>
          <p:cNvSpPr txBox="1">
            <a:spLocks noChangeArrowheads="1"/>
          </p:cNvSpPr>
          <p:nvPr/>
        </p:nvSpPr>
        <p:spPr bwMode="auto">
          <a:xfrm>
            <a:off x="47244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30" name="Text Box 56"/>
          <p:cNvSpPr txBox="1">
            <a:spLocks noChangeArrowheads="1"/>
          </p:cNvSpPr>
          <p:nvPr/>
        </p:nvSpPr>
        <p:spPr bwMode="auto">
          <a:xfrm>
            <a:off x="55626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8731" name="Text Box 57"/>
          <p:cNvSpPr txBox="1">
            <a:spLocks noChangeArrowheads="1"/>
          </p:cNvSpPr>
          <p:nvPr/>
        </p:nvSpPr>
        <p:spPr bwMode="auto">
          <a:xfrm>
            <a:off x="4724400" y="30480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>
              <a:latin typeface="Avenir Book"/>
              <a:cs typeface="Avenir Book"/>
            </a:endParaRPr>
          </a:p>
        </p:txBody>
      </p:sp>
      <p:sp>
        <p:nvSpPr>
          <p:cNvPr id="28732" name="Text Box 58"/>
          <p:cNvSpPr txBox="1">
            <a:spLocks noChangeArrowheads="1"/>
          </p:cNvSpPr>
          <p:nvPr/>
        </p:nvSpPr>
        <p:spPr bwMode="auto">
          <a:xfrm>
            <a:off x="72390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8733" name="Text Box 59"/>
          <p:cNvSpPr txBox="1">
            <a:spLocks noChangeArrowheads="1"/>
          </p:cNvSpPr>
          <p:nvPr/>
        </p:nvSpPr>
        <p:spPr bwMode="auto">
          <a:xfrm>
            <a:off x="6400800" y="36576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8734" name="Text Box 60"/>
          <p:cNvSpPr txBox="1">
            <a:spLocks noChangeArrowheads="1"/>
          </p:cNvSpPr>
          <p:nvPr/>
        </p:nvSpPr>
        <p:spPr bwMode="auto">
          <a:xfrm>
            <a:off x="3962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 b="1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8735" name="Text Box 61"/>
          <p:cNvSpPr txBox="1">
            <a:spLocks noChangeArrowheads="1"/>
          </p:cNvSpPr>
          <p:nvPr/>
        </p:nvSpPr>
        <p:spPr bwMode="auto">
          <a:xfrm>
            <a:off x="47244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1</a:t>
            </a:r>
            <a:endParaRPr lang="en-US" b="1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8736" name="Text Box 62"/>
          <p:cNvSpPr txBox="1">
            <a:spLocks noChangeArrowheads="1"/>
          </p:cNvSpPr>
          <p:nvPr/>
        </p:nvSpPr>
        <p:spPr bwMode="auto">
          <a:xfrm>
            <a:off x="55626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28737" name="Text Box 63"/>
          <p:cNvSpPr txBox="1">
            <a:spLocks noChangeArrowheads="1"/>
          </p:cNvSpPr>
          <p:nvPr/>
        </p:nvSpPr>
        <p:spPr bwMode="auto">
          <a:xfrm>
            <a:off x="6400800" y="4267200"/>
            <a:ext cx="35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venir Book"/>
                <a:cs typeface="Avenir Book"/>
              </a:rPr>
              <a:t>2</a:t>
            </a:r>
            <a:endParaRPr lang="en-US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72768" name="Text Box 64"/>
          <p:cNvSpPr txBox="1">
            <a:spLocks noChangeArrowheads="1"/>
          </p:cNvSpPr>
          <p:nvPr/>
        </p:nvSpPr>
        <p:spPr bwMode="auto">
          <a:xfrm>
            <a:off x="7239000" y="4117975"/>
            <a:ext cx="4413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>
                <a:solidFill>
                  <a:srgbClr val="33CC33"/>
                </a:solidFill>
                <a:latin typeface="Avenir Book"/>
                <a:cs typeface="Avenir Book"/>
              </a:rPr>
              <a:t>3</a:t>
            </a:r>
            <a:endParaRPr lang="en-US">
              <a:solidFill>
                <a:srgbClr val="FF0000"/>
              </a:solidFill>
              <a:latin typeface="Avenir Book"/>
              <a:cs typeface="Avenir Book"/>
            </a:endParaRPr>
          </a:p>
        </p:txBody>
      </p:sp>
      <p:sp>
        <p:nvSpPr>
          <p:cNvPr id="72769" name="Oval 65"/>
          <p:cNvSpPr>
            <a:spLocks noChangeArrowheads="1"/>
          </p:cNvSpPr>
          <p:nvPr/>
        </p:nvSpPr>
        <p:spPr bwMode="auto">
          <a:xfrm>
            <a:off x="2362200" y="41148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2770" name="Oval 66"/>
          <p:cNvSpPr>
            <a:spLocks noChangeArrowheads="1"/>
          </p:cNvSpPr>
          <p:nvPr/>
        </p:nvSpPr>
        <p:spPr bwMode="auto">
          <a:xfrm>
            <a:off x="7162800" y="11430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2771" name="Line 67"/>
          <p:cNvSpPr>
            <a:spLocks noChangeShapeType="1"/>
          </p:cNvSpPr>
          <p:nvPr/>
        </p:nvSpPr>
        <p:spPr bwMode="auto">
          <a:xfrm>
            <a:off x="6858000" y="3886200"/>
            <a:ext cx="381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Avenir Book"/>
              <a:cs typeface="Avenir Book"/>
            </a:endParaRPr>
          </a:p>
        </p:txBody>
      </p:sp>
      <p:sp>
        <p:nvSpPr>
          <p:cNvPr id="72772" name="Oval 68"/>
          <p:cNvSpPr>
            <a:spLocks noChangeArrowheads="1"/>
          </p:cNvSpPr>
          <p:nvPr/>
        </p:nvSpPr>
        <p:spPr bwMode="auto">
          <a:xfrm>
            <a:off x="7086600" y="4114800"/>
            <a:ext cx="685800" cy="685800"/>
          </a:xfrm>
          <a:prstGeom prst="ellipse">
            <a:avLst/>
          </a:prstGeom>
          <a:noFill/>
          <a:ln w="1111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33CC33"/>
              </a:solidFill>
              <a:latin typeface="Avenir Book"/>
              <a:cs typeface="Avenir Book"/>
            </a:endParaRPr>
          </a:p>
        </p:txBody>
      </p:sp>
      <p:sp>
        <p:nvSpPr>
          <p:cNvPr id="73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8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Avenir Book"/>
                <a:cs typeface="Avenir Book"/>
              </a:rPr>
              <a:t>j       0     </a:t>
            </a:r>
            <a:r>
              <a:rPr lang="en-US" dirty="0" smtClean="0">
                <a:latin typeface="Avenir Book"/>
                <a:cs typeface="Avenir Book"/>
              </a:rPr>
              <a:t> </a:t>
            </a:r>
            <a:r>
              <a:rPr lang="en-US" dirty="0">
                <a:latin typeface="Avenir Book"/>
                <a:cs typeface="Avenir Book"/>
              </a:rPr>
              <a:t>1       </a:t>
            </a:r>
            <a:r>
              <a:rPr lang="en-US" dirty="0" smtClean="0">
                <a:latin typeface="Avenir Book"/>
                <a:cs typeface="Avenir Book"/>
              </a:rPr>
              <a:t>2        3        </a:t>
            </a:r>
            <a:r>
              <a:rPr lang="en-US" dirty="0">
                <a:latin typeface="Avenir Book"/>
                <a:cs typeface="Avenir Book"/>
              </a:rPr>
              <a:t>4        </a:t>
            </a:r>
            <a:r>
              <a:rPr lang="en-US" dirty="0" smtClean="0">
                <a:latin typeface="Avenir Book"/>
                <a:cs typeface="Avenir Book"/>
              </a:rPr>
              <a:t>5 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605981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68" grpId="0" autoUpdateAnimBg="0"/>
      <p:bldP spid="72769" grpId="0" animBg="1"/>
      <p:bldP spid="72770" grpId="0" animBg="1"/>
      <p:bldP spid="72771" grpId="0" animBg="1"/>
      <p:bldP spid="72772" grpId="0" animBg="1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2279"/>
            <a:ext cx="8229600" cy="1143000"/>
          </a:xfrm>
        </p:spPr>
        <p:txBody>
          <a:bodyPr/>
          <a:lstStyle/>
          <a:p>
            <a:r>
              <a:rPr lang="en-US" dirty="0" smtClean="0"/>
              <a:t>How to recover LCS?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6666"/>
            <a:ext cx="8229600" cy="2736989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can start from c[</a:t>
            </a:r>
            <a:r>
              <a:rPr lang="en-US" dirty="0" err="1"/>
              <a:t>m,n</a:t>
            </a:r>
            <a:r>
              <a:rPr lang="en-US" dirty="0"/>
              <a:t>] and go backwards</a:t>
            </a:r>
          </a:p>
          <a:p>
            <a:r>
              <a:rPr lang="en-US" dirty="0"/>
              <a:t>Whenever c[</a:t>
            </a:r>
            <a:r>
              <a:rPr lang="en-US" dirty="0" err="1"/>
              <a:t>i,j</a:t>
            </a:r>
            <a:r>
              <a:rPr lang="en-US" dirty="0"/>
              <a:t>] = c[i-1, j-1]+1, remember x[</a:t>
            </a:r>
            <a:r>
              <a:rPr lang="en-US" dirty="0" err="1"/>
              <a:t>i</a:t>
            </a:r>
            <a:r>
              <a:rPr lang="en-US" dirty="0"/>
              <a:t>]   (because x[</a:t>
            </a:r>
            <a:r>
              <a:rPr lang="en-US" dirty="0" err="1"/>
              <a:t>i</a:t>
            </a:r>
            <a:r>
              <a:rPr lang="en-US" dirty="0"/>
              <a:t>] is a part  of LCS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 until </a:t>
            </a:r>
            <a:r>
              <a:rPr lang="en-US" dirty="0" err="1" smtClean="0"/>
              <a:t>i</a:t>
            </a:r>
            <a:r>
              <a:rPr lang="en-US" dirty="0" smtClean="0"/>
              <a:t> = 0, j = 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11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027"/>
            <a:ext cx="8229600" cy="1143000"/>
          </a:xfrm>
        </p:spPr>
        <p:txBody>
          <a:bodyPr/>
          <a:lstStyle/>
          <a:p>
            <a:r>
              <a:rPr lang="en-US" dirty="0" smtClean="0"/>
              <a:t>Finding LCS</a:t>
            </a:r>
            <a:endParaRPr lang="en-US" dirty="0"/>
          </a:p>
        </p:txBody>
      </p:sp>
      <p:sp>
        <p:nvSpPr>
          <p:cNvPr id="82" name="Line 3"/>
          <p:cNvSpPr>
            <a:spLocks noChangeShapeType="1"/>
          </p:cNvSpPr>
          <p:nvPr/>
        </p:nvSpPr>
        <p:spPr bwMode="auto">
          <a:xfrm>
            <a:off x="3096329" y="2122434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4"/>
          <p:cNvSpPr>
            <a:spLocks noChangeShapeType="1"/>
          </p:cNvSpPr>
          <p:nvPr/>
        </p:nvSpPr>
        <p:spPr bwMode="auto">
          <a:xfrm>
            <a:off x="3096329" y="2122434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5"/>
          <p:cNvSpPr>
            <a:spLocks noChangeShapeType="1"/>
          </p:cNvSpPr>
          <p:nvPr/>
        </p:nvSpPr>
        <p:spPr bwMode="auto">
          <a:xfrm>
            <a:off x="5382329" y="2122434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6"/>
          <p:cNvSpPr>
            <a:spLocks noChangeShapeType="1"/>
          </p:cNvSpPr>
          <p:nvPr/>
        </p:nvSpPr>
        <p:spPr bwMode="auto">
          <a:xfrm>
            <a:off x="4544129" y="2122434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7"/>
          <p:cNvSpPr>
            <a:spLocks noChangeShapeType="1"/>
          </p:cNvSpPr>
          <p:nvPr/>
        </p:nvSpPr>
        <p:spPr bwMode="auto">
          <a:xfrm>
            <a:off x="3782129" y="2122434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8"/>
          <p:cNvSpPr>
            <a:spLocks noChangeShapeType="1"/>
          </p:cNvSpPr>
          <p:nvPr/>
        </p:nvSpPr>
        <p:spPr bwMode="auto">
          <a:xfrm>
            <a:off x="6220529" y="2122434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Line 9"/>
          <p:cNvSpPr>
            <a:spLocks noChangeShapeType="1"/>
          </p:cNvSpPr>
          <p:nvPr/>
        </p:nvSpPr>
        <p:spPr bwMode="auto">
          <a:xfrm>
            <a:off x="7820729" y="2122434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7058729" y="2122434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11"/>
          <p:cNvSpPr>
            <a:spLocks noChangeShapeType="1"/>
          </p:cNvSpPr>
          <p:nvPr/>
        </p:nvSpPr>
        <p:spPr bwMode="auto">
          <a:xfrm>
            <a:off x="3096329" y="3341634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12"/>
          <p:cNvSpPr>
            <a:spLocks noChangeShapeType="1"/>
          </p:cNvSpPr>
          <p:nvPr/>
        </p:nvSpPr>
        <p:spPr bwMode="auto">
          <a:xfrm>
            <a:off x="3096329" y="4027434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Line 13"/>
          <p:cNvSpPr>
            <a:spLocks noChangeShapeType="1"/>
          </p:cNvSpPr>
          <p:nvPr/>
        </p:nvSpPr>
        <p:spPr bwMode="auto">
          <a:xfrm>
            <a:off x="3096329" y="4637034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14"/>
          <p:cNvSpPr>
            <a:spLocks noChangeShapeType="1"/>
          </p:cNvSpPr>
          <p:nvPr/>
        </p:nvSpPr>
        <p:spPr bwMode="auto">
          <a:xfrm>
            <a:off x="3096329" y="2732034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15"/>
          <p:cNvSpPr>
            <a:spLocks noChangeShapeType="1"/>
          </p:cNvSpPr>
          <p:nvPr/>
        </p:nvSpPr>
        <p:spPr bwMode="auto">
          <a:xfrm>
            <a:off x="3096329" y="5246634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Text Box 16"/>
          <p:cNvSpPr txBox="1">
            <a:spLocks noChangeArrowheads="1"/>
          </p:cNvSpPr>
          <p:nvPr/>
        </p:nvSpPr>
        <p:spPr bwMode="auto">
          <a:xfrm>
            <a:off x="2639129" y="1284234"/>
            <a:ext cx="514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j       0        1          2         3        4         5 </a:t>
            </a:r>
          </a:p>
        </p:txBody>
      </p:sp>
      <p:sp>
        <p:nvSpPr>
          <p:cNvPr id="96" name="Text Box 17"/>
          <p:cNvSpPr txBox="1">
            <a:spLocks noChangeArrowheads="1"/>
          </p:cNvSpPr>
          <p:nvPr/>
        </p:nvSpPr>
        <p:spPr bwMode="auto">
          <a:xfrm>
            <a:off x="1343729" y="21986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97" name="Text Box 18"/>
          <p:cNvSpPr txBox="1">
            <a:spLocks noChangeArrowheads="1"/>
          </p:cNvSpPr>
          <p:nvPr/>
        </p:nvSpPr>
        <p:spPr bwMode="auto">
          <a:xfrm>
            <a:off x="1343729" y="28844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98" name="Text Box 19"/>
          <p:cNvSpPr txBox="1">
            <a:spLocks noChangeArrowheads="1"/>
          </p:cNvSpPr>
          <p:nvPr/>
        </p:nvSpPr>
        <p:spPr bwMode="auto">
          <a:xfrm>
            <a:off x="1343729" y="34940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99" name="Text Box 20"/>
          <p:cNvSpPr txBox="1">
            <a:spLocks noChangeArrowheads="1"/>
          </p:cNvSpPr>
          <p:nvPr/>
        </p:nvSpPr>
        <p:spPr bwMode="auto">
          <a:xfrm>
            <a:off x="1343729" y="41036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100" name="Text Box 21"/>
          <p:cNvSpPr txBox="1">
            <a:spLocks noChangeArrowheads="1"/>
          </p:cNvSpPr>
          <p:nvPr/>
        </p:nvSpPr>
        <p:spPr bwMode="auto">
          <a:xfrm>
            <a:off x="1343729" y="47132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101" name="Text Box 22"/>
          <p:cNvSpPr txBox="1">
            <a:spLocks noChangeArrowheads="1"/>
          </p:cNvSpPr>
          <p:nvPr/>
        </p:nvSpPr>
        <p:spPr bwMode="auto">
          <a:xfrm>
            <a:off x="1327854" y="1630309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i</a:t>
            </a:r>
          </a:p>
        </p:txBody>
      </p:sp>
      <p:sp>
        <p:nvSpPr>
          <p:cNvPr id="102" name="Text Box 23"/>
          <p:cNvSpPr txBox="1">
            <a:spLocks noChangeArrowheads="1"/>
          </p:cNvSpPr>
          <p:nvPr/>
        </p:nvSpPr>
        <p:spPr bwMode="auto">
          <a:xfrm>
            <a:off x="2486729" y="2122434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Xi</a:t>
            </a:r>
          </a:p>
        </p:txBody>
      </p:sp>
      <p:sp>
        <p:nvSpPr>
          <p:cNvPr id="103" name="Text Box 24"/>
          <p:cNvSpPr txBox="1">
            <a:spLocks noChangeArrowheads="1"/>
          </p:cNvSpPr>
          <p:nvPr/>
        </p:nvSpPr>
        <p:spPr bwMode="auto">
          <a:xfrm>
            <a:off x="2486729" y="2732034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A</a:t>
            </a:r>
            <a:endParaRPr lang="en-US"/>
          </a:p>
        </p:txBody>
      </p:sp>
      <p:sp>
        <p:nvSpPr>
          <p:cNvPr id="104" name="Text Box 25"/>
          <p:cNvSpPr txBox="1">
            <a:spLocks noChangeArrowheads="1"/>
          </p:cNvSpPr>
          <p:nvPr/>
        </p:nvSpPr>
        <p:spPr bwMode="auto">
          <a:xfrm>
            <a:off x="2486729" y="3417834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B</a:t>
            </a:r>
            <a:endParaRPr lang="en-US"/>
          </a:p>
        </p:txBody>
      </p:sp>
      <p:sp>
        <p:nvSpPr>
          <p:cNvPr id="105" name="Text Box 26"/>
          <p:cNvSpPr txBox="1">
            <a:spLocks noChangeArrowheads="1"/>
          </p:cNvSpPr>
          <p:nvPr/>
        </p:nvSpPr>
        <p:spPr bwMode="auto">
          <a:xfrm>
            <a:off x="2486729" y="4103634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C</a:t>
            </a:r>
            <a:endParaRPr lang="en-US"/>
          </a:p>
        </p:txBody>
      </p:sp>
      <p:sp>
        <p:nvSpPr>
          <p:cNvPr id="106" name="Text Box 28"/>
          <p:cNvSpPr txBox="1">
            <a:spLocks noChangeArrowheads="1"/>
          </p:cNvSpPr>
          <p:nvPr/>
        </p:nvSpPr>
        <p:spPr bwMode="auto">
          <a:xfrm>
            <a:off x="3172529" y="1665234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Yj</a:t>
            </a:r>
          </a:p>
        </p:txBody>
      </p:sp>
      <p:sp>
        <p:nvSpPr>
          <p:cNvPr id="107" name="Text Box 29"/>
          <p:cNvSpPr txBox="1">
            <a:spLocks noChangeArrowheads="1"/>
          </p:cNvSpPr>
          <p:nvPr/>
        </p:nvSpPr>
        <p:spPr bwMode="auto">
          <a:xfrm>
            <a:off x="7287329" y="1665234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B</a:t>
            </a:r>
            <a:endParaRPr lang="en-US"/>
          </a:p>
        </p:txBody>
      </p:sp>
      <p:sp>
        <p:nvSpPr>
          <p:cNvPr id="108" name="Text Box 30"/>
          <p:cNvSpPr txBox="1">
            <a:spLocks noChangeArrowheads="1"/>
          </p:cNvSpPr>
          <p:nvPr/>
        </p:nvSpPr>
        <p:spPr bwMode="auto">
          <a:xfrm>
            <a:off x="4010729" y="1665234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B</a:t>
            </a:r>
            <a:endParaRPr lang="en-US"/>
          </a:p>
        </p:txBody>
      </p: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6449129" y="1665234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A</a:t>
            </a:r>
            <a:endParaRPr lang="en-US"/>
          </a:p>
        </p:txBody>
      </p:sp>
      <p:sp>
        <p:nvSpPr>
          <p:cNvPr id="110" name="Text Box 32"/>
          <p:cNvSpPr txBox="1">
            <a:spLocks noChangeArrowheads="1"/>
          </p:cNvSpPr>
          <p:nvPr/>
        </p:nvSpPr>
        <p:spPr bwMode="auto">
          <a:xfrm>
            <a:off x="5610929" y="1665234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C</a:t>
            </a:r>
            <a:endParaRPr lang="en-US"/>
          </a:p>
        </p:txBody>
      </p:sp>
      <p:sp>
        <p:nvSpPr>
          <p:cNvPr id="111" name="Text Box 33"/>
          <p:cNvSpPr txBox="1">
            <a:spLocks noChangeArrowheads="1"/>
          </p:cNvSpPr>
          <p:nvPr/>
        </p:nvSpPr>
        <p:spPr bwMode="auto">
          <a:xfrm>
            <a:off x="4772729" y="1665234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D</a:t>
            </a:r>
            <a:endParaRPr lang="en-US"/>
          </a:p>
        </p:txBody>
      </p:sp>
      <p:sp>
        <p:nvSpPr>
          <p:cNvPr id="112" name="Text Box 34"/>
          <p:cNvSpPr txBox="1">
            <a:spLocks noChangeArrowheads="1"/>
          </p:cNvSpPr>
          <p:nvPr/>
        </p:nvSpPr>
        <p:spPr bwMode="auto">
          <a:xfrm>
            <a:off x="3248729" y="22748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3248729" y="28844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114" name="Text Box 36"/>
          <p:cNvSpPr txBox="1">
            <a:spLocks noChangeArrowheads="1"/>
          </p:cNvSpPr>
          <p:nvPr/>
        </p:nvSpPr>
        <p:spPr bwMode="auto">
          <a:xfrm>
            <a:off x="7287329" y="22748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115" name="Text Box 37"/>
          <p:cNvSpPr txBox="1">
            <a:spLocks noChangeArrowheads="1"/>
          </p:cNvSpPr>
          <p:nvPr/>
        </p:nvSpPr>
        <p:spPr bwMode="auto">
          <a:xfrm>
            <a:off x="6449129" y="22748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116" name="Text Box 38"/>
          <p:cNvSpPr txBox="1">
            <a:spLocks noChangeArrowheads="1"/>
          </p:cNvSpPr>
          <p:nvPr/>
        </p:nvSpPr>
        <p:spPr bwMode="auto">
          <a:xfrm>
            <a:off x="5610929" y="22748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117" name="Text Box 39"/>
          <p:cNvSpPr txBox="1">
            <a:spLocks noChangeArrowheads="1"/>
          </p:cNvSpPr>
          <p:nvPr/>
        </p:nvSpPr>
        <p:spPr bwMode="auto">
          <a:xfrm>
            <a:off x="4772729" y="22748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118" name="Text Box 40"/>
          <p:cNvSpPr txBox="1">
            <a:spLocks noChangeArrowheads="1"/>
          </p:cNvSpPr>
          <p:nvPr/>
        </p:nvSpPr>
        <p:spPr bwMode="auto">
          <a:xfrm>
            <a:off x="4010729" y="22748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119" name="Text Box 41"/>
          <p:cNvSpPr txBox="1">
            <a:spLocks noChangeArrowheads="1"/>
          </p:cNvSpPr>
          <p:nvPr/>
        </p:nvSpPr>
        <p:spPr bwMode="auto">
          <a:xfrm>
            <a:off x="3248729" y="47894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120" name="Text Box 42"/>
          <p:cNvSpPr txBox="1">
            <a:spLocks noChangeArrowheads="1"/>
          </p:cNvSpPr>
          <p:nvPr/>
        </p:nvSpPr>
        <p:spPr bwMode="auto">
          <a:xfrm>
            <a:off x="3248729" y="41798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121" name="Text Box 43"/>
          <p:cNvSpPr txBox="1">
            <a:spLocks noChangeArrowheads="1"/>
          </p:cNvSpPr>
          <p:nvPr/>
        </p:nvSpPr>
        <p:spPr bwMode="auto">
          <a:xfrm>
            <a:off x="3248729" y="35702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122" name="Text Box 45"/>
          <p:cNvSpPr txBox="1">
            <a:spLocks noChangeArrowheads="1"/>
          </p:cNvSpPr>
          <p:nvPr/>
        </p:nvSpPr>
        <p:spPr bwMode="auto">
          <a:xfrm>
            <a:off x="6449129" y="28844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/>
          </a:p>
        </p:txBody>
      </p:sp>
      <p:sp>
        <p:nvSpPr>
          <p:cNvPr id="123" name="Text Box 46"/>
          <p:cNvSpPr txBox="1">
            <a:spLocks noChangeArrowheads="1"/>
          </p:cNvSpPr>
          <p:nvPr/>
        </p:nvSpPr>
        <p:spPr bwMode="auto">
          <a:xfrm>
            <a:off x="5610929" y="28844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124" name="Text Box 47"/>
          <p:cNvSpPr txBox="1">
            <a:spLocks noChangeArrowheads="1"/>
          </p:cNvSpPr>
          <p:nvPr/>
        </p:nvSpPr>
        <p:spPr bwMode="auto">
          <a:xfrm>
            <a:off x="4772729" y="28844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125" name="Text Box 48"/>
          <p:cNvSpPr txBox="1">
            <a:spLocks noChangeArrowheads="1"/>
          </p:cNvSpPr>
          <p:nvPr/>
        </p:nvSpPr>
        <p:spPr bwMode="auto">
          <a:xfrm>
            <a:off x="4010729" y="28844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126" name="Text Box 49"/>
          <p:cNvSpPr txBox="1">
            <a:spLocks noChangeArrowheads="1"/>
          </p:cNvSpPr>
          <p:nvPr/>
        </p:nvSpPr>
        <p:spPr bwMode="auto">
          <a:xfrm>
            <a:off x="7287329" y="28844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/>
          </a:p>
        </p:txBody>
      </p:sp>
      <p:sp>
        <p:nvSpPr>
          <p:cNvPr id="127" name="Text Box 50"/>
          <p:cNvSpPr txBox="1">
            <a:spLocks noChangeArrowheads="1"/>
          </p:cNvSpPr>
          <p:nvPr/>
        </p:nvSpPr>
        <p:spPr bwMode="auto">
          <a:xfrm>
            <a:off x="4010729" y="35702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/>
          </a:p>
        </p:txBody>
      </p:sp>
      <p:sp>
        <p:nvSpPr>
          <p:cNvPr id="128" name="Text Box 51"/>
          <p:cNvSpPr txBox="1">
            <a:spLocks noChangeArrowheads="1"/>
          </p:cNvSpPr>
          <p:nvPr/>
        </p:nvSpPr>
        <p:spPr bwMode="auto">
          <a:xfrm>
            <a:off x="7287329" y="35702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2</a:t>
            </a:r>
            <a:endParaRPr lang="en-US"/>
          </a:p>
        </p:txBody>
      </p:sp>
      <p:sp>
        <p:nvSpPr>
          <p:cNvPr id="129" name="Text Box 52"/>
          <p:cNvSpPr txBox="1">
            <a:spLocks noChangeArrowheads="1"/>
          </p:cNvSpPr>
          <p:nvPr/>
        </p:nvSpPr>
        <p:spPr bwMode="auto">
          <a:xfrm>
            <a:off x="5610929" y="35702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/>
          </a:p>
        </p:txBody>
      </p:sp>
      <p:sp>
        <p:nvSpPr>
          <p:cNvPr id="130" name="Text Box 53"/>
          <p:cNvSpPr txBox="1">
            <a:spLocks noChangeArrowheads="1"/>
          </p:cNvSpPr>
          <p:nvPr/>
        </p:nvSpPr>
        <p:spPr bwMode="auto">
          <a:xfrm>
            <a:off x="6449129" y="35702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/>
          </a:p>
        </p:txBody>
      </p:sp>
      <p:sp>
        <p:nvSpPr>
          <p:cNvPr id="131" name="Text Box 54"/>
          <p:cNvSpPr txBox="1">
            <a:spLocks noChangeArrowheads="1"/>
          </p:cNvSpPr>
          <p:nvPr/>
        </p:nvSpPr>
        <p:spPr bwMode="auto">
          <a:xfrm>
            <a:off x="4010729" y="41798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2" name="Text Box 55"/>
          <p:cNvSpPr txBox="1">
            <a:spLocks noChangeArrowheads="1"/>
          </p:cNvSpPr>
          <p:nvPr/>
        </p:nvSpPr>
        <p:spPr bwMode="auto">
          <a:xfrm>
            <a:off x="4772729" y="41798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/>
          </a:p>
        </p:txBody>
      </p:sp>
      <p:sp>
        <p:nvSpPr>
          <p:cNvPr id="133" name="Text Box 56"/>
          <p:cNvSpPr txBox="1">
            <a:spLocks noChangeArrowheads="1"/>
          </p:cNvSpPr>
          <p:nvPr/>
        </p:nvSpPr>
        <p:spPr bwMode="auto">
          <a:xfrm>
            <a:off x="5610929" y="41798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34" name="Text Box 57"/>
          <p:cNvSpPr txBox="1">
            <a:spLocks noChangeArrowheads="1"/>
          </p:cNvSpPr>
          <p:nvPr/>
        </p:nvSpPr>
        <p:spPr bwMode="auto">
          <a:xfrm>
            <a:off x="4772729" y="35702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/>
          </a:p>
        </p:txBody>
      </p:sp>
      <p:sp>
        <p:nvSpPr>
          <p:cNvPr id="135" name="Text Box 58"/>
          <p:cNvSpPr txBox="1">
            <a:spLocks noChangeArrowheads="1"/>
          </p:cNvSpPr>
          <p:nvPr/>
        </p:nvSpPr>
        <p:spPr bwMode="auto">
          <a:xfrm>
            <a:off x="7287329" y="41798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36" name="Text Box 59"/>
          <p:cNvSpPr txBox="1">
            <a:spLocks noChangeArrowheads="1"/>
          </p:cNvSpPr>
          <p:nvPr/>
        </p:nvSpPr>
        <p:spPr bwMode="auto">
          <a:xfrm>
            <a:off x="6449129" y="41798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37" name="Text Box 60"/>
          <p:cNvSpPr txBox="1">
            <a:spLocks noChangeArrowheads="1"/>
          </p:cNvSpPr>
          <p:nvPr/>
        </p:nvSpPr>
        <p:spPr bwMode="auto">
          <a:xfrm>
            <a:off x="4010729" y="47894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8" name="Text Box 61"/>
          <p:cNvSpPr txBox="1">
            <a:spLocks noChangeArrowheads="1"/>
          </p:cNvSpPr>
          <p:nvPr/>
        </p:nvSpPr>
        <p:spPr bwMode="auto">
          <a:xfrm>
            <a:off x="4772729" y="47894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9" name="Text Box 62"/>
          <p:cNvSpPr txBox="1">
            <a:spLocks noChangeArrowheads="1"/>
          </p:cNvSpPr>
          <p:nvPr/>
        </p:nvSpPr>
        <p:spPr bwMode="auto">
          <a:xfrm>
            <a:off x="5610929" y="47894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0" name="Text Box 63"/>
          <p:cNvSpPr txBox="1">
            <a:spLocks noChangeArrowheads="1"/>
          </p:cNvSpPr>
          <p:nvPr/>
        </p:nvSpPr>
        <p:spPr bwMode="auto">
          <a:xfrm>
            <a:off x="6449129" y="47894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1" name="Text Box 64"/>
          <p:cNvSpPr txBox="1">
            <a:spLocks noChangeArrowheads="1"/>
          </p:cNvSpPr>
          <p:nvPr/>
        </p:nvSpPr>
        <p:spPr bwMode="auto">
          <a:xfrm>
            <a:off x="7287329" y="4640209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>
                <a:solidFill>
                  <a:srgbClr val="33CC33"/>
                </a:solidFill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42" name="Line 67"/>
          <p:cNvSpPr>
            <a:spLocks noChangeShapeType="1"/>
          </p:cNvSpPr>
          <p:nvPr/>
        </p:nvSpPr>
        <p:spPr bwMode="auto">
          <a:xfrm flipH="1" flipV="1">
            <a:off x="6906329" y="4408434"/>
            <a:ext cx="381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Line 70"/>
          <p:cNvSpPr>
            <a:spLocks noChangeShapeType="1"/>
          </p:cNvSpPr>
          <p:nvPr/>
        </p:nvSpPr>
        <p:spPr bwMode="auto">
          <a:xfrm flipH="1" flipV="1">
            <a:off x="5991929" y="4408434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" name="Line 71"/>
          <p:cNvSpPr>
            <a:spLocks noChangeShapeType="1"/>
          </p:cNvSpPr>
          <p:nvPr/>
        </p:nvSpPr>
        <p:spPr bwMode="auto">
          <a:xfrm flipH="1" flipV="1">
            <a:off x="5153729" y="3798834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" name="Line 72"/>
          <p:cNvSpPr>
            <a:spLocks noChangeShapeType="1"/>
          </p:cNvSpPr>
          <p:nvPr/>
        </p:nvSpPr>
        <p:spPr bwMode="auto">
          <a:xfrm flipH="1" flipV="1">
            <a:off x="4315529" y="3798834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Line 74"/>
          <p:cNvSpPr>
            <a:spLocks noChangeShapeType="1"/>
          </p:cNvSpPr>
          <p:nvPr/>
        </p:nvSpPr>
        <p:spPr bwMode="auto">
          <a:xfrm flipH="1" flipV="1">
            <a:off x="3629729" y="3189234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Text Box 76"/>
          <p:cNvSpPr txBox="1">
            <a:spLocks noChangeArrowheads="1"/>
          </p:cNvSpPr>
          <p:nvPr/>
        </p:nvSpPr>
        <p:spPr bwMode="auto">
          <a:xfrm>
            <a:off x="2486729" y="4713234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7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43" grpId="0" animBg="1"/>
      <p:bldP spid="144" grpId="0" animBg="1"/>
      <p:bldP spid="145" grpId="0" animBg="1"/>
      <p:bldP spid="14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86" y="145393"/>
            <a:ext cx="8229600" cy="1143000"/>
          </a:xfrm>
        </p:spPr>
        <p:txBody>
          <a:bodyPr/>
          <a:lstStyle/>
          <a:p>
            <a:r>
              <a:rPr lang="en-US" dirty="0" smtClean="0"/>
              <a:t>Finding LCS</a:t>
            </a:r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063222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063222" y="21336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349222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511022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749022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187422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7787622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7025622" y="2133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063222" y="3352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063222" y="40386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3063222" y="4648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063222" y="2743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3063222" y="5257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606022" y="1295400"/>
            <a:ext cx="514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j       0        1          2         3        4         5 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10622" y="2209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310622" y="2895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310622" y="3505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310622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3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310622" y="4724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1294747" y="16414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i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2453622" y="2133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Xi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453622" y="2743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A</a:t>
            </a:r>
            <a:endParaRPr lang="en-US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2453622" y="3429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B</a:t>
            </a:r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2453622" y="4114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C</a:t>
            </a:r>
            <a:endParaRPr 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3139422" y="16764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Yj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7254222" y="16764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B</a:t>
            </a:r>
            <a:endParaRPr lang="en-US"/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977622" y="16764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B</a:t>
            </a:r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6416022" y="1676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A</a:t>
            </a:r>
            <a:endParaRPr lang="en-US"/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577822" y="1676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C</a:t>
            </a:r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4739622" y="1676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D</a:t>
            </a:r>
            <a:endParaRPr lang="en-US"/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3215622" y="2286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3215622" y="2895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7254222" y="2286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6416022" y="2286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5577822" y="2286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4739622" y="2286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3977622" y="2286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3215622" y="4800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3215622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3215622" y="3581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6416022" y="2895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/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5577822" y="2895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4739622" y="2895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3977622" y="2895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0</a:t>
            </a:r>
            <a:endParaRPr lang="en-US"/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7254222" y="2895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/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3977622" y="3581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/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7254222" y="3581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2</a:t>
            </a:r>
            <a:endParaRPr lang="en-US"/>
          </a:p>
        </p:txBody>
      </p:sp>
      <p:sp>
        <p:nvSpPr>
          <p:cNvPr id="51" name="Text Box 51"/>
          <p:cNvSpPr txBox="1">
            <a:spLocks noChangeArrowheads="1"/>
          </p:cNvSpPr>
          <p:nvPr/>
        </p:nvSpPr>
        <p:spPr bwMode="auto">
          <a:xfrm>
            <a:off x="5577822" y="3581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/>
          </a:p>
        </p:txBody>
      </p:sp>
      <p:sp>
        <p:nvSpPr>
          <p:cNvPr id="52" name="Text Box 52"/>
          <p:cNvSpPr txBox="1">
            <a:spLocks noChangeArrowheads="1"/>
          </p:cNvSpPr>
          <p:nvPr/>
        </p:nvSpPr>
        <p:spPr bwMode="auto">
          <a:xfrm>
            <a:off x="6416022" y="3581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/>
          </a:p>
        </p:txBody>
      </p:sp>
      <p:sp>
        <p:nvSpPr>
          <p:cNvPr id="53" name="Text Box 53"/>
          <p:cNvSpPr txBox="1">
            <a:spLocks noChangeArrowheads="1"/>
          </p:cNvSpPr>
          <p:nvPr/>
        </p:nvSpPr>
        <p:spPr bwMode="auto">
          <a:xfrm>
            <a:off x="3977622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4" name="Text Box 54"/>
          <p:cNvSpPr txBox="1">
            <a:spLocks noChangeArrowheads="1"/>
          </p:cNvSpPr>
          <p:nvPr/>
        </p:nvSpPr>
        <p:spPr bwMode="auto">
          <a:xfrm>
            <a:off x="4739622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/>
          </a:p>
        </p:txBody>
      </p:sp>
      <p:sp>
        <p:nvSpPr>
          <p:cNvPr id="55" name="Text Box 55"/>
          <p:cNvSpPr txBox="1">
            <a:spLocks noChangeArrowheads="1"/>
          </p:cNvSpPr>
          <p:nvPr/>
        </p:nvSpPr>
        <p:spPr bwMode="auto">
          <a:xfrm>
            <a:off x="5577822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Text Box 56"/>
          <p:cNvSpPr txBox="1">
            <a:spLocks noChangeArrowheads="1"/>
          </p:cNvSpPr>
          <p:nvPr/>
        </p:nvSpPr>
        <p:spPr bwMode="auto">
          <a:xfrm>
            <a:off x="4739622" y="3581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/>
          </a:p>
        </p:txBody>
      </p:sp>
      <p:sp>
        <p:nvSpPr>
          <p:cNvPr id="57" name="Text Box 57"/>
          <p:cNvSpPr txBox="1">
            <a:spLocks noChangeArrowheads="1"/>
          </p:cNvSpPr>
          <p:nvPr/>
        </p:nvSpPr>
        <p:spPr bwMode="auto">
          <a:xfrm>
            <a:off x="7254222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Text Box 58"/>
          <p:cNvSpPr txBox="1">
            <a:spLocks noChangeArrowheads="1"/>
          </p:cNvSpPr>
          <p:nvPr/>
        </p:nvSpPr>
        <p:spPr bwMode="auto">
          <a:xfrm>
            <a:off x="6416022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9" name="Text Box 59"/>
          <p:cNvSpPr txBox="1">
            <a:spLocks noChangeArrowheads="1"/>
          </p:cNvSpPr>
          <p:nvPr/>
        </p:nvSpPr>
        <p:spPr bwMode="auto">
          <a:xfrm>
            <a:off x="3977622" y="4800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0" name="Text Box 60"/>
          <p:cNvSpPr txBox="1">
            <a:spLocks noChangeArrowheads="1"/>
          </p:cNvSpPr>
          <p:nvPr/>
        </p:nvSpPr>
        <p:spPr bwMode="auto">
          <a:xfrm>
            <a:off x="4739622" y="4800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1" name="Text Box 61"/>
          <p:cNvSpPr txBox="1">
            <a:spLocks noChangeArrowheads="1"/>
          </p:cNvSpPr>
          <p:nvPr/>
        </p:nvSpPr>
        <p:spPr bwMode="auto">
          <a:xfrm>
            <a:off x="5577822" y="4800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2" name="Text Box 62"/>
          <p:cNvSpPr txBox="1">
            <a:spLocks noChangeArrowheads="1"/>
          </p:cNvSpPr>
          <p:nvPr/>
        </p:nvSpPr>
        <p:spPr bwMode="auto">
          <a:xfrm>
            <a:off x="6416022" y="4800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3" name="Text Box 63"/>
          <p:cNvSpPr txBox="1">
            <a:spLocks noChangeArrowheads="1"/>
          </p:cNvSpPr>
          <p:nvPr/>
        </p:nvSpPr>
        <p:spPr bwMode="auto">
          <a:xfrm>
            <a:off x="7254222" y="46513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>
                <a:solidFill>
                  <a:srgbClr val="33CC33"/>
                </a:solidFill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 flipH="1" flipV="1">
            <a:off x="6873222" y="4419600"/>
            <a:ext cx="381000" cy="4572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66"/>
          <p:cNvSpPr>
            <a:spLocks noChangeShapeType="1"/>
          </p:cNvSpPr>
          <p:nvPr/>
        </p:nvSpPr>
        <p:spPr bwMode="auto">
          <a:xfrm flipH="1" flipV="1">
            <a:off x="5958822" y="4419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7"/>
          <p:cNvSpPr>
            <a:spLocks noChangeShapeType="1"/>
          </p:cNvSpPr>
          <p:nvPr/>
        </p:nvSpPr>
        <p:spPr bwMode="auto">
          <a:xfrm flipH="1" flipV="1">
            <a:off x="5120622" y="3810000"/>
            <a:ext cx="381000" cy="381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8"/>
          <p:cNvSpPr>
            <a:spLocks noChangeShapeType="1"/>
          </p:cNvSpPr>
          <p:nvPr/>
        </p:nvSpPr>
        <p:spPr bwMode="auto">
          <a:xfrm flipH="1" flipV="1">
            <a:off x="4282422" y="3810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69"/>
          <p:cNvSpPr>
            <a:spLocks noChangeShapeType="1"/>
          </p:cNvSpPr>
          <p:nvPr/>
        </p:nvSpPr>
        <p:spPr bwMode="auto">
          <a:xfrm flipH="1" flipV="1">
            <a:off x="3596622" y="3200400"/>
            <a:ext cx="381000" cy="381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Text Box 70"/>
          <p:cNvSpPr txBox="1">
            <a:spLocks noChangeArrowheads="1"/>
          </p:cNvSpPr>
          <p:nvPr/>
        </p:nvSpPr>
        <p:spPr bwMode="auto">
          <a:xfrm>
            <a:off x="2453622" y="47244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B</a:t>
            </a:r>
            <a:endParaRPr lang="en-US"/>
          </a:p>
        </p:txBody>
      </p:sp>
      <p:sp>
        <p:nvSpPr>
          <p:cNvPr id="70" name="Oval 71"/>
          <p:cNvSpPr>
            <a:spLocks noChangeArrowheads="1"/>
          </p:cNvSpPr>
          <p:nvPr/>
        </p:nvSpPr>
        <p:spPr bwMode="auto">
          <a:xfrm>
            <a:off x="2301222" y="4572000"/>
            <a:ext cx="762000" cy="762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71" name="Oval 72"/>
          <p:cNvSpPr>
            <a:spLocks noChangeArrowheads="1"/>
          </p:cNvSpPr>
          <p:nvPr/>
        </p:nvSpPr>
        <p:spPr bwMode="auto">
          <a:xfrm>
            <a:off x="2301222" y="3962400"/>
            <a:ext cx="762000" cy="762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72" name="Oval 73"/>
          <p:cNvSpPr>
            <a:spLocks noChangeArrowheads="1"/>
          </p:cNvSpPr>
          <p:nvPr/>
        </p:nvSpPr>
        <p:spPr bwMode="auto">
          <a:xfrm>
            <a:off x="2301222" y="3276600"/>
            <a:ext cx="762000" cy="762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73" name="Oval 74"/>
          <p:cNvSpPr>
            <a:spLocks noChangeArrowheads="1"/>
          </p:cNvSpPr>
          <p:nvPr/>
        </p:nvSpPr>
        <p:spPr bwMode="auto">
          <a:xfrm>
            <a:off x="7025622" y="1524000"/>
            <a:ext cx="762000" cy="762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74" name="Oval 75"/>
          <p:cNvSpPr>
            <a:spLocks noChangeArrowheads="1"/>
          </p:cNvSpPr>
          <p:nvPr/>
        </p:nvSpPr>
        <p:spPr bwMode="auto">
          <a:xfrm>
            <a:off x="5425422" y="1524000"/>
            <a:ext cx="762000" cy="762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75" name="Oval 76"/>
          <p:cNvSpPr>
            <a:spLocks noChangeArrowheads="1"/>
          </p:cNvSpPr>
          <p:nvPr/>
        </p:nvSpPr>
        <p:spPr bwMode="auto">
          <a:xfrm>
            <a:off x="3825222" y="1524000"/>
            <a:ext cx="762000" cy="762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76" name="Text Box 77"/>
          <p:cNvSpPr txBox="1">
            <a:spLocks noChangeArrowheads="1"/>
          </p:cNvSpPr>
          <p:nvPr/>
        </p:nvSpPr>
        <p:spPr bwMode="auto">
          <a:xfrm>
            <a:off x="5120622" y="54864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b="1"/>
              <a:t>B</a:t>
            </a:r>
            <a:endParaRPr lang="en-US"/>
          </a:p>
        </p:txBody>
      </p:sp>
      <p:sp>
        <p:nvSpPr>
          <p:cNvPr id="77" name="Text Box 78"/>
          <p:cNvSpPr txBox="1">
            <a:spLocks noChangeArrowheads="1"/>
          </p:cNvSpPr>
          <p:nvPr/>
        </p:nvSpPr>
        <p:spPr bwMode="auto">
          <a:xfrm>
            <a:off x="5730222" y="54864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b="1"/>
              <a:t>C</a:t>
            </a:r>
            <a:endParaRPr lang="en-US"/>
          </a:p>
        </p:txBody>
      </p:sp>
      <p:sp>
        <p:nvSpPr>
          <p:cNvPr id="78" name="Text Box 79"/>
          <p:cNvSpPr txBox="1">
            <a:spLocks noChangeArrowheads="1"/>
          </p:cNvSpPr>
          <p:nvPr/>
        </p:nvSpPr>
        <p:spPr bwMode="auto">
          <a:xfrm>
            <a:off x="6339822" y="54864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b="1"/>
              <a:t>B</a:t>
            </a:r>
            <a:endParaRPr lang="en-US"/>
          </a:p>
        </p:txBody>
      </p:sp>
      <p:sp>
        <p:nvSpPr>
          <p:cNvPr id="79" name="Text Box 80"/>
          <p:cNvSpPr txBox="1">
            <a:spLocks noChangeArrowheads="1"/>
          </p:cNvSpPr>
          <p:nvPr/>
        </p:nvSpPr>
        <p:spPr bwMode="auto">
          <a:xfrm>
            <a:off x="1310622" y="5562600"/>
            <a:ext cx="3749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/>
              <a:t>LCS (reversed order):</a:t>
            </a:r>
            <a:endParaRPr lang="en-US"/>
          </a:p>
        </p:txBody>
      </p:sp>
      <p:sp>
        <p:nvSpPr>
          <p:cNvPr id="80" name="Text Box 82"/>
          <p:cNvSpPr txBox="1">
            <a:spLocks noChangeArrowheads="1"/>
          </p:cNvSpPr>
          <p:nvPr/>
        </p:nvSpPr>
        <p:spPr bwMode="auto">
          <a:xfrm>
            <a:off x="1386822" y="6172200"/>
            <a:ext cx="3590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/>
              <a:t>LCS (straight order):</a:t>
            </a:r>
            <a:endParaRPr lang="en-US"/>
          </a:p>
        </p:txBody>
      </p:sp>
      <p:sp>
        <p:nvSpPr>
          <p:cNvPr id="81" name="Text Box 83"/>
          <p:cNvSpPr txBox="1">
            <a:spLocks noChangeArrowheads="1"/>
          </p:cNvSpPr>
          <p:nvPr/>
        </p:nvSpPr>
        <p:spPr bwMode="auto">
          <a:xfrm>
            <a:off x="5263227" y="6142038"/>
            <a:ext cx="143881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3200" b="1" dirty="0"/>
              <a:t>B  C  B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611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  <p:bldP spid="70" grpId="0" animBg="1" autoUpdateAnimBg="0"/>
      <p:bldP spid="71" grpId="0" animBg="1" autoUpdateAnimBg="0"/>
      <p:bldP spid="72" grpId="0" animBg="1" autoUpdateAnimBg="0"/>
      <p:bldP spid="73" grpId="0" animBg="1" autoUpdateAnimBg="0"/>
      <p:bldP spid="74" grpId="0" animBg="1" autoUpdateAnimBg="0"/>
      <p:bldP spid="75" grpId="0" animBg="1" autoUpdateAnimBg="0"/>
      <p:bldP spid="76" grpId="0" autoUpdateAnimBg="0"/>
      <p:bldP spid="77" grpId="0" autoUpdateAnimBg="0"/>
      <p:bldP spid="78" grpId="0" autoUpdateAnimBg="0"/>
      <p:bldP spid="81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7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6505"/>
            <a:ext cx="8229600" cy="1143000"/>
          </a:xfrm>
        </p:spPr>
        <p:txBody>
          <a:bodyPr/>
          <a:lstStyle/>
          <a:p>
            <a:r>
              <a:rPr lang="en-US" sz="5400" dirty="0" smtClean="0"/>
              <a:t>When do I apply dynamic programming?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7179"/>
            <a:ext cx="8229600" cy="2330274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Optimal Substructure</a:t>
            </a:r>
          </a:p>
          <a:p>
            <a:pPr algn="ctr"/>
            <a:r>
              <a:rPr lang="en-US" sz="4800" dirty="0"/>
              <a:t>Overlapping Sub-problems </a:t>
            </a:r>
          </a:p>
        </p:txBody>
      </p:sp>
    </p:spTree>
    <p:extLst>
      <p:ext uri="{BB962C8B-B14F-4D97-AF65-F5344CB8AC3E}">
        <p14:creationId xmlns:p14="http://schemas.microsoft.com/office/powerpoint/2010/main" val="3780292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Sub-problems are always solved before the problem!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845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9185"/>
            <a:ext cx="9143999" cy="1143000"/>
          </a:xfrm>
        </p:spPr>
        <p:txBody>
          <a:bodyPr/>
          <a:lstStyle/>
          <a:p>
            <a:r>
              <a:rPr lang="en-US" sz="5000" dirty="0" smtClean="0"/>
              <a:t>Dynamic Programming Steps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7886"/>
            <a:ext cx="8229600" cy="2330274"/>
          </a:xfrm>
        </p:spPr>
        <p:txBody>
          <a:bodyPr>
            <a:noAutofit/>
          </a:bodyPr>
          <a:lstStyle/>
          <a:p>
            <a:pPr marL="514350" indent="-514350" algn="ctr">
              <a:lnSpc>
                <a:spcPct val="110000"/>
              </a:lnSpc>
              <a:buFont typeface="+mj-lt"/>
              <a:buAutoNum type="arabicPeriod"/>
            </a:pPr>
            <a:r>
              <a:rPr lang="en-US" sz="4800" dirty="0"/>
              <a:t>R</a:t>
            </a:r>
            <a:r>
              <a:rPr lang="en-US" sz="4800" dirty="0" smtClean="0"/>
              <a:t>ecursive definition</a:t>
            </a:r>
          </a:p>
          <a:p>
            <a:pPr marL="514350" indent="-514350" algn="ctr">
              <a:lnSpc>
                <a:spcPct val="110000"/>
              </a:lnSpc>
              <a:buFont typeface="+mj-lt"/>
              <a:buAutoNum type="arabicPeriod"/>
            </a:pPr>
            <a:r>
              <a:rPr lang="en-US" sz="4800" dirty="0"/>
              <a:t> </a:t>
            </a:r>
            <a:r>
              <a:rPr lang="en-US" sz="4800" dirty="0" smtClean="0"/>
              <a:t>Overlapping </a:t>
            </a:r>
            <a:r>
              <a:rPr lang="en-US" sz="4800" dirty="0" err="1" smtClean="0"/>
              <a:t>subproblems</a:t>
            </a:r>
            <a:endParaRPr lang="en-US" sz="4800" dirty="0" smtClean="0"/>
          </a:p>
          <a:p>
            <a:pPr marL="514350" indent="-514350" algn="ctr">
              <a:lnSpc>
                <a:spcPct val="110000"/>
              </a:lnSpc>
              <a:buFont typeface="+mj-lt"/>
              <a:buAutoNum type="arabicPeriod"/>
            </a:pPr>
            <a:r>
              <a:rPr lang="en-US" sz="4800" dirty="0" smtClean="0"/>
              <a:t>Solve bottom-up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3537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Chain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95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21719</TotalTime>
  <Words>2474</Words>
  <Application>Microsoft Macintosh PowerPoint</Application>
  <PresentationFormat>On-screen Show (4:3)</PresentationFormat>
  <Paragraphs>1029</Paragraphs>
  <Slides>59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Office Theme</vt:lpstr>
      <vt:lpstr>Equation</vt:lpstr>
      <vt:lpstr>Lecture 20 Dynamic Programming</vt:lpstr>
      <vt:lpstr>Divide and Conquer</vt:lpstr>
      <vt:lpstr>PowerPoint Presentation</vt:lpstr>
      <vt:lpstr>Dynamic Programming</vt:lpstr>
      <vt:lpstr>Dynamic programming solves recursive problems more efficiently!</vt:lpstr>
      <vt:lpstr>When do I apply dynamic programming?</vt:lpstr>
      <vt:lpstr>Sub-problems are always solved before the problem!</vt:lpstr>
      <vt:lpstr>Dynamic Programming Steps</vt:lpstr>
      <vt:lpstr>Matrix Chain Multiplication</vt:lpstr>
      <vt:lpstr>Multiplication of Two Matrices</vt:lpstr>
      <vt:lpstr>Matrix Multiplication is Associative</vt:lpstr>
      <vt:lpstr>Possible ways to A, B, C, D!</vt:lpstr>
      <vt:lpstr>Does parenthesization matter? </vt:lpstr>
      <vt:lpstr>Matrix Chain Multiplication</vt:lpstr>
      <vt:lpstr>Goal: Given a chain of matrices to multiply, determine the optimal parenthesization. </vt:lpstr>
      <vt:lpstr>Exercise: How is the number of possible combinations exponential?</vt:lpstr>
      <vt:lpstr>Dynamic Programming Steps</vt:lpstr>
      <vt:lpstr>Formal Definition of the problem</vt:lpstr>
      <vt:lpstr>Recursive Definition</vt:lpstr>
      <vt:lpstr>Overlapping Subproblems</vt:lpstr>
      <vt:lpstr>Solve Bottom-up</vt:lpstr>
      <vt:lpstr>Dynamic Programming Solution</vt:lpstr>
      <vt:lpstr>Example</vt:lpstr>
      <vt:lpstr>PowerPoint Presentation</vt:lpstr>
      <vt:lpstr>Optimal parenthesization </vt:lpstr>
      <vt:lpstr>Time Complexity?</vt:lpstr>
      <vt:lpstr>Recursion Tree</vt:lpstr>
      <vt:lpstr>Exercise</vt:lpstr>
      <vt:lpstr>Longest Common Subsequence</vt:lpstr>
      <vt:lpstr>Given two sequences x[1..m] and y[1..n], find the longest subsequence which occurs in both!</vt:lpstr>
      <vt:lpstr>Subsequence?</vt:lpstr>
      <vt:lpstr>Longest common subsequence</vt:lpstr>
      <vt:lpstr>Brute-force Solution</vt:lpstr>
      <vt:lpstr>Dynamic Programming Steps</vt:lpstr>
      <vt:lpstr>PowerPoint Presentation</vt:lpstr>
      <vt:lpstr>Recursive Solution</vt:lpstr>
      <vt:lpstr>Overlapping sub-problems</vt:lpstr>
      <vt:lpstr>Solve Bottom-up</vt:lpstr>
      <vt:lpstr>Algorithm</vt:lpstr>
      <vt:lpstr>LCS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recover LCS?</vt:lpstr>
      <vt:lpstr>Finding LCS</vt:lpstr>
      <vt:lpstr>Finding LCS</vt:lpstr>
      <vt:lpstr>Time complexity?</vt:lpstr>
    </vt:vector>
  </TitlesOfParts>
  <Company>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CSL201 Data Structures</dc:title>
  <dc:creator>Chomu Saini</dc:creator>
  <cp:lastModifiedBy>Chomu</cp:lastModifiedBy>
  <cp:revision>693</cp:revision>
  <cp:lastPrinted>2016-05-04T16:04:38Z</cp:lastPrinted>
  <dcterms:created xsi:type="dcterms:W3CDTF">2016-05-01T03:35:43Z</dcterms:created>
  <dcterms:modified xsi:type="dcterms:W3CDTF">2017-11-15T10:44:42Z</dcterms:modified>
</cp:coreProperties>
</file>