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8"/>
  </p:notes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0" r:id="rId19"/>
    <p:sldId id="301" r:id="rId20"/>
    <p:sldId id="302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407" r:id="rId30"/>
    <p:sldId id="408" r:id="rId31"/>
    <p:sldId id="291" r:id="rId32"/>
    <p:sldId id="292" r:id="rId33"/>
    <p:sldId id="293" r:id="rId34"/>
    <p:sldId id="294" r:id="rId35"/>
    <p:sldId id="295" r:id="rId36"/>
    <p:sldId id="296" r:id="rId37"/>
    <p:sldId id="303" r:id="rId38"/>
    <p:sldId id="304" r:id="rId39"/>
    <p:sldId id="305" r:id="rId40"/>
    <p:sldId id="383" r:id="rId41"/>
    <p:sldId id="306" r:id="rId42"/>
    <p:sldId id="384" r:id="rId43"/>
    <p:sldId id="307" r:id="rId44"/>
    <p:sldId id="308" r:id="rId45"/>
    <p:sldId id="385" r:id="rId46"/>
    <p:sldId id="309" r:id="rId47"/>
    <p:sldId id="310" r:id="rId48"/>
    <p:sldId id="386" r:id="rId49"/>
    <p:sldId id="311" r:id="rId50"/>
    <p:sldId id="437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357" r:id="rId98"/>
    <p:sldId id="358" r:id="rId99"/>
    <p:sldId id="359" r:id="rId100"/>
    <p:sldId id="360" r:id="rId101"/>
    <p:sldId id="449" r:id="rId102"/>
    <p:sldId id="361" r:id="rId103"/>
    <p:sldId id="362" r:id="rId104"/>
    <p:sldId id="363" r:id="rId105"/>
    <p:sldId id="431" r:id="rId106"/>
    <p:sldId id="428" r:id="rId107"/>
    <p:sldId id="432" r:id="rId108"/>
    <p:sldId id="430" r:id="rId109"/>
    <p:sldId id="429" r:id="rId110"/>
    <p:sldId id="439" r:id="rId111"/>
    <p:sldId id="441" r:id="rId112"/>
    <p:sldId id="442" r:id="rId113"/>
    <p:sldId id="443" r:id="rId114"/>
    <p:sldId id="444" r:id="rId115"/>
    <p:sldId id="445" r:id="rId116"/>
    <p:sldId id="446" r:id="rId117"/>
    <p:sldId id="447" r:id="rId118"/>
    <p:sldId id="448" r:id="rId119"/>
    <p:sldId id="440" r:id="rId120"/>
    <p:sldId id="364" r:id="rId121"/>
    <p:sldId id="365" r:id="rId122"/>
    <p:sldId id="366" r:id="rId123"/>
    <p:sldId id="368" r:id="rId124"/>
    <p:sldId id="434" r:id="rId125"/>
    <p:sldId id="435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80" r:id="rId137"/>
    <p:sldId id="450" r:id="rId138"/>
    <p:sldId id="451" r:id="rId139"/>
    <p:sldId id="452" r:id="rId140"/>
    <p:sldId id="453" r:id="rId141"/>
    <p:sldId id="454" r:id="rId142"/>
    <p:sldId id="455" r:id="rId143"/>
    <p:sldId id="456" r:id="rId144"/>
    <p:sldId id="457" r:id="rId145"/>
    <p:sldId id="458" r:id="rId146"/>
    <p:sldId id="459" r:id="rId147"/>
    <p:sldId id="460" r:id="rId148"/>
    <p:sldId id="461" r:id="rId149"/>
    <p:sldId id="462" r:id="rId150"/>
    <p:sldId id="463" r:id="rId151"/>
    <p:sldId id="464" r:id="rId152"/>
    <p:sldId id="465" r:id="rId153"/>
    <p:sldId id="466" r:id="rId154"/>
    <p:sldId id="467" r:id="rId155"/>
    <p:sldId id="468" r:id="rId156"/>
    <p:sldId id="469" r:id="rId157"/>
    <p:sldId id="470" r:id="rId158"/>
    <p:sldId id="471" r:id="rId159"/>
    <p:sldId id="472" r:id="rId160"/>
    <p:sldId id="473" r:id="rId161"/>
    <p:sldId id="474" r:id="rId162"/>
    <p:sldId id="475" r:id="rId163"/>
    <p:sldId id="476" r:id="rId164"/>
    <p:sldId id="477" r:id="rId165"/>
    <p:sldId id="478" r:id="rId166"/>
    <p:sldId id="479" r:id="rId1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77051"/>
    <a:srgbClr val="BE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8" autoAdjust="0"/>
  </p:normalViewPr>
  <p:slideViewPr>
    <p:cSldViewPr snapToGrid="0" snapToObjects="1">
      <p:cViewPr varScale="1">
        <p:scale>
          <a:sx n="130" d="100"/>
          <a:sy n="130" d="100"/>
        </p:scale>
        <p:origin x="-1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notesMaster" Target="notesMasters/notesMaster1.xml"/><Relationship Id="rId16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presProps" Target="presProps.xml"/><Relationship Id="rId171" Type="http://schemas.openxmlformats.org/officeDocument/2006/relationships/viewProps" Target="viewProps.xml"/><Relationship Id="rId172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57A1-62CA-D643-A088-E0049D84FE12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C289-96CB-BE40-81D1-5D9D5638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1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51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93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38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68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47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470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47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17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1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78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117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836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36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434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844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750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398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240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949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270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90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061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376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126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152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722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722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6577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835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48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508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44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8760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408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867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52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5069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312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638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0513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460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9428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94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74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8264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995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888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300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5131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63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48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28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09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3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 b="1">
                <a:latin typeface="Avenir Book"/>
                <a:cs typeface="Avenir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© 2014 Goodrich, Tamassia, Goldwasser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A9CF00-2E40-4B4F-9F53-DC88D6343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Merge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1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venir Book"/>
                <a:cs typeface="Avenir Book"/>
              </a:defRPr>
            </a:lvl1pPr>
            <a:lvl2pPr>
              <a:defRPr b="1">
                <a:latin typeface="Avenir Book"/>
                <a:cs typeface="Avenir Book"/>
              </a:defRPr>
            </a:lvl2pPr>
            <a:lvl3pPr>
              <a:defRPr b="1">
                <a:latin typeface="Avenir Book"/>
                <a:cs typeface="Avenir Book"/>
              </a:defRPr>
            </a:lvl3pPr>
            <a:lvl4pPr>
              <a:defRPr b="1">
                <a:latin typeface="Avenir Book"/>
                <a:cs typeface="Avenir Book"/>
              </a:defRPr>
            </a:lvl4pPr>
            <a:lvl5pPr>
              <a:defRPr b="1"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2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7555"/>
            <a:ext cx="8229600" cy="233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EAB8-E6E4-744E-A621-B24A21DFABBA}" type="datetimeFigureOut">
              <a:rPr lang="en-US" smtClean="0"/>
              <a:t>18/11/17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8235-E70C-F442-A035-23769009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Lecture 21</a:t>
            </a:r>
            <a:br>
              <a:rPr lang="en-US" sz="7200" dirty="0" smtClean="0"/>
            </a:br>
            <a:r>
              <a:rPr lang="en-US" sz="7200" dirty="0" smtClean="0"/>
              <a:t>Graphs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444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222" y="2737555"/>
            <a:ext cx="6753578" cy="2330274"/>
          </a:xfrm>
        </p:spPr>
        <p:txBody>
          <a:bodyPr>
            <a:noAutofit/>
          </a:bodyPr>
          <a:lstStyle/>
          <a:p>
            <a:r>
              <a:rPr lang="en-US" sz="4400" dirty="0" smtClean="0"/>
              <a:t>Electronic Circuits</a:t>
            </a:r>
          </a:p>
          <a:p>
            <a:r>
              <a:rPr lang="en-US" sz="4400" dirty="0" smtClean="0"/>
              <a:t>Transportation network</a:t>
            </a:r>
          </a:p>
          <a:p>
            <a:r>
              <a:rPr lang="en-US" sz="4400" dirty="0" smtClean="0"/>
              <a:t>Computer Network</a:t>
            </a:r>
          </a:p>
          <a:p>
            <a:r>
              <a:rPr lang="en-US" sz="4400" dirty="0" smtClean="0"/>
              <a:t>Databases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196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152"/>
            <a:ext cx="8229600" cy="1143000"/>
          </a:xfrm>
        </p:spPr>
        <p:txBody>
          <a:bodyPr/>
          <a:lstStyle/>
          <a:p>
            <a:r>
              <a:rPr lang="en-US" dirty="0" smtClean="0"/>
              <a:t>Directed DFS</a:t>
            </a:r>
            <a:endParaRPr lang="en-US" dirty="0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6267451" y="530542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BE2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A</a:t>
            </a:r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5572126" y="393382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C</a:t>
            </a: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5962651" y="240982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E</a:t>
            </a:r>
          </a:p>
        </p:txBody>
      </p: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7943851" y="45624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B</a:t>
            </a: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7486651" y="317182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D</a:t>
            </a:r>
          </a:p>
        </p:txBody>
      </p:sp>
      <p:cxnSp>
        <p:nvCxnSpPr>
          <p:cNvPr id="48" name="AutoShape 9"/>
          <p:cNvCxnSpPr>
            <a:cxnSpLocks noChangeShapeType="1"/>
            <a:stCxn id="43" idx="1"/>
            <a:endCxn id="44" idx="4"/>
          </p:cNvCxnSpPr>
          <p:nvPr/>
        </p:nvCxnSpPr>
        <p:spPr bwMode="auto">
          <a:xfrm flipH="1" flipV="1">
            <a:off x="5800726" y="4400550"/>
            <a:ext cx="533400" cy="9620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0"/>
          <p:cNvCxnSpPr>
            <a:cxnSpLocks noChangeShapeType="1"/>
            <a:stCxn id="43" idx="6"/>
            <a:endCxn id="46" idx="3"/>
          </p:cNvCxnSpPr>
          <p:nvPr/>
        </p:nvCxnSpPr>
        <p:spPr bwMode="auto">
          <a:xfrm flipV="1">
            <a:off x="6724651" y="4953000"/>
            <a:ext cx="1285875" cy="5810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1"/>
          <p:cNvCxnSpPr>
            <a:cxnSpLocks noChangeShapeType="1"/>
            <a:stCxn id="44" idx="0"/>
            <a:endCxn id="45" idx="4"/>
          </p:cNvCxnSpPr>
          <p:nvPr/>
        </p:nvCxnSpPr>
        <p:spPr bwMode="auto">
          <a:xfrm rot="5400000" flipH="1" flipV="1">
            <a:off x="5462589" y="3205162"/>
            <a:ext cx="1066800" cy="3905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2"/>
          <p:cNvCxnSpPr>
            <a:cxnSpLocks noChangeShapeType="1"/>
            <a:stCxn id="47" idx="1"/>
            <a:endCxn id="45" idx="6"/>
          </p:cNvCxnSpPr>
          <p:nvPr/>
        </p:nvCxnSpPr>
        <p:spPr bwMode="auto">
          <a:xfrm flipH="1" flipV="1">
            <a:off x="6429376" y="2638425"/>
            <a:ext cx="1123950" cy="590550"/>
          </a:xfrm>
          <a:prstGeom prst="straightConnector1">
            <a:avLst/>
          </a:prstGeom>
          <a:noFill/>
          <a:ln w="38100" cap="rnd">
            <a:solidFill>
              <a:srgbClr val="FFFFFF">
                <a:lumMod val="50000"/>
              </a:srgbClr>
            </a:solidFill>
            <a:prstDash val="sysDot"/>
            <a:round/>
            <a:headEnd/>
            <a:tailEnd type="triangle" w="med" len="lg"/>
          </a:ln>
          <a:effectLst/>
        </p:spPr>
      </p:cxnSp>
      <p:cxnSp>
        <p:nvCxnSpPr>
          <p:cNvPr id="52" name="AutoShape 13"/>
          <p:cNvCxnSpPr>
            <a:cxnSpLocks noChangeShapeType="1"/>
            <a:endCxn id="47" idx="5"/>
          </p:cNvCxnSpPr>
          <p:nvPr/>
        </p:nvCxnSpPr>
        <p:spPr bwMode="auto">
          <a:xfrm rot="16200000" flipV="1">
            <a:off x="7529514" y="3910012"/>
            <a:ext cx="990600" cy="295275"/>
          </a:xfrm>
          <a:prstGeom prst="straightConnector1">
            <a:avLst/>
          </a:prstGeom>
          <a:noFill/>
          <a:ln w="38100" cap="rnd">
            <a:solidFill>
              <a:srgbClr val="FFFFFF">
                <a:lumMod val="50000"/>
              </a:srgbClr>
            </a:solidFill>
            <a:prstDash val="sysDot"/>
            <a:round/>
            <a:headEnd/>
            <a:tailEnd type="triangle" w="med" len="lg"/>
          </a:ln>
          <a:effectLst/>
        </p:spPr>
      </p:cxnSp>
      <p:cxnSp>
        <p:nvCxnSpPr>
          <p:cNvPr id="53" name="AutoShape 14"/>
          <p:cNvCxnSpPr>
            <a:cxnSpLocks noChangeShapeType="1"/>
            <a:stCxn id="43" idx="7"/>
            <a:endCxn id="47" idx="3"/>
          </p:cNvCxnSpPr>
          <p:nvPr/>
        </p:nvCxnSpPr>
        <p:spPr bwMode="auto">
          <a:xfrm rot="5400000" flipH="1" flipV="1">
            <a:off x="6200776" y="4019550"/>
            <a:ext cx="1809750" cy="895350"/>
          </a:xfrm>
          <a:prstGeom prst="straightConnector1">
            <a:avLst/>
          </a:prstGeom>
          <a:noFill/>
          <a:ln w="38100">
            <a:solidFill>
              <a:srgbClr val="F4E9C1">
                <a:lumMod val="50000"/>
              </a:srgbClr>
            </a:solidFill>
            <a:prstDash val="dashDot"/>
            <a:round/>
            <a:headEnd/>
            <a:tailEnd type="triangle" w="med" len="lg"/>
          </a:ln>
          <a:effectLst/>
        </p:spPr>
      </p:cxnSp>
      <p:cxnSp>
        <p:nvCxnSpPr>
          <p:cNvPr id="54" name="AutoShape 15"/>
          <p:cNvCxnSpPr>
            <a:cxnSpLocks noChangeShapeType="1"/>
            <a:stCxn id="44" idx="7"/>
            <a:endCxn id="47" idx="2"/>
          </p:cNvCxnSpPr>
          <p:nvPr/>
        </p:nvCxnSpPr>
        <p:spPr bwMode="auto">
          <a:xfrm flipV="1">
            <a:off x="5962651" y="3400425"/>
            <a:ext cx="1514475" cy="59055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6"/>
          <p:cNvCxnSpPr>
            <a:cxnSpLocks noChangeShapeType="1"/>
            <a:stCxn id="43" idx="2"/>
            <a:endCxn id="45" idx="2"/>
          </p:cNvCxnSpPr>
          <p:nvPr/>
        </p:nvCxnSpPr>
        <p:spPr bwMode="auto">
          <a:xfrm rot="10800000">
            <a:off x="5953126" y="2638425"/>
            <a:ext cx="304800" cy="2895600"/>
          </a:xfrm>
          <a:prstGeom prst="curvedConnector3">
            <a:avLst>
              <a:gd name="adj1" fmla="val 501560"/>
            </a:avLst>
          </a:prstGeom>
          <a:noFill/>
          <a:ln w="38100">
            <a:solidFill>
              <a:srgbClr val="577052"/>
            </a:solidFill>
            <a:prstDash val="dash"/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/>
          <p:nvPr/>
        </p:nvSpPr>
        <p:spPr>
          <a:xfrm>
            <a:off x="254000" y="2393614"/>
            <a:ext cx="4445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BE2D00"/>
                </a:solidFill>
                <a:latin typeface="Avenir Book"/>
                <a:ea typeface="ＭＳ Ｐゴシック" charset="0"/>
                <a:cs typeface="Avenir Book"/>
              </a:rPr>
              <a:t>discovery/tree edges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4E6549"/>
                </a:solidFill>
                <a:latin typeface="Avenir Book"/>
                <a:ea typeface="ＭＳ Ｐゴシック" charset="0"/>
                <a:cs typeface="Avenir Book"/>
              </a:rPr>
              <a:t>back edges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ECD882">
                    <a:lumMod val="50000"/>
                  </a:srgbClr>
                </a:solidFill>
                <a:latin typeface="Avenir Book"/>
                <a:ea typeface="ＭＳ Ｐゴシック" charset="0"/>
                <a:cs typeface="Avenir Book"/>
              </a:rPr>
              <a:t>forward edges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kern="0" dirty="0">
                <a:solidFill>
                  <a:srgbClr val="FFFFFF">
                    <a:lumMod val="50000"/>
                  </a:srgbClr>
                </a:solidFill>
                <a:latin typeface="Avenir Book"/>
                <a:ea typeface="ＭＳ Ｐゴシック" charset="0"/>
                <a:cs typeface="Avenir Book"/>
              </a:rPr>
              <a:t>cross edges</a:t>
            </a:r>
          </a:p>
        </p:txBody>
      </p:sp>
    </p:spTree>
    <p:extLst>
      <p:ext uri="{BB962C8B-B14F-4D97-AF65-F5344CB8AC3E}">
        <p14:creationId xmlns:p14="http://schemas.microsoft.com/office/powerpoint/2010/main" val="35043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770"/>
            <a:ext cx="8229600" cy="1143000"/>
          </a:xfrm>
        </p:spPr>
        <p:txBody>
          <a:bodyPr/>
          <a:lstStyle/>
          <a:p>
            <a:r>
              <a:rPr lang="en-US" dirty="0"/>
              <a:t>Directed DFS</a:t>
            </a: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989866" y="499110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BE2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294541" y="361950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685066" y="209550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666266" y="42481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3209066" y="285750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3C428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</a:p>
        </p:txBody>
      </p:sp>
      <p:cxnSp>
        <p:nvCxnSpPr>
          <p:cNvPr id="33" name="AutoShape 9"/>
          <p:cNvCxnSpPr>
            <a:cxnSpLocks noChangeShapeType="1"/>
            <a:stCxn id="28" idx="1"/>
            <a:endCxn id="29" idx="4"/>
          </p:cNvCxnSpPr>
          <p:nvPr/>
        </p:nvCxnSpPr>
        <p:spPr bwMode="auto">
          <a:xfrm flipH="1" flipV="1">
            <a:off x="1523141" y="4086225"/>
            <a:ext cx="533400" cy="9620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0"/>
          <p:cNvCxnSpPr>
            <a:cxnSpLocks noChangeShapeType="1"/>
            <a:stCxn id="28" idx="6"/>
            <a:endCxn id="31" idx="3"/>
          </p:cNvCxnSpPr>
          <p:nvPr/>
        </p:nvCxnSpPr>
        <p:spPr bwMode="auto">
          <a:xfrm flipV="1">
            <a:off x="2447066" y="4638675"/>
            <a:ext cx="1285875" cy="5810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"/>
          <p:cNvCxnSpPr>
            <a:cxnSpLocks noChangeShapeType="1"/>
            <a:stCxn id="29" idx="0"/>
            <a:endCxn id="30" idx="4"/>
          </p:cNvCxnSpPr>
          <p:nvPr/>
        </p:nvCxnSpPr>
        <p:spPr bwMode="auto">
          <a:xfrm rot="5400000" flipH="1" flipV="1">
            <a:off x="1185004" y="2890837"/>
            <a:ext cx="1066800" cy="39052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2"/>
          <p:cNvCxnSpPr>
            <a:cxnSpLocks noChangeShapeType="1"/>
            <a:stCxn id="32" idx="1"/>
            <a:endCxn id="30" idx="6"/>
          </p:cNvCxnSpPr>
          <p:nvPr/>
        </p:nvCxnSpPr>
        <p:spPr bwMode="auto">
          <a:xfrm flipH="1" flipV="1">
            <a:off x="2151791" y="2324100"/>
            <a:ext cx="1123950" cy="590550"/>
          </a:xfrm>
          <a:prstGeom prst="straightConnector1">
            <a:avLst/>
          </a:prstGeom>
          <a:noFill/>
          <a:ln w="38100" cap="rnd">
            <a:solidFill>
              <a:srgbClr val="FFFFFF">
                <a:lumMod val="50000"/>
              </a:srgbClr>
            </a:solidFill>
            <a:prstDash val="sysDot"/>
            <a:round/>
            <a:headEnd/>
            <a:tailEnd type="triangle" w="med" len="lg"/>
          </a:ln>
          <a:effectLst/>
        </p:spPr>
      </p:cxnSp>
      <p:cxnSp>
        <p:nvCxnSpPr>
          <p:cNvPr id="37" name="AutoShape 13"/>
          <p:cNvCxnSpPr>
            <a:cxnSpLocks noChangeShapeType="1"/>
            <a:endCxn id="32" idx="5"/>
          </p:cNvCxnSpPr>
          <p:nvPr/>
        </p:nvCxnSpPr>
        <p:spPr bwMode="auto">
          <a:xfrm rot="16200000" flipV="1">
            <a:off x="3251929" y="3595687"/>
            <a:ext cx="990600" cy="295275"/>
          </a:xfrm>
          <a:prstGeom prst="straightConnector1">
            <a:avLst/>
          </a:prstGeom>
          <a:noFill/>
          <a:ln w="38100" cap="rnd">
            <a:solidFill>
              <a:srgbClr val="FFFFFF">
                <a:lumMod val="50000"/>
              </a:srgbClr>
            </a:solidFill>
            <a:prstDash val="sysDot"/>
            <a:round/>
            <a:headEnd/>
            <a:tailEnd type="triangle" w="med" len="lg"/>
          </a:ln>
          <a:effectLst/>
        </p:spPr>
      </p:cxnSp>
      <p:cxnSp>
        <p:nvCxnSpPr>
          <p:cNvPr id="38" name="AutoShape 14"/>
          <p:cNvCxnSpPr>
            <a:cxnSpLocks noChangeShapeType="1"/>
            <a:stCxn id="28" idx="7"/>
            <a:endCxn id="32" idx="3"/>
          </p:cNvCxnSpPr>
          <p:nvPr/>
        </p:nvCxnSpPr>
        <p:spPr bwMode="auto">
          <a:xfrm rot="5400000" flipH="1" flipV="1">
            <a:off x="1923191" y="3705225"/>
            <a:ext cx="1809750" cy="895350"/>
          </a:xfrm>
          <a:prstGeom prst="straightConnector1">
            <a:avLst/>
          </a:prstGeom>
          <a:noFill/>
          <a:ln w="38100">
            <a:solidFill>
              <a:srgbClr val="F4E9C1">
                <a:lumMod val="50000"/>
              </a:srgbClr>
            </a:solidFill>
            <a:prstDash val="dashDot"/>
            <a:round/>
            <a:headEnd/>
            <a:tailEnd type="triangle" w="med" len="lg"/>
          </a:ln>
          <a:effectLst/>
        </p:spPr>
      </p:cxnSp>
      <p:cxnSp>
        <p:nvCxnSpPr>
          <p:cNvPr id="39" name="AutoShape 15"/>
          <p:cNvCxnSpPr>
            <a:cxnSpLocks noChangeShapeType="1"/>
            <a:stCxn id="29" idx="7"/>
            <a:endCxn id="32" idx="2"/>
          </p:cNvCxnSpPr>
          <p:nvPr/>
        </p:nvCxnSpPr>
        <p:spPr bwMode="auto">
          <a:xfrm flipV="1">
            <a:off x="1685066" y="3086100"/>
            <a:ext cx="1514475" cy="59055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6"/>
          <p:cNvCxnSpPr>
            <a:cxnSpLocks noChangeShapeType="1"/>
            <a:stCxn id="28" idx="2"/>
            <a:endCxn id="30" idx="2"/>
          </p:cNvCxnSpPr>
          <p:nvPr/>
        </p:nvCxnSpPr>
        <p:spPr bwMode="auto">
          <a:xfrm rot="10800000">
            <a:off x="1675541" y="2324100"/>
            <a:ext cx="304800" cy="2895600"/>
          </a:xfrm>
          <a:prstGeom prst="curvedConnector3">
            <a:avLst>
              <a:gd name="adj1" fmla="val 501560"/>
            </a:avLst>
          </a:prstGeom>
          <a:noFill/>
          <a:ln w="38100">
            <a:solidFill>
              <a:srgbClr val="577052"/>
            </a:solidFill>
            <a:prstDash val="dash"/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056541" y="5410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2941" y="4648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arr-7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9741" y="4038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arr-1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94541" y="24384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arr-2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4341" y="2514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arr-4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8341" y="2633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dep-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4341" y="27094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dep-5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3541" y="4267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dep-6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6741" y="48430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dep-8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56541" y="5638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dep-9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18293" y="2438399"/>
            <a:ext cx="4038600" cy="38195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Forward edge (u, v)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ECD882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(u)&lt;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(v)&lt;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(v)&lt;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CD882">
                    <a:lumMod val="50000"/>
                  </a:srgbClr>
                </a:solidFill>
                <a:effectLst/>
                <a:uLnTx/>
                <a:uFillTx/>
              </a:rPr>
              <a:t>(u)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ECD882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Back edge (u, v)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4E6549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(v)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(u)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(u)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6549"/>
                </a:solidFill>
                <a:effectLst/>
                <a:uLnTx/>
                <a:uFillTx/>
              </a:rPr>
              <a:t>(v)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4E6549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Cross edge (u, v)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(v)&lt;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(v)&lt;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arr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(u)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&lt;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dep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(u)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</a:rPr>
              <a:t>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98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652"/>
            <a:ext cx="8229600" cy="1143000"/>
          </a:xfrm>
        </p:spPr>
        <p:txBody>
          <a:bodyPr/>
          <a:lstStyle/>
          <a:p>
            <a:r>
              <a:rPr lang="en-US" sz="5400" dirty="0" smtClean="0"/>
              <a:t>DFS </a:t>
            </a:r>
            <a:r>
              <a:rPr lang="en-US" sz="5400" dirty="0"/>
              <a:t>tree visits all vertices reachable from v via directed </a:t>
            </a:r>
            <a:r>
              <a:rPr lang="en-US" sz="5400" dirty="0" smtClean="0"/>
              <a:t>paths!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071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777"/>
            <a:ext cx="8229600" cy="1143000"/>
          </a:xfrm>
        </p:spPr>
        <p:txBody>
          <a:bodyPr/>
          <a:lstStyle/>
          <a:p>
            <a:r>
              <a:rPr lang="en-US" dirty="0"/>
              <a:t>Strong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777"/>
            <a:ext cx="8229600" cy="233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Each vertex can reach all other vertices</a:t>
            </a:r>
          </a:p>
          <a:p>
            <a:endParaRPr lang="en-US" sz="3600" dirty="0"/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1992313" y="2432844"/>
            <a:ext cx="4953000" cy="3646487"/>
            <a:chOff x="1584" y="1591"/>
            <a:chExt cx="3120" cy="2297"/>
          </a:xfrm>
        </p:grpSpPr>
        <p:sp>
          <p:nvSpPr>
            <p:cNvPr id="25" name="Oval 92"/>
            <p:cNvSpPr>
              <a:spLocks noChangeArrowheads="1"/>
            </p:cNvSpPr>
            <p:nvPr/>
          </p:nvSpPr>
          <p:spPr bwMode="auto">
            <a:xfrm>
              <a:off x="1680" y="159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26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sp>
          <p:nvSpPr>
            <p:cNvPr id="27" name="Oval 94"/>
            <p:cNvSpPr>
              <a:spLocks noChangeArrowheads="1"/>
            </p:cNvSpPr>
            <p:nvPr/>
          </p:nvSpPr>
          <p:spPr bwMode="auto">
            <a:xfrm>
              <a:off x="3153" y="2000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28" name="Oval 95"/>
            <p:cNvSpPr>
              <a:spLocks noChangeArrowheads="1"/>
            </p:cNvSpPr>
            <p:nvPr/>
          </p:nvSpPr>
          <p:spPr bwMode="auto">
            <a:xfrm>
              <a:off x="4318" y="3400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b</a:t>
              </a:r>
            </a:p>
          </p:txBody>
        </p:sp>
        <p:sp>
          <p:nvSpPr>
            <p:cNvPr id="29" name="Oval 96"/>
            <p:cNvSpPr>
              <a:spLocks noChangeArrowheads="1"/>
            </p:cNvSpPr>
            <p:nvPr/>
          </p:nvSpPr>
          <p:spPr bwMode="auto">
            <a:xfrm>
              <a:off x="3530" y="2933"/>
              <a:ext cx="385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e</a:t>
              </a:r>
            </a:p>
          </p:txBody>
        </p:sp>
        <p:sp>
          <p:nvSpPr>
            <p:cNvPr id="30" name="Oval 97"/>
            <p:cNvSpPr>
              <a:spLocks noChangeArrowheads="1"/>
            </p:cNvSpPr>
            <p:nvPr/>
          </p:nvSpPr>
          <p:spPr bwMode="auto">
            <a:xfrm>
              <a:off x="1584" y="3509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f</a:t>
              </a:r>
            </a:p>
          </p:txBody>
        </p:sp>
        <p:sp>
          <p:nvSpPr>
            <p:cNvPr id="31" name="Oval 98"/>
            <p:cNvSpPr>
              <a:spLocks noChangeArrowheads="1"/>
            </p:cNvSpPr>
            <p:nvPr/>
          </p:nvSpPr>
          <p:spPr bwMode="auto">
            <a:xfrm>
              <a:off x="4286" y="1855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g</a:t>
              </a:r>
            </a:p>
          </p:txBody>
        </p:sp>
        <p:cxnSp>
          <p:nvCxnSpPr>
            <p:cNvPr id="32" name="AutoShape 99"/>
            <p:cNvCxnSpPr>
              <a:cxnSpLocks noChangeShapeType="1"/>
              <a:stCxn id="25" idx="4"/>
              <a:endCxn id="30" idx="0"/>
            </p:cNvCxnSpPr>
            <p:nvPr/>
          </p:nvCxnSpPr>
          <p:spPr bwMode="auto">
            <a:xfrm flipH="1">
              <a:off x="1777" y="1994"/>
              <a:ext cx="96" cy="1491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0"/>
            <p:cNvCxnSpPr>
              <a:cxnSpLocks noChangeShapeType="1"/>
              <a:stCxn id="25" idx="5"/>
              <a:endCxn id="26" idx="1"/>
            </p:cNvCxnSpPr>
            <p:nvPr/>
          </p:nvCxnSpPr>
          <p:spPr bwMode="auto">
            <a:xfrm>
              <a:off x="2009" y="1938"/>
              <a:ext cx="600" cy="77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01"/>
            <p:cNvCxnSpPr>
              <a:cxnSpLocks noChangeShapeType="1"/>
              <a:stCxn id="25" idx="6"/>
              <a:endCxn id="27" idx="2"/>
            </p:cNvCxnSpPr>
            <p:nvPr/>
          </p:nvCxnSpPr>
          <p:spPr bwMode="auto">
            <a:xfrm>
              <a:off x="2089" y="1782"/>
              <a:ext cx="1042" cy="409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02"/>
            <p:cNvCxnSpPr>
              <a:cxnSpLocks noChangeShapeType="1"/>
              <a:stCxn id="31" idx="1"/>
              <a:endCxn id="25" idx="7"/>
            </p:cNvCxnSpPr>
            <p:nvPr/>
          </p:nvCxnSpPr>
          <p:spPr bwMode="auto">
            <a:xfrm flipH="1" flipV="1">
              <a:off x="2009" y="1623"/>
              <a:ext cx="2334" cy="264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03"/>
            <p:cNvCxnSpPr>
              <a:cxnSpLocks noChangeShapeType="1"/>
              <a:stCxn id="27" idx="6"/>
              <a:endCxn id="31" idx="2"/>
            </p:cNvCxnSpPr>
            <p:nvPr/>
          </p:nvCxnSpPr>
          <p:spPr bwMode="auto">
            <a:xfrm flipV="1">
              <a:off x="3562" y="2046"/>
              <a:ext cx="701" cy="14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04"/>
            <p:cNvCxnSpPr>
              <a:cxnSpLocks noChangeShapeType="1"/>
              <a:stCxn id="31" idx="4"/>
              <a:endCxn id="28" idx="0"/>
            </p:cNvCxnSpPr>
            <p:nvPr/>
          </p:nvCxnSpPr>
          <p:spPr bwMode="auto">
            <a:xfrm>
              <a:off x="4479" y="2258"/>
              <a:ext cx="32" cy="1118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05"/>
            <p:cNvCxnSpPr>
              <a:cxnSpLocks noChangeShapeType="1"/>
              <a:stCxn id="26" idx="6"/>
              <a:endCxn id="29" idx="2"/>
            </p:cNvCxnSpPr>
            <p:nvPr/>
          </p:nvCxnSpPr>
          <p:spPr bwMode="auto">
            <a:xfrm>
              <a:off x="2961" y="2872"/>
              <a:ext cx="546" cy="252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06"/>
            <p:cNvCxnSpPr>
              <a:cxnSpLocks noChangeShapeType="1"/>
              <a:stCxn id="29" idx="5"/>
              <a:endCxn id="28" idx="1"/>
            </p:cNvCxnSpPr>
            <p:nvPr/>
          </p:nvCxnSpPr>
          <p:spPr bwMode="auto">
            <a:xfrm>
              <a:off x="3859" y="3280"/>
              <a:ext cx="516" cy="151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07"/>
            <p:cNvCxnSpPr>
              <a:cxnSpLocks noChangeShapeType="1"/>
              <a:stCxn id="30" idx="7"/>
              <a:endCxn id="26" idx="3"/>
            </p:cNvCxnSpPr>
            <p:nvPr/>
          </p:nvCxnSpPr>
          <p:spPr bwMode="auto">
            <a:xfrm flipV="1">
              <a:off x="1913" y="3028"/>
              <a:ext cx="696" cy="513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08"/>
            <p:cNvCxnSpPr>
              <a:cxnSpLocks noChangeShapeType="1"/>
              <a:stCxn id="30" idx="6"/>
              <a:endCxn id="29" idx="3"/>
            </p:cNvCxnSpPr>
            <p:nvPr/>
          </p:nvCxnSpPr>
          <p:spPr bwMode="auto">
            <a:xfrm flipV="1">
              <a:off x="1992" y="3280"/>
              <a:ext cx="1594" cy="419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09"/>
            <p:cNvCxnSpPr>
              <a:cxnSpLocks noChangeShapeType="1"/>
              <a:stCxn id="28" idx="2"/>
              <a:endCxn id="30" idx="5"/>
            </p:cNvCxnSpPr>
            <p:nvPr/>
          </p:nvCxnSpPr>
          <p:spPr bwMode="auto">
            <a:xfrm flipH="1">
              <a:off x="1913" y="3590"/>
              <a:ext cx="2383" cy="26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10"/>
            <p:cNvCxnSpPr>
              <a:cxnSpLocks noChangeShapeType="1"/>
              <a:stCxn id="26" idx="7"/>
              <a:endCxn id="31" idx="3"/>
            </p:cNvCxnSpPr>
            <p:nvPr/>
          </p:nvCxnSpPr>
          <p:spPr bwMode="auto">
            <a:xfrm flipV="1">
              <a:off x="2881" y="2202"/>
              <a:ext cx="1462" cy="511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5209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055"/>
            <a:ext cx="8229600" cy="1143000"/>
          </a:xfrm>
        </p:spPr>
        <p:txBody>
          <a:bodyPr/>
          <a:lstStyle/>
          <a:p>
            <a:r>
              <a:rPr lang="en-US" dirty="0" smtClean="0"/>
              <a:t>Determine strong connectivity with DFS?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02897" y="1524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Avenir Book"/>
                <a:cs typeface="Avenir Book"/>
              </a:rPr>
              <a:t>Transitive Closure of a Diagraph</a:t>
            </a:r>
            <a:endParaRPr lang="en-US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457200" y="1823942"/>
            <a:ext cx="8229600" cy="3562610"/>
          </a:xfrm>
        </p:spPr>
        <p:txBody>
          <a:bodyPr>
            <a:normAutofit/>
          </a:bodyPr>
          <a:lstStyle/>
          <a:p>
            <a:r>
              <a:rPr lang="en-US" dirty="0"/>
              <a:t>Transitive closure has the same vertices as </a:t>
            </a:r>
            <a:r>
              <a:rPr lang="en-US" dirty="0" smtClean="0"/>
              <a:t>the diagraph</a:t>
            </a:r>
            <a:endParaRPr lang="en-US" dirty="0"/>
          </a:p>
          <a:p>
            <a:r>
              <a:rPr lang="en-US" dirty="0" smtClean="0"/>
              <a:t>If diagraph </a:t>
            </a:r>
            <a:r>
              <a:rPr lang="en-US" dirty="0"/>
              <a:t>has a directed path from u to v (u  v), </a:t>
            </a:r>
            <a:r>
              <a:rPr lang="en-US" dirty="0" smtClean="0"/>
              <a:t>transitive closure </a:t>
            </a:r>
            <a:r>
              <a:rPr lang="en-US" dirty="0"/>
              <a:t>has a directed edge from u to v</a:t>
            </a:r>
          </a:p>
        </p:txBody>
      </p:sp>
    </p:spTree>
    <p:extLst>
      <p:ext uri="{BB962C8B-B14F-4D97-AF65-F5344CB8AC3E}">
        <p14:creationId xmlns:p14="http://schemas.microsoft.com/office/powerpoint/2010/main" val="77729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148"/>
            <a:ext cx="8229600" cy="1143000"/>
          </a:xfrm>
        </p:spPr>
        <p:txBody>
          <a:bodyPr/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631"/>
            <a:ext cx="8229600" cy="1641755"/>
          </a:xfrm>
        </p:spPr>
        <p:txBody>
          <a:bodyPr/>
          <a:lstStyle/>
          <a:p>
            <a:r>
              <a:rPr lang="en-US" dirty="0" smtClean="0"/>
              <a:t>If there is a directed path from u to v, add an edge from u to v (if its not there already)!</a:t>
            </a:r>
            <a:endParaRPr lang="en-US" dirty="0"/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343992" y="3982110"/>
            <a:ext cx="3665233" cy="2078856"/>
            <a:chOff x="1914" y="1591"/>
            <a:chExt cx="2590" cy="1469"/>
          </a:xfrm>
        </p:grpSpPr>
        <p:sp>
          <p:nvSpPr>
            <p:cNvPr id="5" name="Oval 92"/>
            <p:cNvSpPr>
              <a:spLocks noChangeArrowheads="1"/>
            </p:cNvSpPr>
            <p:nvPr/>
          </p:nvSpPr>
          <p:spPr bwMode="auto">
            <a:xfrm>
              <a:off x="1914" y="159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6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sp>
          <p:nvSpPr>
            <p:cNvPr id="7" name="Oval 94"/>
            <p:cNvSpPr>
              <a:spLocks noChangeArrowheads="1"/>
            </p:cNvSpPr>
            <p:nvPr/>
          </p:nvSpPr>
          <p:spPr bwMode="auto">
            <a:xfrm>
              <a:off x="2895" y="1976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11" name="Oval 98"/>
            <p:cNvSpPr>
              <a:spLocks noChangeArrowheads="1"/>
            </p:cNvSpPr>
            <p:nvPr/>
          </p:nvSpPr>
          <p:spPr bwMode="auto">
            <a:xfrm>
              <a:off x="4118" y="171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g</a:t>
              </a:r>
            </a:p>
          </p:txBody>
        </p:sp>
        <p:cxnSp>
          <p:nvCxnSpPr>
            <p:cNvPr id="13" name="AutoShape 100"/>
            <p:cNvCxnSpPr>
              <a:cxnSpLocks noChangeShapeType="1"/>
              <a:stCxn id="5" idx="5"/>
              <a:endCxn id="6" idx="1"/>
            </p:cNvCxnSpPr>
            <p:nvPr/>
          </p:nvCxnSpPr>
          <p:spPr bwMode="auto">
            <a:xfrm>
              <a:off x="2243" y="1914"/>
              <a:ext cx="365" cy="822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01"/>
            <p:cNvCxnSpPr>
              <a:cxnSpLocks noChangeShapeType="1"/>
              <a:stCxn id="5" idx="6"/>
              <a:endCxn id="7" idx="2"/>
            </p:cNvCxnSpPr>
            <p:nvPr/>
          </p:nvCxnSpPr>
          <p:spPr bwMode="auto">
            <a:xfrm>
              <a:off x="2300" y="1780"/>
              <a:ext cx="595" cy="38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03"/>
            <p:cNvCxnSpPr>
              <a:cxnSpLocks noChangeShapeType="1"/>
              <a:stCxn id="7" idx="6"/>
              <a:endCxn id="11" idx="2"/>
            </p:cNvCxnSpPr>
            <p:nvPr/>
          </p:nvCxnSpPr>
          <p:spPr bwMode="auto">
            <a:xfrm flipV="1">
              <a:off x="3281" y="1900"/>
              <a:ext cx="837" cy="26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110"/>
            <p:cNvCxnSpPr>
              <a:cxnSpLocks noChangeShapeType="1"/>
              <a:stCxn id="6" idx="6"/>
              <a:endCxn id="11" idx="3"/>
            </p:cNvCxnSpPr>
            <p:nvPr/>
          </p:nvCxnSpPr>
          <p:spPr bwMode="auto">
            <a:xfrm flipV="1">
              <a:off x="2938" y="2034"/>
              <a:ext cx="1237" cy="83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112"/>
          <p:cNvGrpSpPr>
            <a:grpSpLocks/>
          </p:cNvGrpSpPr>
          <p:nvPr/>
        </p:nvGrpSpPr>
        <p:grpSpPr bwMode="auto">
          <a:xfrm>
            <a:off x="5021567" y="4061358"/>
            <a:ext cx="3665233" cy="2078856"/>
            <a:chOff x="1914" y="1591"/>
            <a:chExt cx="2590" cy="1469"/>
          </a:xfrm>
        </p:grpSpPr>
        <p:sp>
          <p:nvSpPr>
            <p:cNvPr id="32" name="Oval 92"/>
            <p:cNvSpPr>
              <a:spLocks noChangeArrowheads="1"/>
            </p:cNvSpPr>
            <p:nvPr/>
          </p:nvSpPr>
          <p:spPr bwMode="auto">
            <a:xfrm>
              <a:off x="1914" y="159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33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sp>
          <p:nvSpPr>
            <p:cNvPr id="34" name="Oval 94"/>
            <p:cNvSpPr>
              <a:spLocks noChangeArrowheads="1"/>
            </p:cNvSpPr>
            <p:nvPr/>
          </p:nvSpPr>
          <p:spPr bwMode="auto">
            <a:xfrm>
              <a:off x="2895" y="1976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4118" y="171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g</a:t>
              </a:r>
            </a:p>
          </p:txBody>
        </p:sp>
        <p:cxnSp>
          <p:nvCxnSpPr>
            <p:cNvPr id="36" name="AutoShape 100"/>
            <p:cNvCxnSpPr>
              <a:cxnSpLocks noChangeShapeType="1"/>
              <a:stCxn id="32" idx="5"/>
              <a:endCxn id="33" idx="1"/>
            </p:cNvCxnSpPr>
            <p:nvPr/>
          </p:nvCxnSpPr>
          <p:spPr bwMode="auto">
            <a:xfrm>
              <a:off x="2243" y="1914"/>
              <a:ext cx="365" cy="822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01"/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2300" y="1780"/>
              <a:ext cx="595" cy="38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03"/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 flipV="1">
              <a:off x="3281" y="1900"/>
              <a:ext cx="837" cy="26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10"/>
            <p:cNvCxnSpPr>
              <a:cxnSpLocks noChangeShapeType="1"/>
              <a:stCxn id="33" idx="6"/>
              <a:endCxn id="35" idx="3"/>
            </p:cNvCxnSpPr>
            <p:nvPr/>
          </p:nvCxnSpPr>
          <p:spPr bwMode="auto">
            <a:xfrm flipV="1">
              <a:off x="2938" y="2034"/>
              <a:ext cx="1237" cy="83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" name="AutoShape 101"/>
          <p:cNvCxnSpPr>
            <a:cxnSpLocks noChangeShapeType="1"/>
            <a:endCxn id="35" idx="1"/>
          </p:cNvCxnSpPr>
          <p:nvPr/>
        </p:nvCxnSpPr>
        <p:spPr bwMode="auto">
          <a:xfrm>
            <a:off x="5567814" y="4246035"/>
            <a:ext cx="2652735" cy="63686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01"/>
          <p:cNvCxnSpPr>
            <a:cxnSpLocks noChangeShapeType="1"/>
            <a:stCxn id="34" idx="4"/>
            <a:endCxn id="33" idx="7"/>
          </p:cNvCxnSpPr>
          <p:nvPr/>
        </p:nvCxnSpPr>
        <p:spPr bwMode="auto">
          <a:xfrm flipH="1">
            <a:off x="6390682" y="5142533"/>
            <a:ext cx="292269" cy="539884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55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29"/>
            <a:ext cx="8229600" cy="1143000"/>
          </a:xfrm>
        </p:spPr>
        <p:txBody>
          <a:bodyPr/>
          <a:lstStyle/>
          <a:p>
            <a:r>
              <a:rPr lang="en-US" dirty="0" smtClean="0"/>
              <a:t>Transitive Closure</a:t>
            </a:r>
            <a:endParaRPr lang="en-US" dirty="0"/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>
            <a:off x="5724526" y="3305175"/>
            <a:ext cx="1854200" cy="1714500"/>
          </a:xfrm>
          <a:custGeom>
            <a:avLst/>
            <a:gdLst>
              <a:gd name="T0" fmla="*/ 0 w 1168"/>
              <a:gd name="T1" fmla="*/ 1600200 h 1080"/>
              <a:gd name="T2" fmla="*/ 1219200 w 1168"/>
              <a:gd name="T3" fmla="*/ 1600200 h 1080"/>
              <a:gd name="T4" fmla="*/ 1828800 w 1168"/>
              <a:gd name="T5" fmla="*/ 914400 h 1080"/>
              <a:gd name="T6" fmla="*/ 1371600 w 1168"/>
              <a:gd name="T7" fmla="*/ 0 h 1080"/>
              <a:gd name="T8" fmla="*/ 0 60000 65536"/>
              <a:gd name="T9" fmla="*/ 0 60000 65536"/>
              <a:gd name="T10" fmla="*/ 0 60000 65536"/>
              <a:gd name="T11" fmla="*/ 0 60000 65536"/>
              <a:gd name="T12" fmla="*/ 0 w 1168"/>
              <a:gd name="T13" fmla="*/ 0 h 1080"/>
              <a:gd name="T14" fmla="*/ 1168 w 1168"/>
              <a:gd name="T15" fmla="*/ 1080 h 1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8" h="1080">
                <a:moveTo>
                  <a:pt x="0" y="1008"/>
                </a:moveTo>
                <a:cubicBezTo>
                  <a:pt x="288" y="1044"/>
                  <a:pt x="576" y="1080"/>
                  <a:pt x="768" y="1008"/>
                </a:cubicBezTo>
                <a:cubicBezTo>
                  <a:pt x="960" y="936"/>
                  <a:pt x="1136" y="744"/>
                  <a:pt x="1152" y="576"/>
                </a:cubicBezTo>
                <a:cubicBezTo>
                  <a:pt x="1168" y="408"/>
                  <a:pt x="1016" y="204"/>
                  <a:pt x="864" y="0"/>
                </a:cubicBezTo>
              </a:path>
            </a:pathLst>
          </a:custGeom>
          <a:noFill/>
          <a:ln w="1905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934435" y="33718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B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934435" y="43624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2229835" y="27622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D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229835" y="39052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C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3515710" y="27622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E</a:t>
            </a:r>
          </a:p>
        </p:txBody>
      </p:sp>
      <p:cxnSp>
        <p:nvCxnSpPr>
          <p:cNvPr id="21" name="AutoShape 10"/>
          <p:cNvCxnSpPr>
            <a:cxnSpLocks noChangeShapeType="1"/>
            <a:stCxn id="16" idx="7"/>
            <a:endCxn id="18" idx="2"/>
          </p:cNvCxnSpPr>
          <p:nvPr/>
        </p:nvCxnSpPr>
        <p:spPr bwMode="auto">
          <a:xfrm flipV="1">
            <a:off x="1324960" y="2990850"/>
            <a:ext cx="895350" cy="4381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1"/>
          <p:cNvCxnSpPr>
            <a:cxnSpLocks noChangeShapeType="1"/>
            <a:stCxn id="16" idx="5"/>
            <a:endCxn id="19" idx="2"/>
          </p:cNvCxnSpPr>
          <p:nvPr/>
        </p:nvCxnSpPr>
        <p:spPr bwMode="auto">
          <a:xfrm>
            <a:off x="1324960" y="3771900"/>
            <a:ext cx="895350" cy="3619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2"/>
          <p:cNvCxnSpPr>
            <a:cxnSpLocks noChangeShapeType="1"/>
            <a:stCxn id="18" idx="6"/>
            <a:endCxn id="20" idx="2"/>
          </p:cNvCxnSpPr>
          <p:nvPr/>
        </p:nvCxnSpPr>
        <p:spPr bwMode="auto">
          <a:xfrm>
            <a:off x="2696560" y="2990850"/>
            <a:ext cx="809625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3"/>
          <p:cNvCxnSpPr>
            <a:cxnSpLocks noChangeShapeType="1"/>
            <a:stCxn id="19" idx="0"/>
            <a:endCxn id="18" idx="4"/>
          </p:cNvCxnSpPr>
          <p:nvPr/>
        </p:nvCxnSpPr>
        <p:spPr bwMode="auto">
          <a:xfrm flipV="1">
            <a:off x="2458435" y="3228975"/>
            <a:ext cx="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4"/>
          <p:cNvCxnSpPr>
            <a:cxnSpLocks noChangeShapeType="1"/>
            <a:stCxn id="17" idx="6"/>
            <a:endCxn id="19" idx="3"/>
          </p:cNvCxnSpPr>
          <p:nvPr/>
        </p:nvCxnSpPr>
        <p:spPr bwMode="auto">
          <a:xfrm flipV="1">
            <a:off x="1401160" y="4305300"/>
            <a:ext cx="895350" cy="285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5343526" y="36099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B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5343526" y="46005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6638926" y="30003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D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6638926" y="41433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C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924801" y="3000375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E</a:t>
            </a:r>
          </a:p>
        </p:txBody>
      </p:sp>
      <p:cxnSp>
        <p:nvCxnSpPr>
          <p:cNvPr id="31" name="AutoShape 20"/>
          <p:cNvCxnSpPr>
            <a:cxnSpLocks noChangeShapeType="1"/>
            <a:stCxn id="26" idx="7"/>
            <a:endCxn id="28" idx="2"/>
          </p:cNvCxnSpPr>
          <p:nvPr/>
        </p:nvCxnSpPr>
        <p:spPr bwMode="auto">
          <a:xfrm flipV="1">
            <a:off x="5734051" y="3228975"/>
            <a:ext cx="895350" cy="4381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1"/>
          <p:cNvCxnSpPr>
            <a:cxnSpLocks noChangeShapeType="1"/>
            <a:stCxn id="26" idx="5"/>
            <a:endCxn id="29" idx="2"/>
          </p:cNvCxnSpPr>
          <p:nvPr/>
        </p:nvCxnSpPr>
        <p:spPr bwMode="auto">
          <a:xfrm>
            <a:off x="5734051" y="4010025"/>
            <a:ext cx="895350" cy="3619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2"/>
          <p:cNvCxnSpPr>
            <a:cxnSpLocks noChangeShapeType="1"/>
            <a:stCxn id="28" idx="6"/>
            <a:endCxn id="30" idx="2"/>
          </p:cNvCxnSpPr>
          <p:nvPr/>
        </p:nvCxnSpPr>
        <p:spPr bwMode="auto">
          <a:xfrm>
            <a:off x="7105651" y="3228975"/>
            <a:ext cx="809625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3"/>
          <p:cNvCxnSpPr>
            <a:cxnSpLocks noChangeShapeType="1"/>
            <a:stCxn id="29" idx="0"/>
            <a:endCxn id="28" idx="4"/>
          </p:cNvCxnSpPr>
          <p:nvPr/>
        </p:nvCxnSpPr>
        <p:spPr bwMode="auto">
          <a:xfrm flipV="1">
            <a:off x="6867526" y="3467100"/>
            <a:ext cx="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4"/>
          <p:cNvCxnSpPr>
            <a:cxnSpLocks noChangeShapeType="1"/>
            <a:stCxn id="27" idx="6"/>
            <a:endCxn id="29" idx="3"/>
          </p:cNvCxnSpPr>
          <p:nvPr/>
        </p:nvCxnSpPr>
        <p:spPr bwMode="auto">
          <a:xfrm flipV="1">
            <a:off x="5810251" y="4543425"/>
            <a:ext cx="895350" cy="285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25"/>
          <p:cNvCxnSpPr>
            <a:cxnSpLocks noChangeShapeType="1"/>
            <a:stCxn id="26" idx="0"/>
            <a:endCxn id="30" idx="1"/>
          </p:cNvCxnSpPr>
          <p:nvPr/>
        </p:nvCxnSpPr>
        <p:spPr bwMode="auto">
          <a:xfrm rot="16200000">
            <a:off x="6510338" y="2119313"/>
            <a:ext cx="542925" cy="2419350"/>
          </a:xfrm>
          <a:prstGeom prst="curvedConnector3">
            <a:avLst>
              <a:gd name="adj1" fmla="val 180699"/>
            </a:avLst>
          </a:prstGeom>
          <a:noFill/>
          <a:ln w="1905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26"/>
          <p:cNvCxnSpPr>
            <a:cxnSpLocks noChangeShapeType="1"/>
            <a:stCxn id="27" idx="5"/>
            <a:endCxn id="30" idx="4"/>
          </p:cNvCxnSpPr>
          <p:nvPr/>
        </p:nvCxnSpPr>
        <p:spPr bwMode="auto">
          <a:xfrm rot="5400000" flipH="1" flipV="1">
            <a:off x="6176963" y="3024188"/>
            <a:ext cx="1533525" cy="2419350"/>
          </a:xfrm>
          <a:prstGeom prst="curvedConnector3">
            <a:avLst>
              <a:gd name="adj1" fmla="val -18634"/>
            </a:avLst>
          </a:prstGeom>
          <a:noFill/>
          <a:ln w="1905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7"/>
          <p:cNvCxnSpPr>
            <a:cxnSpLocks noChangeShapeType="1"/>
            <a:stCxn id="29" idx="7"/>
            <a:endCxn id="30" idx="3"/>
          </p:cNvCxnSpPr>
          <p:nvPr/>
        </p:nvCxnSpPr>
        <p:spPr bwMode="auto">
          <a:xfrm flipV="1">
            <a:off x="7029451" y="3400425"/>
            <a:ext cx="962025" cy="800100"/>
          </a:xfrm>
          <a:prstGeom prst="straightConnector1">
            <a:avLst/>
          </a:prstGeom>
          <a:noFill/>
          <a:ln w="1905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3399823" y="3717925"/>
            <a:ext cx="483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venir Book"/>
                <a:cs typeface="Avenir Book"/>
              </a:rPr>
              <a:t>G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834314" y="4676775"/>
            <a:ext cx="62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venir Book"/>
                <a:cs typeface="Avenir Book"/>
              </a:rPr>
              <a:t>G*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4078014" y="3667125"/>
            <a:ext cx="826814" cy="23812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8803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is transitive closure of a cycle?</a:t>
            </a:r>
            <a:endParaRPr lang="en-US" sz="5400" dirty="0"/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810709" y="2812488"/>
            <a:ext cx="3665233" cy="2078856"/>
            <a:chOff x="1914" y="1591"/>
            <a:chExt cx="2590" cy="1469"/>
          </a:xfrm>
        </p:grpSpPr>
        <p:sp>
          <p:nvSpPr>
            <p:cNvPr id="5" name="Oval 92"/>
            <p:cNvSpPr>
              <a:spLocks noChangeArrowheads="1"/>
            </p:cNvSpPr>
            <p:nvPr/>
          </p:nvSpPr>
          <p:spPr bwMode="auto">
            <a:xfrm>
              <a:off x="1914" y="159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6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sp>
          <p:nvSpPr>
            <p:cNvPr id="7" name="Oval 94"/>
            <p:cNvSpPr>
              <a:spLocks noChangeArrowheads="1"/>
            </p:cNvSpPr>
            <p:nvPr/>
          </p:nvSpPr>
          <p:spPr bwMode="auto">
            <a:xfrm>
              <a:off x="2895" y="1976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8" name="Oval 98"/>
            <p:cNvSpPr>
              <a:spLocks noChangeArrowheads="1"/>
            </p:cNvSpPr>
            <p:nvPr/>
          </p:nvSpPr>
          <p:spPr bwMode="auto">
            <a:xfrm>
              <a:off x="4118" y="1711"/>
              <a:ext cx="386" cy="3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g</a:t>
              </a:r>
            </a:p>
          </p:txBody>
        </p:sp>
        <p:cxnSp>
          <p:nvCxnSpPr>
            <p:cNvPr id="9" name="AutoShape 100"/>
            <p:cNvCxnSpPr>
              <a:cxnSpLocks noChangeShapeType="1"/>
              <a:stCxn id="5" idx="5"/>
              <a:endCxn id="6" idx="1"/>
            </p:cNvCxnSpPr>
            <p:nvPr/>
          </p:nvCxnSpPr>
          <p:spPr bwMode="auto">
            <a:xfrm>
              <a:off x="2243" y="1914"/>
              <a:ext cx="365" cy="822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1"/>
            <p:cNvCxnSpPr>
              <a:cxnSpLocks noChangeShapeType="1"/>
              <a:stCxn id="5" idx="6"/>
              <a:endCxn id="7" idx="2"/>
            </p:cNvCxnSpPr>
            <p:nvPr/>
          </p:nvCxnSpPr>
          <p:spPr bwMode="auto">
            <a:xfrm>
              <a:off x="2300" y="1780"/>
              <a:ext cx="595" cy="38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3"/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 flipV="1">
              <a:off x="3281" y="1900"/>
              <a:ext cx="837" cy="26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0"/>
            <p:cNvCxnSpPr>
              <a:cxnSpLocks noChangeShapeType="1"/>
              <a:stCxn id="6" idx="6"/>
              <a:endCxn id="8" idx="3"/>
            </p:cNvCxnSpPr>
            <p:nvPr/>
          </p:nvCxnSpPr>
          <p:spPr bwMode="auto">
            <a:xfrm flipV="1">
              <a:off x="2938" y="2034"/>
              <a:ext cx="1237" cy="83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457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985"/>
            <a:ext cx="8229600" cy="1143000"/>
          </a:xfrm>
        </p:spPr>
        <p:txBody>
          <a:bodyPr/>
          <a:lstStyle/>
          <a:p>
            <a:r>
              <a:rPr lang="en-US" dirty="0" smtClean="0"/>
              <a:t>Calculate Transitive closure with DFS!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DFS from each vertex</a:t>
            </a:r>
          </a:p>
          <a:p>
            <a:r>
              <a:rPr lang="en-US" dirty="0" smtClean="0"/>
              <a:t>Keep adding edges to all reachable vertices</a:t>
            </a:r>
          </a:p>
          <a:p>
            <a:r>
              <a:rPr lang="en-US" dirty="0" smtClean="0"/>
              <a:t>O(n(</a:t>
            </a:r>
            <a:r>
              <a:rPr lang="en-US" dirty="0" err="1" smtClean="0"/>
              <a:t>n+m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7460"/>
            <a:ext cx="8229600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0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911"/>
            <a:ext cx="8229600" cy="11430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Transitive Closure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40169" y="2987187"/>
            <a:ext cx="23813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356344" y="3941275"/>
            <a:ext cx="23813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578844" y="3941275"/>
            <a:ext cx="22225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032494" y="4763600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venir Book"/>
                <a:cs typeface="Avenir Book"/>
              </a:rPr>
              <a:t>k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866057" y="3890475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venir Book"/>
                <a:cs typeface="Avenir Book"/>
              </a:rPr>
              <a:t>j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008432" y="2934800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venir Book"/>
                <a:cs typeface="Avenir Book"/>
              </a:rPr>
              <a:t>i</a:t>
            </a:r>
          </a:p>
        </p:txBody>
      </p:sp>
      <p:cxnSp>
        <p:nvCxnSpPr>
          <p:cNvPr id="10" name="AutoShape 28"/>
          <p:cNvCxnSpPr>
            <a:cxnSpLocks noChangeShapeType="1"/>
            <a:stCxn id="9" idx="5"/>
            <a:endCxn id="7" idx="1"/>
          </p:cNvCxnSpPr>
          <p:nvPr/>
        </p:nvCxnSpPr>
        <p:spPr bwMode="auto">
          <a:xfrm rot="16200000" flipH="1">
            <a:off x="2603744" y="3317387"/>
            <a:ext cx="1389063" cy="1630363"/>
          </a:xfrm>
          <a:prstGeom prst="curvedConnector3">
            <a:avLst>
              <a:gd name="adj1" fmla="val 4994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29"/>
          <p:cNvCxnSpPr>
            <a:cxnSpLocks noChangeShapeType="1"/>
            <a:stCxn id="7" idx="7"/>
            <a:endCxn id="8" idx="3"/>
          </p:cNvCxnSpPr>
          <p:nvPr/>
        </p:nvCxnSpPr>
        <p:spPr bwMode="auto">
          <a:xfrm rot="16200000">
            <a:off x="5010394" y="3890475"/>
            <a:ext cx="433388" cy="1439862"/>
          </a:xfrm>
          <a:prstGeom prst="curvedConnector3">
            <a:avLst>
              <a:gd name="adj1" fmla="val 498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84444" y="4068275"/>
            <a:ext cx="2761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venir Book"/>
                <a:cs typeface="Avenir Book"/>
              </a:rPr>
              <a:t>Uses only vertices</a:t>
            </a:r>
          </a:p>
          <a:p>
            <a:pPr eaLnBrk="1" hangingPunct="1"/>
            <a:r>
              <a:rPr lang="en-US">
                <a:latin typeface="Avenir Book"/>
                <a:cs typeface="Avenir Book"/>
              </a:rPr>
              <a:t>numbered 1,…,k-1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889744" y="4584212"/>
            <a:ext cx="2761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venir Book"/>
                <a:cs typeface="Avenir Book"/>
              </a:rPr>
              <a:t>Uses only vertices</a:t>
            </a:r>
          </a:p>
          <a:p>
            <a:pPr eaLnBrk="1" hangingPunct="1"/>
            <a:r>
              <a:rPr lang="en-US">
                <a:latin typeface="Avenir Book"/>
                <a:cs typeface="Avenir Book"/>
              </a:rPr>
              <a:t>numbered 1,…,k-1</a:t>
            </a:r>
          </a:p>
        </p:txBody>
      </p:sp>
      <p:cxnSp>
        <p:nvCxnSpPr>
          <p:cNvPr id="14" name="AutoShape 32"/>
          <p:cNvCxnSpPr>
            <a:cxnSpLocks noChangeShapeType="1"/>
            <a:stCxn id="9" idx="6"/>
            <a:endCxn id="8" idx="1"/>
          </p:cNvCxnSpPr>
          <p:nvPr/>
        </p:nvCxnSpPr>
        <p:spPr bwMode="auto">
          <a:xfrm>
            <a:off x="2583107" y="3218962"/>
            <a:ext cx="3363912" cy="735013"/>
          </a:xfrm>
          <a:prstGeom prst="curvedConnector2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921369" y="2434737"/>
            <a:ext cx="5032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Avenir Book"/>
                <a:cs typeface="Avenir Book"/>
              </a:rPr>
              <a:t>Uses only vertices numbered 1,…,k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Avenir Book"/>
                <a:cs typeface="Avenir Book"/>
              </a:rPr>
              <a:t>(add this edge if it</a:t>
            </a:r>
            <a:r>
              <a:rPr lang="ja-JP" altLang="en-US">
                <a:solidFill>
                  <a:schemeClr val="tx2"/>
                </a:solidFill>
                <a:latin typeface="Avenir Book"/>
                <a:cs typeface="Avenir Book"/>
              </a:rPr>
              <a:t>’</a:t>
            </a:r>
            <a:r>
              <a:rPr lang="en-US" altLang="ja-JP">
                <a:solidFill>
                  <a:schemeClr val="tx2"/>
                </a:solidFill>
                <a:latin typeface="Avenir Book"/>
                <a:cs typeface="Avenir Book"/>
              </a:rPr>
              <a:t>s not already in)</a:t>
            </a:r>
            <a:endParaRPr lang="en-US">
              <a:solidFill>
                <a:schemeClr val="tx2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7768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6036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7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3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0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2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3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6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7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1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2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4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6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8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9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50"/>
          <p:cNvSpPr>
            <a:spLocks noChangeArrowheads="1"/>
          </p:cNvSpPr>
          <p:nvPr/>
        </p:nvSpPr>
        <p:spPr bwMode="auto">
          <a:xfrm>
            <a:off x="7210425" y="1503363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1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7353300" y="1619250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BOS</a:t>
            </a:r>
            <a:endParaRPr lang="en-US" b="1">
              <a:latin typeface="Times" charset="0"/>
            </a:endParaRPr>
          </a:p>
        </p:txBody>
      </p:sp>
      <p:sp>
        <p:nvSpPr>
          <p:cNvPr id="153" name="Oval 153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Oval 154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Rectangle 155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6" name="Oval 156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Oval 157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8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9" name="Oval 159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Oval 160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Rectangle 161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2" name="Oval 162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3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Rectangle 164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5" name="Oval 165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Oval 166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7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8" name="Rectangle 168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9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Rectangle 170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1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2" name="Rectangle 172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3" name="Rectangle 173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4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75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176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7" name="Rectangle 177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8" name="Rectangle 178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9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80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Rectangle 181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2" name="Rectangle 182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3" name="Rectangle 183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4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Rectangle 185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Rectangle 186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7" name="Rectangle 187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8" name="Rectangle 188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9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90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91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3" name="Rectangle 193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4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Rectangle 195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Rectangle 196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7" name="Rectangle 197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8" name="Picture 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88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7210425" y="1503363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7353300" y="1619250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BOS</a:t>
            </a:r>
            <a:endParaRPr lang="en-US" b="1">
              <a:latin typeface="Times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8" name="Picture 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AutoShape 198"/>
          <p:cNvCxnSpPr>
            <a:cxnSpLocks noChangeShapeType="1"/>
            <a:stCxn id="154" idx="1"/>
            <a:endCxn id="157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7210425" y="1503363"/>
            <a:ext cx="800100" cy="43973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7353300" y="1619250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BOS</a:t>
            </a:r>
            <a:endParaRPr lang="en-US" b="1">
              <a:latin typeface="Times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8" name="Picture 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AutoShape 198"/>
          <p:cNvCxnSpPr>
            <a:cxnSpLocks noChangeShapeType="1"/>
            <a:stCxn id="154" idx="1"/>
            <a:endCxn id="157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1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7210425" y="1503363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7353300" y="1619250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BOS</a:t>
            </a:r>
            <a:endParaRPr lang="en-US" b="1">
              <a:latin typeface="Times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8" name="Picture 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AutoShape 198"/>
          <p:cNvCxnSpPr>
            <a:cxnSpLocks noChangeShapeType="1"/>
            <a:stCxn id="154" idx="1"/>
            <a:endCxn id="157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199"/>
          <p:cNvCxnSpPr>
            <a:cxnSpLocks noChangeShapeType="1"/>
            <a:stCxn id="154" idx="3"/>
            <a:endCxn id="166" idx="2"/>
          </p:cNvCxnSpPr>
          <p:nvPr/>
        </p:nvCxnSpPr>
        <p:spPr bwMode="auto">
          <a:xfrm rot="16200000" flipV="1">
            <a:off x="2632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201"/>
          <p:cNvCxnSpPr>
            <a:cxnSpLocks noChangeShapeType="1"/>
            <a:stCxn id="137" idx="3"/>
            <a:endCxn id="160" idx="7"/>
          </p:cNvCxnSpPr>
          <p:nvPr/>
        </p:nvCxnSpPr>
        <p:spPr bwMode="auto">
          <a:xfrm rot="5400000">
            <a:off x="3420269" y="1381919"/>
            <a:ext cx="1708150" cy="4935538"/>
          </a:xfrm>
          <a:prstGeom prst="curvedConnector3">
            <a:avLst>
              <a:gd name="adj1" fmla="val 36417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202"/>
          <p:cNvCxnSpPr>
            <a:cxnSpLocks noChangeShapeType="1"/>
            <a:stCxn id="137" idx="2"/>
            <a:endCxn id="157" idx="5"/>
          </p:cNvCxnSpPr>
          <p:nvPr/>
        </p:nvCxnSpPr>
        <p:spPr bwMode="auto">
          <a:xfrm rot="10800000">
            <a:off x="5235575" y="2489200"/>
            <a:ext cx="1360488" cy="323850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203"/>
          <p:cNvCxnSpPr>
            <a:cxnSpLocks noChangeShapeType="1"/>
            <a:stCxn id="157" idx="1"/>
            <a:endCxn id="166" idx="0"/>
          </p:cNvCxnSpPr>
          <p:nvPr/>
        </p:nvCxnSpPr>
        <p:spPr bwMode="auto">
          <a:xfrm rot="16200000" flipH="1" flipV="1">
            <a:off x="2393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2"/>
          <p:cNvCxnSpPr>
            <a:cxnSpLocks noChangeShapeType="1"/>
            <a:stCxn id="157" idx="3"/>
          </p:cNvCxnSpPr>
          <p:nvPr/>
        </p:nvCxnSpPr>
        <p:spPr bwMode="auto">
          <a:xfrm rot="5400000">
            <a:off x="2142331" y="2242344"/>
            <a:ext cx="2309813" cy="2746375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5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7210425" y="1503363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7353300" y="1619250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BOS</a:t>
            </a:r>
            <a:endParaRPr lang="en-US" b="1">
              <a:latin typeface="Times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8" name="Picture 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9" name="AutoShape 198"/>
          <p:cNvCxnSpPr>
            <a:cxnSpLocks noChangeShapeType="1"/>
            <a:stCxn id="154" idx="1"/>
            <a:endCxn id="157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199"/>
          <p:cNvCxnSpPr>
            <a:cxnSpLocks noChangeShapeType="1"/>
            <a:stCxn id="154" idx="3"/>
            <a:endCxn id="166" idx="2"/>
          </p:cNvCxnSpPr>
          <p:nvPr/>
        </p:nvCxnSpPr>
        <p:spPr bwMode="auto">
          <a:xfrm rot="16200000" flipV="1">
            <a:off x="2632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200"/>
          <p:cNvCxnSpPr>
            <a:cxnSpLocks noChangeShapeType="1"/>
            <a:stCxn id="137" idx="3"/>
            <a:endCxn id="160" idx="7"/>
          </p:cNvCxnSpPr>
          <p:nvPr/>
        </p:nvCxnSpPr>
        <p:spPr bwMode="auto">
          <a:xfrm rot="5400000">
            <a:off x="3420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201"/>
          <p:cNvCxnSpPr>
            <a:cxnSpLocks noChangeShapeType="1"/>
            <a:stCxn id="137" idx="2"/>
            <a:endCxn id="157" idx="5"/>
          </p:cNvCxnSpPr>
          <p:nvPr/>
        </p:nvCxnSpPr>
        <p:spPr bwMode="auto">
          <a:xfrm rot="10800000">
            <a:off x="5235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202"/>
          <p:cNvCxnSpPr>
            <a:cxnSpLocks noChangeShapeType="1"/>
            <a:stCxn id="160" idx="7"/>
            <a:endCxn id="163" idx="2"/>
          </p:cNvCxnSpPr>
          <p:nvPr/>
        </p:nvCxnSpPr>
        <p:spPr bwMode="auto">
          <a:xfrm rot="16200000">
            <a:off x="2655094" y="3791744"/>
            <a:ext cx="63500" cy="1760538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3"/>
          <p:cNvCxnSpPr>
            <a:cxnSpLocks noChangeShapeType="1"/>
          </p:cNvCxnSpPr>
          <p:nvPr/>
        </p:nvCxnSpPr>
        <p:spPr bwMode="auto">
          <a:xfrm rot="16200000" flipH="1" flipV="1">
            <a:off x="2393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04"/>
          <p:cNvCxnSpPr>
            <a:cxnSpLocks noChangeShapeType="1"/>
            <a:stCxn id="160" idx="0"/>
            <a:endCxn id="166" idx="4"/>
          </p:cNvCxnSpPr>
          <p:nvPr/>
        </p:nvCxnSpPr>
        <p:spPr bwMode="auto">
          <a:xfrm flipH="1" flipV="1">
            <a:off x="1338263" y="3836988"/>
            <a:ext cx="185737" cy="80327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02"/>
          <p:cNvCxnSpPr>
            <a:cxnSpLocks noChangeShapeType="1"/>
          </p:cNvCxnSpPr>
          <p:nvPr/>
        </p:nvCxnSpPr>
        <p:spPr bwMode="auto">
          <a:xfrm rot="5400000">
            <a:off x="2142331" y="2242344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4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150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5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Oval 136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137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2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Oval 153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4" name="Oval 155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Oval 156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7" name="Oval 158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Oval 159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0" name="Oval 161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Oval 162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3" name="Oval 164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Oval 165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5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5" name="Rectangle 176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Rectangle 178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Rectangle 184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5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5" name="Rectangle 186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6" name="Rectangle 187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Rectangle 189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90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0" name="Rectangle 191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1" name="Rectangle 192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Rectangle 193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Rectangle 194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5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5" name="Rectangle 196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cxnSp>
        <p:nvCxnSpPr>
          <p:cNvPr id="196" name="AutoShape 198"/>
          <p:cNvCxnSpPr>
            <a:cxnSpLocks noChangeShapeType="1"/>
            <a:stCxn id="152" idx="1"/>
            <a:endCxn id="155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199"/>
          <p:cNvCxnSpPr>
            <a:cxnSpLocks noChangeShapeType="1"/>
            <a:stCxn id="152" idx="3"/>
            <a:endCxn id="164" idx="2"/>
          </p:cNvCxnSpPr>
          <p:nvPr/>
        </p:nvCxnSpPr>
        <p:spPr bwMode="auto">
          <a:xfrm rot="16200000" flipV="1">
            <a:off x="2632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200"/>
          <p:cNvCxnSpPr>
            <a:cxnSpLocks noChangeShapeType="1"/>
            <a:stCxn id="138" idx="3"/>
            <a:endCxn id="158" idx="7"/>
          </p:cNvCxnSpPr>
          <p:nvPr/>
        </p:nvCxnSpPr>
        <p:spPr bwMode="auto">
          <a:xfrm rot="5400000">
            <a:off x="3420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201"/>
          <p:cNvCxnSpPr>
            <a:cxnSpLocks noChangeShapeType="1"/>
            <a:stCxn id="138" idx="2"/>
            <a:endCxn id="155" idx="5"/>
          </p:cNvCxnSpPr>
          <p:nvPr/>
        </p:nvCxnSpPr>
        <p:spPr bwMode="auto">
          <a:xfrm rot="10800000">
            <a:off x="5235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202"/>
          <p:cNvCxnSpPr>
            <a:cxnSpLocks noChangeShapeType="1"/>
            <a:stCxn id="158" idx="7"/>
            <a:endCxn id="161" idx="2"/>
          </p:cNvCxnSpPr>
          <p:nvPr/>
        </p:nvCxnSpPr>
        <p:spPr bwMode="auto">
          <a:xfrm rot="16200000">
            <a:off x="2655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203"/>
          <p:cNvCxnSpPr>
            <a:cxnSpLocks noChangeShapeType="1"/>
            <a:stCxn id="4" idx="2"/>
            <a:endCxn id="163" idx="7"/>
          </p:cNvCxnSpPr>
          <p:nvPr/>
        </p:nvCxnSpPr>
        <p:spPr bwMode="auto">
          <a:xfrm rot="10800000" flipV="1">
            <a:off x="1620838" y="1724025"/>
            <a:ext cx="5561012" cy="1711325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204"/>
          <p:cNvCxnSpPr>
            <a:cxnSpLocks noChangeShapeType="1"/>
            <a:stCxn id="4" idx="6"/>
            <a:endCxn id="157" idx="5"/>
          </p:cNvCxnSpPr>
          <p:nvPr/>
        </p:nvCxnSpPr>
        <p:spPr bwMode="auto">
          <a:xfrm flipH="1">
            <a:off x="1806575" y="1724025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206"/>
          <p:cNvCxnSpPr>
            <a:cxnSpLocks noChangeShapeType="1"/>
            <a:stCxn id="206" idx="2"/>
            <a:endCxn id="161" idx="7"/>
          </p:cNvCxnSpPr>
          <p:nvPr/>
        </p:nvCxnSpPr>
        <p:spPr bwMode="auto">
          <a:xfrm flipH="1">
            <a:off x="4291013" y="1724025"/>
            <a:ext cx="2919412" cy="273367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7"/>
          <p:cNvCxnSpPr>
            <a:cxnSpLocks noChangeShapeType="1"/>
            <a:stCxn id="206" idx="1"/>
            <a:endCxn id="155" idx="7"/>
          </p:cNvCxnSpPr>
          <p:nvPr/>
        </p:nvCxnSpPr>
        <p:spPr bwMode="auto">
          <a:xfrm rot="16200000" flipH="1" flipV="1">
            <a:off x="6003925" y="800100"/>
            <a:ext cx="555625" cy="2092325"/>
          </a:xfrm>
          <a:prstGeom prst="curvedConnector3">
            <a:avLst>
              <a:gd name="adj1" fmla="val -18005"/>
            </a:avLst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" name="Group 208"/>
          <p:cNvGrpSpPr>
            <a:grpSpLocks/>
          </p:cNvGrpSpPr>
          <p:nvPr/>
        </p:nvGrpSpPr>
        <p:grpSpPr bwMode="auto">
          <a:xfrm>
            <a:off x="7210425" y="1503363"/>
            <a:ext cx="800100" cy="439737"/>
            <a:chOff x="4542" y="947"/>
            <a:chExt cx="504" cy="277"/>
          </a:xfrm>
        </p:grpSpPr>
        <p:sp>
          <p:nvSpPr>
            <p:cNvPr id="206" name="Oval 149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51"/>
            <p:cNvSpPr>
              <a:spLocks noChangeArrowheads="1"/>
            </p:cNvSpPr>
            <p:nvPr/>
          </p:nvSpPr>
          <p:spPr bwMode="auto">
            <a:xfrm>
              <a:off x="4655" y="1002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>
                  <a:solidFill>
                    <a:srgbClr val="0000FF"/>
                  </a:solidFill>
                  <a:latin typeface="Times New Roman" charset="0"/>
                </a:rPr>
                <a:t>BOS</a:t>
              </a:r>
              <a:endParaRPr lang="en-US" b="1">
                <a:latin typeface="Times" charset="0"/>
              </a:endParaRPr>
            </a:p>
          </p:txBody>
        </p:sp>
      </p:grpSp>
      <p:cxnSp>
        <p:nvCxnSpPr>
          <p:cNvPr id="208" name="AutoShape 210"/>
          <p:cNvCxnSpPr>
            <a:cxnSpLocks noChangeShapeType="1"/>
          </p:cNvCxnSpPr>
          <p:nvPr/>
        </p:nvCxnSpPr>
        <p:spPr bwMode="auto">
          <a:xfrm rot="16200000" flipH="1" flipV="1">
            <a:off x="2393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AutoShape 211"/>
          <p:cNvCxnSpPr>
            <a:cxnSpLocks noChangeShapeType="1"/>
          </p:cNvCxnSpPr>
          <p:nvPr/>
        </p:nvCxnSpPr>
        <p:spPr bwMode="auto">
          <a:xfrm flipH="1" flipV="1">
            <a:off x="1338263" y="3836988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202"/>
          <p:cNvCxnSpPr>
            <a:cxnSpLocks noChangeShapeType="1"/>
          </p:cNvCxnSpPr>
          <p:nvPr/>
        </p:nvCxnSpPr>
        <p:spPr bwMode="auto">
          <a:xfrm rot="5400000">
            <a:off x="2142331" y="2242344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Oval 160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6" name="Picture 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7" name="AutoShape 196"/>
          <p:cNvCxnSpPr>
            <a:cxnSpLocks noChangeShapeType="1"/>
            <a:stCxn id="152" idx="1"/>
            <a:endCxn id="155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197"/>
          <p:cNvCxnSpPr>
            <a:cxnSpLocks noChangeShapeType="1"/>
            <a:stCxn id="152" idx="3"/>
            <a:endCxn id="164" idx="2"/>
          </p:cNvCxnSpPr>
          <p:nvPr/>
        </p:nvCxnSpPr>
        <p:spPr bwMode="auto">
          <a:xfrm rot="16200000" flipV="1">
            <a:off x="2632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98"/>
          <p:cNvCxnSpPr>
            <a:cxnSpLocks noChangeShapeType="1"/>
            <a:stCxn id="138" idx="3"/>
            <a:endCxn id="158" idx="7"/>
          </p:cNvCxnSpPr>
          <p:nvPr/>
        </p:nvCxnSpPr>
        <p:spPr bwMode="auto">
          <a:xfrm rot="5400000">
            <a:off x="3420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199"/>
          <p:cNvCxnSpPr>
            <a:cxnSpLocks noChangeShapeType="1"/>
            <a:stCxn id="138" idx="2"/>
            <a:endCxn id="155" idx="5"/>
          </p:cNvCxnSpPr>
          <p:nvPr/>
        </p:nvCxnSpPr>
        <p:spPr bwMode="auto">
          <a:xfrm rot="10800000">
            <a:off x="5235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200"/>
          <p:cNvCxnSpPr>
            <a:cxnSpLocks noChangeShapeType="1"/>
            <a:stCxn id="158" idx="7"/>
            <a:endCxn id="161" idx="2"/>
          </p:cNvCxnSpPr>
          <p:nvPr/>
        </p:nvCxnSpPr>
        <p:spPr bwMode="auto">
          <a:xfrm rot="16200000">
            <a:off x="2655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201"/>
          <p:cNvCxnSpPr>
            <a:cxnSpLocks noChangeShapeType="1"/>
            <a:stCxn id="4" idx="2"/>
            <a:endCxn id="163" idx="7"/>
          </p:cNvCxnSpPr>
          <p:nvPr/>
        </p:nvCxnSpPr>
        <p:spPr bwMode="auto">
          <a:xfrm rot="10800000" flipV="1">
            <a:off x="1620838" y="1724025"/>
            <a:ext cx="5561012" cy="171132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202"/>
          <p:cNvCxnSpPr>
            <a:cxnSpLocks noChangeShapeType="1"/>
            <a:stCxn id="4" idx="6"/>
            <a:endCxn id="157" idx="5"/>
          </p:cNvCxnSpPr>
          <p:nvPr/>
        </p:nvCxnSpPr>
        <p:spPr bwMode="auto">
          <a:xfrm flipH="1">
            <a:off x="1806575" y="1724025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3"/>
          <p:cNvCxnSpPr>
            <a:cxnSpLocks noChangeShapeType="1"/>
            <a:stCxn id="207" idx="2"/>
            <a:endCxn id="161" idx="7"/>
          </p:cNvCxnSpPr>
          <p:nvPr/>
        </p:nvCxnSpPr>
        <p:spPr bwMode="auto">
          <a:xfrm flipH="1">
            <a:off x="4291013" y="1724025"/>
            <a:ext cx="2919412" cy="27336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04"/>
          <p:cNvCxnSpPr>
            <a:cxnSpLocks noChangeShapeType="1"/>
            <a:stCxn id="207" idx="1"/>
            <a:endCxn id="155" idx="7"/>
          </p:cNvCxnSpPr>
          <p:nvPr/>
        </p:nvCxnSpPr>
        <p:spPr bwMode="auto">
          <a:xfrm rot="16200000" flipH="1" flipV="1">
            <a:off x="6003925" y="800100"/>
            <a:ext cx="555625" cy="2092325"/>
          </a:xfrm>
          <a:prstGeom prst="curvedConnector3">
            <a:avLst>
              <a:gd name="adj1" fmla="val -18005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6" name="Group 205"/>
          <p:cNvGrpSpPr>
            <a:grpSpLocks/>
          </p:cNvGrpSpPr>
          <p:nvPr/>
        </p:nvGrpSpPr>
        <p:grpSpPr bwMode="auto">
          <a:xfrm>
            <a:off x="7210425" y="1503363"/>
            <a:ext cx="800100" cy="439737"/>
            <a:chOff x="4542" y="947"/>
            <a:chExt cx="504" cy="277"/>
          </a:xfrm>
        </p:grpSpPr>
        <p:sp>
          <p:nvSpPr>
            <p:cNvPr id="207" name="Oval 206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4655" y="1002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>
                  <a:solidFill>
                    <a:srgbClr val="0000FF"/>
                  </a:solidFill>
                  <a:latin typeface="Times New Roman" charset="0"/>
                </a:rPr>
                <a:t>BOS</a:t>
              </a:r>
              <a:endParaRPr lang="en-US" b="1">
                <a:latin typeface="Times" charset="0"/>
              </a:endParaRPr>
            </a:p>
          </p:txBody>
        </p:sp>
      </p:grpSp>
      <p:cxnSp>
        <p:nvCxnSpPr>
          <p:cNvPr id="209" name="AutoShape 209"/>
          <p:cNvCxnSpPr>
            <a:cxnSpLocks noChangeShapeType="1"/>
          </p:cNvCxnSpPr>
          <p:nvPr/>
        </p:nvCxnSpPr>
        <p:spPr bwMode="auto">
          <a:xfrm rot="16200000" flipH="1" flipV="1">
            <a:off x="2393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210"/>
          <p:cNvCxnSpPr>
            <a:cxnSpLocks noChangeShapeType="1"/>
          </p:cNvCxnSpPr>
          <p:nvPr/>
        </p:nvCxnSpPr>
        <p:spPr bwMode="auto">
          <a:xfrm flipH="1" flipV="1">
            <a:off x="1338263" y="3836988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202"/>
          <p:cNvCxnSpPr>
            <a:cxnSpLocks noChangeShapeType="1"/>
          </p:cNvCxnSpPr>
          <p:nvPr/>
        </p:nvCxnSpPr>
        <p:spPr bwMode="auto">
          <a:xfrm rot="5400000">
            <a:off x="2142331" y="2242344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TextBox 211"/>
          <p:cNvSpPr txBox="1"/>
          <p:nvPr/>
        </p:nvSpPr>
        <p:spPr>
          <a:xfrm>
            <a:off x="8059615" y="6164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Iteration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527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1026"/>
          <p:cNvSpPr>
            <a:spLocks noChangeArrowheads="1"/>
          </p:cNvSpPr>
          <p:nvPr/>
        </p:nvSpPr>
        <p:spPr bwMode="auto">
          <a:xfrm>
            <a:off x="7210425" y="1504950"/>
            <a:ext cx="800100" cy="43656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1028"/>
          <p:cNvSpPr>
            <a:spLocks/>
          </p:cNvSpPr>
          <p:nvPr/>
        </p:nvSpPr>
        <p:spPr bwMode="auto">
          <a:xfrm>
            <a:off x="4310063" y="2384425"/>
            <a:ext cx="28575" cy="25400"/>
          </a:xfrm>
          <a:custGeom>
            <a:avLst/>
            <a:gdLst>
              <a:gd name="T0" fmla="*/ 28575 w 18"/>
              <a:gd name="T1" fmla="*/ 0 h 16"/>
              <a:gd name="T2" fmla="*/ 14288 w 18"/>
              <a:gd name="T3" fmla="*/ 0 h 16"/>
              <a:gd name="T4" fmla="*/ 0 w 18"/>
              <a:gd name="T5" fmla="*/ 0 h 16"/>
              <a:gd name="T6" fmla="*/ 0 w 18"/>
              <a:gd name="T7" fmla="*/ 0 h 16"/>
              <a:gd name="T8" fmla="*/ 0 w 18"/>
              <a:gd name="T9" fmla="*/ 12700 h 16"/>
              <a:gd name="T10" fmla="*/ 0 w 18"/>
              <a:gd name="T11" fmla="*/ 25400 h 16"/>
              <a:gd name="T12" fmla="*/ 14288 w 18"/>
              <a:gd name="T13" fmla="*/ 25400 h 16"/>
              <a:gd name="T14" fmla="*/ 28575 w 18"/>
              <a:gd name="T15" fmla="*/ 12700 h 16"/>
              <a:gd name="T16" fmla="*/ 28575 w 18"/>
              <a:gd name="T17" fmla="*/ 0 h 16"/>
              <a:gd name="T18" fmla="*/ 28575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18" y="0"/>
                </a:move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029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1030"/>
          <p:cNvSpPr>
            <a:spLocks/>
          </p:cNvSpPr>
          <p:nvPr/>
        </p:nvSpPr>
        <p:spPr bwMode="auto">
          <a:xfrm>
            <a:off x="4310063" y="2319338"/>
            <a:ext cx="214312" cy="130175"/>
          </a:xfrm>
          <a:custGeom>
            <a:avLst/>
            <a:gdLst>
              <a:gd name="T0" fmla="*/ 14287 w 135"/>
              <a:gd name="T1" fmla="*/ 77788 h 82"/>
              <a:gd name="T2" fmla="*/ 0 w 135"/>
              <a:gd name="T3" fmla="*/ 26988 h 82"/>
              <a:gd name="T4" fmla="*/ 214312 w 135"/>
              <a:gd name="T5" fmla="*/ 0 h 82"/>
              <a:gd name="T6" fmla="*/ 42862 w 135"/>
              <a:gd name="T7" fmla="*/ 130175 h 82"/>
              <a:gd name="T8" fmla="*/ 14287 w 135"/>
              <a:gd name="T9" fmla="*/ 777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82"/>
              <a:gd name="T17" fmla="*/ 135 w 135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82">
                <a:moveTo>
                  <a:pt x="9" y="49"/>
                </a:moveTo>
                <a:lnTo>
                  <a:pt x="0" y="17"/>
                </a:lnTo>
                <a:lnTo>
                  <a:pt x="135" y="0"/>
                </a:lnTo>
                <a:lnTo>
                  <a:pt x="27" y="82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031"/>
          <p:cNvSpPr>
            <a:spLocks/>
          </p:cNvSpPr>
          <p:nvPr/>
        </p:nvSpPr>
        <p:spPr bwMode="auto">
          <a:xfrm>
            <a:off x="1509713" y="4549775"/>
            <a:ext cx="242887" cy="363538"/>
          </a:xfrm>
          <a:custGeom>
            <a:avLst/>
            <a:gdLst>
              <a:gd name="T0" fmla="*/ 0 w 153"/>
              <a:gd name="T1" fmla="*/ 350838 h 229"/>
              <a:gd name="T2" fmla="*/ 28575 w 153"/>
              <a:gd name="T3" fmla="*/ 363538 h 229"/>
              <a:gd name="T4" fmla="*/ 242887 w 153"/>
              <a:gd name="T5" fmla="*/ 12700 h 229"/>
              <a:gd name="T6" fmla="*/ 242887 w 153"/>
              <a:gd name="T7" fmla="*/ 12700 h 229"/>
              <a:gd name="T8" fmla="*/ 214312 w 153"/>
              <a:gd name="T9" fmla="*/ 0 h 229"/>
              <a:gd name="T10" fmla="*/ 214312 w 153"/>
              <a:gd name="T11" fmla="*/ 0 h 229"/>
              <a:gd name="T12" fmla="*/ 0 w 153"/>
              <a:gd name="T13" fmla="*/ 350838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229"/>
              <a:gd name="T23" fmla="*/ 153 w 153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229">
                <a:moveTo>
                  <a:pt x="0" y="221"/>
                </a:moveTo>
                <a:lnTo>
                  <a:pt x="18" y="229"/>
                </a:lnTo>
                <a:lnTo>
                  <a:pt x="153" y="8"/>
                </a:lnTo>
                <a:lnTo>
                  <a:pt x="135" y="0"/>
                </a:lnTo>
                <a:lnTo>
                  <a:pt x="0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032"/>
          <p:cNvSpPr>
            <a:spLocks/>
          </p:cNvSpPr>
          <p:nvPr/>
        </p:nvSpPr>
        <p:spPr bwMode="auto">
          <a:xfrm>
            <a:off x="1724025" y="4186238"/>
            <a:ext cx="285750" cy="376237"/>
          </a:xfrm>
          <a:custGeom>
            <a:avLst/>
            <a:gdLst>
              <a:gd name="T0" fmla="*/ 0 w 180"/>
              <a:gd name="T1" fmla="*/ 363537 h 237"/>
              <a:gd name="T2" fmla="*/ 28575 w 180"/>
              <a:gd name="T3" fmla="*/ 376237 h 237"/>
              <a:gd name="T4" fmla="*/ 285750 w 180"/>
              <a:gd name="T5" fmla="*/ 14287 h 237"/>
              <a:gd name="T6" fmla="*/ 285750 w 180"/>
              <a:gd name="T7" fmla="*/ 14287 h 237"/>
              <a:gd name="T8" fmla="*/ 257175 w 180"/>
              <a:gd name="T9" fmla="*/ 0 h 237"/>
              <a:gd name="T10" fmla="*/ 257175 w 180"/>
              <a:gd name="T11" fmla="*/ 0 h 237"/>
              <a:gd name="T12" fmla="*/ 0 w 180"/>
              <a:gd name="T13" fmla="*/ 363537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37"/>
              <a:gd name="T23" fmla="*/ 180 w 180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37">
                <a:moveTo>
                  <a:pt x="0" y="229"/>
                </a:moveTo>
                <a:lnTo>
                  <a:pt x="18" y="237"/>
                </a:lnTo>
                <a:lnTo>
                  <a:pt x="180" y="9"/>
                </a:lnTo>
                <a:lnTo>
                  <a:pt x="162" y="0"/>
                </a:lnTo>
                <a:lnTo>
                  <a:pt x="0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33"/>
          <p:cNvSpPr>
            <a:spLocks/>
          </p:cNvSpPr>
          <p:nvPr/>
        </p:nvSpPr>
        <p:spPr bwMode="auto">
          <a:xfrm>
            <a:off x="1981200" y="3824288"/>
            <a:ext cx="342900" cy="376237"/>
          </a:xfrm>
          <a:custGeom>
            <a:avLst/>
            <a:gdLst>
              <a:gd name="T0" fmla="*/ 0 w 216"/>
              <a:gd name="T1" fmla="*/ 361950 h 237"/>
              <a:gd name="T2" fmla="*/ 28575 w 216"/>
              <a:gd name="T3" fmla="*/ 376237 h 237"/>
              <a:gd name="T4" fmla="*/ 342900 w 216"/>
              <a:gd name="T5" fmla="*/ 12700 h 237"/>
              <a:gd name="T6" fmla="*/ 342900 w 216"/>
              <a:gd name="T7" fmla="*/ 12700 h 237"/>
              <a:gd name="T8" fmla="*/ 314325 w 216"/>
              <a:gd name="T9" fmla="*/ 0 h 237"/>
              <a:gd name="T10" fmla="*/ 314325 w 216"/>
              <a:gd name="T11" fmla="*/ 0 h 237"/>
              <a:gd name="T12" fmla="*/ 0 w 216"/>
              <a:gd name="T13" fmla="*/ 361950 h 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237"/>
              <a:gd name="T23" fmla="*/ 216 w 216"/>
              <a:gd name="T24" fmla="*/ 237 h 2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237">
                <a:moveTo>
                  <a:pt x="0" y="228"/>
                </a:moveTo>
                <a:lnTo>
                  <a:pt x="18" y="237"/>
                </a:lnTo>
                <a:lnTo>
                  <a:pt x="216" y="8"/>
                </a:lnTo>
                <a:lnTo>
                  <a:pt x="198" y="0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34"/>
          <p:cNvSpPr>
            <a:spLocks/>
          </p:cNvSpPr>
          <p:nvPr/>
        </p:nvSpPr>
        <p:spPr bwMode="auto">
          <a:xfrm>
            <a:off x="2295525" y="3448050"/>
            <a:ext cx="385763" cy="388938"/>
          </a:xfrm>
          <a:custGeom>
            <a:avLst/>
            <a:gdLst>
              <a:gd name="T0" fmla="*/ 0 w 243"/>
              <a:gd name="T1" fmla="*/ 376238 h 245"/>
              <a:gd name="T2" fmla="*/ 28575 w 243"/>
              <a:gd name="T3" fmla="*/ 388938 h 245"/>
              <a:gd name="T4" fmla="*/ 385763 w 243"/>
              <a:gd name="T5" fmla="*/ 25400 h 245"/>
              <a:gd name="T6" fmla="*/ 385763 w 243"/>
              <a:gd name="T7" fmla="*/ 25400 h 245"/>
              <a:gd name="T8" fmla="*/ 371475 w 243"/>
              <a:gd name="T9" fmla="*/ 0 h 245"/>
              <a:gd name="T10" fmla="*/ 357188 w 243"/>
              <a:gd name="T11" fmla="*/ 12700 h 245"/>
              <a:gd name="T12" fmla="*/ 0 w 243"/>
              <a:gd name="T13" fmla="*/ 376238 h 2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45"/>
              <a:gd name="T23" fmla="*/ 243 w 243"/>
              <a:gd name="T24" fmla="*/ 245 h 2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45">
                <a:moveTo>
                  <a:pt x="0" y="237"/>
                </a:moveTo>
                <a:lnTo>
                  <a:pt x="18" y="245"/>
                </a:lnTo>
                <a:lnTo>
                  <a:pt x="243" y="16"/>
                </a:lnTo>
                <a:lnTo>
                  <a:pt x="234" y="0"/>
                </a:lnTo>
                <a:lnTo>
                  <a:pt x="225" y="8"/>
                </a:lnTo>
                <a:lnTo>
                  <a:pt x="0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35"/>
          <p:cNvSpPr>
            <a:spLocks/>
          </p:cNvSpPr>
          <p:nvPr/>
        </p:nvSpPr>
        <p:spPr bwMode="auto">
          <a:xfrm>
            <a:off x="2667000" y="3124200"/>
            <a:ext cx="385763" cy="349250"/>
          </a:xfrm>
          <a:custGeom>
            <a:avLst/>
            <a:gdLst>
              <a:gd name="T0" fmla="*/ 0 w 243"/>
              <a:gd name="T1" fmla="*/ 323850 h 220"/>
              <a:gd name="T2" fmla="*/ 14288 w 243"/>
              <a:gd name="T3" fmla="*/ 349250 h 220"/>
              <a:gd name="T4" fmla="*/ 385763 w 243"/>
              <a:gd name="T5" fmla="*/ 25400 h 220"/>
              <a:gd name="T6" fmla="*/ 385763 w 243"/>
              <a:gd name="T7" fmla="*/ 25400 h 220"/>
              <a:gd name="T8" fmla="*/ 371475 w 243"/>
              <a:gd name="T9" fmla="*/ 0 h 220"/>
              <a:gd name="T10" fmla="*/ 371475 w 243"/>
              <a:gd name="T11" fmla="*/ 0 h 220"/>
              <a:gd name="T12" fmla="*/ 0 w 243"/>
              <a:gd name="T13" fmla="*/ 323850 h 2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220"/>
              <a:gd name="T23" fmla="*/ 243 w 243"/>
              <a:gd name="T24" fmla="*/ 220 h 2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220">
                <a:moveTo>
                  <a:pt x="0" y="204"/>
                </a:moveTo>
                <a:lnTo>
                  <a:pt x="9" y="220"/>
                </a:lnTo>
                <a:lnTo>
                  <a:pt x="243" y="16"/>
                </a:lnTo>
                <a:lnTo>
                  <a:pt x="234" y="0"/>
                </a:lnTo>
                <a:lnTo>
                  <a:pt x="0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036"/>
          <p:cNvSpPr>
            <a:spLocks/>
          </p:cNvSpPr>
          <p:nvPr/>
        </p:nvSpPr>
        <p:spPr bwMode="auto">
          <a:xfrm>
            <a:off x="3038475" y="2825750"/>
            <a:ext cx="428625" cy="323850"/>
          </a:xfrm>
          <a:custGeom>
            <a:avLst/>
            <a:gdLst>
              <a:gd name="T0" fmla="*/ 0 w 270"/>
              <a:gd name="T1" fmla="*/ 298450 h 204"/>
              <a:gd name="T2" fmla="*/ 14288 w 270"/>
              <a:gd name="T3" fmla="*/ 323850 h 204"/>
              <a:gd name="T4" fmla="*/ 428625 w 270"/>
              <a:gd name="T5" fmla="*/ 25400 h 204"/>
              <a:gd name="T6" fmla="*/ 428625 w 270"/>
              <a:gd name="T7" fmla="*/ 25400 h 204"/>
              <a:gd name="T8" fmla="*/ 414338 w 270"/>
              <a:gd name="T9" fmla="*/ 0 h 204"/>
              <a:gd name="T10" fmla="*/ 414338 w 270"/>
              <a:gd name="T11" fmla="*/ 0 h 204"/>
              <a:gd name="T12" fmla="*/ 0 w 270"/>
              <a:gd name="T13" fmla="*/ 298450 h 2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204"/>
              <a:gd name="T23" fmla="*/ 270 w 270"/>
              <a:gd name="T24" fmla="*/ 204 h 2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204">
                <a:moveTo>
                  <a:pt x="0" y="188"/>
                </a:moveTo>
                <a:lnTo>
                  <a:pt x="9" y="204"/>
                </a:lnTo>
                <a:lnTo>
                  <a:pt x="270" y="16"/>
                </a:lnTo>
                <a:lnTo>
                  <a:pt x="26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037"/>
          <p:cNvSpPr>
            <a:spLocks/>
          </p:cNvSpPr>
          <p:nvPr/>
        </p:nvSpPr>
        <p:spPr bwMode="auto">
          <a:xfrm>
            <a:off x="3452813" y="2579688"/>
            <a:ext cx="442912" cy="271462"/>
          </a:xfrm>
          <a:custGeom>
            <a:avLst/>
            <a:gdLst>
              <a:gd name="T0" fmla="*/ 0 w 279"/>
              <a:gd name="T1" fmla="*/ 246062 h 171"/>
              <a:gd name="T2" fmla="*/ 14287 w 279"/>
              <a:gd name="T3" fmla="*/ 271462 h 171"/>
              <a:gd name="T4" fmla="*/ 442912 w 279"/>
              <a:gd name="T5" fmla="*/ 25400 h 171"/>
              <a:gd name="T6" fmla="*/ 442912 w 279"/>
              <a:gd name="T7" fmla="*/ 25400 h 171"/>
              <a:gd name="T8" fmla="*/ 428625 w 279"/>
              <a:gd name="T9" fmla="*/ 0 h 171"/>
              <a:gd name="T10" fmla="*/ 428625 w 279"/>
              <a:gd name="T11" fmla="*/ 0 h 171"/>
              <a:gd name="T12" fmla="*/ 0 w 279"/>
              <a:gd name="T13" fmla="*/ 246062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171"/>
              <a:gd name="T23" fmla="*/ 279 w 279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171">
                <a:moveTo>
                  <a:pt x="0" y="155"/>
                </a:moveTo>
                <a:lnTo>
                  <a:pt x="9" y="171"/>
                </a:lnTo>
                <a:lnTo>
                  <a:pt x="279" y="16"/>
                </a:lnTo>
                <a:lnTo>
                  <a:pt x="27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038"/>
          <p:cNvSpPr>
            <a:spLocks/>
          </p:cNvSpPr>
          <p:nvPr/>
        </p:nvSpPr>
        <p:spPr bwMode="auto">
          <a:xfrm>
            <a:off x="3881438" y="2371725"/>
            <a:ext cx="457200" cy="233363"/>
          </a:xfrm>
          <a:custGeom>
            <a:avLst/>
            <a:gdLst>
              <a:gd name="T0" fmla="*/ 0 w 288"/>
              <a:gd name="T1" fmla="*/ 207963 h 147"/>
              <a:gd name="T2" fmla="*/ 14288 w 288"/>
              <a:gd name="T3" fmla="*/ 233363 h 147"/>
              <a:gd name="T4" fmla="*/ 457200 w 288"/>
              <a:gd name="T5" fmla="*/ 25400 h 147"/>
              <a:gd name="T6" fmla="*/ 442913 w 288"/>
              <a:gd name="T7" fmla="*/ 0 h 147"/>
              <a:gd name="T8" fmla="*/ 0 w 288"/>
              <a:gd name="T9" fmla="*/ 207963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147"/>
              <a:gd name="T17" fmla="*/ 288 w 288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147">
                <a:moveTo>
                  <a:pt x="0" y="131"/>
                </a:moveTo>
                <a:lnTo>
                  <a:pt x="9" y="147"/>
                </a:lnTo>
                <a:lnTo>
                  <a:pt x="288" y="16"/>
                </a:lnTo>
                <a:lnTo>
                  <a:pt x="279" y="0"/>
                </a:lnTo>
                <a:lnTo>
                  <a:pt x="0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039"/>
          <p:cNvSpPr>
            <a:spLocks/>
          </p:cNvSpPr>
          <p:nvPr/>
        </p:nvSpPr>
        <p:spPr bwMode="auto">
          <a:xfrm>
            <a:off x="1638300" y="5289550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12700 h 16"/>
              <a:gd name="T4" fmla="*/ 14288 w 18"/>
              <a:gd name="T5" fmla="*/ 12700 h 16"/>
              <a:gd name="T6" fmla="*/ 14288 w 18"/>
              <a:gd name="T7" fmla="*/ 25400 h 16"/>
              <a:gd name="T8" fmla="*/ 28575 w 18"/>
              <a:gd name="T9" fmla="*/ 25400 h 16"/>
              <a:gd name="T10" fmla="*/ 28575 w 18"/>
              <a:gd name="T11" fmla="*/ 12700 h 16"/>
              <a:gd name="T12" fmla="*/ 28575 w 18"/>
              <a:gd name="T13" fmla="*/ 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040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041"/>
          <p:cNvSpPr>
            <a:spLocks/>
          </p:cNvSpPr>
          <p:nvPr/>
        </p:nvSpPr>
        <p:spPr bwMode="auto">
          <a:xfrm>
            <a:off x="1538288" y="5133975"/>
            <a:ext cx="171450" cy="193675"/>
          </a:xfrm>
          <a:custGeom>
            <a:avLst/>
            <a:gdLst>
              <a:gd name="T0" fmla="*/ 114300 w 108"/>
              <a:gd name="T1" fmla="*/ 155575 h 122"/>
              <a:gd name="T2" fmla="*/ 57150 w 108"/>
              <a:gd name="T3" fmla="*/ 193675 h 122"/>
              <a:gd name="T4" fmla="*/ 0 w 108"/>
              <a:gd name="T5" fmla="*/ 0 h 122"/>
              <a:gd name="T6" fmla="*/ 171450 w 108"/>
              <a:gd name="T7" fmla="*/ 128588 h 122"/>
              <a:gd name="T8" fmla="*/ 114300 w 108"/>
              <a:gd name="T9" fmla="*/ 1555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2"/>
              <a:gd name="T17" fmla="*/ 108 w 108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2">
                <a:moveTo>
                  <a:pt x="72" y="98"/>
                </a:moveTo>
                <a:lnTo>
                  <a:pt x="36" y="122"/>
                </a:lnTo>
                <a:lnTo>
                  <a:pt x="0" y="0"/>
                </a:lnTo>
                <a:lnTo>
                  <a:pt x="108" y="81"/>
                </a:lnTo>
                <a:lnTo>
                  <a:pt x="7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042"/>
          <p:cNvSpPr>
            <a:spLocks/>
          </p:cNvSpPr>
          <p:nvPr/>
        </p:nvSpPr>
        <p:spPr bwMode="auto">
          <a:xfrm>
            <a:off x="6581775" y="5626100"/>
            <a:ext cx="300038" cy="180975"/>
          </a:xfrm>
          <a:custGeom>
            <a:avLst/>
            <a:gdLst>
              <a:gd name="T0" fmla="*/ 300038 w 189"/>
              <a:gd name="T1" fmla="*/ 25400 h 114"/>
              <a:gd name="T2" fmla="*/ 285750 w 189"/>
              <a:gd name="T3" fmla="*/ 0 h 114"/>
              <a:gd name="T4" fmla="*/ 0 w 189"/>
              <a:gd name="T5" fmla="*/ 155575 h 114"/>
              <a:gd name="T6" fmla="*/ 0 w 189"/>
              <a:gd name="T7" fmla="*/ 155575 h 114"/>
              <a:gd name="T8" fmla="*/ 14288 w 189"/>
              <a:gd name="T9" fmla="*/ 180975 h 114"/>
              <a:gd name="T10" fmla="*/ 14288 w 189"/>
              <a:gd name="T11" fmla="*/ 180975 h 114"/>
              <a:gd name="T12" fmla="*/ 300038 w 189"/>
              <a:gd name="T13" fmla="*/ 254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14"/>
              <a:gd name="T23" fmla="*/ 189 w 189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14">
                <a:moveTo>
                  <a:pt x="189" y="16"/>
                </a:moveTo>
                <a:lnTo>
                  <a:pt x="180" y="0"/>
                </a:lnTo>
                <a:lnTo>
                  <a:pt x="0" y="98"/>
                </a:lnTo>
                <a:lnTo>
                  <a:pt x="9" y="114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043"/>
          <p:cNvSpPr>
            <a:spLocks/>
          </p:cNvSpPr>
          <p:nvPr/>
        </p:nvSpPr>
        <p:spPr bwMode="auto">
          <a:xfrm>
            <a:off x="6253163" y="5781675"/>
            <a:ext cx="342900" cy="155575"/>
          </a:xfrm>
          <a:custGeom>
            <a:avLst/>
            <a:gdLst>
              <a:gd name="T0" fmla="*/ 342900 w 216"/>
              <a:gd name="T1" fmla="*/ 25400 h 98"/>
              <a:gd name="T2" fmla="*/ 328613 w 216"/>
              <a:gd name="T3" fmla="*/ 0 h 98"/>
              <a:gd name="T4" fmla="*/ 0 w 216"/>
              <a:gd name="T5" fmla="*/ 130175 h 98"/>
              <a:gd name="T6" fmla="*/ 0 w 216"/>
              <a:gd name="T7" fmla="*/ 130175 h 98"/>
              <a:gd name="T8" fmla="*/ 14288 w 216"/>
              <a:gd name="T9" fmla="*/ 155575 h 98"/>
              <a:gd name="T10" fmla="*/ 14288 w 216"/>
              <a:gd name="T11" fmla="*/ 155575 h 98"/>
              <a:gd name="T12" fmla="*/ 342900 w 216"/>
              <a:gd name="T13" fmla="*/ 2540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98"/>
              <a:gd name="T23" fmla="*/ 216 w 216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98">
                <a:moveTo>
                  <a:pt x="216" y="16"/>
                </a:moveTo>
                <a:lnTo>
                  <a:pt x="207" y="0"/>
                </a:lnTo>
                <a:lnTo>
                  <a:pt x="0" y="82"/>
                </a:lnTo>
                <a:lnTo>
                  <a:pt x="9" y="98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044"/>
          <p:cNvSpPr>
            <a:spLocks/>
          </p:cNvSpPr>
          <p:nvPr/>
        </p:nvSpPr>
        <p:spPr bwMode="auto">
          <a:xfrm>
            <a:off x="5910263" y="5911850"/>
            <a:ext cx="357187" cy="128588"/>
          </a:xfrm>
          <a:custGeom>
            <a:avLst/>
            <a:gdLst>
              <a:gd name="T0" fmla="*/ 357187 w 225"/>
              <a:gd name="T1" fmla="*/ 25400 h 81"/>
              <a:gd name="T2" fmla="*/ 342900 w 225"/>
              <a:gd name="T3" fmla="*/ 0 h 81"/>
              <a:gd name="T4" fmla="*/ 0 w 225"/>
              <a:gd name="T5" fmla="*/ 103188 h 81"/>
              <a:gd name="T6" fmla="*/ 0 w 225"/>
              <a:gd name="T7" fmla="*/ 103188 h 81"/>
              <a:gd name="T8" fmla="*/ 0 w 225"/>
              <a:gd name="T9" fmla="*/ 128588 h 81"/>
              <a:gd name="T10" fmla="*/ 14287 w 225"/>
              <a:gd name="T11" fmla="*/ 128588 h 81"/>
              <a:gd name="T12" fmla="*/ 357187 w 225"/>
              <a:gd name="T13" fmla="*/ 2540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81"/>
              <a:gd name="T23" fmla="*/ 225 w 225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81">
                <a:moveTo>
                  <a:pt x="225" y="16"/>
                </a:moveTo>
                <a:lnTo>
                  <a:pt x="216" y="0"/>
                </a:lnTo>
                <a:lnTo>
                  <a:pt x="0" y="65"/>
                </a:lnTo>
                <a:lnTo>
                  <a:pt x="0" y="81"/>
                </a:lnTo>
                <a:lnTo>
                  <a:pt x="9" y="8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045"/>
          <p:cNvSpPr>
            <a:spLocks/>
          </p:cNvSpPr>
          <p:nvPr/>
        </p:nvSpPr>
        <p:spPr bwMode="auto">
          <a:xfrm>
            <a:off x="5538788" y="6015038"/>
            <a:ext cx="371475" cy="103187"/>
          </a:xfrm>
          <a:custGeom>
            <a:avLst/>
            <a:gdLst>
              <a:gd name="T0" fmla="*/ 371475 w 234"/>
              <a:gd name="T1" fmla="*/ 25400 h 65"/>
              <a:gd name="T2" fmla="*/ 371475 w 234"/>
              <a:gd name="T3" fmla="*/ 0 h 65"/>
              <a:gd name="T4" fmla="*/ 0 w 234"/>
              <a:gd name="T5" fmla="*/ 77787 h 65"/>
              <a:gd name="T6" fmla="*/ 0 w 234"/>
              <a:gd name="T7" fmla="*/ 77787 h 65"/>
              <a:gd name="T8" fmla="*/ 0 w 234"/>
              <a:gd name="T9" fmla="*/ 103187 h 65"/>
              <a:gd name="T10" fmla="*/ 0 w 234"/>
              <a:gd name="T11" fmla="*/ 103187 h 65"/>
              <a:gd name="T12" fmla="*/ 371475 w 234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4"/>
              <a:gd name="T22" fmla="*/ 0 h 65"/>
              <a:gd name="T23" fmla="*/ 234 w 234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4" h="65">
                <a:moveTo>
                  <a:pt x="234" y="16"/>
                </a:moveTo>
                <a:lnTo>
                  <a:pt x="234" y="0"/>
                </a:lnTo>
                <a:lnTo>
                  <a:pt x="0" y="49"/>
                </a:lnTo>
                <a:lnTo>
                  <a:pt x="0" y="65"/>
                </a:lnTo>
                <a:lnTo>
                  <a:pt x="23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046"/>
          <p:cNvSpPr>
            <a:spLocks/>
          </p:cNvSpPr>
          <p:nvPr/>
        </p:nvSpPr>
        <p:spPr bwMode="auto">
          <a:xfrm>
            <a:off x="4752975" y="6092825"/>
            <a:ext cx="785813" cy="90488"/>
          </a:xfrm>
          <a:custGeom>
            <a:avLst/>
            <a:gdLst>
              <a:gd name="T0" fmla="*/ 785813 w 495"/>
              <a:gd name="T1" fmla="*/ 25400 h 57"/>
              <a:gd name="T2" fmla="*/ 785813 w 495"/>
              <a:gd name="T3" fmla="*/ 0 h 57"/>
              <a:gd name="T4" fmla="*/ 0 w 495"/>
              <a:gd name="T5" fmla="*/ 65088 h 57"/>
              <a:gd name="T6" fmla="*/ 0 w 495"/>
              <a:gd name="T7" fmla="*/ 65088 h 57"/>
              <a:gd name="T8" fmla="*/ 0 w 495"/>
              <a:gd name="T9" fmla="*/ 90488 h 57"/>
              <a:gd name="T10" fmla="*/ 0 w 495"/>
              <a:gd name="T11" fmla="*/ 90488 h 57"/>
              <a:gd name="T12" fmla="*/ 785813 w 495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57"/>
              <a:gd name="T23" fmla="*/ 495 w 495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57">
                <a:moveTo>
                  <a:pt x="495" y="16"/>
                </a:moveTo>
                <a:lnTo>
                  <a:pt x="495" y="0"/>
                </a:lnTo>
                <a:lnTo>
                  <a:pt x="0" y="41"/>
                </a:lnTo>
                <a:lnTo>
                  <a:pt x="0" y="57"/>
                </a:lnTo>
                <a:lnTo>
                  <a:pt x="49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047"/>
          <p:cNvSpPr>
            <a:spLocks/>
          </p:cNvSpPr>
          <p:nvPr/>
        </p:nvSpPr>
        <p:spPr bwMode="auto">
          <a:xfrm>
            <a:off x="3967163" y="6145213"/>
            <a:ext cx="785812" cy="38100"/>
          </a:xfrm>
          <a:custGeom>
            <a:avLst/>
            <a:gdLst>
              <a:gd name="T0" fmla="*/ 785812 w 495"/>
              <a:gd name="T1" fmla="*/ 38100 h 24"/>
              <a:gd name="T2" fmla="*/ 785812 w 495"/>
              <a:gd name="T3" fmla="*/ 12700 h 24"/>
              <a:gd name="T4" fmla="*/ 0 w 495"/>
              <a:gd name="T5" fmla="*/ 0 h 24"/>
              <a:gd name="T6" fmla="*/ 0 w 495"/>
              <a:gd name="T7" fmla="*/ 0 h 24"/>
              <a:gd name="T8" fmla="*/ 0 w 495"/>
              <a:gd name="T9" fmla="*/ 25400 h 24"/>
              <a:gd name="T10" fmla="*/ 0 w 495"/>
              <a:gd name="T11" fmla="*/ 25400 h 24"/>
              <a:gd name="T12" fmla="*/ 785812 w 495"/>
              <a:gd name="T13" fmla="*/ 3810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5"/>
              <a:gd name="T22" fmla="*/ 0 h 24"/>
              <a:gd name="T23" fmla="*/ 495 w 49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5" h="24">
                <a:moveTo>
                  <a:pt x="495" y="24"/>
                </a:moveTo>
                <a:lnTo>
                  <a:pt x="495" y="8"/>
                </a:lnTo>
                <a:lnTo>
                  <a:pt x="0" y="0"/>
                </a:lnTo>
                <a:lnTo>
                  <a:pt x="0" y="16"/>
                </a:lnTo>
                <a:lnTo>
                  <a:pt x="49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048"/>
          <p:cNvSpPr>
            <a:spLocks/>
          </p:cNvSpPr>
          <p:nvPr/>
        </p:nvSpPr>
        <p:spPr bwMode="auto">
          <a:xfrm>
            <a:off x="3209925" y="6027738"/>
            <a:ext cx="757238" cy="142875"/>
          </a:xfrm>
          <a:custGeom>
            <a:avLst/>
            <a:gdLst>
              <a:gd name="T0" fmla="*/ 757238 w 477"/>
              <a:gd name="T1" fmla="*/ 142875 h 90"/>
              <a:gd name="T2" fmla="*/ 757238 w 477"/>
              <a:gd name="T3" fmla="*/ 117475 h 90"/>
              <a:gd name="T4" fmla="*/ 0 w 477"/>
              <a:gd name="T5" fmla="*/ 0 h 90"/>
              <a:gd name="T6" fmla="*/ 0 w 477"/>
              <a:gd name="T7" fmla="*/ 0 h 90"/>
              <a:gd name="T8" fmla="*/ 0 w 477"/>
              <a:gd name="T9" fmla="*/ 26988 h 90"/>
              <a:gd name="T10" fmla="*/ 0 w 477"/>
              <a:gd name="T11" fmla="*/ 26988 h 90"/>
              <a:gd name="T12" fmla="*/ 757238 w 477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90"/>
              <a:gd name="T23" fmla="*/ 477 w 47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90">
                <a:moveTo>
                  <a:pt x="477" y="90"/>
                </a:moveTo>
                <a:lnTo>
                  <a:pt x="477" y="74"/>
                </a:lnTo>
                <a:lnTo>
                  <a:pt x="0" y="0"/>
                </a:lnTo>
                <a:lnTo>
                  <a:pt x="0" y="17"/>
                </a:lnTo>
                <a:lnTo>
                  <a:pt x="47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049"/>
          <p:cNvSpPr>
            <a:spLocks/>
          </p:cNvSpPr>
          <p:nvPr/>
        </p:nvSpPr>
        <p:spPr bwMode="auto">
          <a:xfrm>
            <a:off x="2852738" y="5949950"/>
            <a:ext cx="357187" cy="104775"/>
          </a:xfrm>
          <a:custGeom>
            <a:avLst/>
            <a:gdLst>
              <a:gd name="T0" fmla="*/ 357187 w 225"/>
              <a:gd name="T1" fmla="*/ 104775 h 66"/>
              <a:gd name="T2" fmla="*/ 357187 w 225"/>
              <a:gd name="T3" fmla="*/ 77788 h 66"/>
              <a:gd name="T4" fmla="*/ 0 w 225"/>
              <a:gd name="T5" fmla="*/ 0 h 66"/>
              <a:gd name="T6" fmla="*/ 14287 w 225"/>
              <a:gd name="T7" fmla="*/ 0 h 66"/>
              <a:gd name="T8" fmla="*/ 0 w 225"/>
              <a:gd name="T9" fmla="*/ 26988 h 66"/>
              <a:gd name="T10" fmla="*/ 0 w 225"/>
              <a:gd name="T11" fmla="*/ 26988 h 66"/>
              <a:gd name="T12" fmla="*/ 357187 w 225"/>
              <a:gd name="T13" fmla="*/ 1047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66"/>
              <a:gd name="T23" fmla="*/ 225 w 225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66">
                <a:moveTo>
                  <a:pt x="225" y="66"/>
                </a:moveTo>
                <a:lnTo>
                  <a:pt x="225" y="49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25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050"/>
          <p:cNvSpPr>
            <a:spLocks/>
          </p:cNvSpPr>
          <p:nvPr/>
        </p:nvSpPr>
        <p:spPr bwMode="auto">
          <a:xfrm>
            <a:off x="2538413" y="5846763"/>
            <a:ext cx="328612" cy="130175"/>
          </a:xfrm>
          <a:custGeom>
            <a:avLst/>
            <a:gdLst>
              <a:gd name="T0" fmla="*/ 314325 w 207"/>
              <a:gd name="T1" fmla="*/ 130175 h 82"/>
              <a:gd name="T2" fmla="*/ 328612 w 207"/>
              <a:gd name="T3" fmla="*/ 103188 h 82"/>
              <a:gd name="T4" fmla="*/ 14287 w 207"/>
              <a:gd name="T5" fmla="*/ 0 h 82"/>
              <a:gd name="T6" fmla="*/ 14287 w 207"/>
              <a:gd name="T7" fmla="*/ 0 h 82"/>
              <a:gd name="T8" fmla="*/ 0 w 207"/>
              <a:gd name="T9" fmla="*/ 25400 h 82"/>
              <a:gd name="T10" fmla="*/ 0 w 207"/>
              <a:gd name="T11" fmla="*/ 25400 h 82"/>
              <a:gd name="T12" fmla="*/ 314325 w 207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82"/>
              <a:gd name="T23" fmla="*/ 207 w 207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82">
                <a:moveTo>
                  <a:pt x="198" y="82"/>
                </a:moveTo>
                <a:lnTo>
                  <a:pt x="207" y="65"/>
                </a:lnTo>
                <a:lnTo>
                  <a:pt x="9" y="0"/>
                </a:lnTo>
                <a:lnTo>
                  <a:pt x="0" y="16"/>
                </a:lnTo>
                <a:lnTo>
                  <a:pt x="198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051"/>
          <p:cNvSpPr>
            <a:spLocks/>
          </p:cNvSpPr>
          <p:nvPr/>
        </p:nvSpPr>
        <p:spPr bwMode="auto">
          <a:xfrm>
            <a:off x="2252663" y="5729288"/>
            <a:ext cx="300037" cy="142875"/>
          </a:xfrm>
          <a:custGeom>
            <a:avLst/>
            <a:gdLst>
              <a:gd name="T0" fmla="*/ 285750 w 189"/>
              <a:gd name="T1" fmla="*/ 142875 h 90"/>
              <a:gd name="T2" fmla="*/ 300037 w 189"/>
              <a:gd name="T3" fmla="*/ 117475 h 90"/>
              <a:gd name="T4" fmla="*/ 14287 w 189"/>
              <a:gd name="T5" fmla="*/ 0 h 90"/>
              <a:gd name="T6" fmla="*/ 14287 w 189"/>
              <a:gd name="T7" fmla="*/ 0 h 90"/>
              <a:gd name="T8" fmla="*/ 0 w 189"/>
              <a:gd name="T9" fmla="*/ 26988 h 90"/>
              <a:gd name="T10" fmla="*/ 0 w 189"/>
              <a:gd name="T11" fmla="*/ 26988 h 90"/>
              <a:gd name="T12" fmla="*/ 285750 w 189"/>
              <a:gd name="T13" fmla="*/ 142875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0"/>
              <a:gd name="T23" fmla="*/ 189 w 18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0">
                <a:moveTo>
                  <a:pt x="180" y="90"/>
                </a:moveTo>
                <a:lnTo>
                  <a:pt x="189" y="74"/>
                </a:lnTo>
                <a:lnTo>
                  <a:pt x="9" y="0"/>
                </a:lnTo>
                <a:lnTo>
                  <a:pt x="0" y="17"/>
                </a:lnTo>
                <a:lnTo>
                  <a:pt x="18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052"/>
          <p:cNvSpPr>
            <a:spLocks/>
          </p:cNvSpPr>
          <p:nvPr/>
        </p:nvSpPr>
        <p:spPr bwMode="auto">
          <a:xfrm>
            <a:off x="1995488" y="5600700"/>
            <a:ext cx="271462" cy="155575"/>
          </a:xfrm>
          <a:custGeom>
            <a:avLst/>
            <a:gdLst>
              <a:gd name="T0" fmla="*/ 257175 w 171"/>
              <a:gd name="T1" fmla="*/ 155575 h 98"/>
              <a:gd name="T2" fmla="*/ 271462 w 171"/>
              <a:gd name="T3" fmla="*/ 128588 h 98"/>
              <a:gd name="T4" fmla="*/ 14287 w 171"/>
              <a:gd name="T5" fmla="*/ 0 h 98"/>
              <a:gd name="T6" fmla="*/ 14287 w 171"/>
              <a:gd name="T7" fmla="*/ 0 h 98"/>
              <a:gd name="T8" fmla="*/ 0 w 171"/>
              <a:gd name="T9" fmla="*/ 25400 h 98"/>
              <a:gd name="T10" fmla="*/ 0 w 171"/>
              <a:gd name="T11" fmla="*/ 25400 h 98"/>
              <a:gd name="T12" fmla="*/ 257175 w 171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98"/>
              <a:gd name="T23" fmla="*/ 171 w 17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98">
                <a:moveTo>
                  <a:pt x="162" y="98"/>
                </a:moveTo>
                <a:lnTo>
                  <a:pt x="171" y="81"/>
                </a:lnTo>
                <a:lnTo>
                  <a:pt x="9" y="0"/>
                </a:lnTo>
                <a:lnTo>
                  <a:pt x="0" y="16"/>
                </a:lnTo>
                <a:lnTo>
                  <a:pt x="162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053"/>
          <p:cNvSpPr>
            <a:spLocks/>
          </p:cNvSpPr>
          <p:nvPr/>
        </p:nvSpPr>
        <p:spPr bwMode="auto">
          <a:xfrm>
            <a:off x="1795463" y="5445125"/>
            <a:ext cx="214312" cy="180975"/>
          </a:xfrm>
          <a:custGeom>
            <a:avLst/>
            <a:gdLst>
              <a:gd name="T0" fmla="*/ 200025 w 135"/>
              <a:gd name="T1" fmla="*/ 180975 h 114"/>
              <a:gd name="T2" fmla="*/ 214312 w 135"/>
              <a:gd name="T3" fmla="*/ 155575 h 114"/>
              <a:gd name="T4" fmla="*/ 28575 w 135"/>
              <a:gd name="T5" fmla="*/ 0 h 114"/>
              <a:gd name="T6" fmla="*/ 28575 w 135"/>
              <a:gd name="T7" fmla="*/ 12700 h 114"/>
              <a:gd name="T8" fmla="*/ 0 w 135"/>
              <a:gd name="T9" fmla="*/ 25400 h 114"/>
              <a:gd name="T10" fmla="*/ 14287 w 135"/>
              <a:gd name="T11" fmla="*/ 25400 h 114"/>
              <a:gd name="T12" fmla="*/ 200025 w 135"/>
              <a:gd name="T13" fmla="*/ 1809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14"/>
              <a:gd name="T23" fmla="*/ 135 w 135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14">
                <a:moveTo>
                  <a:pt x="126" y="114"/>
                </a:moveTo>
                <a:lnTo>
                  <a:pt x="135" y="98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26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054"/>
          <p:cNvSpPr>
            <a:spLocks/>
          </p:cNvSpPr>
          <p:nvPr/>
        </p:nvSpPr>
        <p:spPr bwMode="auto">
          <a:xfrm>
            <a:off x="1638300" y="5302250"/>
            <a:ext cx="185738" cy="168275"/>
          </a:xfrm>
          <a:custGeom>
            <a:avLst/>
            <a:gdLst>
              <a:gd name="T0" fmla="*/ 157163 w 117"/>
              <a:gd name="T1" fmla="*/ 168275 h 106"/>
              <a:gd name="T2" fmla="*/ 185738 w 117"/>
              <a:gd name="T3" fmla="*/ 155575 h 106"/>
              <a:gd name="T4" fmla="*/ 28575 w 117"/>
              <a:gd name="T5" fmla="*/ 0 h 106"/>
              <a:gd name="T6" fmla="*/ 0 w 117"/>
              <a:gd name="T7" fmla="*/ 12700 h 106"/>
              <a:gd name="T8" fmla="*/ 157163 w 117"/>
              <a:gd name="T9" fmla="*/ 168275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06"/>
              <a:gd name="T17" fmla="*/ 117 w 11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06">
                <a:moveTo>
                  <a:pt x="99" y="106"/>
                </a:moveTo>
                <a:lnTo>
                  <a:pt x="117" y="98"/>
                </a:lnTo>
                <a:lnTo>
                  <a:pt x="18" y="0"/>
                </a:lnTo>
                <a:lnTo>
                  <a:pt x="0" y="8"/>
                </a:lnTo>
                <a:lnTo>
                  <a:pt x="99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055"/>
          <p:cNvSpPr>
            <a:spLocks/>
          </p:cNvSpPr>
          <p:nvPr/>
        </p:nvSpPr>
        <p:spPr bwMode="auto">
          <a:xfrm>
            <a:off x="7310438" y="5302250"/>
            <a:ext cx="28575" cy="25400"/>
          </a:xfrm>
          <a:custGeom>
            <a:avLst/>
            <a:gdLst>
              <a:gd name="T0" fmla="*/ 0 w 18"/>
              <a:gd name="T1" fmla="*/ 25400 h 16"/>
              <a:gd name="T2" fmla="*/ 14288 w 18"/>
              <a:gd name="T3" fmla="*/ 25400 h 16"/>
              <a:gd name="T4" fmla="*/ 14288 w 18"/>
              <a:gd name="T5" fmla="*/ 25400 h 16"/>
              <a:gd name="T6" fmla="*/ 28575 w 18"/>
              <a:gd name="T7" fmla="*/ 1270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056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057"/>
          <p:cNvSpPr>
            <a:spLocks/>
          </p:cNvSpPr>
          <p:nvPr/>
        </p:nvSpPr>
        <p:spPr bwMode="auto">
          <a:xfrm>
            <a:off x="7167563" y="5289550"/>
            <a:ext cx="200025" cy="168275"/>
          </a:xfrm>
          <a:custGeom>
            <a:avLst/>
            <a:gdLst>
              <a:gd name="T0" fmla="*/ 142875 w 126"/>
              <a:gd name="T1" fmla="*/ 38100 h 106"/>
              <a:gd name="T2" fmla="*/ 200025 w 126"/>
              <a:gd name="T3" fmla="*/ 65088 h 106"/>
              <a:gd name="T4" fmla="*/ 0 w 126"/>
              <a:gd name="T5" fmla="*/ 168275 h 106"/>
              <a:gd name="T6" fmla="*/ 100013 w 126"/>
              <a:gd name="T7" fmla="*/ 0 h 106"/>
              <a:gd name="T8" fmla="*/ 142875 w 126"/>
              <a:gd name="T9" fmla="*/ 38100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06"/>
              <a:gd name="T17" fmla="*/ 126 w 12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06">
                <a:moveTo>
                  <a:pt x="90" y="24"/>
                </a:moveTo>
                <a:lnTo>
                  <a:pt x="126" y="41"/>
                </a:lnTo>
                <a:lnTo>
                  <a:pt x="0" y="106"/>
                </a:lnTo>
                <a:lnTo>
                  <a:pt x="63" y="0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058"/>
          <p:cNvSpPr>
            <a:spLocks/>
          </p:cNvSpPr>
          <p:nvPr/>
        </p:nvSpPr>
        <p:spPr bwMode="auto">
          <a:xfrm>
            <a:off x="7596188" y="1697038"/>
            <a:ext cx="228600" cy="246062"/>
          </a:xfrm>
          <a:custGeom>
            <a:avLst/>
            <a:gdLst>
              <a:gd name="T0" fmla="*/ 28575 w 144"/>
              <a:gd name="T1" fmla="*/ 0 h 155"/>
              <a:gd name="T2" fmla="*/ 0 w 144"/>
              <a:gd name="T3" fmla="*/ 12700 h 155"/>
              <a:gd name="T4" fmla="*/ 200025 w 144"/>
              <a:gd name="T5" fmla="*/ 246062 h 155"/>
              <a:gd name="T6" fmla="*/ 200025 w 144"/>
              <a:gd name="T7" fmla="*/ 246062 h 155"/>
              <a:gd name="T8" fmla="*/ 228600 w 144"/>
              <a:gd name="T9" fmla="*/ 233362 h 155"/>
              <a:gd name="T10" fmla="*/ 228600 w 144"/>
              <a:gd name="T11" fmla="*/ 233362 h 155"/>
              <a:gd name="T12" fmla="*/ 28575 w 144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8" y="0"/>
                </a:moveTo>
                <a:lnTo>
                  <a:pt x="0" y="8"/>
                </a:lnTo>
                <a:lnTo>
                  <a:pt x="126" y="155"/>
                </a:lnTo>
                <a:lnTo>
                  <a:pt x="14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059"/>
          <p:cNvSpPr>
            <a:spLocks/>
          </p:cNvSpPr>
          <p:nvPr/>
        </p:nvSpPr>
        <p:spPr bwMode="auto">
          <a:xfrm>
            <a:off x="7796213" y="1930400"/>
            <a:ext cx="185737" cy="260350"/>
          </a:xfrm>
          <a:custGeom>
            <a:avLst/>
            <a:gdLst>
              <a:gd name="T0" fmla="*/ 28575 w 117"/>
              <a:gd name="T1" fmla="*/ 0 h 164"/>
              <a:gd name="T2" fmla="*/ 0 w 117"/>
              <a:gd name="T3" fmla="*/ 12700 h 164"/>
              <a:gd name="T4" fmla="*/ 157162 w 117"/>
              <a:gd name="T5" fmla="*/ 260350 h 164"/>
              <a:gd name="T6" fmla="*/ 157162 w 117"/>
              <a:gd name="T7" fmla="*/ 260350 h 164"/>
              <a:gd name="T8" fmla="*/ 185737 w 117"/>
              <a:gd name="T9" fmla="*/ 246063 h 164"/>
              <a:gd name="T10" fmla="*/ 185737 w 117"/>
              <a:gd name="T11" fmla="*/ 246063 h 164"/>
              <a:gd name="T12" fmla="*/ 28575 w 117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64"/>
              <a:gd name="T23" fmla="*/ 117 w 117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64">
                <a:moveTo>
                  <a:pt x="18" y="0"/>
                </a:moveTo>
                <a:lnTo>
                  <a:pt x="0" y="8"/>
                </a:lnTo>
                <a:lnTo>
                  <a:pt x="99" y="164"/>
                </a:lnTo>
                <a:lnTo>
                  <a:pt x="117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060"/>
          <p:cNvSpPr>
            <a:spLocks/>
          </p:cNvSpPr>
          <p:nvPr/>
        </p:nvSpPr>
        <p:spPr bwMode="auto">
          <a:xfrm>
            <a:off x="7953375" y="2176463"/>
            <a:ext cx="142875" cy="247650"/>
          </a:xfrm>
          <a:custGeom>
            <a:avLst/>
            <a:gdLst>
              <a:gd name="T0" fmla="*/ 28575 w 90"/>
              <a:gd name="T1" fmla="*/ 0 h 156"/>
              <a:gd name="T2" fmla="*/ 0 w 90"/>
              <a:gd name="T3" fmla="*/ 14288 h 156"/>
              <a:gd name="T4" fmla="*/ 114300 w 90"/>
              <a:gd name="T5" fmla="*/ 247650 h 156"/>
              <a:gd name="T6" fmla="*/ 114300 w 90"/>
              <a:gd name="T7" fmla="*/ 247650 h 156"/>
              <a:gd name="T8" fmla="*/ 142875 w 90"/>
              <a:gd name="T9" fmla="*/ 233363 h 156"/>
              <a:gd name="T10" fmla="*/ 142875 w 90"/>
              <a:gd name="T11" fmla="*/ 233363 h 156"/>
              <a:gd name="T12" fmla="*/ 28575 w 90"/>
              <a:gd name="T13" fmla="*/ 0 h 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56"/>
              <a:gd name="T23" fmla="*/ 90 w 90"/>
              <a:gd name="T24" fmla="*/ 156 h 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56">
                <a:moveTo>
                  <a:pt x="18" y="0"/>
                </a:moveTo>
                <a:lnTo>
                  <a:pt x="0" y="9"/>
                </a:lnTo>
                <a:lnTo>
                  <a:pt x="72" y="156"/>
                </a:lnTo>
                <a:lnTo>
                  <a:pt x="90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061"/>
          <p:cNvSpPr>
            <a:spLocks/>
          </p:cNvSpPr>
          <p:nvPr/>
        </p:nvSpPr>
        <p:spPr bwMode="auto">
          <a:xfrm>
            <a:off x="8067675" y="2409825"/>
            <a:ext cx="114300" cy="260350"/>
          </a:xfrm>
          <a:custGeom>
            <a:avLst/>
            <a:gdLst>
              <a:gd name="T0" fmla="*/ 28575 w 72"/>
              <a:gd name="T1" fmla="*/ 0 h 164"/>
              <a:gd name="T2" fmla="*/ 0 w 72"/>
              <a:gd name="T3" fmla="*/ 14288 h 164"/>
              <a:gd name="T4" fmla="*/ 85725 w 72"/>
              <a:gd name="T5" fmla="*/ 260350 h 164"/>
              <a:gd name="T6" fmla="*/ 85725 w 72"/>
              <a:gd name="T7" fmla="*/ 247650 h 164"/>
              <a:gd name="T8" fmla="*/ 114300 w 72"/>
              <a:gd name="T9" fmla="*/ 247650 h 164"/>
              <a:gd name="T10" fmla="*/ 114300 w 72"/>
              <a:gd name="T11" fmla="*/ 247650 h 164"/>
              <a:gd name="T12" fmla="*/ 28575 w 72"/>
              <a:gd name="T13" fmla="*/ 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64"/>
              <a:gd name="T23" fmla="*/ 72 w 72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64">
                <a:moveTo>
                  <a:pt x="18" y="0"/>
                </a:moveTo>
                <a:lnTo>
                  <a:pt x="0" y="9"/>
                </a:lnTo>
                <a:lnTo>
                  <a:pt x="54" y="164"/>
                </a:lnTo>
                <a:lnTo>
                  <a:pt x="54" y="156"/>
                </a:lnTo>
                <a:lnTo>
                  <a:pt x="72" y="15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062"/>
          <p:cNvSpPr>
            <a:spLocks/>
          </p:cNvSpPr>
          <p:nvPr/>
        </p:nvSpPr>
        <p:spPr bwMode="auto">
          <a:xfrm>
            <a:off x="8153400" y="2657475"/>
            <a:ext cx="85725" cy="233363"/>
          </a:xfrm>
          <a:custGeom>
            <a:avLst/>
            <a:gdLst>
              <a:gd name="T0" fmla="*/ 28575 w 54"/>
              <a:gd name="T1" fmla="*/ 0 h 147"/>
              <a:gd name="T2" fmla="*/ 0 w 54"/>
              <a:gd name="T3" fmla="*/ 0 h 147"/>
              <a:gd name="T4" fmla="*/ 57150 w 54"/>
              <a:gd name="T5" fmla="*/ 233363 h 147"/>
              <a:gd name="T6" fmla="*/ 57150 w 54"/>
              <a:gd name="T7" fmla="*/ 233363 h 147"/>
              <a:gd name="T8" fmla="*/ 85725 w 54"/>
              <a:gd name="T9" fmla="*/ 233363 h 147"/>
              <a:gd name="T10" fmla="*/ 85725 w 54"/>
              <a:gd name="T11" fmla="*/ 233363 h 147"/>
              <a:gd name="T12" fmla="*/ 28575 w 54"/>
              <a:gd name="T13" fmla="*/ 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47"/>
              <a:gd name="T23" fmla="*/ 54 w 5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47">
                <a:moveTo>
                  <a:pt x="18" y="0"/>
                </a:moveTo>
                <a:lnTo>
                  <a:pt x="0" y="0"/>
                </a:lnTo>
                <a:lnTo>
                  <a:pt x="36" y="147"/>
                </a:lnTo>
                <a:lnTo>
                  <a:pt x="54" y="147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063"/>
          <p:cNvSpPr>
            <a:spLocks/>
          </p:cNvSpPr>
          <p:nvPr/>
        </p:nvSpPr>
        <p:spPr bwMode="auto">
          <a:xfrm>
            <a:off x="8210550" y="2890838"/>
            <a:ext cx="57150" cy="246062"/>
          </a:xfrm>
          <a:custGeom>
            <a:avLst/>
            <a:gdLst>
              <a:gd name="T0" fmla="*/ 28575 w 36"/>
              <a:gd name="T1" fmla="*/ 0 h 155"/>
              <a:gd name="T2" fmla="*/ 0 w 36"/>
              <a:gd name="T3" fmla="*/ 0 h 155"/>
              <a:gd name="T4" fmla="*/ 28575 w 36"/>
              <a:gd name="T5" fmla="*/ 246062 h 155"/>
              <a:gd name="T6" fmla="*/ 28575 w 36"/>
              <a:gd name="T7" fmla="*/ 246062 h 155"/>
              <a:gd name="T8" fmla="*/ 57150 w 36"/>
              <a:gd name="T9" fmla="*/ 246062 h 155"/>
              <a:gd name="T10" fmla="*/ 57150 w 36"/>
              <a:gd name="T11" fmla="*/ 246062 h 155"/>
              <a:gd name="T12" fmla="*/ 28575 w 36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155"/>
              <a:gd name="T23" fmla="*/ 36 w 3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155">
                <a:moveTo>
                  <a:pt x="18" y="0"/>
                </a:moveTo>
                <a:lnTo>
                  <a:pt x="0" y="0"/>
                </a:lnTo>
                <a:lnTo>
                  <a:pt x="18" y="155"/>
                </a:lnTo>
                <a:lnTo>
                  <a:pt x="36" y="15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064"/>
          <p:cNvSpPr>
            <a:spLocks/>
          </p:cNvSpPr>
          <p:nvPr/>
        </p:nvSpPr>
        <p:spPr bwMode="auto">
          <a:xfrm>
            <a:off x="8196263" y="3136900"/>
            <a:ext cx="71437" cy="479425"/>
          </a:xfrm>
          <a:custGeom>
            <a:avLst/>
            <a:gdLst>
              <a:gd name="T0" fmla="*/ 71437 w 45"/>
              <a:gd name="T1" fmla="*/ 0 h 302"/>
              <a:gd name="T2" fmla="*/ 42862 w 45"/>
              <a:gd name="T3" fmla="*/ 0 h 302"/>
              <a:gd name="T4" fmla="*/ 0 w 45"/>
              <a:gd name="T5" fmla="*/ 466725 h 302"/>
              <a:gd name="T6" fmla="*/ 0 w 45"/>
              <a:gd name="T7" fmla="*/ 466725 h 302"/>
              <a:gd name="T8" fmla="*/ 28575 w 45"/>
              <a:gd name="T9" fmla="*/ 479425 h 302"/>
              <a:gd name="T10" fmla="*/ 28575 w 45"/>
              <a:gd name="T11" fmla="*/ 466725 h 302"/>
              <a:gd name="T12" fmla="*/ 71437 w 45"/>
              <a:gd name="T13" fmla="*/ 0 h 3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02"/>
              <a:gd name="T23" fmla="*/ 45 w 45"/>
              <a:gd name="T24" fmla="*/ 302 h 3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02">
                <a:moveTo>
                  <a:pt x="45" y="0"/>
                </a:moveTo>
                <a:lnTo>
                  <a:pt x="27" y="0"/>
                </a:lnTo>
                <a:lnTo>
                  <a:pt x="0" y="294"/>
                </a:lnTo>
                <a:lnTo>
                  <a:pt x="18" y="302"/>
                </a:lnTo>
                <a:lnTo>
                  <a:pt x="18" y="294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065"/>
          <p:cNvSpPr>
            <a:spLocks/>
          </p:cNvSpPr>
          <p:nvPr/>
        </p:nvSpPr>
        <p:spPr bwMode="auto">
          <a:xfrm>
            <a:off x="8081963" y="3603625"/>
            <a:ext cx="142875" cy="427038"/>
          </a:xfrm>
          <a:custGeom>
            <a:avLst/>
            <a:gdLst>
              <a:gd name="T0" fmla="*/ 142875 w 90"/>
              <a:gd name="T1" fmla="*/ 12700 h 269"/>
              <a:gd name="T2" fmla="*/ 114300 w 90"/>
              <a:gd name="T3" fmla="*/ 0 h 269"/>
              <a:gd name="T4" fmla="*/ 0 w 90"/>
              <a:gd name="T5" fmla="*/ 414338 h 269"/>
              <a:gd name="T6" fmla="*/ 0 w 90"/>
              <a:gd name="T7" fmla="*/ 414338 h 269"/>
              <a:gd name="T8" fmla="*/ 28575 w 90"/>
              <a:gd name="T9" fmla="*/ 427038 h 269"/>
              <a:gd name="T10" fmla="*/ 28575 w 90"/>
              <a:gd name="T11" fmla="*/ 427038 h 269"/>
              <a:gd name="T12" fmla="*/ 142875 w 90"/>
              <a:gd name="T13" fmla="*/ 12700 h 2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69"/>
              <a:gd name="T23" fmla="*/ 90 w 90"/>
              <a:gd name="T24" fmla="*/ 269 h 2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69">
                <a:moveTo>
                  <a:pt x="90" y="8"/>
                </a:moveTo>
                <a:lnTo>
                  <a:pt x="72" y="0"/>
                </a:lnTo>
                <a:lnTo>
                  <a:pt x="0" y="261"/>
                </a:lnTo>
                <a:lnTo>
                  <a:pt x="18" y="269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066"/>
          <p:cNvSpPr>
            <a:spLocks/>
          </p:cNvSpPr>
          <p:nvPr/>
        </p:nvSpPr>
        <p:spPr bwMode="auto">
          <a:xfrm>
            <a:off x="7896225" y="4017963"/>
            <a:ext cx="214313" cy="466725"/>
          </a:xfrm>
          <a:custGeom>
            <a:avLst/>
            <a:gdLst>
              <a:gd name="T0" fmla="*/ 214313 w 135"/>
              <a:gd name="T1" fmla="*/ 12700 h 294"/>
              <a:gd name="T2" fmla="*/ 185738 w 135"/>
              <a:gd name="T3" fmla="*/ 0 h 294"/>
              <a:gd name="T4" fmla="*/ 0 w 135"/>
              <a:gd name="T5" fmla="*/ 454025 h 294"/>
              <a:gd name="T6" fmla="*/ 0 w 135"/>
              <a:gd name="T7" fmla="*/ 454025 h 294"/>
              <a:gd name="T8" fmla="*/ 28575 w 135"/>
              <a:gd name="T9" fmla="*/ 466725 h 294"/>
              <a:gd name="T10" fmla="*/ 28575 w 135"/>
              <a:gd name="T11" fmla="*/ 466725 h 294"/>
              <a:gd name="T12" fmla="*/ 214313 w 135"/>
              <a:gd name="T13" fmla="*/ 12700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294"/>
              <a:gd name="T23" fmla="*/ 135 w 135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294">
                <a:moveTo>
                  <a:pt x="135" y="8"/>
                </a:moveTo>
                <a:lnTo>
                  <a:pt x="117" y="0"/>
                </a:lnTo>
                <a:lnTo>
                  <a:pt x="0" y="286"/>
                </a:lnTo>
                <a:lnTo>
                  <a:pt x="18" y="294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067"/>
          <p:cNvSpPr>
            <a:spLocks/>
          </p:cNvSpPr>
          <p:nvPr/>
        </p:nvSpPr>
        <p:spPr bwMode="auto">
          <a:xfrm>
            <a:off x="7639050" y="4471988"/>
            <a:ext cx="285750" cy="454025"/>
          </a:xfrm>
          <a:custGeom>
            <a:avLst/>
            <a:gdLst>
              <a:gd name="T0" fmla="*/ 285750 w 180"/>
              <a:gd name="T1" fmla="*/ 12700 h 286"/>
              <a:gd name="T2" fmla="*/ 257175 w 180"/>
              <a:gd name="T3" fmla="*/ 0 h 286"/>
              <a:gd name="T4" fmla="*/ 0 w 180"/>
              <a:gd name="T5" fmla="*/ 441325 h 286"/>
              <a:gd name="T6" fmla="*/ 0 w 180"/>
              <a:gd name="T7" fmla="*/ 441325 h 286"/>
              <a:gd name="T8" fmla="*/ 28575 w 180"/>
              <a:gd name="T9" fmla="*/ 454025 h 286"/>
              <a:gd name="T10" fmla="*/ 28575 w 180"/>
              <a:gd name="T11" fmla="*/ 454025 h 286"/>
              <a:gd name="T12" fmla="*/ 285750 w 180"/>
              <a:gd name="T13" fmla="*/ 12700 h 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286"/>
              <a:gd name="T23" fmla="*/ 180 w 180"/>
              <a:gd name="T24" fmla="*/ 286 h 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286">
                <a:moveTo>
                  <a:pt x="180" y="8"/>
                </a:moveTo>
                <a:lnTo>
                  <a:pt x="162" y="0"/>
                </a:lnTo>
                <a:lnTo>
                  <a:pt x="0" y="278"/>
                </a:lnTo>
                <a:lnTo>
                  <a:pt x="18" y="286"/>
                </a:lnTo>
                <a:lnTo>
                  <a:pt x="18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068"/>
          <p:cNvSpPr>
            <a:spLocks/>
          </p:cNvSpPr>
          <p:nvPr/>
        </p:nvSpPr>
        <p:spPr bwMode="auto">
          <a:xfrm>
            <a:off x="7481888" y="4913313"/>
            <a:ext cx="185737" cy="220662"/>
          </a:xfrm>
          <a:custGeom>
            <a:avLst/>
            <a:gdLst>
              <a:gd name="T0" fmla="*/ 185737 w 117"/>
              <a:gd name="T1" fmla="*/ 12700 h 139"/>
              <a:gd name="T2" fmla="*/ 157162 w 117"/>
              <a:gd name="T3" fmla="*/ 0 h 139"/>
              <a:gd name="T4" fmla="*/ 0 w 117"/>
              <a:gd name="T5" fmla="*/ 207962 h 139"/>
              <a:gd name="T6" fmla="*/ 0 w 117"/>
              <a:gd name="T7" fmla="*/ 207962 h 139"/>
              <a:gd name="T8" fmla="*/ 28575 w 117"/>
              <a:gd name="T9" fmla="*/ 220662 h 139"/>
              <a:gd name="T10" fmla="*/ 28575 w 117"/>
              <a:gd name="T11" fmla="*/ 220662 h 139"/>
              <a:gd name="T12" fmla="*/ 185737 w 117"/>
              <a:gd name="T13" fmla="*/ 12700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139"/>
              <a:gd name="T23" fmla="*/ 117 w 117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139">
                <a:moveTo>
                  <a:pt x="117" y="8"/>
                </a:moveTo>
                <a:lnTo>
                  <a:pt x="99" y="0"/>
                </a:lnTo>
                <a:lnTo>
                  <a:pt x="0" y="131"/>
                </a:lnTo>
                <a:lnTo>
                  <a:pt x="18" y="139"/>
                </a:lnTo>
                <a:lnTo>
                  <a:pt x="1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069"/>
          <p:cNvSpPr>
            <a:spLocks/>
          </p:cNvSpPr>
          <p:nvPr/>
        </p:nvSpPr>
        <p:spPr bwMode="auto">
          <a:xfrm>
            <a:off x="7296150" y="5121275"/>
            <a:ext cx="214313" cy="206375"/>
          </a:xfrm>
          <a:custGeom>
            <a:avLst/>
            <a:gdLst>
              <a:gd name="T0" fmla="*/ 214313 w 135"/>
              <a:gd name="T1" fmla="*/ 12700 h 130"/>
              <a:gd name="T2" fmla="*/ 185738 w 135"/>
              <a:gd name="T3" fmla="*/ 0 h 130"/>
              <a:gd name="T4" fmla="*/ 0 w 135"/>
              <a:gd name="T5" fmla="*/ 193675 h 130"/>
              <a:gd name="T6" fmla="*/ 28575 w 135"/>
              <a:gd name="T7" fmla="*/ 206375 h 130"/>
              <a:gd name="T8" fmla="*/ 214313 w 135"/>
              <a:gd name="T9" fmla="*/ 1270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130"/>
              <a:gd name="T17" fmla="*/ 135 w 135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130">
                <a:moveTo>
                  <a:pt x="135" y="8"/>
                </a:moveTo>
                <a:lnTo>
                  <a:pt x="117" y="0"/>
                </a:lnTo>
                <a:lnTo>
                  <a:pt x="0" y="122"/>
                </a:lnTo>
                <a:lnTo>
                  <a:pt x="18" y="130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070"/>
          <p:cNvSpPr>
            <a:spLocks/>
          </p:cNvSpPr>
          <p:nvPr/>
        </p:nvSpPr>
        <p:spPr bwMode="auto">
          <a:xfrm>
            <a:off x="1509713" y="3162300"/>
            <a:ext cx="28575" cy="26988"/>
          </a:xfrm>
          <a:custGeom>
            <a:avLst/>
            <a:gdLst>
              <a:gd name="T0" fmla="*/ 14288 w 18"/>
              <a:gd name="T1" fmla="*/ 26988 h 17"/>
              <a:gd name="T2" fmla="*/ 14288 w 18"/>
              <a:gd name="T3" fmla="*/ 26988 h 17"/>
              <a:gd name="T4" fmla="*/ 28575 w 18"/>
              <a:gd name="T5" fmla="*/ 26988 h 17"/>
              <a:gd name="T6" fmla="*/ 28575 w 18"/>
              <a:gd name="T7" fmla="*/ 12700 h 17"/>
              <a:gd name="T8" fmla="*/ 28575 w 18"/>
              <a:gd name="T9" fmla="*/ 0 h 17"/>
              <a:gd name="T10" fmla="*/ 14288 w 18"/>
              <a:gd name="T11" fmla="*/ 0 h 17"/>
              <a:gd name="T12" fmla="*/ 0 w 18"/>
              <a:gd name="T13" fmla="*/ 12700 h 17"/>
              <a:gd name="T14" fmla="*/ 0 w 18"/>
              <a:gd name="T15" fmla="*/ 26988 h 17"/>
              <a:gd name="T16" fmla="*/ 14288 w 18"/>
              <a:gd name="T17" fmla="*/ 26988 h 17"/>
              <a:gd name="T18" fmla="*/ 14288 w 18"/>
              <a:gd name="T19" fmla="*/ 269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9" y="17"/>
                </a:lnTo>
                <a:lnTo>
                  <a:pt x="18" y="17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0" y="17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071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072"/>
          <p:cNvSpPr>
            <a:spLocks/>
          </p:cNvSpPr>
          <p:nvPr/>
        </p:nvSpPr>
        <p:spPr bwMode="auto">
          <a:xfrm>
            <a:off x="1409700" y="3162300"/>
            <a:ext cx="171450" cy="195263"/>
          </a:xfrm>
          <a:custGeom>
            <a:avLst/>
            <a:gdLst>
              <a:gd name="T0" fmla="*/ 114300 w 108"/>
              <a:gd name="T1" fmla="*/ 26988 h 123"/>
              <a:gd name="T2" fmla="*/ 171450 w 108"/>
              <a:gd name="T3" fmla="*/ 52388 h 123"/>
              <a:gd name="T4" fmla="*/ 0 w 108"/>
              <a:gd name="T5" fmla="*/ 195263 h 123"/>
              <a:gd name="T6" fmla="*/ 57150 w 108"/>
              <a:gd name="T7" fmla="*/ 0 h 123"/>
              <a:gd name="T8" fmla="*/ 114300 w 108"/>
              <a:gd name="T9" fmla="*/ 26988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23"/>
              <a:gd name="T17" fmla="*/ 108 w 108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23">
                <a:moveTo>
                  <a:pt x="72" y="17"/>
                </a:moveTo>
                <a:lnTo>
                  <a:pt x="108" y="33"/>
                </a:lnTo>
                <a:lnTo>
                  <a:pt x="0" y="123"/>
                </a:lnTo>
                <a:lnTo>
                  <a:pt x="36" y="0"/>
                </a:lnTo>
                <a:lnTo>
                  <a:pt x="7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073"/>
          <p:cNvSpPr>
            <a:spLocks/>
          </p:cNvSpPr>
          <p:nvPr/>
        </p:nvSpPr>
        <p:spPr bwMode="auto">
          <a:xfrm>
            <a:off x="6753225" y="2514600"/>
            <a:ext cx="285750" cy="311150"/>
          </a:xfrm>
          <a:custGeom>
            <a:avLst/>
            <a:gdLst>
              <a:gd name="T0" fmla="*/ 257175 w 180"/>
              <a:gd name="T1" fmla="*/ 311150 h 196"/>
              <a:gd name="T2" fmla="*/ 285750 w 180"/>
              <a:gd name="T3" fmla="*/ 298450 h 196"/>
              <a:gd name="T4" fmla="*/ 28575 w 180"/>
              <a:gd name="T5" fmla="*/ 0 h 196"/>
              <a:gd name="T6" fmla="*/ 28575 w 180"/>
              <a:gd name="T7" fmla="*/ 0 h 196"/>
              <a:gd name="T8" fmla="*/ 0 w 180"/>
              <a:gd name="T9" fmla="*/ 12700 h 196"/>
              <a:gd name="T10" fmla="*/ 0 w 180"/>
              <a:gd name="T11" fmla="*/ 12700 h 196"/>
              <a:gd name="T12" fmla="*/ 257175 w 180"/>
              <a:gd name="T13" fmla="*/ 31115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"/>
              <a:gd name="T22" fmla="*/ 0 h 196"/>
              <a:gd name="T23" fmla="*/ 180 w 180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" h="196">
                <a:moveTo>
                  <a:pt x="162" y="196"/>
                </a:moveTo>
                <a:lnTo>
                  <a:pt x="180" y="188"/>
                </a:lnTo>
                <a:lnTo>
                  <a:pt x="18" y="0"/>
                </a:lnTo>
                <a:lnTo>
                  <a:pt x="0" y="8"/>
                </a:lnTo>
                <a:lnTo>
                  <a:pt x="162" y="1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074"/>
          <p:cNvSpPr>
            <a:spLocks/>
          </p:cNvSpPr>
          <p:nvPr/>
        </p:nvSpPr>
        <p:spPr bwMode="auto">
          <a:xfrm>
            <a:off x="6467475" y="2228850"/>
            <a:ext cx="314325" cy="298450"/>
          </a:xfrm>
          <a:custGeom>
            <a:avLst/>
            <a:gdLst>
              <a:gd name="T0" fmla="*/ 285750 w 198"/>
              <a:gd name="T1" fmla="*/ 298450 h 188"/>
              <a:gd name="T2" fmla="*/ 314325 w 198"/>
              <a:gd name="T3" fmla="*/ 285750 h 188"/>
              <a:gd name="T4" fmla="*/ 28575 w 198"/>
              <a:gd name="T5" fmla="*/ 12700 h 188"/>
              <a:gd name="T6" fmla="*/ 28575 w 198"/>
              <a:gd name="T7" fmla="*/ 0 h 188"/>
              <a:gd name="T8" fmla="*/ 14288 w 198"/>
              <a:gd name="T9" fmla="*/ 25400 h 188"/>
              <a:gd name="T10" fmla="*/ 0 w 198"/>
              <a:gd name="T11" fmla="*/ 25400 h 188"/>
              <a:gd name="T12" fmla="*/ 285750 w 198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188"/>
              <a:gd name="T23" fmla="*/ 198 w 198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188">
                <a:moveTo>
                  <a:pt x="180" y="188"/>
                </a:moveTo>
                <a:lnTo>
                  <a:pt x="198" y="180"/>
                </a:lnTo>
                <a:lnTo>
                  <a:pt x="18" y="8"/>
                </a:lnTo>
                <a:lnTo>
                  <a:pt x="18" y="0"/>
                </a:lnTo>
                <a:lnTo>
                  <a:pt x="9" y="16"/>
                </a:lnTo>
                <a:lnTo>
                  <a:pt x="0" y="16"/>
                </a:lnTo>
                <a:lnTo>
                  <a:pt x="180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075"/>
          <p:cNvSpPr>
            <a:spLocks/>
          </p:cNvSpPr>
          <p:nvPr/>
        </p:nvSpPr>
        <p:spPr bwMode="auto">
          <a:xfrm>
            <a:off x="6153150" y="2020888"/>
            <a:ext cx="342900" cy="233362"/>
          </a:xfrm>
          <a:custGeom>
            <a:avLst/>
            <a:gdLst>
              <a:gd name="T0" fmla="*/ 328613 w 216"/>
              <a:gd name="T1" fmla="*/ 233362 h 147"/>
              <a:gd name="T2" fmla="*/ 342900 w 216"/>
              <a:gd name="T3" fmla="*/ 207962 h 147"/>
              <a:gd name="T4" fmla="*/ 14288 w 216"/>
              <a:gd name="T5" fmla="*/ 0 h 147"/>
              <a:gd name="T6" fmla="*/ 14288 w 216"/>
              <a:gd name="T7" fmla="*/ 0 h 147"/>
              <a:gd name="T8" fmla="*/ 0 w 216"/>
              <a:gd name="T9" fmla="*/ 26987 h 147"/>
              <a:gd name="T10" fmla="*/ 0 w 216"/>
              <a:gd name="T11" fmla="*/ 26987 h 147"/>
              <a:gd name="T12" fmla="*/ 328613 w 216"/>
              <a:gd name="T13" fmla="*/ 233362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47"/>
              <a:gd name="T23" fmla="*/ 216 w 21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47">
                <a:moveTo>
                  <a:pt x="207" y="147"/>
                </a:moveTo>
                <a:lnTo>
                  <a:pt x="216" y="131"/>
                </a:lnTo>
                <a:lnTo>
                  <a:pt x="9" y="0"/>
                </a:lnTo>
                <a:lnTo>
                  <a:pt x="0" y="17"/>
                </a:lnTo>
                <a:lnTo>
                  <a:pt x="207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076"/>
          <p:cNvSpPr>
            <a:spLocks/>
          </p:cNvSpPr>
          <p:nvPr/>
        </p:nvSpPr>
        <p:spPr bwMode="auto">
          <a:xfrm>
            <a:off x="5810250" y="1839913"/>
            <a:ext cx="357188" cy="207962"/>
          </a:xfrm>
          <a:custGeom>
            <a:avLst/>
            <a:gdLst>
              <a:gd name="T0" fmla="*/ 342900 w 225"/>
              <a:gd name="T1" fmla="*/ 207962 h 131"/>
              <a:gd name="T2" fmla="*/ 357188 w 225"/>
              <a:gd name="T3" fmla="*/ 180975 h 131"/>
              <a:gd name="T4" fmla="*/ 14288 w 225"/>
              <a:gd name="T5" fmla="*/ 0 h 131"/>
              <a:gd name="T6" fmla="*/ 14288 w 225"/>
              <a:gd name="T7" fmla="*/ 0 h 131"/>
              <a:gd name="T8" fmla="*/ 0 w 225"/>
              <a:gd name="T9" fmla="*/ 25400 h 131"/>
              <a:gd name="T10" fmla="*/ 0 w 225"/>
              <a:gd name="T11" fmla="*/ 25400 h 131"/>
              <a:gd name="T12" fmla="*/ 342900 w 225"/>
              <a:gd name="T13" fmla="*/ 207962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1"/>
              <a:gd name="T23" fmla="*/ 225 w 225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1">
                <a:moveTo>
                  <a:pt x="216" y="131"/>
                </a:moveTo>
                <a:lnTo>
                  <a:pt x="225" y="114"/>
                </a:lnTo>
                <a:lnTo>
                  <a:pt x="9" y="0"/>
                </a:lnTo>
                <a:lnTo>
                  <a:pt x="0" y="16"/>
                </a:lnTo>
                <a:lnTo>
                  <a:pt x="216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077"/>
          <p:cNvSpPr>
            <a:spLocks/>
          </p:cNvSpPr>
          <p:nvPr/>
        </p:nvSpPr>
        <p:spPr bwMode="auto">
          <a:xfrm>
            <a:off x="5424488" y="1724025"/>
            <a:ext cx="400050" cy="141288"/>
          </a:xfrm>
          <a:custGeom>
            <a:avLst/>
            <a:gdLst>
              <a:gd name="T0" fmla="*/ 385763 w 252"/>
              <a:gd name="T1" fmla="*/ 141288 h 89"/>
              <a:gd name="T2" fmla="*/ 400050 w 252"/>
              <a:gd name="T3" fmla="*/ 115888 h 89"/>
              <a:gd name="T4" fmla="*/ 14288 w 252"/>
              <a:gd name="T5" fmla="*/ 0 h 89"/>
              <a:gd name="T6" fmla="*/ 0 w 252"/>
              <a:gd name="T7" fmla="*/ 0 h 89"/>
              <a:gd name="T8" fmla="*/ 0 w 252"/>
              <a:gd name="T9" fmla="*/ 25400 h 89"/>
              <a:gd name="T10" fmla="*/ 0 w 252"/>
              <a:gd name="T11" fmla="*/ 25400 h 89"/>
              <a:gd name="T12" fmla="*/ 385763 w 252"/>
              <a:gd name="T13" fmla="*/ 141288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89"/>
              <a:gd name="T23" fmla="*/ 252 w 252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89">
                <a:moveTo>
                  <a:pt x="243" y="89"/>
                </a:moveTo>
                <a:lnTo>
                  <a:pt x="252" y="73"/>
                </a:lnTo>
                <a:lnTo>
                  <a:pt x="9" y="0"/>
                </a:lnTo>
                <a:lnTo>
                  <a:pt x="0" y="0"/>
                </a:lnTo>
                <a:lnTo>
                  <a:pt x="0" y="16"/>
                </a:lnTo>
                <a:lnTo>
                  <a:pt x="24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078"/>
          <p:cNvSpPr>
            <a:spLocks/>
          </p:cNvSpPr>
          <p:nvPr/>
        </p:nvSpPr>
        <p:spPr bwMode="auto">
          <a:xfrm>
            <a:off x="5010150" y="1646238"/>
            <a:ext cx="414338" cy="103187"/>
          </a:xfrm>
          <a:custGeom>
            <a:avLst/>
            <a:gdLst>
              <a:gd name="T0" fmla="*/ 414338 w 261"/>
              <a:gd name="T1" fmla="*/ 103187 h 65"/>
              <a:gd name="T2" fmla="*/ 414338 w 261"/>
              <a:gd name="T3" fmla="*/ 77787 h 65"/>
              <a:gd name="T4" fmla="*/ 0 w 261"/>
              <a:gd name="T5" fmla="*/ 0 h 65"/>
              <a:gd name="T6" fmla="*/ 0 w 261"/>
              <a:gd name="T7" fmla="*/ 0 h 65"/>
              <a:gd name="T8" fmla="*/ 0 w 261"/>
              <a:gd name="T9" fmla="*/ 25400 h 65"/>
              <a:gd name="T10" fmla="*/ 0 w 261"/>
              <a:gd name="T11" fmla="*/ 25400 h 65"/>
              <a:gd name="T12" fmla="*/ 414338 w 261"/>
              <a:gd name="T13" fmla="*/ 10318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1"/>
              <a:gd name="T22" fmla="*/ 0 h 65"/>
              <a:gd name="T23" fmla="*/ 261 w 261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1" h="65">
                <a:moveTo>
                  <a:pt x="261" y="65"/>
                </a:moveTo>
                <a:lnTo>
                  <a:pt x="261" y="49"/>
                </a:lnTo>
                <a:lnTo>
                  <a:pt x="0" y="0"/>
                </a:lnTo>
                <a:lnTo>
                  <a:pt x="0" y="16"/>
                </a:lnTo>
                <a:lnTo>
                  <a:pt x="261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079"/>
          <p:cNvSpPr>
            <a:spLocks/>
          </p:cNvSpPr>
          <p:nvPr/>
        </p:nvSpPr>
        <p:spPr bwMode="auto">
          <a:xfrm>
            <a:off x="4567238" y="1631950"/>
            <a:ext cx="442912" cy="39688"/>
          </a:xfrm>
          <a:custGeom>
            <a:avLst/>
            <a:gdLst>
              <a:gd name="T0" fmla="*/ 442912 w 279"/>
              <a:gd name="T1" fmla="*/ 39688 h 25"/>
              <a:gd name="T2" fmla="*/ 442912 w 279"/>
              <a:gd name="T3" fmla="*/ 14288 h 25"/>
              <a:gd name="T4" fmla="*/ 0 w 279"/>
              <a:gd name="T5" fmla="*/ 0 h 25"/>
              <a:gd name="T6" fmla="*/ 0 w 279"/>
              <a:gd name="T7" fmla="*/ 0 h 25"/>
              <a:gd name="T8" fmla="*/ 0 w 279"/>
              <a:gd name="T9" fmla="*/ 26988 h 25"/>
              <a:gd name="T10" fmla="*/ 0 w 279"/>
              <a:gd name="T11" fmla="*/ 26988 h 25"/>
              <a:gd name="T12" fmla="*/ 442912 w 279"/>
              <a:gd name="T13" fmla="*/ 39688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9"/>
              <a:gd name="T22" fmla="*/ 0 h 25"/>
              <a:gd name="T23" fmla="*/ 279 w 27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9" h="25">
                <a:moveTo>
                  <a:pt x="279" y="25"/>
                </a:moveTo>
                <a:lnTo>
                  <a:pt x="279" y="9"/>
                </a:lnTo>
                <a:lnTo>
                  <a:pt x="0" y="0"/>
                </a:lnTo>
                <a:lnTo>
                  <a:pt x="0" y="17"/>
                </a:lnTo>
                <a:lnTo>
                  <a:pt x="2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080"/>
          <p:cNvSpPr>
            <a:spLocks/>
          </p:cNvSpPr>
          <p:nvPr/>
        </p:nvSpPr>
        <p:spPr bwMode="auto">
          <a:xfrm>
            <a:off x="4110038" y="1631950"/>
            <a:ext cx="457200" cy="65088"/>
          </a:xfrm>
          <a:custGeom>
            <a:avLst/>
            <a:gdLst>
              <a:gd name="T0" fmla="*/ 457200 w 288"/>
              <a:gd name="T1" fmla="*/ 26988 h 41"/>
              <a:gd name="T2" fmla="*/ 457200 w 288"/>
              <a:gd name="T3" fmla="*/ 0 h 41"/>
              <a:gd name="T4" fmla="*/ 0 w 288"/>
              <a:gd name="T5" fmla="*/ 39688 h 41"/>
              <a:gd name="T6" fmla="*/ 0 w 288"/>
              <a:gd name="T7" fmla="*/ 39688 h 41"/>
              <a:gd name="T8" fmla="*/ 0 w 288"/>
              <a:gd name="T9" fmla="*/ 65088 h 41"/>
              <a:gd name="T10" fmla="*/ 0 w 288"/>
              <a:gd name="T11" fmla="*/ 65088 h 41"/>
              <a:gd name="T12" fmla="*/ 457200 w 288"/>
              <a:gd name="T13" fmla="*/ 269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41"/>
              <a:gd name="T23" fmla="*/ 288 w 288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41">
                <a:moveTo>
                  <a:pt x="288" y="17"/>
                </a:moveTo>
                <a:lnTo>
                  <a:pt x="288" y="0"/>
                </a:lnTo>
                <a:lnTo>
                  <a:pt x="0" y="25"/>
                </a:lnTo>
                <a:lnTo>
                  <a:pt x="0" y="41"/>
                </a:lnTo>
                <a:lnTo>
                  <a:pt x="28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081"/>
          <p:cNvSpPr>
            <a:spLocks/>
          </p:cNvSpPr>
          <p:nvPr/>
        </p:nvSpPr>
        <p:spPr bwMode="auto">
          <a:xfrm>
            <a:off x="3638550" y="1671638"/>
            <a:ext cx="471488" cy="103187"/>
          </a:xfrm>
          <a:custGeom>
            <a:avLst/>
            <a:gdLst>
              <a:gd name="T0" fmla="*/ 471488 w 297"/>
              <a:gd name="T1" fmla="*/ 25400 h 65"/>
              <a:gd name="T2" fmla="*/ 471488 w 297"/>
              <a:gd name="T3" fmla="*/ 0 h 65"/>
              <a:gd name="T4" fmla="*/ 0 w 297"/>
              <a:gd name="T5" fmla="*/ 77787 h 65"/>
              <a:gd name="T6" fmla="*/ 0 w 297"/>
              <a:gd name="T7" fmla="*/ 77787 h 65"/>
              <a:gd name="T8" fmla="*/ 14288 w 297"/>
              <a:gd name="T9" fmla="*/ 103187 h 65"/>
              <a:gd name="T10" fmla="*/ 0 w 297"/>
              <a:gd name="T11" fmla="*/ 103187 h 65"/>
              <a:gd name="T12" fmla="*/ 471488 w 297"/>
              <a:gd name="T13" fmla="*/ 2540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65"/>
              <a:gd name="T23" fmla="*/ 297 w 29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65">
                <a:moveTo>
                  <a:pt x="297" y="16"/>
                </a:moveTo>
                <a:lnTo>
                  <a:pt x="297" y="0"/>
                </a:lnTo>
                <a:lnTo>
                  <a:pt x="0" y="49"/>
                </a:lnTo>
                <a:lnTo>
                  <a:pt x="9" y="65"/>
                </a:lnTo>
                <a:lnTo>
                  <a:pt x="0" y="65"/>
                </a:lnTo>
                <a:lnTo>
                  <a:pt x="29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082"/>
          <p:cNvSpPr>
            <a:spLocks/>
          </p:cNvSpPr>
          <p:nvPr/>
        </p:nvSpPr>
        <p:spPr bwMode="auto">
          <a:xfrm>
            <a:off x="3224213" y="1749425"/>
            <a:ext cx="428625" cy="130175"/>
          </a:xfrm>
          <a:custGeom>
            <a:avLst/>
            <a:gdLst>
              <a:gd name="T0" fmla="*/ 428625 w 270"/>
              <a:gd name="T1" fmla="*/ 25400 h 82"/>
              <a:gd name="T2" fmla="*/ 414338 w 270"/>
              <a:gd name="T3" fmla="*/ 0 h 82"/>
              <a:gd name="T4" fmla="*/ 0 w 270"/>
              <a:gd name="T5" fmla="*/ 103188 h 82"/>
              <a:gd name="T6" fmla="*/ 0 w 270"/>
              <a:gd name="T7" fmla="*/ 103188 h 82"/>
              <a:gd name="T8" fmla="*/ 14288 w 270"/>
              <a:gd name="T9" fmla="*/ 130175 h 82"/>
              <a:gd name="T10" fmla="*/ 14288 w 270"/>
              <a:gd name="T11" fmla="*/ 130175 h 82"/>
              <a:gd name="T12" fmla="*/ 428625 w 270"/>
              <a:gd name="T13" fmla="*/ 25400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82"/>
              <a:gd name="T23" fmla="*/ 270 w 270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82">
                <a:moveTo>
                  <a:pt x="270" y="16"/>
                </a:moveTo>
                <a:lnTo>
                  <a:pt x="261" y="0"/>
                </a:lnTo>
                <a:lnTo>
                  <a:pt x="0" y="65"/>
                </a:lnTo>
                <a:lnTo>
                  <a:pt x="9" y="82"/>
                </a:lnTo>
                <a:lnTo>
                  <a:pt x="27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1083"/>
          <p:cNvSpPr>
            <a:spLocks/>
          </p:cNvSpPr>
          <p:nvPr/>
        </p:nvSpPr>
        <p:spPr bwMode="auto">
          <a:xfrm>
            <a:off x="2852738" y="1852613"/>
            <a:ext cx="385762" cy="168275"/>
          </a:xfrm>
          <a:custGeom>
            <a:avLst/>
            <a:gdLst>
              <a:gd name="T0" fmla="*/ 385762 w 243"/>
              <a:gd name="T1" fmla="*/ 26988 h 106"/>
              <a:gd name="T2" fmla="*/ 371475 w 243"/>
              <a:gd name="T3" fmla="*/ 0 h 106"/>
              <a:gd name="T4" fmla="*/ 0 w 243"/>
              <a:gd name="T5" fmla="*/ 142875 h 106"/>
              <a:gd name="T6" fmla="*/ 0 w 243"/>
              <a:gd name="T7" fmla="*/ 142875 h 106"/>
              <a:gd name="T8" fmla="*/ 14287 w 243"/>
              <a:gd name="T9" fmla="*/ 168275 h 106"/>
              <a:gd name="T10" fmla="*/ 14287 w 243"/>
              <a:gd name="T11" fmla="*/ 168275 h 106"/>
              <a:gd name="T12" fmla="*/ 385762 w 243"/>
              <a:gd name="T13" fmla="*/ 26988 h 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06"/>
              <a:gd name="T23" fmla="*/ 243 w 243"/>
              <a:gd name="T24" fmla="*/ 106 h 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06">
                <a:moveTo>
                  <a:pt x="243" y="17"/>
                </a:moveTo>
                <a:lnTo>
                  <a:pt x="234" y="0"/>
                </a:lnTo>
                <a:lnTo>
                  <a:pt x="0" y="90"/>
                </a:lnTo>
                <a:lnTo>
                  <a:pt x="9" y="106"/>
                </a:lnTo>
                <a:lnTo>
                  <a:pt x="24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1084"/>
          <p:cNvSpPr>
            <a:spLocks/>
          </p:cNvSpPr>
          <p:nvPr/>
        </p:nvSpPr>
        <p:spPr bwMode="auto">
          <a:xfrm>
            <a:off x="2524125" y="1995488"/>
            <a:ext cx="342900" cy="195262"/>
          </a:xfrm>
          <a:custGeom>
            <a:avLst/>
            <a:gdLst>
              <a:gd name="T0" fmla="*/ 342900 w 216"/>
              <a:gd name="T1" fmla="*/ 25400 h 123"/>
              <a:gd name="T2" fmla="*/ 328613 w 216"/>
              <a:gd name="T3" fmla="*/ 0 h 123"/>
              <a:gd name="T4" fmla="*/ 0 w 216"/>
              <a:gd name="T5" fmla="*/ 168275 h 123"/>
              <a:gd name="T6" fmla="*/ 0 w 216"/>
              <a:gd name="T7" fmla="*/ 168275 h 123"/>
              <a:gd name="T8" fmla="*/ 14288 w 216"/>
              <a:gd name="T9" fmla="*/ 195262 h 123"/>
              <a:gd name="T10" fmla="*/ 14288 w 216"/>
              <a:gd name="T11" fmla="*/ 195262 h 123"/>
              <a:gd name="T12" fmla="*/ 342900 w 216"/>
              <a:gd name="T13" fmla="*/ 254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3"/>
              <a:gd name="T23" fmla="*/ 216 w 216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3">
                <a:moveTo>
                  <a:pt x="216" y="16"/>
                </a:moveTo>
                <a:lnTo>
                  <a:pt x="207" y="0"/>
                </a:lnTo>
                <a:lnTo>
                  <a:pt x="0" y="106"/>
                </a:lnTo>
                <a:lnTo>
                  <a:pt x="9" y="123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1085"/>
          <p:cNvSpPr>
            <a:spLocks/>
          </p:cNvSpPr>
          <p:nvPr/>
        </p:nvSpPr>
        <p:spPr bwMode="auto">
          <a:xfrm>
            <a:off x="2238375" y="2163763"/>
            <a:ext cx="300038" cy="233362"/>
          </a:xfrm>
          <a:custGeom>
            <a:avLst/>
            <a:gdLst>
              <a:gd name="T0" fmla="*/ 300038 w 189"/>
              <a:gd name="T1" fmla="*/ 26987 h 147"/>
              <a:gd name="T2" fmla="*/ 285750 w 189"/>
              <a:gd name="T3" fmla="*/ 0 h 147"/>
              <a:gd name="T4" fmla="*/ 0 w 189"/>
              <a:gd name="T5" fmla="*/ 207962 h 147"/>
              <a:gd name="T6" fmla="*/ 0 w 189"/>
              <a:gd name="T7" fmla="*/ 207962 h 147"/>
              <a:gd name="T8" fmla="*/ 14288 w 189"/>
              <a:gd name="T9" fmla="*/ 233362 h 147"/>
              <a:gd name="T10" fmla="*/ 14288 w 189"/>
              <a:gd name="T11" fmla="*/ 233362 h 147"/>
              <a:gd name="T12" fmla="*/ 300038 w 189"/>
              <a:gd name="T13" fmla="*/ 26987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47"/>
              <a:gd name="T23" fmla="*/ 189 w 189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47">
                <a:moveTo>
                  <a:pt x="189" y="17"/>
                </a:moveTo>
                <a:lnTo>
                  <a:pt x="180" y="0"/>
                </a:lnTo>
                <a:lnTo>
                  <a:pt x="0" y="131"/>
                </a:lnTo>
                <a:lnTo>
                  <a:pt x="9" y="147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1086"/>
          <p:cNvSpPr>
            <a:spLocks/>
          </p:cNvSpPr>
          <p:nvPr/>
        </p:nvSpPr>
        <p:spPr bwMode="auto">
          <a:xfrm>
            <a:off x="1952625" y="2371725"/>
            <a:ext cx="300038" cy="258763"/>
          </a:xfrm>
          <a:custGeom>
            <a:avLst/>
            <a:gdLst>
              <a:gd name="T0" fmla="*/ 300038 w 189"/>
              <a:gd name="T1" fmla="*/ 25400 h 163"/>
              <a:gd name="T2" fmla="*/ 285750 w 189"/>
              <a:gd name="T3" fmla="*/ 0 h 163"/>
              <a:gd name="T4" fmla="*/ 14288 w 189"/>
              <a:gd name="T5" fmla="*/ 233363 h 163"/>
              <a:gd name="T6" fmla="*/ 0 w 189"/>
              <a:gd name="T7" fmla="*/ 246063 h 163"/>
              <a:gd name="T8" fmla="*/ 28575 w 189"/>
              <a:gd name="T9" fmla="*/ 258763 h 163"/>
              <a:gd name="T10" fmla="*/ 28575 w 189"/>
              <a:gd name="T11" fmla="*/ 258763 h 163"/>
              <a:gd name="T12" fmla="*/ 300038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9" y="147"/>
                </a:lnTo>
                <a:lnTo>
                  <a:pt x="0" y="155"/>
                </a:lnTo>
                <a:lnTo>
                  <a:pt x="18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1087"/>
          <p:cNvSpPr>
            <a:spLocks/>
          </p:cNvSpPr>
          <p:nvPr/>
        </p:nvSpPr>
        <p:spPr bwMode="auto">
          <a:xfrm>
            <a:off x="1724025" y="2617788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58763 h 172"/>
              <a:gd name="T6" fmla="*/ 0 w 162"/>
              <a:gd name="T7" fmla="*/ 2587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3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1088"/>
          <p:cNvSpPr>
            <a:spLocks/>
          </p:cNvSpPr>
          <p:nvPr/>
        </p:nvSpPr>
        <p:spPr bwMode="auto">
          <a:xfrm>
            <a:off x="1509713" y="2876550"/>
            <a:ext cx="242887" cy="312738"/>
          </a:xfrm>
          <a:custGeom>
            <a:avLst/>
            <a:gdLst>
              <a:gd name="T0" fmla="*/ 242887 w 153"/>
              <a:gd name="T1" fmla="*/ 14288 h 197"/>
              <a:gd name="T2" fmla="*/ 214312 w 153"/>
              <a:gd name="T3" fmla="*/ 0 h 197"/>
              <a:gd name="T4" fmla="*/ 0 w 153"/>
              <a:gd name="T5" fmla="*/ 298450 h 197"/>
              <a:gd name="T6" fmla="*/ 28575 w 153"/>
              <a:gd name="T7" fmla="*/ 312738 h 197"/>
              <a:gd name="T8" fmla="*/ 242887 w 153"/>
              <a:gd name="T9" fmla="*/ 14288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97"/>
              <a:gd name="T17" fmla="*/ 153 w 153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97">
                <a:moveTo>
                  <a:pt x="153" y="9"/>
                </a:moveTo>
                <a:lnTo>
                  <a:pt x="135" y="0"/>
                </a:lnTo>
                <a:lnTo>
                  <a:pt x="0" y="188"/>
                </a:lnTo>
                <a:lnTo>
                  <a:pt x="18" y="197"/>
                </a:lnTo>
                <a:lnTo>
                  <a:pt x="15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089"/>
          <p:cNvSpPr>
            <a:spLocks/>
          </p:cNvSpPr>
          <p:nvPr/>
        </p:nvSpPr>
        <p:spPr bwMode="auto">
          <a:xfrm>
            <a:off x="7539038" y="2138363"/>
            <a:ext cx="28575" cy="25400"/>
          </a:xfrm>
          <a:custGeom>
            <a:avLst/>
            <a:gdLst>
              <a:gd name="T0" fmla="*/ 14288 w 18"/>
              <a:gd name="T1" fmla="*/ 0 h 16"/>
              <a:gd name="T2" fmla="*/ 14288 w 18"/>
              <a:gd name="T3" fmla="*/ 0 h 16"/>
              <a:gd name="T4" fmla="*/ 0 w 18"/>
              <a:gd name="T5" fmla="*/ 12700 h 16"/>
              <a:gd name="T6" fmla="*/ 14288 w 18"/>
              <a:gd name="T7" fmla="*/ 12700 h 16"/>
              <a:gd name="T8" fmla="*/ 14288 w 18"/>
              <a:gd name="T9" fmla="*/ 25400 h 16"/>
              <a:gd name="T10" fmla="*/ 28575 w 18"/>
              <a:gd name="T11" fmla="*/ 12700 h 16"/>
              <a:gd name="T12" fmla="*/ 28575 w 18"/>
              <a:gd name="T13" fmla="*/ 12700 h 16"/>
              <a:gd name="T14" fmla="*/ 28575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9" y="0"/>
                </a:lnTo>
                <a:lnTo>
                  <a:pt x="0" y="8"/>
                </a:lnTo>
                <a:lnTo>
                  <a:pt x="9" y="8"/>
                </a:lnTo>
                <a:lnTo>
                  <a:pt x="9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1090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1091"/>
          <p:cNvSpPr>
            <a:spLocks/>
          </p:cNvSpPr>
          <p:nvPr/>
        </p:nvSpPr>
        <p:spPr bwMode="auto">
          <a:xfrm>
            <a:off x="7496175" y="1943100"/>
            <a:ext cx="128588" cy="195263"/>
          </a:xfrm>
          <a:custGeom>
            <a:avLst/>
            <a:gdLst>
              <a:gd name="T0" fmla="*/ 57150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57150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36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1092"/>
          <p:cNvSpPr>
            <a:spLocks/>
          </p:cNvSpPr>
          <p:nvPr/>
        </p:nvSpPr>
        <p:spPr bwMode="auto">
          <a:xfrm>
            <a:off x="7096125" y="2695575"/>
            <a:ext cx="200025" cy="180975"/>
          </a:xfrm>
          <a:custGeom>
            <a:avLst/>
            <a:gdLst>
              <a:gd name="T0" fmla="*/ 0 w 126"/>
              <a:gd name="T1" fmla="*/ 168275 h 114"/>
              <a:gd name="T2" fmla="*/ 28575 w 126"/>
              <a:gd name="T3" fmla="*/ 180975 h 114"/>
              <a:gd name="T4" fmla="*/ 200025 w 126"/>
              <a:gd name="T5" fmla="*/ 12700 h 114"/>
              <a:gd name="T6" fmla="*/ 200025 w 126"/>
              <a:gd name="T7" fmla="*/ 12700 h 114"/>
              <a:gd name="T8" fmla="*/ 171450 w 126"/>
              <a:gd name="T9" fmla="*/ 0 h 114"/>
              <a:gd name="T10" fmla="*/ 171450 w 126"/>
              <a:gd name="T11" fmla="*/ 0 h 114"/>
              <a:gd name="T12" fmla="*/ 0 w 126"/>
              <a:gd name="T13" fmla="*/ 168275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14"/>
              <a:gd name="T23" fmla="*/ 126 w 126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14">
                <a:moveTo>
                  <a:pt x="0" y="106"/>
                </a:moveTo>
                <a:lnTo>
                  <a:pt x="18" y="114"/>
                </a:lnTo>
                <a:lnTo>
                  <a:pt x="126" y="8"/>
                </a:lnTo>
                <a:lnTo>
                  <a:pt x="1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1093"/>
          <p:cNvSpPr>
            <a:spLocks/>
          </p:cNvSpPr>
          <p:nvPr/>
        </p:nvSpPr>
        <p:spPr bwMode="auto">
          <a:xfrm>
            <a:off x="7267575" y="2514600"/>
            <a:ext cx="171450" cy="193675"/>
          </a:xfrm>
          <a:custGeom>
            <a:avLst/>
            <a:gdLst>
              <a:gd name="T0" fmla="*/ 0 w 108"/>
              <a:gd name="T1" fmla="*/ 180975 h 122"/>
              <a:gd name="T2" fmla="*/ 28575 w 108"/>
              <a:gd name="T3" fmla="*/ 193675 h 122"/>
              <a:gd name="T4" fmla="*/ 171450 w 108"/>
              <a:gd name="T5" fmla="*/ 12700 h 122"/>
              <a:gd name="T6" fmla="*/ 171450 w 108"/>
              <a:gd name="T7" fmla="*/ 12700 h 122"/>
              <a:gd name="T8" fmla="*/ 142875 w 108"/>
              <a:gd name="T9" fmla="*/ 0 h 122"/>
              <a:gd name="T10" fmla="*/ 142875 w 108"/>
              <a:gd name="T11" fmla="*/ 0 h 122"/>
              <a:gd name="T12" fmla="*/ 0 w 108"/>
              <a:gd name="T13" fmla="*/ 18097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22"/>
              <a:gd name="T23" fmla="*/ 108 w 108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22">
                <a:moveTo>
                  <a:pt x="0" y="114"/>
                </a:moveTo>
                <a:lnTo>
                  <a:pt x="18" y="122"/>
                </a:lnTo>
                <a:lnTo>
                  <a:pt x="108" y="8"/>
                </a:lnTo>
                <a:lnTo>
                  <a:pt x="90" y="0"/>
                </a:lnTo>
                <a:lnTo>
                  <a:pt x="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1094"/>
          <p:cNvSpPr>
            <a:spLocks/>
          </p:cNvSpPr>
          <p:nvPr/>
        </p:nvSpPr>
        <p:spPr bwMode="auto">
          <a:xfrm>
            <a:off x="7410450" y="2332038"/>
            <a:ext cx="128588" cy="195262"/>
          </a:xfrm>
          <a:custGeom>
            <a:avLst/>
            <a:gdLst>
              <a:gd name="T0" fmla="*/ 0 w 81"/>
              <a:gd name="T1" fmla="*/ 182562 h 123"/>
              <a:gd name="T2" fmla="*/ 28575 w 81"/>
              <a:gd name="T3" fmla="*/ 195262 h 123"/>
              <a:gd name="T4" fmla="*/ 128588 w 81"/>
              <a:gd name="T5" fmla="*/ 14287 h 123"/>
              <a:gd name="T6" fmla="*/ 128588 w 81"/>
              <a:gd name="T7" fmla="*/ 0 h 123"/>
              <a:gd name="T8" fmla="*/ 100013 w 81"/>
              <a:gd name="T9" fmla="*/ 0 h 123"/>
              <a:gd name="T10" fmla="*/ 100013 w 81"/>
              <a:gd name="T11" fmla="*/ 0 h 123"/>
              <a:gd name="T12" fmla="*/ 0 w 81"/>
              <a:gd name="T13" fmla="*/ 182562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23"/>
              <a:gd name="T23" fmla="*/ 81 w 8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23">
                <a:moveTo>
                  <a:pt x="0" y="115"/>
                </a:moveTo>
                <a:lnTo>
                  <a:pt x="18" y="123"/>
                </a:lnTo>
                <a:lnTo>
                  <a:pt x="81" y="9"/>
                </a:lnTo>
                <a:lnTo>
                  <a:pt x="81" y="0"/>
                </a:lnTo>
                <a:lnTo>
                  <a:pt x="63" y="0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1095"/>
          <p:cNvSpPr>
            <a:spLocks/>
          </p:cNvSpPr>
          <p:nvPr/>
        </p:nvSpPr>
        <p:spPr bwMode="auto">
          <a:xfrm>
            <a:off x="7510463" y="2138363"/>
            <a:ext cx="57150" cy="193675"/>
          </a:xfrm>
          <a:custGeom>
            <a:avLst/>
            <a:gdLst>
              <a:gd name="T0" fmla="*/ 0 w 36"/>
              <a:gd name="T1" fmla="*/ 193675 h 122"/>
              <a:gd name="T2" fmla="*/ 28575 w 36"/>
              <a:gd name="T3" fmla="*/ 193675 h 122"/>
              <a:gd name="T4" fmla="*/ 57150 w 36"/>
              <a:gd name="T5" fmla="*/ 0 h 122"/>
              <a:gd name="T6" fmla="*/ 28575 w 36"/>
              <a:gd name="T7" fmla="*/ 0 h 122"/>
              <a:gd name="T8" fmla="*/ 0 w 36"/>
              <a:gd name="T9" fmla="*/ 193675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22"/>
              <a:gd name="T17" fmla="*/ 36 w 36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22">
                <a:moveTo>
                  <a:pt x="0" y="122"/>
                </a:moveTo>
                <a:lnTo>
                  <a:pt x="18" y="122"/>
                </a:lnTo>
                <a:lnTo>
                  <a:pt x="36" y="0"/>
                </a:lnTo>
                <a:lnTo>
                  <a:pt x="18" y="0"/>
                </a:lnTo>
                <a:lnTo>
                  <a:pt x="0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1096"/>
          <p:cNvSpPr>
            <a:spLocks/>
          </p:cNvSpPr>
          <p:nvPr/>
        </p:nvSpPr>
        <p:spPr bwMode="auto">
          <a:xfrm>
            <a:off x="7010400" y="2359025"/>
            <a:ext cx="28575" cy="25400"/>
          </a:xfrm>
          <a:custGeom>
            <a:avLst/>
            <a:gdLst>
              <a:gd name="T0" fmla="*/ 14288 w 18"/>
              <a:gd name="T1" fmla="*/ 25400 h 16"/>
              <a:gd name="T2" fmla="*/ 28575 w 18"/>
              <a:gd name="T3" fmla="*/ 25400 h 16"/>
              <a:gd name="T4" fmla="*/ 28575 w 18"/>
              <a:gd name="T5" fmla="*/ 12700 h 16"/>
              <a:gd name="T6" fmla="*/ 28575 w 18"/>
              <a:gd name="T7" fmla="*/ 0 h 16"/>
              <a:gd name="T8" fmla="*/ 14288 w 18"/>
              <a:gd name="T9" fmla="*/ 0 h 16"/>
              <a:gd name="T10" fmla="*/ 14288 w 18"/>
              <a:gd name="T11" fmla="*/ 0 h 16"/>
              <a:gd name="T12" fmla="*/ 0 w 18"/>
              <a:gd name="T13" fmla="*/ 12700 h 16"/>
              <a:gd name="T14" fmla="*/ 14288 w 18"/>
              <a:gd name="T15" fmla="*/ 25400 h 16"/>
              <a:gd name="T16" fmla="*/ 14288 w 18"/>
              <a:gd name="T17" fmla="*/ 25400 h 16"/>
              <a:gd name="T18" fmla="*/ 14288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16"/>
                </a:moveTo>
                <a:lnTo>
                  <a:pt x="18" y="16"/>
                </a:lnTo>
                <a:lnTo>
                  <a:pt x="18" y="8"/>
                </a:lnTo>
                <a:lnTo>
                  <a:pt x="18" y="0"/>
                </a:lnTo>
                <a:lnTo>
                  <a:pt x="9" y="0"/>
                </a:lnTo>
                <a:lnTo>
                  <a:pt x="0" y="8"/>
                </a:lnTo>
                <a:lnTo>
                  <a:pt x="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1097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1098"/>
          <p:cNvSpPr>
            <a:spLocks/>
          </p:cNvSpPr>
          <p:nvPr/>
        </p:nvSpPr>
        <p:spPr bwMode="auto">
          <a:xfrm>
            <a:off x="6967538" y="2384425"/>
            <a:ext cx="128587" cy="195263"/>
          </a:xfrm>
          <a:custGeom>
            <a:avLst/>
            <a:gdLst>
              <a:gd name="T0" fmla="*/ 57150 w 81"/>
              <a:gd name="T1" fmla="*/ 0 h 123"/>
              <a:gd name="T2" fmla="*/ 128587 w 81"/>
              <a:gd name="T3" fmla="*/ 0 h 123"/>
              <a:gd name="T4" fmla="*/ 57150 w 81"/>
              <a:gd name="T5" fmla="*/ 195263 h 123"/>
              <a:gd name="T6" fmla="*/ 0 w 81"/>
              <a:gd name="T7" fmla="*/ 0 h 123"/>
              <a:gd name="T8" fmla="*/ 57150 w 81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36" y="0"/>
                </a:moveTo>
                <a:lnTo>
                  <a:pt x="81" y="0"/>
                </a:lnTo>
                <a:lnTo>
                  <a:pt x="36" y="12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1099"/>
          <p:cNvSpPr>
            <a:spLocks/>
          </p:cNvSpPr>
          <p:nvPr/>
        </p:nvSpPr>
        <p:spPr bwMode="auto">
          <a:xfrm>
            <a:off x="7281863" y="1646238"/>
            <a:ext cx="214312" cy="193675"/>
          </a:xfrm>
          <a:custGeom>
            <a:avLst/>
            <a:gdLst>
              <a:gd name="T0" fmla="*/ 214312 w 135"/>
              <a:gd name="T1" fmla="*/ 12700 h 122"/>
              <a:gd name="T2" fmla="*/ 185737 w 135"/>
              <a:gd name="T3" fmla="*/ 0 h 122"/>
              <a:gd name="T4" fmla="*/ 0 w 135"/>
              <a:gd name="T5" fmla="*/ 180975 h 122"/>
              <a:gd name="T6" fmla="*/ 0 w 135"/>
              <a:gd name="T7" fmla="*/ 180975 h 122"/>
              <a:gd name="T8" fmla="*/ 28575 w 135"/>
              <a:gd name="T9" fmla="*/ 193675 h 122"/>
              <a:gd name="T10" fmla="*/ 28575 w 135"/>
              <a:gd name="T11" fmla="*/ 193675 h 122"/>
              <a:gd name="T12" fmla="*/ 214312 w 135"/>
              <a:gd name="T13" fmla="*/ 12700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22"/>
              <a:gd name="T23" fmla="*/ 135 w 135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22">
                <a:moveTo>
                  <a:pt x="135" y="8"/>
                </a:moveTo>
                <a:lnTo>
                  <a:pt x="117" y="0"/>
                </a:lnTo>
                <a:lnTo>
                  <a:pt x="0" y="114"/>
                </a:lnTo>
                <a:lnTo>
                  <a:pt x="18" y="122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1100"/>
          <p:cNvSpPr>
            <a:spLocks/>
          </p:cNvSpPr>
          <p:nvPr/>
        </p:nvSpPr>
        <p:spPr bwMode="auto">
          <a:xfrm>
            <a:off x="7138988" y="1827213"/>
            <a:ext cx="171450" cy="180975"/>
          </a:xfrm>
          <a:custGeom>
            <a:avLst/>
            <a:gdLst>
              <a:gd name="T0" fmla="*/ 171450 w 108"/>
              <a:gd name="T1" fmla="*/ 12700 h 114"/>
              <a:gd name="T2" fmla="*/ 142875 w 108"/>
              <a:gd name="T3" fmla="*/ 0 h 114"/>
              <a:gd name="T4" fmla="*/ 0 w 108"/>
              <a:gd name="T5" fmla="*/ 168275 h 114"/>
              <a:gd name="T6" fmla="*/ 0 w 108"/>
              <a:gd name="T7" fmla="*/ 168275 h 114"/>
              <a:gd name="T8" fmla="*/ 28575 w 108"/>
              <a:gd name="T9" fmla="*/ 180975 h 114"/>
              <a:gd name="T10" fmla="*/ 28575 w 108"/>
              <a:gd name="T11" fmla="*/ 180975 h 114"/>
              <a:gd name="T12" fmla="*/ 171450 w 108"/>
              <a:gd name="T13" fmla="*/ 1270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14"/>
              <a:gd name="T23" fmla="*/ 108 w 10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14">
                <a:moveTo>
                  <a:pt x="108" y="8"/>
                </a:moveTo>
                <a:lnTo>
                  <a:pt x="90" y="0"/>
                </a:lnTo>
                <a:lnTo>
                  <a:pt x="0" y="106"/>
                </a:lnTo>
                <a:lnTo>
                  <a:pt x="18" y="114"/>
                </a:lnTo>
                <a:lnTo>
                  <a:pt x="10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1101"/>
          <p:cNvSpPr>
            <a:spLocks/>
          </p:cNvSpPr>
          <p:nvPr/>
        </p:nvSpPr>
        <p:spPr bwMode="auto">
          <a:xfrm>
            <a:off x="7053263" y="1995488"/>
            <a:ext cx="114300" cy="195262"/>
          </a:xfrm>
          <a:custGeom>
            <a:avLst/>
            <a:gdLst>
              <a:gd name="T0" fmla="*/ 114300 w 72"/>
              <a:gd name="T1" fmla="*/ 12700 h 123"/>
              <a:gd name="T2" fmla="*/ 85725 w 72"/>
              <a:gd name="T3" fmla="*/ 0 h 123"/>
              <a:gd name="T4" fmla="*/ 0 w 72"/>
              <a:gd name="T5" fmla="*/ 180975 h 123"/>
              <a:gd name="T6" fmla="*/ 0 w 72"/>
              <a:gd name="T7" fmla="*/ 180975 h 123"/>
              <a:gd name="T8" fmla="*/ 28575 w 72"/>
              <a:gd name="T9" fmla="*/ 180975 h 123"/>
              <a:gd name="T10" fmla="*/ 28575 w 72"/>
              <a:gd name="T11" fmla="*/ 195262 h 123"/>
              <a:gd name="T12" fmla="*/ 114300 w 72"/>
              <a:gd name="T13" fmla="*/ 1270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23"/>
              <a:gd name="T23" fmla="*/ 72 w 72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23">
                <a:moveTo>
                  <a:pt x="72" y="8"/>
                </a:moveTo>
                <a:lnTo>
                  <a:pt x="54" y="0"/>
                </a:lnTo>
                <a:lnTo>
                  <a:pt x="0" y="114"/>
                </a:lnTo>
                <a:lnTo>
                  <a:pt x="18" y="114"/>
                </a:lnTo>
                <a:lnTo>
                  <a:pt x="18" y="123"/>
                </a:lnTo>
                <a:lnTo>
                  <a:pt x="7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02"/>
          <p:cNvSpPr>
            <a:spLocks/>
          </p:cNvSpPr>
          <p:nvPr/>
        </p:nvSpPr>
        <p:spPr bwMode="auto">
          <a:xfrm>
            <a:off x="7010400" y="2176463"/>
            <a:ext cx="71438" cy="195262"/>
          </a:xfrm>
          <a:custGeom>
            <a:avLst/>
            <a:gdLst>
              <a:gd name="T0" fmla="*/ 71438 w 45"/>
              <a:gd name="T1" fmla="*/ 0 h 123"/>
              <a:gd name="T2" fmla="*/ 42863 w 45"/>
              <a:gd name="T3" fmla="*/ 0 h 123"/>
              <a:gd name="T4" fmla="*/ 0 w 45"/>
              <a:gd name="T5" fmla="*/ 195262 h 123"/>
              <a:gd name="T6" fmla="*/ 28575 w 45"/>
              <a:gd name="T7" fmla="*/ 195262 h 123"/>
              <a:gd name="T8" fmla="*/ 71438 w 45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23"/>
              <a:gd name="T17" fmla="*/ 45 w 45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23">
                <a:moveTo>
                  <a:pt x="45" y="0"/>
                </a:moveTo>
                <a:lnTo>
                  <a:pt x="27" y="0"/>
                </a:lnTo>
                <a:lnTo>
                  <a:pt x="0" y="123"/>
                </a:lnTo>
                <a:lnTo>
                  <a:pt x="18" y="123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03"/>
          <p:cNvSpPr>
            <a:spLocks/>
          </p:cNvSpPr>
          <p:nvPr/>
        </p:nvSpPr>
        <p:spPr bwMode="auto">
          <a:xfrm>
            <a:off x="4624388" y="4549775"/>
            <a:ext cx="28575" cy="25400"/>
          </a:xfrm>
          <a:custGeom>
            <a:avLst/>
            <a:gdLst>
              <a:gd name="T0" fmla="*/ 0 w 18"/>
              <a:gd name="T1" fmla="*/ 25400 h 16"/>
              <a:gd name="T2" fmla="*/ 0 w 18"/>
              <a:gd name="T3" fmla="*/ 25400 h 16"/>
              <a:gd name="T4" fmla="*/ 14288 w 18"/>
              <a:gd name="T5" fmla="*/ 25400 h 16"/>
              <a:gd name="T6" fmla="*/ 28575 w 18"/>
              <a:gd name="T7" fmla="*/ 25400 h 16"/>
              <a:gd name="T8" fmla="*/ 28575 w 18"/>
              <a:gd name="T9" fmla="*/ 12700 h 16"/>
              <a:gd name="T10" fmla="*/ 14288 w 18"/>
              <a:gd name="T11" fmla="*/ 0 h 16"/>
              <a:gd name="T12" fmla="*/ 0 w 18"/>
              <a:gd name="T13" fmla="*/ 0 h 16"/>
              <a:gd name="T14" fmla="*/ 0 w 18"/>
              <a:gd name="T15" fmla="*/ 12700 h 16"/>
              <a:gd name="T16" fmla="*/ 0 w 18"/>
              <a:gd name="T17" fmla="*/ 25400 h 16"/>
              <a:gd name="T18" fmla="*/ 0 w 18"/>
              <a:gd name="T19" fmla="*/ 254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16"/>
                </a:moveTo>
                <a:lnTo>
                  <a:pt x="0" y="16"/>
                </a:lnTo>
                <a:lnTo>
                  <a:pt x="9" y="16"/>
                </a:lnTo>
                <a:lnTo>
                  <a:pt x="18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04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05"/>
          <p:cNvSpPr>
            <a:spLocks/>
          </p:cNvSpPr>
          <p:nvPr/>
        </p:nvSpPr>
        <p:spPr bwMode="auto">
          <a:xfrm>
            <a:off x="4424363" y="4524375"/>
            <a:ext cx="228600" cy="115888"/>
          </a:xfrm>
          <a:custGeom>
            <a:avLst/>
            <a:gdLst>
              <a:gd name="T0" fmla="*/ 200025 w 144"/>
              <a:gd name="T1" fmla="*/ 50800 h 73"/>
              <a:gd name="T2" fmla="*/ 228600 w 144"/>
              <a:gd name="T3" fmla="*/ 103188 h 73"/>
              <a:gd name="T4" fmla="*/ 0 w 144"/>
              <a:gd name="T5" fmla="*/ 115888 h 73"/>
              <a:gd name="T6" fmla="*/ 185738 w 144"/>
              <a:gd name="T7" fmla="*/ 0 h 73"/>
              <a:gd name="T8" fmla="*/ 200025 w 144"/>
              <a:gd name="T9" fmla="*/ 508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3"/>
              <a:gd name="T17" fmla="*/ 144 w 14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3">
                <a:moveTo>
                  <a:pt x="126" y="32"/>
                </a:moveTo>
                <a:lnTo>
                  <a:pt x="144" y="65"/>
                </a:lnTo>
                <a:lnTo>
                  <a:pt x="0" y="73"/>
                </a:lnTo>
                <a:lnTo>
                  <a:pt x="117" y="0"/>
                </a:lnTo>
                <a:lnTo>
                  <a:pt x="12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06"/>
          <p:cNvSpPr>
            <a:spLocks/>
          </p:cNvSpPr>
          <p:nvPr/>
        </p:nvSpPr>
        <p:spPr bwMode="auto">
          <a:xfrm>
            <a:off x="6824663" y="2825750"/>
            <a:ext cx="214312" cy="271463"/>
          </a:xfrm>
          <a:custGeom>
            <a:avLst/>
            <a:gdLst>
              <a:gd name="T0" fmla="*/ 214312 w 135"/>
              <a:gd name="T1" fmla="*/ 12700 h 171"/>
              <a:gd name="T2" fmla="*/ 185737 w 135"/>
              <a:gd name="T3" fmla="*/ 0 h 171"/>
              <a:gd name="T4" fmla="*/ 0 w 135"/>
              <a:gd name="T5" fmla="*/ 258763 h 171"/>
              <a:gd name="T6" fmla="*/ 0 w 135"/>
              <a:gd name="T7" fmla="*/ 258763 h 171"/>
              <a:gd name="T8" fmla="*/ 28575 w 135"/>
              <a:gd name="T9" fmla="*/ 271463 h 171"/>
              <a:gd name="T10" fmla="*/ 28575 w 135"/>
              <a:gd name="T11" fmla="*/ 271463 h 171"/>
              <a:gd name="T12" fmla="*/ 214312 w 135"/>
              <a:gd name="T13" fmla="*/ 12700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171"/>
              <a:gd name="T23" fmla="*/ 135 w 135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171">
                <a:moveTo>
                  <a:pt x="135" y="8"/>
                </a:moveTo>
                <a:lnTo>
                  <a:pt x="117" y="0"/>
                </a:lnTo>
                <a:lnTo>
                  <a:pt x="0" y="163"/>
                </a:lnTo>
                <a:lnTo>
                  <a:pt x="18" y="171"/>
                </a:lnTo>
                <a:lnTo>
                  <a:pt x="13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07"/>
          <p:cNvSpPr>
            <a:spLocks/>
          </p:cNvSpPr>
          <p:nvPr/>
        </p:nvSpPr>
        <p:spPr bwMode="auto">
          <a:xfrm>
            <a:off x="6596063" y="3084513"/>
            <a:ext cx="257175" cy="273050"/>
          </a:xfrm>
          <a:custGeom>
            <a:avLst/>
            <a:gdLst>
              <a:gd name="T0" fmla="*/ 257175 w 162"/>
              <a:gd name="T1" fmla="*/ 12700 h 172"/>
              <a:gd name="T2" fmla="*/ 228600 w 162"/>
              <a:gd name="T3" fmla="*/ 0 h 172"/>
              <a:gd name="T4" fmla="*/ 0 w 162"/>
              <a:gd name="T5" fmla="*/ 260350 h 172"/>
              <a:gd name="T6" fmla="*/ 0 w 162"/>
              <a:gd name="T7" fmla="*/ 246063 h 172"/>
              <a:gd name="T8" fmla="*/ 28575 w 162"/>
              <a:gd name="T9" fmla="*/ 273050 h 172"/>
              <a:gd name="T10" fmla="*/ 28575 w 162"/>
              <a:gd name="T11" fmla="*/ 273050 h 172"/>
              <a:gd name="T12" fmla="*/ 257175 w 162"/>
              <a:gd name="T13" fmla="*/ 12700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72"/>
              <a:gd name="T23" fmla="*/ 162 w 162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72">
                <a:moveTo>
                  <a:pt x="162" y="8"/>
                </a:moveTo>
                <a:lnTo>
                  <a:pt x="144" y="0"/>
                </a:lnTo>
                <a:lnTo>
                  <a:pt x="0" y="164"/>
                </a:lnTo>
                <a:lnTo>
                  <a:pt x="0" y="155"/>
                </a:lnTo>
                <a:lnTo>
                  <a:pt x="18" y="172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08"/>
          <p:cNvSpPr>
            <a:spLocks/>
          </p:cNvSpPr>
          <p:nvPr/>
        </p:nvSpPr>
        <p:spPr bwMode="auto">
          <a:xfrm>
            <a:off x="6324600" y="3330575"/>
            <a:ext cx="300038" cy="273050"/>
          </a:xfrm>
          <a:custGeom>
            <a:avLst/>
            <a:gdLst>
              <a:gd name="T0" fmla="*/ 300038 w 189"/>
              <a:gd name="T1" fmla="*/ 26988 h 172"/>
              <a:gd name="T2" fmla="*/ 271463 w 189"/>
              <a:gd name="T3" fmla="*/ 0 h 172"/>
              <a:gd name="T4" fmla="*/ 0 w 189"/>
              <a:gd name="T5" fmla="*/ 247650 h 172"/>
              <a:gd name="T6" fmla="*/ 14288 w 189"/>
              <a:gd name="T7" fmla="*/ 247650 h 172"/>
              <a:gd name="T8" fmla="*/ 28575 w 189"/>
              <a:gd name="T9" fmla="*/ 273050 h 172"/>
              <a:gd name="T10" fmla="*/ 28575 w 189"/>
              <a:gd name="T11" fmla="*/ 273050 h 172"/>
              <a:gd name="T12" fmla="*/ 300038 w 189"/>
              <a:gd name="T13" fmla="*/ 26988 h 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72"/>
              <a:gd name="T23" fmla="*/ 189 w 189"/>
              <a:gd name="T24" fmla="*/ 172 h 1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72">
                <a:moveTo>
                  <a:pt x="189" y="17"/>
                </a:moveTo>
                <a:lnTo>
                  <a:pt x="171" y="0"/>
                </a:lnTo>
                <a:lnTo>
                  <a:pt x="0" y="156"/>
                </a:lnTo>
                <a:lnTo>
                  <a:pt x="9" y="156"/>
                </a:lnTo>
                <a:lnTo>
                  <a:pt x="18" y="172"/>
                </a:lnTo>
                <a:lnTo>
                  <a:pt x="18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09"/>
          <p:cNvSpPr>
            <a:spLocks/>
          </p:cNvSpPr>
          <p:nvPr/>
        </p:nvSpPr>
        <p:spPr bwMode="auto">
          <a:xfrm>
            <a:off x="6053138" y="3578225"/>
            <a:ext cx="300037" cy="258763"/>
          </a:xfrm>
          <a:custGeom>
            <a:avLst/>
            <a:gdLst>
              <a:gd name="T0" fmla="*/ 300037 w 189"/>
              <a:gd name="T1" fmla="*/ 25400 h 163"/>
              <a:gd name="T2" fmla="*/ 285750 w 189"/>
              <a:gd name="T3" fmla="*/ 0 h 163"/>
              <a:gd name="T4" fmla="*/ 0 w 189"/>
              <a:gd name="T5" fmla="*/ 233363 h 163"/>
              <a:gd name="T6" fmla="*/ 0 w 189"/>
              <a:gd name="T7" fmla="*/ 233363 h 163"/>
              <a:gd name="T8" fmla="*/ 14287 w 189"/>
              <a:gd name="T9" fmla="*/ 258763 h 163"/>
              <a:gd name="T10" fmla="*/ 14287 w 189"/>
              <a:gd name="T11" fmla="*/ 258763 h 163"/>
              <a:gd name="T12" fmla="*/ 300037 w 189"/>
              <a:gd name="T13" fmla="*/ 254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163"/>
              <a:gd name="T23" fmla="*/ 189 w 189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163">
                <a:moveTo>
                  <a:pt x="189" y="16"/>
                </a:moveTo>
                <a:lnTo>
                  <a:pt x="180" y="0"/>
                </a:lnTo>
                <a:lnTo>
                  <a:pt x="0" y="147"/>
                </a:lnTo>
                <a:lnTo>
                  <a:pt x="9" y="163"/>
                </a:lnTo>
                <a:lnTo>
                  <a:pt x="189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10"/>
          <p:cNvSpPr>
            <a:spLocks/>
          </p:cNvSpPr>
          <p:nvPr/>
        </p:nvSpPr>
        <p:spPr bwMode="auto">
          <a:xfrm>
            <a:off x="5724525" y="3811588"/>
            <a:ext cx="342900" cy="246062"/>
          </a:xfrm>
          <a:custGeom>
            <a:avLst/>
            <a:gdLst>
              <a:gd name="T0" fmla="*/ 342900 w 216"/>
              <a:gd name="T1" fmla="*/ 25400 h 155"/>
              <a:gd name="T2" fmla="*/ 328613 w 216"/>
              <a:gd name="T3" fmla="*/ 0 h 155"/>
              <a:gd name="T4" fmla="*/ 0 w 216"/>
              <a:gd name="T5" fmla="*/ 219075 h 155"/>
              <a:gd name="T6" fmla="*/ 0 w 216"/>
              <a:gd name="T7" fmla="*/ 219075 h 155"/>
              <a:gd name="T8" fmla="*/ 14288 w 216"/>
              <a:gd name="T9" fmla="*/ 246062 h 155"/>
              <a:gd name="T10" fmla="*/ 14288 w 216"/>
              <a:gd name="T11" fmla="*/ 246062 h 155"/>
              <a:gd name="T12" fmla="*/ 342900 w 216"/>
              <a:gd name="T13" fmla="*/ 254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55"/>
              <a:gd name="T23" fmla="*/ 216 w 21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55">
                <a:moveTo>
                  <a:pt x="216" y="16"/>
                </a:moveTo>
                <a:lnTo>
                  <a:pt x="207" y="0"/>
                </a:lnTo>
                <a:lnTo>
                  <a:pt x="0" y="138"/>
                </a:lnTo>
                <a:lnTo>
                  <a:pt x="9" y="155"/>
                </a:lnTo>
                <a:lnTo>
                  <a:pt x="2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11"/>
          <p:cNvSpPr>
            <a:spLocks/>
          </p:cNvSpPr>
          <p:nvPr/>
        </p:nvSpPr>
        <p:spPr bwMode="auto">
          <a:xfrm>
            <a:off x="5381625" y="4030663"/>
            <a:ext cx="357188" cy="220662"/>
          </a:xfrm>
          <a:custGeom>
            <a:avLst/>
            <a:gdLst>
              <a:gd name="T0" fmla="*/ 357188 w 225"/>
              <a:gd name="T1" fmla="*/ 26987 h 139"/>
              <a:gd name="T2" fmla="*/ 342900 w 225"/>
              <a:gd name="T3" fmla="*/ 0 h 139"/>
              <a:gd name="T4" fmla="*/ 0 w 225"/>
              <a:gd name="T5" fmla="*/ 195262 h 139"/>
              <a:gd name="T6" fmla="*/ 0 w 225"/>
              <a:gd name="T7" fmla="*/ 195262 h 139"/>
              <a:gd name="T8" fmla="*/ 14288 w 225"/>
              <a:gd name="T9" fmla="*/ 220662 h 139"/>
              <a:gd name="T10" fmla="*/ 14288 w 225"/>
              <a:gd name="T11" fmla="*/ 220662 h 139"/>
              <a:gd name="T12" fmla="*/ 357188 w 225"/>
              <a:gd name="T13" fmla="*/ 26987 h 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39"/>
              <a:gd name="T23" fmla="*/ 225 w 225"/>
              <a:gd name="T24" fmla="*/ 139 h 1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39">
                <a:moveTo>
                  <a:pt x="225" y="17"/>
                </a:moveTo>
                <a:lnTo>
                  <a:pt x="216" y="0"/>
                </a:lnTo>
                <a:lnTo>
                  <a:pt x="0" y="123"/>
                </a:lnTo>
                <a:lnTo>
                  <a:pt x="9" y="139"/>
                </a:lnTo>
                <a:lnTo>
                  <a:pt x="22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12"/>
          <p:cNvSpPr>
            <a:spLocks/>
          </p:cNvSpPr>
          <p:nvPr/>
        </p:nvSpPr>
        <p:spPr bwMode="auto">
          <a:xfrm>
            <a:off x="5010150" y="4225925"/>
            <a:ext cx="385763" cy="207963"/>
          </a:xfrm>
          <a:custGeom>
            <a:avLst/>
            <a:gdLst>
              <a:gd name="T0" fmla="*/ 385763 w 243"/>
              <a:gd name="T1" fmla="*/ 25400 h 131"/>
              <a:gd name="T2" fmla="*/ 371475 w 243"/>
              <a:gd name="T3" fmla="*/ 0 h 131"/>
              <a:gd name="T4" fmla="*/ 0 w 243"/>
              <a:gd name="T5" fmla="*/ 180975 h 131"/>
              <a:gd name="T6" fmla="*/ 0 w 243"/>
              <a:gd name="T7" fmla="*/ 180975 h 131"/>
              <a:gd name="T8" fmla="*/ 14288 w 243"/>
              <a:gd name="T9" fmla="*/ 207963 h 131"/>
              <a:gd name="T10" fmla="*/ 14288 w 243"/>
              <a:gd name="T11" fmla="*/ 207963 h 131"/>
              <a:gd name="T12" fmla="*/ 385763 w 243"/>
              <a:gd name="T13" fmla="*/ 25400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"/>
              <a:gd name="T22" fmla="*/ 0 h 131"/>
              <a:gd name="T23" fmla="*/ 243 w 243"/>
              <a:gd name="T24" fmla="*/ 131 h 1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" h="131">
                <a:moveTo>
                  <a:pt x="243" y="16"/>
                </a:moveTo>
                <a:lnTo>
                  <a:pt x="234" y="0"/>
                </a:lnTo>
                <a:lnTo>
                  <a:pt x="0" y="114"/>
                </a:lnTo>
                <a:lnTo>
                  <a:pt x="9" y="131"/>
                </a:lnTo>
                <a:lnTo>
                  <a:pt x="24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13"/>
          <p:cNvSpPr>
            <a:spLocks/>
          </p:cNvSpPr>
          <p:nvPr/>
        </p:nvSpPr>
        <p:spPr bwMode="auto">
          <a:xfrm>
            <a:off x="4624388" y="4406900"/>
            <a:ext cx="400050" cy="168275"/>
          </a:xfrm>
          <a:custGeom>
            <a:avLst/>
            <a:gdLst>
              <a:gd name="T0" fmla="*/ 400050 w 252"/>
              <a:gd name="T1" fmla="*/ 26988 h 106"/>
              <a:gd name="T2" fmla="*/ 385763 w 252"/>
              <a:gd name="T3" fmla="*/ 0 h 106"/>
              <a:gd name="T4" fmla="*/ 0 w 252"/>
              <a:gd name="T5" fmla="*/ 142875 h 106"/>
              <a:gd name="T6" fmla="*/ 14288 w 252"/>
              <a:gd name="T7" fmla="*/ 168275 h 106"/>
              <a:gd name="T8" fmla="*/ 400050 w 252"/>
              <a:gd name="T9" fmla="*/ 26988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106"/>
              <a:gd name="T17" fmla="*/ 252 w 252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106">
                <a:moveTo>
                  <a:pt x="252" y="17"/>
                </a:moveTo>
                <a:lnTo>
                  <a:pt x="243" y="0"/>
                </a:lnTo>
                <a:lnTo>
                  <a:pt x="0" y="90"/>
                </a:lnTo>
                <a:lnTo>
                  <a:pt x="9" y="106"/>
                </a:lnTo>
                <a:lnTo>
                  <a:pt x="25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14"/>
          <p:cNvSpPr>
            <a:spLocks/>
          </p:cNvSpPr>
          <p:nvPr/>
        </p:nvSpPr>
        <p:spPr bwMode="auto">
          <a:xfrm>
            <a:off x="2152650" y="4926013"/>
            <a:ext cx="28575" cy="25400"/>
          </a:xfrm>
          <a:custGeom>
            <a:avLst/>
            <a:gdLst>
              <a:gd name="T0" fmla="*/ 0 w 18"/>
              <a:gd name="T1" fmla="*/ 12700 h 16"/>
              <a:gd name="T2" fmla="*/ 0 w 18"/>
              <a:gd name="T3" fmla="*/ 25400 h 16"/>
              <a:gd name="T4" fmla="*/ 14288 w 18"/>
              <a:gd name="T5" fmla="*/ 25400 h 16"/>
              <a:gd name="T6" fmla="*/ 14288 w 18"/>
              <a:gd name="T7" fmla="*/ 25400 h 16"/>
              <a:gd name="T8" fmla="*/ 28575 w 18"/>
              <a:gd name="T9" fmla="*/ 12700 h 16"/>
              <a:gd name="T10" fmla="*/ 28575 w 18"/>
              <a:gd name="T11" fmla="*/ 12700 h 16"/>
              <a:gd name="T12" fmla="*/ 14288 w 18"/>
              <a:gd name="T13" fmla="*/ 0 h 16"/>
              <a:gd name="T14" fmla="*/ 0 w 18"/>
              <a:gd name="T15" fmla="*/ 0 h 16"/>
              <a:gd name="T16" fmla="*/ 0 w 18"/>
              <a:gd name="T17" fmla="*/ 12700 h 16"/>
              <a:gd name="T18" fmla="*/ 0 w 18"/>
              <a:gd name="T19" fmla="*/ 1270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0" y="8"/>
                </a:moveTo>
                <a:lnTo>
                  <a:pt x="0" y="16"/>
                </a:lnTo>
                <a:lnTo>
                  <a:pt x="9" y="16"/>
                </a:lnTo>
                <a:lnTo>
                  <a:pt x="18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1115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1116"/>
          <p:cNvSpPr>
            <a:spLocks/>
          </p:cNvSpPr>
          <p:nvPr/>
        </p:nvSpPr>
        <p:spPr bwMode="auto">
          <a:xfrm>
            <a:off x="1952625" y="4886325"/>
            <a:ext cx="228600" cy="104775"/>
          </a:xfrm>
          <a:custGeom>
            <a:avLst/>
            <a:gdLst>
              <a:gd name="T0" fmla="*/ 200025 w 144"/>
              <a:gd name="T1" fmla="*/ 52388 h 66"/>
              <a:gd name="T2" fmla="*/ 185738 w 144"/>
              <a:gd name="T3" fmla="*/ 104775 h 66"/>
              <a:gd name="T4" fmla="*/ 0 w 144"/>
              <a:gd name="T5" fmla="*/ 0 h 66"/>
              <a:gd name="T6" fmla="*/ 228600 w 144"/>
              <a:gd name="T7" fmla="*/ 0 h 66"/>
              <a:gd name="T8" fmla="*/ 200025 w 144"/>
              <a:gd name="T9" fmla="*/ 52388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"/>
              <a:gd name="T17" fmla="*/ 144 w 14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">
                <a:moveTo>
                  <a:pt x="126" y="33"/>
                </a:moveTo>
                <a:lnTo>
                  <a:pt x="117" y="66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117"/>
          <p:cNvSpPr>
            <a:spLocks/>
          </p:cNvSpPr>
          <p:nvPr/>
        </p:nvSpPr>
        <p:spPr bwMode="auto">
          <a:xfrm>
            <a:off x="3838575" y="4627563"/>
            <a:ext cx="171450" cy="142875"/>
          </a:xfrm>
          <a:custGeom>
            <a:avLst/>
            <a:gdLst>
              <a:gd name="T0" fmla="*/ 171450 w 108"/>
              <a:gd name="T1" fmla="*/ 25400 h 90"/>
              <a:gd name="T2" fmla="*/ 157163 w 108"/>
              <a:gd name="T3" fmla="*/ 0 h 90"/>
              <a:gd name="T4" fmla="*/ 0 w 108"/>
              <a:gd name="T5" fmla="*/ 117475 h 90"/>
              <a:gd name="T6" fmla="*/ 0 w 108"/>
              <a:gd name="T7" fmla="*/ 117475 h 90"/>
              <a:gd name="T8" fmla="*/ 14288 w 108"/>
              <a:gd name="T9" fmla="*/ 142875 h 90"/>
              <a:gd name="T10" fmla="*/ 14288 w 108"/>
              <a:gd name="T11" fmla="*/ 142875 h 90"/>
              <a:gd name="T12" fmla="*/ 171450 w 108"/>
              <a:gd name="T13" fmla="*/ 2540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90"/>
              <a:gd name="T23" fmla="*/ 108 w 108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90">
                <a:moveTo>
                  <a:pt x="108" y="16"/>
                </a:moveTo>
                <a:lnTo>
                  <a:pt x="99" y="0"/>
                </a:lnTo>
                <a:lnTo>
                  <a:pt x="0" y="74"/>
                </a:lnTo>
                <a:lnTo>
                  <a:pt x="9" y="90"/>
                </a:lnTo>
                <a:lnTo>
                  <a:pt x="10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118"/>
          <p:cNvSpPr>
            <a:spLocks/>
          </p:cNvSpPr>
          <p:nvPr/>
        </p:nvSpPr>
        <p:spPr bwMode="auto">
          <a:xfrm>
            <a:off x="3638550" y="4745038"/>
            <a:ext cx="214313" cy="115887"/>
          </a:xfrm>
          <a:custGeom>
            <a:avLst/>
            <a:gdLst>
              <a:gd name="T0" fmla="*/ 214313 w 135"/>
              <a:gd name="T1" fmla="*/ 25400 h 73"/>
              <a:gd name="T2" fmla="*/ 200025 w 135"/>
              <a:gd name="T3" fmla="*/ 0 h 73"/>
              <a:gd name="T4" fmla="*/ 0 w 135"/>
              <a:gd name="T5" fmla="*/ 90487 h 73"/>
              <a:gd name="T6" fmla="*/ 0 w 135"/>
              <a:gd name="T7" fmla="*/ 90487 h 73"/>
              <a:gd name="T8" fmla="*/ 14288 w 135"/>
              <a:gd name="T9" fmla="*/ 115887 h 73"/>
              <a:gd name="T10" fmla="*/ 14288 w 135"/>
              <a:gd name="T11" fmla="*/ 115887 h 73"/>
              <a:gd name="T12" fmla="*/ 214313 w 135"/>
              <a:gd name="T13" fmla="*/ 2540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73"/>
              <a:gd name="T23" fmla="*/ 135 w 135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73">
                <a:moveTo>
                  <a:pt x="135" y="16"/>
                </a:moveTo>
                <a:lnTo>
                  <a:pt x="126" y="0"/>
                </a:lnTo>
                <a:lnTo>
                  <a:pt x="0" y="57"/>
                </a:lnTo>
                <a:lnTo>
                  <a:pt x="9" y="73"/>
                </a:lnTo>
                <a:lnTo>
                  <a:pt x="13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119"/>
          <p:cNvSpPr>
            <a:spLocks/>
          </p:cNvSpPr>
          <p:nvPr/>
        </p:nvSpPr>
        <p:spPr bwMode="auto">
          <a:xfrm>
            <a:off x="3424238" y="4835525"/>
            <a:ext cx="228600" cy="90488"/>
          </a:xfrm>
          <a:custGeom>
            <a:avLst/>
            <a:gdLst>
              <a:gd name="T0" fmla="*/ 228600 w 144"/>
              <a:gd name="T1" fmla="*/ 25400 h 57"/>
              <a:gd name="T2" fmla="*/ 214313 w 144"/>
              <a:gd name="T3" fmla="*/ 0 h 57"/>
              <a:gd name="T4" fmla="*/ 0 w 144"/>
              <a:gd name="T5" fmla="*/ 65088 h 57"/>
              <a:gd name="T6" fmla="*/ 0 w 144"/>
              <a:gd name="T7" fmla="*/ 65088 h 57"/>
              <a:gd name="T8" fmla="*/ 0 w 144"/>
              <a:gd name="T9" fmla="*/ 90488 h 57"/>
              <a:gd name="T10" fmla="*/ 14288 w 144"/>
              <a:gd name="T11" fmla="*/ 90488 h 57"/>
              <a:gd name="T12" fmla="*/ 228600 w 144"/>
              <a:gd name="T13" fmla="*/ 2540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57"/>
              <a:gd name="T23" fmla="*/ 144 w 144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57">
                <a:moveTo>
                  <a:pt x="144" y="16"/>
                </a:moveTo>
                <a:lnTo>
                  <a:pt x="135" y="0"/>
                </a:lnTo>
                <a:lnTo>
                  <a:pt x="0" y="41"/>
                </a:lnTo>
                <a:lnTo>
                  <a:pt x="0" y="57"/>
                </a:lnTo>
                <a:lnTo>
                  <a:pt x="9" y="57"/>
                </a:lnTo>
                <a:lnTo>
                  <a:pt x="14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1120"/>
          <p:cNvSpPr>
            <a:spLocks/>
          </p:cNvSpPr>
          <p:nvPr/>
        </p:nvSpPr>
        <p:spPr bwMode="auto">
          <a:xfrm>
            <a:off x="3181350" y="4900613"/>
            <a:ext cx="242888" cy="77787"/>
          </a:xfrm>
          <a:custGeom>
            <a:avLst/>
            <a:gdLst>
              <a:gd name="T0" fmla="*/ 242888 w 153"/>
              <a:gd name="T1" fmla="*/ 25400 h 49"/>
              <a:gd name="T2" fmla="*/ 242888 w 153"/>
              <a:gd name="T3" fmla="*/ 0 h 49"/>
              <a:gd name="T4" fmla="*/ 0 w 153"/>
              <a:gd name="T5" fmla="*/ 50800 h 49"/>
              <a:gd name="T6" fmla="*/ 0 w 153"/>
              <a:gd name="T7" fmla="*/ 50800 h 49"/>
              <a:gd name="T8" fmla="*/ 0 w 153"/>
              <a:gd name="T9" fmla="*/ 77787 h 49"/>
              <a:gd name="T10" fmla="*/ 0 w 153"/>
              <a:gd name="T11" fmla="*/ 77787 h 49"/>
              <a:gd name="T12" fmla="*/ 242888 w 153"/>
              <a:gd name="T13" fmla="*/ 25400 h 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"/>
              <a:gd name="T22" fmla="*/ 0 h 49"/>
              <a:gd name="T23" fmla="*/ 153 w 153"/>
              <a:gd name="T24" fmla="*/ 49 h 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" h="49">
                <a:moveTo>
                  <a:pt x="153" y="16"/>
                </a:moveTo>
                <a:lnTo>
                  <a:pt x="153" y="0"/>
                </a:lnTo>
                <a:lnTo>
                  <a:pt x="0" y="32"/>
                </a:lnTo>
                <a:lnTo>
                  <a:pt x="0" y="49"/>
                </a:lnTo>
                <a:lnTo>
                  <a:pt x="15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1121"/>
          <p:cNvSpPr>
            <a:spLocks/>
          </p:cNvSpPr>
          <p:nvPr/>
        </p:nvSpPr>
        <p:spPr bwMode="auto">
          <a:xfrm>
            <a:off x="2681288" y="4951413"/>
            <a:ext cx="500062" cy="65087"/>
          </a:xfrm>
          <a:custGeom>
            <a:avLst/>
            <a:gdLst>
              <a:gd name="T0" fmla="*/ 500062 w 315"/>
              <a:gd name="T1" fmla="*/ 26987 h 41"/>
              <a:gd name="T2" fmla="*/ 500062 w 315"/>
              <a:gd name="T3" fmla="*/ 0 h 41"/>
              <a:gd name="T4" fmla="*/ 0 w 315"/>
              <a:gd name="T5" fmla="*/ 39687 h 41"/>
              <a:gd name="T6" fmla="*/ 0 w 315"/>
              <a:gd name="T7" fmla="*/ 39687 h 41"/>
              <a:gd name="T8" fmla="*/ 0 w 315"/>
              <a:gd name="T9" fmla="*/ 65087 h 41"/>
              <a:gd name="T10" fmla="*/ 0 w 315"/>
              <a:gd name="T11" fmla="*/ 65087 h 41"/>
              <a:gd name="T12" fmla="*/ 500062 w 315"/>
              <a:gd name="T13" fmla="*/ 2698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5"/>
              <a:gd name="T22" fmla="*/ 0 h 41"/>
              <a:gd name="T23" fmla="*/ 315 w 31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5" h="41">
                <a:moveTo>
                  <a:pt x="315" y="17"/>
                </a:moveTo>
                <a:lnTo>
                  <a:pt x="315" y="0"/>
                </a:lnTo>
                <a:lnTo>
                  <a:pt x="0" y="25"/>
                </a:lnTo>
                <a:lnTo>
                  <a:pt x="0" y="41"/>
                </a:lnTo>
                <a:lnTo>
                  <a:pt x="31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122"/>
          <p:cNvSpPr>
            <a:spLocks/>
          </p:cNvSpPr>
          <p:nvPr/>
        </p:nvSpPr>
        <p:spPr bwMode="auto">
          <a:xfrm>
            <a:off x="2166938" y="4926013"/>
            <a:ext cx="514350" cy="90487"/>
          </a:xfrm>
          <a:custGeom>
            <a:avLst/>
            <a:gdLst>
              <a:gd name="T0" fmla="*/ 514350 w 324"/>
              <a:gd name="T1" fmla="*/ 90487 h 57"/>
              <a:gd name="T2" fmla="*/ 514350 w 324"/>
              <a:gd name="T3" fmla="*/ 65087 h 57"/>
              <a:gd name="T4" fmla="*/ 0 w 324"/>
              <a:gd name="T5" fmla="*/ 0 h 57"/>
              <a:gd name="T6" fmla="*/ 0 w 324"/>
              <a:gd name="T7" fmla="*/ 25400 h 57"/>
              <a:gd name="T8" fmla="*/ 514350 w 324"/>
              <a:gd name="T9" fmla="*/ 9048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57"/>
              <a:gd name="T17" fmla="*/ 324 w 324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57">
                <a:moveTo>
                  <a:pt x="324" y="57"/>
                </a:moveTo>
                <a:lnTo>
                  <a:pt x="324" y="41"/>
                </a:lnTo>
                <a:lnTo>
                  <a:pt x="0" y="0"/>
                </a:lnTo>
                <a:lnTo>
                  <a:pt x="0" y="16"/>
                </a:lnTo>
                <a:lnTo>
                  <a:pt x="32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123"/>
          <p:cNvSpPr>
            <a:spLocks/>
          </p:cNvSpPr>
          <p:nvPr/>
        </p:nvSpPr>
        <p:spPr bwMode="auto">
          <a:xfrm>
            <a:off x="3938588" y="4186238"/>
            <a:ext cx="28575" cy="26987"/>
          </a:xfrm>
          <a:custGeom>
            <a:avLst/>
            <a:gdLst>
              <a:gd name="T0" fmla="*/ 14288 w 18"/>
              <a:gd name="T1" fmla="*/ 26987 h 17"/>
              <a:gd name="T2" fmla="*/ 28575 w 18"/>
              <a:gd name="T3" fmla="*/ 14287 h 17"/>
              <a:gd name="T4" fmla="*/ 28575 w 18"/>
              <a:gd name="T5" fmla="*/ 0 h 17"/>
              <a:gd name="T6" fmla="*/ 28575 w 18"/>
              <a:gd name="T7" fmla="*/ 0 h 17"/>
              <a:gd name="T8" fmla="*/ 14288 w 18"/>
              <a:gd name="T9" fmla="*/ 0 h 17"/>
              <a:gd name="T10" fmla="*/ 14288 w 18"/>
              <a:gd name="T11" fmla="*/ 0 h 17"/>
              <a:gd name="T12" fmla="*/ 0 w 18"/>
              <a:gd name="T13" fmla="*/ 14287 h 17"/>
              <a:gd name="T14" fmla="*/ 14288 w 18"/>
              <a:gd name="T15" fmla="*/ 14287 h 17"/>
              <a:gd name="T16" fmla="*/ 14288 w 18"/>
              <a:gd name="T17" fmla="*/ 26987 h 17"/>
              <a:gd name="T18" fmla="*/ 14288 w 18"/>
              <a:gd name="T19" fmla="*/ 26987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124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125"/>
          <p:cNvSpPr>
            <a:spLocks/>
          </p:cNvSpPr>
          <p:nvPr/>
        </p:nvSpPr>
        <p:spPr bwMode="auto">
          <a:xfrm>
            <a:off x="3895725" y="4200525"/>
            <a:ext cx="128588" cy="193675"/>
          </a:xfrm>
          <a:custGeom>
            <a:avLst/>
            <a:gdLst>
              <a:gd name="T0" fmla="*/ 57150 w 81"/>
              <a:gd name="T1" fmla="*/ 0 h 122"/>
              <a:gd name="T2" fmla="*/ 128588 w 81"/>
              <a:gd name="T3" fmla="*/ 0 h 122"/>
              <a:gd name="T4" fmla="*/ 71438 w 81"/>
              <a:gd name="T5" fmla="*/ 193675 h 122"/>
              <a:gd name="T6" fmla="*/ 0 w 81"/>
              <a:gd name="T7" fmla="*/ 0 h 122"/>
              <a:gd name="T8" fmla="*/ 57150 w 81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2"/>
              <a:gd name="T17" fmla="*/ 81 w 81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2">
                <a:moveTo>
                  <a:pt x="36" y="0"/>
                </a:moveTo>
                <a:lnTo>
                  <a:pt x="81" y="0"/>
                </a:lnTo>
                <a:lnTo>
                  <a:pt x="45" y="122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126"/>
          <p:cNvSpPr>
            <a:spLocks/>
          </p:cNvSpPr>
          <p:nvPr/>
        </p:nvSpPr>
        <p:spPr bwMode="auto">
          <a:xfrm>
            <a:off x="4667250" y="2293938"/>
            <a:ext cx="257175" cy="233362"/>
          </a:xfrm>
          <a:custGeom>
            <a:avLst/>
            <a:gdLst>
              <a:gd name="T0" fmla="*/ 257175 w 162"/>
              <a:gd name="T1" fmla="*/ 12700 h 147"/>
              <a:gd name="T2" fmla="*/ 228600 w 162"/>
              <a:gd name="T3" fmla="*/ 0 h 147"/>
              <a:gd name="T4" fmla="*/ 0 w 162"/>
              <a:gd name="T5" fmla="*/ 220662 h 147"/>
              <a:gd name="T6" fmla="*/ 0 w 162"/>
              <a:gd name="T7" fmla="*/ 220662 h 147"/>
              <a:gd name="T8" fmla="*/ 28575 w 162"/>
              <a:gd name="T9" fmla="*/ 233362 h 147"/>
              <a:gd name="T10" fmla="*/ 28575 w 162"/>
              <a:gd name="T11" fmla="*/ 233362 h 147"/>
              <a:gd name="T12" fmla="*/ 257175 w 162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162" y="8"/>
                </a:moveTo>
                <a:lnTo>
                  <a:pt x="144" y="0"/>
                </a:lnTo>
                <a:lnTo>
                  <a:pt x="0" y="139"/>
                </a:lnTo>
                <a:lnTo>
                  <a:pt x="18" y="147"/>
                </a:lnTo>
                <a:lnTo>
                  <a:pt x="162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127"/>
          <p:cNvSpPr>
            <a:spLocks/>
          </p:cNvSpPr>
          <p:nvPr/>
        </p:nvSpPr>
        <p:spPr bwMode="auto">
          <a:xfrm>
            <a:off x="4467225" y="2514600"/>
            <a:ext cx="228600" cy="246063"/>
          </a:xfrm>
          <a:custGeom>
            <a:avLst/>
            <a:gdLst>
              <a:gd name="T0" fmla="*/ 228600 w 144"/>
              <a:gd name="T1" fmla="*/ 12700 h 155"/>
              <a:gd name="T2" fmla="*/ 200025 w 144"/>
              <a:gd name="T3" fmla="*/ 0 h 155"/>
              <a:gd name="T4" fmla="*/ 0 w 144"/>
              <a:gd name="T5" fmla="*/ 233363 h 155"/>
              <a:gd name="T6" fmla="*/ 0 w 144"/>
              <a:gd name="T7" fmla="*/ 233363 h 155"/>
              <a:gd name="T8" fmla="*/ 28575 w 144"/>
              <a:gd name="T9" fmla="*/ 246063 h 155"/>
              <a:gd name="T10" fmla="*/ 28575 w 144"/>
              <a:gd name="T11" fmla="*/ 246063 h 155"/>
              <a:gd name="T12" fmla="*/ 228600 w 144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55"/>
              <a:gd name="T23" fmla="*/ 144 w 144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55">
                <a:moveTo>
                  <a:pt x="144" y="8"/>
                </a:moveTo>
                <a:lnTo>
                  <a:pt x="126" y="0"/>
                </a:lnTo>
                <a:lnTo>
                  <a:pt x="0" y="147"/>
                </a:lnTo>
                <a:lnTo>
                  <a:pt x="18" y="155"/>
                </a:lnTo>
                <a:lnTo>
                  <a:pt x="1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128"/>
          <p:cNvSpPr>
            <a:spLocks/>
          </p:cNvSpPr>
          <p:nvPr/>
        </p:nvSpPr>
        <p:spPr bwMode="auto">
          <a:xfrm>
            <a:off x="4295775" y="2747963"/>
            <a:ext cx="200025" cy="233362"/>
          </a:xfrm>
          <a:custGeom>
            <a:avLst/>
            <a:gdLst>
              <a:gd name="T0" fmla="*/ 200025 w 126"/>
              <a:gd name="T1" fmla="*/ 12700 h 147"/>
              <a:gd name="T2" fmla="*/ 171450 w 126"/>
              <a:gd name="T3" fmla="*/ 0 h 147"/>
              <a:gd name="T4" fmla="*/ 0 w 126"/>
              <a:gd name="T5" fmla="*/ 220662 h 147"/>
              <a:gd name="T6" fmla="*/ 0 w 126"/>
              <a:gd name="T7" fmla="*/ 220662 h 147"/>
              <a:gd name="T8" fmla="*/ 28575 w 126"/>
              <a:gd name="T9" fmla="*/ 233362 h 147"/>
              <a:gd name="T10" fmla="*/ 28575 w 126"/>
              <a:gd name="T11" fmla="*/ 233362 h 147"/>
              <a:gd name="T12" fmla="*/ 200025 w 126"/>
              <a:gd name="T13" fmla="*/ 12700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47"/>
              <a:gd name="T23" fmla="*/ 126 w 126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47">
                <a:moveTo>
                  <a:pt x="126" y="8"/>
                </a:moveTo>
                <a:lnTo>
                  <a:pt x="108" y="0"/>
                </a:lnTo>
                <a:lnTo>
                  <a:pt x="0" y="139"/>
                </a:lnTo>
                <a:lnTo>
                  <a:pt x="18" y="147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129"/>
          <p:cNvSpPr>
            <a:spLocks/>
          </p:cNvSpPr>
          <p:nvPr/>
        </p:nvSpPr>
        <p:spPr bwMode="auto">
          <a:xfrm>
            <a:off x="4167188" y="2968625"/>
            <a:ext cx="157162" cy="246063"/>
          </a:xfrm>
          <a:custGeom>
            <a:avLst/>
            <a:gdLst>
              <a:gd name="T0" fmla="*/ 157162 w 99"/>
              <a:gd name="T1" fmla="*/ 12700 h 155"/>
              <a:gd name="T2" fmla="*/ 128587 w 99"/>
              <a:gd name="T3" fmla="*/ 0 h 155"/>
              <a:gd name="T4" fmla="*/ 0 w 99"/>
              <a:gd name="T5" fmla="*/ 233363 h 155"/>
              <a:gd name="T6" fmla="*/ 0 w 99"/>
              <a:gd name="T7" fmla="*/ 233363 h 155"/>
              <a:gd name="T8" fmla="*/ 28575 w 99"/>
              <a:gd name="T9" fmla="*/ 246063 h 155"/>
              <a:gd name="T10" fmla="*/ 28575 w 99"/>
              <a:gd name="T11" fmla="*/ 246063 h 155"/>
              <a:gd name="T12" fmla="*/ 157162 w 99"/>
              <a:gd name="T13" fmla="*/ 1270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55"/>
              <a:gd name="T23" fmla="*/ 99 w 9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55">
                <a:moveTo>
                  <a:pt x="99" y="8"/>
                </a:moveTo>
                <a:lnTo>
                  <a:pt x="81" y="0"/>
                </a:lnTo>
                <a:lnTo>
                  <a:pt x="0" y="147"/>
                </a:lnTo>
                <a:lnTo>
                  <a:pt x="18" y="155"/>
                </a:lnTo>
                <a:lnTo>
                  <a:pt x="99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130"/>
          <p:cNvSpPr>
            <a:spLocks/>
          </p:cNvSpPr>
          <p:nvPr/>
        </p:nvSpPr>
        <p:spPr bwMode="auto">
          <a:xfrm>
            <a:off x="4052888" y="3201988"/>
            <a:ext cx="142875" cy="258762"/>
          </a:xfrm>
          <a:custGeom>
            <a:avLst/>
            <a:gdLst>
              <a:gd name="T0" fmla="*/ 142875 w 90"/>
              <a:gd name="T1" fmla="*/ 12700 h 163"/>
              <a:gd name="T2" fmla="*/ 114300 w 90"/>
              <a:gd name="T3" fmla="*/ 0 h 163"/>
              <a:gd name="T4" fmla="*/ 0 w 90"/>
              <a:gd name="T5" fmla="*/ 246062 h 163"/>
              <a:gd name="T6" fmla="*/ 0 w 90"/>
              <a:gd name="T7" fmla="*/ 246062 h 163"/>
              <a:gd name="T8" fmla="*/ 28575 w 90"/>
              <a:gd name="T9" fmla="*/ 258762 h 163"/>
              <a:gd name="T10" fmla="*/ 28575 w 90"/>
              <a:gd name="T11" fmla="*/ 258762 h 163"/>
              <a:gd name="T12" fmla="*/ 142875 w 90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63"/>
              <a:gd name="T23" fmla="*/ 90 w 90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63">
                <a:moveTo>
                  <a:pt x="90" y="8"/>
                </a:moveTo>
                <a:lnTo>
                  <a:pt x="72" y="0"/>
                </a:lnTo>
                <a:lnTo>
                  <a:pt x="0" y="155"/>
                </a:lnTo>
                <a:lnTo>
                  <a:pt x="18" y="163"/>
                </a:lnTo>
                <a:lnTo>
                  <a:pt x="9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31"/>
          <p:cNvSpPr>
            <a:spLocks/>
          </p:cNvSpPr>
          <p:nvPr/>
        </p:nvSpPr>
        <p:spPr bwMode="auto">
          <a:xfrm>
            <a:off x="3981450" y="3448050"/>
            <a:ext cx="100013" cy="258763"/>
          </a:xfrm>
          <a:custGeom>
            <a:avLst/>
            <a:gdLst>
              <a:gd name="T0" fmla="*/ 100013 w 63"/>
              <a:gd name="T1" fmla="*/ 12700 h 163"/>
              <a:gd name="T2" fmla="*/ 71438 w 63"/>
              <a:gd name="T3" fmla="*/ 0 h 163"/>
              <a:gd name="T4" fmla="*/ 0 w 63"/>
              <a:gd name="T5" fmla="*/ 246063 h 163"/>
              <a:gd name="T6" fmla="*/ 0 w 63"/>
              <a:gd name="T7" fmla="*/ 246063 h 163"/>
              <a:gd name="T8" fmla="*/ 28575 w 63"/>
              <a:gd name="T9" fmla="*/ 246063 h 163"/>
              <a:gd name="T10" fmla="*/ 28575 w 63"/>
              <a:gd name="T11" fmla="*/ 258763 h 163"/>
              <a:gd name="T12" fmla="*/ 100013 w 63"/>
              <a:gd name="T13" fmla="*/ 1270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3"/>
              <a:gd name="T23" fmla="*/ 63 w 63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3">
                <a:moveTo>
                  <a:pt x="63" y="8"/>
                </a:moveTo>
                <a:lnTo>
                  <a:pt x="45" y="0"/>
                </a:lnTo>
                <a:lnTo>
                  <a:pt x="0" y="155"/>
                </a:lnTo>
                <a:lnTo>
                  <a:pt x="18" y="155"/>
                </a:lnTo>
                <a:lnTo>
                  <a:pt x="18" y="163"/>
                </a:lnTo>
                <a:lnTo>
                  <a:pt x="6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32"/>
          <p:cNvSpPr>
            <a:spLocks/>
          </p:cNvSpPr>
          <p:nvPr/>
        </p:nvSpPr>
        <p:spPr bwMode="auto">
          <a:xfrm>
            <a:off x="3938588" y="3694113"/>
            <a:ext cx="71437" cy="246062"/>
          </a:xfrm>
          <a:custGeom>
            <a:avLst/>
            <a:gdLst>
              <a:gd name="T0" fmla="*/ 71437 w 45"/>
              <a:gd name="T1" fmla="*/ 0 h 155"/>
              <a:gd name="T2" fmla="*/ 42862 w 45"/>
              <a:gd name="T3" fmla="*/ 0 h 155"/>
              <a:gd name="T4" fmla="*/ 0 w 45"/>
              <a:gd name="T5" fmla="*/ 246062 h 155"/>
              <a:gd name="T6" fmla="*/ 0 w 45"/>
              <a:gd name="T7" fmla="*/ 246062 h 155"/>
              <a:gd name="T8" fmla="*/ 28575 w 45"/>
              <a:gd name="T9" fmla="*/ 246062 h 155"/>
              <a:gd name="T10" fmla="*/ 28575 w 45"/>
              <a:gd name="T11" fmla="*/ 246062 h 155"/>
              <a:gd name="T12" fmla="*/ 71437 w 45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45" y="0"/>
                </a:moveTo>
                <a:lnTo>
                  <a:pt x="27" y="0"/>
                </a:lnTo>
                <a:lnTo>
                  <a:pt x="0" y="155"/>
                </a:lnTo>
                <a:lnTo>
                  <a:pt x="18" y="15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133"/>
          <p:cNvSpPr>
            <a:spLocks noChangeArrowheads="1"/>
          </p:cNvSpPr>
          <p:nvPr/>
        </p:nvSpPr>
        <p:spPr bwMode="auto">
          <a:xfrm>
            <a:off x="3938588" y="3940175"/>
            <a:ext cx="28575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134"/>
          <p:cNvSpPr>
            <a:spLocks/>
          </p:cNvSpPr>
          <p:nvPr/>
        </p:nvSpPr>
        <p:spPr bwMode="auto">
          <a:xfrm>
            <a:off x="2024063" y="3641725"/>
            <a:ext cx="28575" cy="26988"/>
          </a:xfrm>
          <a:custGeom>
            <a:avLst/>
            <a:gdLst>
              <a:gd name="T0" fmla="*/ 0 w 18"/>
              <a:gd name="T1" fmla="*/ 14288 h 17"/>
              <a:gd name="T2" fmla="*/ 0 w 18"/>
              <a:gd name="T3" fmla="*/ 26988 h 17"/>
              <a:gd name="T4" fmla="*/ 14288 w 18"/>
              <a:gd name="T5" fmla="*/ 26988 h 17"/>
              <a:gd name="T6" fmla="*/ 14288 w 18"/>
              <a:gd name="T7" fmla="*/ 26988 h 17"/>
              <a:gd name="T8" fmla="*/ 28575 w 18"/>
              <a:gd name="T9" fmla="*/ 26988 h 17"/>
              <a:gd name="T10" fmla="*/ 28575 w 18"/>
              <a:gd name="T11" fmla="*/ 14288 h 17"/>
              <a:gd name="T12" fmla="*/ 14288 w 18"/>
              <a:gd name="T13" fmla="*/ 0 h 17"/>
              <a:gd name="T14" fmla="*/ 0 w 18"/>
              <a:gd name="T15" fmla="*/ 0 h 17"/>
              <a:gd name="T16" fmla="*/ 0 w 18"/>
              <a:gd name="T17" fmla="*/ 14288 h 17"/>
              <a:gd name="T18" fmla="*/ 0 w 18"/>
              <a:gd name="T19" fmla="*/ 14288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0" y="9"/>
                </a:moveTo>
                <a:lnTo>
                  <a:pt x="0" y="17"/>
                </a:lnTo>
                <a:lnTo>
                  <a:pt x="9" y="17"/>
                </a:lnTo>
                <a:lnTo>
                  <a:pt x="18" y="17"/>
                </a:lnTo>
                <a:lnTo>
                  <a:pt x="18" y="9"/>
                </a:lnTo>
                <a:lnTo>
                  <a:pt x="9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135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36"/>
          <p:cNvSpPr>
            <a:spLocks/>
          </p:cNvSpPr>
          <p:nvPr/>
        </p:nvSpPr>
        <p:spPr bwMode="auto">
          <a:xfrm>
            <a:off x="1824038" y="3603625"/>
            <a:ext cx="228600" cy="103188"/>
          </a:xfrm>
          <a:custGeom>
            <a:avLst/>
            <a:gdLst>
              <a:gd name="T0" fmla="*/ 200025 w 144"/>
              <a:gd name="T1" fmla="*/ 52388 h 65"/>
              <a:gd name="T2" fmla="*/ 185738 w 144"/>
              <a:gd name="T3" fmla="*/ 103188 h 65"/>
              <a:gd name="T4" fmla="*/ 0 w 144"/>
              <a:gd name="T5" fmla="*/ 0 h 65"/>
              <a:gd name="T6" fmla="*/ 228600 w 144"/>
              <a:gd name="T7" fmla="*/ 0 h 65"/>
              <a:gd name="T8" fmla="*/ 200025 w 144"/>
              <a:gd name="T9" fmla="*/ 52388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5"/>
              <a:gd name="T17" fmla="*/ 144 w 14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5">
                <a:moveTo>
                  <a:pt x="126" y="33"/>
                </a:moveTo>
                <a:lnTo>
                  <a:pt x="117" y="65"/>
                </a:lnTo>
                <a:lnTo>
                  <a:pt x="0" y="0"/>
                </a:lnTo>
                <a:lnTo>
                  <a:pt x="144" y="0"/>
                </a:lnTo>
                <a:lnTo>
                  <a:pt x="126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37"/>
          <p:cNvSpPr>
            <a:spLocks/>
          </p:cNvSpPr>
          <p:nvPr/>
        </p:nvSpPr>
        <p:spPr bwMode="auto">
          <a:xfrm>
            <a:off x="3538538" y="4303713"/>
            <a:ext cx="471487" cy="363537"/>
          </a:xfrm>
          <a:custGeom>
            <a:avLst/>
            <a:gdLst>
              <a:gd name="T0" fmla="*/ 457200 w 297"/>
              <a:gd name="T1" fmla="*/ 363537 h 229"/>
              <a:gd name="T2" fmla="*/ 471487 w 297"/>
              <a:gd name="T3" fmla="*/ 336550 h 229"/>
              <a:gd name="T4" fmla="*/ 14287 w 297"/>
              <a:gd name="T5" fmla="*/ 0 h 229"/>
              <a:gd name="T6" fmla="*/ 14287 w 297"/>
              <a:gd name="T7" fmla="*/ 0 h 229"/>
              <a:gd name="T8" fmla="*/ 0 w 297"/>
              <a:gd name="T9" fmla="*/ 25400 h 229"/>
              <a:gd name="T10" fmla="*/ 0 w 297"/>
              <a:gd name="T11" fmla="*/ 25400 h 229"/>
              <a:gd name="T12" fmla="*/ 457200 w 297"/>
              <a:gd name="T13" fmla="*/ 363537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"/>
              <a:gd name="T22" fmla="*/ 0 h 229"/>
              <a:gd name="T23" fmla="*/ 297 w 297"/>
              <a:gd name="T24" fmla="*/ 229 h 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" h="229">
                <a:moveTo>
                  <a:pt x="288" y="229"/>
                </a:moveTo>
                <a:lnTo>
                  <a:pt x="297" y="212"/>
                </a:lnTo>
                <a:lnTo>
                  <a:pt x="9" y="0"/>
                </a:lnTo>
                <a:lnTo>
                  <a:pt x="0" y="16"/>
                </a:lnTo>
                <a:lnTo>
                  <a:pt x="288" y="2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Freeform 1138"/>
          <p:cNvSpPr>
            <a:spLocks/>
          </p:cNvSpPr>
          <p:nvPr/>
        </p:nvSpPr>
        <p:spPr bwMode="auto">
          <a:xfrm>
            <a:off x="3067050" y="4030663"/>
            <a:ext cx="485775" cy="298450"/>
          </a:xfrm>
          <a:custGeom>
            <a:avLst/>
            <a:gdLst>
              <a:gd name="T0" fmla="*/ 471488 w 306"/>
              <a:gd name="T1" fmla="*/ 298450 h 188"/>
              <a:gd name="T2" fmla="*/ 485775 w 306"/>
              <a:gd name="T3" fmla="*/ 273050 h 188"/>
              <a:gd name="T4" fmla="*/ 14288 w 306"/>
              <a:gd name="T5" fmla="*/ 0 h 188"/>
              <a:gd name="T6" fmla="*/ 14288 w 306"/>
              <a:gd name="T7" fmla="*/ 0 h 188"/>
              <a:gd name="T8" fmla="*/ 0 w 306"/>
              <a:gd name="T9" fmla="*/ 26988 h 188"/>
              <a:gd name="T10" fmla="*/ 0 w 306"/>
              <a:gd name="T11" fmla="*/ 26988 h 188"/>
              <a:gd name="T12" fmla="*/ 471488 w 306"/>
              <a:gd name="T13" fmla="*/ 29845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88"/>
              <a:gd name="T23" fmla="*/ 306 w 306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88">
                <a:moveTo>
                  <a:pt x="297" y="188"/>
                </a:moveTo>
                <a:lnTo>
                  <a:pt x="306" y="172"/>
                </a:lnTo>
                <a:lnTo>
                  <a:pt x="9" y="0"/>
                </a:lnTo>
                <a:lnTo>
                  <a:pt x="0" y="17"/>
                </a:lnTo>
                <a:lnTo>
                  <a:pt x="297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1139"/>
          <p:cNvSpPr>
            <a:spLocks/>
          </p:cNvSpPr>
          <p:nvPr/>
        </p:nvSpPr>
        <p:spPr bwMode="auto">
          <a:xfrm>
            <a:off x="2552700" y="3811588"/>
            <a:ext cx="528638" cy="246062"/>
          </a:xfrm>
          <a:custGeom>
            <a:avLst/>
            <a:gdLst>
              <a:gd name="T0" fmla="*/ 514350 w 333"/>
              <a:gd name="T1" fmla="*/ 246062 h 155"/>
              <a:gd name="T2" fmla="*/ 528638 w 333"/>
              <a:gd name="T3" fmla="*/ 219075 h 155"/>
              <a:gd name="T4" fmla="*/ 14288 w 333"/>
              <a:gd name="T5" fmla="*/ 0 h 155"/>
              <a:gd name="T6" fmla="*/ 14288 w 333"/>
              <a:gd name="T7" fmla="*/ 0 h 155"/>
              <a:gd name="T8" fmla="*/ 0 w 333"/>
              <a:gd name="T9" fmla="*/ 25400 h 155"/>
              <a:gd name="T10" fmla="*/ 0 w 333"/>
              <a:gd name="T11" fmla="*/ 25400 h 155"/>
              <a:gd name="T12" fmla="*/ 514350 w 333"/>
              <a:gd name="T13" fmla="*/ 2460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155"/>
              <a:gd name="T23" fmla="*/ 333 w 33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155">
                <a:moveTo>
                  <a:pt x="324" y="155"/>
                </a:moveTo>
                <a:lnTo>
                  <a:pt x="333" y="138"/>
                </a:lnTo>
                <a:lnTo>
                  <a:pt x="9" y="0"/>
                </a:lnTo>
                <a:lnTo>
                  <a:pt x="0" y="16"/>
                </a:lnTo>
                <a:lnTo>
                  <a:pt x="324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40"/>
          <p:cNvSpPr>
            <a:spLocks/>
          </p:cNvSpPr>
          <p:nvPr/>
        </p:nvSpPr>
        <p:spPr bwMode="auto">
          <a:xfrm>
            <a:off x="2038350" y="3641725"/>
            <a:ext cx="528638" cy="195263"/>
          </a:xfrm>
          <a:custGeom>
            <a:avLst/>
            <a:gdLst>
              <a:gd name="T0" fmla="*/ 514350 w 333"/>
              <a:gd name="T1" fmla="*/ 195263 h 123"/>
              <a:gd name="T2" fmla="*/ 528638 w 333"/>
              <a:gd name="T3" fmla="*/ 169863 h 123"/>
              <a:gd name="T4" fmla="*/ 14288 w 333"/>
              <a:gd name="T5" fmla="*/ 0 h 123"/>
              <a:gd name="T6" fmla="*/ 0 w 333"/>
              <a:gd name="T7" fmla="*/ 26988 h 123"/>
              <a:gd name="T8" fmla="*/ 514350 w 333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123"/>
              <a:gd name="T17" fmla="*/ 333 w 3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123">
                <a:moveTo>
                  <a:pt x="324" y="123"/>
                </a:moveTo>
                <a:lnTo>
                  <a:pt x="333" y="107"/>
                </a:lnTo>
                <a:lnTo>
                  <a:pt x="9" y="0"/>
                </a:lnTo>
                <a:lnTo>
                  <a:pt x="0" y="17"/>
                </a:lnTo>
                <a:lnTo>
                  <a:pt x="324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41"/>
          <p:cNvSpPr>
            <a:spLocks/>
          </p:cNvSpPr>
          <p:nvPr/>
        </p:nvSpPr>
        <p:spPr bwMode="auto">
          <a:xfrm>
            <a:off x="4953000" y="2747963"/>
            <a:ext cx="28575" cy="25400"/>
          </a:xfrm>
          <a:custGeom>
            <a:avLst/>
            <a:gdLst>
              <a:gd name="T0" fmla="*/ 14288 w 18"/>
              <a:gd name="T1" fmla="*/ 0 h 16"/>
              <a:gd name="T2" fmla="*/ 0 w 18"/>
              <a:gd name="T3" fmla="*/ 0 h 16"/>
              <a:gd name="T4" fmla="*/ 0 w 18"/>
              <a:gd name="T5" fmla="*/ 12700 h 16"/>
              <a:gd name="T6" fmla="*/ 0 w 18"/>
              <a:gd name="T7" fmla="*/ 12700 h 16"/>
              <a:gd name="T8" fmla="*/ 14288 w 18"/>
              <a:gd name="T9" fmla="*/ 25400 h 16"/>
              <a:gd name="T10" fmla="*/ 14288 w 18"/>
              <a:gd name="T11" fmla="*/ 12700 h 16"/>
              <a:gd name="T12" fmla="*/ 28575 w 18"/>
              <a:gd name="T13" fmla="*/ 0 h 16"/>
              <a:gd name="T14" fmla="*/ 14288 w 18"/>
              <a:gd name="T15" fmla="*/ 0 h 16"/>
              <a:gd name="T16" fmla="*/ 14288 w 18"/>
              <a:gd name="T17" fmla="*/ 0 h 16"/>
              <a:gd name="T18" fmla="*/ 14288 w 18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6"/>
              <a:gd name="T32" fmla="*/ 18 w 18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6">
                <a:moveTo>
                  <a:pt x="9" y="0"/>
                </a:moveTo>
                <a:lnTo>
                  <a:pt x="0" y="0"/>
                </a:lnTo>
                <a:lnTo>
                  <a:pt x="0" y="8"/>
                </a:lnTo>
                <a:lnTo>
                  <a:pt x="9" y="16"/>
                </a:lnTo>
                <a:lnTo>
                  <a:pt x="9" y="8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Freeform 1142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43"/>
          <p:cNvSpPr>
            <a:spLocks/>
          </p:cNvSpPr>
          <p:nvPr/>
        </p:nvSpPr>
        <p:spPr bwMode="auto">
          <a:xfrm>
            <a:off x="4895850" y="2552700"/>
            <a:ext cx="128588" cy="195263"/>
          </a:xfrm>
          <a:custGeom>
            <a:avLst/>
            <a:gdLst>
              <a:gd name="T0" fmla="*/ 71438 w 81"/>
              <a:gd name="T1" fmla="*/ 195263 h 123"/>
              <a:gd name="T2" fmla="*/ 0 w 81"/>
              <a:gd name="T3" fmla="*/ 195263 h 123"/>
              <a:gd name="T4" fmla="*/ 57150 w 81"/>
              <a:gd name="T5" fmla="*/ 0 h 123"/>
              <a:gd name="T6" fmla="*/ 128588 w 81"/>
              <a:gd name="T7" fmla="*/ 195263 h 123"/>
              <a:gd name="T8" fmla="*/ 71438 w 81"/>
              <a:gd name="T9" fmla="*/ 195263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23"/>
              <a:gd name="T17" fmla="*/ 81 w 81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23">
                <a:moveTo>
                  <a:pt x="45" y="123"/>
                </a:moveTo>
                <a:lnTo>
                  <a:pt x="0" y="123"/>
                </a:lnTo>
                <a:lnTo>
                  <a:pt x="36" y="0"/>
                </a:lnTo>
                <a:lnTo>
                  <a:pt x="81" y="123"/>
                </a:lnTo>
                <a:lnTo>
                  <a:pt x="45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144"/>
          <p:cNvSpPr>
            <a:spLocks/>
          </p:cNvSpPr>
          <p:nvPr/>
        </p:nvSpPr>
        <p:spPr bwMode="auto">
          <a:xfrm>
            <a:off x="3981450" y="4419600"/>
            <a:ext cx="257175" cy="233363"/>
          </a:xfrm>
          <a:custGeom>
            <a:avLst/>
            <a:gdLst>
              <a:gd name="T0" fmla="*/ 0 w 162"/>
              <a:gd name="T1" fmla="*/ 220663 h 147"/>
              <a:gd name="T2" fmla="*/ 28575 w 162"/>
              <a:gd name="T3" fmla="*/ 233363 h 147"/>
              <a:gd name="T4" fmla="*/ 257175 w 162"/>
              <a:gd name="T5" fmla="*/ 14288 h 147"/>
              <a:gd name="T6" fmla="*/ 257175 w 162"/>
              <a:gd name="T7" fmla="*/ 14288 h 147"/>
              <a:gd name="T8" fmla="*/ 228600 w 162"/>
              <a:gd name="T9" fmla="*/ 0 h 147"/>
              <a:gd name="T10" fmla="*/ 228600 w 162"/>
              <a:gd name="T11" fmla="*/ 0 h 147"/>
              <a:gd name="T12" fmla="*/ 0 w 162"/>
              <a:gd name="T13" fmla="*/ 220663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147"/>
              <a:gd name="T23" fmla="*/ 162 w 162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147">
                <a:moveTo>
                  <a:pt x="0" y="139"/>
                </a:moveTo>
                <a:lnTo>
                  <a:pt x="18" y="147"/>
                </a:lnTo>
                <a:lnTo>
                  <a:pt x="162" y="9"/>
                </a:lnTo>
                <a:lnTo>
                  <a:pt x="144" y="0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145"/>
          <p:cNvSpPr>
            <a:spLocks/>
          </p:cNvSpPr>
          <p:nvPr/>
        </p:nvSpPr>
        <p:spPr bwMode="auto">
          <a:xfrm>
            <a:off x="4210050" y="4200525"/>
            <a:ext cx="228600" cy="233363"/>
          </a:xfrm>
          <a:custGeom>
            <a:avLst/>
            <a:gdLst>
              <a:gd name="T0" fmla="*/ 0 w 144"/>
              <a:gd name="T1" fmla="*/ 219075 h 147"/>
              <a:gd name="T2" fmla="*/ 28575 w 144"/>
              <a:gd name="T3" fmla="*/ 233363 h 147"/>
              <a:gd name="T4" fmla="*/ 228600 w 144"/>
              <a:gd name="T5" fmla="*/ 12700 h 147"/>
              <a:gd name="T6" fmla="*/ 228600 w 144"/>
              <a:gd name="T7" fmla="*/ 12700 h 147"/>
              <a:gd name="T8" fmla="*/ 200025 w 144"/>
              <a:gd name="T9" fmla="*/ 0 h 147"/>
              <a:gd name="T10" fmla="*/ 200025 w 144"/>
              <a:gd name="T11" fmla="*/ 0 h 147"/>
              <a:gd name="T12" fmla="*/ 0 w 144"/>
              <a:gd name="T13" fmla="*/ 219075 h 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147"/>
              <a:gd name="T23" fmla="*/ 144 w 144"/>
              <a:gd name="T24" fmla="*/ 147 h 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147">
                <a:moveTo>
                  <a:pt x="0" y="138"/>
                </a:moveTo>
                <a:lnTo>
                  <a:pt x="18" y="147"/>
                </a:lnTo>
                <a:lnTo>
                  <a:pt x="144" y="8"/>
                </a:lnTo>
                <a:lnTo>
                  <a:pt x="126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146"/>
          <p:cNvSpPr>
            <a:spLocks/>
          </p:cNvSpPr>
          <p:nvPr/>
        </p:nvSpPr>
        <p:spPr bwMode="auto">
          <a:xfrm>
            <a:off x="4410075" y="3967163"/>
            <a:ext cx="200025" cy="246062"/>
          </a:xfrm>
          <a:custGeom>
            <a:avLst/>
            <a:gdLst>
              <a:gd name="T0" fmla="*/ 0 w 126"/>
              <a:gd name="T1" fmla="*/ 233362 h 155"/>
              <a:gd name="T2" fmla="*/ 28575 w 126"/>
              <a:gd name="T3" fmla="*/ 246062 h 155"/>
              <a:gd name="T4" fmla="*/ 200025 w 126"/>
              <a:gd name="T5" fmla="*/ 12700 h 155"/>
              <a:gd name="T6" fmla="*/ 200025 w 126"/>
              <a:gd name="T7" fmla="*/ 12700 h 155"/>
              <a:gd name="T8" fmla="*/ 171450 w 126"/>
              <a:gd name="T9" fmla="*/ 0 h 155"/>
              <a:gd name="T10" fmla="*/ 171450 w 126"/>
              <a:gd name="T11" fmla="*/ 0 h 155"/>
              <a:gd name="T12" fmla="*/ 0 w 126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"/>
              <a:gd name="T22" fmla="*/ 0 h 155"/>
              <a:gd name="T23" fmla="*/ 126 w 12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" h="155">
                <a:moveTo>
                  <a:pt x="0" y="147"/>
                </a:moveTo>
                <a:lnTo>
                  <a:pt x="18" y="155"/>
                </a:lnTo>
                <a:lnTo>
                  <a:pt x="126" y="8"/>
                </a:lnTo>
                <a:lnTo>
                  <a:pt x="108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47"/>
          <p:cNvSpPr>
            <a:spLocks/>
          </p:cNvSpPr>
          <p:nvPr/>
        </p:nvSpPr>
        <p:spPr bwMode="auto">
          <a:xfrm>
            <a:off x="4581525" y="3733800"/>
            <a:ext cx="171450" cy="246063"/>
          </a:xfrm>
          <a:custGeom>
            <a:avLst/>
            <a:gdLst>
              <a:gd name="T0" fmla="*/ 0 w 108"/>
              <a:gd name="T1" fmla="*/ 233363 h 155"/>
              <a:gd name="T2" fmla="*/ 28575 w 108"/>
              <a:gd name="T3" fmla="*/ 246063 h 155"/>
              <a:gd name="T4" fmla="*/ 171450 w 108"/>
              <a:gd name="T5" fmla="*/ 12700 h 155"/>
              <a:gd name="T6" fmla="*/ 171450 w 108"/>
              <a:gd name="T7" fmla="*/ 12700 h 155"/>
              <a:gd name="T8" fmla="*/ 142875 w 108"/>
              <a:gd name="T9" fmla="*/ 0 h 155"/>
              <a:gd name="T10" fmla="*/ 142875 w 108"/>
              <a:gd name="T11" fmla="*/ 0 h 155"/>
              <a:gd name="T12" fmla="*/ 0 w 108"/>
              <a:gd name="T13" fmla="*/ 2333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155"/>
              <a:gd name="T23" fmla="*/ 108 w 108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155">
                <a:moveTo>
                  <a:pt x="0" y="147"/>
                </a:moveTo>
                <a:lnTo>
                  <a:pt x="18" y="155"/>
                </a:lnTo>
                <a:lnTo>
                  <a:pt x="108" y="8"/>
                </a:lnTo>
                <a:lnTo>
                  <a:pt x="90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148"/>
          <p:cNvSpPr>
            <a:spLocks/>
          </p:cNvSpPr>
          <p:nvPr/>
        </p:nvSpPr>
        <p:spPr bwMode="auto">
          <a:xfrm>
            <a:off x="4724400" y="3500438"/>
            <a:ext cx="128588" cy="246062"/>
          </a:xfrm>
          <a:custGeom>
            <a:avLst/>
            <a:gdLst>
              <a:gd name="T0" fmla="*/ 0 w 81"/>
              <a:gd name="T1" fmla="*/ 233362 h 155"/>
              <a:gd name="T2" fmla="*/ 28575 w 81"/>
              <a:gd name="T3" fmla="*/ 246062 h 155"/>
              <a:gd name="T4" fmla="*/ 128588 w 81"/>
              <a:gd name="T5" fmla="*/ 12700 h 155"/>
              <a:gd name="T6" fmla="*/ 128588 w 81"/>
              <a:gd name="T7" fmla="*/ 12700 h 155"/>
              <a:gd name="T8" fmla="*/ 100013 w 81"/>
              <a:gd name="T9" fmla="*/ 0 h 155"/>
              <a:gd name="T10" fmla="*/ 100013 w 81"/>
              <a:gd name="T11" fmla="*/ 0 h 155"/>
              <a:gd name="T12" fmla="*/ 0 w 81"/>
              <a:gd name="T13" fmla="*/ 233362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155"/>
              <a:gd name="T23" fmla="*/ 81 w 8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155">
                <a:moveTo>
                  <a:pt x="0" y="147"/>
                </a:moveTo>
                <a:lnTo>
                  <a:pt x="18" y="155"/>
                </a:lnTo>
                <a:lnTo>
                  <a:pt x="81" y="8"/>
                </a:lnTo>
                <a:lnTo>
                  <a:pt x="63" y="0"/>
                </a:lnTo>
                <a:lnTo>
                  <a:pt x="0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1149"/>
          <p:cNvSpPr>
            <a:spLocks/>
          </p:cNvSpPr>
          <p:nvPr/>
        </p:nvSpPr>
        <p:spPr bwMode="auto">
          <a:xfrm>
            <a:off x="4824413" y="3252788"/>
            <a:ext cx="100012" cy="260350"/>
          </a:xfrm>
          <a:custGeom>
            <a:avLst/>
            <a:gdLst>
              <a:gd name="T0" fmla="*/ 0 w 63"/>
              <a:gd name="T1" fmla="*/ 247650 h 164"/>
              <a:gd name="T2" fmla="*/ 28575 w 63"/>
              <a:gd name="T3" fmla="*/ 260350 h 164"/>
              <a:gd name="T4" fmla="*/ 100012 w 63"/>
              <a:gd name="T5" fmla="*/ 14288 h 164"/>
              <a:gd name="T6" fmla="*/ 100012 w 63"/>
              <a:gd name="T7" fmla="*/ 0 h 164"/>
              <a:gd name="T8" fmla="*/ 71437 w 63"/>
              <a:gd name="T9" fmla="*/ 0 h 164"/>
              <a:gd name="T10" fmla="*/ 71437 w 63"/>
              <a:gd name="T11" fmla="*/ 0 h 164"/>
              <a:gd name="T12" fmla="*/ 0 w 63"/>
              <a:gd name="T13" fmla="*/ 247650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64"/>
              <a:gd name="T23" fmla="*/ 63 w 63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64">
                <a:moveTo>
                  <a:pt x="0" y="156"/>
                </a:moveTo>
                <a:lnTo>
                  <a:pt x="18" y="164"/>
                </a:lnTo>
                <a:lnTo>
                  <a:pt x="63" y="9"/>
                </a:lnTo>
                <a:lnTo>
                  <a:pt x="63" y="0"/>
                </a:lnTo>
                <a:lnTo>
                  <a:pt x="45" y="0"/>
                </a:lnTo>
                <a:lnTo>
                  <a:pt x="0" y="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Freeform 1150"/>
          <p:cNvSpPr>
            <a:spLocks/>
          </p:cNvSpPr>
          <p:nvPr/>
        </p:nvSpPr>
        <p:spPr bwMode="auto">
          <a:xfrm>
            <a:off x="4895850" y="3006725"/>
            <a:ext cx="71438" cy="246063"/>
          </a:xfrm>
          <a:custGeom>
            <a:avLst/>
            <a:gdLst>
              <a:gd name="T0" fmla="*/ 0 w 45"/>
              <a:gd name="T1" fmla="*/ 246063 h 155"/>
              <a:gd name="T2" fmla="*/ 28575 w 45"/>
              <a:gd name="T3" fmla="*/ 246063 h 155"/>
              <a:gd name="T4" fmla="*/ 71438 w 45"/>
              <a:gd name="T5" fmla="*/ 0 h 155"/>
              <a:gd name="T6" fmla="*/ 71438 w 45"/>
              <a:gd name="T7" fmla="*/ 0 h 155"/>
              <a:gd name="T8" fmla="*/ 42863 w 45"/>
              <a:gd name="T9" fmla="*/ 0 h 155"/>
              <a:gd name="T10" fmla="*/ 42863 w 45"/>
              <a:gd name="T11" fmla="*/ 0 h 155"/>
              <a:gd name="T12" fmla="*/ 0 w 45"/>
              <a:gd name="T13" fmla="*/ 246063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5"/>
              <a:gd name="T23" fmla="*/ 45 w 45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5">
                <a:moveTo>
                  <a:pt x="0" y="155"/>
                </a:moveTo>
                <a:lnTo>
                  <a:pt x="18" y="155"/>
                </a:lnTo>
                <a:lnTo>
                  <a:pt x="45" y="0"/>
                </a:lnTo>
                <a:lnTo>
                  <a:pt x="27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151"/>
          <p:cNvSpPr>
            <a:spLocks noChangeArrowheads="1"/>
          </p:cNvSpPr>
          <p:nvPr/>
        </p:nvSpPr>
        <p:spPr bwMode="auto">
          <a:xfrm>
            <a:off x="4938713" y="2747963"/>
            <a:ext cx="2857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152"/>
          <p:cNvSpPr>
            <a:spLocks/>
          </p:cNvSpPr>
          <p:nvPr/>
        </p:nvSpPr>
        <p:spPr bwMode="auto">
          <a:xfrm>
            <a:off x="6938963" y="5199063"/>
            <a:ext cx="14287" cy="12700"/>
          </a:xfrm>
          <a:custGeom>
            <a:avLst/>
            <a:gdLst>
              <a:gd name="T0" fmla="*/ 0 w 9"/>
              <a:gd name="T1" fmla="*/ 12700 h 8"/>
              <a:gd name="T2" fmla="*/ 14287 w 9"/>
              <a:gd name="T3" fmla="*/ 12700 h 8"/>
              <a:gd name="T4" fmla="*/ 14287 w 9"/>
              <a:gd name="T5" fmla="*/ 12700 h 8"/>
              <a:gd name="T6" fmla="*/ 14287 w 9"/>
              <a:gd name="T7" fmla="*/ 0 h 8"/>
              <a:gd name="T8" fmla="*/ 14287 w 9"/>
              <a:gd name="T9" fmla="*/ 0 h 8"/>
              <a:gd name="T10" fmla="*/ 0 w 9"/>
              <a:gd name="T11" fmla="*/ 0 h 8"/>
              <a:gd name="T12" fmla="*/ 0 w 9"/>
              <a:gd name="T13" fmla="*/ 0 h 8"/>
              <a:gd name="T14" fmla="*/ 0 w 9"/>
              <a:gd name="T15" fmla="*/ 12700 h 8"/>
              <a:gd name="T16" fmla="*/ 0 w 9"/>
              <a:gd name="T17" fmla="*/ 12700 h 8"/>
              <a:gd name="T18" fmla="*/ 0 w 9"/>
              <a:gd name="T19" fmla="*/ 1270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8"/>
                </a:moveTo>
                <a:lnTo>
                  <a:pt x="9" y="8"/>
                </a:lnTo>
                <a:lnTo>
                  <a:pt x="9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Freeform 1153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4"/>
          <p:cNvSpPr>
            <a:spLocks/>
          </p:cNvSpPr>
          <p:nvPr/>
        </p:nvSpPr>
        <p:spPr bwMode="auto">
          <a:xfrm>
            <a:off x="6881813" y="5199063"/>
            <a:ext cx="114300" cy="193675"/>
          </a:xfrm>
          <a:custGeom>
            <a:avLst/>
            <a:gdLst>
              <a:gd name="T0" fmla="*/ 57150 w 72"/>
              <a:gd name="T1" fmla="*/ 12700 h 122"/>
              <a:gd name="T2" fmla="*/ 114300 w 72"/>
              <a:gd name="T3" fmla="*/ 25400 h 122"/>
              <a:gd name="T4" fmla="*/ 0 w 72"/>
              <a:gd name="T5" fmla="*/ 193675 h 122"/>
              <a:gd name="T6" fmla="*/ 0 w 72"/>
              <a:gd name="T7" fmla="*/ 0 h 122"/>
              <a:gd name="T8" fmla="*/ 57150 w 72"/>
              <a:gd name="T9" fmla="*/ 1270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22"/>
              <a:gd name="T17" fmla="*/ 72 w 72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22">
                <a:moveTo>
                  <a:pt x="36" y="8"/>
                </a:moveTo>
                <a:lnTo>
                  <a:pt x="72" y="16"/>
                </a:lnTo>
                <a:lnTo>
                  <a:pt x="0" y="122"/>
                </a:lnTo>
                <a:lnTo>
                  <a:pt x="0" y="0"/>
                </a:lnTo>
                <a:lnTo>
                  <a:pt x="3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5"/>
          <p:cNvSpPr>
            <a:spLocks/>
          </p:cNvSpPr>
          <p:nvPr/>
        </p:nvSpPr>
        <p:spPr bwMode="auto">
          <a:xfrm>
            <a:off x="7010400" y="2825750"/>
            <a:ext cx="114300" cy="311150"/>
          </a:xfrm>
          <a:custGeom>
            <a:avLst/>
            <a:gdLst>
              <a:gd name="T0" fmla="*/ 28575 w 72"/>
              <a:gd name="T1" fmla="*/ 0 h 196"/>
              <a:gd name="T2" fmla="*/ 0 w 72"/>
              <a:gd name="T3" fmla="*/ 12700 h 196"/>
              <a:gd name="T4" fmla="*/ 85725 w 72"/>
              <a:gd name="T5" fmla="*/ 311150 h 196"/>
              <a:gd name="T6" fmla="*/ 85725 w 72"/>
              <a:gd name="T7" fmla="*/ 298450 h 196"/>
              <a:gd name="T8" fmla="*/ 114300 w 72"/>
              <a:gd name="T9" fmla="*/ 298450 h 196"/>
              <a:gd name="T10" fmla="*/ 114300 w 72"/>
              <a:gd name="T11" fmla="*/ 298450 h 196"/>
              <a:gd name="T12" fmla="*/ 28575 w 72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"/>
              <a:gd name="T22" fmla="*/ 0 h 196"/>
              <a:gd name="T23" fmla="*/ 72 w 72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" h="196">
                <a:moveTo>
                  <a:pt x="18" y="0"/>
                </a:moveTo>
                <a:lnTo>
                  <a:pt x="0" y="8"/>
                </a:lnTo>
                <a:lnTo>
                  <a:pt x="54" y="196"/>
                </a:lnTo>
                <a:lnTo>
                  <a:pt x="54" y="188"/>
                </a:lnTo>
                <a:lnTo>
                  <a:pt x="72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156"/>
          <p:cNvSpPr>
            <a:spLocks/>
          </p:cNvSpPr>
          <p:nvPr/>
        </p:nvSpPr>
        <p:spPr bwMode="auto">
          <a:xfrm>
            <a:off x="7096125" y="3124200"/>
            <a:ext cx="85725" cy="298450"/>
          </a:xfrm>
          <a:custGeom>
            <a:avLst/>
            <a:gdLst>
              <a:gd name="T0" fmla="*/ 28575 w 54"/>
              <a:gd name="T1" fmla="*/ 0 h 188"/>
              <a:gd name="T2" fmla="*/ 0 w 54"/>
              <a:gd name="T3" fmla="*/ 0 h 188"/>
              <a:gd name="T4" fmla="*/ 57150 w 54"/>
              <a:gd name="T5" fmla="*/ 298450 h 188"/>
              <a:gd name="T6" fmla="*/ 57150 w 54"/>
              <a:gd name="T7" fmla="*/ 298450 h 188"/>
              <a:gd name="T8" fmla="*/ 85725 w 54"/>
              <a:gd name="T9" fmla="*/ 298450 h 188"/>
              <a:gd name="T10" fmla="*/ 85725 w 54"/>
              <a:gd name="T11" fmla="*/ 298450 h 188"/>
              <a:gd name="T12" fmla="*/ 28575 w 54"/>
              <a:gd name="T13" fmla="*/ 0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188"/>
              <a:gd name="T23" fmla="*/ 54 w 54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188">
                <a:moveTo>
                  <a:pt x="18" y="0"/>
                </a:moveTo>
                <a:lnTo>
                  <a:pt x="0" y="0"/>
                </a:lnTo>
                <a:lnTo>
                  <a:pt x="36" y="188"/>
                </a:lnTo>
                <a:lnTo>
                  <a:pt x="54" y="18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Freeform 1157"/>
          <p:cNvSpPr>
            <a:spLocks/>
          </p:cNvSpPr>
          <p:nvPr/>
        </p:nvSpPr>
        <p:spPr bwMode="auto">
          <a:xfrm>
            <a:off x="7153275" y="3422650"/>
            <a:ext cx="42863" cy="595313"/>
          </a:xfrm>
          <a:custGeom>
            <a:avLst/>
            <a:gdLst>
              <a:gd name="T0" fmla="*/ 28575 w 27"/>
              <a:gd name="T1" fmla="*/ 0 h 375"/>
              <a:gd name="T2" fmla="*/ 0 w 27"/>
              <a:gd name="T3" fmla="*/ 0 h 375"/>
              <a:gd name="T4" fmla="*/ 14288 w 27"/>
              <a:gd name="T5" fmla="*/ 595313 h 375"/>
              <a:gd name="T6" fmla="*/ 14288 w 27"/>
              <a:gd name="T7" fmla="*/ 595313 h 375"/>
              <a:gd name="T8" fmla="*/ 42863 w 27"/>
              <a:gd name="T9" fmla="*/ 595313 h 375"/>
              <a:gd name="T10" fmla="*/ 42863 w 27"/>
              <a:gd name="T11" fmla="*/ 595313 h 375"/>
              <a:gd name="T12" fmla="*/ 28575 w 27"/>
              <a:gd name="T13" fmla="*/ 0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75"/>
              <a:gd name="T23" fmla="*/ 27 w 27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75">
                <a:moveTo>
                  <a:pt x="18" y="0"/>
                </a:moveTo>
                <a:lnTo>
                  <a:pt x="0" y="0"/>
                </a:lnTo>
                <a:lnTo>
                  <a:pt x="9" y="375"/>
                </a:lnTo>
                <a:lnTo>
                  <a:pt x="27" y="375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Freeform 1158"/>
          <p:cNvSpPr>
            <a:spLocks/>
          </p:cNvSpPr>
          <p:nvPr/>
        </p:nvSpPr>
        <p:spPr bwMode="auto">
          <a:xfrm>
            <a:off x="7096125" y="4017963"/>
            <a:ext cx="100013" cy="609600"/>
          </a:xfrm>
          <a:custGeom>
            <a:avLst/>
            <a:gdLst>
              <a:gd name="T0" fmla="*/ 100013 w 63"/>
              <a:gd name="T1" fmla="*/ 0 h 384"/>
              <a:gd name="T2" fmla="*/ 71438 w 63"/>
              <a:gd name="T3" fmla="*/ 0 h 384"/>
              <a:gd name="T4" fmla="*/ 0 w 63"/>
              <a:gd name="T5" fmla="*/ 596900 h 384"/>
              <a:gd name="T6" fmla="*/ 0 w 63"/>
              <a:gd name="T7" fmla="*/ 596900 h 384"/>
              <a:gd name="T8" fmla="*/ 28575 w 63"/>
              <a:gd name="T9" fmla="*/ 609600 h 384"/>
              <a:gd name="T10" fmla="*/ 28575 w 63"/>
              <a:gd name="T11" fmla="*/ 596900 h 384"/>
              <a:gd name="T12" fmla="*/ 100013 w 63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384"/>
              <a:gd name="T23" fmla="*/ 63 w 63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384">
                <a:moveTo>
                  <a:pt x="63" y="0"/>
                </a:moveTo>
                <a:lnTo>
                  <a:pt x="45" y="0"/>
                </a:lnTo>
                <a:lnTo>
                  <a:pt x="0" y="376"/>
                </a:lnTo>
                <a:lnTo>
                  <a:pt x="18" y="384"/>
                </a:lnTo>
                <a:lnTo>
                  <a:pt x="18" y="376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Freeform 1159"/>
          <p:cNvSpPr>
            <a:spLocks/>
          </p:cNvSpPr>
          <p:nvPr/>
        </p:nvSpPr>
        <p:spPr bwMode="auto">
          <a:xfrm>
            <a:off x="6924675" y="4614863"/>
            <a:ext cx="200025" cy="596900"/>
          </a:xfrm>
          <a:custGeom>
            <a:avLst/>
            <a:gdLst>
              <a:gd name="T0" fmla="*/ 200025 w 126"/>
              <a:gd name="T1" fmla="*/ 12700 h 376"/>
              <a:gd name="T2" fmla="*/ 171450 w 126"/>
              <a:gd name="T3" fmla="*/ 0 h 376"/>
              <a:gd name="T4" fmla="*/ 0 w 126"/>
              <a:gd name="T5" fmla="*/ 584200 h 376"/>
              <a:gd name="T6" fmla="*/ 28575 w 126"/>
              <a:gd name="T7" fmla="*/ 596900 h 376"/>
              <a:gd name="T8" fmla="*/ 200025 w 126"/>
              <a:gd name="T9" fmla="*/ 127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76"/>
              <a:gd name="T17" fmla="*/ 126 w 12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76">
                <a:moveTo>
                  <a:pt x="126" y="8"/>
                </a:moveTo>
                <a:lnTo>
                  <a:pt x="108" y="0"/>
                </a:lnTo>
                <a:lnTo>
                  <a:pt x="0" y="368"/>
                </a:lnTo>
                <a:lnTo>
                  <a:pt x="18" y="376"/>
                </a:lnTo>
                <a:lnTo>
                  <a:pt x="12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160"/>
          <p:cNvSpPr>
            <a:spLocks noChangeArrowheads="1"/>
          </p:cNvSpPr>
          <p:nvPr/>
        </p:nvSpPr>
        <p:spPr bwMode="auto">
          <a:xfrm>
            <a:off x="6624638" y="2592388"/>
            <a:ext cx="800100" cy="439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Oval 1161"/>
          <p:cNvSpPr>
            <a:spLocks noChangeArrowheads="1"/>
          </p:cNvSpPr>
          <p:nvPr/>
        </p:nvSpPr>
        <p:spPr bwMode="auto">
          <a:xfrm>
            <a:off x="6624638" y="2593975"/>
            <a:ext cx="800100" cy="436563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1162"/>
          <p:cNvSpPr>
            <a:spLocks noChangeArrowheads="1"/>
          </p:cNvSpPr>
          <p:nvPr/>
        </p:nvSpPr>
        <p:spPr bwMode="auto">
          <a:xfrm>
            <a:off x="6796088" y="2708275"/>
            <a:ext cx="403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JFK</a:t>
            </a:r>
            <a:endParaRPr lang="en-US" b="1">
              <a:latin typeface="Times" charset="0"/>
            </a:endParaRPr>
          </a:p>
        </p:txBody>
      </p:sp>
      <p:sp>
        <p:nvSpPr>
          <p:cNvPr id="140" name="Freeform 1163"/>
          <p:cNvSpPr>
            <a:spLocks/>
          </p:cNvSpPr>
          <p:nvPr/>
        </p:nvSpPr>
        <p:spPr bwMode="auto">
          <a:xfrm>
            <a:off x="4424363" y="4964113"/>
            <a:ext cx="28575" cy="26987"/>
          </a:xfrm>
          <a:custGeom>
            <a:avLst/>
            <a:gdLst>
              <a:gd name="T0" fmla="*/ 14288 w 18"/>
              <a:gd name="T1" fmla="*/ 0 h 17"/>
              <a:gd name="T2" fmla="*/ 0 w 18"/>
              <a:gd name="T3" fmla="*/ 14287 h 17"/>
              <a:gd name="T4" fmla="*/ 14288 w 18"/>
              <a:gd name="T5" fmla="*/ 14287 h 17"/>
              <a:gd name="T6" fmla="*/ 14288 w 18"/>
              <a:gd name="T7" fmla="*/ 26987 h 17"/>
              <a:gd name="T8" fmla="*/ 28575 w 18"/>
              <a:gd name="T9" fmla="*/ 14287 h 17"/>
              <a:gd name="T10" fmla="*/ 28575 w 18"/>
              <a:gd name="T11" fmla="*/ 14287 h 17"/>
              <a:gd name="T12" fmla="*/ 28575 w 18"/>
              <a:gd name="T13" fmla="*/ 0 h 17"/>
              <a:gd name="T14" fmla="*/ 14288 w 18"/>
              <a:gd name="T15" fmla="*/ 0 h 17"/>
              <a:gd name="T16" fmla="*/ 14288 w 18"/>
              <a:gd name="T17" fmla="*/ 0 h 17"/>
              <a:gd name="T18" fmla="*/ 14288 w 18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7"/>
              <a:gd name="T32" fmla="*/ 18 w 18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7">
                <a:moveTo>
                  <a:pt x="9" y="0"/>
                </a:moveTo>
                <a:lnTo>
                  <a:pt x="0" y="9"/>
                </a:lnTo>
                <a:lnTo>
                  <a:pt x="9" y="9"/>
                </a:lnTo>
                <a:lnTo>
                  <a:pt x="9" y="17"/>
                </a:lnTo>
                <a:lnTo>
                  <a:pt x="18" y="9"/>
                </a:lnTo>
                <a:lnTo>
                  <a:pt x="1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64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Freeform 1165"/>
          <p:cNvSpPr>
            <a:spLocks/>
          </p:cNvSpPr>
          <p:nvPr/>
        </p:nvSpPr>
        <p:spPr bwMode="auto">
          <a:xfrm>
            <a:off x="4295775" y="4822825"/>
            <a:ext cx="185738" cy="180975"/>
          </a:xfrm>
          <a:custGeom>
            <a:avLst/>
            <a:gdLst>
              <a:gd name="T0" fmla="*/ 142875 w 117"/>
              <a:gd name="T1" fmla="*/ 141288 h 114"/>
              <a:gd name="T2" fmla="*/ 100013 w 117"/>
              <a:gd name="T3" fmla="*/ 180975 h 114"/>
              <a:gd name="T4" fmla="*/ 0 w 117"/>
              <a:gd name="T5" fmla="*/ 0 h 114"/>
              <a:gd name="T6" fmla="*/ 185738 w 117"/>
              <a:gd name="T7" fmla="*/ 115888 h 114"/>
              <a:gd name="T8" fmla="*/ 142875 w 117"/>
              <a:gd name="T9" fmla="*/ 141288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14"/>
              <a:gd name="T17" fmla="*/ 117 w 117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14">
                <a:moveTo>
                  <a:pt x="90" y="89"/>
                </a:moveTo>
                <a:lnTo>
                  <a:pt x="63" y="114"/>
                </a:lnTo>
                <a:lnTo>
                  <a:pt x="0" y="0"/>
                </a:lnTo>
                <a:lnTo>
                  <a:pt x="117" y="73"/>
                </a:lnTo>
                <a:lnTo>
                  <a:pt x="90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Freeform 1166"/>
          <p:cNvSpPr>
            <a:spLocks/>
          </p:cNvSpPr>
          <p:nvPr/>
        </p:nvSpPr>
        <p:spPr bwMode="auto">
          <a:xfrm>
            <a:off x="6510338" y="5626100"/>
            <a:ext cx="357187" cy="65088"/>
          </a:xfrm>
          <a:custGeom>
            <a:avLst/>
            <a:gdLst>
              <a:gd name="T0" fmla="*/ 357187 w 225"/>
              <a:gd name="T1" fmla="*/ 25400 h 41"/>
              <a:gd name="T2" fmla="*/ 357187 w 225"/>
              <a:gd name="T3" fmla="*/ 0 h 41"/>
              <a:gd name="T4" fmla="*/ 0 w 225"/>
              <a:gd name="T5" fmla="*/ 39688 h 41"/>
              <a:gd name="T6" fmla="*/ 0 w 225"/>
              <a:gd name="T7" fmla="*/ 39688 h 41"/>
              <a:gd name="T8" fmla="*/ 0 w 225"/>
              <a:gd name="T9" fmla="*/ 65088 h 41"/>
              <a:gd name="T10" fmla="*/ 0 w 225"/>
              <a:gd name="T11" fmla="*/ 65088 h 41"/>
              <a:gd name="T12" fmla="*/ 357187 w 225"/>
              <a:gd name="T13" fmla="*/ 25400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41"/>
              <a:gd name="T23" fmla="*/ 225 w 225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41">
                <a:moveTo>
                  <a:pt x="225" y="16"/>
                </a:moveTo>
                <a:lnTo>
                  <a:pt x="225" y="0"/>
                </a:lnTo>
                <a:lnTo>
                  <a:pt x="0" y="25"/>
                </a:lnTo>
                <a:lnTo>
                  <a:pt x="0" y="41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Freeform 1167"/>
          <p:cNvSpPr>
            <a:spLocks/>
          </p:cNvSpPr>
          <p:nvPr/>
        </p:nvSpPr>
        <p:spPr bwMode="auto">
          <a:xfrm>
            <a:off x="6153150" y="5665788"/>
            <a:ext cx="357188" cy="25400"/>
          </a:xfrm>
          <a:custGeom>
            <a:avLst/>
            <a:gdLst>
              <a:gd name="T0" fmla="*/ 357188 w 225"/>
              <a:gd name="T1" fmla="*/ 25400 h 16"/>
              <a:gd name="T2" fmla="*/ 357188 w 225"/>
              <a:gd name="T3" fmla="*/ 0 h 16"/>
              <a:gd name="T4" fmla="*/ 0 w 225"/>
              <a:gd name="T5" fmla="*/ 0 h 16"/>
              <a:gd name="T6" fmla="*/ 0 w 225"/>
              <a:gd name="T7" fmla="*/ 0 h 16"/>
              <a:gd name="T8" fmla="*/ 0 w 225"/>
              <a:gd name="T9" fmla="*/ 25400 h 16"/>
              <a:gd name="T10" fmla="*/ 0 w 225"/>
              <a:gd name="T11" fmla="*/ 25400 h 16"/>
              <a:gd name="T12" fmla="*/ 357188 w 225"/>
              <a:gd name="T13" fmla="*/ 2540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"/>
              <a:gd name="T22" fmla="*/ 0 h 16"/>
              <a:gd name="T23" fmla="*/ 225 w 225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" h="16">
                <a:moveTo>
                  <a:pt x="225" y="16"/>
                </a:moveTo>
                <a:lnTo>
                  <a:pt x="225" y="0"/>
                </a:lnTo>
                <a:lnTo>
                  <a:pt x="0" y="0"/>
                </a:lnTo>
                <a:lnTo>
                  <a:pt x="0" y="16"/>
                </a:lnTo>
                <a:lnTo>
                  <a:pt x="22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Freeform 1168"/>
          <p:cNvSpPr>
            <a:spLocks/>
          </p:cNvSpPr>
          <p:nvPr/>
        </p:nvSpPr>
        <p:spPr bwMode="auto">
          <a:xfrm>
            <a:off x="5810250" y="5626100"/>
            <a:ext cx="342900" cy="65088"/>
          </a:xfrm>
          <a:custGeom>
            <a:avLst/>
            <a:gdLst>
              <a:gd name="T0" fmla="*/ 342900 w 216"/>
              <a:gd name="T1" fmla="*/ 65088 h 41"/>
              <a:gd name="T2" fmla="*/ 342900 w 216"/>
              <a:gd name="T3" fmla="*/ 39688 h 41"/>
              <a:gd name="T4" fmla="*/ 0 w 216"/>
              <a:gd name="T5" fmla="*/ 0 h 41"/>
              <a:gd name="T6" fmla="*/ 0 w 216"/>
              <a:gd name="T7" fmla="*/ 0 h 41"/>
              <a:gd name="T8" fmla="*/ 0 w 216"/>
              <a:gd name="T9" fmla="*/ 25400 h 41"/>
              <a:gd name="T10" fmla="*/ 0 w 216"/>
              <a:gd name="T11" fmla="*/ 25400 h 41"/>
              <a:gd name="T12" fmla="*/ 342900 w 216"/>
              <a:gd name="T13" fmla="*/ 65088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41"/>
              <a:gd name="T23" fmla="*/ 216 w 216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41">
                <a:moveTo>
                  <a:pt x="216" y="41"/>
                </a:moveTo>
                <a:lnTo>
                  <a:pt x="216" y="25"/>
                </a:lnTo>
                <a:lnTo>
                  <a:pt x="0" y="0"/>
                </a:lnTo>
                <a:lnTo>
                  <a:pt x="0" y="16"/>
                </a:lnTo>
                <a:lnTo>
                  <a:pt x="216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1169"/>
          <p:cNvSpPr>
            <a:spLocks/>
          </p:cNvSpPr>
          <p:nvPr/>
        </p:nvSpPr>
        <p:spPr bwMode="auto">
          <a:xfrm>
            <a:off x="5481638" y="5561013"/>
            <a:ext cx="328612" cy="90487"/>
          </a:xfrm>
          <a:custGeom>
            <a:avLst/>
            <a:gdLst>
              <a:gd name="T0" fmla="*/ 328612 w 207"/>
              <a:gd name="T1" fmla="*/ 90487 h 57"/>
              <a:gd name="T2" fmla="*/ 328612 w 207"/>
              <a:gd name="T3" fmla="*/ 65087 h 57"/>
              <a:gd name="T4" fmla="*/ 0 w 207"/>
              <a:gd name="T5" fmla="*/ 0 h 57"/>
              <a:gd name="T6" fmla="*/ 14287 w 207"/>
              <a:gd name="T7" fmla="*/ 0 h 57"/>
              <a:gd name="T8" fmla="*/ 0 w 207"/>
              <a:gd name="T9" fmla="*/ 26987 h 57"/>
              <a:gd name="T10" fmla="*/ 0 w 207"/>
              <a:gd name="T11" fmla="*/ 26987 h 57"/>
              <a:gd name="T12" fmla="*/ 328612 w 207"/>
              <a:gd name="T13" fmla="*/ 9048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7"/>
              <a:gd name="T22" fmla="*/ 0 h 57"/>
              <a:gd name="T23" fmla="*/ 207 w 207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7" h="57">
                <a:moveTo>
                  <a:pt x="207" y="57"/>
                </a:moveTo>
                <a:lnTo>
                  <a:pt x="207" y="41"/>
                </a:lnTo>
                <a:lnTo>
                  <a:pt x="0" y="0"/>
                </a:lnTo>
                <a:lnTo>
                  <a:pt x="9" y="0"/>
                </a:lnTo>
                <a:lnTo>
                  <a:pt x="0" y="17"/>
                </a:lnTo>
                <a:lnTo>
                  <a:pt x="207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1170"/>
          <p:cNvSpPr>
            <a:spLocks/>
          </p:cNvSpPr>
          <p:nvPr/>
        </p:nvSpPr>
        <p:spPr bwMode="auto">
          <a:xfrm>
            <a:off x="5181600" y="5457825"/>
            <a:ext cx="314325" cy="130175"/>
          </a:xfrm>
          <a:custGeom>
            <a:avLst/>
            <a:gdLst>
              <a:gd name="T0" fmla="*/ 300038 w 198"/>
              <a:gd name="T1" fmla="*/ 130175 h 82"/>
              <a:gd name="T2" fmla="*/ 314325 w 198"/>
              <a:gd name="T3" fmla="*/ 103188 h 82"/>
              <a:gd name="T4" fmla="*/ 14288 w 198"/>
              <a:gd name="T5" fmla="*/ 0 h 82"/>
              <a:gd name="T6" fmla="*/ 14288 w 198"/>
              <a:gd name="T7" fmla="*/ 0 h 82"/>
              <a:gd name="T8" fmla="*/ 0 w 198"/>
              <a:gd name="T9" fmla="*/ 25400 h 82"/>
              <a:gd name="T10" fmla="*/ 0 w 198"/>
              <a:gd name="T11" fmla="*/ 25400 h 82"/>
              <a:gd name="T12" fmla="*/ 300038 w 198"/>
              <a:gd name="T13" fmla="*/ 130175 h 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82"/>
              <a:gd name="T23" fmla="*/ 198 w 198"/>
              <a:gd name="T24" fmla="*/ 82 h 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82">
                <a:moveTo>
                  <a:pt x="189" y="82"/>
                </a:moveTo>
                <a:lnTo>
                  <a:pt x="198" y="65"/>
                </a:lnTo>
                <a:lnTo>
                  <a:pt x="9" y="0"/>
                </a:lnTo>
                <a:lnTo>
                  <a:pt x="0" y="16"/>
                </a:lnTo>
                <a:lnTo>
                  <a:pt x="18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1171"/>
          <p:cNvSpPr>
            <a:spLocks/>
          </p:cNvSpPr>
          <p:nvPr/>
        </p:nvSpPr>
        <p:spPr bwMode="auto">
          <a:xfrm>
            <a:off x="4895850" y="5327650"/>
            <a:ext cx="300038" cy="155575"/>
          </a:xfrm>
          <a:custGeom>
            <a:avLst/>
            <a:gdLst>
              <a:gd name="T0" fmla="*/ 285750 w 189"/>
              <a:gd name="T1" fmla="*/ 155575 h 98"/>
              <a:gd name="T2" fmla="*/ 300038 w 189"/>
              <a:gd name="T3" fmla="*/ 130175 h 98"/>
              <a:gd name="T4" fmla="*/ 14288 w 189"/>
              <a:gd name="T5" fmla="*/ 0 h 98"/>
              <a:gd name="T6" fmla="*/ 14288 w 189"/>
              <a:gd name="T7" fmla="*/ 0 h 98"/>
              <a:gd name="T8" fmla="*/ 0 w 189"/>
              <a:gd name="T9" fmla="*/ 26988 h 98"/>
              <a:gd name="T10" fmla="*/ 0 w 189"/>
              <a:gd name="T11" fmla="*/ 26988 h 98"/>
              <a:gd name="T12" fmla="*/ 285750 w 189"/>
              <a:gd name="T13" fmla="*/ 155575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98"/>
              <a:gd name="T23" fmla="*/ 189 w 189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98">
                <a:moveTo>
                  <a:pt x="180" y="98"/>
                </a:moveTo>
                <a:lnTo>
                  <a:pt x="189" y="82"/>
                </a:lnTo>
                <a:lnTo>
                  <a:pt x="9" y="0"/>
                </a:lnTo>
                <a:lnTo>
                  <a:pt x="0" y="17"/>
                </a:lnTo>
                <a:lnTo>
                  <a:pt x="18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1172"/>
          <p:cNvSpPr>
            <a:spLocks/>
          </p:cNvSpPr>
          <p:nvPr/>
        </p:nvSpPr>
        <p:spPr bwMode="auto">
          <a:xfrm>
            <a:off x="4638675" y="5159375"/>
            <a:ext cx="271463" cy="195263"/>
          </a:xfrm>
          <a:custGeom>
            <a:avLst/>
            <a:gdLst>
              <a:gd name="T0" fmla="*/ 257175 w 171"/>
              <a:gd name="T1" fmla="*/ 195263 h 123"/>
              <a:gd name="T2" fmla="*/ 271463 w 171"/>
              <a:gd name="T3" fmla="*/ 168275 h 123"/>
              <a:gd name="T4" fmla="*/ 28575 w 171"/>
              <a:gd name="T5" fmla="*/ 0 h 123"/>
              <a:gd name="T6" fmla="*/ 28575 w 171"/>
              <a:gd name="T7" fmla="*/ 12700 h 123"/>
              <a:gd name="T8" fmla="*/ 0 w 171"/>
              <a:gd name="T9" fmla="*/ 25400 h 123"/>
              <a:gd name="T10" fmla="*/ 14288 w 171"/>
              <a:gd name="T11" fmla="*/ 25400 h 123"/>
              <a:gd name="T12" fmla="*/ 257175 w 171"/>
              <a:gd name="T13" fmla="*/ 195263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123"/>
              <a:gd name="T23" fmla="*/ 171 w 171"/>
              <a:gd name="T24" fmla="*/ 123 h 1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123">
                <a:moveTo>
                  <a:pt x="162" y="123"/>
                </a:moveTo>
                <a:lnTo>
                  <a:pt x="171" y="106"/>
                </a:lnTo>
                <a:lnTo>
                  <a:pt x="18" y="0"/>
                </a:lnTo>
                <a:lnTo>
                  <a:pt x="18" y="8"/>
                </a:lnTo>
                <a:lnTo>
                  <a:pt x="0" y="16"/>
                </a:lnTo>
                <a:lnTo>
                  <a:pt x="9" y="16"/>
                </a:lnTo>
                <a:lnTo>
                  <a:pt x="162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1173"/>
          <p:cNvSpPr>
            <a:spLocks/>
          </p:cNvSpPr>
          <p:nvPr/>
        </p:nvSpPr>
        <p:spPr bwMode="auto">
          <a:xfrm>
            <a:off x="4424363" y="4964113"/>
            <a:ext cx="242887" cy="220662"/>
          </a:xfrm>
          <a:custGeom>
            <a:avLst/>
            <a:gdLst>
              <a:gd name="T0" fmla="*/ 214312 w 153"/>
              <a:gd name="T1" fmla="*/ 220662 h 139"/>
              <a:gd name="T2" fmla="*/ 242887 w 153"/>
              <a:gd name="T3" fmla="*/ 207962 h 139"/>
              <a:gd name="T4" fmla="*/ 28575 w 153"/>
              <a:gd name="T5" fmla="*/ 0 h 139"/>
              <a:gd name="T6" fmla="*/ 0 w 153"/>
              <a:gd name="T7" fmla="*/ 14287 h 139"/>
              <a:gd name="T8" fmla="*/ 214312 w 153"/>
              <a:gd name="T9" fmla="*/ 22066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139"/>
              <a:gd name="T17" fmla="*/ 153 w 153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139">
                <a:moveTo>
                  <a:pt x="135" y="139"/>
                </a:moveTo>
                <a:lnTo>
                  <a:pt x="153" y="131"/>
                </a:lnTo>
                <a:lnTo>
                  <a:pt x="18" y="0"/>
                </a:lnTo>
                <a:lnTo>
                  <a:pt x="0" y="9"/>
                </a:lnTo>
                <a:lnTo>
                  <a:pt x="135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Oval 1174"/>
          <p:cNvSpPr>
            <a:spLocks noChangeArrowheads="1"/>
          </p:cNvSpPr>
          <p:nvPr/>
        </p:nvSpPr>
        <p:spPr bwMode="auto">
          <a:xfrm>
            <a:off x="6467475" y="5418138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Oval 1175"/>
          <p:cNvSpPr>
            <a:spLocks noChangeArrowheads="1"/>
          </p:cNvSpPr>
          <p:nvPr/>
        </p:nvSpPr>
        <p:spPr bwMode="auto">
          <a:xfrm>
            <a:off x="6467475" y="5421313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Rectangle 1176"/>
          <p:cNvSpPr>
            <a:spLocks noChangeArrowheads="1"/>
          </p:cNvSpPr>
          <p:nvPr/>
        </p:nvSpPr>
        <p:spPr bwMode="auto">
          <a:xfrm>
            <a:off x="6610350" y="5521325"/>
            <a:ext cx="469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MIA</a:t>
            </a:r>
            <a:endParaRPr lang="en-US" b="1">
              <a:latin typeface="Times" charset="0"/>
            </a:endParaRPr>
          </a:p>
        </p:txBody>
      </p:sp>
      <p:sp>
        <p:nvSpPr>
          <p:cNvPr id="154" name="Oval 1177"/>
          <p:cNvSpPr>
            <a:spLocks noChangeArrowheads="1"/>
          </p:cNvSpPr>
          <p:nvPr/>
        </p:nvSpPr>
        <p:spPr bwMode="auto">
          <a:xfrm>
            <a:off x="4552950" y="2085975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Oval 1178"/>
          <p:cNvSpPr>
            <a:spLocks noChangeArrowheads="1"/>
          </p:cNvSpPr>
          <p:nvPr/>
        </p:nvSpPr>
        <p:spPr bwMode="auto">
          <a:xfrm>
            <a:off x="4552950" y="2089150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Rectangle 1179"/>
          <p:cNvSpPr>
            <a:spLocks noChangeArrowheads="1"/>
          </p:cNvSpPr>
          <p:nvPr/>
        </p:nvSpPr>
        <p:spPr bwMode="auto">
          <a:xfrm>
            <a:off x="4667250" y="2201863"/>
            <a:ext cx="5095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ORD</a:t>
            </a:r>
            <a:endParaRPr lang="en-US" b="1">
              <a:latin typeface="Times" charset="0"/>
            </a:endParaRPr>
          </a:p>
        </p:txBody>
      </p:sp>
      <p:sp>
        <p:nvSpPr>
          <p:cNvPr id="157" name="Oval 1180"/>
          <p:cNvSpPr>
            <a:spLocks noChangeArrowheads="1"/>
          </p:cNvSpPr>
          <p:nvPr/>
        </p:nvSpPr>
        <p:spPr bwMode="auto">
          <a:xfrm>
            <a:off x="1123950" y="4667250"/>
            <a:ext cx="800100" cy="439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Oval 1181"/>
          <p:cNvSpPr>
            <a:spLocks noChangeArrowheads="1"/>
          </p:cNvSpPr>
          <p:nvPr/>
        </p:nvSpPr>
        <p:spPr bwMode="auto">
          <a:xfrm>
            <a:off x="1123950" y="4668838"/>
            <a:ext cx="800100" cy="436562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Rectangle 1182"/>
          <p:cNvSpPr>
            <a:spLocks noChangeArrowheads="1"/>
          </p:cNvSpPr>
          <p:nvPr/>
        </p:nvSpPr>
        <p:spPr bwMode="auto">
          <a:xfrm>
            <a:off x="1252538" y="4783138"/>
            <a:ext cx="496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LAX</a:t>
            </a:r>
            <a:endParaRPr lang="en-US" b="1">
              <a:latin typeface="Times" charset="0"/>
            </a:endParaRPr>
          </a:p>
        </p:txBody>
      </p:sp>
      <p:sp>
        <p:nvSpPr>
          <p:cNvPr id="160" name="Oval 1183"/>
          <p:cNvSpPr>
            <a:spLocks noChangeArrowheads="1"/>
          </p:cNvSpPr>
          <p:nvPr/>
        </p:nvSpPr>
        <p:spPr bwMode="auto">
          <a:xfrm>
            <a:off x="3595688" y="4419600"/>
            <a:ext cx="814387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Oval 1184"/>
          <p:cNvSpPr>
            <a:spLocks noChangeArrowheads="1"/>
          </p:cNvSpPr>
          <p:nvPr/>
        </p:nvSpPr>
        <p:spPr bwMode="auto">
          <a:xfrm>
            <a:off x="3595688" y="4422775"/>
            <a:ext cx="814387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Rectangle 1185"/>
          <p:cNvSpPr>
            <a:spLocks noChangeArrowheads="1"/>
          </p:cNvSpPr>
          <p:nvPr/>
        </p:nvSpPr>
        <p:spPr bwMode="auto">
          <a:xfrm>
            <a:off x="3709988" y="4537075"/>
            <a:ext cx="536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DFW</a:t>
            </a:r>
            <a:endParaRPr lang="en-US" b="1">
              <a:latin typeface="Times" charset="0"/>
            </a:endParaRPr>
          </a:p>
        </p:txBody>
      </p:sp>
      <p:sp>
        <p:nvSpPr>
          <p:cNvPr id="163" name="Oval 1186"/>
          <p:cNvSpPr>
            <a:spLocks noChangeArrowheads="1"/>
          </p:cNvSpPr>
          <p:nvPr/>
        </p:nvSpPr>
        <p:spPr bwMode="auto">
          <a:xfrm>
            <a:off x="938213" y="3370263"/>
            <a:ext cx="800100" cy="441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Oval 1187"/>
          <p:cNvSpPr>
            <a:spLocks noChangeArrowheads="1"/>
          </p:cNvSpPr>
          <p:nvPr/>
        </p:nvSpPr>
        <p:spPr bwMode="auto">
          <a:xfrm>
            <a:off x="938213" y="3373438"/>
            <a:ext cx="800100" cy="434975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Rectangle 1188"/>
          <p:cNvSpPr>
            <a:spLocks noChangeArrowheads="1"/>
          </p:cNvSpPr>
          <p:nvPr/>
        </p:nvSpPr>
        <p:spPr bwMode="auto">
          <a:xfrm>
            <a:off x="1081088" y="3486150"/>
            <a:ext cx="444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900">
                <a:solidFill>
                  <a:srgbClr val="0000FF"/>
                </a:solidFill>
                <a:latin typeface="Times New Roman" charset="0"/>
              </a:rPr>
              <a:t>SFO</a:t>
            </a:r>
            <a:endParaRPr lang="en-US" b="1">
              <a:latin typeface="Times" charset="0"/>
            </a:endParaRPr>
          </a:p>
        </p:txBody>
      </p:sp>
      <p:sp>
        <p:nvSpPr>
          <p:cNvPr id="166" name="Rectangle 1189"/>
          <p:cNvSpPr>
            <a:spLocks noChangeArrowheads="1"/>
          </p:cNvSpPr>
          <p:nvPr/>
        </p:nvSpPr>
        <p:spPr bwMode="auto">
          <a:xfrm>
            <a:off x="866775" y="2890838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190"/>
          <p:cNvSpPr>
            <a:spLocks noChangeArrowheads="1"/>
          </p:cNvSpPr>
          <p:nvPr/>
        </p:nvSpPr>
        <p:spPr bwMode="auto">
          <a:xfrm>
            <a:off x="838200" y="2916238"/>
            <a:ext cx="385763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Rectangle 1191"/>
          <p:cNvSpPr>
            <a:spLocks noChangeArrowheads="1"/>
          </p:cNvSpPr>
          <p:nvPr/>
        </p:nvSpPr>
        <p:spPr bwMode="auto">
          <a:xfrm>
            <a:off x="838200" y="2917825"/>
            <a:ext cx="385763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Rectangle 1192"/>
          <p:cNvSpPr>
            <a:spLocks noChangeArrowheads="1"/>
          </p:cNvSpPr>
          <p:nvPr/>
        </p:nvSpPr>
        <p:spPr bwMode="auto">
          <a:xfrm>
            <a:off x="909638" y="28781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0" name="Rectangle 1193"/>
          <p:cNvSpPr>
            <a:spLocks noChangeArrowheads="1"/>
          </p:cNvSpPr>
          <p:nvPr/>
        </p:nvSpPr>
        <p:spPr bwMode="auto">
          <a:xfrm>
            <a:off x="1052513" y="3033713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b="1">
              <a:latin typeface="Times" charset="0"/>
            </a:endParaRPr>
          </a:p>
        </p:txBody>
      </p:sp>
      <p:sp>
        <p:nvSpPr>
          <p:cNvPr id="171" name="Rectangle 1194"/>
          <p:cNvSpPr>
            <a:spLocks noChangeArrowheads="1"/>
          </p:cNvSpPr>
          <p:nvPr/>
        </p:nvSpPr>
        <p:spPr bwMode="auto">
          <a:xfrm>
            <a:off x="881063" y="5199063"/>
            <a:ext cx="400050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Rectangle 1195"/>
          <p:cNvSpPr>
            <a:spLocks noChangeArrowheads="1"/>
          </p:cNvSpPr>
          <p:nvPr/>
        </p:nvSpPr>
        <p:spPr bwMode="auto">
          <a:xfrm>
            <a:off x="852488" y="522446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Rectangle 1196"/>
          <p:cNvSpPr>
            <a:spLocks noChangeArrowheads="1"/>
          </p:cNvSpPr>
          <p:nvPr/>
        </p:nvSpPr>
        <p:spPr bwMode="auto">
          <a:xfrm>
            <a:off x="852488" y="522605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197"/>
          <p:cNvSpPr>
            <a:spLocks noChangeArrowheads="1"/>
          </p:cNvSpPr>
          <p:nvPr/>
        </p:nvSpPr>
        <p:spPr bwMode="auto">
          <a:xfrm>
            <a:off x="923925" y="518636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75" name="Rectangle 1198"/>
          <p:cNvSpPr>
            <a:spLocks noChangeArrowheads="1"/>
          </p:cNvSpPr>
          <p:nvPr/>
        </p:nvSpPr>
        <p:spPr bwMode="auto">
          <a:xfrm>
            <a:off x="1066800" y="53419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b="1">
              <a:latin typeface="Times" charset="0"/>
            </a:endParaRPr>
          </a:p>
        </p:txBody>
      </p:sp>
      <p:sp>
        <p:nvSpPr>
          <p:cNvPr id="176" name="Rectangle 1199"/>
          <p:cNvSpPr>
            <a:spLocks noChangeArrowheads="1"/>
          </p:cNvSpPr>
          <p:nvPr/>
        </p:nvSpPr>
        <p:spPr bwMode="auto">
          <a:xfrm>
            <a:off x="3652838" y="4978400"/>
            <a:ext cx="400050" cy="3619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Rectangle 1200"/>
          <p:cNvSpPr>
            <a:spLocks noChangeArrowheads="1"/>
          </p:cNvSpPr>
          <p:nvPr/>
        </p:nvSpPr>
        <p:spPr bwMode="auto">
          <a:xfrm>
            <a:off x="3609975" y="5003800"/>
            <a:ext cx="40005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Rectangle 1201"/>
          <p:cNvSpPr>
            <a:spLocks noChangeArrowheads="1"/>
          </p:cNvSpPr>
          <p:nvPr/>
        </p:nvSpPr>
        <p:spPr bwMode="auto">
          <a:xfrm>
            <a:off x="3609975" y="5005388"/>
            <a:ext cx="40005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Rectangle 1202"/>
          <p:cNvSpPr>
            <a:spLocks noChangeArrowheads="1"/>
          </p:cNvSpPr>
          <p:nvPr/>
        </p:nvSpPr>
        <p:spPr bwMode="auto">
          <a:xfrm>
            <a:off x="3695700" y="4978400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0" name="Rectangle 1203"/>
          <p:cNvSpPr>
            <a:spLocks noChangeArrowheads="1"/>
          </p:cNvSpPr>
          <p:nvPr/>
        </p:nvSpPr>
        <p:spPr bwMode="auto">
          <a:xfrm>
            <a:off x="3838575" y="51212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b="1">
              <a:latin typeface="Times" charset="0"/>
            </a:endParaRPr>
          </a:p>
        </p:txBody>
      </p:sp>
      <p:sp>
        <p:nvSpPr>
          <p:cNvPr id="181" name="Rectangle 1204"/>
          <p:cNvSpPr>
            <a:spLocks noChangeArrowheads="1"/>
          </p:cNvSpPr>
          <p:nvPr/>
        </p:nvSpPr>
        <p:spPr bwMode="auto">
          <a:xfrm>
            <a:off x="5510213" y="2112963"/>
            <a:ext cx="385762" cy="34925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Rectangle 1205"/>
          <p:cNvSpPr>
            <a:spLocks noChangeArrowheads="1"/>
          </p:cNvSpPr>
          <p:nvPr/>
        </p:nvSpPr>
        <p:spPr bwMode="auto">
          <a:xfrm>
            <a:off x="5467350" y="2138363"/>
            <a:ext cx="38576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Rectangle 1206"/>
          <p:cNvSpPr>
            <a:spLocks noChangeArrowheads="1"/>
          </p:cNvSpPr>
          <p:nvPr/>
        </p:nvSpPr>
        <p:spPr bwMode="auto">
          <a:xfrm>
            <a:off x="5467350" y="2139950"/>
            <a:ext cx="385763" cy="360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Rectangle 1207"/>
          <p:cNvSpPr>
            <a:spLocks noChangeArrowheads="1"/>
          </p:cNvSpPr>
          <p:nvPr/>
        </p:nvSpPr>
        <p:spPr bwMode="auto">
          <a:xfrm>
            <a:off x="5538788" y="2100263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85" name="Rectangle 1208"/>
          <p:cNvSpPr>
            <a:spLocks noChangeArrowheads="1"/>
          </p:cNvSpPr>
          <p:nvPr/>
        </p:nvSpPr>
        <p:spPr bwMode="auto">
          <a:xfrm>
            <a:off x="5681663" y="225583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b="1">
              <a:latin typeface="Times" charset="0"/>
            </a:endParaRPr>
          </a:p>
        </p:txBody>
      </p:sp>
      <p:sp>
        <p:nvSpPr>
          <p:cNvPr id="186" name="Rectangle 1209"/>
          <p:cNvSpPr>
            <a:spLocks noChangeArrowheads="1"/>
          </p:cNvSpPr>
          <p:nvPr/>
        </p:nvSpPr>
        <p:spPr bwMode="auto">
          <a:xfrm>
            <a:off x="6396038" y="5962650"/>
            <a:ext cx="400050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Rectangle 1210"/>
          <p:cNvSpPr>
            <a:spLocks noChangeArrowheads="1"/>
          </p:cNvSpPr>
          <p:nvPr/>
        </p:nvSpPr>
        <p:spPr bwMode="auto">
          <a:xfrm>
            <a:off x="6353175" y="6002338"/>
            <a:ext cx="400050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Rectangle 1211"/>
          <p:cNvSpPr>
            <a:spLocks noChangeArrowheads="1"/>
          </p:cNvSpPr>
          <p:nvPr/>
        </p:nvSpPr>
        <p:spPr bwMode="auto">
          <a:xfrm>
            <a:off x="6353175" y="6003925"/>
            <a:ext cx="400050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Rectangle 1212"/>
          <p:cNvSpPr>
            <a:spLocks noChangeArrowheads="1"/>
          </p:cNvSpPr>
          <p:nvPr/>
        </p:nvSpPr>
        <p:spPr bwMode="auto">
          <a:xfrm>
            <a:off x="6424613" y="5964238"/>
            <a:ext cx="1349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0" name="Rectangle 1213"/>
          <p:cNvSpPr>
            <a:spLocks noChangeArrowheads="1"/>
          </p:cNvSpPr>
          <p:nvPr/>
        </p:nvSpPr>
        <p:spPr bwMode="auto">
          <a:xfrm>
            <a:off x="6581775" y="610552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b="1">
              <a:latin typeface="Times" charset="0"/>
            </a:endParaRPr>
          </a:p>
        </p:txBody>
      </p:sp>
      <p:sp>
        <p:nvSpPr>
          <p:cNvPr id="191" name="Rectangle 1214"/>
          <p:cNvSpPr>
            <a:spLocks noChangeArrowheads="1"/>
          </p:cNvSpPr>
          <p:nvPr/>
        </p:nvSpPr>
        <p:spPr bwMode="auto">
          <a:xfrm>
            <a:off x="7439025" y="3019425"/>
            <a:ext cx="385763" cy="36353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Rectangle 1215"/>
          <p:cNvSpPr>
            <a:spLocks noChangeArrowheads="1"/>
          </p:cNvSpPr>
          <p:nvPr/>
        </p:nvSpPr>
        <p:spPr bwMode="auto">
          <a:xfrm>
            <a:off x="7396163" y="3059113"/>
            <a:ext cx="385762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Rectangle 1216"/>
          <p:cNvSpPr>
            <a:spLocks noChangeArrowheads="1"/>
          </p:cNvSpPr>
          <p:nvPr/>
        </p:nvSpPr>
        <p:spPr bwMode="auto">
          <a:xfrm>
            <a:off x="7396163" y="3060700"/>
            <a:ext cx="385762" cy="347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Rectangle 1217"/>
          <p:cNvSpPr>
            <a:spLocks noChangeArrowheads="1"/>
          </p:cNvSpPr>
          <p:nvPr/>
        </p:nvSpPr>
        <p:spPr bwMode="auto">
          <a:xfrm>
            <a:off x="7467600" y="3021013"/>
            <a:ext cx="13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i="1">
                <a:solidFill>
                  <a:srgbClr val="000000"/>
                </a:solidFill>
                <a:latin typeface="Times New Roman" charset="0"/>
              </a:rPr>
              <a:t>v</a:t>
            </a:r>
            <a:endParaRPr lang="en-US" b="1">
              <a:latin typeface="Times" charset="0"/>
            </a:endParaRPr>
          </a:p>
        </p:txBody>
      </p:sp>
      <p:sp>
        <p:nvSpPr>
          <p:cNvPr id="195" name="Rectangle 1218"/>
          <p:cNvSpPr>
            <a:spLocks noChangeArrowheads="1"/>
          </p:cNvSpPr>
          <p:nvPr/>
        </p:nvSpPr>
        <p:spPr bwMode="auto">
          <a:xfrm>
            <a:off x="7610475" y="31623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b="1">
              <a:latin typeface="Times" charset="0"/>
            </a:endParaRPr>
          </a:p>
        </p:txBody>
      </p:sp>
      <p:pic>
        <p:nvPicPr>
          <p:cNvPr id="196" name="Picture 1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7" name="AutoShape 1220"/>
          <p:cNvCxnSpPr>
            <a:cxnSpLocks noChangeShapeType="1"/>
            <a:stCxn id="152" idx="1"/>
            <a:endCxn id="155" idx="5"/>
          </p:cNvCxnSpPr>
          <p:nvPr/>
        </p:nvCxnSpPr>
        <p:spPr bwMode="auto">
          <a:xfrm rot="5400000" flipH="1">
            <a:off x="4426744" y="3298031"/>
            <a:ext cx="2967038" cy="1349375"/>
          </a:xfrm>
          <a:prstGeom prst="curvedConnector3">
            <a:avLst>
              <a:gd name="adj1" fmla="val 49972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1221"/>
          <p:cNvCxnSpPr>
            <a:cxnSpLocks noChangeShapeType="1"/>
            <a:stCxn id="152" idx="3"/>
            <a:endCxn id="164" idx="2"/>
          </p:cNvCxnSpPr>
          <p:nvPr/>
        </p:nvCxnSpPr>
        <p:spPr bwMode="auto">
          <a:xfrm rot="16200000" flipV="1">
            <a:off x="2632075" y="1868488"/>
            <a:ext cx="2230438" cy="5675312"/>
          </a:xfrm>
          <a:prstGeom prst="curvedConnector4">
            <a:avLst>
              <a:gd name="adj1" fmla="val -25125"/>
              <a:gd name="adj2" fmla="val 10883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222"/>
          <p:cNvCxnSpPr>
            <a:cxnSpLocks noChangeShapeType="1"/>
            <a:stCxn id="138" idx="3"/>
            <a:endCxn id="158" idx="7"/>
          </p:cNvCxnSpPr>
          <p:nvPr/>
        </p:nvCxnSpPr>
        <p:spPr bwMode="auto">
          <a:xfrm rot="5400000">
            <a:off x="3420269" y="1381919"/>
            <a:ext cx="1708150" cy="49355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1223"/>
          <p:cNvCxnSpPr>
            <a:cxnSpLocks noChangeShapeType="1"/>
            <a:stCxn id="138" idx="2"/>
            <a:endCxn id="155" idx="5"/>
          </p:cNvCxnSpPr>
          <p:nvPr/>
        </p:nvCxnSpPr>
        <p:spPr bwMode="auto">
          <a:xfrm rot="10800000">
            <a:off x="5235575" y="2489200"/>
            <a:ext cx="1360488" cy="323850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1" name="AutoShape 1224"/>
          <p:cNvCxnSpPr>
            <a:cxnSpLocks noChangeShapeType="1"/>
            <a:stCxn id="158" idx="7"/>
            <a:endCxn id="161" idx="2"/>
          </p:cNvCxnSpPr>
          <p:nvPr/>
        </p:nvCxnSpPr>
        <p:spPr bwMode="auto">
          <a:xfrm rot="16200000">
            <a:off x="2655094" y="3791744"/>
            <a:ext cx="63500" cy="1760538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" name="AutoShape 1225"/>
          <p:cNvCxnSpPr>
            <a:cxnSpLocks noChangeShapeType="1"/>
            <a:stCxn id="4" idx="2"/>
            <a:endCxn id="163" idx="7"/>
          </p:cNvCxnSpPr>
          <p:nvPr/>
        </p:nvCxnSpPr>
        <p:spPr bwMode="auto">
          <a:xfrm rot="10800000" flipV="1">
            <a:off x="1620838" y="1724025"/>
            <a:ext cx="5551487" cy="171132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1227"/>
          <p:cNvCxnSpPr>
            <a:cxnSpLocks noChangeShapeType="1"/>
            <a:stCxn id="206" idx="2"/>
            <a:endCxn id="161" idx="7"/>
          </p:cNvCxnSpPr>
          <p:nvPr/>
        </p:nvCxnSpPr>
        <p:spPr bwMode="auto">
          <a:xfrm flipH="1">
            <a:off x="4291013" y="1724025"/>
            <a:ext cx="2919412" cy="27336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1228"/>
          <p:cNvCxnSpPr>
            <a:cxnSpLocks noChangeShapeType="1"/>
            <a:stCxn id="206" idx="1"/>
            <a:endCxn id="155" idx="7"/>
          </p:cNvCxnSpPr>
          <p:nvPr/>
        </p:nvCxnSpPr>
        <p:spPr bwMode="auto">
          <a:xfrm rot="16200000" flipH="1" flipV="1">
            <a:off x="6003925" y="800100"/>
            <a:ext cx="555625" cy="2092325"/>
          </a:xfrm>
          <a:prstGeom prst="curvedConnector3">
            <a:avLst>
              <a:gd name="adj1" fmla="val -18005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" name="Group 1229"/>
          <p:cNvGrpSpPr>
            <a:grpSpLocks/>
          </p:cNvGrpSpPr>
          <p:nvPr/>
        </p:nvGrpSpPr>
        <p:grpSpPr bwMode="auto">
          <a:xfrm>
            <a:off x="7210425" y="1503363"/>
            <a:ext cx="800100" cy="439737"/>
            <a:chOff x="4542" y="947"/>
            <a:chExt cx="504" cy="277"/>
          </a:xfrm>
        </p:grpSpPr>
        <p:sp>
          <p:nvSpPr>
            <p:cNvPr id="206" name="Oval 1230"/>
            <p:cNvSpPr>
              <a:spLocks noChangeArrowheads="1"/>
            </p:cNvSpPr>
            <p:nvPr/>
          </p:nvSpPr>
          <p:spPr bwMode="auto">
            <a:xfrm>
              <a:off x="4542" y="947"/>
              <a:ext cx="504" cy="2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231"/>
            <p:cNvSpPr>
              <a:spLocks noChangeArrowheads="1"/>
            </p:cNvSpPr>
            <p:nvPr/>
          </p:nvSpPr>
          <p:spPr bwMode="auto">
            <a:xfrm>
              <a:off x="4655" y="1002"/>
              <a:ext cx="2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900">
                  <a:solidFill>
                    <a:srgbClr val="0000FF"/>
                  </a:solidFill>
                  <a:latin typeface="Times New Roman" charset="0"/>
                </a:rPr>
                <a:t>BOS</a:t>
              </a:r>
              <a:endParaRPr lang="en-US" b="1">
                <a:latin typeface="Times" charset="0"/>
              </a:endParaRPr>
            </a:p>
          </p:txBody>
        </p:sp>
      </p:grpSp>
      <p:cxnSp>
        <p:nvCxnSpPr>
          <p:cNvPr id="208" name="AutoShape 1232"/>
          <p:cNvCxnSpPr>
            <a:cxnSpLocks noChangeShapeType="1"/>
          </p:cNvCxnSpPr>
          <p:nvPr/>
        </p:nvCxnSpPr>
        <p:spPr bwMode="auto">
          <a:xfrm flipH="1">
            <a:off x="1806575" y="1724025"/>
            <a:ext cx="6232525" cy="3317875"/>
          </a:xfrm>
          <a:prstGeom prst="curvedConnector4">
            <a:avLst>
              <a:gd name="adj1" fmla="val -7264"/>
              <a:gd name="adj2" fmla="val 115597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AutoShape 1233"/>
          <p:cNvCxnSpPr>
            <a:cxnSpLocks noChangeShapeType="1"/>
          </p:cNvCxnSpPr>
          <p:nvPr/>
        </p:nvCxnSpPr>
        <p:spPr bwMode="auto">
          <a:xfrm rot="16200000" flipH="1" flipV="1">
            <a:off x="2393950" y="1068388"/>
            <a:ext cx="1220788" cy="3332162"/>
          </a:xfrm>
          <a:prstGeom prst="curvedConnector3">
            <a:avLst>
              <a:gd name="adj1" fmla="val -21588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" name="AutoShape 1234"/>
          <p:cNvCxnSpPr>
            <a:cxnSpLocks noChangeShapeType="1"/>
          </p:cNvCxnSpPr>
          <p:nvPr/>
        </p:nvCxnSpPr>
        <p:spPr bwMode="auto">
          <a:xfrm flipH="1" flipV="1">
            <a:off x="1338263" y="3836988"/>
            <a:ext cx="185737" cy="803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" name="AutoShape 202"/>
          <p:cNvCxnSpPr>
            <a:cxnSpLocks noChangeShapeType="1"/>
          </p:cNvCxnSpPr>
          <p:nvPr/>
        </p:nvCxnSpPr>
        <p:spPr bwMode="auto">
          <a:xfrm rot="5400000">
            <a:off x="2142331" y="2242344"/>
            <a:ext cx="2309813" cy="2746375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Title 1"/>
          <p:cNvSpPr txBox="1">
            <a:spLocks/>
          </p:cNvSpPr>
          <p:nvPr/>
        </p:nvSpPr>
        <p:spPr>
          <a:xfrm>
            <a:off x="466725" y="360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dirty="0" smtClean="0"/>
              <a:t>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3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88"/>
            <a:ext cx="8229600" cy="1143000"/>
          </a:xfrm>
        </p:spPr>
        <p:txBody>
          <a:bodyPr/>
          <a:lstStyle/>
          <a:p>
            <a:r>
              <a:rPr lang="en-US" sz="4400" dirty="0"/>
              <a:t>Floyd-</a:t>
            </a:r>
            <a:r>
              <a:rPr lang="en-US" sz="4400" dirty="0" err="1"/>
              <a:t>Warshall’s</a:t>
            </a:r>
            <a:r>
              <a:rPr lang="en-US" sz="4400" dirty="0"/>
              <a:t> Algorithm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06599" y="1424353"/>
            <a:ext cx="5320323" cy="4816704"/>
          </a:xfrm>
          <a:prstGeom prst="rect">
            <a:avLst/>
          </a:prstGeom>
          <a:noFill/>
          <a:ln w="9525">
            <a:solidFill>
              <a:srgbClr val="000000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Algorithm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FloydWarshall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Input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digraph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Output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transitive closure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G*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of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for all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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G.vertices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()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denote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as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+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0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for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n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do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 - 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for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n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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do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	for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j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n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j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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do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		if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 - 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.areAdjacent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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				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 - 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.areAdjacent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j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			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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.areAdjacent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j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				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k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.insertDirectedEdge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j</a:t>
            </a:r>
            <a:r>
              <a:rPr kumimoji="0" lang="en-US" sz="1800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, k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return </a:t>
            </a:r>
            <a:r>
              <a:rPr kumimoji="0" lang="en-US" sz="1800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n</a:t>
            </a:r>
            <a:endParaRPr kumimoji="0" lang="en-US" sz="1800" i="1" u="none" strike="noStrike" kern="0" cap="none" spc="0" normalizeH="0" baseline="-2500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9319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77286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An edge a </a:t>
            </a:r>
            <a:r>
              <a:rPr lang="en-US" sz="3600" dirty="0"/>
              <a:t>connecting </a:t>
            </a:r>
            <a:r>
              <a:rPr lang="en-US" sz="3600" dirty="0" smtClean="0"/>
              <a:t>endpoints U and V is represented as ordered pair </a:t>
            </a:r>
            <a:r>
              <a:rPr lang="mr-IN" sz="3600" dirty="0" smtClean="0"/>
              <a:t>(</a:t>
            </a:r>
            <a:r>
              <a:rPr lang="mr-IN" sz="3600" dirty="0"/>
              <a:t>u,v</a:t>
            </a:r>
            <a:r>
              <a:rPr lang="mr-IN" sz="3600" dirty="0" smtClean="0"/>
              <a:t>)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7165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149"/>
            <a:ext cx="8229600" cy="1143000"/>
          </a:xfrm>
        </p:spPr>
        <p:txBody>
          <a:bodyPr/>
          <a:lstStyle/>
          <a:p>
            <a:r>
              <a:rPr lang="en-US" dirty="0"/>
              <a:t>Directed Acyclic </a:t>
            </a:r>
            <a:r>
              <a:rPr lang="en-US" dirty="0" smtClean="0"/>
              <a:t>Graphs (DAG)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 directed graph with no cycles!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066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9527"/>
            <a:ext cx="8229600" cy="1143000"/>
          </a:xfrm>
        </p:spPr>
        <p:txBody>
          <a:bodyPr/>
          <a:lstStyle/>
          <a:p>
            <a:r>
              <a:rPr lang="en-US" dirty="0" smtClean="0"/>
              <a:t>How will you find if a directed graph is a DAG?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3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26"/>
            <a:ext cx="8229600" cy="1143000"/>
          </a:xfrm>
        </p:spPr>
        <p:txBody>
          <a:bodyPr/>
          <a:lstStyle/>
          <a:p>
            <a:r>
              <a:rPr lang="en-US" dirty="0" smtClean="0"/>
              <a:t>Back edge in DFS implies a cycle!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Topological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4" y="1145847"/>
            <a:ext cx="8791435" cy="8171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Number vertices, so that (</a:t>
            </a:r>
            <a:r>
              <a:rPr lang="en-US" dirty="0" err="1"/>
              <a:t>u,v</a:t>
            </a:r>
            <a:r>
              <a:rPr lang="en-US" dirty="0"/>
              <a:t>) in E implies u &lt;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1" name="Rectangle 245"/>
          <p:cNvSpPr>
            <a:spLocks noChangeArrowheads="1"/>
          </p:cNvSpPr>
          <p:nvPr/>
        </p:nvSpPr>
        <p:spPr bwMode="auto">
          <a:xfrm>
            <a:off x="226735" y="2603856"/>
            <a:ext cx="14034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 typical student day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48230" y="1800684"/>
            <a:ext cx="6227114" cy="4871324"/>
            <a:chOff x="1995488" y="2133600"/>
            <a:chExt cx="5121275" cy="4337050"/>
          </a:xfrm>
        </p:grpSpPr>
        <p:sp>
          <p:nvSpPr>
            <p:cNvPr id="56" name="Oval 259"/>
            <p:cNvSpPr>
              <a:spLocks noChangeArrowheads="1"/>
            </p:cNvSpPr>
            <p:nvPr/>
          </p:nvSpPr>
          <p:spPr bwMode="auto">
            <a:xfrm>
              <a:off x="1995488" y="2251075"/>
              <a:ext cx="930275" cy="320675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7" name="Oval 260"/>
            <p:cNvSpPr>
              <a:spLocks noChangeArrowheads="1"/>
            </p:cNvSpPr>
            <p:nvPr/>
          </p:nvSpPr>
          <p:spPr bwMode="auto">
            <a:xfrm>
              <a:off x="2895601" y="2767013"/>
              <a:ext cx="914400" cy="357187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8" name="Oval 261"/>
            <p:cNvSpPr>
              <a:spLocks noChangeArrowheads="1"/>
            </p:cNvSpPr>
            <p:nvPr/>
          </p:nvSpPr>
          <p:spPr bwMode="auto">
            <a:xfrm>
              <a:off x="4478338" y="2724150"/>
              <a:ext cx="714375" cy="244475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9" name="Oval 262"/>
            <p:cNvSpPr>
              <a:spLocks noChangeArrowheads="1"/>
            </p:cNvSpPr>
            <p:nvPr/>
          </p:nvSpPr>
          <p:spPr bwMode="auto">
            <a:xfrm>
              <a:off x="3733800" y="3541713"/>
              <a:ext cx="527050" cy="244475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0" name="Oval 263"/>
            <p:cNvSpPr>
              <a:spLocks noChangeArrowheads="1"/>
            </p:cNvSpPr>
            <p:nvPr/>
          </p:nvSpPr>
          <p:spPr bwMode="auto">
            <a:xfrm>
              <a:off x="4953000" y="3505200"/>
              <a:ext cx="1371600" cy="430213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1" name="Oval 264"/>
            <p:cNvSpPr>
              <a:spLocks noChangeArrowheads="1"/>
            </p:cNvSpPr>
            <p:nvPr/>
          </p:nvSpPr>
          <p:spPr bwMode="auto">
            <a:xfrm>
              <a:off x="2189163" y="3886200"/>
              <a:ext cx="638175" cy="403225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2" name="Oval 265"/>
            <p:cNvSpPr>
              <a:spLocks noChangeArrowheads="1"/>
            </p:cNvSpPr>
            <p:nvPr/>
          </p:nvSpPr>
          <p:spPr bwMode="auto">
            <a:xfrm>
              <a:off x="3048000" y="4324350"/>
              <a:ext cx="2039938" cy="400050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3" name="Oval 266"/>
            <p:cNvSpPr>
              <a:spLocks noChangeArrowheads="1"/>
            </p:cNvSpPr>
            <p:nvPr/>
          </p:nvSpPr>
          <p:spPr bwMode="auto">
            <a:xfrm>
              <a:off x="5383213" y="4719638"/>
              <a:ext cx="1246187" cy="323850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4" name="Oval 267"/>
            <p:cNvSpPr>
              <a:spLocks noChangeArrowheads="1"/>
            </p:cNvSpPr>
            <p:nvPr/>
          </p:nvSpPr>
          <p:spPr bwMode="auto">
            <a:xfrm>
              <a:off x="1995488" y="4953000"/>
              <a:ext cx="1738312" cy="520700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5" name="Oval 268"/>
            <p:cNvSpPr>
              <a:spLocks noChangeArrowheads="1"/>
            </p:cNvSpPr>
            <p:nvPr/>
          </p:nvSpPr>
          <p:spPr bwMode="auto">
            <a:xfrm>
              <a:off x="3581400" y="5715000"/>
              <a:ext cx="671513" cy="311150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6" name="Oval 269"/>
            <p:cNvSpPr>
              <a:spLocks noChangeArrowheads="1"/>
            </p:cNvSpPr>
            <p:nvPr/>
          </p:nvSpPr>
          <p:spPr bwMode="auto">
            <a:xfrm>
              <a:off x="4953000" y="5943600"/>
              <a:ext cx="2163763" cy="527050"/>
            </a:xfrm>
            <a:prstGeom prst="ellipse">
              <a:avLst/>
            </a:prstGeom>
            <a:solidFill>
              <a:srgbClr val="ECD882"/>
            </a:solidFill>
            <a:ln w="38100">
              <a:solidFill>
                <a:srgbClr val="4045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67" name="AutoShape 270"/>
            <p:cNvCxnSpPr>
              <a:cxnSpLocks noChangeShapeType="1"/>
              <a:stCxn id="56" idx="5"/>
              <a:endCxn id="57" idx="0"/>
            </p:cNvCxnSpPr>
            <p:nvPr/>
          </p:nvCxnSpPr>
          <p:spPr bwMode="auto">
            <a:xfrm>
              <a:off x="2789527" y="2524788"/>
              <a:ext cx="563274" cy="24222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271"/>
            <p:cNvCxnSpPr>
              <a:cxnSpLocks noChangeShapeType="1"/>
              <a:stCxn id="57" idx="7"/>
              <a:endCxn id="58" idx="2"/>
            </p:cNvCxnSpPr>
            <p:nvPr/>
          </p:nvCxnSpPr>
          <p:spPr bwMode="auto">
            <a:xfrm>
              <a:off x="3676090" y="2819322"/>
              <a:ext cx="802248" cy="2706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272"/>
            <p:cNvCxnSpPr>
              <a:cxnSpLocks noChangeShapeType="1"/>
              <a:stCxn id="57" idx="4"/>
              <a:endCxn id="59" idx="1"/>
            </p:cNvCxnSpPr>
            <p:nvPr/>
          </p:nvCxnSpPr>
          <p:spPr bwMode="auto">
            <a:xfrm>
              <a:off x="3352801" y="3124200"/>
              <a:ext cx="458184" cy="45331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273"/>
            <p:cNvCxnSpPr>
              <a:cxnSpLocks noChangeShapeType="1"/>
              <a:stCxn id="58" idx="5"/>
              <a:endCxn id="60" idx="0"/>
            </p:cNvCxnSpPr>
            <p:nvPr/>
          </p:nvCxnSpPr>
          <p:spPr bwMode="auto">
            <a:xfrm>
              <a:off x="5088095" y="2932822"/>
              <a:ext cx="550705" cy="572378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274"/>
            <p:cNvCxnSpPr>
              <a:cxnSpLocks noChangeShapeType="1"/>
              <a:stCxn id="59" idx="6"/>
              <a:endCxn id="60" idx="2"/>
            </p:cNvCxnSpPr>
            <p:nvPr/>
          </p:nvCxnSpPr>
          <p:spPr bwMode="auto">
            <a:xfrm>
              <a:off x="4260850" y="3663951"/>
              <a:ext cx="692150" cy="56356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275"/>
            <p:cNvCxnSpPr>
              <a:cxnSpLocks noChangeShapeType="1"/>
              <a:stCxn id="60" idx="4"/>
              <a:endCxn id="62" idx="7"/>
            </p:cNvCxnSpPr>
            <p:nvPr/>
          </p:nvCxnSpPr>
          <p:spPr bwMode="auto">
            <a:xfrm flipH="1">
              <a:off x="4789196" y="3935413"/>
              <a:ext cx="849604" cy="447523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276"/>
            <p:cNvCxnSpPr>
              <a:cxnSpLocks noChangeShapeType="1"/>
              <a:stCxn id="60" idx="3"/>
              <a:endCxn id="61" idx="6"/>
            </p:cNvCxnSpPr>
            <p:nvPr/>
          </p:nvCxnSpPr>
          <p:spPr bwMode="auto">
            <a:xfrm flipH="1">
              <a:off x="2827338" y="3872410"/>
              <a:ext cx="2326528" cy="215403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277"/>
            <p:cNvCxnSpPr>
              <a:cxnSpLocks noChangeShapeType="1"/>
              <a:stCxn id="60" idx="5"/>
              <a:endCxn id="63" idx="0"/>
            </p:cNvCxnSpPr>
            <p:nvPr/>
          </p:nvCxnSpPr>
          <p:spPr bwMode="auto">
            <a:xfrm flipH="1">
              <a:off x="6006307" y="3872410"/>
              <a:ext cx="117427" cy="847228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278"/>
            <p:cNvCxnSpPr>
              <a:cxnSpLocks noChangeShapeType="1"/>
              <a:stCxn id="63" idx="1"/>
              <a:endCxn id="62" idx="6"/>
            </p:cNvCxnSpPr>
            <p:nvPr/>
          </p:nvCxnSpPr>
          <p:spPr bwMode="auto">
            <a:xfrm flipH="1" flipV="1">
              <a:off x="5087938" y="4524375"/>
              <a:ext cx="477775" cy="242690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279"/>
            <p:cNvCxnSpPr>
              <a:cxnSpLocks noChangeShapeType="1"/>
              <a:stCxn id="61" idx="5"/>
              <a:endCxn id="62" idx="1"/>
            </p:cNvCxnSpPr>
            <p:nvPr/>
          </p:nvCxnSpPr>
          <p:spPr bwMode="auto">
            <a:xfrm>
              <a:off x="2733879" y="4230374"/>
              <a:ext cx="612863" cy="152562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280"/>
            <p:cNvCxnSpPr>
              <a:cxnSpLocks noChangeShapeType="1"/>
              <a:stCxn id="62" idx="4"/>
              <a:endCxn id="64" idx="7"/>
            </p:cNvCxnSpPr>
            <p:nvPr/>
          </p:nvCxnSpPr>
          <p:spPr bwMode="auto">
            <a:xfrm flipH="1">
              <a:off x="3479230" y="4724400"/>
              <a:ext cx="588739" cy="30485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281"/>
            <p:cNvCxnSpPr>
              <a:cxnSpLocks noChangeShapeType="1"/>
              <a:stCxn id="64" idx="5"/>
              <a:endCxn id="65" idx="1"/>
            </p:cNvCxnSpPr>
            <p:nvPr/>
          </p:nvCxnSpPr>
          <p:spPr bwMode="auto">
            <a:xfrm rot="16200000" flipH="1">
              <a:off x="3398044" y="5479256"/>
              <a:ext cx="363538" cy="200025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282"/>
            <p:cNvCxnSpPr>
              <a:cxnSpLocks noChangeShapeType="1"/>
              <a:stCxn id="65" idx="6"/>
              <a:endCxn id="66" idx="2"/>
            </p:cNvCxnSpPr>
            <p:nvPr/>
          </p:nvCxnSpPr>
          <p:spPr bwMode="auto">
            <a:xfrm>
              <a:off x="4271963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Rectangle 244"/>
            <p:cNvSpPr>
              <a:spLocks noChangeArrowheads="1"/>
            </p:cNvSpPr>
            <p:nvPr/>
          </p:nvSpPr>
          <p:spPr bwMode="auto">
            <a:xfrm>
              <a:off x="3261369" y="4402138"/>
              <a:ext cx="1524817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write CSL201program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1" name="Rectangle 239"/>
            <p:cNvSpPr>
              <a:spLocks noChangeArrowheads="1"/>
            </p:cNvSpPr>
            <p:nvPr/>
          </p:nvSpPr>
          <p:spPr bwMode="auto">
            <a:xfrm>
              <a:off x="2401367" y="3962400"/>
              <a:ext cx="289965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play</a:t>
              </a:r>
            </a:p>
          </p:txBody>
        </p:sp>
        <p:sp>
          <p:nvSpPr>
            <p:cNvPr id="82" name="Rectangle 234"/>
            <p:cNvSpPr>
              <a:spLocks noChangeArrowheads="1"/>
            </p:cNvSpPr>
            <p:nvPr/>
          </p:nvSpPr>
          <p:spPr bwMode="auto">
            <a:xfrm>
              <a:off x="2177006" y="2251075"/>
              <a:ext cx="594226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wake up</a:t>
              </a:r>
            </a:p>
          </p:txBody>
        </p:sp>
        <p:sp>
          <p:nvSpPr>
            <p:cNvPr id="83" name="Rectangle 235"/>
            <p:cNvSpPr>
              <a:spLocks noChangeArrowheads="1"/>
            </p:cNvSpPr>
            <p:nvPr/>
          </p:nvSpPr>
          <p:spPr bwMode="auto">
            <a:xfrm>
              <a:off x="4755636" y="2724150"/>
              <a:ext cx="221692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eat</a:t>
              </a:r>
            </a:p>
          </p:txBody>
        </p:sp>
        <p:sp>
          <p:nvSpPr>
            <p:cNvPr id="84" name="Rectangle 236"/>
            <p:cNvSpPr>
              <a:spLocks noChangeArrowheads="1"/>
            </p:cNvSpPr>
            <p:nvPr/>
          </p:nvSpPr>
          <p:spPr bwMode="auto">
            <a:xfrm>
              <a:off x="3698246" y="3532269"/>
              <a:ext cx="623888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nap</a:t>
              </a:r>
            </a:p>
          </p:txBody>
        </p:sp>
        <p:sp>
          <p:nvSpPr>
            <p:cNvPr id="85" name="Rectangle 237"/>
            <p:cNvSpPr>
              <a:spLocks noChangeArrowheads="1"/>
            </p:cNvSpPr>
            <p:nvPr/>
          </p:nvSpPr>
          <p:spPr bwMode="auto">
            <a:xfrm>
              <a:off x="3121150" y="2819400"/>
              <a:ext cx="536811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CSL201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6" name="Rectangle 238"/>
            <p:cNvSpPr>
              <a:spLocks noChangeArrowheads="1"/>
            </p:cNvSpPr>
            <p:nvPr/>
          </p:nvSpPr>
          <p:spPr bwMode="auto">
            <a:xfrm>
              <a:off x="5236097" y="3586163"/>
              <a:ext cx="939887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more </a:t>
              </a: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</a:rPr>
                <a:t>CSL201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7" name="Rectangle 240"/>
            <p:cNvSpPr>
              <a:spLocks noChangeArrowheads="1"/>
            </p:cNvSpPr>
            <p:nvPr/>
          </p:nvSpPr>
          <p:spPr bwMode="auto">
            <a:xfrm>
              <a:off x="5748236" y="4741863"/>
              <a:ext cx="62250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work out</a:t>
              </a:r>
            </a:p>
          </p:txBody>
        </p:sp>
        <p:sp>
          <p:nvSpPr>
            <p:cNvPr id="88" name="Rectangle 241"/>
            <p:cNvSpPr>
              <a:spLocks noChangeArrowheads="1"/>
            </p:cNvSpPr>
            <p:nvPr/>
          </p:nvSpPr>
          <p:spPr bwMode="auto">
            <a:xfrm>
              <a:off x="2027238" y="5043488"/>
              <a:ext cx="0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9" name="Rectangle 242"/>
            <p:cNvSpPr>
              <a:spLocks noChangeArrowheads="1"/>
            </p:cNvSpPr>
            <p:nvPr/>
          </p:nvSpPr>
          <p:spPr bwMode="auto">
            <a:xfrm>
              <a:off x="3751425" y="5737225"/>
              <a:ext cx="364799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sleep</a:t>
              </a:r>
            </a:p>
          </p:txBody>
        </p:sp>
        <p:sp>
          <p:nvSpPr>
            <p:cNvPr id="90" name="Rectangle 243"/>
            <p:cNvSpPr>
              <a:spLocks noChangeArrowheads="1"/>
            </p:cNvSpPr>
            <p:nvPr/>
          </p:nvSpPr>
          <p:spPr bwMode="auto">
            <a:xfrm>
              <a:off x="5008563" y="6081713"/>
              <a:ext cx="2057400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dream about </a:t>
              </a:r>
              <a:r>
                <a:rPr kumimoji="0" lang="en-US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CSL201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2" name="Rectangle 246"/>
            <p:cNvSpPr>
              <a:spLocks noChangeArrowheads="1"/>
            </p:cNvSpPr>
            <p:nvPr/>
          </p:nvSpPr>
          <p:spPr bwMode="auto">
            <a:xfrm>
              <a:off x="2938453" y="2133600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" name="Rectangle 247"/>
            <p:cNvSpPr>
              <a:spLocks noChangeArrowheads="1"/>
            </p:cNvSpPr>
            <p:nvPr/>
          </p:nvSpPr>
          <p:spPr bwMode="auto">
            <a:xfrm>
              <a:off x="3602027" y="2571750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4" name="Rectangle 248"/>
            <p:cNvSpPr>
              <a:spLocks noChangeArrowheads="1"/>
            </p:cNvSpPr>
            <p:nvPr/>
          </p:nvSpPr>
          <p:spPr bwMode="auto">
            <a:xfrm>
              <a:off x="5283190" y="2522538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5" name="Rectangle 249"/>
            <p:cNvSpPr>
              <a:spLocks noChangeArrowheads="1"/>
            </p:cNvSpPr>
            <p:nvPr/>
          </p:nvSpPr>
          <p:spPr bwMode="auto">
            <a:xfrm>
              <a:off x="4298939" y="3297238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6" name="Rectangle 250"/>
            <p:cNvSpPr>
              <a:spLocks noChangeArrowheads="1"/>
            </p:cNvSpPr>
            <p:nvPr/>
          </p:nvSpPr>
          <p:spPr bwMode="auto">
            <a:xfrm>
              <a:off x="5726103" y="3281363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7" name="Rectangle 251"/>
            <p:cNvSpPr>
              <a:spLocks noChangeArrowheads="1"/>
            </p:cNvSpPr>
            <p:nvPr/>
          </p:nvSpPr>
          <p:spPr bwMode="auto">
            <a:xfrm>
              <a:off x="6132502" y="4445000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98" name="Rectangle 252"/>
            <p:cNvSpPr>
              <a:spLocks noChangeArrowheads="1"/>
            </p:cNvSpPr>
            <p:nvPr/>
          </p:nvSpPr>
          <p:spPr bwMode="auto">
            <a:xfrm>
              <a:off x="2727314" y="3709988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99" name="Rectangle 253"/>
            <p:cNvSpPr>
              <a:spLocks noChangeArrowheads="1"/>
            </p:cNvSpPr>
            <p:nvPr/>
          </p:nvSpPr>
          <p:spPr bwMode="auto">
            <a:xfrm>
              <a:off x="4395778" y="4114800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00" name="Rectangle 254"/>
            <p:cNvSpPr>
              <a:spLocks noChangeArrowheads="1"/>
            </p:cNvSpPr>
            <p:nvPr/>
          </p:nvSpPr>
          <p:spPr bwMode="auto">
            <a:xfrm>
              <a:off x="2603489" y="4724400"/>
              <a:ext cx="87333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01" name="Rectangle 255"/>
            <p:cNvSpPr>
              <a:spLocks noChangeArrowheads="1"/>
            </p:cNvSpPr>
            <p:nvPr/>
          </p:nvSpPr>
          <p:spPr bwMode="auto">
            <a:xfrm>
              <a:off x="4155261" y="5473700"/>
              <a:ext cx="174667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02" name="Rectangle 256"/>
            <p:cNvSpPr>
              <a:spLocks noChangeArrowheads="1"/>
            </p:cNvSpPr>
            <p:nvPr/>
          </p:nvSpPr>
          <p:spPr bwMode="auto">
            <a:xfrm>
              <a:off x="6276160" y="5715000"/>
              <a:ext cx="174667" cy="21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03" name="Text Box 257"/>
            <p:cNvSpPr txBox="1">
              <a:spLocks noChangeArrowheads="1"/>
            </p:cNvSpPr>
            <p:nvPr/>
          </p:nvSpPr>
          <p:spPr bwMode="auto">
            <a:xfrm>
              <a:off x="2068513" y="5029200"/>
              <a:ext cx="1570037" cy="30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bake cookies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55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355"/>
            <a:ext cx="8229600" cy="1143000"/>
          </a:xfrm>
        </p:spPr>
        <p:txBody>
          <a:bodyPr/>
          <a:lstStyle/>
          <a:p>
            <a:r>
              <a:rPr lang="en-US" sz="4000" dirty="0"/>
              <a:t>Algorithm for Topological Sorting</a:t>
            </a:r>
          </a:p>
        </p:txBody>
      </p:sp>
      <p:sp>
        <p:nvSpPr>
          <p:cNvPr id="4" name="Text Box 1105"/>
          <p:cNvSpPr txBox="1">
            <a:spLocks noChangeArrowheads="1"/>
          </p:cNvSpPr>
          <p:nvPr/>
        </p:nvSpPr>
        <p:spPr bwMode="auto">
          <a:xfrm>
            <a:off x="1394372" y="2024993"/>
            <a:ext cx="6365766" cy="3046988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000000"/>
                </a:solidFill>
                <a:latin typeface="Avenir Book"/>
                <a:cs typeface="Avenir Book"/>
              </a:rPr>
              <a:t>Algorithm </a:t>
            </a:r>
            <a:r>
              <a:rPr lang="en-US" dirty="0" err="1">
                <a:solidFill>
                  <a:schemeClr val="tx2"/>
                </a:solidFill>
                <a:latin typeface="Avenir Book"/>
                <a:cs typeface="Avenir Book"/>
              </a:rPr>
              <a:t>TopologicalSort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</a:rPr>
              <a:t>(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</a:rPr>
              <a:t>G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</a:rPr>
              <a:t>)</a:t>
            </a:r>
          </a:p>
          <a:p>
            <a:pPr algn="l" eaLnBrk="1" hangingPunct="1"/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</a:rPr>
              <a:t>      </a:t>
            </a:r>
            <a:r>
              <a:rPr lang="en-US" b="1" i="1" dirty="0" smtClean="0">
                <a:solidFill>
                  <a:schemeClr val="tx2"/>
                </a:solidFill>
                <a:latin typeface="Avenir Book"/>
                <a:cs typeface="Avenir Book"/>
              </a:rPr>
              <a:t>H</a:t>
            </a:r>
            <a:r>
              <a:rPr lang="en-US" b="1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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G</a:t>
            </a:r>
            <a:r>
              <a:rPr lang="en-US" dirty="0">
                <a:latin typeface="Avenir Book"/>
                <a:cs typeface="Avenir Book"/>
                <a:sym typeface="Symbol" charset="0"/>
              </a:rPr>
              <a:t>	// Temporary copy of </a:t>
            </a:r>
            <a:r>
              <a:rPr lang="en-US" b="1" i="1" dirty="0">
                <a:latin typeface="Avenir Book"/>
                <a:cs typeface="Avenir Book"/>
                <a:sym typeface="Symbol" charset="0"/>
              </a:rPr>
              <a:t>G</a:t>
            </a:r>
          </a:p>
          <a:p>
            <a:pPr algn="l" eaLnBrk="1" hangingPunct="1"/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</a:rPr>
              <a:t>      </a:t>
            </a:r>
            <a:r>
              <a:rPr lang="en-US" b="1" i="1" dirty="0" smtClean="0">
                <a:solidFill>
                  <a:schemeClr val="tx2"/>
                </a:solidFill>
                <a:latin typeface="Avenir Book"/>
                <a:cs typeface="Avenir Book"/>
              </a:rPr>
              <a:t>n</a:t>
            </a:r>
            <a:r>
              <a:rPr lang="en-US" b="1" dirty="0" smtClean="0">
                <a:solidFill>
                  <a:schemeClr val="tx2"/>
                </a:solidFill>
                <a:latin typeface="Avenir Book"/>
                <a:cs typeface="Avenir Book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 </a:t>
            </a:r>
            <a:r>
              <a:rPr lang="en-US" b="1" i="1" dirty="0" err="1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G.numVertices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()</a:t>
            </a:r>
            <a:endParaRPr lang="en-US" i="1" dirty="0">
              <a:solidFill>
                <a:schemeClr val="tx2"/>
              </a:solidFill>
              <a:latin typeface="Avenir Book"/>
              <a:cs typeface="Avenir Book"/>
              <a:sym typeface="Symbol" charset="0"/>
            </a:endParaRPr>
          </a:p>
          <a:p>
            <a:pPr algn="l" eaLnBrk="1" hangingPunct="1"/>
            <a:r>
              <a:rPr lang="en-US" b="1" dirty="0">
                <a:solidFill>
                  <a:srgbClr val="000000"/>
                </a:solidFill>
                <a:latin typeface="Avenir Book"/>
                <a:cs typeface="Avenir Book"/>
                <a:sym typeface="Symbol" charset="0"/>
              </a:rPr>
              <a:t>      while</a:t>
            </a:r>
            <a:r>
              <a:rPr lang="en-US" dirty="0">
                <a:latin typeface="Avenir Book"/>
                <a:cs typeface="Avenir Book"/>
                <a:sym typeface="Symbol" charset="0"/>
              </a:rPr>
              <a:t>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H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is not empty</a:t>
            </a:r>
            <a:r>
              <a:rPr lang="en-US" dirty="0">
                <a:latin typeface="Avenir Book"/>
                <a:cs typeface="Avenir Book"/>
                <a:sym typeface="Symbo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venir Book"/>
                <a:cs typeface="Avenir Book"/>
                <a:sym typeface="Symbol" charset="0"/>
              </a:rPr>
              <a:t>do</a:t>
            </a:r>
          </a:p>
          <a:p>
            <a:pPr algn="l" eaLnBrk="1" hangingPunct="1"/>
            <a:r>
              <a:rPr lang="en-US" dirty="0">
                <a:latin typeface="Avenir Book"/>
                <a:cs typeface="Avenir Book"/>
                <a:sym typeface="Symbol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Let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be a vertex with no outgoing edges</a:t>
            </a:r>
          </a:p>
          <a:p>
            <a:pPr algn="l" eaLnBrk="1" hangingPunct="1"/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	Label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v</a:t>
            </a: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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n</a:t>
            </a:r>
          </a:p>
          <a:p>
            <a:pPr algn="l" eaLnBrk="1" hangingPunct="1"/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	</a:t>
            </a:r>
            <a:r>
              <a:rPr lang="en-US" b="1" i="1" dirty="0" smtClean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n</a:t>
            </a:r>
            <a:r>
              <a:rPr lang="en-US" b="1" dirty="0" smtClean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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n 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-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1</a:t>
            </a:r>
          </a:p>
          <a:p>
            <a:pPr algn="l" eaLnBrk="1" hangingPunct="1"/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	Remove </a:t>
            </a:r>
            <a:r>
              <a:rPr lang="en-US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 from </a:t>
            </a:r>
            <a:r>
              <a:rPr lang="en-US" b="1" i="1" dirty="0">
                <a:solidFill>
                  <a:schemeClr val="tx2"/>
                </a:solidFill>
                <a:latin typeface="Avenir Book"/>
                <a:cs typeface="Avenir Book"/>
                <a:sym typeface="Symbol" charset="0"/>
              </a:rPr>
              <a:t>H</a:t>
            </a:r>
            <a:endParaRPr lang="en-US" b="1" dirty="0">
              <a:solidFill>
                <a:schemeClr val="tx2"/>
              </a:solidFill>
              <a:latin typeface="Avenir Book"/>
              <a:cs typeface="Avenir Book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769"/>
            <a:ext cx="8229600" cy="1143000"/>
          </a:xfrm>
        </p:spPr>
        <p:txBody>
          <a:bodyPr/>
          <a:lstStyle/>
          <a:p>
            <a:r>
              <a:rPr lang="en-US" sz="5400" dirty="0"/>
              <a:t>Implementation with DFS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67200" y="1591441"/>
            <a:ext cx="4191000" cy="47505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Algorithm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topologicalDFS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G, 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Input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graph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and a start vertex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Output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labeling of the vertices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	in the connected component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v, VISITED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G.outEdges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{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outgoing edges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w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opposite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v,e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if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=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{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is a discovery edge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}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topologicalDFS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G, 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else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{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is a forward or cross edge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7C1EB">
                    <a:lumMod val="50000"/>
                  </a:srgbClr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7C1EB">
                  <a:lumMod val="50000"/>
                </a:srgbClr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Label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with topological number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  <a:sym typeface="Symbol" pitchFamily="18" charset="2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 -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+mn-ea"/>
              <a:cs typeface="Avenir Book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2097" y="2509126"/>
            <a:ext cx="3733800" cy="2977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Algorithm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topologicalDFS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Input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dag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Output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topological ordering of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  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n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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G.numVertices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for all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u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G.vertices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 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setLabel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u, UNEXPLORED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for all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G.vertices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()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 if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 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getLabel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= 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UNEXPLORED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		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topologicalDFS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G, v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598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84" name="Rectangle 134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Rectangle 142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ctangle 160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179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192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193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94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95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96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197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198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199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200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" name="AutoShape 203"/>
          <p:cNvCxnSpPr>
            <a:cxnSpLocks noChangeShapeType="1"/>
            <a:stCxn id="88" idx="2"/>
            <a:endCxn id="95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204"/>
          <p:cNvCxnSpPr>
            <a:cxnSpLocks noChangeShapeType="1"/>
            <a:stCxn id="88" idx="4"/>
            <a:endCxn id="90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205"/>
          <p:cNvCxnSpPr>
            <a:cxnSpLocks noChangeShapeType="1"/>
            <a:stCxn id="94" idx="2"/>
            <a:endCxn id="90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206"/>
          <p:cNvCxnSpPr>
            <a:cxnSpLocks noChangeShapeType="1"/>
            <a:stCxn id="92" idx="2"/>
            <a:endCxn id="89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207"/>
          <p:cNvCxnSpPr>
            <a:cxnSpLocks noChangeShapeType="1"/>
            <a:stCxn id="92" idx="3"/>
            <a:endCxn id="96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208"/>
          <p:cNvCxnSpPr>
            <a:cxnSpLocks noChangeShapeType="1"/>
            <a:stCxn id="91" idx="6"/>
            <a:endCxn id="96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09"/>
          <p:cNvCxnSpPr>
            <a:cxnSpLocks noChangeShapeType="1"/>
            <a:stCxn id="89" idx="4"/>
            <a:endCxn id="96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210"/>
          <p:cNvCxnSpPr>
            <a:cxnSpLocks noChangeShapeType="1"/>
            <a:stCxn id="93" idx="5"/>
            <a:endCxn id="89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11"/>
          <p:cNvCxnSpPr>
            <a:cxnSpLocks noChangeShapeType="1"/>
            <a:stCxn id="95" idx="5"/>
            <a:endCxn id="93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AutoShape 212"/>
          <p:cNvCxnSpPr>
            <a:cxnSpLocks noChangeShapeType="1"/>
            <a:stCxn id="95" idx="4"/>
            <a:endCxn id="91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213"/>
          <p:cNvCxnSpPr>
            <a:cxnSpLocks noChangeShapeType="1"/>
            <a:stCxn id="95" idx="6"/>
            <a:endCxn id="90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14"/>
          <p:cNvCxnSpPr>
            <a:cxnSpLocks noChangeShapeType="1"/>
            <a:stCxn id="90" idx="6"/>
            <a:endCxn id="92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215"/>
          <p:cNvCxnSpPr>
            <a:cxnSpLocks noChangeShapeType="1"/>
            <a:stCxn id="94" idx="3"/>
            <a:endCxn id="92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477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0696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26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027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23" y="669981"/>
            <a:ext cx="7468745" cy="11430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/>
              <a:t>Edges incident on a </a:t>
            </a:r>
            <a:r>
              <a:rPr lang="en-US" sz="4000" dirty="0" smtClean="0"/>
              <a:t>vertex: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-</a:t>
            </a:r>
            <a:r>
              <a:rPr lang="en-US" sz="3600" dirty="0" smtClean="0"/>
              <a:t>a</a:t>
            </a:r>
            <a:r>
              <a:rPr lang="en-US" sz="3600" dirty="0"/>
              <a:t>, d, and b are incident on V</a:t>
            </a:r>
            <a:br>
              <a:rPr lang="en-US" sz="3600" dirty="0"/>
            </a:br>
            <a:r>
              <a:rPr lang="en-US" sz="3600" dirty="0" smtClean="0"/>
              <a:t>-outgoing edges, incoming </a:t>
            </a:r>
            <a:r>
              <a:rPr lang="en-US" sz="3600" dirty="0"/>
              <a:t>edges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56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25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019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258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4087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ahom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218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451752"/>
            <a:ext cx="9143999" cy="1143000"/>
          </a:xfrm>
        </p:spPr>
        <p:txBody>
          <a:bodyPr/>
          <a:lstStyle/>
          <a:p>
            <a:pPr eaLnBrk="1" hangingPunct="1"/>
            <a:r>
              <a:rPr lang="en-US" dirty="0"/>
              <a:t>Topological </a:t>
            </a:r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36788" y="2719388"/>
            <a:ext cx="23812" cy="7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52963" y="3673475"/>
            <a:ext cx="23812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5463" y="36734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28863" y="5756275"/>
            <a:ext cx="22225" cy="79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57675" y="17526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29113" y="44958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543425" y="30892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19350" y="49053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162675" y="3622675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16300" y="36020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788150" y="19256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ahoma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05050" y="2667000"/>
            <a:ext cx="555625" cy="566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24388" y="5621338"/>
            <a:ext cx="555625" cy="5667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ahoma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6" name="AutoShape 16"/>
          <p:cNvCxnSpPr>
            <a:cxnSpLocks noChangeShapeType="1"/>
            <a:stCxn id="7" idx="2"/>
            <a:endCxn id="14" idx="7"/>
          </p:cNvCxnSpPr>
          <p:nvPr/>
        </p:nvCxnSpPr>
        <p:spPr bwMode="auto">
          <a:xfrm flipH="1">
            <a:off x="2779713" y="2036763"/>
            <a:ext cx="1458912" cy="693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4535488" y="2338388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13" idx="2"/>
            <a:endCxn id="9" idx="7"/>
          </p:cNvCxnSpPr>
          <p:nvPr/>
        </p:nvCxnSpPr>
        <p:spPr bwMode="auto">
          <a:xfrm flipH="1">
            <a:off x="5018088" y="2209800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1" idx="2"/>
            <a:endCxn id="8" idx="7"/>
          </p:cNvCxnSpPr>
          <p:nvPr/>
        </p:nvCxnSpPr>
        <p:spPr bwMode="auto">
          <a:xfrm flipH="1">
            <a:off x="4803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stCxn id="11" idx="3"/>
            <a:endCxn id="15" idx="7"/>
          </p:cNvCxnSpPr>
          <p:nvPr/>
        </p:nvCxnSpPr>
        <p:spPr bwMode="auto">
          <a:xfrm flipH="1">
            <a:off x="5099050" y="4125913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10" idx="6"/>
            <a:endCxn id="15" idx="2"/>
          </p:cNvCxnSpPr>
          <p:nvPr/>
        </p:nvCxnSpPr>
        <p:spPr bwMode="auto">
          <a:xfrm>
            <a:off x="2994025" y="5189538"/>
            <a:ext cx="1611313" cy="715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8" idx="4"/>
            <a:endCxn id="15" idx="1"/>
          </p:cNvCxnSpPr>
          <p:nvPr/>
        </p:nvCxnSpPr>
        <p:spPr bwMode="auto">
          <a:xfrm>
            <a:off x="4606925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/>
          <p:cNvCxnSpPr>
            <a:cxnSpLocks noChangeShapeType="1"/>
            <a:stCxn id="12" idx="5"/>
            <a:endCxn id="8" idx="1"/>
          </p:cNvCxnSpPr>
          <p:nvPr/>
        </p:nvCxnSpPr>
        <p:spPr bwMode="auto">
          <a:xfrm>
            <a:off x="3890963" y="4105275"/>
            <a:ext cx="519112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/>
          <p:cNvCxnSpPr>
            <a:cxnSpLocks noChangeShapeType="1"/>
            <a:stCxn id="14" idx="5"/>
            <a:endCxn id="12" idx="1"/>
          </p:cNvCxnSpPr>
          <p:nvPr/>
        </p:nvCxnSpPr>
        <p:spPr bwMode="auto">
          <a:xfrm>
            <a:off x="2779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4" idx="4"/>
            <a:endCxn id="10" idx="0"/>
          </p:cNvCxnSpPr>
          <p:nvPr/>
        </p:nvCxnSpPr>
        <p:spPr bwMode="auto">
          <a:xfrm>
            <a:off x="2582863" y="3252788"/>
            <a:ext cx="114300" cy="1633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14" idx="6"/>
            <a:endCxn id="9" idx="2"/>
          </p:cNvCxnSpPr>
          <p:nvPr/>
        </p:nvCxnSpPr>
        <p:spPr bwMode="auto">
          <a:xfrm>
            <a:off x="2879725" y="2951163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9" idx="6"/>
            <a:endCxn id="11" idx="1"/>
          </p:cNvCxnSpPr>
          <p:nvPr/>
        </p:nvCxnSpPr>
        <p:spPr bwMode="auto">
          <a:xfrm>
            <a:off x="5118100" y="3373438"/>
            <a:ext cx="1125538" cy="312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3" idx="3"/>
            <a:endCxn id="11" idx="7"/>
          </p:cNvCxnSpPr>
          <p:nvPr/>
        </p:nvCxnSpPr>
        <p:spPr bwMode="auto">
          <a:xfrm flipH="1">
            <a:off x="6637338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136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Example of Negative Edge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V</a:t>
            </a:r>
            <a:r>
              <a:rPr lang="en-US" dirty="0" smtClean="0"/>
              <a:t>egas, they pay you to visit their resort!</a:t>
            </a:r>
          </a:p>
          <a:p>
            <a:r>
              <a:rPr lang="en-US" dirty="0" smtClean="0"/>
              <a:t>Positive cycle, good example of maximum cost!</a:t>
            </a:r>
          </a:p>
          <a:p>
            <a:r>
              <a:rPr lang="en-US" dirty="0" smtClean="0"/>
              <a:t>Negative cycle, good example of positive cost!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4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41"/>
            <a:ext cx="8229600" cy="1143000"/>
          </a:xfrm>
        </p:spPr>
        <p:txBody>
          <a:bodyPr/>
          <a:lstStyle/>
          <a:p>
            <a:r>
              <a:rPr lang="en-US" dirty="0" smtClean="0"/>
              <a:t>Weighted Graph</a:t>
            </a:r>
            <a:endParaRPr lang="en-US" dirty="0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4629148" y="29511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ORD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7143748" y="2795578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PVD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6892923" y="47037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MIA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340223" y="4465628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DFW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2419348" y="31797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SFO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2571748" y="43227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LAX</a:t>
            </a: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6207123" y="35607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LGA</a:t>
            </a:r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590548" y="4094153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HNL</a:t>
            </a:r>
          </a:p>
        </p:txBody>
      </p:sp>
      <p:cxnSp>
        <p:nvCxnSpPr>
          <p:cNvPr id="44" name="AutoShape 12"/>
          <p:cNvCxnSpPr>
            <a:cxnSpLocks noChangeShapeType="1"/>
            <a:stCxn id="40" idx="6"/>
            <a:endCxn id="36" idx="2"/>
          </p:cNvCxnSpPr>
          <p:nvPr/>
        </p:nvCxnSpPr>
        <p:spPr bwMode="auto">
          <a:xfrm flipV="1">
            <a:off x="3365498" y="3179753"/>
            <a:ext cx="1254125" cy="228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3"/>
          <p:cNvCxnSpPr>
            <a:cxnSpLocks noChangeShapeType="1"/>
            <a:stCxn id="39" idx="0"/>
            <a:endCxn id="36" idx="4"/>
          </p:cNvCxnSpPr>
          <p:nvPr/>
        </p:nvCxnSpPr>
        <p:spPr bwMode="auto">
          <a:xfrm flipV="1">
            <a:off x="4808536" y="3417878"/>
            <a:ext cx="288925" cy="10382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4"/>
          <p:cNvCxnSpPr>
            <a:cxnSpLocks noChangeShapeType="1"/>
            <a:stCxn id="39" idx="7"/>
            <a:endCxn id="42" idx="3"/>
          </p:cNvCxnSpPr>
          <p:nvPr/>
        </p:nvCxnSpPr>
        <p:spPr bwMode="auto">
          <a:xfrm flipV="1">
            <a:off x="5140323" y="3960803"/>
            <a:ext cx="1203325" cy="5619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5"/>
          <p:cNvCxnSpPr>
            <a:cxnSpLocks noChangeShapeType="1"/>
            <a:stCxn id="42" idx="0"/>
            <a:endCxn id="37" idx="3"/>
          </p:cNvCxnSpPr>
          <p:nvPr/>
        </p:nvCxnSpPr>
        <p:spPr bwMode="auto">
          <a:xfrm flipV="1">
            <a:off x="6675436" y="3195628"/>
            <a:ext cx="604837" cy="355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6"/>
          <p:cNvCxnSpPr>
            <a:cxnSpLocks noChangeShapeType="1"/>
            <a:stCxn id="36" idx="6"/>
            <a:endCxn id="37" idx="2"/>
          </p:cNvCxnSpPr>
          <p:nvPr/>
        </p:nvCxnSpPr>
        <p:spPr bwMode="auto">
          <a:xfrm flipV="1">
            <a:off x="5575298" y="3024178"/>
            <a:ext cx="1558925" cy="1555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7"/>
          <p:cNvCxnSpPr>
            <a:cxnSpLocks noChangeShapeType="1"/>
            <a:stCxn id="43" idx="6"/>
            <a:endCxn id="41" idx="2"/>
          </p:cNvCxnSpPr>
          <p:nvPr/>
        </p:nvCxnSpPr>
        <p:spPr bwMode="auto">
          <a:xfrm>
            <a:off x="1536698" y="4322753"/>
            <a:ext cx="1025525" cy="228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8"/>
          <p:cNvCxnSpPr>
            <a:cxnSpLocks noChangeShapeType="1"/>
            <a:stCxn id="40" idx="4"/>
            <a:endCxn id="41" idx="0"/>
          </p:cNvCxnSpPr>
          <p:nvPr/>
        </p:nvCxnSpPr>
        <p:spPr bwMode="auto">
          <a:xfrm>
            <a:off x="2887661" y="3646478"/>
            <a:ext cx="15240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9"/>
          <p:cNvCxnSpPr>
            <a:cxnSpLocks noChangeShapeType="1"/>
            <a:stCxn id="42" idx="4"/>
            <a:endCxn id="38" idx="0"/>
          </p:cNvCxnSpPr>
          <p:nvPr/>
        </p:nvCxnSpPr>
        <p:spPr bwMode="auto">
          <a:xfrm>
            <a:off x="6675436" y="4027478"/>
            <a:ext cx="68580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20"/>
          <p:cNvCxnSpPr>
            <a:cxnSpLocks noChangeShapeType="1"/>
            <a:endCxn id="39" idx="6"/>
          </p:cNvCxnSpPr>
          <p:nvPr/>
        </p:nvCxnSpPr>
        <p:spPr bwMode="auto">
          <a:xfrm flipH="1" flipV="1">
            <a:off x="5286373" y="4694228"/>
            <a:ext cx="1597025" cy="2381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21"/>
          <p:cNvCxnSpPr>
            <a:cxnSpLocks noChangeShapeType="1"/>
            <a:stCxn id="41" idx="6"/>
            <a:endCxn id="39" idx="2"/>
          </p:cNvCxnSpPr>
          <p:nvPr/>
        </p:nvCxnSpPr>
        <p:spPr bwMode="auto">
          <a:xfrm>
            <a:off x="3517898" y="4551353"/>
            <a:ext cx="812800" cy="1428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22"/>
          <p:cNvCxnSpPr>
            <a:cxnSpLocks noChangeShapeType="1"/>
            <a:stCxn id="41" idx="7"/>
            <a:endCxn id="36" idx="3"/>
          </p:cNvCxnSpPr>
          <p:nvPr/>
        </p:nvCxnSpPr>
        <p:spPr bwMode="auto">
          <a:xfrm flipV="1">
            <a:off x="3371848" y="3351203"/>
            <a:ext cx="1393825" cy="10287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23"/>
          <p:cNvSpPr txBox="1">
            <a:spLocks noChangeArrowheads="1"/>
          </p:cNvSpPr>
          <p:nvPr/>
        </p:nvSpPr>
        <p:spPr bwMode="auto">
          <a:xfrm rot="21252715">
            <a:off x="5903267" y="2774911"/>
            <a:ext cx="61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849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 rot="16937753">
            <a:off x="4581674" y="3507542"/>
            <a:ext cx="61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802</a:t>
            </a: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 rot="20055131">
            <a:off x="5254909" y="3924261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1387</a:t>
            </a: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 rot="19463698">
            <a:off x="3441984" y="3686136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1743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 rot="20910655">
            <a:off x="3553109" y="2949536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1843</a:t>
            </a: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 rot="2626382">
            <a:off x="6850347" y="4152861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1099</a:t>
            </a: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 rot="565849">
            <a:off x="5794659" y="4457661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1120</a:t>
            </a: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 rot="695916">
            <a:off x="3594384" y="4276686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1233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 rot="4665015">
            <a:off x="2816373" y="3813930"/>
            <a:ext cx="61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337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 rot="832501">
            <a:off x="1746534" y="4092536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2555</a:t>
            </a: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 rot="19708333">
            <a:off x="6604942" y="3076536"/>
            <a:ext cx="61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142</a:t>
            </a:r>
          </a:p>
        </p:txBody>
      </p:sp>
      <p:cxnSp>
        <p:nvCxnSpPr>
          <p:cNvPr id="66" name="AutoShape 34"/>
          <p:cNvCxnSpPr>
            <a:cxnSpLocks noChangeShapeType="1"/>
            <a:stCxn id="37" idx="4"/>
            <a:endCxn id="38" idx="7"/>
          </p:cNvCxnSpPr>
          <p:nvPr/>
        </p:nvCxnSpPr>
        <p:spPr bwMode="auto">
          <a:xfrm>
            <a:off x="7612061" y="3262303"/>
            <a:ext cx="80962" cy="1498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5"/>
          <p:cNvSpPr txBox="1">
            <a:spLocks noChangeArrowheads="1"/>
          </p:cNvSpPr>
          <p:nvPr/>
        </p:nvSpPr>
        <p:spPr bwMode="auto">
          <a:xfrm rot="5207815">
            <a:off x="7482172" y="3662323"/>
            <a:ext cx="75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1205</a:t>
            </a:r>
          </a:p>
        </p:txBody>
      </p:sp>
    </p:spTree>
    <p:extLst>
      <p:ext uri="{BB962C8B-B14F-4D97-AF65-F5344CB8AC3E}">
        <p14:creationId xmlns:p14="http://schemas.microsoft.com/office/powerpoint/2010/main" val="30965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860"/>
            <a:ext cx="8229600" cy="1143000"/>
          </a:xfrm>
        </p:spPr>
        <p:txBody>
          <a:bodyPr/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4464403" y="3085934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ORD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6979003" y="2930359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PVD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6728178" y="4838534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MIA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175478" y="4600409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DFW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2254603" y="3314534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SFO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2407003" y="4457534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LAX</a:t>
            </a: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6042378" y="3695534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LGA</a:t>
            </a:r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425803" y="4228934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HNL</a:t>
            </a:r>
          </a:p>
        </p:txBody>
      </p:sp>
      <p:cxnSp>
        <p:nvCxnSpPr>
          <p:cNvPr id="44" name="AutoShape 12"/>
          <p:cNvCxnSpPr>
            <a:cxnSpLocks noChangeShapeType="1"/>
            <a:stCxn id="40" idx="6"/>
            <a:endCxn id="36" idx="2"/>
          </p:cNvCxnSpPr>
          <p:nvPr/>
        </p:nvCxnSpPr>
        <p:spPr bwMode="auto">
          <a:xfrm flipV="1">
            <a:off x="3200753" y="3314534"/>
            <a:ext cx="1244600" cy="228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3"/>
          <p:cNvCxnSpPr>
            <a:cxnSpLocks noChangeShapeType="1"/>
            <a:stCxn id="39" idx="0"/>
            <a:endCxn id="36" idx="4"/>
          </p:cNvCxnSpPr>
          <p:nvPr/>
        </p:nvCxnSpPr>
        <p:spPr bwMode="auto">
          <a:xfrm flipV="1">
            <a:off x="4643791" y="3562184"/>
            <a:ext cx="288925" cy="10287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4"/>
          <p:cNvCxnSpPr>
            <a:cxnSpLocks noChangeShapeType="1"/>
            <a:stCxn id="39" idx="7"/>
            <a:endCxn id="42" idx="3"/>
          </p:cNvCxnSpPr>
          <p:nvPr/>
        </p:nvCxnSpPr>
        <p:spPr bwMode="auto">
          <a:xfrm flipV="1">
            <a:off x="4975578" y="4095584"/>
            <a:ext cx="1203325" cy="5619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5"/>
          <p:cNvCxnSpPr>
            <a:cxnSpLocks noChangeShapeType="1"/>
            <a:stCxn id="42" idx="0"/>
            <a:endCxn id="37" idx="3"/>
          </p:cNvCxnSpPr>
          <p:nvPr/>
        </p:nvCxnSpPr>
        <p:spPr bwMode="auto">
          <a:xfrm flipV="1">
            <a:off x="6510691" y="3339934"/>
            <a:ext cx="604837" cy="3460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6"/>
          <p:cNvCxnSpPr>
            <a:cxnSpLocks noChangeShapeType="1"/>
            <a:stCxn id="36" idx="6"/>
            <a:endCxn id="37" idx="2"/>
          </p:cNvCxnSpPr>
          <p:nvPr/>
        </p:nvCxnSpPr>
        <p:spPr bwMode="auto">
          <a:xfrm flipV="1">
            <a:off x="5420078" y="3158959"/>
            <a:ext cx="1539875" cy="15557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7"/>
          <p:cNvCxnSpPr>
            <a:cxnSpLocks noChangeShapeType="1"/>
            <a:stCxn id="43" idx="6"/>
            <a:endCxn id="41" idx="2"/>
          </p:cNvCxnSpPr>
          <p:nvPr/>
        </p:nvCxnSpPr>
        <p:spPr bwMode="auto">
          <a:xfrm>
            <a:off x="1381478" y="4457534"/>
            <a:ext cx="1006475" cy="22860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8"/>
          <p:cNvCxnSpPr>
            <a:cxnSpLocks noChangeShapeType="1"/>
            <a:stCxn id="40" idx="4"/>
            <a:endCxn id="41" idx="0"/>
          </p:cNvCxnSpPr>
          <p:nvPr/>
        </p:nvCxnSpPr>
        <p:spPr bwMode="auto">
          <a:xfrm>
            <a:off x="2722916" y="3781259"/>
            <a:ext cx="152400" cy="6572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9"/>
          <p:cNvCxnSpPr>
            <a:cxnSpLocks noChangeShapeType="1"/>
            <a:stCxn id="42" idx="4"/>
            <a:endCxn id="38" idx="0"/>
          </p:cNvCxnSpPr>
          <p:nvPr/>
        </p:nvCxnSpPr>
        <p:spPr bwMode="auto">
          <a:xfrm>
            <a:off x="6510691" y="4162259"/>
            <a:ext cx="68580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20"/>
          <p:cNvCxnSpPr>
            <a:cxnSpLocks noChangeShapeType="1"/>
            <a:endCxn id="39" idx="6"/>
          </p:cNvCxnSpPr>
          <p:nvPr/>
        </p:nvCxnSpPr>
        <p:spPr bwMode="auto">
          <a:xfrm flipH="1" flipV="1">
            <a:off x="5121628" y="4829009"/>
            <a:ext cx="1597025" cy="2381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21"/>
          <p:cNvCxnSpPr>
            <a:cxnSpLocks noChangeShapeType="1"/>
            <a:stCxn id="41" idx="6"/>
            <a:endCxn id="39" idx="2"/>
          </p:cNvCxnSpPr>
          <p:nvPr/>
        </p:nvCxnSpPr>
        <p:spPr bwMode="auto">
          <a:xfrm>
            <a:off x="3362678" y="4686134"/>
            <a:ext cx="803275" cy="1428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22"/>
          <p:cNvCxnSpPr>
            <a:cxnSpLocks noChangeShapeType="1"/>
            <a:stCxn id="41" idx="7"/>
            <a:endCxn id="36" idx="3"/>
          </p:cNvCxnSpPr>
          <p:nvPr/>
        </p:nvCxnSpPr>
        <p:spPr bwMode="auto">
          <a:xfrm flipV="1">
            <a:off x="3207103" y="3495509"/>
            <a:ext cx="1393825" cy="100965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23"/>
          <p:cNvSpPr txBox="1">
            <a:spLocks noChangeArrowheads="1"/>
          </p:cNvSpPr>
          <p:nvPr/>
        </p:nvSpPr>
        <p:spPr bwMode="auto">
          <a:xfrm rot="21252715">
            <a:off x="5745516" y="2911309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849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 rot="16937753">
            <a:off x="4423922" y="3643940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802</a:t>
            </a: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 rot="20055131">
            <a:off x="5099403" y="4060659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1387</a:t>
            </a: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 rot="19463698">
            <a:off x="3286478" y="3822534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1743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 rot="20910655">
            <a:off x="3397603" y="3085934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1843</a:t>
            </a: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 rot="2626382">
            <a:off x="6694841" y="4289259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1099</a:t>
            </a: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 rot="565849">
            <a:off x="5639153" y="4594059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1120</a:t>
            </a: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 rot="695916">
            <a:off x="3438878" y="4413084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1233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 rot="4665015">
            <a:off x="2658622" y="3950328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337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 rot="832501">
            <a:off x="1591028" y="4228934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2555</a:t>
            </a: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 rot="19708333">
            <a:off x="6447191" y="3212934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142</a:t>
            </a:r>
          </a:p>
        </p:txBody>
      </p:sp>
      <p:cxnSp>
        <p:nvCxnSpPr>
          <p:cNvPr id="66" name="AutoShape 34"/>
          <p:cNvCxnSpPr>
            <a:cxnSpLocks noChangeShapeType="1"/>
            <a:stCxn id="37" idx="4"/>
            <a:endCxn id="38" idx="7"/>
          </p:cNvCxnSpPr>
          <p:nvPr/>
        </p:nvCxnSpPr>
        <p:spPr bwMode="auto">
          <a:xfrm>
            <a:off x="7447316" y="3406609"/>
            <a:ext cx="80962" cy="14890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5"/>
          <p:cNvSpPr txBox="1">
            <a:spLocks noChangeArrowheads="1"/>
          </p:cNvSpPr>
          <p:nvPr/>
        </p:nvSpPr>
        <p:spPr bwMode="auto">
          <a:xfrm rot="5207815">
            <a:off x="7326666" y="3798721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1205</a:t>
            </a:r>
          </a:p>
        </p:txBody>
      </p:sp>
    </p:spTree>
    <p:extLst>
      <p:ext uri="{BB962C8B-B14F-4D97-AF65-F5344CB8AC3E}">
        <p14:creationId xmlns:p14="http://schemas.microsoft.com/office/powerpoint/2010/main" val="20059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36" y="1311803"/>
            <a:ext cx="8229600" cy="1143000"/>
          </a:xfrm>
        </p:spPr>
        <p:txBody>
          <a:bodyPr/>
          <a:lstStyle/>
          <a:p>
            <a:r>
              <a:rPr lang="en-US" sz="5400" dirty="0"/>
              <a:t>A </a:t>
            </a:r>
            <a:r>
              <a:rPr lang="en-US" sz="5400" dirty="0" err="1"/>
              <a:t>subpath</a:t>
            </a:r>
            <a:r>
              <a:rPr lang="en-US" sz="5400" dirty="0"/>
              <a:t> of a shortest path is itself a shortest </a:t>
            </a:r>
            <a:r>
              <a:rPr lang="en-US" sz="5400" dirty="0" smtClean="0"/>
              <a:t>path!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464403" y="3170600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ORD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979003" y="3015025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PVD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728178" y="4923200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MIA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175478" y="4685075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DFW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54603" y="3399200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SFO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407003" y="4542200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LAX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042378" y="3780200"/>
            <a:ext cx="936625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LGA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5803" y="4313600"/>
            <a:ext cx="936625" cy="457200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HNL</a:t>
            </a:r>
          </a:p>
        </p:txBody>
      </p:sp>
      <p:cxnSp>
        <p:nvCxnSpPr>
          <p:cNvPr id="12" name="AutoShape 12"/>
          <p:cNvCxnSpPr>
            <a:cxnSpLocks noChangeShapeType="1"/>
            <a:stCxn id="8" idx="6"/>
            <a:endCxn id="4" idx="2"/>
          </p:cNvCxnSpPr>
          <p:nvPr/>
        </p:nvCxnSpPr>
        <p:spPr bwMode="auto">
          <a:xfrm flipV="1">
            <a:off x="3200753" y="3399200"/>
            <a:ext cx="1244600" cy="2286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3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643791" y="3646850"/>
            <a:ext cx="288925" cy="10287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4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4975578" y="4180250"/>
            <a:ext cx="1203325" cy="5619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5"/>
          <p:cNvCxnSpPr>
            <a:cxnSpLocks noChangeShapeType="1"/>
            <a:stCxn id="10" idx="0"/>
            <a:endCxn id="5" idx="3"/>
          </p:cNvCxnSpPr>
          <p:nvPr/>
        </p:nvCxnSpPr>
        <p:spPr bwMode="auto">
          <a:xfrm flipV="1">
            <a:off x="6510691" y="3424600"/>
            <a:ext cx="604837" cy="3460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4" idx="6"/>
            <a:endCxn id="5" idx="2"/>
          </p:cNvCxnSpPr>
          <p:nvPr/>
        </p:nvCxnSpPr>
        <p:spPr bwMode="auto">
          <a:xfrm flipV="1">
            <a:off x="5420078" y="3243625"/>
            <a:ext cx="1539875" cy="155575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11" idx="6"/>
            <a:endCxn id="9" idx="2"/>
          </p:cNvCxnSpPr>
          <p:nvPr/>
        </p:nvCxnSpPr>
        <p:spPr bwMode="auto">
          <a:xfrm>
            <a:off x="1381478" y="4542200"/>
            <a:ext cx="1006475" cy="22860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8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2722916" y="3865925"/>
            <a:ext cx="152400" cy="6572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9"/>
          <p:cNvCxnSpPr>
            <a:cxnSpLocks noChangeShapeType="1"/>
            <a:stCxn id="10" idx="4"/>
            <a:endCxn id="6" idx="0"/>
          </p:cNvCxnSpPr>
          <p:nvPr/>
        </p:nvCxnSpPr>
        <p:spPr bwMode="auto">
          <a:xfrm>
            <a:off x="6510691" y="4246925"/>
            <a:ext cx="685800" cy="6667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0"/>
          <p:cNvCxnSpPr>
            <a:cxnSpLocks noChangeShapeType="1"/>
            <a:endCxn id="7" idx="6"/>
          </p:cNvCxnSpPr>
          <p:nvPr/>
        </p:nvCxnSpPr>
        <p:spPr bwMode="auto">
          <a:xfrm flipH="1" flipV="1">
            <a:off x="5121628" y="4913675"/>
            <a:ext cx="1597025" cy="23812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/>
          <p:cNvCxnSpPr>
            <a:cxnSpLocks noChangeShapeType="1"/>
            <a:stCxn id="9" idx="6"/>
            <a:endCxn id="7" idx="2"/>
          </p:cNvCxnSpPr>
          <p:nvPr/>
        </p:nvCxnSpPr>
        <p:spPr bwMode="auto">
          <a:xfrm>
            <a:off x="3362678" y="4770800"/>
            <a:ext cx="803275" cy="1428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/>
          <p:cNvCxnSpPr>
            <a:cxnSpLocks noChangeShapeType="1"/>
            <a:stCxn id="9" idx="7"/>
            <a:endCxn id="4" idx="3"/>
          </p:cNvCxnSpPr>
          <p:nvPr/>
        </p:nvCxnSpPr>
        <p:spPr bwMode="auto">
          <a:xfrm flipV="1">
            <a:off x="3207103" y="3580175"/>
            <a:ext cx="1393825" cy="100965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21252715">
            <a:off x="5745516" y="2995975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849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 rot="16937753">
            <a:off x="4423922" y="3728606"/>
            <a:ext cx="59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802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20055131">
            <a:off x="5099403" y="41453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1387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19463698">
            <a:off x="3286478" y="39072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1743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 rot="20910655">
            <a:off x="3397603" y="31706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1843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2626382">
            <a:off x="6694841" y="43739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1099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 rot="565849">
            <a:off x="5639153" y="4678725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1120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695916">
            <a:off x="3438878" y="449775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1233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4665015">
            <a:off x="2658622" y="4034994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337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 rot="832501">
            <a:off x="1591028" y="43136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2555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 rot="19708333">
            <a:off x="6447191" y="3297600"/>
            <a:ext cx="598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142</a:t>
            </a:r>
          </a:p>
        </p:txBody>
      </p:sp>
      <p:cxnSp>
        <p:nvCxnSpPr>
          <p:cNvPr id="34" name="AutoShape 34"/>
          <p:cNvCxnSpPr>
            <a:cxnSpLocks noChangeShapeType="1"/>
            <a:stCxn id="5" idx="4"/>
            <a:endCxn id="6" idx="7"/>
          </p:cNvCxnSpPr>
          <p:nvPr/>
        </p:nvCxnSpPr>
        <p:spPr bwMode="auto">
          <a:xfrm>
            <a:off x="7447316" y="3491275"/>
            <a:ext cx="80962" cy="1489075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35"/>
          <p:cNvSpPr txBox="1">
            <a:spLocks noChangeArrowheads="1"/>
          </p:cNvSpPr>
          <p:nvPr/>
        </p:nvSpPr>
        <p:spPr bwMode="auto">
          <a:xfrm rot="5207815">
            <a:off x="7326666" y="3883387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1205</a:t>
            </a:r>
          </a:p>
        </p:txBody>
      </p:sp>
    </p:spTree>
    <p:extLst>
      <p:ext uri="{BB962C8B-B14F-4D97-AF65-F5344CB8AC3E}">
        <p14:creationId xmlns:p14="http://schemas.microsoft.com/office/powerpoint/2010/main" val="297215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7" y="669981"/>
            <a:ext cx="746874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Adjacent </a:t>
            </a:r>
            <a:r>
              <a:rPr lang="en-US" sz="4400" dirty="0" smtClean="0"/>
              <a:t>vertices: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>U and V are adjacent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2444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9527"/>
            <a:ext cx="8229600" cy="1143000"/>
          </a:xfrm>
        </p:spPr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9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790"/>
            <a:ext cx="8229600" cy="1143000"/>
          </a:xfrm>
        </p:spPr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086599" y="2266243"/>
            <a:ext cx="2046740" cy="3030518"/>
            <a:chOff x="1066800" y="2590800"/>
            <a:chExt cx="1426800" cy="211260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066800" y="34290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cs typeface="Avenir Book"/>
                </a:rPr>
                <a:t>s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2133600" y="25908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v1</a:t>
              </a: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133600" y="34290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v2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133600" y="43434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v3</a:t>
              </a:r>
            </a:p>
          </p:txBody>
        </p:sp>
        <p:cxnSp>
          <p:nvCxnSpPr>
            <p:cNvPr id="42" name="Straight Arrow Connector 41"/>
            <p:cNvCxnSpPr>
              <a:stCxn id="38" idx="7"/>
              <a:endCxn id="39" idx="3"/>
            </p:cNvCxnSpPr>
            <p:nvPr/>
          </p:nvCxnSpPr>
          <p:spPr bwMode="auto">
            <a:xfrm flipV="1">
              <a:off x="1374079" y="2898079"/>
              <a:ext cx="812242" cy="5836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38" idx="6"/>
              <a:endCxn id="40" idx="2"/>
            </p:cNvCxnSpPr>
            <p:nvPr/>
          </p:nvCxnSpPr>
          <p:spPr bwMode="auto">
            <a:xfrm>
              <a:off x="1426800" y="3609000"/>
              <a:ext cx="706800" cy="0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8" idx="5"/>
              <a:endCxn id="41" idx="1"/>
            </p:cNvCxnSpPr>
            <p:nvPr/>
          </p:nvCxnSpPr>
          <p:spPr bwMode="auto">
            <a:xfrm>
              <a:off x="1374079" y="3736279"/>
              <a:ext cx="812242" cy="6598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1523999" y="2807067"/>
              <a:ext cx="5334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0.5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00200" y="3276600"/>
              <a:ext cx="5334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2.1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6400" y="3810000"/>
              <a:ext cx="600315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1.1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36581" y="1732842"/>
            <a:ext cx="3358444" cy="3795679"/>
            <a:chOff x="4953000" y="1066800"/>
            <a:chExt cx="2341200" cy="2646000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953000" y="24384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cs typeface="Avenir Book"/>
                </a:rPr>
                <a:t>s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6019800" y="16002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v1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6019800" y="24384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v2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019800" y="33528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v3</a:t>
              </a:r>
            </a:p>
          </p:txBody>
        </p:sp>
        <p:cxnSp>
          <p:nvCxnSpPr>
            <p:cNvPr id="54" name="Straight Arrow Connector 53"/>
            <p:cNvCxnSpPr>
              <a:stCxn id="50" idx="7"/>
              <a:endCxn id="51" idx="3"/>
            </p:cNvCxnSpPr>
            <p:nvPr/>
          </p:nvCxnSpPr>
          <p:spPr bwMode="auto">
            <a:xfrm flipV="1">
              <a:off x="5260279" y="1907479"/>
              <a:ext cx="812242" cy="5836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50" idx="6"/>
              <a:endCxn id="52" idx="2"/>
            </p:cNvCxnSpPr>
            <p:nvPr/>
          </p:nvCxnSpPr>
          <p:spPr bwMode="auto">
            <a:xfrm>
              <a:off x="5313000" y="2618400"/>
              <a:ext cx="706800" cy="0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50" idx="5"/>
              <a:endCxn id="53" idx="1"/>
            </p:cNvCxnSpPr>
            <p:nvPr/>
          </p:nvCxnSpPr>
          <p:spPr bwMode="auto">
            <a:xfrm>
              <a:off x="5260279" y="2745679"/>
              <a:ext cx="812242" cy="6598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410199" y="1796793"/>
              <a:ext cx="6096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0.5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6400" y="2286000"/>
              <a:ext cx="713399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2.1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62599" y="2780052"/>
              <a:ext cx="6372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1.1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cxnSp>
          <p:nvCxnSpPr>
            <p:cNvPr id="60" name="Curved Connector 59"/>
            <p:cNvCxnSpPr>
              <a:stCxn id="51" idx="4"/>
              <a:endCxn id="52" idx="6"/>
            </p:cNvCxnSpPr>
            <p:nvPr/>
          </p:nvCxnSpPr>
          <p:spPr bwMode="auto">
            <a:xfrm rot="16200000" flipH="1">
              <a:off x="5960700" y="2199300"/>
              <a:ext cx="658200" cy="180000"/>
            </a:xfrm>
            <a:prstGeom prst="curvedConnector4">
              <a:avLst>
                <a:gd name="adj1" fmla="val 36326"/>
                <a:gd name="adj2" fmla="val 227000"/>
              </a:avLst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6934200" y="10668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934200" y="2057400"/>
              <a:ext cx="360000" cy="360000"/>
            </a:xfrm>
            <a:prstGeom prst="ellipse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cxnSp>
          <p:nvCxnSpPr>
            <p:cNvPr id="63" name="Straight Arrow Connector 62"/>
            <p:cNvCxnSpPr>
              <a:stCxn id="51" idx="7"/>
              <a:endCxn id="61" idx="3"/>
            </p:cNvCxnSpPr>
            <p:nvPr/>
          </p:nvCxnSpPr>
          <p:spPr bwMode="auto">
            <a:xfrm flipV="1">
              <a:off x="6327079" y="1374079"/>
              <a:ext cx="659842" cy="2788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51" idx="5"/>
              <a:endCxn id="62" idx="1"/>
            </p:cNvCxnSpPr>
            <p:nvPr/>
          </p:nvCxnSpPr>
          <p:spPr bwMode="auto">
            <a:xfrm>
              <a:off x="6327079" y="1907479"/>
              <a:ext cx="659842" cy="202642"/>
            </a:xfrm>
            <a:prstGeom prst="straightConnector1">
              <a:avLst/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6572873" y="2209800"/>
              <a:ext cx="6485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0.5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75370" y="1713252"/>
              <a:ext cx="646003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1.5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00800" y="1219200"/>
              <a:ext cx="4572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cxnSp>
          <p:nvCxnSpPr>
            <p:cNvPr id="68" name="Curved Connector 67"/>
            <p:cNvCxnSpPr>
              <a:stCxn id="51" idx="7"/>
              <a:endCxn id="53" idx="6"/>
            </p:cNvCxnSpPr>
            <p:nvPr/>
          </p:nvCxnSpPr>
          <p:spPr bwMode="auto">
            <a:xfrm rot="16200000" flipH="1">
              <a:off x="5413500" y="2566500"/>
              <a:ext cx="1879879" cy="52721"/>
            </a:xfrm>
            <a:prstGeom prst="curvedConnector4">
              <a:avLst>
                <a:gd name="adj1" fmla="val 4416"/>
                <a:gd name="adj2" fmla="val 2324102"/>
              </a:avLst>
            </a:prstGeom>
            <a:solidFill>
              <a:srgbClr val="ECD882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6477000" y="3124200"/>
              <a:ext cx="457200" cy="364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0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44"/>
            <a:ext cx="8229600" cy="1143000"/>
          </a:xfrm>
        </p:spPr>
        <p:txBody>
          <a:bodyPr/>
          <a:lstStyle/>
          <a:p>
            <a:r>
              <a:rPr lang="en-US" dirty="0"/>
              <a:t>Edge Relaxation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732462" y="1945659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(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z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)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Symbol" charset="0"/>
              </a:rPr>
              <a:t>=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75</a:t>
            </a: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2324100" y="1724997"/>
            <a:ext cx="2844800" cy="1712912"/>
          </a:xfrm>
          <a:custGeom>
            <a:avLst/>
            <a:gdLst>
              <a:gd name="T0" fmla="*/ 2036763 w 1792"/>
              <a:gd name="T1" fmla="*/ 49212 h 1079"/>
              <a:gd name="T2" fmla="*/ 2760663 w 1792"/>
              <a:gd name="T3" fmla="*/ 249237 h 1079"/>
              <a:gd name="T4" fmla="*/ 2541588 w 1792"/>
              <a:gd name="T5" fmla="*/ 906462 h 1079"/>
              <a:gd name="T6" fmla="*/ 2351088 w 1792"/>
              <a:gd name="T7" fmla="*/ 1620837 h 1079"/>
              <a:gd name="T8" fmla="*/ 1208088 w 1792"/>
              <a:gd name="T9" fmla="*/ 1458912 h 1079"/>
              <a:gd name="T10" fmla="*/ 274638 w 1792"/>
              <a:gd name="T11" fmla="*/ 1454150 h 1079"/>
              <a:gd name="T12" fmla="*/ 26988 w 1792"/>
              <a:gd name="T13" fmla="*/ 992187 h 1079"/>
              <a:gd name="T14" fmla="*/ 436563 w 1792"/>
              <a:gd name="T15" fmla="*/ 544512 h 1079"/>
              <a:gd name="T16" fmla="*/ 2036763 w 1792"/>
              <a:gd name="T17" fmla="*/ 49212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6037262" y="2326659"/>
            <a:ext cx="277813" cy="2778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23" name="AutoShape 9"/>
          <p:cNvCxnSpPr>
            <a:cxnSpLocks noChangeShapeType="1"/>
            <a:stCxn id="26" idx="7"/>
            <a:endCxn id="27" idx="2"/>
          </p:cNvCxnSpPr>
          <p:nvPr/>
        </p:nvCxnSpPr>
        <p:spPr bwMode="auto">
          <a:xfrm rot="16200000">
            <a:off x="3424237" y="1555134"/>
            <a:ext cx="500063" cy="1865313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0"/>
          <p:cNvCxnSpPr>
            <a:cxnSpLocks noChangeShapeType="1"/>
            <a:stCxn id="26" idx="6"/>
            <a:endCxn id="28" idx="2"/>
          </p:cNvCxnSpPr>
          <p:nvPr/>
        </p:nvCxnSpPr>
        <p:spPr bwMode="auto">
          <a:xfrm>
            <a:off x="2795587" y="2848947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1"/>
          <p:cNvCxnSpPr>
            <a:cxnSpLocks noChangeShapeType="1"/>
            <a:stCxn id="27" idx="6"/>
            <a:endCxn id="22" idx="1"/>
          </p:cNvCxnSpPr>
          <p:nvPr/>
        </p:nvCxnSpPr>
        <p:spPr bwMode="auto">
          <a:xfrm>
            <a:off x="4918075" y="2237759"/>
            <a:ext cx="1160462" cy="1206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503487" y="2710834"/>
            <a:ext cx="279400" cy="2778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619625" y="2098059"/>
            <a:ext cx="279400" cy="2778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4397375" y="2877522"/>
            <a:ext cx="277812" cy="277812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</a:p>
        </p:txBody>
      </p:sp>
      <p:cxnSp>
        <p:nvCxnSpPr>
          <p:cNvPr id="29" name="AutoShape 15"/>
          <p:cNvCxnSpPr>
            <a:cxnSpLocks noChangeShapeType="1"/>
            <a:stCxn id="28" idx="6"/>
            <a:endCxn id="22" idx="3"/>
          </p:cNvCxnSpPr>
          <p:nvPr/>
        </p:nvCxnSpPr>
        <p:spPr bwMode="auto">
          <a:xfrm flipV="1">
            <a:off x="4694237" y="2572722"/>
            <a:ext cx="1384300" cy="44450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4017962" y="1788497"/>
            <a:ext cx="1046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d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u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)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Symbol" charset="0"/>
              </a:rPr>
              <a:t>=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50</a:t>
            </a:r>
            <a:endParaRPr kumimoji="0" lang="en-US" sz="1800" b="0" i="0" u="none" strike="noStrike" kern="0" cap="none" spc="0" normalizeH="0" baseline="-2500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 rot="230089">
            <a:off x="5351462" y="1964709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10</a:t>
            </a:r>
            <a:endParaRPr lang="en-US" sz="1800" baseline="-25000">
              <a:latin typeface="Times New Roman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254750" y="2402859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charset="0"/>
              </a:rPr>
              <a:t>z</a:t>
            </a:r>
            <a:endParaRPr lang="en-US" sz="1800">
              <a:latin typeface="Times New Roman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505075" y="2417147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4437062" y="22504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u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205412" y="2174259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Times New Roman" charset="0"/>
              </a:rPr>
              <a:t>e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5732463" y="4747419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d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(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z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)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Symbol" charset="0"/>
              </a:rPr>
              <a:t>=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60</a:t>
            </a:r>
          </a:p>
        </p:txBody>
      </p:sp>
      <p:sp>
        <p:nvSpPr>
          <p:cNvPr id="53" name="Freeform 28"/>
          <p:cNvSpPr>
            <a:spLocks/>
          </p:cNvSpPr>
          <p:nvPr/>
        </p:nvSpPr>
        <p:spPr bwMode="auto">
          <a:xfrm>
            <a:off x="2324100" y="4526757"/>
            <a:ext cx="2844800" cy="1712912"/>
          </a:xfrm>
          <a:custGeom>
            <a:avLst/>
            <a:gdLst>
              <a:gd name="T0" fmla="*/ 2036763 w 1792"/>
              <a:gd name="T1" fmla="*/ 49212 h 1079"/>
              <a:gd name="T2" fmla="*/ 2760663 w 1792"/>
              <a:gd name="T3" fmla="*/ 249237 h 1079"/>
              <a:gd name="T4" fmla="*/ 2541588 w 1792"/>
              <a:gd name="T5" fmla="*/ 906462 h 1079"/>
              <a:gd name="T6" fmla="*/ 2351088 w 1792"/>
              <a:gd name="T7" fmla="*/ 1620837 h 1079"/>
              <a:gd name="T8" fmla="*/ 1208088 w 1792"/>
              <a:gd name="T9" fmla="*/ 1458912 h 1079"/>
              <a:gd name="T10" fmla="*/ 274638 w 1792"/>
              <a:gd name="T11" fmla="*/ 1454150 h 1079"/>
              <a:gd name="T12" fmla="*/ 26988 w 1792"/>
              <a:gd name="T13" fmla="*/ 992187 h 1079"/>
              <a:gd name="T14" fmla="*/ 436563 w 1792"/>
              <a:gd name="T15" fmla="*/ 544512 h 1079"/>
              <a:gd name="T16" fmla="*/ 2036763 w 1792"/>
              <a:gd name="T17" fmla="*/ 49212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6037263" y="5128419"/>
            <a:ext cx="277812" cy="2778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cxnSp>
        <p:nvCxnSpPr>
          <p:cNvPr id="55" name="AutoShape 30"/>
          <p:cNvCxnSpPr>
            <a:cxnSpLocks noChangeShapeType="1"/>
            <a:stCxn id="58" idx="7"/>
            <a:endCxn id="59" idx="2"/>
          </p:cNvCxnSpPr>
          <p:nvPr/>
        </p:nvCxnSpPr>
        <p:spPr bwMode="auto">
          <a:xfrm rot="16200000">
            <a:off x="3424237" y="4356895"/>
            <a:ext cx="500063" cy="1865312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31"/>
          <p:cNvCxnSpPr>
            <a:cxnSpLocks noChangeShapeType="1"/>
            <a:stCxn id="58" idx="6"/>
            <a:endCxn id="60" idx="2"/>
          </p:cNvCxnSpPr>
          <p:nvPr/>
        </p:nvCxnSpPr>
        <p:spPr bwMode="auto">
          <a:xfrm>
            <a:off x="2795588" y="5650707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32"/>
          <p:cNvCxnSpPr>
            <a:cxnSpLocks noChangeShapeType="1"/>
            <a:stCxn id="59" idx="6"/>
            <a:endCxn id="54" idx="1"/>
          </p:cNvCxnSpPr>
          <p:nvPr/>
        </p:nvCxnSpPr>
        <p:spPr bwMode="auto">
          <a:xfrm>
            <a:off x="4918075" y="5039519"/>
            <a:ext cx="1160463" cy="12065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Oval 33"/>
          <p:cNvSpPr>
            <a:spLocks noChangeArrowheads="1"/>
          </p:cNvSpPr>
          <p:nvPr/>
        </p:nvSpPr>
        <p:spPr bwMode="auto">
          <a:xfrm>
            <a:off x="2503488" y="5512594"/>
            <a:ext cx="279400" cy="2778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9" name="Oval 34"/>
          <p:cNvSpPr>
            <a:spLocks noChangeArrowheads="1"/>
          </p:cNvSpPr>
          <p:nvPr/>
        </p:nvSpPr>
        <p:spPr bwMode="auto">
          <a:xfrm>
            <a:off x="4619625" y="4899819"/>
            <a:ext cx="279400" cy="2778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0" name="Oval 35"/>
          <p:cNvSpPr>
            <a:spLocks noChangeArrowheads="1"/>
          </p:cNvSpPr>
          <p:nvPr/>
        </p:nvSpPr>
        <p:spPr bwMode="auto">
          <a:xfrm>
            <a:off x="4397375" y="5679282"/>
            <a:ext cx="277813" cy="277812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rPr>
              <a:t> </a:t>
            </a:r>
          </a:p>
        </p:txBody>
      </p:sp>
      <p:cxnSp>
        <p:nvCxnSpPr>
          <p:cNvPr id="61" name="AutoShape 36"/>
          <p:cNvCxnSpPr>
            <a:cxnSpLocks noChangeShapeType="1"/>
            <a:stCxn id="60" idx="6"/>
            <a:endCxn id="54" idx="3"/>
          </p:cNvCxnSpPr>
          <p:nvPr/>
        </p:nvCxnSpPr>
        <p:spPr bwMode="auto">
          <a:xfrm flipV="1">
            <a:off x="4694238" y="5374482"/>
            <a:ext cx="1384300" cy="44450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4017963" y="4590257"/>
            <a:ext cx="1046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d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(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u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)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Symbol" charset="0"/>
              </a:rPr>
              <a:t>=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50</a:t>
            </a:r>
            <a:endParaRPr kumimoji="0" lang="en-US" sz="1800" b="0" i="0" u="none" strike="noStrike" kern="0" cap="none" spc="0" normalizeH="0" baseline="-2500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 rot="230089">
            <a:off x="5351463" y="4766469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10</a:t>
            </a:r>
            <a:endParaRPr kumimoji="0" lang="en-US" sz="1800" b="0" i="0" u="none" strike="noStrike" kern="0" cap="none" spc="0" normalizeH="0" baseline="-2500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6254750" y="5204619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charset="0"/>
              </a:rPr>
              <a:t>z</a:t>
            </a:r>
            <a:endParaRPr lang="en-US" sz="1800">
              <a:latin typeface="Times New Roman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2505075" y="5218907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6" name="Rectangle 41"/>
          <p:cNvSpPr>
            <a:spLocks noChangeArrowheads="1"/>
          </p:cNvSpPr>
          <p:nvPr/>
        </p:nvSpPr>
        <p:spPr bwMode="auto">
          <a:xfrm>
            <a:off x="4437063" y="50522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</a:rPr>
              <a:t>u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67" name="Text Box 44"/>
          <p:cNvSpPr txBox="1">
            <a:spLocks noChangeArrowheads="1"/>
          </p:cNvSpPr>
          <p:nvPr/>
        </p:nvSpPr>
        <p:spPr bwMode="auto">
          <a:xfrm>
            <a:off x="5207000" y="5020469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sp>
        <p:nvSpPr>
          <p:cNvPr id="68" name="AutoShape 20"/>
          <p:cNvSpPr>
            <a:spLocks noChangeArrowheads="1"/>
          </p:cNvSpPr>
          <p:nvPr/>
        </p:nvSpPr>
        <p:spPr bwMode="auto">
          <a:xfrm rot="5400000">
            <a:off x="4352924" y="3743325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8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1"/>
          <p:cNvSpPr>
            <a:spLocks/>
          </p:cNvSpPr>
          <p:nvPr/>
        </p:nvSpPr>
        <p:spPr bwMode="auto">
          <a:xfrm>
            <a:off x="4253632" y="1986669"/>
            <a:ext cx="1044575" cy="736600"/>
          </a:xfrm>
          <a:custGeom>
            <a:avLst/>
            <a:gdLst>
              <a:gd name="T0" fmla="*/ 522288 w 658"/>
              <a:gd name="T1" fmla="*/ 20638 h 464"/>
              <a:gd name="T2" fmla="*/ 1036638 w 658"/>
              <a:gd name="T3" fmla="*/ 411163 h 464"/>
              <a:gd name="T4" fmla="*/ 474663 w 658"/>
              <a:gd name="T5" fmla="*/ 715963 h 464"/>
              <a:gd name="T6" fmla="*/ 7938 w 658"/>
              <a:gd name="T7" fmla="*/ 287338 h 464"/>
              <a:gd name="T8" fmla="*/ 522288 w 658"/>
              <a:gd name="T9" fmla="*/ 20638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464"/>
              <a:gd name="T17" fmla="*/ 658 w 65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464">
                <a:moveTo>
                  <a:pt x="329" y="13"/>
                </a:moveTo>
                <a:cubicBezTo>
                  <a:pt x="437" y="26"/>
                  <a:pt x="658" y="186"/>
                  <a:pt x="653" y="259"/>
                </a:cubicBezTo>
                <a:cubicBezTo>
                  <a:pt x="647" y="328"/>
                  <a:pt x="407" y="464"/>
                  <a:pt x="299" y="451"/>
                </a:cubicBezTo>
                <a:cubicBezTo>
                  <a:pt x="191" y="438"/>
                  <a:pt x="0" y="254"/>
                  <a:pt x="5" y="181"/>
                </a:cubicBezTo>
                <a:cubicBezTo>
                  <a:pt x="10" y="108"/>
                  <a:pt x="221" y="0"/>
                  <a:pt x="329" y="1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36" name="Oval 3"/>
          <p:cNvSpPr>
            <a:spLocks noChangeAspect="1" noChangeArrowheads="1"/>
          </p:cNvSpPr>
          <p:nvPr/>
        </p:nvSpPr>
        <p:spPr bwMode="auto">
          <a:xfrm>
            <a:off x="4529857" y="3032831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C</a:t>
            </a:r>
          </a:p>
        </p:txBody>
      </p:sp>
      <p:sp>
        <p:nvSpPr>
          <p:cNvPr id="37" name="Oval 4"/>
          <p:cNvSpPr>
            <a:spLocks noChangeAspect="1" noChangeArrowheads="1"/>
          </p:cNvSpPr>
          <p:nvPr/>
        </p:nvSpPr>
        <p:spPr bwMode="auto">
          <a:xfrm>
            <a:off x="3156669" y="3032831"/>
            <a:ext cx="366713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B</a:t>
            </a:r>
          </a:p>
        </p:txBody>
      </p:sp>
      <p:sp>
        <p:nvSpPr>
          <p:cNvPr id="38" name="Oval 5"/>
          <p:cNvSpPr>
            <a:spLocks noChangeAspect="1" noChangeArrowheads="1"/>
          </p:cNvSpPr>
          <p:nvPr/>
        </p:nvSpPr>
        <p:spPr bwMode="auto">
          <a:xfrm>
            <a:off x="4528269" y="2226381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/>
        </p:nvSpPr>
        <p:spPr bwMode="auto">
          <a:xfrm>
            <a:off x="3766269" y="3840869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E</a:t>
            </a:r>
          </a:p>
        </p:txBody>
      </p:sp>
      <p:cxnSp>
        <p:nvCxnSpPr>
          <p:cNvPr id="40" name="AutoShape 7"/>
          <p:cNvCxnSpPr>
            <a:cxnSpLocks noChangeAspect="1" noChangeShapeType="1"/>
            <a:stCxn id="38" idx="2"/>
            <a:endCxn id="37" idx="0"/>
          </p:cNvCxnSpPr>
          <p:nvPr/>
        </p:nvCxnSpPr>
        <p:spPr bwMode="auto">
          <a:xfrm rot="10800000" flipV="1">
            <a:off x="3339232" y="2408944"/>
            <a:ext cx="1168400" cy="612775"/>
          </a:xfrm>
          <a:prstGeom prst="curvedConnector2">
            <a:avLst/>
          </a:prstGeom>
          <a:noFill/>
          <a:ln w="19050" cmpd="sng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8"/>
          <p:cNvCxnSpPr>
            <a:cxnSpLocks noChangeAspect="1" noChangeShapeType="1"/>
            <a:stCxn id="39" idx="2"/>
            <a:endCxn id="37" idx="4"/>
          </p:cNvCxnSpPr>
          <p:nvPr/>
        </p:nvCxnSpPr>
        <p:spPr bwMode="auto">
          <a:xfrm rot="10800000">
            <a:off x="3339232" y="3407481"/>
            <a:ext cx="415925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/>
          <p:cNvCxnSpPr>
            <a:cxnSpLocks noChangeAspect="1" noChangeShapeType="1"/>
            <a:stCxn id="39" idx="6"/>
            <a:endCxn id="36" idx="3"/>
          </p:cNvCxnSpPr>
          <p:nvPr/>
        </p:nvCxnSpPr>
        <p:spPr bwMode="auto">
          <a:xfrm flipV="1">
            <a:off x="4140919" y="3355094"/>
            <a:ext cx="441325" cy="668337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0"/>
          <p:cNvCxnSpPr>
            <a:cxnSpLocks noChangeAspect="1" noChangeShapeType="1"/>
            <a:stCxn id="38" idx="4"/>
            <a:endCxn id="36" idx="0"/>
          </p:cNvCxnSpPr>
          <p:nvPr/>
        </p:nvCxnSpPr>
        <p:spPr bwMode="auto">
          <a:xfrm>
            <a:off x="4710832" y="2610556"/>
            <a:ext cx="1587" cy="411163"/>
          </a:xfrm>
          <a:prstGeom prst="straightConnector1">
            <a:avLst/>
          </a:prstGeom>
          <a:noFill/>
          <a:ln w="19050" cmpd="sng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1"/>
          <p:cNvCxnSpPr>
            <a:cxnSpLocks noChangeAspect="1" noChangeShapeType="1"/>
            <a:stCxn id="37" idx="6"/>
            <a:endCxn id="36" idx="2"/>
          </p:cNvCxnSpPr>
          <p:nvPr/>
        </p:nvCxnSpPr>
        <p:spPr bwMode="auto">
          <a:xfrm>
            <a:off x="3531319" y="3215394"/>
            <a:ext cx="987425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12"/>
          <p:cNvSpPr>
            <a:spLocks noChangeAspect="1" noChangeArrowheads="1"/>
          </p:cNvSpPr>
          <p:nvPr/>
        </p:nvSpPr>
        <p:spPr bwMode="auto">
          <a:xfrm>
            <a:off x="5891932" y="3032831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D</a:t>
            </a:r>
          </a:p>
        </p:txBody>
      </p:sp>
      <p:cxnSp>
        <p:nvCxnSpPr>
          <p:cNvPr id="46" name="AutoShape 13"/>
          <p:cNvCxnSpPr>
            <a:cxnSpLocks noChangeAspect="1" noChangeShapeType="1"/>
            <a:stCxn id="49" idx="6"/>
            <a:endCxn id="45" idx="4"/>
          </p:cNvCxnSpPr>
          <p:nvPr/>
        </p:nvCxnSpPr>
        <p:spPr bwMode="auto">
          <a:xfrm flipV="1">
            <a:off x="5655394" y="3407481"/>
            <a:ext cx="419100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4"/>
          <p:cNvCxnSpPr>
            <a:cxnSpLocks noChangeAspect="1" noChangeShapeType="1"/>
            <a:stCxn id="45" idx="0"/>
            <a:endCxn id="38" idx="6"/>
          </p:cNvCxnSpPr>
          <p:nvPr/>
        </p:nvCxnSpPr>
        <p:spPr bwMode="auto">
          <a:xfrm rot="5400000" flipH="1">
            <a:off x="5187081" y="2134307"/>
            <a:ext cx="612775" cy="1162050"/>
          </a:xfrm>
          <a:prstGeom prst="curvedConnector2">
            <a:avLst/>
          </a:prstGeom>
          <a:noFill/>
          <a:ln w="19050" cmpd="sng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5"/>
          <p:cNvCxnSpPr>
            <a:cxnSpLocks noChangeAspect="1" noChangeShapeType="1"/>
            <a:stCxn id="36" idx="6"/>
            <a:endCxn id="45" idx="2"/>
          </p:cNvCxnSpPr>
          <p:nvPr/>
        </p:nvCxnSpPr>
        <p:spPr bwMode="auto">
          <a:xfrm>
            <a:off x="4904507" y="3215394"/>
            <a:ext cx="976312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16"/>
          <p:cNvSpPr>
            <a:spLocks noChangeAspect="1" noChangeArrowheads="1"/>
          </p:cNvSpPr>
          <p:nvPr/>
        </p:nvSpPr>
        <p:spPr bwMode="auto">
          <a:xfrm>
            <a:off x="5280744" y="3840869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F</a:t>
            </a:r>
          </a:p>
        </p:txBody>
      </p:sp>
      <p:cxnSp>
        <p:nvCxnSpPr>
          <p:cNvPr id="50" name="AutoShape 17"/>
          <p:cNvCxnSpPr>
            <a:cxnSpLocks noChangeAspect="1" noChangeShapeType="1"/>
            <a:stCxn id="36" idx="5"/>
            <a:endCxn id="49" idx="2"/>
          </p:cNvCxnSpPr>
          <p:nvPr/>
        </p:nvCxnSpPr>
        <p:spPr bwMode="auto">
          <a:xfrm rot="16200000" flipH="1">
            <a:off x="4721944" y="3475744"/>
            <a:ext cx="668337" cy="427038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763219" y="19977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0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6153869" y="282486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  <a:sym typeface="Symbol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4794969" y="282486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  <a:sym typeface="Symbol" charset="0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3423369" y="282486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E2D00"/>
              </a:solidFill>
              <a:effectLst/>
              <a:uLnTx/>
              <a:uFillTx/>
              <a:latin typeface="Avenir Book"/>
              <a:ea typeface="ＭＳ Ｐゴシック" charset="0"/>
              <a:cs typeface="Avenir Book"/>
              <a:sym typeface="Symbol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613869" y="354400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5476007" y="354400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01419" y="2240669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4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3461469" y="2302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8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3842469" y="29121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7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5290269" y="29121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1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3156669" y="37122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2</a:t>
            </a:r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5899869" y="37122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5</a:t>
            </a: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4375869" y="26073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2</a:t>
            </a:r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4223469" y="3445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3</a:t>
            </a: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4871169" y="3445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053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1"/>
          <p:cNvSpPr>
            <a:spLocks/>
          </p:cNvSpPr>
          <p:nvPr/>
        </p:nvSpPr>
        <p:spPr bwMode="auto">
          <a:xfrm>
            <a:off x="4253632" y="1986669"/>
            <a:ext cx="1044575" cy="736600"/>
          </a:xfrm>
          <a:custGeom>
            <a:avLst/>
            <a:gdLst>
              <a:gd name="T0" fmla="*/ 522288 w 658"/>
              <a:gd name="T1" fmla="*/ 20638 h 464"/>
              <a:gd name="T2" fmla="*/ 1036638 w 658"/>
              <a:gd name="T3" fmla="*/ 411163 h 464"/>
              <a:gd name="T4" fmla="*/ 474663 w 658"/>
              <a:gd name="T5" fmla="*/ 715963 h 464"/>
              <a:gd name="T6" fmla="*/ 7938 w 658"/>
              <a:gd name="T7" fmla="*/ 287338 h 464"/>
              <a:gd name="T8" fmla="*/ 522288 w 658"/>
              <a:gd name="T9" fmla="*/ 20638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464"/>
              <a:gd name="T17" fmla="*/ 658 w 65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464">
                <a:moveTo>
                  <a:pt x="329" y="13"/>
                </a:moveTo>
                <a:cubicBezTo>
                  <a:pt x="437" y="26"/>
                  <a:pt x="658" y="186"/>
                  <a:pt x="653" y="259"/>
                </a:cubicBezTo>
                <a:cubicBezTo>
                  <a:pt x="647" y="328"/>
                  <a:pt x="407" y="464"/>
                  <a:pt x="299" y="451"/>
                </a:cubicBezTo>
                <a:cubicBezTo>
                  <a:pt x="191" y="438"/>
                  <a:pt x="0" y="254"/>
                  <a:pt x="5" y="181"/>
                </a:cubicBezTo>
                <a:cubicBezTo>
                  <a:pt x="10" y="108"/>
                  <a:pt x="221" y="0"/>
                  <a:pt x="329" y="1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/>
              <a:cs typeface="Avenir Book"/>
            </a:endParaRPr>
          </a:p>
        </p:txBody>
      </p:sp>
      <p:sp>
        <p:nvSpPr>
          <p:cNvPr id="36" name="Oval 3"/>
          <p:cNvSpPr>
            <a:spLocks noChangeAspect="1" noChangeArrowheads="1"/>
          </p:cNvSpPr>
          <p:nvPr/>
        </p:nvSpPr>
        <p:spPr bwMode="auto">
          <a:xfrm>
            <a:off x="4529857" y="3032831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C</a:t>
            </a:r>
          </a:p>
        </p:txBody>
      </p:sp>
      <p:sp>
        <p:nvSpPr>
          <p:cNvPr id="37" name="Oval 4"/>
          <p:cNvSpPr>
            <a:spLocks noChangeAspect="1" noChangeArrowheads="1"/>
          </p:cNvSpPr>
          <p:nvPr/>
        </p:nvSpPr>
        <p:spPr bwMode="auto">
          <a:xfrm>
            <a:off x="3156669" y="3032831"/>
            <a:ext cx="366713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B</a:t>
            </a:r>
          </a:p>
        </p:txBody>
      </p:sp>
      <p:sp>
        <p:nvSpPr>
          <p:cNvPr id="38" name="Oval 5"/>
          <p:cNvSpPr>
            <a:spLocks noChangeAspect="1" noChangeArrowheads="1"/>
          </p:cNvSpPr>
          <p:nvPr/>
        </p:nvSpPr>
        <p:spPr bwMode="auto">
          <a:xfrm>
            <a:off x="4528269" y="2226381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39" name="Oval 6"/>
          <p:cNvSpPr>
            <a:spLocks noChangeAspect="1" noChangeArrowheads="1"/>
          </p:cNvSpPr>
          <p:nvPr/>
        </p:nvSpPr>
        <p:spPr bwMode="auto">
          <a:xfrm>
            <a:off x="3766269" y="3840869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E</a:t>
            </a:r>
          </a:p>
        </p:txBody>
      </p:sp>
      <p:cxnSp>
        <p:nvCxnSpPr>
          <p:cNvPr id="40" name="AutoShape 7"/>
          <p:cNvCxnSpPr>
            <a:cxnSpLocks noChangeAspect="1" noChangeShapeType="1"/>
            <a:stCxn id="38" idx="2"/>
            <a:endCxn id="37" idx="0"/>
          </p:cNvCxnSpPr>
          <p:nvPr/>
        </p:nvCxnSpPr>
        <p:spPr bwMode="auto">
          <a:xfrm rot="10800000" flipV="1">
            <a:off x="3339232" y="2408944"/>
            <a:ext cx="1168400" cy="61277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8"/>
          <p:cNvCxnSpPr>
            <a:cxnSpLocks noChangeAspect="1" noChangeShapeType="1"/>
            <a:stCxn id="39" idx="2"/>
            <a:endCxn id="37" idx="4"/>
          </p:cNvCxnSpPr>
          <p:nvPr/>
        </p:nvCxnSpPr>
        <p:spPr bwMode="auto">
          <a:xfrm rot="10800000">
            <a:off x="3339232" y="3407481"/>
            <a:ext cx="415925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/>
          <p:cNvCxnSpPr>
            <a:cxnSpLocks noChangeAspect="1" noChangeShapeType="1"/>
            <a:stCxn id="39" idx="6"/>
            <a:endCxn id="36" idx="3"/>
          </p:cNvCxnSpPr>
          <p:nvPr/>
        </p:nvCxnSpPr>
        <p:spPr bwMode="auto">
          <a:xfrm flipV="1">
            <a:off x="4140919" y="3355094"/>
            <a:ext cx="441325" cy="668337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0"/>
          <p:cNvCxnSpPr>
            <a:cxnSpLocks noChangeAspect="1" noChangeShapeType="1"/>
            <a:stCxn id="38" idx="4"/>
            <a:endCxn id="36" idx="0"/>
          </p:cNvCxnSpPr>
          <p:nvPr/>
        </p:nvCxnSpPr>
        <p:spPr bwMode="auto">
          <a:xfrm>
            <a:off x="4710832" y="2610556"/>
            <a:ext cx="1587" cy="411163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1"/>
          <p:cNvCxnSpPr>
            <a:cxnSpLocks noChangeAspect="1" noChangeShapeType="1"/>
            <a:stCxn id="37" idx="6"/>
            <a:endCxn id="36" idx="2"/>
          </p:cNvCxnSpPr>
          <p:nvPr/>
        </p:nvCxnSpPr>
        <p:spPr bwMode="auto">
          <a:xfrm>
            <a:off x="3531319" y="3215394"/>
            <a:ext cx="987425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12"/>
          <p:cNvSpPr>
            <a:spLocks noChangeAspect="1" noChangeArrowheads="1"/>
          </p:cNvSpPr>
          <p:nvPr/>
        </p:nvSpPr>
        <p:spPr bwMode="auto">
          <a:xfrm>
            <a:off x="5891932" y="3032831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D</a:t>
            </a:r>
          </a:p>
        </p:txBody>
      </p:sp>
      <p:cxnSp>
        <p:nvCxnSpPr>
          <p:cNvPr id="46" name="AutoShape 13"/>
          <p:cNvCxnSpPr>
            <a:cxnSpLocks noChangeAspect="1" noChangeShapeType="1"/>
            <a:stCxn id="49" idx="6"/>
            <a:endCxn id="45" idx="4"/>
          </p:cNvCxnSpPr>
          <p:nvPr/>
        </p:nvCxnSpPr>
        <p:spPr bwMode="auto">
          <a:xfrm flipV="1">
            <a:off x="5655394" y="3407481"/>
            <a:ext cx="419100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4"/>
          <p:cNvCxnSpPr>
            <a:cxnSpLocks noChangeAspect="1" noChangeShapeType="1"/>
            <a:stCxn id="45" idx="0"/>
            <a:endCxn id="38" idx="6"/>
          </p:cNvCxnSpPr>
          <p:nvPr/>
        </p:nvCxnSpPr>
        <p:spPr bwMode="auto">
          <a:xfrm rot="5400000" flipH="1">
            <a:off x="5187081" y="2134307"/>
            <a:ext cx="612775" cy="1162050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5"/>
          <p:cNvCxnSpPr>
            <a:cxnSpLocks noChangeAspect="1" noChangeShapeType="1"/>
            <a:stCxn id="36" idx="6"/>
            <a:endCxn id="45" idx="2"/>
          </p:cNvCxnSpPr>
          <p:nvPr/>
        </p:nvCxnSpPr>
        <p:spPr bwMode="auto">
          <a:xfrm>
            <a:off x="4904507" y="3215394"/>
            <a:ext cx="976312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16"/>
          <p:cNvSpPr>
            <a:spLocks noChangeAspect="1" noChangeArrowheads="1"/>
          </p:cNvSpPr>
          <p:nvPr/>
        </p:nvSpPr>
        <p:spPr bwMode="auto">
          <a:xfrm>
            <a:off x="5280744" y="3840869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F</a:t>
            </a:r>
          </a:p>
        </p:txBody>
      </p:sp>
      <p:cxnSp>
        <p:nvCxnSpPr>
          <p:cNvPr id="50" name="AutoShape 17"/>
          <p:cNvCxnSpPr>
            <a:cxnSpLocks noChangeAspect="1" noChangeShapeType="1"/>
            <a:stCxn id="36" idx="5"/>
            <a:endCxn id="49" idx="2"/>
          </p:cNvCxnSpPr>
          <p:nvPr/>
        </p:nvCxnSpPr>
        <p:spPr bwMode="auto">
          <a:xfrm rot="16200000" flipH="1">
            <a:off x="4721944" y="3475744"/>
            <a:ext cx="668337" cy="427038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763219" y="19977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0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6153869" y="2824869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4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4794969" y="2824869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2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3423369" y="2824869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  <a:sym typeface="Symbol" charset="0"/>
              </a:rPr>
              <a:t>8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613869" y="354400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5476007" y="354400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Avenir Book"/>
                <a:cs typeface="Avenir Book"/>
                <a:sym typeface="Symbol" charset="0"/>
              </a:rPr>
              <a:t>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01419" y="2240669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4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3461469" y="2302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8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3842469" y="29121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7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5290269" y="29121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1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3156669" y="37122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2</a:t>
            </a:r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5899869" y="37122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5</a:t>
            </a: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4375869" y="26073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2</a:t>
            </a:r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4223469" y="3445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3</a:t>
            </a: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4871169" y="3445581"/>
            <a:ext cx="313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venir Book"/>
                <a:cs typeface="Avenir Boo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289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2"/>
          <p:cNvSpPr>
            <a:spLocks/>
          </p:cNvSpPr>
          <p:nvPr/>
        </p:nvSpPr>
        <p:spPr bwMode="auto">
          <a:xfrm>
            <a:off x="4191000" y="2020182"/>
            <a:ext cx="1073150" cy="1536700"/>
          </a:xfrm>
          <a:custGeom>
            <a:avLst/>
            <a:gdLst>
              <a:gd name="T0" fmla="*/ 587375 w 676"/>
              <a:gd name="T1" fmla="*/ 11113 h 968"/>
              <a:gd name="T2" fmla="*/ 1016000 w 676"/>
              <a:gd name="T3" fmla="*/ 287338 h 968"/>
              <a:gd name="T4" fmla="*/ 930275 w 676"/>
              <a:gd name="T5" fmla="*/ 1049338 h 968"/>
              <a:gd name="T6" fmla="*/ 501650 w 676"/>
              <a:gd name="T7" fmla="*/ 1525588 h 968"/>
              <a:gd name="T8" fmla="*/ 92075 w 676"/>
              <a:gd name="T9" fmla="*/ 982663 h 968"/>
              <a:gd name="T10" fmla="*/ 82550 w 676"/>
              <a:gd name="T11" fmla="*/ 220663 h 968"/>
              <a:gd name="T12" fmla="*/ 587375 w 676"/>
              <a:gd name="T13" fmla="*/ 11113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6"/>
              <a:gd name="T22" fmla="*/ 0 h 968"/>
              <a:gd name="T23" fmla="*/ 676 w 676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6" h="968">
                <a:moveTo>
                  <a:pt x="370" y="7"/>
                </a:moveTo>
                <a:cubicBezTo>
                  <a:pt x="468" y="14"/>
                  <a:pt x="604" y="72"/>
                  <a:pt x="640" y="181"/>
                </a:cubicBezTo>
                <a:cubicBezTo>
                  <a:pt x="676" y="290"/>
                  <a:pt x="640" y="531"/>
                  <a:pt x="586" y="661"/>
                </a:cubicBezTo>
                <a:cubicBezTo>
                  <a:pt x="532" y="791"/>
                  <a:pt x="404" y="968"/>
                  <a:pt x="316" y="961"/>
                </a:cubicBezTo>
                <a:cubicBezTo>
                  <a:pt x="228" y="954"/>
                  <a:pt x="102" y="756"/>
                  <a:pt x="58" y="619"/>
                </a:cubicBezTo>
                <a:cubicBezTo>
                  <a:pt x="14" y="482"/>
                  <a:pt x="0" y="241"/>
                  <a:pt x="52" y="139"/>
                </a:cubicBezTo>
                <a:cubicBezTo>
                  <a:pt x="104" y="37"/>
                  <a:pt x="272" y="0"/>
                  <a:pt x="370" y="7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73"/>
          <p:cNvSpPr>
            <a:spLocks noChangeAspect="1" noChangeArrowheads="1"/>
          </p:cNvSpPr>
          <p:nvPr/>
        </p:nvSpPr>
        <p:spPr bwMode="auto">
          <a:xfrm>
            <a:off x="4503738" y="3029832"/>
            <a:ext cx="366712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37" name="Oval 74"/>
          <p:cNvSpPr>
            <a:spLocks noChangeAspect="1" noChangeArrowheads="1"/>
          </p:cNvSpPr>
          <p:nvPr/>
        </p:nvSpPr>
        <p:spPr bwMode="auto">
          <a:xfrm>
            <a:off x="3130550" y="3029832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8" name="Oval 75"/>
          <p:cNvSpPr>
            <a:spLocks noChangeAspect="1" noChangeArrowheads="1"/>
          </p:cNvSpPr>
          <p:nvPr/>
        </p:nvSpPr>
        <p:spPr bwMode="auto">
          <a:xfrm>
            <a:off x="4502150" y="2223382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9" name="Oval 76"/>
          <p:cNvSpPr>
            <a:spLocks noChangeAspect="1" noChangeArrowheads="1"/>
          </p:cNvSpPr>
          <p:nvPr/>
        </p:nvSpPr>
        <p:spPr bwMode="auto">
          <a:xfrm>
            <a:off x="3740150" y="3837869"/>
            <a:ext cx="366713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40" name="AutoShape 77"/>
          <p:cNvCxnSpPr>
            <a:cxnSpLocks noChangeAspect="1" noChangeShapeType="1"/>
            <a:stCxn id="38" idx="2"/>
            <a:endCxn id="37" idx="0"/>
          </p:cNvCxnSpPr>
          <p:nvPr/>
        </p:nvCxnSpPr>
        <p:spPr bwMode="auto">
          <a:xfrm rot="10800000" flipV="1">
            <a:off x="3313113" y="2405944"/>
            <a:ext cx="1168400" cy="61277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78"/>
          <p:cNvCxnSpPr>
            <a:cxnSpLocks noChangeAspect="1" noChangeShapeType="1"/>
            <a:stCxn id="39" idx="2"/>
            <a:endCxn id="37" idx="4"/>
          </p:cNvCxnSpPr>
          <p:nvPr/>
        </p:nvCxnSpPr>
        <p:spPr bwMode="auto">
          <a:xfrm rot="10800000">
            <a:off x="3313113" y="3404482"/>
            <a:ext cx="415925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9"/>
          <p:cNvCxnSpPr>
            <a:cxnSpLocks noChangeAspect="1" noChangeShapeType="1"/>
            <a:stCxn id="39" idx="6"/>
            <a:endCxn id="36" idx="3"/>
          </p:cNvCxnSpPr>
          <p:nvPr/>
        </p:nvCxnSpPr>
        <p:spPr bwMode="auto">
          <a:xfrm flipV="1">
            <a:off x="4114800" y="3361619"/>
            <a:ext cx="441325" cy="658813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80"/>
          <p:cNvCxnSpPr>
            <a:cxnSpLocks noChangeAspect="1" noChangeShapeType="1"/>
            <a:stCxn id="38" idx="4"/>
            <a:endCxn id="36" idx="0"/>
          </p:cNvCxnSpPr>
          <p:nvPr/>
        </p:nvCxnSpPr>
        <p:spPr bwMode="auto">
          <a:xfrm>
            <a:off x="4684713" y="2607557"/>
            <a:ext cx="1587" cy="40163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81"/>
          <p:cNvCxnSpPr>
            <a:cxnSpLocks noChangeAspect="1" noChangeShapeType="1"/>
            <a:stCxn id="37" idx="6"/>
            <a:endCxn id="36" idx="2"/>
          </p:cNvCxnSpPr>
          <p:nvPr/>
        </p:nvCxnSpPr>
        <p:spPr bwMode="auto">
          <a:xfrm>
            <a:off x="3505200" y="3212394"/>
            <a:ext cx="977900" cy="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82"/>
          <p:cNvSpPr>
            <a:spLocks noChangeAspect="1" noChangeArrowheads="1"/>
          </p:cNvSpPr>
          <p:nvPr/>
        </p:nvSpPr>
        <p:spPr bwMode="auto">
          <a:xfrm>
            <a:off x="5865813" y="3029832"/>
            <a:ext cx="366712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46" name="AutoShape 83"/>
          <p:cNvCxnSpPr>
            <a:cxnSpLocks noChangeAspect="1" noChangeShapeType="1"/>
            <a:stCxn id="49" idx="6"/>
            <a:endCxn id="45" idx="4"/>
          </p:cNvCxnSpPr>
          <p:nvPr/>
        </p:nvCxnSpPr>
        <p:spPr bwMode="auto">
          <a:xfrm flipV="1">
            <a:off x="5629275" y="3404482"/>
            <a:ext cx="419100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84"/>
          <p:cNvCxnSpPr>
            <a:cxnSpLocks noChangeAspect="1" noChangeShapeType="1"/>
            <a:stCxn id="45" idx="0"/>
            <a:endCxn id="38" idx="6"/>
          </p:cNvCxnSpPr>
          <p:nvPr/>
        </p:nvCxnSpPr>
        <p:spPr bwMode="auto">
          <a:xfrm rot="5400000" flipH="1">
            <a:off x="5160962" y="2131307"/>
            <a:ext cx="612775" cy="11620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85"/>
          <p:cNvCxnSpPr>
            <a:cxnSpLocks noChangeAspect="1" noChangeShapeType="1"/>
            <a:stCxn id="36" idx="6"/>
            <a:endCxn id="45" idx="2"/>
          </p:cNvCxnSpPr>
          <p:nvPr/>
        </p:nvCxnSpPr>
        <p:spPr bwMode="auto">
          <a:xfrm>
            <a:off x="4887913" y="3212394"/>
            <a:ext cx="966787" cy="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86"/>
          <p:cNvSpPr>
            <a:spLocks noChangeAspect="1" noChangeArrowheads="1"/>
          </p:cNvSpPr>
          <p:nvPr/>
        </p:nvSpPr>
        <p:spPr bwMode="auto">
          <a:xfrm>
            <a:off x="5254625" y="3837869"/>
            <a:ext cx="366713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50" name="AutoShape 87"/>
          <p:cNvCxnSpPr>
            <a:cxnSpLocks noChangeAspect="1" noChangeShapeType="1"/>
            <a:stCxn id="36" idx="5"/>
            <a:endCxn id="49" idx="2"/>
          </p:cNvCxnSpPr>
          <p:nvPr/>
        </p:nvCxnSpPr>
        <p:spPr bwMode="auto">
          <a:xfrm rot="16200000" flipH="1">
            <a:off x="4700587" y="3477507"/>
            <a:ext cx="658813" cy="427038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 Box 88"/>
          <p:cNvSpPr txBox="1">
            <a:spLocks noChangeArrowheads="1"/>
          </p:cNvSpPr>
          <p:nvPr/>
        </p:nvSpPr>
        <p:spPr bwMode="auto">
          <a:xfrm>
            <a:off x="4737100" y="19947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52" name="Text Box 89"/>
          <p:cNvSpPr txBox="1">
            <a:spLocks noChangeArrowheads="1"/>
          </p:cNvSpPr>
          <p:nvPr/>
        </p:nvSpPr>
        <p:spPr bwMode="auto">
          <a:xfrm>
            <a:off x="6127750" y="282186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3" name="Text Box 90"/>
          <p:cNvSpPr txBox="1">
            <a:spLocks noChangeArrowheads="1"/>
          </p:cNvSpPr>
          <p:nvPr/>
        </p:nvSpPr>
        <p:spPr bwMode="auto">
          <a:xfrm>
            <a:off x="4768850" y="282186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4" name="Text Box 91"/>
          <p:cNvSpPr txBox="1">
            <a:spLocks noChangeArrowheads="1"/>
          </p:cNvSpPr>
          <p:nvPr/>
        </p:nvSpPr>
        <p:spPr bwMode="auto">
          <a:xfrm>
            <a:off x="3397250" y="282186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5" name="Text Box 92"/>
          <p:cNvSpPr txBox="1">
            <a:spLocks noChangeArrowheads="1"/>
          </p:cNvSpPr>
          <p:nvPr/>
        </p:nvSpPr>
        <p:spPr bwMode="auto">
          <a:xfrm>
            <a:off x="3670300" y="354576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6" name="Text Box 93"/>
          <p:cNvSpPr txBox="1">
            <a:spLocks noChangeArrowheads="1"/>
          </p:cNvSpPr>
          <p:nvPr/>
        </p:nvSpPr>
        <p:spPr bwMode="auto">
          <a:xfrm>
            <a:off x="5416550" y="3545769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11</a:t>
            </a:r>
          </a:p>
        </p:txBody>
      </p: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5575300" y="2237669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58" name="Text Box 95"/>
          <p:cNvSpPr txBox="1">
            <a:spLocks noChangeArrowheads="1"/>
          </p:cNvSpPr>
          <p:nvPr/>
        </p:nvSpPr>
        <p:spPr bwMode="auto">
          <a:xfrm>
            <a:off x="3435350" y="22995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59" name="Text Box 96"/>
          <p:cNvSpPr txBox="1">
            <a:spLocks noChangeArrowheads="1"/>
          </p:cNvSpPr>
          <p:nvPr/>
        </p:nvSpPr>
        <p:spPr bwMode="auto">
          <a:xfrm>
            <a:off x="3816350" y="29091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60" name="Text Box 97"/>
          <p:cNvSpPr txBox="1">
            <a:spLocks noChangeArrowheads="1"/>
          </p:cNvSpPr>
          <p:nvPr/>
        </p:nvSpPr>
        <p:spPr bwMode="auto">
          <a:xfrm>
            <a:off x="5264150" y="29091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61" name="Text Box 98"/>
          <p:cNvSpPr txBox="1">
            <a:spLocks noChangeArrowheads="1"/>
          </p:cNvSpPr>
          <p:nvPr/>
        </p:nvSpPr>
        <p:spPr bwMode="auto">
          <a:xfrm>
            <a:off x="3130550" y="37092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62" name="Text Box 99"/>
          <p:cNvSpPr txBox="1">
            <a:spLocks noChangeArrowheads="1"/>
          </p:cNvSpPr>
          <p:nvPr/>
        </p:nvSpPr>
        <p:spPr bwMode="auto">
          <a:xfrm>
            <a:off x="5873750" y="37092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4349750" y="26043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4" name="Text Box 101"/>
          <p:cNvSpPr txBox="1">
            <a:spLocks noChangeArrowheads="1"/>
          </p:cNvSpPr>
          <p:nvPr/>
        </p:nvSpPr>
        <p:spPr bwMode="auto">
          <a:xfrm>
            <a:off x="4197350" y="34425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5" name="Text Box 102"/>
          <p:cNvSpPr txBox="1">
            <a:spLocks noChangeArrowheads="1"/>
          </p:cNvSpPr>
          <p:nvPr/>
        </p:nvSpPr>
        <p:spPr bwMode="auto">
          <a:xfrm>
            <a:off x="4845050" y="344258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7567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03"/>
          <p:cNvSpPr>
            <a:spLocks/>
          </p:cNvSpPr>
          <p:nvPr/>
        </p:nvSpPr>
        <p:spPr bwMode="auto">
          <a:xfrm>
            <a:off x="4174953" y="1970270"/>
            <a:ext cx="2347913" cy="1654175"/>
          </a:xfrm>
          <a:custGeom>
            <a:avLst/>
            <a:gdLst>
              <a:gd name="T0" fmla="*/ 447 w 1479"/>
              <a:gd name="T1" fmla="*/ 23 h 1042"/>
              <a:gd name="T2" fmla="*/ 1113 w 1479"/>
              <a:gd name="T3" fmla="*/ 149 h 1042"/>
              <a:gd name="T4" fmla="*/ 1413 w 1479"/>
              <a:gd name="T5" fmla="*/ 917 h 1042"/>
              <a:gd name="T6" fmla="*/ 717 w 1479"/>
              <a:gd name="T7" fmla="*/ 899 h 1042"/>
              <a:gd name="T8" fmla="*/ 249 w 1479"/>
              <a:gd name="T9" fmla="*/ 983 h 1042"/>
              <a:gd name="T10" fmla="*/ 69 w 1479"/>
              <a:gd name="T11" fmla="*/ 646 h 1042"/>
              <a:gd name="T12" fmla="*/ 63 w 1479"/>
              <a:gd name="T13" fmla="*/ 166 h 1042"/>
              <a:gd name="T14" fmla="*/ 447 w 1479"/>
              <a:gd name="T15" fmla="*/ 23 h 10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79"/>
              <a:gd name="T25" fmla="*/ 0 h 1042"/>
              <a:gd name="T26" fmla="*/ 1479 w 1479"/>
              <a:gd name="T27" fmla="*/ 1042 h 10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79" h="1042">
                <a:moveTo>
                  <a:pt x="447" y="23"/>
                </a:moveTo>
                <a:cubicBezTo>
                  <a:pt x="622" y="20"/>
                  <a:pt x="952" y="0"/>
                  <a:pt x="1113" y="149"/>
                </a:cubicBezTo>
                <a:cubicBezTo>
                  <a:pt x="1274" y="298"/>
                  <a:pt x="1479" y="792"/>
                  <a:pt x="1413" y="917"/>
                </a:cubicBezTo>
                <a:cubicBezTo>
                  <a:pt x="1347" y="1042"/>
                  <a:pt x="911" y="888"/>
                  <a:pt x="717" y="899"/>
                </a:cubicBezTo>
                <a:cubicBezTo>
                  <a:pt x="523" y="910"/>
                  <a:pt x="357" y="1025"/>
                  <a:pt x="249" y="983"/>
                </a:cubicBezTo>
                <a:cubicBezTo>
                  <a:pt x="141" y="941"/>
                  <a:pt x="100" y="782"/>
                  <a:pt x="69" y="646"/>
                </a:cubicBezTo>
                <a:cubicBezTo>
                  <a:pt x="38" y="510"/>
                  <a:pt x="0" y="270"/>
                  <a:pt x="63" y="166"/>
                </a:cubicBezTo>
                <a:cubicBezTo>
                  <a:pt x="126" y="62"/>
                  <a:pt x="272" y="26"/>
                  <a:pt x="447" y="2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104"/>
          <p:cNvSpPr>
            <a:spLocks noChangeAspect="1" noChangeArrowheads="1"/>
          </p:cNvSpPr>
          <p:nvPr/>
        </p:nvSpPr>
        <p:spPr bwMode="auto">
          <a:xfrm>
            <a:off x="4505153" y="3022782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35" name="Oval 105"/>
          <p:cNvSpPr>
            <a:spLocks noChangeAspect="1" noChangeArrowheads="1"/>
          </p:cNvSpPr>
          <p:nvPr/>
        </p:nvSpPr>
        <p:spPr bwMode="auto">
          <a:xfrm>
            <a:off x="3131965" y="3022782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6" name="Oval 106"/>
          <p:cNvSpPr>
            <a:spLocks noChangeAspect="1" noChangeArrowheads="1"/>
          </p:cNvSpPr>
          <p:nvPr/>
        </p:nvSpPr>
        <p:spPr bwMode="auto">
          <a:xfrm>
            <a:off x="4503565" y="2216332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7" name="Oval 107"/>
          <p:cNvSpPr>
            <a:spLocks noChangeAspect="1" noChangeArrowheads="1"/>
          </p:cNvSpPr>
          <p:nvPr/>
        </p:nvSpPr>
        <p:spPr bwMode="auto">
          <a:xfrm>
            <a:off x="3741565" y="3830820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38" name="AutoShape 108"/>
          <p:cNvCxnSpPr>
            <a:cxnSpLocks noChangeAspect="1" noChangeShapeType="1"/>
            <a:stCxn id="36" idx="2"/>
            <a:endCxn id="35" idx="0"/>
          </p:cNvCxnSpPr>
          <p:nvPr/>
        </p:nvCxnSpPr>
        <p:spPr bwMode="auto">
          <a:xfrm rot="10800000" flipV="1">
            <a:off x="3314528" y="2398895"/>
            <a:ext cx="1168400" cy="61277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09"/>
          <p:cNvCxnSpPr>
            <a:cxnSpLocks noChangeAspect="1" noChangeShapeType="1"/>
            <a:stCxn id="37" idx="2"/>
            <a:endCxn id="35" idx="4"/>
          </p:cNvCxnSpPr>
          <p:nvPr/>
        </p:nvCxnSpPr>
        <p:spPr bwMode="auto">
          <a:xfrm rot="10800000">
            <a:off x="3314528" y="3397432"/>
            <a:ext cx="415925" cy="615950"/>
          </a:xfrm>
          <a:prstGeom prst="curvedConnector2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10"/>
          <p:cNvCxnSpPr>
            <a:cxnSpLocks noChangeAspect="1" noChangeShapeType="1"/>
            <a:stCxn id="37" idx="6"/>
            <a:endCxn id="34" idx="3"/>
          </p:cNvCxnSpPr>
          <p:nvPr/>
        </p:nvCxnSpPr>
        <p:spPr bwMode="auto">
          <a:xfrm flipV="1">
            <a:off x="4116215" y="3354570"/>
            <a:ext cx="441325" cy="658812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111"/>
          <p:cNvCxnSpPr>
            <a:cxnSpLocks noChangeAspect="1" noChangeShapeType="1"/>
            <a:stCxn id="36" idx="4"/>
            <a:endCxn id="34" idx="0"/>
          </p:cNvCxnSpPr>
          <p:nvPr/>
        </p:nvCxnSpPr>
        <p:spPr bwMode="auto">
          <a:xfrm>
            <a:off x="4686128" y="2600507"/>
            <a:ext cx="1588" cy="40163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12"/>
          <p:cNvCxnSpPr>
            <a:cxnSpLocks noChangeAspect="1" noChangeShapeType="1"/>
            <a:stCxn id="35" idx="6"/>
            <a:endCxn id="34" idx="2"/>
          </p:cNvCxnSpPr>
          <p:nvPr/>
        </p:nvCxnSpPr>
        <p:spPr bwMode="auto">
          <a:xfrm>
            <a:off x="3506615" y="3205345"/>
            <a:ext cx="977900" cy="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113"/>
          <p:cNvSpPr>
            <a:spLocks noChangeAspect="1" noChangeArrowheads="1"/>
          </p:cNvSpPr>
          <p:nvPr/>
        </p:nvSpPr>
        <p:spPr bwMode="auto">
          <a:xfrm>
            <a:off x="5867228" y="3022782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44" name="AutoShape 114"/>
          <p:cNvCxnSpPr>
            <a:cxnSpLocks noChangeAspect="1" noChangeShapeType="1"/>
            <a:stCxn id="47" idx="6"/>
            <a:endCxn id="43" idx="4"/>
          </p:cNvCxnSpPr>
          <p:nvPr/>
        </p:nvCxnSpPr>
        <p:spPr bwMode="auto">
          <a:xfrm flipV="1">
            <a:off x="5630690" y="3406957"/>
            <a:ext cx="419100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15"/>
          <p:cNvCxnSpPr>
            <a:cxnSpLocks noChangeAspect="1" noChangeShapeType="1"/>
            <a:stCxn id="43" idx="0"/>
            <a:endCxn id="36" idx="6"/>
          </p:cNvCxnSpPr>
          <p:nvPr/>
        </p:nvCxnSpPr>
        <p:spPr bwMode="auto">
          <a:xfrm rot="5400000" flipH="1">
            <a:off x="5167140" y="2119495"/>
            <a:ext cx="603250" cy="11620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16"/>
          <p:cNvCxnSpPr>
            <a:cxnSpLocks noChangeAspect="1" noChangeShapeType="1"/>
            <a:stCxn id="34" idx="6"/>
            <a:endCxn id="43" idx="2"/>
          </p:cNvCxnSpPr>
          <p:nvPr/>
        </p:nvCxnSpPr>
        <p:spPr bwMode="auto">
          <a:xfrm>
            <a:off x="4889328" y="3205345"/>
            <a:ext cx="957263" cy="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117"/>
          <p:cNvSpPr>
            <a:spLocks noChangeAspect="1" noChangeArrowheads="1"/>
          </p:cNvSpPr>
          <p:nvPr/>
        </p:nvSpPr>
        <p:spPr bwMode="auto">
          <a:xfrm>
            <a:off x="5256040" y="3830820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48" name="AutoShape 118"/>
          <p:cNvCxnSpPr>
            <a:cxnSpLocks noChangeAspect="1" noChangeShapeType="1"/>
            <a:stCxn id="34" idx="5"/>
            <a:endCxn id="47" idx="2"/>
          </p:cNvCxnSpPr>
          <p:nvPr/>
        </p:nvCxnSpPr>
        <p:spPr bwMode="auto">
          <a:xfrm rot="16200000" flipH="1">
            <a:off x="4702003" y="3470457"/>
            <a:ext cx="658812" cy="427038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119"/>
          <p:cNvSpPr txBox="1">
            <a:spLocks noChangeArrowheads="1"/>
          </p:cNvSpPr>
          <p:nvPr/>
        </p:nvSpPr>
        <p:spPr bwMode="auto">
          <a:xfrm>
            <a:off x="4738515" y="19877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50" name="Text Box 120"/>
          <p:cNvSpPr txBox="1">
            <a:spLocks noChangeArrowheads="1"/>
          </p:cNvSpPr>
          <p:nvPr/>
        </p:nvSpPr>
        <p:spPr bwMode="auto">
          <a:xfrm>
            <a:off x="6129165" y="28148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1" name="Text Box 121"/>
          <p:cNvSpPr txBox="1">
            <a:spLocks noChangeArrowheads="1"/>
          </p:cNvSpPr>
          <p:nvPr/>
        </p:nvSpPr>
        <p:spPr bwMode="auto">
          <a:xfrm>
            <a:off x="4770265" y="28148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2" name="Text Box 122"/>
          <p:cNvSpPr txBox="1">
            <a:spLocks noChangeArrowheads="1"/>
          </p:cNvSpPr>
          <p:nvPr/>
        </p:nvSpPr>
        <p:spPr bwMode="auto">
          <a:xfrm>
            <a:off x="3398665" y="28148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3" name="Text Box 123"/>
          <p:cNvSpPr txBox="1">
            <a:spLocks noChangeArrowheads="1"/>
          </p:cNvSpPr>
          <p:nvPr/>
        </p:nvSpPr>
        <p:spPr bwMode="auto">
          <a:xfrm>
            <a:off x="3671715" y="35387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5437015" y="35387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5" name="Text Box 125"/>
          <p:cNvSpPr txBox="1">
            <a:spLocks noChangeArrowheads="1"/>
          </p:cNvSpPr>
          <p:nvPr/>
        </p:nvSpPr>
        <p:spPr bwMode="auto">
          <a:xfrm>
            <a:off x="5576715" y="2230620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56" name="Text Box 126"/>
          <p:cNvSpPr txBox="1">
            <a:spLocks noChangeArrowheads="1"/>
          </p:cNvSpPr>
          <p:nvPr/>
        </p:nvSpPr>
        <p:spPr bwMode="auto">
          <a:xfrm>
            <a:off x="3436765" y="22925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57" name="Text Box 127"/>
          <p:cNvSpPr txBox="1">
            <a:spLocks noChangeArrowheads="1"/>
          </p:cNvSpPr>
          <p:nvPr/>
        </p:nvSpPr>
        <p:spPr bwMode="auto">
          <a:xfrm>
            <a:off x="3817765" y="29021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58" name="Text Box 128"/>
          <p:cNvSpPr txBox="1">
            <a:spLocks noChangeArrowheads="1"/>
          </p:cNvSpPr>
          <p:nvPr/>
        </p:nvSpPr>
        <p:spPr bwMode="auto">
          <a:xfrm>
            <a:off x="5265565" y="29021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" name="Text Box 129"/>
          <p:cNvSpPr txBox="1">
            <a:spLocks noChangeArrowheads="1"/>
          </p:cNvSpPr>
          <p:nvPr/>
        </p:nvSpPr>
        <p:spPr bwMode="auto">
          <a:xfrm>
            <a:off x="3131965" y="37022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60" name="Text Box 130"/>
          <p:cNvSpPr txBox="1">
            <a:spLocks noChangeArrowheads="1"/>
          </p:cNvSpPr>
          <p:nvPr/>
        </p:nvSpPr>
        <p:spPr bwMode="auto">
          <a:xfrm>
            <a:off x="5875165" y="37022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61" name="Text Box 131"/>
          <p:cNvSpPr txBox="1">
            <a:spLocks noChangeArrowheads="1"/>
          </p:cNvSpPr>
          <p:nvPr/>
        </p:nvSpPr>
        <p:spPr bwMode="auto">
          <a:xfrm>
            <a:off x="4351165" y="25973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2" name="Text Box 132"/>
          <p:cNvSpPr txBox="1">
            <a:spLocks noChangeArrowheads="1"/>
          </p:cNvSpPr>
          <p:nvPr/>
        </p:nvSpPr>
        <p:spPr bwMode="auto">
          <a:xfrm>
            <a:off x="4198765" y="34355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3" name="Text Box 133"/>
          <p:cNvSpPr txBox="1">
            <a:spLocks noChangeArrowheads="1"/>
          </p:cNvSpPr>
          <p:nvPr/>
        </p:nvSpPr>
        <p:spPr bwMode="auto">
          <a:xfrm>
            <a:off x="4846465" y="34355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719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34"/>
          <p:cNvSpPr>
            <a:spLocks/>
          </p:cNvSpPr>
          <p:nvPr/>
        </p:nvSpPr>
        <p:spPr bwMode="auto">
          <a:xfrm>
            <a:off x="3478306" y="1969255"/>
            <a:ext cx="3105150" cy="2390775"/>
          </a:xfrm>
          <a:custGeom>
            <a:avLst/>
            <a:gdLst>
              <a:gd name="T0" fmla="*/ 1406525 w 1956"/>
              <a:gd name="T1" fmla="*/ 36513 h 1506"/>
              <a:gd name="T2" fmla="*/ 2463800 w 1956"/>
              <a:gd name="T3" fmla="*/ 236538 h 1506"/>
              <a:gd name="T4" fmla="*/ 2940050 w 1956"/>
              <a:gd name="T5" fmla="*/ 1455738 h 1506"/>
              <a:gd name="T6" fmla="*/ 1473200 w 1956"/>
              <a:gd name="T7" fmla="*/ 1476375 h 1506"/>
              <a:gd name="T8" fmla="*/ 863600 w 1956"/>
              <a:gd name="T9" fmla="*/ 2247900 h 1506"/>
              <a:gd name="T10" fmla="*/ 177800 w 1956"/>
              <a:gd name="T11" fmla="*/ 2295525 h 1506"/>
              <a:gd name="T12" fmla="*/ 53975 w 1956"/>
              <a:gd name="T13" fmla="*/ 1676400 h 1506"/>
              <a:gd name="T14" fmla="*/ 501650 w 1956"/>
              <a:gd name="T15" fmla="*/ 1400175 h 1506"/>
              <a:gd name="T16" fmla="*/ 806450 w 1956"/>
              <a:gd name="T17" fmla="*/ 1025525 h 1506"/>
              <a:gd name="T18" fmla="*/ 796925 w 1956"/>
              <a:gd name="T19" fmla="*/ 263525 h 1506"/>
              <a:gd name="T20" fmla="*/ 1406525 w 1956"/>
              <a:gd name="T21" fmla="*/ 36513 h 15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56"/>
              <a:gd name="T34" fmla="*/ 0 h 1506"/>
              <a:gd name="T35" fmla="*/ 1956 w 1956"/>
              <a:gd name="T36" fmla="*/ 1506 h 15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56" h="1506">
                <a:moveTo>
                  <a:pt x="886" y="23"/>
                </a:moveTo>
                <a:cubicBezTo>
                  <a:pt x="1061" y="20"/>
                  <a:pt x="1391" y="0"/>
                  <a:pt x="1552" y="149"/>
                </a:cubicBezTo>
                <a:cubicBezTo>
                  <a:pt x="1713" y="298"/>
                  <a:pt x="1956" y="787"/>
                  <a:pt x="1852" y="917"/>
                </a:cubicBezTo>
                <a:cubicBezTo>
                  <a:pt x="1748" y="1047"/>
                  <a:pt x="1146" y="847"/>
                  <a:pt x="928" y="930"/>
                </a:cubicBezTo>
                <a:cubicBezTo>
                  <a:pt x="710" y="1013"/>
                  <a:pt x="680" y="1330"/>
                  <a:pt x="544" y="1416"/>
                </a:cubicBezTo>
                <a:cubicBezTo>
                  <a:pt x="408" y="1502"/>
                  <a:pt x="197" y="1506"/>
                  <a:pt x="112" y="1446"/>
                </a:cubicBezTo>
                <a:cubicBezTo>
                  <a:pt x="27" y="1386"/>
                  <a:pt x="0" y="1150"/>
                  <a:pt x="34" y="1056"/>
                </a:cubicBezTo>
                <a:cubicBezTo>
                  <a:pt x="68" y="962"/>
                  <a:pt x="237" y="950"/>
                  <a:pt x="316" y="882"/>
                </a:cubicBezTo>
                <a:cubicBezTo>
                  <a:pt x="395" y="814"/>
                  <a:pt x="477" y="765"/>
                  <a:pt x="508" y="646"/>
                </a:cubicBezTo>
                <a:cubicBezTo>
                  <a:pt x="539" y="527"/>
                  <a:pt x="439" y="270"/>
                  <a:pt x="502" y="166"/>
                </a:cubicBezTo>
                <a:cubicBezTo>
                  <a:pt x="565" y="62"/>
                  <a:pt x="711" y="26"/>
                  <a:pt x="886" y="2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135"/>
          <p:cNvSpPr>
            <a:spLocks noChangeAspect="1" noChangeArrowheads="1"/>
          </p:cNvSpPr>
          <p:nvPr/>
        </p:nvSpPr>
        <p:spPr bwMode="auto">
          <a:xfrm>
            <a:off x="4505419" y="3021768"/>
            <a:ext cx="366712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35" name="Oval 136"/>
          <p:cNvSpPr>
            <a:spLocks noChangeAspect="1" noChangeArrowheads="1"/>
          </p:cNvSpPr>
          <p:nvPr/>
        </p:nvSpPr>
        <p:spPr bwMode="auto">
          <a:xfrm>
            <a:off x="3132231" y="3021768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6" name="Oval 137"/>
          <p:cNvSpPr>
            <a:spLocks noChangeAspect="1" noChangeArrowheads="1"/>
          </p:cNvSpPr>
          <p:nvPr/>
        </p:nvSpPr>
        <p:spPr bwMode="auto">
          <a:xfrm>
            <a:off x="4503831" y="2215318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7" name="Oval 138"/>
          <p:cNvSpPr>
            <a:spLocks noChangeAspect="1" noChangeArrowheads="1"/>
          </p:cNvSpPr>
          <p:nvPr/>
        </p:nvSpPr>
        <p:spPr bwMode="auto">
          <a:xfrm>
            <a:off x="3741831" y="3829805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38" name="AutoShape 139"/>
          <p:cNvCxnSpPr>
            <a:cxnSpLocks noChangeAspect="1" noChangeShapeType="1"/>
            <a:stCxn id="36" idx="2"/>
            <a:endCxn id="35" idx="0"/>
          </p:cNvCxnSpPr>
          <p:nvPr/>
        </p:nvCxnSpPr>
        <p:spPr bwMode="auto">
          <a:xfrm rot="10800000" flipV="1">
            <a:off x="3314794" y="2397880"/>
            <a:ext cx="1168400" cy="612775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40"/>
          <p:cNvCxnSpPr>
            <a:cxnSpLocks noChangeAspect="1" noChangeShapeType="1"/>
            <a:stCxn id="37" idx="2"/>
            <a:endCxn id="35" idx="4"/>
          </p:cNvCxnSpPr>
          <p:nvPr/>
        </p:nvCxnSpPr>
        <p:spPr bwMode="auto">
          <a:xfrm rot="10800000">
            <a:off x="3314794" y="3396418"/>
            <a:ext cx="406400" cy="615950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41"/>
          <p:cNvCxnSpPr>
            <a:cxnSpLocks noChangeAspect="1" noChangeShapeType="1"/>
            <a:stCxn id="37" idx="6"/>
            <a:endCxn id="34" idx="3"/>
          </p:cNvCxnSpPr>
          <p:nvPr/>
        </p:nvCxnSpPr>
        <p:spPr bwMode="auto">
          <a:xfrm flipV="1">
            <a:off x="4126006" y="3353555"/>
            <a:ext cx="431800" cy="658813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142"/>
          <p:cNvCxnSpPr>
            <a:cxnSpLocks noChangeAspect="1" noChangeShapeType="1"/>
            <a:stCxn id="36" idx="4"/>
            <a:endCxn id="34" idx="0"/>
          </p:cNvCxnSpPr>
          <p:nvPr/>
        </p:nvCxnSpPr>
        <p:spPr bwMode="auto">
          <a:xfrm>
            <a:off x="4686394" y="2599493"/>
            <a:ext cx="1587" cy="40163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43"/>
          <p:cNvCxnSpPr>
            <a:cxnSpLocks noChangeAspect="1" noChangeShapeType="1"/>
            <a:stCxn id="35" idx="6"/>
            <a:endCxn id="34" idx="2"/>
          </p:cNvCxnSpPr>
          <p:nvPr/>
        </p:nvCxnSpPr>
        <p:spPr bwMode="auto">
          <a:xfrm>
            <a:off x="3506881" y="3204330"/>
            <a:ext cx="977900" cy="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144"/>
          <p:cNvSpPr>
            <a:spLocks noChangeAspect="1" noChangeArrowheads="1"/>
          </p:cNvSpPr>
          <p:nvPr/>
        </p:nvSpPr>
        <p:spPr bwMode="auto">
          <a:xfrm>
            <a:off x="5867494" y="3021768"/>
            <a:ext cx="366712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44" name="AutoShape 145"/>
          <p:cNvCxnSpPr>
            <a:cxnSpLocks noChangeAspect="1" noChangeShapeType="1"/>
            <a:stCxn id="47" idx="6"/>
            <a:endCxn id="43" idx="4"/>
          </p:cNvCxnSpPr>
          <p:nvPr/>
        </p:nvCxnSpPr>
        <p:spPr bwMode="auto">
          <a:xfrm flipV="1">
            <a:off x="5630956" y="3405943"/>
            <a:ext cx="419100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46"/>
          <p:cNvCxnSpPr>
            <a:cxnSpLocks noChangeAspect="1" noChangeShapeType="1"/>
            <a:stCxn id="43" idx="0"/>
            <a:endCxn id="36" idx="6"/>
          </p:cNvCxnSpPr>
          <p:nvPr/>
        </p:nvCxnSpPr>
        <p:spPr bwMode="auto">
          <a:xfrm rot="5400000" flipH="1">
            <a:off x="5167406" y="2118480"/>
            <a:ext cx="603250" cy="11620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47"/>
          <p:cNvCxnSpPr>
            <a:cxnSpLocks noChangeAspect="1" noChangeShapeType="1"/>
            <a:stCxn id="34" idx="6"/>
            <a:endCxn id="43" idx="2"/>
          </p:cNvCxnSpPr>
          <p:nvPr/>
        </p:nvCxnSpPr>
        <p:spPr bwMode="auto">
          <a:xfrm>
            <a:off x="4889594" y="3204330"/>
            <a:ext cx="957262" cy="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148"/>
          <p:cNvSpPr>
            <a:spLocks noChangeAspect="1" noChangeArrowheads="1"/>
          </p:cNvSpPr>
          <p:nvPr/>
        </p:nvSpPr>
        <p:spPr bwMode="auto">
          <a:xfrm>
            <a:off x="5256306" y="3829805"/>
            <a:ext cx="366713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48" name="AutoShape 149"/>
          <p:cNvCxnSpPr>
            <a:cxnSpLocks noChangeAspect="1" noChangeShapeType="1"/>
            <a:stCxn id="34" idx="5"/>
            <a:endCxn id="47" idx="2"/>
          </p:cNvCxnSpPr>
          <p:nvPr/>
        </p:nvCxnSpPr>
        <p:spPr bwMode="auto">
          <a:xfrm rot="16200000" flipH="1">
            <a:off x="4702268" y="3469443"/>
            <a:ext cx="658813" cy="427038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150"/>
          <p:cNvSpPr txBox="1">
            <a:spLocks noChangeArrowheads="1"/>
          </p:cNvSpPr>
          <p:nvPr/>
        </p:nvSpPr>
        <p:spPr bwMode="auto">
          <a:xfrm>
            <a:off x="4738781" y="19867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50" name="Text Box 151"/>
          <p:cNvSpPr txBox="1">
            <a:spLocks noChangeArrowheads="1"/>
          </p:cNvSpPr>
          <p:nvPr/>
        </p:nvSpPr>
        <p:spPr bwMode="auto">
          <a:xfrm>
            <a:off x="6129431" y="28138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1" name="Text Box 152"/>
          <p:cNvSpPr txBox="1">
            <a:spLocks noChangeArrowheads="1"/>
          </p:cNvSpPr>
          <p:nvPr/>
        </p:nvSpPr>
        <p:spPr bwMode="auto">
          <a:xfrm>
            <a:off x="4770531" y="28138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2" name="Text Box 153"/>
          <p:cNvSpPr txBox="1">
            <a:spLocks noChangeArrowheads="1"/>
          </p:cNvSpPr>
          <p:nvPr/>
        </p:nvSpPr>
        <p:spPr bwMode="auto">
          <a:xfrm>
            <a:off x="3398931" y="28138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53" name="Text Box 154"/>
          <p:cNvSpPr txBox="1">
            <a:spLocks noChangeArrowheads="1"/>
          </p:cNvSpPr>
          <p:nvPr/>
        </p:nvSpPr>
        <p:spPr bwMode="auto">
          <a:xfrm>
            <a:off x="3671981" y="35377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4" name="Text Box 155"/>
          <p:cNvSpPr txBox="1">
            <a:spLocks noChangeArrowheads="1"/>
          </p:cNvSpPr>
          <p:nvPr/>
        </p:nvSpPr>
        <p:spPr bwMode="auto">
          <a:xfrm>
            <a:off x="5437281" y="35377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5" name="Text Box 156"/>
          <p:cNvSpPr txBox="1">
            <a:spLocks noChangeArrowheads="1"/>
          </p:cNvSpPr>
          <p:nvPr/>
        </p:nvSpPr>
        <p:spPr bwMode="auto">
          <a:xfrm>
            <a:off x="5576981" y="222960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56" name="Text Box 157"/>
          <p:cNvSpPr txBox="1">
            <a:spLocks noChangeArrowheads="1"/>
          </p:cNvSpPr>
          <p:nvPr/>
        </p:nvSpPr>
        <p:spPr bwMode="auto">
          <a:xfrm>
            <a:off x="3437031" y="22915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57" name="Text Box 158"/>
          <p:cNvSpPr txBox="1">
            <a:spLocks noChangeArrowheads="1"/>
          </p:cNvSpPr>
          <p:nvPr/>
        </p:nvSpPr>
        <p:spPr bwMode="auto">
          <a:xfrm>
            <a:off x="3818031" y="29011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58" name="Text Box 159"/>
          <p:cNvSpPr txBox="1">
            <a:spLocks noChangeArrowheads="1"/>
          </p:cNvSpPr>
          <p:nvPr/>
        </p:nvSpPr>
        <p:spPr bwMode="auto">
          <a:xfrm>
            <a:off x="5265831" y="29011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" name="Text Box 160"/>
          <p:cNvSpPr txBox="1">
            <a:spLocks noChangeArrowheads="1"/>
          </p:cNvSpPr>
          <p:nvPr/>
        </p:nvSpPr>
        <p:spPr bwMode="auto">
          <a:xfrm>
            <a:off x="3132231" y="37012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0" name="Text Box 161"/>
          <p:cNvSpPr txBox="1">
            <a:spLocks noChangeArrowheads="1"/>
          </p:cNvSpPr>
          <p:nvPr/>
        </p:nvSpPr>
        <p:spPr bwMode="auto">
          <a:xfrm>
            <a:off x="5875431" y="37012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61" name="Text Box 162"/>
          <p:cNvSpPr txBox="1">
            <a:spLocks noChangeArrowheads="1"/>
          </p:cNvSpPr>
          <p:nvPr/>
        </p:nvSpPr>
        <p:spPr bwMode="auto">
          <a:xfrm>
            <a:off x="4351431" y="25963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2" name="Text Box 163"/>
          <p:cNvSpPr txBox="1">
            <a:spLocks noChangeArrowheads="1"/>
          </p:cNvSpPr>
          <p:nvPr/>
        </p:nvSpPr>
        <p:spPr bwMode="auto">
          <a:xfrm>
            <a:off x="4199031" y="34345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3" name="Text Box 164"/>
          <p:cNvSpPr txBox="1">
            <a:spLocks noChangeArrowheads="1"/>
          </p:cNvSpPr>
          <p:nvPr/>
        </p:nvSpPr>
        <p:spPr bwMode="auto">
          <a:xfrm>
            <a:off x="4846731" y="343451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897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051"/>
          <p:cNvSpPr>
            <a:spLocks/>
          </p:cNvSpPr>
          <p:nvPr/>
        </p:nvSpPr>
        <p:spPr bwMode="auto">
          <a:xfrm>
            <a:off x="2982510" y="2009130"/>
            <a:ext cx="3711575" cy="2387600"/>
          </a:xfrm>
          <a:custGeom>
            <a:avLst/>
            <a:gdLst>
              <a:gd name="T0" fmla="*/ 2017713 w 2338"/>
              <a:gd name="T1" fmla="*/ 0 h 1504"/>
              <a:gd name="T2" fmla="*/ 3168650 w 2338"/>
              <a:gd name="T3" fmla="*/ 292100 h 1504"/>
              <a:gd name="T4" fmla="*/ 3503613 w 2338"/>
              <a:gd name="T5" fmla="*/ 1508125 h 1504"/>
              <a:gd name="T6" fmla="*/ 1922463 w 2338"/>
              <a:gd name="T7" fmla="*/ 1514475 h 1504"/>
              <a:gd name="T8" fmla="*/ 1455738 w 2338"/>
              <a:gd name="T9" fmla="*/ 2181225 h 1504"/>
              <a:gd name="T10" fmla="*/ 665163 w 2338"/>
              <a:gd name="T11" fmla="*/ 2352675 h 1504"/>
              <a:gd name="T12" fmla="*/ 160338 w 2338"/>
              <a:gd name="T13" fmla="*/ 1971675 h 1504"/>
              <a:gd name="T14" fmla="*/ 65088 w 2338"/>
              <a:gd name="T15" fmla="*/ 990600 h 1504"/>
              <a:gd name="T16" fmla="*/ 550863 w 2338"/>
              <a:gd name="T17" fmla="*/ 219075 h 1504"/>
              <a:gd name="T18" fmla="*/ 1370013 w 2338"/>
              <a:gd name="T19" fmla="*/ 47625 h 1504"/>
              <a:gd name="T20" fmla="*/ 2017713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2052"/>
          <p:cNvSpPr>
            <a:spLocks noChangeAspect="1" noChangeArrowheads="1"/>
          </p:cNvSpPr>
          <p:nvPr/>
        </p:nvSpPr>
        <p:spPr bwMode="auto">
          <a:xfrm>
            <a:off x="4506510" y="3025130"/>
            <a:ext cx="366712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35" name="Oval 2053"/>
          <p:cNvSpPr>
            <a:spLocks noChangeAspect="1" noChangeArrowheads="1"/>
          </p:cNvSpPr>
          <p:nvPr/>
        </p:nvSpPr>
        <p:spPr bwMode="auto">
          <a:xfrm>
            <a:off x="3133322" y="3025130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6" name="Oval 2054"/>
          <p:cNvSpPr>
            <a:spLocks noChangeAspect="1" noChangeArrowheads="1"/>
          </p:cNvSpPr>
          <p:nvPr/>
        </p:nvSpPr>
        <p:spPr bwMode="auto">
          <a:xfrm>
            <a:off x="4504922" y="2218680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7" name="Oval 2055"/>
          <p:cNvSpPr>
            <a:spLocks noChangeAspect="1" noChangeArrowheads="1"/>
          </p:cNvSpPr>
          <p:nvPr/>
        </p:nvSpPr>
        <p:spPr bwMode="auto">
          <a:xfrm>
            <a:off x="3742922" y="3833168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38" name="AutoShape 2056"/>
          <p:cNvCxnSpPr>
            <a:cxnSpLocks noChangeAspect="1" noChangeShapeType="1"/>
            <a:stCxn id="36" idx="2"/>
            <a:endCxn id="35" idx="0"/>
          </p:cNvCxnSpPr>
          <p:nvPr/>
        </p:nvCxnSpPr>
        <p:spPr bwMode="auto">
          <a:xfrm rot="10800000" flipV="1">
            <a:off x="3315885" y="2401243"/>
            <a:ext cx="1168400" cy="6032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057"/>
          <p:cNvCxnSpPr>
            <a:cxnSpLocks noChangeAspect="1" noChangeShapeType="1"/>
            <a:stCxn id="37" idx="2"/>
            <a:endCxn id="35" idx="4"/>
          </p:cNvCxnSpPr>
          <p:nvPr/>
        </p:nvCxnSpPr>
        <p:spPr bwMode="auto">
          <a:xfrm rot="10800000">
            <a:off x="3315885" y="3409305"/>
            <a:ext cx="406400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058"/>
          <p:cNvCxnSpPr>
            <a:cxnSpLocks noChangeAspect="1" noChangeShapeType="1"/>
            <a:stCxn id="37" idx="6"/>
            <a:endCxn id="34" idx="3"/>
          </p:cNvCxnSpPr>
          <p:nvPr/>
        </p:nvCxnSpPr>
        <p:spPr bwMode="auto">
          <a:xfrm flipV="1">
            <a:off x="4127097" y="3356918"/>
            <a:ext cx="431800" cy="658812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059"/>
          <p:cNvCxnSpPr>
            <a:cxnSpLocks noChangeAspect="1" noChangeShapeType="1"/>
            <a:stCxn id="36" idx="4"/>
            <a:endCxn id="34" idx="0"/>
          </p:cNvCxnSpPr>
          <p:nvPr/>
        </p:nvCxnSpPr>
        <p:spPr bwMode="auto">
          <a:xfrm>
            <a:off x="4687485" y="2602855"/>
            <a:ext cx="1587" cy="401638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060"/>
          <p:cNvCxnSpPr>
            <a:cxnSpLocks noChangeAspect="1" noChangeShapeType="1"/>
            <a:stCxn id="35" idx="6"/>
            <a:endCxn id="34" idx="2"/>
          </p:cNvCxnSpPr>
          <p:nvPr/>
        </p:nvCxnSpPr>
        <p:spPr bwMode="auto">
          <a:xfrm>
            <a:off x="3517497" y="3207693"/>
            <a:ext cx="968375" cy="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2061"/>
          <p:cNvSpPr>
            <a:spLocks noChangeAspect="1" noChangeArrowheads="1"/>
          </p:cNvSpPr>
          <p:nvPr/>
        </p:nvSpPr>
        <p:spPr bwMode="auto">
          <a:xfrm>
            <a:off x="5868585" y="3025130"/>
            <a:ext cx="366712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44" name="AutoShape 2062"/>
          <p:cNvCxnSpPr>
            <a:cxnSpLocks noChangeAspect="1" noChangeShapeType="1"/>
            <a:stCxn id="47" idx="6"/>
            <a:endCxn id="43" idx="4"/>
          </p:cNvCxnSpPr>
          <p:nvPr/>
        </p:nvCxnSpPr>
        <p:spPr bwMode="auto">
          <a:xfrm flipV="1">
            <a:off x="5632047" y="3409305"/>
            <a:ext cx="419100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2063"/>
          <p:cNvCxnSpPr>
            <a:cxnSpLocks noChangeAspect="1" noChangeShapeType="1"/>
            <a:stCxn id="43" idx="0"/>
            <a:endCxn id="36" idx="6"/>
          </p:cNvCxnSpPr>
          <p:nvPr/>
        </p:nvCxnSpPr>
        <p:spPr bwMode="auto">
          <a:xfrm rot="5400000" flipH="1">
            <a:off x="5168497" y="2121843"/>
            <a:ext cx="603250" cy="11620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064"/>
          <p:cNvCxnSpPr>
            <a:cxnSpLocks noChangeAspect="1" noChangeShapeType="1"/>
            <a:stCxn id="34" idx="6"/>
            <a:endCxn id="43" idx="2"/>
          </p:cNvCxnSpPr>
          <p:nvPr/>
        </p:nvCxnSpPr>
        <p:spPr bwMode="auto">
          <a:xfrm>
            <a:off x="4890685" y="3207693"/>
            <a:ext cx="957262" cy="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2065"/>
          <p:cNvSpPr>
            <a:spLocks noChangeAspect="1" noChangeArrowheads="1"/>
          </p:cNvSpPr>
          <p:nvPr/>
        </p:nvSpPr>
        <p:spPr bwMode="auto">
          <a:xfrm>
            <a:off x="5257397" y="3833168"/>
            <a:ext cx="366713" cy="366712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48" name="AutoShape 2066"/>
          <p:cNvCxnSpPr>
            <a:cxnSpLocks noChangeAspect="1" noChangeShapeType="1"/>
            <a:stCxn id="34" idx="5"/>
            <a:endCxn id="47" idx="2"/>
          </p:cNvCxnSpPr>
          <p:nvPr/>
        </p:nvCxnSpPr>
        <p:spPr bwMode="auto">
          <a:xfrm rot="16200000" flipH="1">
            <a:off x="4703360" y="3472805"/>
            <a:ext cx="658812" cy="427038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2067"/>
          <p:cNvSpPr txBox="1">
            <a:spLocks noChangeArrowheads="1"/>
          </p:cNvSpPr>
          <p:nvPr/>
        </p:nvSpPr>
        <p:spPr bwMode="auto">
          <a:xfrm>
            <a:off x="4739872" y="19900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50" name="Text Box 2068"/>
          <p:cNvSpPr txBox="1">
            <a:spLocks noChangeArrowheads="1"/>
          </p:cNvSpPr>
          <p:nvPr/>
        </p:nvSpPr>
        <p:spPr bwMode="auto">
          <a:xfrm>
            <a:off x="6130522" y="28171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1" name="Text Box 2069"/>
          <p:cNvSpPr txBox="1">
            <a:spLocks noChangeArrowheads="1"/>
          </p:cNvSpPr>
          <p:nvPr/>
        </p:nvSpPr>
        <p:spPr bwMode="auto">
          <a:xfrm>
            <a:off x="4771622" y="28171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2" name="Text Box 2070"/>
          <p:cNvSpPr txBox="1">
            <a:spLocks noChangeArrowheads="1"/>
          </p:cNvSpPr>
          <p:nvPr/>
        </p:nvSpPr>
        <p:spPr bwMode="auto">
          <a:xfrm>
            <a:off x="3400022" y="28171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53" name="Text Box 2071"/>
          <p:cNvSpPr txBox="1">
            <a:spLocks noChangeArrowheads="1"/>
          </p:cNvSpPr>
          <p:nvPr/>
        </p:nvSpPr>
        <p:spPr bwMode="auto">
          <a:xfrm>
            <a:off x="3614335" y="35410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4" name="Text Box 2072"/>
          <p:cNvSpPr txBox="1">
            <a:spLocks noChangeArrowheads="1"/>
          </p:cNvSpPr>
          <p:nvPr/>
        </p:nvSpPr>
        <p:spPr bwMode="auto">
          <a:xfrm>
            <a:off x="5438372" y="35410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5" name="Text Box 2073"/>
          <p:cNvSpPr txBox="1">
            <a:spLocks noChangeArrowheads="1"/>
          </p:cNvSpPr>
          <p:nvPr/>
        </p:nvSpPr>
        <p:spPr bwMode="auto">
          <a:xfrm>
            <a:off x="5578072" y="223296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56" name="Text Box 2074"/>
          <p:cNvSpPr txBox="1">
            <a:spLocks noChangeArrowheads="1"/>
          </p:cNvSpPr>
          <p:nvPr/>
        </p:nvSpPr>
        <p:spPr bwMode="auto">
          <a:xfrm>
            <a:off x="3438122" y="22948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57" name="Text Box 2075"/>
          <p:cNvSpPr txBox="1">
            <a:spLocks noChangeArrowheads="1"/>
          </p:cNvSpPr>
          <p:nvPr/>
        </p:nvSpPr>
        <p:spPr bwMode="auto">
          <a:xfrm>
            <a:off x="3819122" y="29044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58" name="Text Box 2076"/>
          <p:cNvSpPr txBox="1">
            <a:spLocks noChangeArrowheads="1"/>
          </p:cNvSpPr>
          <p:nvPr/>
        </p:nvSpPr>
        <p:spPr bwMode="auto">
          <a:xfrm>
            <a:off x="5266922" y="29044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" name="Text Box 2077"/>
          <p:cNvSpPr txBox="1">
            <a:spLocks noChangeArrowheads="1"/>
          </p:cNvSpPr>
          <p:nvPr/>
        </p:nvSpPr>
        <p:spPr bwMode="auto">
          <a:xfrm>
            <a:off x="3133322" y="37045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60" name="Text Box 2078"/>
          <p:cNvSpPr txBox="1">
            <a:spLocks noChangeArrowheads="1"/>
          </p:cNvSpPr>
          <p:nvPr/>
        </p:nvSpPr>
        <p:spPr bwMode="auto">
          <a:xfrm>
            <a:off x="5876522" y="37045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61" name="Text Box 2079"/>
          <p:cNvSpPr txBox="1">
            <a:spLocks noChangeArrowheads="1"/>
          </p:cNvSpPr>
          <p:nvPr/>
        </p:nvSpPr>
        <p:spPr bwMode="auto">
          <a:xfrm>
            <a:off x="4352522" y="25996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2" name="Text Box 2080"/>
          <p:cNvSpPr txBox="1">
            <a:spLocks noChangeArrowheads="1"/>
          </p:cNvSpPr>
          <p:nvPr/>
        </p:nvSpPr>
        <p:spPr bwMode="auto">
          <a:xfrm>
            <a:off x="4200122" y="34378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3" name="Text Box 2081"/>
          <p:cNvSpPr txBox="1">
            <a:spLocks noChangeArrowheads="1"/>
          </p:cNvSpPr>
          <p:nvPr/>
        </p:nvSpPr>
        <p:spPr bwMode="auto">
          <a:xfrm>
            <a:off x="4847822" y="343788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8151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7" y="669981"/>
            <a:ext cx="746874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Degree of a </a:t>
            </a:r>
            <a:r>
              <a:rPr lang="en-US" sz="4800" dirty="0" smtClean="0"/>
              <a:t>vertex: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-</a:t>
            </a:r>
            <a:r>
              <a:rPr lang="en-US" sz="3600" dirty="0" smtClean="0"/>
              <a:t>X </a:t>
            </a:r>
            <a:r>
              <a:rPr lang="en-US" sz="3600" dirty="0"/>
              <a:t>has degree 5 </a:t>
            </a:r>
            <a:br>
              <a:rPr lang="en-US" sz="3600" dirty="0"/>
            </a:br>
            <a:r>
              <a:rPr lang="en-US" sz="3600" dirty="0" smtClean="0"/>
              <a:t>-</a:t>
            </a:r>
            <a:r>
              <a:rPr lang="en-US" sz="4400" dirty="0" smtClean="0"/>
              <a:t>in</a:t>
            </a:r>
            <a:r>
              <a:rPr lang="en-US" sz="4400" dirty="0"/>
              <a:t>-</a:t>
            </a:r>
            <a:r>
              <a:rPr lang="en-US" sz="4400" dirty="0" smtClean="0"/>
              <a:t>degree, out</a:t>
            </a:r>
            <a:r>
              <a:rPr lang="en-US" sz="4400" dirty="0"/>
              <a:t>-degree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71643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2082"/>
          <p:cNvSpPr>
            <a:spLocks/>
          </p:cNvSpPr>
          <p:nvPr/>
        </p:nvSpPr>
        <p:spPr bwMode="auto">
          <a:xfrm>
            <a:off x="2869490" y="1960688"/>
            <a:ext cx="3567113" cy="2459038"/>
          </a:xfrm>
          <a:custGeom>
            <a:avLst/>
            <a:gdLst>
              <a:gd name="T0" fmla="*/ 2022475 w 2247"/>
              <a:gd name="T1" fmla="*/ 36513 h 1549"/>
              <a:gd name="T2" fmla="*/ 3079750 w 2247"/>
              <a:gd name="T3" fmla="*/ 236538 h 1549"/>
              <a:gd name="T4" fmla="*/ 3556000 w 2247"/>
              <a:gd name="T5" fmla="*/ 1455738 h 1549"/>
              <a:gd name="T6" fmla="*/ 3014663 w 2247"/>
              <a:gd name="T7" fmla="*/ 2319338 h 1549"/>
              <a:gd name="T8" fmla="*/ 717550 w 2247"/>
              <a:gd name="T9" fmla="*/ 2295525 h 1549"/>
              <a:gd name="T10" fmla="*/ 79375 w 2247"/>
              <a:gd name="T11" fmla="*/ 1647825 h 1549"/>
              <a:gd name="T12" fmla="*/ 241300 w 2247"/>
              <a:gd name="T13" fmla="*/ 723900 h 1549"/>
              <a:gd name="T14" fmla="*/ 850900 w 2247"/>
              <a:gd name="T15" fmla="*/ 219075 h 1549"/>
              <a:gd name="T16" fmla="*/ 2022475 w 2247"/>
              <a:gd name="T17" fmla="*/ 36513 h 1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47"/>
              <a:gd name="T28" fmla="*/ 0 h 1549"/>
              <a:gd name="T29" fmla="*/ 2247 w 2247"/>
              <a:gd name="T30" fmla="*/ 1549 h 1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47" h="1549">
                <a:moveTo>
                  <a:pt x="1274" y="23"/>
                </a:moveTo>
                <a:cubicBezTo>
                  <a:pt x="1508" y="25"/>
                  <a:pt x="1779" y="0"/>
                  <a:pt x="1940" y="149"/>
                </a:cubicBezTo>
                <a:cubicBezTo>
                  <a:pt x="2101" y="298"/>
                  <a:pt x="2247" y="698"/>
                  <a:pt x="2240" y="917"/>
                </a:cubicBezTo>
                <a:cubicBezTo>
                  <a:pt x="2233" y="1136"/>
                  <a:pt x="2197" y="1373"/>
                  <a:pt x="1899" y="1461"/>
                </a:cubicBezTo>
                <a:cubicBezTo>
                  <a:pt x="1601" y="1549"/>
                  <a:pt x="760" y="1516"/>
                  <a:pt x="452" y="1446"/>
                </a:cubicBezTo>
                <a:cubicBezTo>
                  <a:pt x="144" y="1376"/>
                  <a:pt x="100" y="1203"/>
                  <a:pt x="50" y="1038"/>
                </a:cubicBezTo>
                <a:cubicBezTo>
                  <a:pt x="0" y="873"/>
                  <a:pt x="71" y="606"/>
                  <a:pt x="152" y="456"/>
                </a:cubicBezTo>
                <a:cubicBezTo>
                  <a:pt x="233" y="306"/>
                  <a:pt x="349" y="210"/>
                  <a:pt x="536" y="138"/>
                </a:cubicBezTo>
                <a:cubicBezTo>
                  <a:pt x="723" y="66"/>
                  <a:pt x="1040" y="21"/>
                  <a:pt x="1274" y="23"/>
                </a:cubicBezTo>
                <a:close/>
              </a:path>
            </a:pathLst>
          </a:cu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val 2083"/>
          <p:cNvSpPr>
            <a:spLocks noChangeAspect="1" noChangeArrowheads="1"/>
          </p:cNvSpPr>
          <p:nvPr/>
        </p:nvSpPr>
        <p:spPr bwMode="auto">
          <a:xfrm>
            <a:off x="4512553" y="3013201"/>
            <a:ext cx="366712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35" name="Oval 2084"/>
          <p:cNvSpPr>
            <a:spLocks noChangeAspect="1" noChangeArrowheads="1"/>
          </p:cNvSpPr>
          <p:nvPr/>
        </p:nvSpPr>
        <p:spPr bwMode="auto">
          <a:xfrm>
            <a:off x="3139365" y="3013201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6" name="Oval 2085"/>
          <p:cNvSpPr>
            <a:spLocks noChangeAspect="1" noChangeArrowheads="1"/>
          </p:cNvSpPr>
          <p:nvPr/>
        </p:nvSpPr>
        <p:spPr bwMode="auto">
          <a:xfrm>
            <a:off x="4510965" y="2206751"/>
            <a:ext cx="366713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7" name="Oval 2086"/>
          <p:cNvSpPr>
            <a:spLocks noChangeAspect="1" noChangeArrowheads="1"/>
          </p:cNvSpPr>
          <p:nvPr/>
        </p:nvSpPr>
        <p:spPr bwMode="auto">
          <a:xfrm>
            <a:off x="3748965" y="3821238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38" name="AutoShape 2087"/>
          <p:cNvCxnSpPr>
            <a:cxnSpLocks noChangeAspect="1" noChangeShapeType="1"/>
            <a:stCxn id="36" idx="2"/>
            <a:endCxn id="35" idx="0"/>
          </p:cNvCxnSpPr>
          <p:nvPr/>
        </p:nvCxnSpPr>
        <p:spPr bwMode="auto">
          <a:xfrm rot="10800000" flipV="1">
            <a:off x="3321928" y="2389313"/>
            <a:ext cx="1168400" cy="6032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088"/>
          <p:cNvCxnSpPr>
            <a:cxnSpLocks noChangeAspect="1" noChangeShapeType="1"/>
            <a:stCxn id="37" idx="2"/>
            <a:endCxn id="35" idx="4"/>
          </p:cNvCxnSpPr>
          <p:nvPr/>
        </p:nvCxnSpPr>
        <p:spPr bwMode="auto">
          <a:xfrm rot="10800000">
            <a:off x="3321928" y="3397376"/>
            <a:ext cx="406400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089"/>
          <p:cNvCxnSpPr>
            <a:cxnSpLocks noChangeAspect="1" noChangeShapeType="1"/>
            <a:stCxn id="37" idx="6"/>
            <a:endCxn id="34" idx="3"/>
          </p:cNvCxnSpPr>
          <p:nvPr/>
        </p:nvCxnSpPr>
        <p:spPr bwMode="auto">
          <a:xfrm flipV="1">
            <a:off x="4133140" y="3344988"/>
            <a:ext cx="431800" cy="658813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090"/>
          <p:cNvCxnSpPr>
            <a:cxnSpLocks noChangeAspect="1" noChangeShapeType="1"/>
            <a:stCxn id="36" idx="4"/>
            <a:endCxn id="34" idx="0"/>
          </p:cNvCxnSpPr>
          <p:nvPr/>
        </p:nvCxnSpPr>
        <p:spPr bwMode="auto">
          <a:xfrm>
            <a:off x="4693528" y="2590926"/>
            <a:ext cx="1587" cy="40163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091"/>
          <p:cNvCxnSpPr>
            <a:cxnSpLocks noChangeAspect="1" noChangeShapeType="1"/>
            <a:stCxn id="35" idx="6"/>
            <a:endCxn id="34" idx="2"/>
          </p:cNvCxnSpPr>
          <p:nvPr/>
        </p:nvCxnSpPr>
        <p:spPr bwMode="auto">
          <a:xfrm>
            <a:off x="3523540" y="3195763"/>
            <a:ext cx="968375" cy="0"/>
          </a:xfrm>
          <a:prstGeom prst="straightConnector1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2092"/>
          <p:cNvSpPr>
            <a:spLocks noChangeAspect="1" noChangeArrowheads="1"/>
          </p:cNvSpPr>
          <p:nvPr/>
        </p:nvSpPr>
        <p:spPr bwMode="auto">
          <a:xfrm>
            <a:off x="5874628" y="3013201"/>
            <a:ext cx="366712" cy="366712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44" name="AutoShape 2093"/>
          <p:cNvCxnSpPr>
            <a:cxnSpLocks noChangeAspect="1" noChangeShapeType="1"/>
            <a:stCxn id="47" idx="6"/>
            <a:endCxn id="43" idx="4"/>
          </p:cNvCxnSpPr>
          <p:nvPr/>
        </p:nvCxnSpPr>
        <p:spPr bwMode="auto">
          <a:xfrm flipV="1">
            <a:off x="5647615" y="3397376"/>
            <a:ext cx="409575" cy="606425"/>
          </a:xfrm>
          <a:prstGeom prst="curvedConnector2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2094"/>
          <p:cNvCxnSpPr>
            <a:cxnSpLocks noChangeAspect="1" noChangeShapeType="1"/>
            <a:stCxn id="43" idx="0"/>
            <a:endCxn id="36" idx="6"/>
          </p:cNvCxnSpPr>
          <p:nvPr/>
        </p:nvCxnSpPr>
        <p:spPr bwMode="auto">
          <a:xfrm rot="5400000" flipH="1">
            <a:off x="5174540" y="2109913"/>
            <a:ext cx="603250" cy="1162050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095"/>
          <p:cNvCxnSpPr>
            <a:cxnSpLocks noChangeAspect="1" noChangeShapeType="1"/>
            <a:stCxn id="34" idx="6"/>
            <a:endCxn id="43" idx="2"/>
          </p:cNvCxnSpPr>
          <p:nvPr/>
        </p:nvCxnSpPr>
        <p:spPr bwMode="auto">
          <a:xfrm>
            <a:off x="4896728" y="3195763"/>
            <a:ext cx="957262" cy="0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Oval 2096"/>
          <p:cNvSpPr>
            <a:spLocks noChangeAspect="1" noChangeArrowheads="1"/>
          </p:cNvSpPr>
          <p:nvPr/>
        </p:nvSpPr>
        <p:spPr bwMode="auto">
          <a:xfrm>
            <a:off x="5263440" y="3821238"/>
            <a:ext cx="366713" cy="366713"/>
          </a:xfrm>
          <a:prstGeom prst="ellipse">
            <a:avLst/>
          </a:prstGeom>
          <a:solidFill>
            <a:srgbClr val="ECD882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48" name="AutoShape 2097"/>
          <p:cNvCxnSpPr>
            <a:cxnSpLocks noChangeAspect="1" noChangeShapeType="1"/>
            <a:stCxn id="34" idx="5"/>
            <a:endCxn id="47" idx="2"/>
          </p:cNvCxnSpPr>
          <p:nvPr/>
        </p:nvCxnSpPr>
        <p:spPr bwMode="auto">
          <a:xfrm rot="16200000" flipH="1">
            <a:off x="4704640" y="3465638"/>
            <a:ext cx="658813" cy="417513"/>
          </a:xfrm>
          <a:prstGeom prst="curvedConnector2">
            <a:avLst/>
          </a:prstGeom>
          <a:noFill/>
          <a:ln w="38100">
            <a:solidFill>
              <a:srgbClr val="40458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 Box 2098"/>
          <p:cNvSpPr txBox="1">
            <a:spLocks noChangeArrowheads="1"/>
          </p:cNvSpPr>
          <p:nvPr/>
        </p:nvSpPr>
        <p:spPr bwMode="auto">
          <a:xfrm>
            <a:off x="4745915" y="19781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50" name="Text Box 2099"/>
          <p:cNvSpPr txBox="1">
            <a:spLocks noChangeArrowheads="1"/>
          </p:cNvSpPr>
          <p:nvPr/>
        </p:nvSpPr>
        <p:spPr bwMode="auto">
          <a:xfrm>
            <a:off x="6136565" y="28052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</p:txBody>
      </p:sp>
      <p:sp>
        <p:nvSpPr>
          <p:cNvPr id="51" name="Text Box 2100"/>
          <p:cNvSpPr txBox="1">
            <a:spLocks noChangeArrowheads="1"/>
          </p:cNvSpPr>
          <p:nvPr/>
        </p:nvSpPr>
        <p:spPr bwMode="auto">
          <a:xfrm>
            <a:off x="4777665" y="28052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</p:txBody>
      </p:sp>
      <p:sp>
        <p:nvSpPr>
          <p:cNvPr id="52" name="Text Box 2101"/>
          <p:cNvSpPr txBox="1">
            <a:spLocks noChangeArrowheads="1"/>
          </p:cNvSpPr>
          <p:nvPr/>
        </p:nvSpPr>
        <p:spPr bwMode="auto">
          <a:xfrm>
            <a:off x="3406065" y="28052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7</a:t>
            </a:r>
          </a:p>
        </p:txBody>
      </p:sp>
      <p:sp>
        <p:nvSpPr>
          <p:cNvPr id="53" name="Text Box 2102"/>
          <p:cNvSpPr txBox="1">
            <a:spLocks noChangeArrowheads="1"/>
          </p:cNvSpPr>
          <p:nvPr/>
        </p:nvSpPr>
        <p:spPr bwMode="auto">
          <a:xfrm>
            <a:off x="3620378" y="35291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5</a:t>
            </a:r>
          </a:p>
        </p:txBody>
      </p:sp>
      <p:sp>
        <p:nvSpPr>
          <p:cNvPr id="54" name="Text Box 2103"/>
          <p:cNvSpPr txBox="1">
            <a:spLocks noChangeArrowheads="1"/>
          </p:cNvSpPr>
          <p:nvPr/>
        </p:nvSpPr>
        <p:spPr bwMode="auto">
          <a:xfrm>
            <a:off x="5444415" y="35291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8</a:t>
            </a:r>
          </a:p>
        </p:txBody>
      </p:sp>
      <p:sp>
        <p:nvSpPr>
          <p:cNvPr id="55" name="Text Box 2104"/>
          <p:cNvSpPr txBox="1">
            <a:spLocks noChangeArrowheads="1"/>
          </p:cNvSpPr>
          <p:nvPr/>
        </p:nvSpPr>
        <p:spPr bwMode="auto">
          <a:xfrm>
            <a:off x="5584115" y="2221038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56" name="Text Box 2105"/>
          <p:cNvSpPr txBox="1">
            <a:spLocks noChangeArrowheads="1"/>
          </p:cNvSpPr>
          <p:nvPr/>
        </p:nvSpPr>
        <p:spPr bwMode="auto">
          <a:xfrm>
            <a:off x="3444165" y="22829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57" name="Text Box 2106"/>
          <p:cNvSpPr txBox="1">
            <a:spLocks noChangeArrowheads="1"/>
          </p:cNvSpPr>
          <p:nvPr/>
        </p:nvSpPr>
        <p:spPr bwMode="auto">
          <a:xfrm>
            <a:off x="3825165" y="28925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58" name="Text Box 2107"/>
          <p:cNvSpPr txBox="1">
            <a:spLocks noChangeArrowheads="1"/>
          </p:cNvSpPr>
          <p:nvPr/>
        </p:nvSpPr>
        <p:spPr bwMode="auto">
          <a:xfrm>
            <a:off x="5272965" y="28925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9" name="Text Box 2108"/>
          <p:cNvSpPr txBox="1">
            <a:spLocks noChangeArrowheads="1"/>
          </p:cNvSpPr>
          <p:nvPr/>
        </p:nvSpPr>
        <p:spPr bwMode="auto">
          <a:xfrm>
            <a:off x="3139365" y="36926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0" name="Text Box 2109"/>
          <p:cNvSpPr txBox="1">
            <a:spLocks noChangeArrowheads="1"/>
          </p:cNvSpPr>
          <p:nvPr/>
        </p:nvSpPr>
        <p:spPr bwMode="auto">
          <a:xfrm>
            <a:off x="5882565" y="36926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61" name="Text Box 2110"/>
          <p:cNvSpPr txBox="1">
            <a:spLocks noChangeArrowheads="1"/>
          </p:cNvSpPr>
          <p:nvPr/>
        </p:nvSpPr>
        <p:spPr bwMode="auto">
          <a:xfrm>
            <a:off x="4358565" y="25877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62" name="Text Box 2111"/>
          <p:cNvSpPr txBox="1">
            <a:spLocks noChangeArrowheads="1"/>
          </p:cNvSpPr>
          <p:nvPr/>
        </p:nvSpPr>
        <p:spPr bwMode="auto">
          <a:xfrm>
            <a:off x="4206165" y="34259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63" name="Text Box 2112"/>
          <p:cNvSpPr txBox="1">
            <a:spLocks noChangeArrowheads="1"/>
          </p:cNvSpPr>
          <p:nvPr/>
        </p:nvSpPr>
        <p:spPr bwMode="auto">
          <a:xfrm>
            <a:off x="4853865" y="3425951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4146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6026"/>
            <a:ext cx="8229600" cy="1143000"/>
          </a:xfrm>
        </p:spPr>
        <p:txBody>
          <a:bodyPr/>
          <a:lstStyle/>
          <a:p>
            <a:r>
              <a:rPr lang="en-US" smtClean="0"/>
              <a:t>Diagraph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5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57200" y="2027238"/>
            <a:ext cx="8382000" cy="3597275"/>
            <a:chOff x="457200" y="2027238"/>
            <a:chExt cx="8382000" cy="3597275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A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G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F</a:t>
              </a:r>
              <a:endParaRPr lang="en-US" baseline="-25000">
                <a:latin typeface="Times New Roman" charset="0"/>
              </a:endParaRPr>
            </a:p>
          </p:txBody>
        </p:sp>
        <p:cxnSp>
          <p:nvCxnSpPr>
            <p:cNvPr id="41" name="AutoShape 6"/>
            <p:cNvCxnSpPr>
              <a:cxnSpLocks noChangeShapeType="1"/>
              <a:stCxn id="39" idx="2"/>
              <a:endCxn id="40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7"/>
            <p:cNvCxnSpPr>
              <a:cxnSpLocks noChangeShapeType="1"/>
              <a:stCxn id="54" idx="2"/>
              <a:endCxn id="51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8"/>
            <p:cNvCxnSpPr>
              <a:cxnSpLocks noChangeShapeType="1"/>
              <a:stCxn id="38" idx="6"/>
              <a:endCxn id="44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B</a:t>
              </a:r>
              <a:endParaRPr lang="en-US" baseline="-25000">
                <a:latin typeface="Times New Roman" charset="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E</a:t>
              </a:r>
              <a:endParaRPr lang="en-US" baseline="-25000">
                <a:latin typeface="Times New Roman" charset="0"/>
              </a:endParaRPr>
            </a:p>
          </p:txBody>
        </p:sp>
        <p:cxnSp>
          <p:nvCxnSpPr>
            <p:cNvPr id="46" name="AutoShape 11"/>
            <p:cNvCxnSpPr>
              <a:cxnSpLocks noChangeShapeType="1"/>
              <a:stCxn id="45" idx="2"/>
              <a:endCxn id="54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2"/>
            <p:cNvCxnSpPr>
              <a:cxnSpLocks noChangeShapeType="1"/>
              <a:stCxn id="45" idx="1"/>
              <a:endCxn id="44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3"/>
            <p:cNvCxnSpPr>
              <a:cxnSpLocks noChangeShapeType="1"/>
              <a:stCxn id="39" idx="7"/>
              <a:endCxn id="45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4"/>
            <p:cNvCxnSpPr>
              <a:cxnSpLocks noChangeShapeType="1"/>
              <a:stCxn id="38" idx="5"/>
              <a:endCxn id="54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5"/>
            <p:cNvCxnSpPr>
              <a:cxnSpLocks noChangeShapeType="1"/>
              <a:stCxn id="44" idx="3"/>
              <a:endCxn id="54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C</a:t>
              </a:r>
              <a:endParaRPr lang="en-US" baseline="-25000">
                <a:latin typeface="Times New Roman" charset="0"/>
              </a:endParaRPr>
            </a:p>
          </p:txBody>
        </p:sp>
        <p:cxnSp>
          <p:nvCxnSpPr>
            <p:cNvPr id="52" name="AutoShape 17"/>
            <p:cNvCxnSpPr>
              <a:cxnSpLocks noChangeShapeType="1"/>
              <a:stCxn id="51" idx="7"/>
              <a:endCxn id="38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8"/>
            <p:cNvCxnSpPr>
              <a:cxnSpLocks noChangeShapeType="1"/>
              <a:stCxn id="40" idx="1"/>
              <a:endCxn id="51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charset="0"/>
                </a:rPr>
                <a:t>D</a:t>
              </a:r>
              <a:endParaRPr lang="en-US" baseline="-25000">
                <a:latin typeface="Times New Roman" charset="0"/>
              </a:endParaRPr>
            </a:p>
          </p:txBody>
        </p:sp>
        <p:cxnSp>
          <p:nvCxnSpPr>
            <p:cNvPr id="55" name="AutoShape 20"/>
            <p:cNvCxnSpPr>
              <a:cxnSpLocks noChangeShapeType="1"/>
              <a:stCxn id="39" idx="1"/>
              <a:endCxn id="54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1"/>
            <p:cNvCxnSpPr>
              <a:cxnSpLocks noChangeShapeType="1"/>
              <a:stCxn id="40" idx="7"/>
              <a:endCxn id="54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4</a:t>
              </a: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1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2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10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3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6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4</a:t>
              </a:r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2</a:t>
              </a: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2</a:t>
              </a: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8</a:t>
              </a: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</a:t>
              </a:r>
            </a:p>
          </p:txBody>
        </p:sp>
        <p:sp>
          <p:nvSpPr>
            <p:cNvPr id="68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1</a:t>
              </a:r>
            </a:p>
          </p:txBody>
        </p:sp>
        <p:sp>
          <p:nvSpPr>
            <p:cNvPr id="69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0</a:t>
              </a:r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5486400" y="2047875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1981200" y="36576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6858000" y="35814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  <p:sp>
          <p:nvSpPr>
            <p:cNvPr id="73" name="Text Box 40"/>
            <p:cNvSpPr txBox="1">
              <a:spLocks noChangeArrowheads="1"/>
            </p:cNvSpPr>
            <p:nvPr/>
          </p:nvSpPr>
          <p:spPr bwMode="auto">
            <a:xfrm>
              <a:off x="4495800" y="41148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ym typeface="Symbol" charset="0"/>
                </a:rPr>
                <a:t></a:t>
              </a:r>
              <a:endParaRPr lang="en-US" sz="1800" dirty="0"/>
            </a:p>
          </p:txBody>
        </p:sp>
        <p:sp>
          <p:nvSpPr>
            <p:cNvPr id="75" name="Text Box 44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  <p:sp>
          <p:nvSpPr>
            <p:cNvPr id="76" name="Text Box 45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457200" y="2112963"/>
              <a:ext cx="22955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Distance(source) = 0</a:t>
              </a:r>
            </a:p>
          </p:txBody>
        </p:sp>
        <p:sp>
          <p:nvSpPr>
            <p:cNvPr id="78" name="Line 47"/>
            <p:cNvSpPr>
              <a:spLocks noChangeShapeType="1"/>
            </p:cNvSpPr>
            <p:nvPr/>
          </p:nvSpPr>
          <p:spPr bwMode="auto">
            <a:xfrm>
              <a:off x="3048000" y="23622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48"/>
            <p:cNvSpPr txBox="1">
              <a:spLocks noChangeArrowheads="1"/>
            </p:cNvSpPr>
            <p:nvPr/>
          </p:nvSpPr>
          <p:spPr bwMode="auto">
            <a:xfrm>
              <a:off x="6324600" y="2133600"/>
              <a:ext cx="2514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Distance (all vertices but source) =</a:t>
              </a:r>
            </a:p>
          </p:txBody>
        </p:sp>
        <p:sp>
          <p:nvSpPr>
            <p:cNvPr id="80" name="Text Box 50"/>
            <p:cNvSpPr txBox="1">
              <a:spLocks noChangeArrowheads="1"/>
            </p:cNvSpPr>
            <p:nvPr/>
          </p:nvSpPr>
          <p:spPr bwMode="auto">
            <a:xfrm flipH="1">
              <a:off x="7754938" y="2395538"/>
              <a:ext cx="4492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ym typeface="Symbol" charset="0"/>
                </a:rPr>
                <a:t>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06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3352800" y="2438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A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5410200" y="4724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G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352800" y="4724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F</a:t>
            </a:r>
            <a:endParaRPr lang="en-US" baseline="-25000">
              <a:latin typeface="Times New Roman" charset="0"/>
            </a:endParaRPr>
          </a:p>
        </p:txBody>
      </p:sp>
      <p:cxnSp>
        <p:nvCxnSpPr>
          <p:cNvPr id="41" name="AutoShape 6"/>
          <p:cNvCxnSpPr>
            <a:cxnSpLocks noChangeShapeType="1"/>
            <a:stCxn id="39" idx="2"/>
            <a:endCxn id="40" idx="6"/>
          </p:cNvCxnSpPr>
          <p:nvPr/>
        </p:nvCxnSpPr>
        <p:spPr bwMode="auto">
          <a:xfrm flipH="1">
            <a:off x="3810000" y="4953000"/>
            <a:ext cx="1600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/>
          <p:cNvCxnSpPr>
            <a:cxnSpLocks noChangeShapeType="1"/>
            <a:stCxn id="54" idx="2"/>
            <a:endCxn id="51" idx="6"/>
          </p:cNvCxnSpPr>
          <p:nvPr/>
        </p:nvCxnSpPr>
        <p:spPr bwMode="auto">
          <a:xfrm flipH="1">
            <a:off x="2819400" y="3810000"/>
            <a:ext cx="1600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8"/>
          <p:cNvCxnSpPr>
            <a:cxnSpLocks noChangeShapeType="1"/>
            <a:stCxn id="38" idx="6"/>
            <a:endCxn id="44" idx="2"/>
          </p:cNvCxnSpPr>
          <p:nvPr/>
        </p:nvCxnSpPr>
        <p:spPr bwMode="auto">
          <a:xfrm>
            <a:off x="3810000" y="2667000"/>
            <a:ext cx="1600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5410200" y="2438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B</a:t>
            </a:r>
            <a:endParaRPr lang="en-US" baseline="-25000">
              <a:latin typeface="Times New Roman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6324600" y="3581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E</a:t>
            </a:r>
            <a:endParaRPr lang="en-US" baseline="-25000">
              <a:latin typeface="Times New Roman" charset="0"/>
            </a:endParaRPr>
          </a:p>
        </p:txBody>
      </p:sp>
      <p:cxnSp>
        <p:nvCxnSpPr>
          <p:cNvPr id="46" name="AutoShape 11"/>
          <p:cNvCxnSpPr>
            <a:cxnSpLocks noChangeShapeType="1"/>
            <a:stCxn id="45" idx="2"/>
            <a:endCxn id="54" idx="6"/>
          </p:cNvCxnSpPr>
          <p:nvPr/>
        </p:nvCxnSpPr>
        <p:spPr bwMode="auto">
          <a:xfrm flipH="1">
            <a:off x="4876800" y="3810000"/>
            <a:ext cx="1447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12"/>
          <p:cNvCxnSpPr>
            <a:cxnSpLocks noChangeShapeType="1"/>
            <a:stCxn id="45" idx="1"/>
            <a:endCxn id="44" idx="5"/>
          </p:cNvCxnSpPr>
          <p:nvPr/>
        </p:nvCxnSpPr>
        <p:spPr bwMode="auto">
          <a:xfrm flipH="1" flipV="1">
            <a:off x="5800725" y="2828925"/>
            <a:ext cx="5905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3"/>
          <p:cNvCxnSpPr>
            <a:cxnSpLocks noChangeShapeType="1"/>
            <a:stCxn id="39" idx="7"/>
            <a:endCxn id="45" idx="3"/>
          </p:cNvCxnSpPr>
          <p:nvPr/>
        </p:nvCxnSpPr>
        <p:spPr bwMode="auto">
          <a:xfrm flipV="1">
            <a:off x="5800725" y="3971925"/>
            <a:ext cx="5905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4"/>
          <p:cNvCxnSpPr>
            <a:cxnSpLocks noChangeShapeType="1"/>
            <a:stCxn id="38" idx="5"/>
            <a:endCxn id="54" idx="1"/>
          </p:cNvCxnSpPr>
          <p:nvPr/>
        </p:nvCxnSpPr>
        <p:spPr bwMode="auto">
          <a:xfrm>
            <a:off x="3743325" y="2828925"/>
            <a:ext cx="7429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5"/>
          <p:cNvCxnSpPr>
            <a:cxnSpLocks noChangeShapeType="1"/>
            <a:stCxn id="44" idx="3"/>
            <a:endCxn id="54" idx="7"/>
          </p:cNvCxnSpPr>
          <p:nvPr/>
        </p:nvCxnSpPr>
        <p:spPr bwMode="auto">
          <a:xfrm flipH="1">
            <a:off x="4810125" y="2828925"/>
            <a:ext cx="6667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2362200" y="3581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C</a:t>
            </a:r>
            <a:endParaRPr lang="en-US" baseline="-25000">
              <a:latin typeface="Times New Roman" charset="0"/>
            </a:endParaRPr>
          </a:p>
        </p:txBody>
      </p:sp>
      <p:cxnSp>
        <p:nvCxnSpPr>
          <p:cNvPr id="52" name="AutoShape 17"/>
          <p:cNvCxnSpPr>
            <a:cxnSpLocks noChangeShapeType="1"/>
            <a:stCxn id="51" idx="7"/>
            <a:endCxn id="38" idx="3"/>
          </p:cNvCxnSpPr>
          <p:nvPr/>
        </p:nvCxnSpPr>
        <p:spPr bwMode="auto">
          <a:xfrm flipV="1">
            <a:off x="2752725" y="2828925"/>
            <a:ext cx="6667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18"/>
          <p:cNvCxnSpPr>
            <a:cxnSpLocks noChangeShapeType="1"/>
            <a:stCxn id="40" idx="1"/>
            <a:endCxn id="51" idx="5"/>
          </p:cNvCxnSpPr>
          <p:nvPr/>
        </p:nvCxnSpPr>
        <p:spPr bwMode="auto">
          <a:xfrm flipH="1" flipV="1">
            <a:off x="2752725" y="3971925"/>
            <a:ext cx="6667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4419600" y="3581400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D</a:t>
            </a:r>
            <a:endParaRPr lang="en-US" baseline="-25000">
              <a:latin typeface="Times New Roman" charset="0"/>
            </a:endParaRPr>
          </a:p>
        </p:txBody>
      </p:sp>
      <p:cxnSp>
        <p:nvCxnSpPr>
          <p:cNvPr id="55" name="AutoShape 20"/>
          <p:cNvCxnSpPr>
            <a:cxnSpLocks noChangeShapeType="1"/>
            <a:stCxn id="39" idx="1"/>
            <a:endCxn id="54" idx="5"/>
          </p:cNvCxnSpPr>
          <p:nvPr/>
        </p:nvCxnSpPr>
        <p:spPr bwMode="auto">
          <a:xfrm flipH="1" flipV="1">
            <a:off x="4810125" y="3971925"/>
            <a:ext cx="6667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1"/>
          <p:cNvCxnSpPr>
            <a:cxnSpLocks noChangeShapeType="1"/>
            <a:stCxn id="40" idx="7"/>
            <a:endCxn id="54" idx="3"/>
          </p:cNvCxnSpPr>
          <p:nvPr/>
        </p:nvCxnSpPr>
        <p:spPr bwMode="auto">
          <a:xfrm flipV="1">
            <a:off x="3743325" y="3971925"/>
            <a:ext cx="742950" cy="819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2757488" y="3078163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4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4067175" y="3063875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4495800" y="24384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973763" y="3063875"/>
            <a:ext cx="36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10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4922838" y="3063875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3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172200" y="4221163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6</a:t>
            </a: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5181600" y="4221163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4</a:t>
            </a: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5486400" y="35814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3429000" y="35814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3886200" y="4221163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8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2819400" y="4221163"/>
            <a:ext cx="276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</a:t>
            </a: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4572000" y="4724400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2451967" y="1852613"/>
            <a:ext cx="229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Distance(source) = 0</a:t>
            </a:r>
          </a:p>
        </p:txBody>
      </p:sp>
      <p:sp>
        <p:nvSpPr>
          <p:cNvPr id="78" name="Line 47"/>
          <p:cNvSpPr>
            <a:spLocks noChangeShapeType="1"/>
          </p:cNvSpPr>
          <p:nvPr/>
        </p:nvSpPr>
        <p:spPr bwMode="auto">
          <a:xfrm>
            <a:off x="3581967" y="22209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81000" y="2027238"/>
            <a:ext cx="6824663" cy="3786187"/>
            <a:chOff x="381000" y="2027238"/>
            <a:chExt cx="6824663" cy="3786187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1" name="AutoShape 6"/>
            <p:cNvCxnSpPr>
              <a:cxnSpLocks noChangeShapeType="1"/>
              <a:stCxn id="49" idx="2"/>
              <a:endCxn id="50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7"/>
            <p:cNvCxnSpPr>
              <a:cxnSpLocks noChangeShapeType="1"/>
              <a:stCxn id="64" idx="2"/>
              <a:endCxn id="61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8"/>
            <p:cNvCxnSpPr>
              <a:cxnSpLocks noChangeShapeType="1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6" name="AutoShape 11"/>
            <p:cNvCxnSpPr>
              <a:cxnSpLocks noChangeShapeType="1"/>
              <a:stCxn id="55" idx="2"/>
              <a:endCxn id="64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2"/>
            <p:cNvCxnSpPr>
              <a:cxnSpLocks noChangeShapeType="1"/>
              <a:stCxn id="55" idx="1"/>
              <a:endCxn id="54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3"/>
            <p:cNvCxnSpPr>
              <a:cxnSpLocks noChangeShapeType="1"/>
              <a:stCxn id="49" idx="7"/>
              <a:endCxn id="55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4"/>
            <p:cNvCxnSpPr>
              <a:cxnSpLocks noChangeShapeType="1"/>
              <a:stCxn id="48" idx="5"/>
              <a:endCxn id="64" idx="1"/>
            </p:cNvCxnSpPr>
            <p:nvPr/>
          </p:nvCxnSpPr>
          <p:spPr bwMode="auto">
            <a:xfrm>
              <a:off x="3743325" y="2843213"/>
              <a:ext cx="7429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5"/>
            <p:cNvCxnSpPr>
              <a:cxnSpLocks noChangeShapeType="1"/>
              <a:stCxn id="54" idx="3"/>
              <a:endCxn id="64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2" name="AutoShape 17"/>
            <p:cNvCxnSpPr>
              <a:cxnSpLocks noChangeShapeType="1"/>
              <a:stCxn id="61" idx="7"/>
              <a:endCxn id="48" idx="3"/>
            </p:cNvCxnSpPr>
            <p:nvPr/>
          </p:nvCxnSpPr>
          <p:spPr bwMode="auto">
            <a:xfrm flipV="1">
              <a:off x="2752725" y="2843213"/>
              <a:ext cx="666750" cy="804862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8"/>
            <p:cNvCxnSpPr>
              <a:cxnSpLocks noChangeShapeType="1"/>
              <a:stCxn id="50" idx="1"/>
              <a:endCxn id="61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5" name="AutoShape 20"/>
            <p:cNvCxnSpPr>
              <a:cxnSpLocks noChangeShapeType="1"/>
              <a:stCxn id="49" idx="1"/>
              <a:endCxn id="64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21"/>
            <p:cNvCxnSpPr>
              <a:cxnSpLocks noChangeShapeType="1"/>
              <a:stCxn id="50" idx="7"/>
              <a:endCxn id="64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0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36"/>
            <p:cNvSpPr txBox="1">
              <a:spLocks noChangeArrowheads="1"/>
            </p:cNvSpPr>
            <p:nvPr/>
          </p:nvSpPr>
          <p:spPr bwMode="auto">
            <a:xfrm>
              <a:off x="1981200" y="36576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Text Box 37"/>
            <p:cNvSpPr txBox="1">
              <a:spLocks noChangeArrowheads="1"/>
            </p:cNvSpPr>
            <p:nvPr/>
          </p:nvSpPr>
          <p:spPr bwMode="auto">
            <a:xfrm>
              <a:off x="6858000" y="35814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Text Box 45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46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47663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Text Box 47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1947863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Distance(B) = 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1947863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Distance(D) =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4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08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981200" y="2027238"/>
            <a:ext cx="5224463" cy="3597275"/>
            <a:chOff x="1248" y="1277"/>
            <a:chExt cx="3291" cy="2266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2112" y="1536"/>
              <a:ext cx="288" cy="288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3408" y="2976"/>
              <a:ext cx="288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2112" y="2976"/>
              <a:ext cx="288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1" name="AutoShape 6"/>
            <p:cNvCxnSpPr>
              <a:cxnSpLocks noChangeShapeType="1"/>
              <a:stCxn id="49" idx="2"/>
              <a:endCxn id="50" idx="6"/>
            </p:cNvCxnSpPr>
            <p:nvPr/>
          </p:nvCxnSpPr>
          <p:spPr bwMode="auto">
            <a:xfrm flipH="1">
              <a:off x="2400" y="3120"/>
              <a:ext cx="1008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7"/>
            <p:cNvCxnSpPr>
              <a:cxnSpLocks noChangeShapeType="1"/>
              <a:stCxn id="64" idx="2"/>
              <a:endCxn id="61" idx="6"/>
            </p:cNvCxnSpPr>
            <p:nvPr/>
          </p:nvCxnSpPr>
          <p:spPr bwMode="auto">
            <a:xfrm flipH="1">
              <a:off x="1776" y="2400"/>
              <a:ext cx="1008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8"/>
            <p:cNvCxnSpPr>
              <a:cxnSpLocks noChangeShapeType="1"/>
              <a:stCxn id="48" idx="6"/>
              <a:endCxn id="54" idx="2"/>
            </p:cNvCxnSpPr>
            <p:nvPr/>
          </p:nvCxnSpPr>
          <p:spPr bwMode="auto">
            <a:xfrm>
              <a:off x="2400" y="1680"/>
              <a:ext cx="1008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3408" y="1536"/>
              <a:ext cx="288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3984" y="2256"/>
              <a:ext cx="288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6" name="AutoShape 11"/>
            <p:cNvCxnSpPr>
              <a:cxnSpLocks noChangeShapeType="1"/>
              <a:stCxn id="55" idx="2"/>
              <a:endCxn id="64" idx="6"/>
            </p:cNvCxnSpPr>
            <p:nvPr/>
          </p:nvCxnSpPr>
          <p:spPr bwMode="auto">
            <a:xfrm flipH="1">
              <a:off x="3072" y="2400"/>
              <a:ext cx="912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2"/>
            <p:cNvCxnSpPr>
              <a:cxnSpLocks noChangeShapeType="1"/>
              <a:stCxn id="55" idx="1"/>
              <a:endCxn id="54" idx="5"/>
            </p:cNvCxnSpPr>
            <p:nvPr/>
          </p:nvCxnSpPr>
          <p:spPr bwMode="auto">
            <a:xfrm flipH="1" flipV="1">
              <a:off x="3654" y="1782"/>
              <a:ext cx="372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3"/>
            <p:cNvCxnSpPr>
              <a:cxnSpLocks noChangeShapeType="1"/>
              <a:stCxn id="49" idx="7"/>
              <a:endCxn id="55" idx="3"/>
            </p:cNvCxnSpPr>
            <p:nvPr/>
          </p:nvCxnSpPr>
          <p:spPr bwMode="auto">
            <a:xfrm flipV="1">
              <a:off x="3654" y="2502"/>
              <a:ext cx="372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4"/>
            <p:cNvCxnSpPr>
              <a:cxnSpLocks noChangeShapeType="1"/>
              <a:stCxn id="48" idx="5"/>
              <a:endCxn id="64" idx="1"/>
            </p:cNvCxnSpPr>
            <p:nvPr/>
          </p:nvCxnSpPr>
          <p:spPr bwMode="auto">
            <a:xfrm>
              <a:off x="2358" y="1782"/>
              <a:ext cx="468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5"/>
            <p:cNvCxnSpPr>
              <a:cxnSpLocks noChangeShapeType="1"/>
              <a:stCxn id="54" idx="3"/>
              <a:endCxn id="64" idx="7"/>
            </p:cNvCxnSpPr>
            <p:nvPr/>
          </p:nvCxnSpPr>
          <p:spPr bwMode="auto">
            <a:xfrm flipH="1">
              <a:off x="3030" y="1782"/>
              <a:ext cx="420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1488" y="2256"/>
              <a:ext cx="288" cy="28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2" name="AutoShape 17"/>
            <p:cNvCxnSpPr>
              <a:cxnSpLocks noChangeShapeType="1"/>
              <a:stCxn id="61" idx="7"/>
              <a:endCxn id="48" idx="3"/>
            </p:cNvCxnSpPr>
            <p:nvPr/>
          </p:nvCxnSpPr>
          <p:spPr bwMode="auto">
            <a:xfrm flipV="1">
              <a:off x="1734" y="1782"/>
              <a:ext cx="420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8"/>
            <p:cNvCxnSpPr>
              <a:cxnSpLocks noChangeShapeType="1"/>
              <a:stCxn id="50" idx="1"/>
              <a:endCxn id="61" idx="5"/>
            </p:cNvCxnSpPr>
            <p:nvPr/>
          </p:nvCxnSpPr>
          <p:spPr bwMode="auto">
            <a:xfrm flipH="1" flipV="1">
              <a:off x="1734" y="2502"/>
              <a:ext cx="420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19"/>
            <p:cNvSpPr>
              <a:spLocks noChangeArrowheads="1"/>
            </p:cNvSpPr>
            <p:nvPr/>
          </p:nvSpPr>
          <p:spPr bwMode="auto">
            <a:xfrm>
              <a:off x="2784" y="2256"/>
              <a:ext cx="288" cy="288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5" name="AutoShape 20"/>
            <p:cNvCxnSpPr>
              <a:cxnSpLocks noChangeShapeType="1"/>
              <a:stCxn id="49" idx="1"/>
              <a:endCxn id="64" idx="5"/>
            </p:cNvCxnSpPr>
            <p:nvPr/>
          </p:nvCxnSpPr>
          <p:spPr bwMode="auto">
            <a:xfrm flipH="1" flipV="1">
              <a:off x="3030" y="2502"/>
              <a:ext cx="420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21"/>
            <p:cNvCxnSpPr>
              <a:cxnSpLocks noChangeShapeType="1"/>
              <a:stCxn id="50" idx="7"/>
              <a:endCxn id="64" idx="3"/>
            </p:cNvCxnSpPr>
            <p:nvPr/>
          </p:nvCxnSpPr>
          <p:spPr bwMode="auto">
            <a:xfrm flipV="1">
              <a:off x="2358" y="2502"/>
              <a:ext cx="468" cy="516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1737" y="1939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2562" y="1930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2832" y="1536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3763" y="1930"/>
              <a:ext cx="2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3101" y="1930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3888" y="2659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3264" y="2659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3456" y="2256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160" y="2256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448" y="2659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1776" y="2659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2880" y="2976"/>
              <a:ext cx="1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2160" y="1277"/>
              <a:ext cx="202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0" name="Text Box 35"/>
            <p:cNvSpPr txBox="1">
              <a:spLocks noChangeArrowheads="1"/>
            </p:cNvSpPr>
            <p:nvPr/>
          </p:nvSpPr>
          <p:spPr bwMode="auto">
            <a:xfrm>
              <a:off x="3456" y="1296"/>
              <a:ext cx="202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36"/>
            <p:cNvSpPr txBox="1">
              <a:spLocks noChangeArrowheads="1"/>
            </p:cNvSpPr>
            <p:nvPr/>
          </p:nvSpPr>
          <p:spPr bwMode="auto">
            <a:xfrm>
              <a:off x="1248" y="2304"/>
              <a:ext cx="219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Text Box 37"/>
            <p:cNvSpPr txBox="1">
              <a:spLocks noChangeArrowheads="1"/>
            </p:cNvSpPr>
            <p:nvPr/>
          </p:nvSpPr>
          <p:spPr bwMode="auto">
            <a:xfrm>
              <a:off x="4320" y="2256"/>
              <a:ext cx="219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 Box 38"/>
            <p:cNvSpPr txBox="1">
              <a:spLocks noChangeArrowheads="1"/>
            </p:cNvSpPr>
            <p:nvPr/>
          </p:nvSpPr>
          <p:spPr bwMode="auto">
            <a:xfrm>
              <a:off x="2832" y="2598"/>
              <a:ext cx="202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Text Box 39"/>
            <p:cNvSpPr txBox="1">
              <a:spLocks noChangeArrowheads="1"/>
            </p:cNvSpPr>
            <p:nvPr/>
          </p:nvSpPr>
          <p:spPr bwMode="auto">
            <a:xfrm>
              <a:off x="2160" y="3312"/>
              <a:ext cx="219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40"/>
            <p:cNvSpPr txBox="1">
              <a:spLocks noChangeArrowheads="1"/>
            </p:cNvSpPr>
            <p:nvPr/>
          </p:nvSpPr>
          <p:spPr bwMode="auto">
            <a:xfrm>
              <a:off x="3456" y="3312"/>
              <a:ext cx="219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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23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04800" y="2027238"/>
            <a:ext cx="6889750" cy="3897312"/>
            <a:chOff x="304800" y="2027238"/>
            <a:chExt cx="6889750" cy="3897312"/>
          </a:xfrm>
        </p:grpSpPr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2"/>
              <a:endCxn id="53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7"/>
            <p:cNvCxnSpPr>
              <a:cxnSpLocks noChangeShapeType="1"/>
              <a:stCxn id="67" idx="2"/>
              <a:endCxn id="64" idx="6"/>
            </p:cNvCxnSpPr>
            <p:nvPr/>
          </p:nvCxnSpPr>
          <p:spPr bwMode="auto">
            <a:xfrm flipH="1">
              <a:off x="2819400" y="3810000"/>
              <a:ext cx="1585913" cy="0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8"/>
            <p:cNvCxnSpPr>
              <a:cxnSpLocks noChangeShapeType="1"/>
              <a:stCxn id="51" idx="6"/>
              <a:endCxn id="57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9" name="AutoShape 11"/>
            <p:cNvCxnSpPr>
              <a:cxnSpLocks noChangeShapeType="1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2"/>
            <p:cNvCxnSpPr>
              <a:cxnSpLocks noChangeShapeType="1"/>
              <a:stCxn id="58" idx="1"/>
              <a:endCxn id="57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3"/>
            <p:cNvCxnSpPr>
              <a:cxnSpLocks noChangeShapeType="1"/>
              <a:stCxn id="52" idx="7"/>
              <a:endCxn id="58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4"/>
            <p:cNvCxnSpPr>
              <a:cxnSpLocks noChangeShapeType="1"/>
              <a:stCxn id="51" idx="5"/>
              <a:endCxn id="67" idx="1"/>
            </p:cNvCxnSpPr>
            <p:nvPr/>
          </p:nvCxnSpPr>
          <p:spPr bwMode="auto">
            <a:xfrm>
              <a:off x="3743325" y="2828925"/>
              <a:ext cx="7429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5"/>
            <p:cNvCxnSpPr>
              <a:cxnSpLocks noChangeShapeType="1"/>
              <a:stCxn id="57" idx="3"/>
              <a:endCxn id="67" idx="7"/>
            </p:cNvCxnSpPr>
            <p:nvPr/>
          </p:nvCxnSpPr>
          <p:spPr bwMode="auto">
            <a:xfrm flipH="1">
              <a:off x="4810125" y="2828925"/>
              <a:ext cx="6667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5" name="AutoShape 17"/>
            <p:cNvCxnSpPr>
              <a:cxnSpLocks noChangeShapeType="1"/>
              <a:stCxn id="64" idx="7"/>
              <a:endCxn id="51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8"/>
            <p:cNvCxnSpPr>
              <a:cxnSpLocks noChangeShapeType="1"/>
              <a:stCxn id="53" idx="1"/>
              <a:endCxn id="64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8" name="AutoShape 20"/>
            <p:cNvCxnSpPr>
              <a:cxnSpLocks noChangeShapeType="1"/>
              <a:stCxn id="52" idx="1"/>
              <a:endCxn id="67" idx="5"/>
            </p:cNvCxnSpPr>
            <p:nvPr/>
          </p:nvCxnSpPr>
          <p:spPr bwMode="auto">
            <a:xfrm flipH="1" flipV="1">
              <a:off x="4810125" y="3986213"/>
              <a:ext cx="6667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21"/>
            <p:cNvCxnSpPr>
              <a:cxnSpLocks noChangeShapeType="1"/>
              <a:stCxn id="53" idx="7"/>
              <a:endCxn id="67" idx="3"/>
            </p:cNvCxnSpPr>
            <p:nvPr/>
          </p:nvCxnSpPr>
          <p:spPr bwMode="auto">
            <a:xfrm flipV="1">
              <a:off x="3743325" y="3986213"/>
              <a:ext cx="7429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81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Text Box 39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9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Text Box 4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5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 flipV="1">
              <a:off x="3962400" y="4114800"/>
              <a:ext cx="5334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48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49"/>
            <p:cNvSpPr txBox="1">
              <a:spLocks noChangeArrowheads="1"/>
            </p:cNvSpPr>
            <p:nvPr/>
          </p:nvSpPr>
          <p:spPr bwMode="auto">
            <a:xfrm>
              <a:off x="304800" y="4724400"/>
              <a:ext cx="27289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Distance(C) = 1 + 2 = 3 Distance(E) = 1 + 2 = 3 Distance(F) = 1 + 8 = 9 Distance(G) = 1 + 4 =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02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14400" y="1676400"/>
            <a:ext cx="6264275" cy="3948113"/>
            <a:chOff x="914400" y="1676400"/>
            <a:chExt cx="6264275" cy="3948113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3" name="AutoShape 6"/>
            <p:cNvCxnSpPr>
              <a:cxnSpLocks noChangeShapeType="1"/>
              <a:stCxn id="51" idx="2"/>
              <a:endCxn id="52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7"/>
            <p:cNvCxnSpPr>
              <a:cxnSpLocks noChangeShapeType="1"/>
              <a:stCxn id="66" idx="2"/>
              <a:endCxn id="63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8"/>
            <p:cNvCxnSpPr>
              <a:cxnSpLocks noChangeShapeType="1"/>
              <a:stCxn id="50" idx="6"/>
              <a:endCxn id="56" idx="2"/>
            </p:cNvCxnSpPr>
            <p:nvPr/>
          </p:nvCxnSpPr>
          <p:spPr bwMode="auto">
            <a:xfrm>
              <a:off x="3810000" y="2667000"/>
              <a:ext cx="1585913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8" name="AutoShape 11"/>
            <p:cNvCxnSpPr>
              <a:cxnSpLocks noChangeShapeType="1"/>
              <a:stCxn id="57" idx="2"/>
              <a:endCxn id="66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2"/>
            <p:cNvCxnSpPr>
              <a:cxnSpLocks noChangeShapeType="1"/>
              <a:stCxn id="57" idx="1"/>
              <a:endCxn id="56" idx="5"/>
            </p:cNvCxnSpPr>
            <p:nvPr/>
          </p:nvCxnSpPr>
          <p:spPr bwMode="auto">
            <a:xfrm flipH="1" flipV="1">
              <a:off x="5800725" y="2843213"/>
              <a:ext cx="5905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3"/>
            <p:cNvCxnSpPr>
              <a:cxnSpLocks noChangeShapeType="1"/>
              <a:stCxn id="51" idx="7"/>
              <a:endCxn id="57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4"/>
            <p:cNvCxnSpPr>
              <a:cxnSpLocks noChangeShapeType="1"/>
              <a:stCxn id="50" idx="5"/>
              <a:endCxn id="66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5"/>
            <p:cNvCxnSpPr>
              <a:cxnSpLocks noChangeShapeType="1"/>
              <a:stCxn id="56" idx="3"/>
              <a:endCxn id="66" idx="7"/>
            </p:cNvCxnSpPr>
            <p:nvPr/>
          </p:nvCxnSpPr>
          <p:spPr bwMode="auto">
            <a:xfrm flipH="1">
              <a:off x="4810125" y="2843213"/>
              <a:ext cx="6667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4" name="AutoShape 17"/>
            <p:cNvCxnSpPr>
              <a:cxnSpLocks noChangeShapeType="1"/>
              <a:stCxn id="63" idx="7"/>
              <a:endCxn id="50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8"/>
            <p:cNvCxnSpPr>
              <a:cxnSpLocks noChangeShapeType="1"/>
              <a:stCxn id="52" idx="1"/>
              <a:endCxn id="63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7" name="AutoShape 20"/>
            <p:cNvCxnSpPr>
              <a:cxnSpLocks noChangeShapeType="1"/>
              <a:stCxn id="51" idx="1"/>
              <a:endCxn id="66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21"/>
            <p:cNvCxnSpPr>
              <a:cxnSpLocks noChangeShapeType="1"/>
              <a:stCxn id="52" idx="7"/>
              <a:endCxn id="66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80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914400" y="1676400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V="1">
              <a:off x="3962400" y="4114800"/>
              <a:ext cx="5334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 Box 49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9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Text Box 5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53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016000" y="1481138"/>
            <a:ext cx="7518400" cy="4143375"/>
            <a:chOff x="1016000" y="1481138"/>
            <a:chExt cx="7518400" cy="4143375"/>
          </a:xfrm>
        </p:grpSpPr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5" name="AutoShape 6"/>
            <p:cNvCxnSpPr>
              <a:cxnSpLocks noChangeShapeType="1"/>
              <a:stCxn id="53" idx="2"/>
              <a:endCxn id="54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7"/>
            <p:cNvCxnSpPr>
              <a:cxnSpLocks noChangeShapeType="1"/>
              <a:stCxn id="68" idx="2"/>
              <a:endCxn id="65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8"/>
            <p:cNvCxnSpPr>
              <a:cxnSpLocks noChangeShapeType="1"/>
              <a:stCxn id="52" idx="6"/>
              <a:endCxn id="58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0" name="AutoShape 11"/>
            <p:cNvCxnSpPr>
              <a:cxnSpLocks noChangeShapeType="1"/>
              <a:stCxn id="59" idx="2"/>
              <a:endCxn id="68" idx="6"/>
            </p:cNvCxnSpPr>
            <p:nvPr/>
          </p:nvCxnSpPr>
          <p:spPr bwMode="auto">
            <a:xfrm flipH="1">
              <a:off x="4876800" y="3810000"/>
              <a:ext cx="1433513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2"/>
            <p:cNvCxnSpPr>
              <a:cxnSpLocks noChangeShapeType="1"/>
              <a:stCxn id="59" idx="1"/>
              <a:endCxn id="58" idx="5"/>
            </p:cNvCxnSpPr>
            <p:nvPr/>
          </p:nvCxnSpPr>
          <p:spPr bwMode="auto">
            <a:xfrm flipH="1" flipV="1">
              <a:off x="5800725" y="2828925"/>
              <a:ext cx="5905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3"/>
            <p:cNvCxnSpPr>
              <a:cxnSpLocks noChangeShapeType="1"/>
              <a:stCxn id="53" idx="7"/>
              <a:endCxn id="59" idx="3"/>
            </p:cNvCxnSpPr>
            <p:nvPr/>
          </p:nvCxnSpPr>
          <p:spPr bwMode="auto">
            <a:xfrm flipV="1">
              <a:off x="5800725" y="3986213"/>
              <a:ext cx="5905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4"/>
            <p:cNvCxnSpPr>
              <a:cxnSpLocks noChangeShapeType="1"/>
              <a:stCxn id="52" idx="5"/>
              <a:endCxn id="68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5"/>
            <p:cNvCxnSpPr>
              <a:cxnSpLocks noChangeShapeType="1"/>
              <a:stCxn id="58" idx="3"/>
              <a:endCxn id="68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  <a:stCxn id="65" idx="7"/>
              <a:endCxn id="52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8"/>
            <p:cNvCxnSpPr>
              <a:cxnSpLocks noChangeShapeType="1"/>
              <a:stCxn id="54" idx="1"/>
              <a:endCxn id="65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9" name="AutoShape 20"/>
            <p:cNvCxnSpPr>
              <a:cxnSpLocks noChangeShapeType="1"/>
              <a:stCxn id="53" idx="1"/>
              <a:endCxn id="68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21"/>
            <p:cNvCxnSpPr>
              <a:cxnSpLocks noChangeShapeType="1"/>
              <a:stCxn id="54" idx="7"/>
              <a:endCxn id="68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6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7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9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5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 flipV="1">
              <a:off x="3962400" y="4114800"/>
              <a:ext cx="5334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48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9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Text Box 49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Text Box 50"/>
            <p:cNvSpPr txBox="1">
              <a:spLocks noChangeArrowheads="1"/>
            </p:cNvSpPr>
            <p:nvPr/>
          </p:nvSpPr>
          <p:spPr bwMode="auto">
            <a:xfrm>
              <a:off x="6400800" y="4953000"/>
              <a:ext cx="213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1016000" y="1481138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35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04800" y="2027238"/>
            <a:ext cx="6873875" cy="3613150"/>
            <a:chOff x="304800" y="2027238"/>
            <a:chExt cx="6873875" cy="3613150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3" name="AutoShape 6"/>
            <p:cNvCxnSpPr>
              <a:cxnSpLocks noChangeShapeType="1"/>
              <a:stCxn id="51" idx="2"/>
              <a:endCxn id="52" idx="6"/>
            </p:cNvCxnSpPr>
            <p:nvPr/>
          </p:nvCxnSpPr>
          <p:spPr bwMode="auto">
            <a:xfrm flipH="1">
              <a:off x="3810000" y="4953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7"/>
            <p:cNvCxnSpPr>
              <a:cxnSpLocks noChangeShapeType="1"/>
              <a:stCxn id="66" idx="2"/>
              <a:endCxn id="63" idx="6"/>
            </p:cNvCxnSpPr>
            <p:nvPr/>
          </p:nvCxnSpPr>
          <p:spPr bwMode="auto">
            <a:xfrm flipH="1">
              <a:off x="2833688" y="3810000"/>
              <a:ext cx="1585912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8"/>
            <p:cNvCxnSpPr>
              <a:cxnSpLocks noChangeShapeType="1"/>
              <a:stCxn id="50" idx="6"/>
              <a:endCxn id="56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8" name="AutoShape 11"/>
            <p:cNvCxnSpPr>
              <a:cxnSpLocks noChangeShapeType="1"/>
              <a:stCxn id="57" idx="2"/>
              <a:endCxn id="66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2"/>
            <p:cNvCxnSpPr>
              <a:cxnSpLocks noChangeShapeType="1"/>
              <a:stCxn id="57" idx="1"/>
              <a:endCxn id="56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3"/>
            <p:cNvCxnSpPr>
              <a:cxnSpLocks noChangeShapeType="1"/>
              <a:stCxn id="51" idx="7"/>
              <a:endCxn id="57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4"/>
            <p:cNvCxnSpPr>
              <a:cxnSpLocks noChangeShapeType="1"/>
              <a:stCxn id="50" idx="5"/>
              <a:endCxn id="66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5"/>
            <p:cNvCxnSpPr>
              <a:cxnSpLocks noChangeShapeType="1"/>
              <a:stCxn id="56" idx="3"/>
              <a:endCxn id="66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4" name="AutoShape 17"/>
            <p:cNvCxnSpPr>
              <a:cxnSpLocks noChangeShapeType="1"/>
              <a:stCxn id="63" idx="7"/>
              <a:endCxn id="50" idx="3"/>
            </p:cNvCxnSpPr>
            <p:nvPr/>
          </p:nvCxnSpPr>
          <p:spPr bwMode="auto">
            <a:xfrm flipV="1">
              <a:off x="2752725" y="2828925"/>
              <a:ext cx="6667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8"/>
            <p:cNvCxnSpPr>
              <a:cxnSpLocks noChangeShapeType="1"/>
              <a:stCxn id="52" idx="1"/>
              <a:endCxn id="63" idx="5"/>
            </p:cNvCxnSpPr>
            <p:nvPr/>
          </p:nvCxnSpPr>
          <p:spPr bwMode="auto">
            <a:xfrm flipH="1" flipV="1">
              <a:off x="2752725" y="3986213"/>
              <a:ext cx="666750" cy="804862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7" name="AutoShape 20"/>
            <p:cNvCxnSpPr>
              <a:cxnSpLocks noChangeShapeType="1"/>
              <a:stCxn id="51" idx="1"/>
              <a:endCxn id="66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21"/>
            <p:cNvCxnSpPr>
              <a:cxnSpLocks noChangeShapeType="1"/>
              <a:stCxn id="52" idx="7"/>
              <a:endCxn id="66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80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Line 40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41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42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4"/>
            <p:cNvSpPr>
              <a:spLocks noChangeShapeType="1"/>
            </p:cNvSpPr>
            <p:nvPr/>
          </p:nvSpPr>
          <p:spPr bwMode="auto">
            <a:xfrm flipH="1" flipV="1">
              <a:off x="2971800" y="4038600"/>
              <a:ext cx="533400" cy="609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5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46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8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Text Box 47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Text Box 49"/>
            <p:cNvSpPr txBox="1">
              <a:spLocks noChangeArrowheads="1"/>
            </p:cNvSpPr>
            <p:nvPr/>
          </p:nvSpPr>
          <p:spPr bwMode="auto">
            <a:xfrm>
              <a:off x="304800" y="4724400"/>
              <a:ext cx="2728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Distance(F) = 3 + 5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08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7" y="669981"/>
            <a:ext cx="746874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/>
              <a:t>Parallel </a:t>
            </a:r>
            <a:r>
              <a:rPr lang="en-US" sz="5400" dirty="0" smtClean="0"/>
              <a:t>edges: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800" dirty="0"/>
              <a:t>h and </a:t>
            </a:r>
            <a:r>
              <a:rPr lang="en-US" sz="4800" dirty="0" err="1"/>
              <a:t>i</a:t>
            </a:r>
            <a:r>
              <a:rPr lang="en-US" sz="4800" dirty="0"/>
              <a:t> are parallel edges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853788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28600" y="1481138"/>
            <a:ext cx="6950075" cy="4470400"/>
            <a:chOff x="228600" y="1481138"/>
            <a:chExt cx="6950075" cy="4470400"/>
          </a:xfrm>
        </p:grpSpPr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5" name="AutoShape 6"/>
            <p:cNvCxnSpPr>
              <a:cxnSpLocks noChangeShapeType="1"/>
              <a:stCxn id="53" idx="2"/>
              <a:endCxn id="54" idx="6"/>
            </p:cNvCxnSpPr>
            <p:nvPr/>
          </p:nvCxnSpPr>
          <p:spPr bwMode="auto">
            <a:xfrm flipH="1">
              <a:off x="3810000" y="4953000"/>
              <a:ext cx="1585913" cy="0"/>
            </a:xfrm>
            <a:prstGeom prst="straightConnector1">
              <a:avLst/>
            </a:prstGeom>
            <a:noFill/>
            <a:ln w="28575">
              <a:solidFill>
                <a:srgbClr val="ECD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7"/>
            <p:cNvCxnSpPr>
              <a:cxnSpLocks noChangeShapeType="1"/>
              <a:stCxn id="68" idx="2"/>
              <a:endCxn id="65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8"/>
            <p:cNvCxnSpPr>
              <a:cxnSpLocks noChangeShapeType="1"/>
              <a:stCxn id="52" idx="6"/>
              <a:endCxn id="58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9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0" name="AutoShape 11"/>
            <p:cNvCxnSpPr>
              <a:cxnSpLocks noChangeShapeType="1"/>
              <a:stCxn id="59" idx="2"/>
              <a:endCxn id="68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2"/>
            <p:cNvCxnSpPr>
              <a:cxnSpLocks noChangeShapeType="1"/>
              <a:stCxn id="59" idx="1"/>
              <a:endCxn id="58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3"/>
            <p:cNvCxnSpPr>
              <a:cxnSpLocks noChangeShapeType="1"/>
              <a:stCxn id="53" idx="7"/>
              <a:endCxn id="59" idx="3"/>
            </p:cNvCxnSpPr>
            <p:nvPr/>
          </p:nvCxnSpPr>
          <p:spPr bwMode="auto">
            <a:xfrm flipV="1">
              <a:off x="5800725" y="3971925"/>
              <a:ext cx="5905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4"/>
            <p:cNvCxnSpPr>
              <a:cxnSpLocks noChangeShapeType="1"/>
              <a:stCxn id="52" idx="5"/>
              <a:endCxn id="68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5"/>
            <p:cNvCxnSpPr>
              <a:cxnSpLocks noChangeShapeType="1"/>
              <a:stCxn id="58" idx="3"/>
              <a:endCxn id="68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  <a:stCxn id="65" idx="7"/>
              <a:endCxn id="52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8"/>
            <p:cNvCxnSpPr>
              <a:cxnSpLocks noChangeShapeType="1"/>
              <a:stCxn id="54" idx="1"/>
              <a:endCxn id="65" idx="5"/>
            </p:cNvCxnSpPr>
            <p:nvPr/>
          </p:nvCxnSpPr>
          <p:spPr bwMode="auto">
            <a:xfrm flipH="1" flipV="1">
              <a:off x="27527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9" name="AutoShape 20"/>
            <p:cNvCxnSpPr>
              <a:cxnSpLocks noChangeShapeType="1"/>
              <a:stCxn id="53" idx="1"/>
              <a:endCxn id="68" idx="5"/>
            </p:cNvCxnSpPr>
            <p:nvPr/>
          </p:nvCxnSpPr>
          <p:spPr bwMode="auto">
            <a:xfrm flipH="1" flipV="1">
              <a:off x="4810125" y="3971925"/>
              <a:ext cx="6667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21"/>
            <p:cNvCxnSpPr>
              <a:cxnSpLocks noChangeShapeType="1"/>
              <a:stCxn id="54" idx="7"/>
              <a:endCxn id="68" idx="3"/>
            </p:cNvCxnSpPr>
            <p:nvPr/>
          </p:nvCxnSpPr>
          <p:spPr bwMode="auto">
            <a:xfrm flipV="1">
              <a:off x="3743325" y="3971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3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6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7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9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flipV="1">
              <a:off x="3962400" y="5105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45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46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36550" cy="382588"/>
            </a:xfrm>
            <a:prstGeom prst="rect">
              <a:avLst/>
            </a:prstGeom>
            <a:solidFill>
              <a:srgbClr val="FFFFCC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6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Text Box 47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Text Box 49"/>
            <p:cNvSpPr txBox="1">
              <a:spLocks noChangeArrowheads="1"/>
            </p:cNvSpPr>
            <p:nvPr/>
          </p:nvSpPr>
          <p:spPr bwMode="auto">
            <a:xfrm>
              <a:off x="228600" y="5581650"/>
              <a:ext cx="358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Distance(F) = min (8, 5+1) = 6</a:t>
              </a:r>
            </a:p>
          </p:txBody>
        </p:sp>
        <p:sp>
          <p:nvSpPr>
            <p:cNvPr id="97" name="Text Box 50"/>
            <p:cNvSpPr txBox="1">
              <a:spLocks noChangeArrowheads="1"/>
            </p:cNvSpPr>
            <p:nvPr/>
          </p:nvSpPr>
          <p:spPr bwMode="auto">
            <a:xfrm>
              <a:off x="838200" y="5029200"/>
              <a:ext cx="2057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Previous distance</a:t>
              </a:r>
            </a:p>
          </p:txBody>
        </p:sp>
        <p:sp>
          <p:nvSpPr>
            <p:cNvPr id="98" name="Line 51"/>
            <p:cNvSpPr>
              <a:spLocks noChangeShapeType="1"/>
            </p:cNvSpPr>
            <p:nvPr/>
          </p:nvSpPr>
          <p:spPr bwMode="auto">
            <a:xfrm flipH="1">
              <a:off x="2336800" y="5410200"/>
              <a:ext cx="76200" cy="152400"/>
            </a:xfrm>
            <a:prstGeom prst="lin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Text Box 42"/>
            <p:cNvSpPr txBox="1">
              <a:spLocks noChangeArrowheads="1"/>
            </p:cNvSpPr>
            <p:nvPr/>
          </p:nvSpPr>
          <p:spPr bwMode="auto">
            <a:xfrm>
              <a:off x="1016000" y="1481138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8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981200" y="2027238"/>
            <a:ext cx="5197475" cy="3597275"/>
            <a:chOff x="1981200" y="2027238"/>
            <a:chExt cx="5197475" cy="359727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33528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A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G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352800" y="4724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F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1" name="AutoShape 6"/>
            <p:cNvCxnSpPr>
              <a:cxnSpLocks noChangeShapeType="1"/>
              <a:stCxn id="49" idx="2"/>
              <a:endCxn id="50" idx="6"/>
            </p:cNvCxnSpPr>
            <p:nvPr/>
          </p:nvCxnSpPr>
          <p:spPr bwMode="auto">
            <a:xfrm flipH="1">
              <a:off x="3824288" y="4953000"/>
              <a:ext cx="1585912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7"/>
            <p:cNvCxnSpPr>
              <a:cxnSpLocks noChangeShapeType="1"/>
              <a:stCxn id="64" idx="2"/>
              <a:endCxn id="61" idx="6"/>
            </p:cNvCxnSpPr>
            <p:nvPr/>
          </p:nvCxnSpPr>
          <p:spPr bwMode="auto">
            <a:xfrm flipH="1">
              <a:off x="2819400" y="3810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8"/>
            <p:cNvCxnSpPr>
              <a:cxnSpLocks noChangeShapeType="1"/>
              <a:stCxn id="48" idx="6"/>
              <a:endCxn id="54" idx="2"/>
            </p:cNvCxnSpPr>
            <p:nvPr/>
          </p:nvCxnSpPr>
          <p:spPr bwMode="auto">
            <a:xfrm>
              <a:off x="3810000" y="2667000"/>
              <a:ext cx="16002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5410200" y="2438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B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6324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E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56" name="AutoShape 11"/>
            <p:cNvCxnSpPr>
              <a:cxnSpLocks noChangeShapeType="1"/>
              <a:stCxn id="55" idx="2"/>
              <a:endCxn id="64" idx="6"/>
            </p:cNvCxnSpPr>
            <p:nvPr/>
          </p:nvCxnSpPr>
          <p:spPr bwMode="auto">
            <a:xfrm flipH="1">
              <a:off x="4876800" y="3810000"/>
              <a:ext cx="1447800" cy="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2"/>
            <p:cNvCxnSpPr>
              <a:cxnSpLocks noChangeShapeType="1"/>
              <a:stCxn id="55" idx="1"/>
              <a:endCxn id="54" idx="5"/>
            </p:cNvCxnSpPr>
            <p:nvPr/>
          </p:nvCxnSpPr>
          <p:spPr bwMode="auto">
            <a:xfrm flipH="1" flipV="1">
              <a:off x="5800725" y="2828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3"/>
            <p:cNvCxnSpPr>
              <a:cxnSpLocks noChangeShapeType="1"/>
              <a:stCxn id="49" idx="7"/>
              <a:endCxn id="55" idx="3"/>
            </p:cNvCxnSpPr>
            <p:nvPr/>
          </p:nvCxnSpPr>
          <p:spPr bwMode="auto">
            <a:xfrm flipV="1">
              <a:off x="5800725" y="3971925"/>
              <a:ext cx="5905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4"/>
            <p:cNvCxnSpPr>
              <a:cxnSpLocks noChangeShapeType="1"/>
              <a:stCxn id="48" idx="5"/>
              <a:endCxn id="64" idx="1"/>
            </p:cNvCxnSpPr>
            <p:nvPr/>
          </p:nvCxnSpPr>
          <p:spPr bwMode="auto">
            <a:xfrm>
              <a:off x="3743325" y="2828925"/>
              <a:ext cx="7429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5"/>
            <p:cNvCxnSpPr>
              <a:cxnSpLocks noChangeShapeType="1"/>
              <a:stCxn id="54" idx="3"/>
              <a:endCxn id="64" idx="7"/>
            </p:cNvCxnSpPr>
            <p:nvPr/>
          </p:nvCxnSpPr>
          <p:spPr bwMode="auto">
            <a:xfrm flipH="1">
              <a:off x="48101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23622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C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2" name="AutoShape 17"/>
            <p:cNvCxnSpPr>
              <a:cxnSpLocks noChangeShapeType="1"/>
              <a:stCxn id="61" idx="7"/>
              <a:endCxn id="48" idx="3"/>
            </p:cNvCxnSpPr>
            <p:nvPr/>
          </p:nvCxnSpPr>
          <p:spPr bwMode="auto">
            <a:xfrm flipV="1">
              <a:off x="2752725" y="2828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8"/>
            <p:cNvCxnSpPr>
              <a:cxnSpLocks noChangeShapeType="1"/>
              <a:stCxn id="50" idx="1"/>
              <a:endCxn id="61" idx="5"/>
            </p:cNvCxnSpPr>
            <p:nvPr/>
          </p:nvCxnSpPr>
          <p:spPr bwMode="auto">
            <a:xfrm flipH="1" flipV="1">
              <a:off x="2752725" y="3971925"/>
              <a:ext cx="6667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19"/>
            <p:cNvSpPr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ellipse">
              <a:avLst/>
            </a:prstGeom>
            <a:solidFill>
              <a:srgbClr val="CFDBFD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charset="0"/>
                </a:rPr>
                <a:t>D</a:t>
              </a:r>
              <a:endPara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cxnSp>
          <p:nvCxnSpPr>
            <p:cNvPr id="65" name="AutoShape 20"/>
            <p:cNvCxnSpPr>
              <a:cxnSpLocks noChangeShapeType="1"/>
              <a:stCxn id="49" idx="1"/>
              <a:endCxn id="64" idx="5"/>
            </p:cNvCxnSpPr>
            <p:nvPr/>
          </p:nvCxnSpPr>
          <p:spPr bwMode="auto">
            <a:xfrm flipH="1" flipV="1">
              <a:off x="4810125" y="3971925"/>
              <a:ext cx="666750" cy="819150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21"/>
            <p:cNvCxnSpPr>
              <a:cxnSpLocks noChangeShapeType="1"/>
              <a:stCxn id="50" idx="7"/>
              <a:endCxn id="64" idx="3"/>
            </p:cNvCxnSpPr>
            <p:nvPr/>
          </p:nvCxnSpPr>
          <p:spPr bwMode="auto">
            <a:xfrm flipV="1">
              <a:off x="3743325" y="3971925"/>
              <a:ext cx="742950" cy="804863"/>
            </a:xfrm>
            <a:prstGeom prst="straightConnector1">
              <a:avLst/>
            </a:prstGeom>
            <a:noFill/>
            <a:ln w="12700">
              <a:solidFill>
                <a:srgbClr val="40458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2757488" y="3078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4067175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4495800" y="2438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973763" y="3063875"/>
              <a:ext cx="368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10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4922838" y="3063875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172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51816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54864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3429000" y="3581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38862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2819400" y="4221163"/>
              <a:ext cx="276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4572000" y="4724400"/>
              <a:ext cx="2762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429000" y="2027238"/>
              <a:ext cx="320675" cy="3667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80" name="Text Box 35"/>
            <p:cNvSpPr txBox="1">
              <a:spLocks noChangeArrowheads="1"/>
            </p:cNvSpPr>
            <p:nvPr/>
          </p:nvSpPr>
          <p:spPr bwMode="auto">
            <a:xfrm>
              <a:off x="5486400" y="20574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2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Text Box 36"/>
            <p:cNvSpPr txBox="1">
              <a:spLocks noChangeArrowheads="1"/>
            </p:cNvSpPr>
            <p:nvPr/>
          </p:nvSpPr>
          <p:spPr bwMode="auto">
            <a:xfrm>
              <a:off x="1981200" y="36671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Text Box 37"/>
            <p:cNvSpPr txBox="1">
              <a:spLocks noChangeArrowheads="1"/>
            </p:cNvSpPr>
            <p:nvPr/>
          </p:nvSpPr>
          <p:spPr bwMode="auto">
            <a:xfrm>
              <a:off x="6858000" y="35909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 Box 38"/>
            <p:cNvSpPr txBox="1">
              <a:spLocks noChangeArrowheads="1"/>
            </p:cNvSpPr>
            <p:nvPr/>
          </p:nvSpPr>
          <p:spPr bwMode="auto">
            <a:xfrm>
              <a:off x="4495800" y="4124325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 flipH="1" flipV="1">
              <a:off x="3657600" y="2971800"/>
              <a:ext cx="6858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 flipH="1" flipV="1">
              <a:off x="39624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 flipH="1" flipV="1">
              <a:off x="4800600" y="4114800"/>
              <a:ext cx="53340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V="1">
              <a:off x="3962400" y="51054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 flipV="1">
              <a:off x="2895600" y="3962400"/>
              <a:ext cx="1447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46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6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" name="Text Box 47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320675" cy="3667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5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5400" dirty="0" smtClean="0"/>
              <a:t>O</a:t>
            </a:r>
            <a:r>
              <a:rPr lang="de-DE" sz="5400" dirty="0"/>
              <a:t>((</a:t>
            </a:r>
            <a:r>
              <a:rPr lang="de-DE" sz="5400" dirty="0" err="1"/>
              <a:t>n</a:t>
            </a:r>
            <a:r>
              <a:rPr lang="de-DE" sz="5400" dirty="0"/>
              <a:t> + m) log </a:t>
            </a:r>
            <a:r>
              <a:rPr lang="de-DE" sz="5400" dirty="0" err="1"/>
              <a:t>n</a:t>
            </a:r>
            <a:r>
              <a:rPr lang="de-DE" sz="5400" dirty="0"/>
              <a:t>)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053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96"/>
            <a:ext cx="8229600" cy="1143000"/>
          </a:xfrm>
        </p:spPr>
        <p:txBody>
          <a:bodyPr/>
          <a:lstStyle/>
          <a:p>
            <a:r>
              <a:rPr lang="en-US" dirty="0" smtClean="0"/>
              <a:t>Correctness of </a:t>
            </a:r>
            <a:r>
              <a:rPr lang="en-US" dirty="0" err="1" smtClean="0"/>
              <a:t>Dijkstra’s</a:t>
            </a:r>
            <a:r>
              <a:rPr lang="en-US" dirty="0" smtClean="0"/>
              <a:t> algorithm!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7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6" y="1286783"/>
            <a:ext cx="7669189" cy="41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666"/>
            <a:ext cx="8229600" cy="1143000"/>
          </a:xfrm>
        </p:spPr>
        <p:txBody>
          <a:bodyPr/>
          <a:lstStyle/>
          <a:p>
            <a:r>
              <a:rPr lang="en-US" dirty="0" smtClean="0"/>
              <a:t>Why not negative edges!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1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7305"/>
            <a:ext cx="8229600" cy="1143000"/>
          </a:xfrm>
        </p:spPr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6" y="2201333"/>
            <a:ext cx="8446911" cy="2330274"/>
          </a:xfrm>
        </p:spPr>
        <p:txBody>
          <a:bodyPr>
            <a:no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tore temporary distance from s in d(v)</a:t>
            </a:r>
          </a:p>
          <a:p>
            <a:r>
              <a:rPr lang="en-US" sz="3600" dirty="0" smtClean="0"/>
              <a:t>add </a:t>
            </a:r>
            <a:r>
              <a:rPr lang="en-US" sz="3600" dirty="0"/>
              <a:t>to the cloud the vertex u outside the cloud with the smallest distance label, d(u)</a:t>
            </a:r>
          </a:p>
          <a:p>
            <a:r>
              <a:rPr lang="en-US" sz="3600" dirty="0" smtClean="0"/>
              <a:t>update </a:t>
            </a:r>
            <a:r>
              <a:rPr lang="en-US" sz="3600" dirty="0"/>
              <a:t>the labels of the vertices adjacent to </a:t>
            </a:r>
            <a:r>
              <a:rPr lang="en-US" sz="3600" dirty="0" smtClean="0"/>
              <a:t>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520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7" y="669981"/>
            <a:ext cx="746874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/>
              <a:t>Self-</a:t>
            </a:r>
            <a:r>
              <a:rPr lang="en-US" sz="6000" dirty="0" smtClean="0"/>
              <a:t>loop: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5400" dirty="0"/>
              <a:t>j is a self-loop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08250" y="2421732"/>
            <a:ext cx="4197350" cy="3200400"/>
            <a:chOff x="2808" y="1104"/>
            <a:chExt cx="2644" cy="201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3"/>
              <a:endCxn id="6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1"/>
              <a:endCxn id="6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3"/>
            <p:cNvCxnSpPr>
              <a:cxnSpLocks noChangeShapeType="1"/>
              <a:stCxn id="7" idx="5"/>
              <a:endCxn id="5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8" idx="5"/>
              <a:endCxn id="15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/>
            <p:cNvCxnSpPr>
              <a:cxnSpLocks noChangeShapeType="1"/>
              <a:stCxn id="5" idx="4"/>
              <a:endCxn id="15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054" y="125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046" y="19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786" y="125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9" y="2004"/>
              <a:ext cx="2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04" y="1680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676" y="2646"/>
              <a:ext cx="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080" y="22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4398" y="1392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429" y="2016"/>
              <a:ext cx="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82" y="1392"/>
              <a:ext cx="1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j</a:t>
              </a:r>
            </a:p>
          </p:txBody>
        </p:sp>
        <p:cxnSp>
          <p:nvCxnSpPr>
            <p:cNvPr id="28" name="AutoShape 29"/>
            <p:cNvCxnSpPr>
              <a:cxnSpLocks noChangeShapeType="1"/>
              <a:stCxn id="5" idx="5"/>
              <a:endCxn id="9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"/>
            <p:cNvCxnSpPr>
              <a:cxnSpLocks noChangeShapeType="1"/>
              <a:stCxn id="5" idx="7"/>
              <a:endCxn id="9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1"/>
            <p:cNvCxnSpPr>
              <a:cxnSpLocks noChangeShapeType="1"/>
              <a:stCxn id="9" idx="5"/>
              <a:endCxn id="9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86"/>
                <a:gd name="adj3" fmla="val 146759"/>
              </a:avLst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521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734"/>
            <a:ext cx="8229600" cy="1143000"/>
          </a:xfrm>
        </p:spPr>
        <p:txBody>
          <a:bodyPr/>
          <a:lstStyle/>
          <a:p>
            <a:r>
              <a:rPr lang="en-US" sz="5400" dirty="0" smtClean="0"/>
              <a:t>A graph with no parallel edges and self loops is called simple graph!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671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698"/>
            <a:ext cx="8229600" cy="1143000"/>
          </a:xfrm>
        </p:spPr>
        <p:txBody>
          <a:bodyPr/>
          <a:lstStyle/>
          <a:p>
            <a:r>
              <a:rPr lang="en-US" sz="5400" dirty="0" smtClean="0"/>
              <a:t>In a simple graph with m edges, what </a:t>
            </a:r>
            <a:r>
              <a:rPr lang="en-US" sz="5400" dirty="0"/>
              <a:t>is the sum of degrees of all vertices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641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1749" y="702825"/>
            <a:ext cx="3157649" cy="7735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tx2"/>
                </a:solidFill>
              </a:rPr>
              <a:t>Linked List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618" y="1705408"/>
            <a:ext cx="1853910" cy="6666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3"/>
                </a:solidFill>
              </a:rPr>
              <a:t>Stack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9728" y="2655191"/>
            <a:ext cx="2121691" cy="7546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2"/>
                </a:solidFill>
              </a:rPr>
              <a:t>Queue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6239" y="2456396"/>
            <a:ext cx="1670825" cy="8405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4"/>
                </a:solidFill>
              </a:rPr>
              <a:t>Heap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07532" y="1103878"/>
            <a:ext cx="4148238" cy="934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5"/>
                </a:solidFill>
              </a:rPr>
              <a:t>Priority Queue</a:t>
            </a:r>
            <a:endParaRPr lang="en-US" sz="4800" dirty="0">
              <a:solidFill>
                <a:schemeClr val="accent5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77425" y="423333"/>
            <a:ext cx="0" cy="3174156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6849" y="3597489"/>
            <a:ext cx="8168921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31149" y="3982546"/>
            <a:ext cx="3172339" cy="924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Hash Table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43369" y="5112484"/>
            <a:ext cx="1548050" cy="924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Tries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6843" y="3761526"/>
            <a:ext cx="3422006" cy="696140"/>
            <a:chOff x="4634802" y="3761526"/>
            <a:chExt cx="3422006" cy="69614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634802" y="3761526"/>
              <a:ext cx="1548050" cy="69614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6600" b="1" kern="1200">
                  <a:solidFill>
                    <a:schemeClr val="tx1"/>
                  </a:solidFill>
                  <a:latin typeface="Avenir Book"/>
                  <a:ea typeface="+mj-ea"/>
                  <a:cs typeface="Avenir Book"/>
                </a:defRPr>
              </a:lvl1pPr>
            </a:lstStyle>
            <a:p>
              <a:r>
                <a:rPr lang="en-US" sz="4800" dirty="0">
                  <a:solidFill>
                    <a:srgbClr val="0000FF"/>
                  </a:solidFill>
                </a:rPr>
                <a:t>BST</a:t>
              </a:r>
              <a:endParaRPr 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508758" y="3761526"/>
              <a:ext cx="1548050" cy="69614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6600" b="1" kern="1200">
                  <a:solidFill>
                    <a:schemeClr val="tx1"/>
                  </a:solidFill>
                  <a:latin typeface="Avenir Book"/>
                  <a:ea typeface="+mj-ea"/>
                  <a:cs typeface="Avenir Book"/>
                </a:defRPr>
              </a:lvl1pPr>
            </a:lstStyle>
            <a:p>
              <a:r>
                <a:rPr lang="en-US" sz="4800" dirty="0" smtClean="0">
                  <a:solidFill>
                    <a:srgbClr val="0000FF"/>
                  </a:solidFill>
                </a:rPr>
                <a:t>AVL</a:t>
              </a:r>
              <a:endParaRPr 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763208" y="4759308"/>
            <a:ext cx="3349276" cy="696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MULTIWAY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1167" y="5689216"/>
            <a:ext cx="3533358" cy="696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RED</a:t>
            </a:r>
            <a:r>
              <a:rPr lang="en-US" sz="4800" dirty="0">
                <a:solidFill>
                  <a:srgbClr val="0000FF"/>
                </a:solidFill>
              </a:rPr>
              <a:t>-</a:t>
            </a:r>
            <a:r>
              <a:rPr lang="en-US" sz="4800" dirty="0" smtClean="0"/>
              <a:t>BLACK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277425" y="3525406"/>
            <a:ext cx="0" cy="2859950"/>
          </a:xfrm>
          <a:prstGeom prst="line">
            <a:avLst/>
          </a:prstGeom>
          <a:ln w="635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6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What if G is a directed graph with m edges?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4244"/>
            <a:ext cx="8229600" cy="233027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In-degree?</a:t>
            </a:r>
          </a:p>
          <a:p>
            <a:pPr algn="ctr"/>
            <a:r>
              <a:rPr lang="en-US" sz="4400" dirty="0" smtClean="0"/>
              <a:t>Out-degree?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83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75" y="878481"/>
            <a:ext cx="8229600" cy="1143000"/>
          </a:xfrm>
        </p:spPr>
        <p:txBody>
          <a:bodyPr/>
          <a:lstStyle/>
          <a:p>
            <a:r>
              <a:rPr lang="en-US" sz="3600" dirty="0" smtClean="0"/>
              <a:t>Path: </a:t>
            </a:r>
            <a:br>
              <a:rPr lang="en-US" sz="3600" dirty="0" smtClean="0"/>
            </a:br>
            <a:r>
              <a:rPr lang="en-US" sz="3600" dirty="0" smtClean="0"/>
              <a:t>sequence of alternating vertices and edges</a:t>
            </a:r>
            <a:endParaRPr lang="en-US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23837" y="2764400"/>
            <a:ext cx="3505200" cy="3200400"/>
            <a:chOff x="5105400" y="2362200"/>
            <a:chExt cx="3505200" cy="3200400"/>
          </a:xfrm>
        </p:grpSpPr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572125" y="2905125"/>
              <a:ext cx="1570038" cy="2149475"/>
            </a:xfrm>
            <a:custGeom>
              <a:avLst/>
              <a:gdLst>
                <a:gd name="T0" fmla="*/ 742950 w 989"/>
                <a:gd name="T1" fmla="*/ 0 h 1354"/>
                <a:gd name="T2" fmla="*/ 819150 w 989"/>
                <a:gd name="T3" fmla="*/ 1352550 h 1354"/>
                <a:gd name="T4" fmla="*/ 1476375 w 989"/>
                <a:gd name="T5" fmla="*/ 2057400 h 1354"/>
                <a:gd name="T6" fmla="*/ 1381125 w 989"/>
                <a:gd name="T7" fmla="*/ 800100 h 1354"/>
                <a:gd name="T8" fmla="*/ 695325 w 989"/>
                <a:gd name="T9" fmla="*/ 1276350 h 1354"/>
                <a:gd name="T10" fmla="*/ 0 w 989"/>
                <a:gd name="T11" fmla="*/ 762000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9"/>
                <a:gd name="T19" fmla="*/ 0 h 1354"/>
                <a:gd name="T20" fmla="*/ 989 w 989"/>
                <a:gd name="T21" fmla="*/ 1354 h 1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9" h="1354">
                  <a:moveTo>
                    <a:pt x="468" y="0"/>
                  </a:moveTo>
                  <a:cubicBezTo>
                    <a:pt x="475" y="142"/>
                    <a:pt x="439" y="636"/>
                    <a:pt x="516" y="852"/>
                  </a:cubicBezTo>
                  <a:cubicBezTo>
                    <a:pt x="593" y="1068"/>
                    <a:pt x="871" y="1354"/>
                    <a:pt x="930" y="1296"/>
                  </a:cubicBezTo>
                  <a:cubicBezTo>
                    <a:pt x="989" y="1238"/>
                    <a:pt x="952" y="586"/>
                    <a:pt x="870" y="504"/>
                  </a:cubicBezTo>
                  <a:cubicBezTo>
                    <a:pt x="788" y="422"/>
                    <a:pt x="583" y="808"/>
                    <a:pt x="438" y="804"/>
                  </a:cubicBezTo>
                  <a:cubicBezTo>
                    <a:pt x="293" y="800"/>
                    <a:pt x="91" y="547"/>
                    <a:pt x="0" y="480"/>
                  </a:cubicBezTo>
                </a:path>
              </a:pathLst>
            </a:custGeom>
            <a:noFill/>
            <a:ln w="57150">
              <a:solidFill>
                <a:srgbClr val="5770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7010400" y="2819400"/>
              <a:ext cx="463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505575" y="2724150"/>
              <a:ext cx="1638300" cy="736600"/>
            </a:xfrm>
            <a:custGeom>
              <a:avLst/>
              <a:gdLst>
                <a:gd name="T0" fmla="*/ 0 w 1032"/>
                <a:gd name="T1" fmla="*/ 0 h 464"/>
                <a:gd name="T2" fmla="*/ 733425 w 1032"/>
                <a:gd name="T3" fmla="*/ 628650 h 464"/>
                <a:gd name="T4" fmla="*/ 1638300 w 1032"/>
                <a:gd name="T5" fmla="*/ 647700 h 464"/>
                <a:gd name="T6" fmla="*/ 0 60000 65536"/>
                <a:gd name="T7" fmla="*/ 0 60000 65536"/>
                <a:gd name="T8" fmla="*/ 0 60000 65536"/>
                <a:gd name="T9" fmla="*/ 0 w 1032"/>
                <a:gd name="T10" fmla="*/ 0 h 464"/>
                <a:gd name="T11" fmla="*/ 1032 w 1032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2" h="464">
                  <a:moveTo>
                    <a:pt x="0" y="0"/>
                  </a:moveTo>
                  <a:cubicBezTo>
                    <a:pt x="77" y="66"/>
                    <a:pt x="290" y="328"/>
                    <a:pt x="462" y="396"/>
                  </a:cubicBezTo>
                  <a:cubicBezTo>
                    <a:pt x="634" y="464"/>
                    <a:pt x="913" y="406"/>
                    <a:pt x="1032" y="408"/>
                  </a:cubicBezTo>
                </a:path>
              </a:pathLst>
            </a:custGeom>
            <a:noFill/>
            <a:ln w="5715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4"/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6019800" y="41910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40" name="AutoShape 9"/>
            <p:cNvCxnSpPr>
              <a:cxnSpLocks noChangeShapeType="1"/>
              <a:stCxn id="37" idx="3"/>
              <a:endCxn id="36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0"/>
            <p:cNvCxnSpPr>
              <a:cxnSpLocks noChangeShapeType="1"/>
              <a:stCxn id="38" idx="1"/>
              <a:endCxn id="36" idx="5"/>
            </p:cNvCxnSpPr>
            <p:nvPr/>
          </p:nvCxnSpPr>
          <p:spPr bwMode="auto">
            <a:xfrm flipH="1" flipV="1">
              <a:off x="54959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1"/>
            <p:cNvCxnSpPr>
              <a:cxnSpLocks noChangeShapeType="1"/>
              <a:stCxn id="38" idx="7"/>
              <a:endCxn id="35" idx="3"/>
            </p:cNvCxnSpPr>
            <p:nvPr/>
          </p:nvCxnSpPr>
          <p:spPr bwMode="auto">
            <a:xfrm flipV="1">
              <a:off x="6410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2"/>
            <p:cNvCxnSpPr>
              <a:cxnSpLocks noChangeShapeType="1"/>
              <a:stCxn id="35" idx="6"/>
              <a:endCxn id="39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3"/>
            <p:cNvCxnSpPr>
              <a:cxnSpLocks noChangeShapeType="1"/>
              <a:stCxn id="37" idx="5"/>
              <a:endCxn id="35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4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62484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6943725" y="51054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47" name="AutoShape 16"/>
            <p:cNvCxnSpPr>
              <a:cxnSpLocks noChangeShapeType="1"/>
              <a:stCxn id="38" idx="5"/>
              <a:endCxn id="46" idx="1"/>
            </p:cNvCxnSpPr>
            <p:nvPr/>
          </p:nvCxnSpPr>
          <p:spPr bwMode="auto">
            <a:xfrm>
              <a:off x="6410325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7"/>
            <p:cNvCxnSpPr>
              <a:cxnSpLocks noChangeShapeType="1"/>
              <a:stCxn id="35" idx="4"/>
              <a:endCxn id="46" idx="0"/>
            </p:cNvCxnSpPr>
            <p:nvPr/>
          </p:nvCxnSpPr>
          <p:spPr bwMode="auto">
            <a:xfrm>
              <a:off x="7162800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5495925" y="2600325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5483225" y="3743325"/>
              <a:ext cx="325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5943600" y="3124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6483350" y="4810125"/>
              <a:ext cx="280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7124700" y="424815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7629525" y="3505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463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8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75" y="878481"/>
            <a:ext cx="8229600" cy="1143000"/>
          </a:xfrm>
        </p:spPr>
        <p:txBody>
          <a:bodyPr/>
          <a:lstStyle/>
          <a:p>
            <a:r>
              <a:rPr lang="en-US" sz="4000" dirty="0"/>
              <a:t>Simple path:</a:t>
            </a:r>
            <a:br>
              <a:rPr lang="en-US" sz="4000" dirty="0"/>
            </a:br>
            <a:r>
              <a:rPr lang="en-US" sz="4000" dirty="0"/>
              <a:t>all vertices and edges are distinct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23837" y="2764400"/>
            <a:ext cx="3505200" cy="3200400"/>
            <a:chOff x="5105400" y="2362200"/>
            <a:chExt cx="3505200" cy="3200400"/>
          </a:xfrm>
        </p:grpSpPr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572125" y="2905125"/>
              <a:ext cx="1570038" cy="2149475"/>
            </a:xfrm>
            <a:custGeom>
              <a:avLst/>
              <a:gdLst>
                <a:gd name="T0" fmla="*/ 742950 w 989"/>
                <a:gd name="T1" fmla="*/ 0 h 1354"/>
                <a:gd name="T2" fmla="*/ 819150 w 989"/>
                <a:gd name="T3" fmla="*/ 1352550 h 1354"/>
                <a:gd name="T4" fmla="*/ 1476375 w 989"/>
                <a:gd name="T5" fmla="*/ 2057400 h 1354"/>
                <a:gd name="T6" fmla="*/ 1381125 w 989"/>
                <a:gd name="T7" fmla="*/ 800100 h 1354"/>
                <a:gd name="T8" fmla="*/ 695325 w 989"/>
                <a:gd name="T9" fmla="*/ 1276350 h 1354"/>
                <a:gd name="T10" fmla="*/ 0 w 989"/>
                <a:gd name="T11" fmla="*/ 762000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9"/>
                <a:gd name="T19" fmla="*/ 0 h 1354"/>
                <a:gd name="T20" fmla="*/ 989 w 989"/>
                <a:gd name="T21" fmla="*/ 1354 h 1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9" h="1354">
                  <a:moveTo>
                    <a:pt x="468" y="0"/>
                  </a:moveTo>
                  <a:cubicBezTo>
                    <a:pt x="475" y="142"/>
                    <a:pt x="439" y="636"/>
                    <a:pt x="516" y="852"/>
                  </a:cubicBezTo>
                  <a:cubicBezTo>
                    <a:pt x="593" y="1068"/>
                    <a:pt x="871" y="1354"/>
                    <a:pt x="930" y="1296"/>
                  </a:cubicBezTo>
                  <a:cubicBezTo>
                    <a:pt x="989" y="1238"/>
                    <a:pt x="952" y="586"/>
                    <a:pt x="870" y="504"/>
                  </a:cubicBezTo>
                  <a:cubicBezTo>
                    <a:pt x="788" y="422"/>
                    <a:pt x="583" y="808"/>
                    <a:pt x="438" y="804"/>
                  </a:cubicBezTo>
                  <a:cubicBezTo>
                    <a:pt x="293" y="800"/>
                    <a:pt x="91" y="547"/>
                    <a:pt x="0" y="480"/>
                  </a:cubicBezTo>
                </a:path>
              </a:pathLst>
            </a:custGeom>
            <a:noFill/>
            <a:ln w="57150">
              <a:solidFill>
                <a:srgbClr val="5770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7010400" y="2819400"/>
              <a:ext cx="463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505575" y="2724150"/>
              <a:ext cx="1638300" cy="736600"/>
            </a:xfrm>
            <a:custGeom>
              <a:avLst/>
              <a:gdLst>
                <a:gd name="T0" fmla="*/ 0 w 1032"/>
                <a:gd name="T1" fmla="*/ 0 h 464"/>
                <a:gd name="T2" fmla="*/ 733425 w 1032"/>
                <a:gd name="T3" fmla="*/ 628650 h 464"/>
                <a:gd name="T4" fmla="*/ 1638300 w 1032"/>
                <a:gd name="T5" fmla="*/ 647700 h 464"/>
                <a:gd name="T6" fmla="*/ 0 60000 65536"/>
                <a:gd name="T7" fmla="*/ 0 60000 65536"/>
                <a:gd name="T8" fmla="*/ 0 60000 65536"/>
                <a:gd name="T9" fmla="*/ 0 w 1032"/>
                <a:gd name="T10" fmla="*/ 0 h 464"/>
                <a:gd name="T11" fmla="*/ 1032 w 1032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2" h="464">
                  <a:moveTo>
                    <a:pt x="0" y="0"/>
                  </a:moveTo>
                  <a:cubicBezTo>
                    <a:pt x="77" y="66"/>
                    <a:pt x="290" y="328"/>
                    <a:pt x="462" y="396"/>
                  </a:cubicBezTo>
                  <a:cubicBezTo>
                    <a:pt x="634" y="464"/>
                    <a:pt x="913" y="406"/>
                    <a:pt x="1032" y="408"/>
                  </a:cubicBezTo>
                </a:path>
              </a:pathLst>
            </a:custGeom>
            <a:noFill/>
            <a:ln w="5715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4"/>
            <p:cNvSpPr>
              <a:spLocks noChangeArrowheads="1"/>
            </p:cNvSpPr>
            <p:nvPr/>
          </p:nvSpPr>
          <p:spPr bwMode="auto">
            <a:xfrm>
              <a:off x="69342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51054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</a:t>
              </a: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6019800" y="23622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6019800" y="41910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81534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cxnSp>
          <p:nvCxnSpPr>
            <p:cNvPr id="40" name="AutoShape 9"/>
            <p:cNvCxnSpPr>
              <a:cxnSpLocks noChangeShapeType="1"/>
              <a:stCxn id="37" idx="3"/>
              <a:endCxn id="36" idx="7"/>
            </p:cNvCxnSpPr>
            <p:nvPr/>
          </p:nvCxnSpPr>
          <p:spPr bwMode="auto">
            <a:xfrm flipH="1">
              <a:off x="5495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0"/>
            <p:cNvCxnSpPr>
              <a:cxnSpLocks noChangeShapeType="1"/>
              <a:stCxn id="38" idx="1"/>
              <a:endCxn id="36" idx="5"/>
            </p:cNvCxnSpPr>
            <p:nvPr/>
          </p:nvCxnSpPr>
          <p:spPr bwMode="auto">
            <a:xfrm flipH="1" flipV="1">
              <a:off x="54959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1"/>
            <p:cNvCxnSpPr>
              <a:cxnSpLocks noChangeShapeType="1"/>
              <a:stCxn id="38" idx="7"/>
              <a:endCxn id="35" idx="3"/>
            </p:cNvCxnSpPr>
            <p:nvPr/>
          </p:nvCxnSpPr>
          <p:spPr bwMode="auto">
            <a:xfrm flipV="1">
              <a:off x="6410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2"/>
            <p:cNvCxnSpPr>
              <a:cxnSpLocks noChangeShapeType="1"/>
              <a:stCxn id="35" idx="6"/>
              <a:endCxn id="39" idx="2"/>
            </p:cNvCxnSpPr>
            <p:nvPr/>
          </p:nvCxnSpPr>
          <p:spPr bwMode="auto">
            <a:xfrm>
              <a:off x="7400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3"/>
            <p:cNvCxnSpPr>
              <a:cxnSpLocks noChangeShapeType="1"/>
              <a:stCxn id="37" idx="5"/>
              <a:endCxn id="35" idx="1"/>
            </p:cNvCxnSpPr>
            <p:nvPr/>
          </p:nvCxnSpPr>
          <p:spPr bwMode="auto">
            <a:xfrm>
              <a:off x="6410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4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62484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6943725" y="51054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47" name="AutoShape 16"/>
            <p:cNvCxnSpPr>
              <a:cxnSpLocks noChangeShapeType="1"/>
              <a:stCxn id="38" idx="5"/>
              <a:endCxn id="46" idx="1"/>
            </p:cNvCxnSpPr>
            <p:nvPr/>
          </p:nvCxnSpPr>
          <p:spPr bwMode="auto">
            <a:xfrm>
              <a:off x="6410325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7"/>
            <p:cNvCxnSpPr>
              <a:cxnSpLocks noChangeShapeType="1"/>
              <a:stCxn id="35" idx="4"/>
              <a:endCxn id="46" idx="0"/>
            </p:cNvCxnSpPr>
            <p:nvPr/>
          </p:nvCxnSpPr>
          <p:spPr bwMode="auto">
            <a:xfrm>
              <a:off x="7162800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5495925" y="2600325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5483225" y="3743325"/>
              <a:ext cx="325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6705600" y="25908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5943600" y="3124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6483350" y="4810125"/>
              <a:ext cx="280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7124700" y="424815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7629525" y="3505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463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66362" y="48218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rgbClr val="BE2D00"/>
                </a:solidFill>
              </a:rPr>
              <a:t>P1 is simple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rgbClr val="577051"/>
                </a:solidFill>
              </a:rPr>
              <a:t>P2 is not simple</a:t>
            </a:r>
            <a:endParaRPr lang="en-US" sz="3200" dirty="0">
              <a:solidFill>
                <a:srgbClr val="577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7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2" y="1017777"/>
            <a:ext cx="8229600" cy="114300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latin typeface="Avenir Book"/>
                <a:cs typeface="Avenir Book"/>
              </a:rPr>
              <a:t>Cycle: </a:t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circular sequence of alternating vertices and edges </a:t>
            </a:r>
            <a:br>
              <a:rPr lang="en-US" sz="3600" dirty="0" smtClean="0">
                <a:latin typeface="Avenir Book"/>
                <a:cs typeface="Avenir Book"/>
              </a:rPr>
            </a:br>
            <a:endParaRPr lang="en-US" sz="3600" dirty="0">
              <a:latin typeface="Avenir Book"/>
              <a:cs typeface="Avenir Book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08802" y="2362200"/>
            <a:ext cx="3505200" cy="3200400"/>
            <a:chOff x="4876800" y="2362200"/>
            <a:chExt cx="3505200" cy="320040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067300" y="2667000"/>
              <a:ext cx="2182813" cy="2652713"/>
            </a:xfrm>
            <a:custGeom>
              <a:avLst/>
              <a:gdLst>
                <a:gd name="T0" fmla="*/ 1209675 w 1375"/>
                <a:gd name="T1" fmla="*/ 57150 h 1671"/>
                <a:gd name="T2" fmla="*/ 1933575 w 1375"/>
                <a:gd name="T3" fmla="*/ 828675 h 1671"/>
                <a:gd name="T4" fmla="*/ 1866900 w 1375"/>
                <a:gd name="T5" fmla="*/ 2647950 h 1671"/>
                <a:gd name="T6" fmla="*/ 38100 w 1375"/>
                <a:gd name="T7" fmla="*/ 800100 h 1671"/>
                <a:gd name="T8" fmla="*/ 723900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5" h="1671">
                  <a:moveTo>
                    <a:pt x="762" y="36"/>
                  </a:moveTo>
                  <a:cubicBezTo>
                    <a:pt x="838" y="117"/>
                    <a:pt x="1149" y="250"/>
                    <a:pt x="1218" y="522"/>
                  </a:cubicBezTo>
                  <a:cubicBezTo>
                    <a:pt x="1287" y="794"/>
                    <a:pt x="1375" y="1671"/>
                    <a:pt x="1176" y="1668"/>
                  </a:cubicBezTo>
                  <a:cubicBezTo>
                    <a:pt x="977" y="1665"/>
                    <a:pt x="0" y="798"/>
                    <a:pt x="24" y="504"/>
                  </a:cubicBezTo>
                  <a:cubicBezTo>
                    <a:pt x="48" y="210"/>
                    <a:pt x="366" y="105"/>
                    <a:pt x="456" y="0"/>
                  </a:cubicBezTo>
                </a:path>
              </a:pathLst>
            </a:custGeom>
            <a:noFill/>
            <a:ln w="5715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5343525" y="2735263"/>
              <a:ext cx="1570038" cy="2319337"/>
            </a:xfrm>
            <a:custGeom>
              <a:avLst/>
              <a:gdLst>
                <a:gd name="T0" fmla="*/ 9525 w 989"/>
                <a:gd name="T1" fmla="*/ 617537 h 1461"/>
                <a:gd name="T2" fmla="*/ 704850 w 989"/>
                <a:gd name="T3" fmla="*/ 150812 h 1461"/>
                <a:gd name="T4" fmla="*/ 819150 w 989"/>
                <a:gd name="T5" fmla="*/ 1522412 h 1461"/>
                <a:gd name="T6" fmla="*/ 1476375 w 989"/>
                <a:gd name="T7" fmla="*/ 2227262 h 1461"/>
                <a:gd name="T8" fmla="*/ 1381125 w 989"/>
                <a:gd name="T9" fmla="*/ 969962 h 1461"/>
                <a:gd name="T10" fmla="*/ 695325 w 989"/>
                <a:gd name="T11" fmla="*/ 1446212 h 1461"/>
                <a:gd name="T12" fmla="*/ 0 w 989"/>
                <a:gd name="T13" fmla="*/ 931862 h 1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9"/>
                <a:gd name="T22" fmla="*/ 0 h 1461"/>
                <a:gd name="T23" fmla="*/ 989 w 989"/>
                <a:gd name="T24" fmla="*/ 1461 h 1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9" h="1461">
                  <a:moveTo>
                    <a:pt x="6" y="389"/>
                  </a:moveTo>
                  <a:cubicBezTo>
                    <a:pt x="79" y="341"/>
                    <a:pt x="359" y="0"/>
                    <a:pt x="444" y="95"/>
                  </a:cubicBezTo>
                  <a:cubicBezTo>
                    <a:pt x="529" y="190"/>
                    <a:pt x="435" y="741"/>
                    <a:pt x="516" y="959"/>
                  </a:cubicBezTo>
                  <a:cubicBezTo>
                    <a:pt x="597" y="1177"/>
                    <a:pt x="871" y="1461"/>
                    <a:pt x="930" y="1403"/>
                  </a:cubicBezTo>
                  <a:cubicBezTo>
                    <a:pt x="989" y="1345"/>
                    <a:pt x="952" y="693"/>
                    <a:pt x="870" y="611"/>
                  </a:cubicBezTo>
                  <a:cubicBezTo>
                    <a:pt x="788" y="529"/>
                    <a:pt x="583" y="915"/>
                    <a:pt x="438" y="911"/>
                  </a:cubicBezTo>
                  <a:cubicBezTo>
                    <a:pt x="293" y="907"/>
                    <a:pt x="91" y="654"/>
                    <a:pt x="0" y="587"/>
                  </a:cubicBezTo>
                </a:path>
              </a:pathLst>
            </a:custGeom>
            <a:noFill/>
            <a:ln w="57150">
              <a:solidFill>
                <a:srgbClr val="5770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7142163" y="3886200"/>
              <a:ext cx="5154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</a:t>
              </a: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7056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X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48768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U</a:t>
              </a: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5791200" y="23622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</a:t>
              </a: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791200" y="41910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W</a:t>
              </a: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79248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Z</a:t>
              </a:r>
            </a:p>
          </p:txBody>
        </p:sp>
        <p:cxnSp>
          <p:nvCxnSpPr>
            <p:cNvPr id="40" name="AutoShape 12"/>
            <p:cNvCxnSpPr>
              <a:cxnSpLocks noChangeShapeType="1"/>
              <a:stCxn id="37" idx="3"/>
              <a:endCxn id="36" idx="7"/>
            </p:cNvCxnSpPr>
            <p:nvPr/>
          </p:nvCxnSpPr>
          <p:spPr bwMode="auto">
            <a:xfrm flipH="1">
              <a:off x="5267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3"/>
            <p:cNvCxnSpPr>
              <a:cxnSpLocks noChangeShapeType="1"/>
              <a:stCxn id="38" idx="1"/>
              <a:endCxn id="36" idx="5"/>
            </p:cNvCxnSpPr>
            <p:nvPr/>
          </p:nvCxnSpPr>
          <p:spPr bwMode="auto">
            <a:xfrm flipH="1" flipV="1">
              <a:off x="5267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8" idx="7"/>
              <a:endCxn id="35" idx="3"/>
            </p:cNvCxnSpPr>
            <p:nvPr/>
          </p:nvCxnSpPr>
          <p:spPr bwMode="auto">
            <a:xfrm flipV="1">
              <a:off x="61817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5"/>
            <p:cNvCxnSpPr>
              <a:cxnSpLocks noChangeShapeType="1"/>
              <a:stCxn id="35" idx="6"/>
              <a:endCxn id="39" idx="2"/>
            </p:cNvCxnSpPr>
            <p:nvPr/>
          </p:nvCxnSpPr>
          <p:spPr bwMode="auto">
            <a:xfrm>
              <a:off x="71723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6"/>
            <p:cNvCxnSpPr>
              <a:cxnSpLocks noChangeShapeType="1"/>
              <a:stCxn id="37" idx="5"/>
              <a:endCxn id="35" idx="1"/>
            </p:cNvCxnSpPr>
            <p:nvPr/>
          </p:nvCxnSpPr>
          <p:spPr bwMode="auto">
            <a:xfrm>
              <a:off x="61817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7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60198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6715125" y="51054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Y</a:t>
              </a:r>
            </a:p>
          </p:txBody>
        </p:sp>
        <p:cxnSp>
          <p:nvCxnSpPr>
            <p:cNvPr id="47" name="AutoShape 19"/>
            <p:cNvCxnSpPr>
              <a:cxnSpLocks noChangeShapeType="1"/>
              <a:stCxn id="38" idx="5"/>
              <a:endCxn id="46" idx="1"/>
            </p:cNvCxnSpPr>
            <p:nvPr/>
          </p:nvCxnSpPr>
          <p:spPr bwMode="auto">
            <a:xfrm>
              <a:off x="6181725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0"/>
            <p:cNvCxnSpPr>
              <a:cxnSpLocks noChangeShapeType="1"/>
              <a:stCxn id="35" idx="4"/>
              <a:endCxn id="46" idx="0"/>
            </p:cNvCxnSpPr>
            <p:nvPr/>
          </p:nvCxnSpPr>
          <p:spPr bwMode="auto">
            <a:xfrm>
              <a:off x="6934200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5105400" y="2590800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a</a:t>
              </a: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5105400" y="3962400"/>
              <a:ext cx="3330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553200" y="25908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b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6400800" y="3810000"/>
              <a:ext cx="355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e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5715000" y="31242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d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6086475" y="4895850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f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7086600" y="42672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g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7400925" y="3505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h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556250" y="3505200"/>
              <a:ext cx="5154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4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7778"/>
            <a:ext cx="8229600" cy="114300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latin typeface="Avenir Book"/>
                <a:cs typeface="Avenir Book"/>
              </a:rPr>
              <a:t>Simple Cycle: </a:t>
            </a:r>
            <a:br>
              <a:rPr lang="en-US" sz="3600" dirty="0" smtClean="0">
                <a:latin typeface="Avenir Book"/>
                <a:cs typeface="Avenir Book"/>
              </a:rPr>
            </a:br>
            <a:r>
              <a:rPr lang="en-US" sz="3600" dirty="0" smtClean="0">
                <a:latin typeface="Avenir Book"/>
                <a:cs typeface="Avenir Book"/>
              </a:rPr>
              <a:t>cycle such that all its vertices and edges are distinct</a:t>
            </a:r>
            <a:br>
              <a:rPr lang="en-US" sz="3600" dirty="0" smtClean="0">
                <a:latin typeface="Avenir Book"/>
                <a:cs typeface="Avenir Book"/>
              </a:rPr>
            </a:br>
            <a:endParaRPr lang="en-US" sz="3600" dirty="0">
              <a:latin typeface="Avenir Book"/>
              <a:cs typeface="Avenir Book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08802" y="2362200"/>
            <a:ext cx="3505200" cy="3200400"/>
            <a:chOff x="4876800" y="2362200"/>
            <a:chExt cx="3505200" cy="320040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067300" y="2667000"/>
              <a:ext cx="2182813" cy="2652713"/>
            </a:xfrm>
            <a:custGeom>
              <a:avLst/>
              <a:gdLst>
                <a:gd name="T0" fmla="*/ 1209675 w 1375"/>
                <a:gd name="T1" fmla="*/ 57150 h 1671"/>
                <a:gd name="T2" fmla="*/ 1933575 w 1375"/>
                <a:gd name="T3" fmla="*/ 828675 h 1671"/>
                <a:gd name="T4" fmla="*/ 1866900 w 1375"/>
                <a:gd name="T5" fmla="*/ 2647950 h 1671"/>
                <a:gd name="T6" fmla="*/ 38100 w 1375"/>
                <a:gd name="T7" fmla="*/ 800100 h 1671"/>
                <a:gd name="T8" fmla="*/ 723900 w 1375"/>
                <a:gd name="T9" fmla="*/ 0 h 1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5"/>
                <a:gd name="T16" fmla="*/ 0 h 1671"/>
                <a:gd name="T17" fmla="*/ 1375 w 1375"/>
                <a:gd name="T18" fmla="*/ 1671 h 1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5" h="1671">
                  <a:moveTo>
                    <a:pt x="762" y="36"/>
                  </a:moveTo>
                  <a:cubicBezTo>
                    <a:pt x="838" y="117"/>
                    <a:pt x="1149" y="250"/>
                    <a:pt x="1218" y="522"/>
                  </a:cubicBezTo>
                  <a:cubicBezTo>
                    <a:pt x="1287" y="794"/>
                    <a:pt x="1375" y="1671"/>
                    <a:pt x="1176" y="1668"/>
                  </a:cubicBezTo>
                  <a:cubicBezTo>
                    <a:pt x="977" y="1665"/>
                    <a:pt x="0" y="798"/>
                    <a:pt x="24" y="504"/>
                  </a:cubicBezTo>
                  <a:cubicBezTo>
                    <a:pt x="48" y="210"/>
                    <a:pt x="366" y="105"/>
                    <a:pt x="456" y="0"/>
                  </a:cubicBezTo>
                </a:path>
              </a:pathLst>
            </a:custGeom>
            <a:noFill/>
            <a:ln w="5715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5343525" y="2735263"/>
              <a:ext cx="1570038" cy="2319337"/>
            </a:xfrm>
            <a:custGeom>
              <a:avLst/>
              <a:gdLst>
                <a:gd name="T0" fmla="*/ 9525 w 989"/>
                <a:gd name="T1" fmla="*/ 617537 h 1461"/>
                <a:gd name="T2" fmla="*/ 704850 w 989"/>
                <a:gd name="T3" fmla="*/ 150812 h 1461"/>
                <a:gd name="T4" fmla="*/ 819150 w 989"/>
                <a:gd name="T5" fmla="*/ 1522412 h 1461"/>
                <a:gd name="T6" fmla="*/ 1476375 w 989"/>
                <a:gd name="T7" fmla="*/ 2227262 h 1461"/>
                <a:gd name="T8" fmla="*/ 1381125 w 989"/>
                <a:gd name="T9" fmla="*/ 969962 h 1461"/>
                <a:gd name="T10" fmla="*/ 695325 w 989"/>
                <a:gd name="T11" fmla="*/ 1446212 h 1461"/>
                <a:gd name="T12" fmla="*/ 0 w 989"/>
                <a:gd name="T13" fmla="*/ 931862 h 1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9"/>
                <a:gd name="T22" fmla="*/ 0 h 1461"/>
                <a:gd name="T23" fmla="*/ 989 w 989"/>
                <a:gd name="T24" fmla="*/ 1461 h 14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9" h="1461">
                  <a:moveTo>
                    <a:pt x="6" y="389"/>
                  </a:moveTo>
                  <a:cubicBezTo>
                    <a:pt x="79" y="341"/>
                    <a:pt x="359" y="0"/>
                    <a:pt x="444" y="95"/>
                  </a:cubicBezTo>
                  <a:cubicBezTo>
                    <a:pt x="529" y="190"/>
                    <a:pt x="435" y="741"/>
                    <a:pt x="516" y="959"/>
                  </a:cubicBezTo>
                  <a:cubicBezTo>
                    <a:pt x="597" y="1177"/>
                    <a:pt x="871" y="1461"/>
                    <a:pt x="930" y="1403"/>
                  </a:cubicBezTo>
                  <a:cubicBezTo>
                    <a:pt x="989" y="1345"/>
                    <a:pt x="952" y="693"/>
                    <a:pt x="870" y="611"/>
                  </a:cubicBezTo>
                  <a:cubicBezTo>
                    <a:pt x="788" y="529"/>
                    <a:pt x="583" y="915"/>
                    <a:pt x="438" y="911"/>
                  </a:cubicBezTo>
                  <a:cubicBezTo>
                    <a:pt x="293" y="907"/>
                    <a:pt x="91" y="654"/>
                    <a:pt x="0" y="587"/>
                  </a:cubicBezTo>
                </a:path>
              </a:pathLst>
            </a:custGeom>
            <a:noFill/>
            <a:ln w="57150">
              <a:solidFill>
                <a:srgbClr val="5770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7142163" y="3886200"/>
              <a:ext cx="5154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</a:t>
              </a: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67056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X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48768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U</a:t>
              </a: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5791200" y="23622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V</a:t>
              </a: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791200" y="41910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W</a:t>
              </a: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7924800" y="32766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Z</a:t>
              </a:r>
            </a:p>
          </p:txBody>
        </p:sp>
        <p:cxnSp>
          <p:nvCxnSpPr>
            <p:cNvPr id="40" name="AutoShape 12"/>
            <p:cNvCxnSpPr>
              <a:cxnSpLocks noChangeShapeType="1"/>
              <a:stCxn id="37" idx="3"/>
              <a:endCxn id="36" idx="7"/>
            </p:cNvCxnSpPr>
            <p:nvPr/>
          </p:nvCxnSpPr>
          <p:spPr bwMode="auto">
            <a:xfrm flipH="1">
              <a:off x="5267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3"/>
            <p:cNvCxnSpPr>
              <a:cxnSpLocks noChangeShapeType="1"/>
              <a:stCxn id="38" idx="1"/>
              <a:endCxn id="36" idx="5"/>
            </p:cNvCxnSpPr>
            <p:nvPr/>
          </p:nvCxnSpPr>
          <p:spPr bwMode="auto">
            <a:xfrm flipH="1" flipV="1">
              <a:off x="5267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8" idx="7"/>
              <a:endCxn id="35" idx="3"/>
            </p:cNvCxnSpPr>
            <p:nvPr/>
          </p:nvCxnSpPr>
          <p:spPr bwMode="auto">
            <a:xfrm flipV="1">
              <a:off x="61817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5"/>
            <p:cNvCxnSpPr>
              <a:cxnSpLocks noChangeShapeType="1"/>
              <a:stCxn id="35" idx="6"/>
              <a:endCxn id="39" idx="2"/>
            </p:cNvCxnSpPr>
            <p:nvPr/>
          </p:nvCxnSpPr>
          <p:spPr bwMode="auto">
            <a:xfrm>
              <a:off x="71723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6"/>
            <p:cNvCxnSpPr>
              <a:cxnSpLocks noChangeShapeType="1"/>
              <a:stCxn id="37" idx="5"/>
              <a:endCxn id="35" idx="1"/>
            </p:cNvCxnSpPr>
            <p:nvPr/>
          </p:nvCxnSpPr>
          <p:spPr bwMode="auto">
            <a:xfrm>
              <a:off x="61817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7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60198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6715125" y="5105400"/>
              <a:ext cx="457200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Y</a:t>
              </a:r>
            </a:p>
          </p:txBody>
        </p:sp>
        <p:cxnSp>
          <p:nvCxnSpPr>
            <p:cNvPr id="47" name="AutoShape 19"/>
            <p:cNvCxnSpPr>
              <a:cxnSpLocks noChangeShapeType="1"/>
              <a:stCxn id="38" idx="5"/>
              <a:endCxn id="46" idx="1"/>
            </p:cNvCxnSpPr>
            <p:nvPr/>
          </p:nvCxnSpPr>
          <p:spPr bwMode="auto">
            <a:xfrm>
              <a:off x="6181725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0"/>
            <p:cNvCxnSpPr>
              <a:cxnSpLocks noChangeShapeType="1"/>
              <a:stCxn id="35" idx="4"/>
              <a:endCxn id="46" idx="0"/>
            </p:cNvCxnSpPr>
            <p:nvPr/>
          </p:nvCxnSpPr>
          <p:spPr bwMode="auto">
            <a:xfrm>
              <a:off x="6934200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5105400" y="2590800"/>
              <a:ext cx="34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a</a:t>
              </a: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5105400" y="3962400"/>
              <a:ext cx="3330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553200" y="25908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b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6400800" y="3810000"/>
              <a:ext cx="355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e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5715000" y="31242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d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6086475" y="4895850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f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7086600" y="4267200"/>
              <a:ext cx="372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g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7400925" y="3505200"/>
              <a:ext cx="352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h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556250" y="3505200"/>
              <a:ext cx="5154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C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577052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1884" y="48958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sz="3200" dirty="0" smtClean="0">
                <a:solidFill>
                  <a:srgbClr val="BE2D00"/>
                </a:solidFill>
              </a:rPr>
              <a:t>C1 </a:t>
            </a:r>
            <a:r>
              <a:rPr lang="en-US" sz="3200" dirty="0">
                <a:solidFill>
                  <a:srgbClr val="BE2D00"/>
                </a:solidFill>
              </a:rPr>
              <a:t>is simple</a:t>
            </a:r>
          </a:p>
          <a:p>
            <a:pPr marL="571500" lvl="0" indent="-571500">
              <a:buFont typeface="Arial"/>
              <a:buChar char="•"/>
            </a:pPr>
            <a:r>
              <a:rPr lang="en-US" sz="3200" dirty="0" smtClean="0">
                <a:solidFill>
                  <a:srgbClr val="577051"/>
                </a:solidFill>
              </a:rPr>
              <a:t>C2 </a:t>
            </a:r>
            <a:r>
              <a:rPr lang="en-US" sz="3200" dirty="0">
                <a:solidFill>
                  <a:srgbClr val="577051"/>
                </a:solidFill>
              </a:rPr>
              <a:t>is not simple</a:t>
            </a:r>
          </a:p>
        </p:txBody>
      </p:sp>
    </p:spTree>
    <p:extLst>
      <p:ext uri="{BB962C8B-B14F-4D97-AF65-F5344CB8AC3E}">
        <p14:creationId xmlns:p14="http://schemas.microsoft.com/office/powerpoint/2010/main" val="121888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299"/>
            <a:ext cx="8229600" cy="1143000"/>
          </a:xfrm>
        </p:spPr>
        <p:txBody>
          <a:bodyPr/>
          <a:lstStyle/>
          <a:p>
            <a:r>
              <a:rPr lang="en-US" sz="3600" dirty="0" smtClean="0"/>
              <a:t>Reachable: </a:t>
            </a:r>
            <a:br>
              <a:rPr lang="en-US" sz="3600" dirty="0" smtClean="0"/>
            </a:br>
            <a:r>
              <a:rPr lang="en-US" sz="3600" dirty="0" smtClean="0"/>
              <a:t>V </a:t>
            </a:r>
            <a:r>
              <a:rPr lang="en-US" sz="3600" dirty="0"/>
              <a:t>is reachable from U if there is a path from U to V</a:t>
            </a:r>
          </a:p>
        </p:txBody>
      </p:sp>
      <p:pic>
        <p:nvPicPr>
          <p:cNvPr id="4" name="Picture 3" descr="figure-14.3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06" y="2031153"/>
            <a:ext cx="4007127" cy="312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65559"/>
            <a:ext cx="86272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Reachability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symmetric </a:t>
            </a:r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for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undirected graph</a:t>
            </a:r>
            <a:endParaRPr lang="en-US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0576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3" y="1497544"/>
            <a:ext cx="6990629" cy="30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482"/>
            <a:ext cx="8229600" cy="1143000"/>
          </a:xfrm>
        </p:spPr>
        <p:txBody>
          <a:bodyPr/>
          <a:lstStyle/>
          <a:p>
            <a:r>
              <a:rPr lang="en-US" sz="5400" dirty="0" err="1" smtClean="0"/>
              <a:t>Subgraph</a:t>
            </a:r>
            <a:r>
              <a:rPr lang="en-US" sz="5400" dirty="0" smtClean="0"/>
              <a:t>:</a:t>
            </a:r>
            <a:br>
              <a:rPr lang="en-US" sz="5400" dirty="0" smtClean="0"/>
            </a:br>
            <a:r>
              <a:rPr lang="en-US" sz="5400" dirty="0" smtClean="0"/>
              <a:t>Any subset of V and E</a:t>
            </a:r>
            <a:endParaRPr lang="en-US" sz="540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78113" y="3393327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692513" y="2478927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92513" y="4307727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</a:p>
        </p:txBody>
      </p:sp>
      <p:cxnSp>
        <p:nvCxnSpPr>
          <p:cNvPr id="13" name="AutoShape 9"/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1168638" y="2878977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"/>
          <p:cNvCxnSpPr>
            <a:cxnSpLocks noChangeShapeType="1"/>
            <a:stCxn id="11" idx="1"/>
            <a:endCxn id="9" idx="5"/>
          </p:cNvCxnSpPr>
          <p:nvPr/>
        </p:nvCxnSpPr>
        <p:spPr bwMode="auto">
          <a:xfrm flipH="1" flipV="1">
            <a:off x="1168638" y="3793377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168638" y="2717052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55938" y="3860052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6815941" y="33930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4987141" y="33930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5901541" y="24786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5901541" y="43074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8035141" y="33930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</a:p>
        </p:txBody>
      </p:sp>
      <p:cxnSp>
        <p:nvCxnSpPr>
          <p:cNvPr id="36" name="AutoShape 9"/>
          <p:cNvCxnSpPr>
            <a:cxnSpLocks noChangeShapeType="1"/>
            <a:stCxn id="33" idx="3"/>
            <a:endCxn id="32" idx="7"/>
          </p:cNvCxnSpPr>
          <p:nvPr/>
        </p:nvCxnSpPr>
        <p:spPr bwMode="auto">
          <a:xfrm flipH="1">
            <a:off x="5377666" y="28787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0"/>
          <p:cNvCxnSpPr>
            <a:cxnSpLocks noChangeShapeType="1"/>
            <a:stCxn id="34" idx="1"/>
            <a:endCxn id="32" idx="5"/>
          </p:cNvCxnSpPr>
          <p:nvPr/>
        </p:nvCxnSpPr>
        <p:spPr bwMode="auto">
          <a:xfrm flipH="1" flipV="1">
            <a:off x="5377666" y="37931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1"/>
          <p:cNvCxnSpPr>
            <a:cxnSpLocks noChangeShapeType="1"/>
            <a:stCxn id="34" idx="7"/>
            <a:endCxn id="31" idx="3"/>
          </p:cNvCxnSpPr>
          <p:nvPr/>
        </p:nvCxnSpPr>
        <p:spPr bwMode="auto">
          <a:xfrm flipV="1">
            <a:off x="6292066" y="37931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2"/>
          <p:cNvCxnSpPr>
            <a:cxnSpLocks noChangeShapeType="1"/>
            <a:stCxn id="31" idx="6"/>
            <a:endCxn id="35" idx="2"/>
          </p:cNvCxnSpPr>
          <p:nvPr/>
        </p:nvCxnSpPr>
        <p:spPr bwMode="auto">
          <a:xfrm>
            <a:off x="7282666" y="3621650"/>
            <a:ext cx="742950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3"/>
          <p:cNvCxnSpPr>
            <a:cxnSpLocks noChangeShapeType="1"/>
            <a:stCxn id="33" idx="5"/>
            <a:endCxn id="31" idx="1"/>
          </p:cNvCxnSpPr>
          <p:nvPr/>
        </p:nvCxnSpPr>
        <p:spPr bwMode="auto">
          <a:xfrm>
            <a:off x="6292066" y="28787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14"/>
          <p:cNvCxnSpPr>
            <a:cxnSpLocks noChangeShapeType="1"/>
            <a:stCxn id="33" idx="4"/>
            <a:endCxn id="34" idx="0"/>
          </p:cNvCxnSpPr>
          <p:nvPr/>
        </p:nvCxnSpPr>
        <p:spPr bwMode="auto">
          <a:xfrm>
            <a:off x="6130141" y="2945375"/>
            <a:ext cx="0" cy="13525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6825466" y="52218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cxnSp>
        <p:nvCxnSpPr>
          <p:cNvPr id="43" name="AutoShape 16"/>
          <p:cNvCxnSpPr>
            <a:cxnSpLocks noChangeShapeType="1"/>
            <a:stCxn id="34" idx="5"/>
            <a:endCxn id="42" idx="1"/>
          </p:cNvCxnSpPr>
          <p:nvPr/>
        </p:nvCxnSpPr>
        <p:spPr bwMode="auto">
          <a:xfrm>
            <a:off x="6292066" y="4707500"/>
            <a:ext cx="600075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7"/>
          <p:cNvCxnSpPr>
            <a:cxnSpLocks noChangeShapeType="1"/>
            <a:stCxn id="31" idx="4"/>
            <a:endCxn id="42" idx="0"/>
          </p:cNvCxnSpPr>
          <p:nvPr/>
        </p:nvCxnSpPr>
        <p:spPr bwMode="auto">
          <a:xfrm>
            <a:off x="7044541" y="3859775"/>
            <a:ext cx="9525" cy="13525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5377666" y="2716775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5364966" y="3859775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6587341" y="27072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6511141" y="392645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825341" y="32406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6365091" y="4926575"/>
            <a:ext cx="28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006441" y="43646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7511266" y="36216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38225" y="5679050"/>
            <a:ext cx="1475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venir Book"/>
                <a:cs typeface="Avenir Book"/>
              </a:rPr>
              <a:t>Graph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5607" y="4898684"/>
            <a:ext cx="21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venir Book"/>
                <a:cs typeface="Avenir Book"/>
              </a:rPr>
              <a:t>Subgraph</a:t>
            </a:r>
            <a:endParaRPr lang="en-US" sz="3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8765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6322"/>
            <a:ext cx="8229600" cy="1143000"/>
          </a:xfrm>
        </p:spPr>
        <p:txBody>
          <a:bodyPr/>
          <a:lstStyle/>
          <a:p>
            <a:r>
              <a:rPr lang="en-US" sz="4800" dirty="0" smtClean="0"/>
              <a:t>Connected Component: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maximal connected </a:t>
            </a:r>
            <a:r>
              <a:rPr lang="en-US" sz="4800" dirty="0" err="1"/>
              <a:t>subgraph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946569"/>
            <a:ext cx="5524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820"/>
            <a:ext cx="8229600" cy="1143000"/>
          </a:xfrm>
        </p:spPr>
        <p:txBody>
          <a:bodyPr/>
          <a:lstStyle/>
          <a:p>
            <a:r>
              <a:rPr lang="en-US" sz="6000" dirty="0" smtClean="0"/>
              <a:t>A Directed Graph 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6658"/>
            <a:ext cx="8229600" cy="3034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Strongly connected if there is a directed path between every pair of </a:t>
            </a:r>
            <a:r>
              <a:rPr lang="en-US" dirty="0" smtClean="0"/>
              <a:t>vertices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Weakly </a:t>
            </a:r>
            <a:r>
              <a:rPr lang="en-US" dirty="0"/>
              <a:t>connected if the equivalent undirected graph is </a:t>
            </a:r>
            <a:r>
              <a:rPr lang="en-US" dirty="0" smtClean="0"/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6168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916"/>
            <a:ext cx="8229600" cy="1143000"/>
          </a:xfrm>
        </p:spPr>
        <p:txBody>
          <a:bodyPr/>
          <a:lstStyle/>
          <a:p>
            <a:r>
              <a:rPr lang="en-US" dirty="0" smtClean="0"/>
              <a:t>How to store relation among elements?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165"/>
            <a:ext cx="8229600" cy="1143000"/>
          </a:xfrm>
        </p:spPr>
        <p:txBody>
          <a:bodyPr/>
          <a:lstStyle/>
          <a:p>
            <a:r>
              <a:rPr lang="en-US" sz="5400" dirty="0" smtClean="0"/>
              <a:t>Find Weekly and Strongly Connected Components</a:t>
            </a:r>
            <a:endParaRPr lang="en-US" sz="5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834741" y="34692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005941" y="34692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920341" y="25548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920341" y="43836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806416" y="3424803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</a:p>
        </p:txBody>
      </p:sp>
      <p:cxnSp>
        <p:nvCxnSpPr>
          <p:cNvPr id="9" name="AutoShape 9"/>
          <p:cNvCxnSpPr>
            <a:cxnSpLocks noChangeShapeType="1"/>
            <a:stCxn id="6" idx="3"/>
            <a:endCxn id="5" idx="7"/>
          </p:cNvCxnSpPr>
          <p:nvPr/>
        </p:nvCxnSpPr>
        <p:spPr bwMode="auto">
          <a:xfrm flipH="1">
            <a:off x="3396466" y="29549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0"/>
          <p:cNvCxnSpPr>
            <a:cxnSpLocks noChangeShapeType="1"/>
            <a:stCxn id="7" idx="1"/>
            <a:endCxn id="5" idx="5"/>
          </p:cNvCxnSpPr>
          <p:nvPr/>
        </p:nvCxnSpPr>
        <p:spPr bwMode="auto">
          <a:xfrm flipH="1" flipV="1">
            <a:off x="3396466" y="38693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1"/>
          <p:cNvCxnSpPr>
            <a:cxnSpLocks noChangeShapeType="1"/>
            <a:stCxn id="7" idx="7"/>
            <a:endCxn id="4" idx="3"/>
          </p:cNvCxnSpPr>
          <p:nvPr/>
        </p:nvCxnSpPr>
        <p:spPr bwMode="auto">
          <a:xfrm flipV="1">
            <a:off x="4310866" y="38693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2"/>
          <p:cNvCxnSpPr>
            <a:cxnSpLocks noChangeShapeType="1"/>
            <a:endCxn id="8" idx="2"/>
          </p:cNvCxnSpPr>
          <p:nvPr/>
        </p:nvCxnSpPr>
        <p:spPr bwMode="auto">
          <a:xfrm>
            <a:off x="6053941" y="3653403"/>
            <a:ext cx="742950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3"/>
          <p:cNvCxnSpPr>
            <a:cxnSpLocks noChangeShapeType="1"/>
            <a:stCxn id="6" idx="5"/>
            <a:endCxn id="4" idx="1"/>
          </p:cNvCxnSpPr>
          <p:nvPr/>
        </p:nvCxnSpPr>
        <p:spPr bwMode="auto">
          <a:xfrm>
            <a:off x="4310866" y="2954900"/>
            <a:ext cx="590550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4"/>
          <p:cNvCxnSpPr>
            <a:cxnSpLocks noChangeShapeType="1"/>
            <a:stCxn id="5" idx="6"/>
            <a:endCxn id="4" idx="2"/>
          </p:cNvCxnSpPr>
          <p:nvPr/>
        </p:nvCxnSpPr>
        <p:spPr bwMode="auto">
          <a:xfrm>
            <a:off x="3463141" y="3697850"/>
            <a:ext cx="1371600" cy="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844266" y="5298050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cxnSp>
        <p:nvCxnSpPr>
          <p:cNvPr id="16" name="AutoShape 16"/>
          <p:cNvCxnSpPr>
            <a:cxnSpLocks noChangeShapeType="1"/>
            <a:stCxn id="7" idx="5"/>
            <a:endCxn id="15" idx="1"/>
          </p:cNvCxnSpPr>
          <p:nvPr/>
        </p:nvCxnSpPr>
        <p:spPr bwMode="auto">
          <a:xfrm>
            <a:off x="4310866" y="4783700"/>
            <a:ext cx="600075" cy="57150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7"/>
          <p:cNvCxnSpPr>
            <a:cxnSpLocks noChangeShapeType="1"/>
            <a:stCxn id="4" idx="4"/>
            <a:endCxn id="15" idx="0"/>
          </p:cNvCxnSpPr>
          <p:nvPr/>
        </p:nvCxnSpPr>
        <p:spPr bwMode="auto">
          <a:xfrm>
            <a:off x="5063341" y="3935975"/>
            <a:ext cx="9525" cy="1352550"/>
          </a:xfrm>
          <a:prstGeom prst="straightConnector1">
            <a:avLst/>
          </a:prstGeom>
          <a:noFill/>
          <a:ln w="19050">
            <a:solidFill>
              <a:srgbClr val="40458C"/>
            </a:solidFill>
            <a:round/>
            <a:headEnd type="none"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96466" y="2792975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383766" y="3935975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606141" y="27834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29941" y="400265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e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383891" y="5002775"/>
            <a:ext cx="28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025241" y="4440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282541" y="365340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983981" y="3638467"/>
            <a:ext cx="354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0458C"/>
                </a:solidFill>
              </a:rPr>
              <a:t>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5596741" y="3424803"/>
            <a:ext cx="457200" cy="457200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498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Tree: </a:t>
            </a:r>
            <a:br>
              <a:rPr lang="en-US" sz="4400" dirty="0" smtClean="0"/>
            </a:br>
            <a:r>
              <a:rPr lang="en-US" sz="4400" dirty="0" smtClean="0"/>
              <a:t>A </a:t>
            </a:r>
            <a:r>
              <a:rPr lang="en-US" sz="4400" dirty="0"/>
              <a:t>connected component with no cycles!</a:t>
            </a:r>
            <a:br>
              <a:rPr lang="en-US" sz="4400" dirty="0"/>
            </a:b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54257" y="2937958"/>
            <a:ext cx="1904921" cy="2416708"/>
            <a:chOff x="2323063" y="2682071"/>
            <a:chExt cx="1904921" cy="24167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2921" r="60613" b="33456"/>
            <a:stretch/>
          </p:blipFill>
          <p:spPr>
            <a:xfrm>
              <a:off x="2323063" y="2757891"/>
              <a:ext cx="1752521" cy="22745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58548" y="2682071"/>
              <a:ext cx="417036" cy="398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8548" y="4293973"/>
              <a:ext cx="569436" cy="804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09600" y="528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400" dirty="0" smtClean="0"/>
              <a:t>There is no root, however!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567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662"/>
            <a:ext cx="8229600" cy="1143000"/>
          </a:xfrm>
        </p:spPr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98" y="1698026"/>
            <a:ext cx="4449441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027"/>
            <a:ext cx="8229600" cy="1143000"/>
          </a:xfrm>
        </p:spPr>
        <p:txBody>
          <a:bodyPr/>
          <a:lstStyle/>
          <a:p>
            <a:r>
              <a:rPr lang="en-US" dirty="0" smtClean="0"/>
              <a:t>Complete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39" y="2486103"/>
            <a:ext cx="4419600" cy="2290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4187" y="3042207"/>
            <a:ext cx="2204151" cy="1051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4187" y="3170856"/>
            <a:ext cx="3622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5400" dirty="0">
                <a:latin typeface="Avenir Book"/>
                <a:cs typeface="Avenir Book"/>
              </a:rPr>
              <a:t>m=n(n-1)/2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821" y="5086031"/>
            <a:ext cx="863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Avenir Book"/>
                <a:cs typeface="Avenir Book"/>
              </a:rPr>
              <a:t>incomplete</a:t>
            </a:r>
            <a:r>
              <a:rPr lang="en-US" sz="5400" dirty="0">
                <a:latin typeface="Avenir Book"/>
                <a:cs typeface="Avenir Book"/>
              </a:rPr>
              <a:t> </a:t>
            </a:r>
            <a:r>
              <a:rPr lang="en-US" sz="5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5400" dirty="0" smtClean="0">
                <a:latin typeface="Avenir Book"/>
                <a:cs typeface="Avenir Book"/>
              </a:rPr>
              <a:t> </a:t>
            </a:r>
            <a:r>
              <a:rPr lang="en-US" sz="5400" dirty="0">
                <a:latin typeface="Avenir Book"/>
                <a:cs typeface="Avenir Book"/>
              </a:rPr>
              <a:t>m&lt;n(n-1)/2</a:t>
            </a:r>
          </a:p>
        </p:txBody>
      </p:sp>
    </p:spTree>
    <p:extLst>
      <p:ext uri="{BB962C8B-B14F-4D97-AF65-F5344CB8AC3E}">
        <p14:creationId xmlns:p14="http://schemas.microsoft.com/office/powerpoint/2010/main" val="365783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tree, m=n-1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00400"/>
            <a:ext cx="3657600" cy="21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Can we have a connected graph with m &lt; n-1?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3886200" cy="1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072"/>
            <a:ext cx="8229600" cy="1143000"/>
          </a:xfrm>
        </p:spPr>
        <p:txBody>
          <a:bodyPr/>
          <a:lstStyle/>
          <a:p>
            <a:r>
              <a:rPr lang="en-US" dirty="0"/>
              <a:t>Spanning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166618"/>
            <a:ext cx="4282690" cy="27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9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548"/>
            <a:ext cx="8229600" cy="1143000"/>
          </a:xfrm>
        </p:spPr>
        <p:txBody>
          <a:bodyPr/>
          <a:lstStyle/>
          <a:p>
            <a:r>
              <a:rPr lang="en-US" sz="3600" dirty="0" smtClean="0"/>
              <a:t>Can you draw this graph without lifting your pencil, and without repeating edges!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828" y="2043767"/>
            <a:ext cx="3994522" cy="40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0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Eulerian</a:t>
            </a:r>
            <a:r>
              <a:rPr lang="en-US" sz="3600" dirty="0" smtClean="0"/>
              <a:t> Tour: </a:t>
            </a:r>
            <a:br>
              <a:rPr lang="en-US" sz="3600" dirty="0" smtClean="0"/>
            </a:br>
            <a:r>
              <a:rPr lang="en-US" sz="3600" dirty="0" smtClean="0"/>
              <a:t>path </a:t>
            </a:r>
            <a:r>
              <a:rPr lang="en-US" sz="3600" dirty="0"/>
              <a:t>that traverses every edge exactly once and returns to the first vertex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36" y="2644676"/>
            <a:ext cx="3225800" cy="26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004"/>
            <a:ext cx="8229600" cy="1143000"/>
          </a:xfrm>
        </p:spPr>
        <p:txBody>
          <a:bodyPr/>
          <a:lstStyle/>
          <a:p>
            <a:r>
              <a:rPr lang="en-US" sz="3600" dirty="0"/>
              <a:t>Euler’s </a:t>
            </a:r>
            <a:r>
              <a:rPr lang="en-US" sz="3600" dirty="0" smtClean="0"/>
              <a:t>Theorem: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/>
              <a:t>A graph has a </a:t>
            </a:r>
            <a:r>
              <a:rPr lang="en-US" sz="3600" dirty="0" err="1"/>
              <a:t>Eulerian</a:t>
            </a:r>
            <a:r>
              <a:rPr lang="en-US" sz="3600" dirty="0"/>
              <a:t> tour if and only if all vertices have even degree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36" y="2644676"/>
            <a:ext cx="3225800" cy="26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027"/>
            <a:ext cx="8229600" cy="1143000"/>
          </a:xfrm>
        </p:spPr>
        <p:txBody>
          <a:bodyPr/>
          <a:lstStyle/>
          <a:p>
            <a:r>
              <a:rPr lang="en-US" dirty="0" smtClean="0"/>
              <a:t>Graph (V,E)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2166055"/>
            <a:ext cx="8198556" cy="2330274"/>
          </a:xfrm>
        </p:spPr>
        <p:txBody>
          <a:bodyPr>
            <a:noAutofit/>
          </a:bodyPr>
          <a:lstStyle/>
          <a:p>
            <a:r>
              <a:rPr lang="en-US" sz="6000" dirty="0" smtClean="0"/>
              <a:t>V: Set of nodes V</a:t>
            </a:r>
          </a:p>
          <a:p>
            <a:r>
              <a:rPr lang="en-US" sz="6000" dirty="0" smtClean="0"/>
              <a:t>E: Collection of edges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03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662"/>
            <a:ext cx="8229600" cy="1143000"/>
          </a:xfrm>
        </p:spPr>
        <p:txBody>
          <a:bodyPr/>
          <a:lstStyle/>
          <a:p>
            <a:r>
              <a:rPr lang="en-US" dirty="0" smtClean="0"/>
              <a:t>The Graph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3305"/>
            <a:ext cx="8229600" cy="233027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Vertex</a:t>
            </a:r>
          </a:p>
          <a:p>
            <a:pPr algn="ctr"/>
            <a:r>
              <a:rPr lang="en-US" sz="5400" dirty="0" smtClean="0"/>
              <a:t>Edge</a:t>
            </a:r>
          </a:p>
          <a:p>
            <a:pPr algn="ctr"/>
            <a:r>
              <a:rPr lang="en-US" sz="5400" dirty="0" smtClean="0"/>
              <a:t>Graph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26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048"/>
            <a:ext cx="8229600" cy="1143000"/>
          </a:xfrm>
        </p:spPr>
        <p:txBody>
          <a:bodyPr/>
          <a:lstStyle/>
          <a:p>
            <a:r>
              <a:rPr lang="en-US" dirty="0"/>
              <a:t>Edge List Structure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42" y="1447800"/>
            <a:ext cx="3352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42" y="3390900"/>
            <a:ext cx="25733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9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048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65" y="1576048"/>
            <a:ext cx="4707321" cy="47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094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36258"/>
              </p:ext>
            </p:extLst>
          </p:nvPr>
        </p:nvGraphicFramePr>
        <p:xfrm>
          <a:off x="685800" y="1557094"/>
          <a:ext cx="7848600" cy="4243472"/>
        </p:xfrm>
        <a:graphic>
          <a:graphicData uri="http://schemas.openxmlformats.org/drawingml/2006/table">
            <a:tbl>
              <a:tblPr/>
              <a:tblGrid>
                <a:gridCol w="2693240"/>
                <a:gridCol w="929191"/>
                <a:gridCol w="2641356"/>
                <a:gridCol w="1584813"/>
              </a:tblGrid>
              <a:tr h="102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vertices,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self-loops</a:t>
                      </a:r>
                    </a:p>
                  </a:txBody>
                  <a:tcPr marL="90561" marR="90561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Edge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Adjacency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Adjacency Matrix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Space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incidentEdges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areAdjacent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w,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6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77" y="423571"/>
            <a:ext cx="8539771" cy="1143000"/>
          </a:xfrm>
        </p:spPr>
        <p:txBody>
          <a:bodyPr/>
          <a:lstStyle/>
          <a:p>
            <a:r>
              <a:rPr lang="en-US" sz="5400" dirty="0"/>
              <a:t>Adjacency List Structure</a:t>
            </a:r>
          </a:p>
        </p:txBody>
      </p:sp>
      <p:pic>
        <p:nvPicPr>
          <p:cNvPr id="4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58" y="1447800"/>
            <a:ext cx="3352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58" y="3629025"/>
            <a:ext cx="2946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8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21" y="1561182"/>
            <a:ext cx="5125107" cy="45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53"/>
            <a:ext cx="8229600" cy="1143000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graphicFrame>
        <p:nvGraphicFramePr>
          <p:cNvPr id="4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838836"/>
              </p:ext>
            </p:extLst>
          </p:nvPr>
        </p:nvGraphicFramePr>
        <p:xfrm>
          <a:off x="685800" y="1712401"/>
          <a:ext cx="7848600" cy="4243472"/>
        </p:xfrm>
        <a:graphic>
          <a:graphicData uri="http://schemas.openxmlformats.org/drawingml/2006/table">
            <a:tbl>
              <a:tblPr/>
              <a:tblGrid>
                <a:gridCol w="2693240"/>
                <a:gridCol w="929191"/>
                <a:gridCol w="2641356"/>
                <a:gridCol w="1584813"/>
              </a:tblGrid>
              <a:tr h="102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vertices,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self-loops</a:t>
                      </a:r>
                    </a:p>
                  </a:txBody>
                  <a:tcPr marL="90561" marR="90561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Edge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Adjacency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Adjacency Matrix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Space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incidentEdges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areAdjacent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min(deg(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), 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w,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3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867"/>
            <a:ext cx="8402457" cy="1143000"/>
          </a:xfrm>
        </p:spPr>
        <p:txBody>
          <a:bodyPr/>
          <a:lstStyle/>
          <a:p>
            <a:r>
              <a:rPr lang="en-US" sz="5400" dirty="0"/>
              <a:t>Adjacency Matrix Structure</a:t>
            </a:r>
          </a:p>
        </p:txBody>
      </p:sp>
      <p:pic>
        <p:nvPicPr>
          <p:cNvPr id="4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63" y="1446405"/>
            <a:ext cx="3352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63" y="3503805"/>
            <a:ext cx="4040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7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98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79" y="1491155"/>
            <a:ext cx="3901966" cy="51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54"/>
            <a:ext cx="8229600" cy="1143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52427"/>
              </p:ext>
            </p:extLst>
          </p:nvPr>
        </p:nvGraphicFramePr>
        <p:xfrm>
          <a:off x="685800" y="1699254"/>
          <a:ext cx="7848600" cy="4243472"/>
        </p:xfrm>
        <a:graphic>
          <a:graphicData uri="http://schemas.openxmlformats.org/drawingml/2006/table">
            <a:tbl>
              <a:tblPr/>
              <a:tblGrid>
                <a:gridCol w="2693240"/>
                <a:gridCol w="929191"/>
                <a:gridCol w="2641356"/>
                <a:gridCol w="1584813"/>
              </a:tblGrid>
              <a:tr h="1024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vertices,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parallel edges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no self-loops</a:t>
                      </a:r>
                    </a:p>
                  </a:txBody>
                  <a:tcPr marL="90561" marR="90561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Edge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Adjacency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Adjacency Matrix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Space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+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incidentEdges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areAdjacent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min(deg(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), 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insertEdge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v, w, 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removeVertex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removeEdge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561" marR="90561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561" marR="9056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587"/>
            <a:ext cx="8229600" cy="1143000"/>
          </a:xfrm>
        </p:spPr>
        <p:txBody>
          <a:bodyPr/>
          <a:lstStyle/>
          <a:p>
            <a:r>
              <a:rPr lang="en-US" dirty="0" smtClean="0"/>
              <a:t>Flight Network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61038" y="1779898"/>
            <a:ext cx="8025762" cy="2765888"/>
            <a:chOff x="762000" y="3986453"/>
            <a:chExt cx="7489825" cy="2414347"/>
          </a:xfrm>
        </p:grpSpPr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4800600" y="41910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ORD</a:t>
              </a:r>
            </a:p>
          </p:txBody>
        </p:sp>
        <p:sp>
          <p:nvSpPr>
            <p:cNvPr id="38" name="Oval 99"/>
            <p:cNvSpPr>
              <a:spLocks noChangeArrowheads="1"/>
            </p:cNvSpPr>
            <p:nvPr/>
          </p:nvSpPr>
          <p:spPr bwMode="auto">
            <a:xfrm>
              <a:off x="7315200" y="4035425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PVD</a:t>
              </a:r>
            </a:p>
          </p:txBody>
        </p:sp>
        <p:sp>
          <p:nvSpPr>
            <p:cNvPr id="39" name="Oval 100"/>
            <p:cNvSpPr>
              <a:spLocks noChangeArrowheads="1"/>
            </p:cNvSpPr>
            <p:nvPr/>
          </p:nvSpPr>
          <p:spPr bwMode="auto">
            <a:xfrm>
              <a:off x="7064375" y="59436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MIA</a:t>
              </a:r>
            </a:p>
          </p:txBody>
        </p:sp>
        <p:sp>
          <p:nvSpPr>
            <p:cNvPr id="40" name="Oval 101"/>
            <p:cNvSpPr>
              <a:spLocks noChangeArrowheads="1"/>
            </p:cNvSpPr>
            <p:nvPr/>
          </p:nvSpPr>
          <p:spPr bwMode="auto">
            <a:xfrm>
              <a:off x="4511675" y="5705475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DFW</a:t>
              </a: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2590800" y="44196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SFO</a:t>
              </a:r>
            </a:p>
          </p:txBody>
        </p:sp>
        <p:sp>
          <p:nvSpPr>
            <p:cNvPr id="42" name="Oval 103"/>
            <p:cNvSpPr>
              <a:spLocks noChangeArrowheads="1"/>
            </p:cNvSpPr>
            <p:nvPr/>
          </p:nvSpPr>
          <p:spPr bwMode="auto">
            <a:xfrm>
              <a:off x="2743200" y="55626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LAX</a:t>
              </a:r>
            </a:p>
          </p:txBody>
        </p:sp>
        <p:sp>
          <p:nvSpPr>
            <p:cNvPr id="43" name="Oval 104"/>
            <p:cNvSpPr>
              <a:spLocks noChangeArrowheads="1"/>
            </p:cNvSpPr>
            <p:nvPr/>
          </p:nvSpPr>
          <p:spPr bwMode="auto">
            <a:xfrm>
              <a:off x="6378575" y="48006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LGA</a:t>
              </a:r>
            </a:p>
          </p:txBody>
        </p:sp>
        <p:sp>
          <p:nvSpPr>
            <p:cNvPr id="44" name="Oval 105"/>
            <p:cNvSpPr>
              <a:spLocks noChangeArrowheads="1"/>
            </p:cNvSpPr>
            <p:nvPr/>
          </p:nvSpPr>
          <p:spPr bwMode="auto">
            <a:xfrm>
              <a:off x="762000" y="5334000"/>
              <a:ext cx="936625" cy="457200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HNL</a:t>
              </a:r>
            </a:p>
          </p:txBody>
        </p:sp>
        <p:cxnSp>
          <p:nvCxnSpPr>
            <p:cNvPr id="45" name="AutoShape 106"/>
            <p:cNvCxnSpPr>
              <a:cxnSpLocks noChangeShapeType="1"/>
              <a:stCxn id="41" idx="6"/>
              <a:endCxn id="37" idx="2"/>
            </p:cNvCxnSpPr>
            <p:nvPr/>
          </p:nvCxnSpPr>
          <p:spPr bwMode="auto">
            <a:xfrm flipV="1">
              <a:off x="3536950" y="4419600"/>
              <a:ext cx="1254125" cy="2286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07"/>
            <p:cNvCxnSpPr>
              <a:cxnSpLocks noChangeShapeType="1"/>
              <a:stCxn id="40" idx="0"/>
              <a:endCxn id="37" idx="4"/>
            </p:cNvCxnSpPr>
            <p:nvPr/>
          </p:nvCxnSpPr>
          <p:spPr bwMode="auto">
            <a:xfrm flipV="1">
              <a:off x="4979988" y="4657725"/>
              <a:ext cx="288925" cy="103822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08"/>
            <p:cNvCxnSpPr>
              <a:cxnSpLocks noChangeShapeType="1"/>
              <a:stCxn id="40" idx="7"/>
              <a:endCxn id="43" idx="3"/>
            </p:cNvCxnSpPr>
            <p:nvPr/>
          </p:nvCxnSpPr>
          <p:spPr bwMode="auto">
            <a:xfrm flipV="1">
              <a:off x="5311775" y="5200650"/>
              <a:ext cx="1203325" cy="56197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09"/>
            <p:cNvCxnSpPr>
              <a:cxnSpLocks noChangeShapeType="1"/>
              <a:stCxn id="43" idx="0"/>
              <a:endCxn id="38" idx="3"/>
            </p:cNvCxnSpPr>
            <p:nvPr/>
          </p:nvCxnSpPr>
          <p:spPr bwMode="auto">
            <a:xfrm flipV="1">
              <a:off x="6846888" y="4435475"/>
              <a:ext cx="604837" cy="3556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10"/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 flipV="1">
              <a:off x="5746750" y="4264025"/>
              <a:ext cx="1558925" cy="15557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11"/>
            <p:cNvCxnSpPr>
              <a:cxnSpLocks noChangeShapeType="1"/>
              <a:stCxn id="44" idx="6"/>
              <a:endCxn id="42" idx="2"/>
            </p:cNvCxnSpPr>
            <p:nvPr/>
          </p:nvCxnSpPr>
          <p:spPr bwMode="auto">
            <a:xfrm>
              <a:off x="1708150" y="5562600"/>
              <a:ext cx="1025525" cy="2286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12"/>
            <p:cNvCxnSpPr>
              <a:cxnSpLocks noChangeShapeType="1"/>
              <a:stCxn id="41" idx="4"/>
              <a:endCxn id="42" idx="0"/>
            </p:cNvCxnSpPr>
            <p:nvPr/>
          </p:nvCxnSpPr>
          <p:spPr bwMode="auto">
            <a:xfrm>
              <a:off x="3059113" y="4886325"/>
              <a:ext cx="152400" cy="6667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13"/>
            <p:cNvCxnSpPr>
              <a:cxnSpLocks noChangeShapeType="1"/>
              <a:stCxn id="43" idx="4"/>
              <a:endCxn id="39" idx="0"/>
            </p:cNvCxnSpPr>
            <p:nvPr/>
          </p:nvCxnSpPr>
          <p:spPr bwMode="auto">
            <a:xfrm>
              <a:off x="6846888" y="5267325"/>
              <a:ext cx="685800" cy="66675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14"/>
            <p:cNvCxnSpPr>
              <a:cxnSpLocks noChangeShapeType="1"/>
              <a:endCxn id="40" idx="6"/>
            </p:cNvCxnSpPr>
            <p:nvPr/>
          </p:nvCxnSpPr>
          <p:spPr bwMode="auto">
            <a:xfrm flipH="1" flipV="1">
              <a:off x="5457825" y="5934075"/>
              <a:ext cx="1597025" cy="23812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15"/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>
              <a:off x="3689350" y="5791200"/>
              <a:ext cx="812800" cy="14287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6"/>
            <p:cNvCxnSpPr>
              <a:cxnSpLocks noChangeShapeType="1"/>
              <a:stCxn id="42" idx="7"/>
              <a:endCxn id="37" idx="3"/>
            </p:cNvCxnSpPr>
            <p:nvPr/>
          </p:nvCxnSpPr>
          <p:spPr bwMode="auto">
            <a:xfrm flipV="1">
              <a:off x="3543300" y="4591050"/>
              <a:ext cx="1393825" cy="102870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118"/>
            <p:cNvSpPr txBox="1">
              <a:spLocks noChangeArrowheads="1"/>
            </p:cNvSpPr>
            <p:nvPr/>
          </p:nvSpPr>
          <p:spPr bwMode="auto">
            <a:xfrm rot="21252715">
              <a:off x="6015320" y="3986453"/>
              <a:ext cx="731273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849</a:t>
              </a:r>
            </a:p>
          </p:txBody>
        </p:sp>
        <p:sp>
          <p:nvSpPr>
            <p:cNvPr id="57" name="Text Box 119"/>
            <p:cNvSpPr txBox="1">
              <a:spLocks noChangeArrowheads="1"/>
            </p:cNvSpPr>
            <p:nvPr/>
          </p:nvSpPr>
          <p:spPr bwMode="auto">
            <a:xfrm rot="16937753">
              <a:off x="4717361" y="4703303"/>
              <a:ext cx="684005" cy="48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802</a:t>
              </a:r>
            </a:p>
          </p:txBody>
        </p:sp>
        <p:sp>
          <p:nvSpPr>
            <p:cNvPr id="58" name="Text Box 120"/>
            <p:cNvSpPr txBox="1">
              <a:spLocks noChangeArrowheads="1"/>
            </p:cNvSpPr>
            <p:nvPr/>
          </p:nvSpPr>
          <p:spPr bwMode="auto">
            <a:xfrm rot="20055131">
              <a:off x="5345108" y="5135803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1387</a:t>
              </a:r>
            </a:p>
          </p:txBody>
        </p:sp>
        <p:sp>
          <p:nvSpPr>
            <p:cNvPr id="59" name="Text Box 121"/>
            <p:cNvSpPr txBox="1">
              <a:spLocks noChangeArrowheads="1"/>
            </p:cNvSpPr>
            <p:nvPr/>
          </p:nvSpPr>
          <p:spPr bwMode="auto">
            <a:xfrm rot="19463698">
              <a:off x="3532183" y="4897678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1743</a:t>
              </a:r>
            </a:p>
          </p:txBody>
        </p:sp>
        <p:sp>
          <p:nvSpPr>
            <p:cNvPr id="60" name="Text Box 122"/>
            <p:cNvSpPr txBox="1">
              <a:spLocks noChangeArrowheads="1"/>
            </p:cNvSpPr>
            <p:nvPr/>
          </p:nvSpPr>
          <p:spPr bwMode="auto">
            <a:xfrm rot="20910655">
              <a:off x="3643308" y="4161078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1843</a:t>
              </a:r>
            </a:p>
          </p:txBody>
        </p:sp>
        <p:sp>
          <p:nvSpPr>
            <p:cNvPr id="61" name="Text Box 123"/>
            <p:cNvSpPr txBox="1">
              <a:spLocks noChangeArrowheads="1"/>
            </p:cNvSpPr>
            <p:nvPr/>
          </p:nvSpPr>
          <p:spPr bwMode="auto">
            <a:xfrm rot="2626382">
              <a:off x="6940546" y="5364403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1099</a:t>
              </a:r>
            </a:p>
          </p:txBody>
        </p:sp>
        <p:sp>
          <p:nvSpPr>
            <p:cNvPr id="62" name="Text Box 124"/>
            <p:cNvSpPr txBox="1">
              <a:spLocks noChangeArrowheads="1"/>
            </p:cNvSpPr>
            <p:nvPr/>
          </p:nvSpPr>
          <p:spPr bwMode="auto">
            <a:xfrm rot="565849">
              <a:off x="5884858" y="5669202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1120</a:t>
              </a:r>
            </a:p>
          </p:txBody>
        </p:sp>
        <p:sp>
          <p:nvSpPr>
            <p:cNvPr id="63" name="Text Box 125"/>
            <p:cNvSpPr txBox="1">
              <a:spLocks noChangeArrowheads="1"/>
            </p:cNvSpPr>
            <p:nvPr/>
          </p:nvSpPr>
          <p:spPr bwMode="auto">
            <a:xfrm rot="695916">
              <a:off x="3684583" y="5488228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1233</a:t>
              </a:r>
            </a:p>
          </p:txBody>
        </p:sp>
        <p:sp>
          <p:nvSpPr>
            <p:cNvPr id="64" name="Text Box 126"/>
            <p:cNvSpPr txBox="1">
              <a:spLocks noChangeArrowheads="1"/>
            </p:cNvSpPr>
            <p:nvPr/>
          </p:nvSpPr>
          <p:spPr bwMode="auto">
            <a:xfrm rot="4665015">
              <a:off x="2952061" y="5009691"/>
              <a:ext cx="684005" cy="48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337</a:t>
              </a:r>
            </a:p>
          </p:txBody>
        </p:sp>
        <p:sp>
          <p:nvSpPr>
            <p:cNvPr id="65" name="Text Box 127"/>
            <p:cNvSpPr txBox="1">
              <a:spLocks noChangeArrowheads="1"/>
            </p:cNvSpPr>
            <p:nvPr/>
          </p:nvSpPr>
          <p:spPr bwMode="auto">
            <a:xfrm rot="832501">
              <a:off x="1836733" y="5304077"/>
              <a:ext cx="917585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2555</a:t>
              </a:r>
            </a:p>
          </p:txBody>
        </p:sp>
        <p:sp>
          <p:nvSpPr>
            <p:cNvPr id="66" name="Text Box 128"/>
            <p:cNvSpPr txBox="1">
              <a:spLocks noChangeArrowheads="1"/>
            </p:cNvSpPr>
            <p:nvPr/>
          </p:nvSpPr>
          <p:spPr bwMode="auto">
            <a:xfrm rot="19708333">
              <a:off x="6716995" y="4297603"/>
              <a:ext cx="731273" cy="45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0458C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142</a:t>
              </a:r>
            </a:p>
          </p:txBody>
        </p:sp>
      </p:grp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352778" y="5009444"/>
            <a:ext cx="8537222" cy="1301419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{HNL, SFO, ORD, LAX, DFW, LGA, PVD, MIA}</a:t>
            </a:r>
          </a:p>
          <a:p>
            <a:r>
              <a:rPr lang="en-US" sz="2800" dirty="0" smtClean="0"/>
              <a:t>E = {(HNL,LAX, 2555), (SFO, LAX, 337),</a:t>
            </a:r>
            <a:r>
              <a:rPr lang="is-IS" sz="2800" dirty="0" smtClean="0"/>
              <a:t>…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04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582"/>
            <a:ext cx="8229600" cy="1143000"/>
          </a:xfrm>
        </p:spPr>
        <p:txBody>
          <a:bodyPr/>
          <a:lstStyle/>
          <a:p>
            <a:r>
              <a:rPr lang="en-US" sz="4800" dirty="0"/>
              <a:t>Select a candidate with the help of adjacency matrix: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87" y="2534278"/>
            <a:ext cx="7453586" cy="23302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Relation (edges) </a:t>
            </a:r>
            <a:r>
              <a:rPr lang="mr-IN" sz="4000" dirty="0" smtClean="0"/>
              <a:t>–</a:t>
            </a:r>
            <a:r>
              <a:rPr lang="en-US" sz="4000" dirty="0" smtClean="0"/>
              <a:t> preference</a:t>
            </a:r>
          </a:p>
          <a:p>
            <a:r>
              <a:rPr lang="en-US" sz="4000" dirty="0" smtClean="0"/>
              <a:t>Let (a, b)  mean b prefers 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008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7006"/>
            <a:ext cx="8229600" cy="1143000"/>
          </a:xfrm>
        </p:spPr>
        <p:txBody>
          <a:bodyPr/>
          <a:lstStyle/>
          <a:p>
            <a:r>
              <a:rPr lang="en-US" sz="5400" dirty="0"/>
              <a:t>Graph Search </a:t>
            </a:r>
            <a:r>
              <a:rPr lang="en-US" sz="5400" dirty="0" smtClean="0"/>
              <a:t>Algorithms:</a:t>
            </a:r>
            <a:br>
              <a:rPr lang="en-US" sz="5400" dirty="0" smtClean="0"/>
            </a:br>
            <a:r>
              <a:rPr lang="en-US" sz="5400" dirty="0" smtClean="0"/>
              <a:t>A systematic way of visiting </a:t>
            </a:r>
            <a:r>
              <a:rPr lang="en-US" sz="5400" dirty="0"/>
              <a:t>every edge and vertex of the graph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054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301"/>
            <a:ext cx="8229600" cy="1143000"/>
          </a:xfrm>
        </p:spPr>
        <p:txBody>
          <a:bodyPr/>
          <a:lstStyle/>
          <a:p>
            <a:r>
              <a:rPr lang="en-US" dirty="0"/>
              <a:t>Breadth-First </a:t>
            </a:r>
            <a:r>
              <a:rPr lang="en-US" dirty="0" smtClean="0"/>
              <a:t>Search</a:t>
            </a:r>
            <a:br>
              <a:rPr lang="en-US" dirty="0" smtClean="0"/>
            </a:br>
            <a:r>
              <a:rPr lang="en-US" dirty="0" smtClean="0"/>
              <a:t>(BFS)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2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47" y="2166055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14.10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05" y="1201057"/>
            <a:ext cx="443529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14.10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7" y="1210128"/>
            <a:ext cx="443529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14.10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3529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14.10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3" y="1219200"/>
            <a:ext cx="4329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14.10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1219200"/>
            <a:ext cx="44752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-14.10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7525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416"/>
            <a:ext cx="8229600" cy="1143000"/>
          </a:xfrm>
        </p:spPr>
        <p:txBody>
          <a:bodyPr/>
          <a:lstStyle/>
          <a:p>
            <a:r>
              <a:rPr lang="en-US" dirty="0" smtClean="0"/>
              <a:t>Trees </a:t>
            </a:r>
            <a:r>
              <a:rPr lang="en-US" dirty="0" err="1" smtClean="0"/>
              <a:t>Vs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858"/>
            <a:ext cx="8229600" cy="317500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Relations</a:t>
            </a:r>
          </a:p>
          <a:p>
            <a:pPr algn="ctr"/>
            <a:r>
              <a:rPr lang="en-US" sz="4800" dirty="0" smtClean="0"/>
              <a:t>Root</a:t>
            </a:r>
          </a:p>
          <a:p>
            <a:pPr algn="ctr"/>
            <a:r>
              <a:rPr lang="en-US" sz="4800" dirty="0" smtClean="0"/>
              <a:t>Loops/cycles</a:t>
            </a:r>
          </a:p>
          <a:p>
            <a:pPr algn="ctr"/>
            <a:r>
              <a:rPr lang="en-US" sz="4800" dirty="0" smtClean="0"/>
              <a:t>No of edges</a:t>
            </a:r>
          </a:p>
          <a:p>
            <a:pPr algn="ctr"/>
            <a:r>
              <a:rPr lang="en-US" sz="4800" dirty="0" smtClean="0"/>
              <a:t>Type of edges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746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071"/>
            <a:ext cx="8229600" cy="1143000"/>
          </a:xfrm>
        </p:spPr>
        <p:txBody>
          <a:bodyPr/>
          <a:lstStyle/>
          <a:p>
            <a:r>
              <a:rPr lang="en-US" dirty="0"/>
              <a:t>BFS Algorithm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91000" y="1524000"/>
            <a:ext cx="4419600" cy="4787900"/>
          </a:xfrm>
          <a:prstGeom prst="rect">
            <a:avLst/>
          </a:prstGeom>
          <a:noFill/>
          <a:ln w="9525">
            <a:solidFill>
              <a:srgbClr val="000000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Algorithm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G, 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new empty sequence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L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0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.addLast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VISITED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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 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while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Symbol" charset="0"/>
                <a:sym typeface="Symbol" charset="0"/>
              </a:rPr>
              <a:t>!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L</a:t>
            </a:r>
            <a:r>
              <a:rPr kumimoji="0" lang="en-US" sz="18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.isEmpty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L</a:t>
            </a:r>
            <a:r>
              <a:rPr kumimoji="0" lang="en-US" sz="1800" b="1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 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+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1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new empty sequence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L</a:t>
            </a:r>
            <a:r>
              <a:rPr kumimoji="0" lang="en-US" sz="1800" b="1" i="1" u="none" strike="noStrike" kern="0" cap="none" spc="0" normalizeH="0" baseline="-2500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.elements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G.incidentEdges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 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	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opposite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v,e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if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DISCOVERY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VISITED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	L</a:t>
            </a:r>
            <a:r>
              <a:rPr kumimoji="0" lang="en-US" sz="1800" b="1" i="1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 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+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1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.addLast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else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CROSS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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350" y="2150846"/>
            <a:ext cx="3505200" cy="3573462"/>
          </a:xfrm>
          <a:prstGeom prst="rect">
            <a:avLst/>
          </a:prstGeom>
          <a:noFill/>
          <a:ln w="9525">
            <a:solidFill>
              <a:srgbClr val="000000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Algorithm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Input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Output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labeling of the edges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and partition of the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vertices 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G.vertices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G.edges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G.vertices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if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  <a:sym typeface="Symbol" charset="0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BFS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G, 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759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555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3964455" y="4246088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discovery edge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3931118" y="4673125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cross edge</a:t>
            </a:r>
          </a:p>
        </p:txBody>
      </p:sp>
      <p:sp>
        <p:nvSpPr>
          <p:cNvPr id="17" name="Oval 61"/>
          <p:cNvSpPr>
            <a:spLocks noChangeAspect="1" noChangeArrowheads="1"/>
          </p:cNvSpPr>
          <p:nvPr/>
        </p:nvSpPr>
        <p:spPr bwMode="auto">
          <a:xfrm>
            <a:off x="3153243" y="3438050"/>
            <a:ext cx="366712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3964455" y="3392013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visited vertex</a:t>
            </a:r>
          </a:p>
        </p:txBody>
      </p:sp>
      <p:sp>
        <p:nvSpPr>
          <p:cNvPr id="19" name="Oval 63"/>
          <p:cNvSpPr>
            <a:spLocks noChangeAspect="1" noChangeArrowheads="1"/>
          </p:cNvSpPr>
          <p:nvPr/>
        </p:nvSpPr>
        <p:spPr bwMode="auto">
          <a:xfrm>
            <a:off x="3153243" y="3009425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3964455" y="2964975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unexplored vertex</a:t>
            </a: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3964455" y="3819050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unexplored edge</a:t>
            </a:r>
          </a:p>
        </p:txBody>
      </p: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2897655" y="4049238"/>
            <a:ext cx="877888" cy="852487"/>
            <a:chOff x="432" y="1691"/>
            <a:chExt cx="937" cy="537"/>
          </a:xfrm>
        </p:grpSpPr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0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182797" y="715153"/>
            <a:ext cx="3533775" cy="2073275"/>
            <a:chOff x="182797" y="715153"/>
            <a:chExt cx="3533775" cy="2073275"/>
          </a:xfrm>
        </p:grpSpPr>
        <p:sp>
          <p:nvSpPr>
            <p:cNvPr id="23" name="AutoShape 86"/>
            <p:cNvSpPr>
              <a:spLocks noChangeArrowheads="1"/>
            </p:cNvSpPr>
            <p:nvPr/>
          </p:nvSpPr>
          <p:spPr bwMode="auto">
            <a:xfrm>
              <a:off x="684447" y="1627966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81"/>
            <p:cNvSpPr>
              <a:spLocks noChangeArrowheads="1"/>
            </p:cNvSpPr>
            <p:nvPr/>
          </p:nvSpPr>
          <p:spPr bwMode="auto">
            <a:xfrm>
              <a:off x="1289285" y="896128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4"/>
            <p:cNvSpPr>
              <a:spLocks noChangeAspect="1" noChangeArrowheads="1"/>
            </p:cNvSpPr>
            <p:nvPr/>
          </p:nvSpPr>
          <p:spPr bwMode="auto">
            <a:xfrm>
              <a:off x="2127485" y="1689878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26" name="Oval 5"/>
            <p:cNvSpPr>
              <a:spLocks noChangeAspect="1" noChangeArrowheads="1"/>
            </p:cNvSpPr>
            <p:nvPr/>
          </p:nvSpPr>
          <p:spPr bwMode="auto">
            <a:xfrm>
              <a:off x="906697" y="1689878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27" name="Oval 6"/>
            <p:cNvSpPr>
              <a:spLocks noChangeAspect="1" noChangeArrowheads="1"/>
            </p:cNvSpPr>
            <p:nvPr/>
          </p:nvSpPr>
          <p:spPr bwMode="auto">
            <a:xfrm>
              <a:off x="1535347" y="958041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28" name="Oval 7"/>
            <p:cNvSpPr>
              <a:spLocks noChangeAspect="1" noChangeArrowheads="1"/>
            </p:cNvSpPr>
            <p:nvPr/>
          </p:nvSpPr>
          <p:spPr bwMode="auto">
            <a:xfrm>
              <a:off x="1516297" y="2421716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29" name="AutoShape 8"/>
            <p:cNvCxnSpPr>
              <a:cxnSpLocks noChangeAspect="1" noChangeShapeType="1"/>
              <a:stCxn id="27" idx="3"/>
              <a:endCxn id="26" idx="7"/>
            </p:cNvCxnSpPr>
            <p:nvPr/>
          </p:nvCxnSpPr>
          <p:spPr bwMode="auto">
            <a:xfrm flipH="1">
              <a:off x="1219435" y="1289828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9"/>
            <p:cNvCxnSpPr>
              <a:cxnSpLocks noChangeAspect="1" noChangeShapeType="1"/>
              <a:stCxn id="28" idx="1"/>
              <a:endCxn id="26" idx="5"/>
            </p:cNvCxnSpPr>
            <p:nvPr/>
          </p:nvCxnSpPr>
          <p:spPr bwMode="auto">
            <a:xfrm flipH="1" flipV="1">
              <a:off x="1219435" y="2021666"/>
              <a:ext cx="349250" cy="44291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0"/>
            <p:cNvCxnSpPr>
              <a:cxnSpLocks noChangeAspect="1" noChangeShapeType="1"/>
              <a:stCxn id="28" idx="7"/>
              <a:endCxn id="25" idx="3"/>
            </p:cNvCxnSpPr>
            <p:nvPr/>
          </p:nvCxnSpPr>
          <p:spPr bwMode="auto">
            <a:xfrm flipV="1">
              <a:off x="1829035" y="2012141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1"/>
            <p:cNvCxnSpPr>
              <a:cxnSpLocks noChangeAspect="1" noChangeShapeType="1"/>
              <a:stCxn id="27" idx="5"/>
              <a:endCxn id="25" idx="1"/>
            </p:cNvCxnSpPr>
            <p:nvPr/>
          </p:nvCxnSpPr>
          <p:spPr bwMode="auto">
            <a:xfrm>
              <a:off x="1848085" y="1289828"/>
              <a:ext cx="331787" cy="442913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2"/>
            <p:cNvCxnSpPr>
              <a:cxnSpLocks noChangeAspect="1" noChangeShapeType="1"/>
              <a:stCxn id="26" idx="6"/>
              <a:endCxn id="25" idx="2"/>
            </p:cNvCxnSpPr>
            <p:nvPr/>
          </p:nvCxnSpPr>
          <p:spPr bwMode="auto">
            <a:xfrm>
              <a:off x="1290872" y="1872441"/>
              <a:ext cx="825500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13"/>
            <p:cNvSpPr>
              <a:spLocks noChangeAspect="1" noChangeArrowheads="1"/>
            </p:cNvSpPr>
            <p:nvPr/>
          </p:nvSpPr>
          <p:spPr bwMode="auto">
            <a:xfrm>
              <a:off x="3349860" y="1689878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35" name="AutoShape 15"/>
            <p:cNvCxnSpPr>
              <a:cxnSpLocks noChangeAspect="1" noChangeShapeType="1"/>
              <a:stCxn id="40" idx="7"/>
              <a:endCxn id="34" idx="3"/>
            </p:cNvCxnSpPr>
            <p:nvPr/>
          </p:nvCxnSpPr>
          <p:spPr bwMode="auto">
            <a:xfrm flipV="1">
              <a:off x="3051410" y="2012141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6"/>
            <p:cNvCxnSpPr>
              <a:cxnSpLocks noChangeAspect="1" noChangeShapeType="1"/>
              <a:stCxn id="34" idx="1"/>
              <a:endCxn id="27" idx="6"/>
            </p:cNvCxnSpPr>
            <p:nvPr/>
          </p:nvCxnSpPr>
          <p:spPr bwMode="auto">
            <a:xfrm flipH="1" flipV="1">
              <a:off x="1919522" y="1140603"/>
              <a:ext cx="1482725" cy="5921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792397" y="71515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8" name="Text Box 82"/>
            <p:cNvSpPr txBox="1">
              <a:spLocks noChangeArrowheads="1"/>
            </p:cNvSpPr>
            <p:nvPr/>
          </p:nvSpPr>
          <p:spPr bwMode="auto">
            <a:xfrm>
              <a:off x="182797" y="143905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39" name="AutoShape 83"/>
            <p:cNvCxnSpPr>
              <a:cxnSpLocks noChangeAspect="1" noChangeShapeType="1"/>
              <a:stCxn id="25" idx="6"/>
              <a:endCxn id="34" idx="2"/>
            </p:cNvCxnSpPr>
            <p:nvPr/>
          </p:nvCxnSpPr>
          <p:spPr bwMode="auto">
            <a:xfrm>
              <a:off x="2502135" y="1872441"/>
              <a:ext cx="836612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84"/>
            <p:cNvSpPr>
              <a:spLocks noChangeAspect="1" noChangeArrowheads="1"/>
            </p:cNvSpPr>
            <p:nvPr/>
          </p:nvSpPr>
          <p:spPr bwMode="auto">
            <a:xfrm>
              <a:off x="2738672" y="2421716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41" name="AutoShape 85"/>
            <p:cNvCxnSpPr>
              <a:cxnSpLocks noChangeAspect="1" noChangeShapeType="1"/>
              <a:stCxn id="25" idx="5"/>
              <a:endCxn id="40" idx="1"/>
            </p:cNvCxnSpPr>
            <p:nvPr/>
          </p:nvCxnSpPr>
          <p:spPr bwMode="auto">
            <a:xfrm>
              <a:off x="2440222" y="2012141"/>
              <a:ext cx="350838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AutoShape 76"/>
          <p:cNvSpPr>
            <a:spLocks noChangeArrowheads="1"/>
          </p:cNvSpPr>
          <p:nvPr/>
        </p:nvSpPr>
        <p:spPr bwMode="auto">
          <a:xfrm rot="10800000" flipH="1" flipV="1">
            <a:off x="3911467" y="172321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106"/>
          <p:cNvGrpSpPr>
            <a:grpSpLocks/>
          </p:cNvGrpSpPr>
          <p:nvPr/>
        </p:nvGrpSpPr>
        <p:grpSpPr bwMode="auto">
          <a:xfrm>
            <a:off x="5208991" y="1015044"/>
            <a:ext cx="3533775" cy="2073275"/>
            <a:chOff x="3264" y="812"/>
            <a:chExt cx="2226" cy="1306"/>
          </a:xfrm>
        </p:grpSpPr>
        <p:sp>
          <p:nvSpPr>
            <p:cNvPr id="64" name="AutoShape 87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AutoShape 88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89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7" name="Oval 90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8" name="Oval 91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9" name="Oval 92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70" name="AutoShape 93"/>
            <p:cNvCxnSpPr>
              <a:cxnSpLocks noChangeAspect="1" noChangeShapeType="1"/>
              <a:stCxn id="68" idx="3"/>
              <a:endCxn id="67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94"/>
            <p:cNvCxnSpPr>
              <a:cxnSpLocks noChangeAspect="1" noChangeShapeType="1"/>
              <a:stCxn id="69" idx="1"/>
              <a:endCxn id="67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95"/>
            <p:cNvCxnSpPr>
              <a:cxnSpLocks noChangeAspect="1" noChangeShapeType="1"/>
              <a:stCxn id="69" idx="7"/>
              <a:endCxn id="66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96"/>
            <p:cNvCxnSpPr>
              <a:cxnSpLocks noChangeAspect="1" noChangeShapeType="1"/>
              <a:stCxn id="68" idx="5"/>
              <a:endCxn id="66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7"/>
            <p:cNvCxnSpPr>
              <a:cxnSpLocks noChangeAspect="1" noChangeShapeType="1"/>
              <a:stCxn id="67" idx="6"/>
              <a:endCxn id="66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Oval 98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76" name="AutoShape 99"/>
            <p:cNvCxnSpPr>
              <a:cxnSpLocks noChangeAspect="1" noChangeShapeType="1"/>
              <a:stCxn id="81" idx="7"/>
              <a:endCxn id="75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00"/>
            <p:cNvCxnSpPr>
              <a:cxnSpLocks noChangeAspect="1" noChangeShapeType="1"/>
              <a:stCxn id="75" idx="1"/>
              <a:endCxn id="68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Text Box 101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79" name="Text Box 102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80" name="AutoShape 103"/>
            <p:cNvCxnSpPr>
              <a:cxnSpLocks noChangeAspect="1" noChangeShapeType="1"/>
              <a:stCxn id="66" idx="6"/>
              <a:endCxn id="75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Oval 104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82" name="AutoShape 105"/>
            <p:cNvCxnSpPr>
              <a:cxnSpLocks noChangeAspect="1" noChangeShapeType="1"/>
              <a:stCxn id="66" idx="5"/>
              <a:endCxn id="81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3" name="AutoShape 76"/>
          <p:cNvSpPr>
            <a:spLocks noChangeArrowheads="1"/>
          </p:cNvSpPr>
          <p:nvPr/>
        </p:nvSpPr>
        <p:spPr bwMode="auto">
          <a:xfrm rot="19677797" flipH="1" flipV="1">
            <a:off x="3477184" y="3302017"/>
            <a:ext cx="2284030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92309" y="3886993"/>
            <a:ext cx="3649662" cy="2073275"/>
            <a:chOff x="92309" y="3886993"/>
            <a:chExt cx="3649662" cy="2073275"/>
          </a:xfrm>
        </p:grpSpPr>
        <p:sp>
          <p:nvSpPr>
            <p:cNvPr id="103" name="AutoShape 108"/>
            <p:cNvSpPr>
              <a:spLocks noChangeArrowheads="1"/>
            </p:cNvSpPr>
            <p:nvPr/>
          </p:nvSpPr>
          <p:spPr bwMode="auto">
            <a:xfrm>
              <a:off x="593959" y="4799806"/>
              <a:ext cx="3148012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AutoShape 109"/>
            <p:cNvSpPr>
              <a:spLocks noChangeArrowheads="1"/>
            </p:cNvSpPr>
            <p:nvPr/>
          </p:nvSpPr>
          <p:spPr bwMode="auto">
            <a:xfrm>
              <a:off x="1198796" y="4067968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110"/>
            <p:cNvSpPr>
              <a:spLocks noChangeAspect="1" noChangeArrowheads="1"/>
            </p:cNvSpPr>
            <p:nvPr/>
          </p:nvSpPr>
          <p:spPr bwMode="auto">
            <a:xfrm>
              <a:off x="2036996" y="4861718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06" name="Oval 111"/>
            <p:cNvSpPr>
              <a:spLocks noChangeAspect="1" noChangeArrowheads="1"/>
            </p:cNvSpPr>
            <p:nvPr/>
          </p:nvSpPr>
          <p:spPr bwMode="auto">
            <a:xfrm>
              <a:off x="816209" y="4861718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07" name="Oval 112"/>
            <p:cNvSpPr>
              <a:spLocks noChangeAspect="1" noChangeArrowheads="1"/>
            </p:cNvSpPr>
            <p:nvPr/>
          </p:nvSpPr>
          <p:spPr bwMode="auto">
            <a:xfrm>
              <a:off x="1444859" y="4129881"/>
              <a:ext cx="366712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08" name="Oval 113"/>
            <p:cNvSpPr>
              <a:spLocks noChangeAspect="1" noChangeArrowheads="1"/>
            </p:cNvSpPr>
            <p:nvPr/>
          </p:nvSpPr>
          <p:spPr bwMode="auto">
            <a:xfrm>
              <a:off x="1425809" y="5593556"/>
              <a:ext cx="366712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109" name="AutoShape 114"/>
            <p:cNvCxnSpPr>
              <a:cxnSpLocks noChangeAspect="1" noChangeShapeType="1"/>
              <a:stCxn id="107" idx="3"/>
              <a:endCxn id="106" idx="7"/>
            </p:cNvCxnSpPr>
            <p:nvPr/>
          </p:nvCxnSpPr>
          <p:spPr bwMode="auto">
            <a:xfrm flipH="1">
              <a:off x="1128946" y="4461668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115"/>
            <p:cNvCxnSpPr>
              <a:cxnSpLocks noChangeAspect="1" noChangeShapeType="1"/>
              <a:stCxn id="108" idx="1"/>
              <a:endCxn id="106" idx="5"/>
            </p:cNvCxnSpPr>
            <p:nvPr/>
          </p:nvCxnSpPr>
          <p:spPr bwMode="auto">
            <a:xfrm flipH="1" flipV="1">
              <a:off x="1128946" y="5193506"/>
              <a:ext cx="349250" cy="44291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116"/>
            <p:cNvCxnSpPr>
              <a:cxnSpLocks noChangeAspect="1" noChangeShapeType="1"/>
              <a:stCxn id="108" idx="7"/>
              <a:endCxn id="105" idx="3"/>
            </p:cNvCxnSpPr>
            <p:nvPr/>
          </p:nvCxnSpPr>
          <p:spPr bwMode="auto">
            <a:xfrm flipV="1">
              <a:off x="1738546" y="5193506"/>
              <a:ext cx="350838" cy="44291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117"/>
            <p:cNvCxnSpPr>
              <a:cxnSpLocks noChangeAspect="1" noChangeShapeType="1"/>
              <a:stCxn id="107" idx="5"/>
              <a:endCxn id="105" idx="1"/>
            </p:cNvCxnSpPr>
            <p:nvPr/>
          </p:nvCxnSpPr>
          <p:spPr bwMode="auto">
            <a:xfrm>
              <a:off x="1757596" y="4461668"/>
              <a:ext cx="331788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AutoShape 118"/>
            <p:cNvCxnSpPr>
              <a:cxnSpLocks noChangeAspect="1" noChangeShapeType="1"/>
              <a:stCxn id="106" idx="6"/>
              <a:endCxn id="105" idx="2"/>
            </p:cNvCxnSpPr>
            <p:nvPr/>
          </p:nvCxnSpPr>
          <p:spPr bwMode="auto">
            <a:xfrm>
              <a:off x="1200384" y="5044281"/>
              <a:ext cx="81597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119"/>
            <p:cNvSpPr>
              <a:spLocks noChangeAspect="1" noChangeArrowheads="1"/>
            </p:cNvSpPr>
            <p:nvPr/>
          </p:nvSpPr>
          <p:spPr bwMode="auto">
            <a:xfrm>
              <a:off x="3259371" y="4861718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115" name="AutoShape 120"/>
            <p:cNvCxnSpPr>
              <a:cxnSpLocks noChangeAspect="1" noChangeShapeType="1"/>
              <a:stCxn id="120" idx="7"/>
              <a:endCxn id="114" idx="3"/>
            </p:cNvCxnSpPr>
            <p:nvPr/>
          </p:nvCxnSpPr>
          <p:spPr bwMode="auto">
            <a:xfrm flipV="1">
              <a:off x="2960921" y="5193506"/>
              <a:ext cx="350838" cy="44291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121"/>
            <p:cNvCxnSpPr>
              <a:cxnSpLocks noChangeAspect="1" noChangeShapeType="1"/>
              <a:stCxn id="114" idx="1"/>
              <a:endCxn id="107" idx="6"/>
            </p:cNvCxnSpPr>
            <p:nvPr/>
          </p:nvCxnSpPr>
          <p:spPr bwMode="auto">
            <a:xfrm flipH="1" flipV="1">
              <a:off x="1829034" y="4312443"/>
              <a:ext cx="1482725" cy="58261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122"/>
            <p:cNvSpPr txBox="1">
              <a:spLocks noChangeArrowheads="1"/>
            </p:cNvSpPr>
            <p:nvPr/>
          </p:nvSpPr>
          <p:spPr bwMode="auto">
            <a:xfrm>
              <a:off x="701909" y="388699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18" name="Text Box 123"/>
            <p:cNvSpPr txBox="1">
              <a:spLocks noChangeArrowheads="1"/>
            </p:cNvSpPr>
            <p:nvPr/>
          </p:nvSpPr>
          <p:spPr bwMode="auto">
            <a:xfrm>
              <a:off x="92309" y="4610893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119" name="AutoShape 124"/>
            <p:cNvCxnSpPr>
              <a:cxnSpLocks noChangeAspect="1" noChangeShapeType="1"/>
              <a:stCxn id="105" idx="6"/>
              <a:endCxn id="114" idx="2"/>
            </p:cNvCxnSpPr>
            <p:nvPr/>
          </p:nvCxnSpPr>
          <p:spPr bwMode="auto">
            <a:xfrm>
              <a:off x="2421171" y="5044281"/>
              <a:ext cx="817563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Oval 125"/>
            <p:cNvSpPr>
              <a:spLocks noChangeAspect="1" noChangeArrowheads="1"/>
            </p:cNvSpPr>
            <p:nvPr/>
          </p:nvSpPr>
          <p:spPr bwMode="auto">
            <a:xfrm>
              <a:off x="2648184" y="5593556"/>
              <a:ext cx="366712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121" name="AutoShape 126"/>
            <p:cNvCxnSpPr>
              <a:cxnSpLocks noChangeAspect="1" noChangeShapeType="1"/>
              <a:stCxn id="105" idx="5"/>
              <a:endCxn id="120" idx="1"/>
            </p:cNvCxnSpPr>
            <p:nvPr/>
          </p:nvCxnSpPr>
          <p:spPr bwMode="auto">
            <a:xfrm>
              <a:off x="2349734" y="5193506"/>
              <a:ext cx="350837" cy="44291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" name="AutoShape 76"/>
          <p:cNvSpPr>
            <a:spLocks noChangeArrowheads="1"/>
          </p:cNvSpPr>
          <p:nvPr/>
        </p:nvSpPr>
        <p:spPr bwMode="auto">
          <a:xfrm rot="10800000" flipH="1" flipV="1">
            <a:off x="3911467" y="4967035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" name="Group 1101"/>
          <p:cNvGrpSpPr>
            <a:grpSpLocks/>
          </p:cNvGrpSpPr>
          <p:nvPr/>
        </p:nvGrpSpPr>
        <p:grpSpPr bwMode="auto">
          <a:xfrm>
            <a:off x="5208991" y="4215804"/>
            <a:ext cx="3649663" cy="2073275"/>
            <a:chOff x="384" y="950"/>
            <a:chExt cx="2299" cy="1306"/>
          </a:xfrm>
        </p:grpSpPr>
        <p:sp>
          <p:nvSpPr>
            <p:cNvPr id="144" name="AutoShape 1082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AutoShape 1083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val 1084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47" name="Oval 1085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48" name="Oval 1086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49" name="Oval 1087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150" name="AutoShape 1088"/>
            <p:cNvCxnSpPr>
              <a:cxnSpLocks noChangeAspect="1" noChangeShapeType="1"/>
              <a:stCxn id="148" idx="3"/>
              <a:endCxn id="147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1089"/>
            <p:cNvCxnSpPr>
              <a:cxnSpLocks noChangeAspect="1" noChangeShapeType="1"/>
              <a:stCxn id="149" idx="1"/>
              <a:endCxn id="147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1090"/>
            <p:cNvCxnSpPr>
              <a:cxnSpLocks noChangeAspect="1" noChangeShapeType="1"/>
              <a:stCxn id="149" idx="7"/>
              <a:endCxn id="146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1091"/>
            <p:cNvCxnSpPr>
              <a:cxnSpLocks noChangeAspect="1" noChangeShapeType="1"/>
              <a:stCxn id="148" idx="5"/>
              <a:endCxn id="146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1092"/>
            <p:cNvCxnSpPr>
              <a:cxnSpLocks noChangeAspect="1" noChangeShapeType="1"/>
              <a:stCxn id="147" idx="6"/>
              <a:endCxn id="146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1093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156" name="AutoShape 1094"/>
            <p:cNvCxnSpPr>
              <a:cxnSpLocks noChangeAspect="1" noChangeShapeType="1"/>
              <a:stCxn id="161" idx="7"/>
              <a:endCxn id="155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1095"/>
            <p:cNvCxnSpPr>
              <a:cxnSpLocks noChangeAspect="1" noChangeShapeType="1"/>
              <a:stCxn id="155" idx="1"/>
              <a:endCxn id="148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Text Box 1096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59" name="Text Box 1097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160" name="AutoShape 1098"/>
            <p:cNvCxnSpPr>
              <a:cxnSpLocks noChangeAspect="1" noChangeShapeType="1"/>
              <a:stCxn id="146" idx="6"/>
              <a:endCxn id="155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Oval 1099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162" name="AutoShape 1100"/>
            <p:cNvCxnSpPr>
              <a:cxnSpLocks noChangeAspect="1" noChangeShapeType="1"/>
              <a:stCxn id="146" idx="5"/>
              <a:endCxn id="161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4913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3" grpId="0" animBg="1"/>
      <p:bldP spid="1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3561660" y="4706770"/>
            <a:ext cx="2049462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2966347" y="3978108"/>
            <a:ext cx="3148013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3571185" y="324627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rgbClr val="BE2D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val 55"/>
          <p:cNvSpPr>
            <a:spLocks noChangeAspect="1" noChangeArrowheads="1"/>
          </p:cNvSpPr>
          <p:nvPr/>
        </p:nvSpPr>
        <p:spPr bwMode="auto">
          <a:xfrm>
            <a:off x="4409385" y="4040020"/>
            <a:ext cx="366712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3188597" y="4040020"/>
            <a:ext cx="366713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30" name="Oval 57"/>
          <p:cNvSpPr>
            <a:spLocks noChangeAspect="1" noChangeArrowheads="1"/>
          </p:cNvSpPr>
          <p:nvPr/>
        </p:nvSpPr>
        <p:spPr bwMode="auto">
          <a:xfrm>
            <a:off x="3817247" y="3308183"/>
            <a:ext cx="366713" cy="366712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1" name="Oval 58"/>
          <p:cNvSpPr>
            <a:spLocks noChangeAspect="1" noChangeArrowheads="1"/>
          </p:cNvSpPr>
          <p:nvPr/>
        </p:nvSpPr>
        <p:spPr bwMode="auto">
          <a:xfrm>
            <a:off x="3798197" y="4771858"/>
            <a:ext cx="366713" cy="366712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</a:p>
        </p:txBody>
      </p:sp>
      <p:cxnSp>
        <p:nvCxnSpPr>
          <p:cNvPr id="32" name="AutoShape 59"/>
          <p:cNvCxnSpPr>
            <a:cxnSpLocks noChangeAspect="1" noChangeShapeType="1"/>
            <a:stCxn id="30" idx="3"/>
            <a:endCxn id="29" idx="7"/>
          </p:cNvCxnSpPr>
          <p:nvPr/>
        </p:nvCxnSpPr>
        <p:spPr bwMode="auto">
          <a:xfrm flipH="1">
            <a:off x="3501335" y="3639970"/>
            <a:ext cx="368300" cy="433388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0"/>
          <p:cNvCxnSpPr>
            <a:cxnSpLocks noChangeAspect="1" noChangeShapeType="1"/>
            <a:stCxn id="31" idx="1"/>
            <a:endCxn id="29" idx="5"/>
          </p:cNvCxnSpPr>
          <p:nvPr/>
        </p:nvCxnSpPr>
        <p:spPr bwMode="auto">
          <a:xfrm flipH="1" flipV="1">
            <a:off x="3501335" y="4371808"/>
            <a:ext cx="349250" cy="43338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1"/>
          <p:cNvCxnSpPr>
            <a:cxnSpLocks noChangeAspect="1" noChangeShapeType="1"/>
            <a:stCxn id="31" idx="7"/>
            <a:endCxn id="28" idx="3"/>
          </p:cNvCxnSpPr>
          <p:nvPr/>
        </p:nvCxnSpPr>
        <p:spPr bwMode="auto">
          <a:xfrm flipV="1">
            <a:off x="4110935" y="4371808"/>
            <a:ext cx="350837" cy="433387"/>
          </a:xfrm>
          <a:prstGeom prst="straightConnector1">
            <a:avLst/>
          </a:prstGeom>
          <a:noFill/>
          <a:ln w="38100">
            <a:solidFill>
              <a:srgbClr val="57705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2"/>
          <p:cNvCxnSpPr>
            <a:cxnSpLocks noChangeAspect="1" noChangeShapeType="1"/>
            <a:stCxn id="30" idx="5"/>
            <a:endCxn id="28" idx="1"/>
          </p:cNvCxnSpPr>
          <p:nvPr/>
        </p:nvCxnSpPr>
        <p:spPr bwMode="auto">
          <a:xfrm>
            <a:off x="4129985" y="3639970"/>
            <a:ext cx="331787" cy="433388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63"/>
          <p:cNvCxnSpPr>
            <a:cxnSpLocks noChangeAspect="1" noChangeShapeType="1"/>
            <a:stCxn id="29" idx="6"/>
            <a:endCxn id="28" idx="2"/>
          </p:cNvCxnSpPr>
          <p:nvPr/>
        </p:nvCxnSpPr>
        <p:spPr bwMode="auto">
          <a:xfrm>
            <a:off x="3572772" y="4222583"/>
            <a:ext cx="815975" cy="0"/>
          </a:xfrm>
          <a:prstGeom prst="straightConnector1">
            <a:avLst/>
          </a:prstGeom>
          <a:noFill/>
          <a:ln w="38100">
            <a:solidFill>
              <a:srgbClr val="57705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64"/>
          <p:cNvSpPr>
            <a:spLocks noChangeAspect="1" noChangeArrowheads="1"/>
          </p:cNvSpPr>
          <p:nvPr/>
        </p:nvSpPr>
        <p:spPr bwMode="auto">
          <a:xfrm>
            <a:off x="5631760" y="4040020"/>
            <a:ext cx="366712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</a:p>
        </p:txBody>
      </p:sp>
      <p:cxnSp>
        <p:nvCxnSpPr>
          <p:cNvPr id="38" name="AutoShape 65"/>
          <p:cNvCxnSpPr>
            <a:cxnSpLocks noChangeAspect="1" noChangeShapeType="1"/>
            <a:stCxn id="43" idx="7"/>
            <a:endCxn id="37" idx="3"/>
          </p:cNvCxnSpPr>
          <p:nvPr/>
        </p:nvCxnSpPr>
        <p:spPr bwMode="auto">
          <a:xfrm flipV="1">
            <a:off x="5333310" y="4371808"/>
            <a:ext cx="350837" cy="433387"/>
          </a:xfrm>
          <a:prstGeom prst="straightConnector1">
            <a:avLst/>
          </a:prstGeom>
          <a:noFill/>
          <a:ln w="38100">
            <a:solidFill>
              <a:srgbClr val="57705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66"/>
          <p:cNvCxnSpPr>
            <a:cxnSpLocks noChangeAspect="1" noChangeShapeType="1"/>
            <a:stCxn id="37" idx="1"/>
            <a:endCxn id="30" idx="6"/>
          </p:cNvCxnSpPr>
          <p:nvPr/>
        </p:nvCxnSpPr>
        <p:spPr bwMode="auto">
          <a:xfrm flipH="1" flipV="1">
            <a:off x="4201422" y="3490745"/>
            <a:ext cx="1482725" cy="582613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074297" y="306529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2464697" y="378919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cxnSp>
        <p:nvCxnSpPr>
          <p:cNvPr id="42" name="AutoShape 69"/>
          <p:cNvCxnSpPr>
            <a:cxnSpLocks noChangeAspect="1" noChangeShapeType="1"/>
            <a:stCxn id="28" idx="6"/>
            <a:endCxn id="37" idx="2"/>
          </p:cNvCxnSpPr>
          <p:nvPr/>
        </p:nvCxnSpPr>
        <p:spPr bwMode="auto">
          <a:xfrm>
            <a:off x="4793560" y="4222583"/>
            <a:ext cx="817562" cy="0"/>
          </a:xfrm>
          <a:prstGeom prst="straightConnector1">
            <a:avLst/>
          </a:prstGeom>
          <a:noFill/>
          <a:ln w="38100">
            <a:solidFill>
              <a:srgbClr val="57705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70"/>
          <p:cNvSpPr>
            <a:spLocks noChangeAspect="1" noChangeArrowheads="1"/>
          </p:cNvSpPr>
          <p:nvPr/>
        </p:nvSpPr>
        <p:spPr bwMode="auto">
          <a:xfrm>
            <a:off x="5020572" y="4771858"/>
            <a:ext cx="366713" cy="366712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</a:p>
        </p:txBody>
      </p:sp>
      <p:cxnSp>
        <p:nvCxnSpPr>
          <p:cNvPr id="44" name="AutoShape 71"/>
          <p:cNvCxnSpPr>
            <a:cxnSpLocks noChangeAspect="1" noChangeShapeType="1"/>
            <a:stCxn id="28" idx="5"/>
            <a:endCxn id="43" idx="1"/>
          </p:cNvCxnSpPr>
          <p:nvPr/>
        </p:nvCxnSpPr>
        <p:spPr bwMode="auto">
          <a:xfrm>
            <a:off x="4722122" y="4371808"/>
            <a:ext cx="350838" cy="433387"/>
          </a:xfrm>
          <a:prstGeom prst="straightConnector1">
            <a:avLst/>
          </a:prstGeom>
          <a:noFill/>
          <a:ln w="38100">
            <a:solidFill>
              <a:srgbClr val="BE2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3055247" y="450357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kumimoji="0" lang="en-US" sz="2000" b="0" i="0" u="none" strike="noStrike" kern="0" cap="none" spc="0" normalizeH="0" baseline="-2500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4006159" y="1924153"/>
            <a:ext cx="219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discovery edge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3972822" y="235119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cross edge</a:t>
            </a:r>
          </a:p>
        </p:txBody>
      </p:sp>
      <p:sp>
        <p:nvSpPr>
          <p:cNvPr id="48" name="Oval 61"/>
          <p:cNvSpPr>
            <a:spLocks noChangeAspect="1" noChangeArrowheads="1"/>
          </p:cNvSpPr>
          <p:nvPr/>
        </p:nvSpPr>
        <p:spPr bwMode="auto">
          <a:xfrm>
            <a:off x="3194947" y="1116115"/>
            <a:ext cx="366712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4006159" y="1070078"/>
            <a:ext cx="197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visited vertex</a:t>
            </a:r>
          </a:p>
        </p:txBody>
      </p:sp>
      <p:sp>
        <p:nvSpPr>
          <p:cNvPr id="50" name="Oval 63"/>
          <p:cNvSpPr>
            <a:spLocks noChangeAspect="1" noChangeArrowheads="1"/>
          </p:cNvSpPr>
          <p:nvPr/>
        </p:nvSpPr>
        <p:spPr bwMode="auto">
          <a:xfrm>
            <a:off x="3194947" y="687490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4006159" y="64304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unexplored vertex</a:t>
            </a: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4006159" y="1497115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</a:rPr>
              <a:t>unexplored edge</a:t>
            </a:r>
          </a:p>
        </p:txBody>
      </p:sp>
      <p:grpSp>
        <p:nvGrpSpPr>
          <p:cNvPr id="53" name="Group 73"/>
          <p:cNvGrpSpPr>
            <a:grpSpLocks/>
          </p:cNvGrpSpPr>
          <p:nvPr/>
        </p:nvGrpSpPr>
        <p:grpSpPr bwMode="auto">
          <a:xfrm>
            <a:off x="2939359" y="1727303"/>
            <a:ext cx="877888" cy="852487"/>
            <a:chOff x="432" y="1691"/>
            <a:chExt cx="937" cy="537"/>
          </a:xfrm>
        </p:grpSpPr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3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03" y="546776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03" y="1922508"/>
            <a:ext cx="8229600" cy="3659612"/>
          </a:xfrm>
        </p:spPr>
        <p:txBody>
          <a:bodyPr>
            <a:normAutofit/>
          </a:bodyPr>
          <a:lstStyle/>
          <a:p>
            <a:r>
              <a:rPr lang="en-US" dirty="0"/>
              <a:t>Each vertex is labeled twice </a:t>
            </a:r>
          </a:p>
          <a:p>
            <a:pPr lvl="1"/>
            <a:r>
              <a:rPr lang="en-US" dirty="0"/>
              <a:t>once as UNEXPLORED</a:t>
            </a:r>
          </a:p>
          <a:p>
            <a:pPr lvl="1"/>
            <a:r>
              <a:rPr lang="en-US" dirty="0"/>
              <a:t>once as VISITED</a:t>
            </a:r>
          </a:p>
          <a:p>
            <a:r>
              <a:rPr lang="en-US" dirty="0"/>
              <a:t>Each edge is labeled twice</a:t>
            </a:r>
          </a:p>
          <a:p>
            <a:pPr lvl="1"/>
            <a:r>
              <a:rPr lang="en-US" dirty="0"/>
              <a:t>once as UNEXPLORED</a:t>
            </a:r>
          </a:p>
          <a:p>
            <a:pPr lvl="1"/>
            <a:r>
              <a:rPr lang="en-US" dirty="0"/>
              <a:t>once as DISCOVERY or CROSS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9527"/>
            <a:ext cx="8229600" cy="1143000"/>
          </a:xfrm>
        </p:spPr>
        <p:txBody>
          <a:bodyPr/>
          <a:lstStyle/>
          <a:p>
            <a:r>
              <a:rPr lang="en-US" dirty="0" smtClean="0"/>
              <a:t>Time Complexity</a:t>
            </a:r>
            <a:br>
              <a:rPr lang="en-US" dirty="0" smtClean="0"/>
            </a:br>
            <a:r>
              <a:rPr lang="en-US" dirty="0" smtClean="0"/>
              <a:t>O(</a:t>
            </a:r>
            <a:r>
              <a:rPr lang="en-US" dirty="0" err="1" smtClean="0"/>
              <a:t>n+m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255"/>
            <a:ext cx="8229600" cy="1143000"/>
          </a:xfrm>
        </p:spPr>
        <p:txBody>
          <a:bodyPr/>
          <a:lstStyle/>
          <a:p>
            <a:r>
              <a:rPr lang="en-US" sz="5400" dirty="0" smtClean="0"/>
              <a:t>Properties of BFS Tree </a:t>
            </a:r>
            <a:br>
              <a:rPr lang="en-US" sz="5400" dirty="0" smtClean="0"/>
            </a:br>
            <a:r>
              <a:rPr lang="en-US" sz="5400" dirty="0" err="1" smtClean="0"/>
              <a:t>Gs</a:t>
            </a:r>
            <a:r>
              <a:rPr lang="en-US" sz="5400" dirty="0" smtClean="0"/>
              <a:t> =(</a:t>
            </a:r>
            <a:r>
              <a:rPr lang="en-US" sz="5400" dirty="0" err="1" smtClean="0"/>
              <a:t>Vs</a:t>
            </a:r>
            <a:r>
              <a:rPr lang="en-US" sz="5400" dirty="0" smtClean="0"/>
              <a:t>, </a:t>
            </a:r>
            <a:r>
              <a:rPr lang="en-US" sz="5400" dirty="0" err="1" smtClean="0"/>
              <a:t>Es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878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Vs</a:t>
            </a:r>
            <a:r>
              <a:rPr lang="en-US" sz="5400" dirty="0"/>
              <a:t> consists of the vertices reachable from </a:t>
            </a:r>
            <a:r>
              <a:rPr lang="en-US" sz="5400" dirty="0" smtClean="0"/>
              <a:t>s</a:t>
            </a:r>
            <a:endParaRPr lang="en-US" sz="5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66506" y="3219450"/>
            <a:ext cx="3649663" cy="2130425"/>
            <a:chOff x="4946650" y="4041775"/>
            <a:chExt cx="3649663" cy="2130425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043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5448300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6053138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21"/>
            <p:cNvSpPr>
              <a:spLocks noChangeAspect="1" noChangeArrowheads="1"/>
            </p:cNvSpPr>
            <p:nvPr/>
          </p:nvSpPr>
          <p:spPr bwMode="auto">
            <a:xfrm>
              <a:off x="6891338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47" name="Oval 22"/>
            <p:cNvSpPr>
              <a:spLocks noChangeAspect="1" noChangeArrowheads="1"/>
            </p:cNvSpPr>
            <p:nvPr/>
          </p:nvSpPr>
          <p:spPr bwMode="auto">
            <a:xfrm>
              <a:off x="5670550" y="5016500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8" name="Oval 23"/>
            <p:cNvSpPr>
              <a:spLocks noChangeAspect="1" noChangeArrowheads="1"/>
            </p:cNvSpPr>
            <p:nvPr/>
          </p:nvSpPr>
          <p:spPr bwMode="auto">
            <a:xfrm>
              <a:off x="6299200" y="4284663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49" name="Oval 24"/>
            <p:cNvSpPr>
              <a:spLocks noChangeAspect="1" noChangeArrowheads="1"/>
            </p:cNvSpPr>
            <p:nvPr/>
          </p:nvSpPr>
          <p:spPr bwMode="auto">
            <a:xfrm>
              <a:off x="6280150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50" name="AutoShape 25"/>
            <p:cNvCxnSpPr>
              <a:cxnSpLocks noChangeAspect="1" noChangeShapeType="1"/>
              <a:stCxn id="48" idx="3"/>
              <a:endCxn id="47" idx="7"/>
            </p:cNvCxnSpPr>
            <p:nvPr/>
          </p:nvCxnSpPr>
          <p:spPr bwMode="auto">
            <a:xfrm flipH="1">
              <a:off x="5983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6"/>
            <p:cNvCxnSpPr>
              <a:cxnSpLocks noChangeAspect="1" noChangeShapeType="1"/>
              <a:stCxn id="49" idx="1"/>
              <a:endCxn id="47" idx="5"/>
            </p:cNvCxnSpPr>
            <p:nvPr/>
          </p:nvCxnSpPr>
          <p:spPr bwMode="auto">
            <a:xfrm flipH="1" flipV="1">
              <a:off x="5983288" y="5348288"/>
              <a:ext cx="349250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7"/>
            <p:cNvCxnSpPr>
              <a:cxnSpLocks noChangeAspect="1" noChangeShapeType="1"/>
              <a:stCxn id="49" idx="7"/>
              <a:endCxn id="46" idx="3"/>
            </p:cNvCxnSpPr>
            <p:nvPr/>
          </p:nvCxnSpPr>
          <p:spPr bwMode="auto">
            <a:xfrm flipV="1">
              <a:off x="6592888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8"/>
            <p:cNvCxnSpPr>
              <a:cxnSpLocks noChangeAspect="1" noChangeShapeType="1"/>
              <a:stCxn id="48" idx="5"/>
              <a:endCxn id="46" idx="1"/>
            </p:cNvCxnSpPr>
            <p:nvPr/>
          </p:nvCxnSpPr>
          <p:spPr bwMode="auto">
            <a:xfrm>
              <a:off x="6611938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9"/>
            <p:cNvCxnSpPr>
              <a:cxnSpLocks noChangeAspect="1" noChangeShapeType="1"/>
              <a:stCxn id="47" idx="6"/>
              <a:endCxn id="46" idx="2"/>
            </p:cNvCxnSpPr>
            <p:nvPr/>
          </p:nvCxnSpPr>
          <p:spPr bwMode="auto">
            <a:xfrm>
              <a:off x="6054725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30"/>
            <p:cNvSpPr>
              <a:spLocks noChangeAspect="1" noChangeArrowheads="1"/>
            </p:cNvSpPr>
            <p:nvPr/>
          </p:nvSpPr>
          <p:spPr bwMode="auto">
            <a:xfrm>
              <a:off x="8113713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56" name="AutoShape 31"/>
            <p:cNvCxnSpPr>
              <a:cxnSpLocks noChangeAspect="1" noChangeShapeType="1"/>
              <a:stCxn id="61" idx="7"/>
              <a:endCxn id="55" idx="3"/>
            </p:cNvCxnSpPr>
            <p:nvPr/>
          </p:nvCxnSpPr>
          <p:spPr bwMode="auto">
            <a:xfrm flipV="1">
              <a:off x="7815263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32"/>
            <p:cNvCxnSpPr>
              <a:cxnSpLocks noChangeAspect="1" noChangeShapeType="1"/>
              <a:stCxn id="55" idx="1"/>
              <a:endCxn id="48" idx="6"/>
            </p:cNvCxnSpPr>
            <p:nvPr/>
          </p:nvCxnSpPr>
          <p:spPr bwMode="auto">
            <a:xfrm flipH="1" flipV="1">
              <a:off x="6683375" y="4467225"/>
              <a:ext cx="1482725" cy="58261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5556250" y="40417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4946650" y="47656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60" name="AutoShape 35"/>
            <p:cNvCxnSpPr>
              <a:cxnSpLocks noChangeAspect="1" noChangeShapeType="1"/>
              <a:stCxn id="46" idx="6"/>
              <a:endCxn id="55" idx="2"/>
            </p:cNvCxnSpPr>
            <p:nvPr/>
          </p:nvCxnSpPr>
          <p:spPr bwMode="auto">
            <a:xfrm>
              <a:off x="7275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36"/>
            <p:cNvSpPr>
              <a:spLocks noChangeAspect="1" noChangeArrowheads="1"/>
            </p:cNvSpPr>
            <p:nvPr/>
          </p:nvSpPr>
          <p:spPr bwMode="auto">
            <a:xfrm>
              <a:off x="7502525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62" name="AutoShape 37"/>
            <p:cNvCxnSpPr>
              <a:cxnSpLocks noChangeAspect="1" noChangeShapeType="1"/>
              <a:stCxn id="46" idx="5"/>
              <a:endCxn id="61" idx="1"/>
            </p:cNvCxnSpPr>
            <p:nvPr/>
          </p:nvCxnSpPr>
          <p:spPr bwMode="auto">
            <a:xfrm>
              <a:off x="7204075" y="5348288"/>
              <a:ext cx="350838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537200" y="54800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7101" y="3369469"/>
            <a:ext cx="2809875" cy="1830387"/>
            <a:chOff x="5648325" y="1674813"/>
            <a:chExt cx="2809875" cy="1830387"/>
          </a:xfrm>
        </p:grpSpPr>
        <p:sp>
          <p:nvSpPr>
            <p:cNvPr id="65" name="Oval 40"/>
            <p:cNvSpPr>
              <a:spLocks noChangeAspect="1" noChangeArrowheads="1"/>
            </p:cNvSpPr>
            <p:nvPr/>
          </p:nvSpPr>
          <p:spPr bwMode="auto">
            <a:xfrm>
              <a:off x="6869113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6" name="Oval 41"/>
            <p:cNvSpPr>
              <a:spLocks noChangeAspect="1" noChangeArrowheads="1"/>
            </p:cNvSpPr>
            <p:nvPr/>
          </p:nvSpPr>
          <p:spPr bwMode="auto">
            <a:xfrm>
              <a:off x="5648325" y="2406650"/>
              <a:ext cx="366713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7" name="Oval 42"/>
            <p:cNvSpPr>
              <a:spLocks noChangeAspect="1" noChangeArrowheads="1"/>
            </p:cNvSpPr>
            <p:nvPr/>
          </p:nvSpPr>
          <p:spPr bwMode="auto">
            <a:xfrm>
              <a:off x="6276975" y="1674813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8" name="Oval 43"/>
            <p:cNvSpPr>
              <a:spLocks noChangeAspect="1" noChangeArrowheads="1"/>
            </p:cNvSpPr>
            <p:nvPr/>
          </p:nvSpPr>
          <p:spPr bwMode="auto">
            <a:xfrm>
              <a:off x="6257925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69" name="AutoShape 44"/>
            <p:cNvCxnSpPr>
              <a:cxnSpLocks noChangeAspect="1" noChangeShapeType="1"/>
              <a:stCxn id="67" idx="3"/>
              <a:endCxn id="66" idx="7"/>
            </p:cNvCxnSpPr>
            <p:nvPr/>
          </p:nvCxnSpPr>
          <p:spPr bwMode="auto">
            <a:xfrm flipH="1">
              <a:off x="5961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5"/>
            <p:cNvCxnSpPr>
              <a:cxnSpLocks noChangeAspect="1" noChangeShapeType="1"/>
              <a:stCxn id="68" idx="1"/>
              <a:endCxn id="66" idx="5"/>
            </p:cNvCxnSpPr>
            <p:nvPr/>
          </p:nvCxnSpPr>
          <p:spPr bwMode="auto">
            <a:xfrm flipH="1" flipV="1">
              <a:off x="5961063" y="2728913"/>
              <a:ext cx="349250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46"/>
            <p:cNvCxnSpPr>
              <a:cxnSpLocks noChangeAspect="1" noChangeShapeType="1"/>
              <a:stCxn id="68" idx="7"/>
              <a:endCxn id="65" idx="3"/>
            </p:cNvCxnSpPr>
            <p:nvPr/>
          </p:nvCxnSpPr>
          <p:spPr bwMode="auto">
            <a:xfrm flipV="1">
              <a:off x="6570663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7"/>
            <p:cNvCxnSpPr>
              <a:cxnSpLocks noChangeAspect="1" noChangeShapeType="1"/>
              <a:stCxn id="67" idx="5"/>
              <a:endCxn id="65" idx="1"/>
            </p:cNvCxnSpPr>
            <p:nvPr/>
          </p:nvCxnSpPr>
          <p:spPr bwMode="auto">
            <a:xfrm>
              <a:off x="6589713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"/>
            <p:cNvCxnSpPr>
              <a:cxnSpLocks noChangeAspect="1" noChangeShapeType="1"/>
              <a:stCxn id="66" idx="6"/>
              <a:endCxn id="65" idx="2"/>
            </p:cNvCxnSpPr>
            <p:nvPr/>
          </p:nvCxnSpPr>
          <p:spPr bwMode="auto">
            <a:xfrm>
              <a:off x="6022975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49"/>
            <p:cNvSpPr>
              <a:spLocks noChangeAspect="1" noChangeArrowheads="1"/>
            </p:cNvSpPr>
            <p:nvPr/>
          </p:nvSpPr>
          <p:spPr bwMode="auto">
            <a:xfrm>
              <a:off x="8091488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75" name="AutoShape 50"/>
            <p:cNvCxnSpPr>
              <a:cxnSpLocks noChangeAspect="1" noChangeShapeType="1"/>
              <a:stCxn id="78" idx="7"/>
              <a:endCxn id="74" idx="3"/>
            </p:cNvCxnSpPr>
            <p:nvPr/>
          </p:nvCxnSpPr>
          <p:spPr bwMode="auto">
            <a:xfrm flipV="1">
              <a:off x="7793038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51"/>
            <p:cNvCxnSpPr>
              <a:cxnSpLocks noChangeAspect="1" noChangeShapeType="1"/>
              <a:stCxn id="74" idx="1"/>
              <a:endCxn id="67" idx="6"/>
            </p:cNvCxnSpPr>
            <p:nvPr/>
          </p:nvCxnSpPr>
          <p:spPr bwMode="auto">
            <a:xfrm flipH="1" flipV="1">
              <a:off x="6651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52"/>
            <p:cNvCxnSpPr>
              <a:cxnSpLocks noChangeAspect="1" noChangeShapeType="1"/>
              <a:stCxn id="65" idx="6"/>
              <a:endCxn id="74" idx="2"/>
            </p:cNvCxnSpPr>
            <p:nvPr/>
          </p:nvCxnSpPr>
          <p:spPr bwMode="auto">
            <a:xfrm>
              <a:off x="7243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7480300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79" name="AutoShape 54"/>
            <p:cNvCxnSpPr>
              <a:cxnSpLocks noChangeAspect="1" noChangeShapeType="1"/>
              <a:stCxn id="65" idx="5"/>
              <a:endCxn id="78" idx="1"/>
            </p:cNvCxnSpPr>
            <p:nvPr/>
          </p:nvCxnSpPr>
          <p:spPr bwMode="auto">
            <a:xfrm>
              <a:off x="7181850" y="2728913"/>
              <a:ext cx="350838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819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9" y="1048803"/>
            <a:ext cx="8229600" cy="1143000"/>
          </a:xfrm>
        </p:spPr>
        <p:txBody>
          <a:bodyPr/>
          <a:lstStyle/>
          <a:p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dirty="0"/>
              <a:t>all v in </a:t>
            </a:r>
            <a:r>
              <a:rPr lang="en-US" sz="3600" dirty="0" err="1"/>
              <a:t>Vs</a:t>
            </a:r>
            <a:r>
              <a:rPr lang="en-US" sz="3600" dirty="0"/>
              <a:t> there </a:t>
            </a:r>
            <a:r>
              <a:rPr lang="en-US" sz="3600" dirty="0" smtClean="0"/>
              <a:t>the path from s to v is shortest in terms of number of edges</a:t>
            </a:r>
            <a:endParaRPr lang="en-US" sz="3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66506" y="2763837"/>
            <a:ext cx="3649663" cy="2130425"/>
            <a:chOff x="4946650" y="4041775"/>
            <a:chExt cx="3649663" cy="2130425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043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5448300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6053138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21"/>
            <p:cNvSpPr>
              <a:spLocks noChangeAspect="1" noChangeArrowheads="1"/>
            </p:cNvSpPr>
            <p:nvPr/>
          </p:nvSpPr>
          <p:spPr bwMode="auto">
            <a:xfrm>
              <a:off x="6891338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47" name="Oval 22"/>
            <p:cNvSpPr>
              <a:spLocks noChangeAspect="1" noChangeArrowheads="1"/>
            </p:cNvSpPr>
            <p:nvPr/>
          </p:nvSpPr>
          <p:spPr bwMode="auto">
            <a:xfrm>
              <a:off x="5670550" y="5016500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8" name="Oval 23"/>
            <p:cNvSpPr>
              <a:spLocks noChangeAspect="1" noChangeArrowheads="1"/>
            </p:cNvSpPr>
            <p:nvPr/>
          </p:nvSpPr>
          <p:spPr bwMode="auto">
            <a:xfrm>
              <a:off x="6299200" y="4284663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49" name="Oval 24"/>
            <p:cNvSpPr>
              <a:spLocks noChangeAspect="1" noChangeArrowheads="1"/>
            </p:cNvSpPr>
            <p:nvPr/>
          </p:nvSpPr>
          <p:spPr bwMode="auto">
            <a:xfrm>
              <a:off x="6280150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50" name="AutoShape 25"/>
            <p:cNvCxnSpPr>
              <a:cxnSpLocks noChangeAspect="1" noChangeShapeType="1"/>
              <a:stCxn id="48" idx="3"/>
              <a:endCxn id="47" idx="7"/>
            </p:cNvCxnSpPr>
            <p:nvPr/>
          </p:nvCxnSpPr>
          <p:spPr bwMode="auto">
            <a:xfrm flipH="1">
              <a:off x="5983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6"/>
            <p:cNvCxnSpPr>
              <a:cxnSpLocks noChangeAspect="1" noChangeShapeType="1"/>
              <a:stCxn id="49" idx="1"/>
              <a:endCxn id="47" idx="5"/>
            </p:cNvCxnSpPr>
            <p:nvPr/>
          </p:nvCxnSpPr>
          <p:spPr bwMode="auto">
            <a:xfrm flipH="1" flipV="1">
              <a:off x="5983288" y="5348288"/>
              <a:ext cx="349250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7"/>
            <p:cNvCxnSpPr>
              <a:cxnSpLocks noChangeAspect="1" noChangeShapeType="1"/>
              <a:stCxn id="49" idx="7"/>
              <a:endCxn id="46" idx="3"/>
            </p:cNvCxnSpPr>
            <p:nvPr/>
          </p:nvCxnSpPr>
          <p:spPr bwMode="auto">
            <a:xfrm flipV="1">
              <a:off x="6592888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8"/>
            <p:cNvCxnSpPr>
              <a:cxnSpLocks noChangeAspect="1" noChangeShapeType="1"/>
              <a:stCxn id="48" idx="5"/>
              <a:endCxn id="46" idx="1"/>
            </p:cNvCxnSpPr>
            <p:nvPr/>
          </p:nvCxnSpPr>
          <p:spPr bwMode="auto">
            <a:xfrm>
              <a:off x="6611938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9"/>
            <p:cNvCxnSpPr>
              <a:cxnSpLocks noChangeAspect="1" noChangeShapeType="1"/>
              <a:stCxn id="47" idx="6"/>
              <a:endCxn id="46" idx="2"/>
            </p:cNvCxnSpPr>
            <p:nvPr/>
          </p:nvCxnSpPr>
          <p:spPr bwMode="auto">
            <a:xfrm>
              <a:off x="6054725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30"/>
            <p:cNvSpPr>
              <a:spLocks noChangeAspect="1" noChangeArrowheads="1"/>
            </p:cNvSpPr>
            <p:nvPr/>
          </p:nvSpPr>
          <p:spPr bwMode="auto">
            <a:xfrm>
              <a:off x="8113713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56" name="AutoShape 31"/>
            <p:cNvCxnSpPr>
              <a:cxnSpLocks noChangeAspect="1" noChangeShapeType="1"/>
              <a:stCxn id="61" idx="7"/>
              <a:endCxn id="55" idx="3"/>
            </p:cNvCxnSpPr>
            <p:nvPr/>
          </p:nvCxnSpPr>
          <p:spPr bwMode="auto">
            <a:xfrm flipV="1">
              <a:off x="7815263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32"/>
            <p:cNvCxnSpPr>
              <a:cxnSpLocks noChangeAspect="1" noChangeShapeType="1"/>
              <a:stCxn id="55" idx="1"/>
              <a:endCxn id="48" idx="6"/>
            </p:cNvCxnSpPr>
            <p:nvPr/>
          </p:nvCxnSpPr>
          <p:spPr bwMode="auto">
            <a:xfrm flipH="1" flipV="1">
              <a:off x="6683375" y="4467225"/>
              <a:ext cx="1482725" cy="58261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5556250" y="40417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4946650" y="47656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60" name="AutoShape 35"/>
            <p:cNvCxnSpPr>
              <a:cxnSpLocks noChangeAspect="1" noChangeShapeType="1"/>
              <a:stCxn id="46" idx="6"/>
              <a:endCxn id="55" idx="2"/>
            </p:cNvCxnSpPr>
            <p:nvPr/>
          </p:nvCxnSpPr>
          <p:spPr bwMode="auto">
            <a:xfrm>
              <a:off x="7275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36"/>
            <p:cNvSpPr>
              <a:spLocks noChangeAspect="1" noChangeArrowheads="1"/>
            </p:cNvSpPr>
            <p:nvPr/>
          </p:nvSpPr>
          <p:spPr bwMode="auto">
            <a:xfrm>
              <a:off x="7502525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62" name="AutoShape 37"/>
            <p:cNvCxnSpPr>
              <a:cxnSpLocks noChangeAspect="1" noChangeShapeType="1"/>
              <a:stCxn id="46" idx="5"/>
              <a:endCxn id="61" idx="1"/>
            </p:cNvCxnSpPr>
            <p:nvPr/>
          </p:nvCxnSpPr>
          <p:spPr bwMode="auto">
            <a:xfrm>
              <a:off x="7204075" y="5348288"/>
              <a:ext cx="350838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537200" y="54800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7101" y="2913856"/>
            <a:ext cx="2809875" cy="1830387"/>
            <a:chOff x="5648325" y="1674813"/>
            <a:chExt cx="2809875" cy="1830387"/>
          </a:xfrm>
        </p:grpSpPr>
        <p:sp>
          <p:nvSpPr>
            <p:cNvPr id="65" name="Oval 40"/>
            <p:cNvSpPr>
              <a:spLocks noChangeAspect="1" noChangeArrowheads="1"/>
            </p:cNvSpPr>
            <p:nvPr/>
          </p:nvSpPr>
          <p:spPr bwMode="auto">
            <a:xfrm>
              <a:off x="6869113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6" name="Oval 41"/>
            <p:cNvSpPr>
              <a:spLocks noChangeAspect="1" noChangeArrowheads="1"/>
            </p:cNvSpPr>
            <p:nvPr/>
          </p:nvSpPr>
          <p:spPr bwMode="auto">
            <a:xfrm>
              <a:off x="5648325" y="2406650"/>
              <a:ext cx="366713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7" name="Oval 42"/>
            <p:cNvSpPr>
              <a:spLocks noChangeAspect="1" noChangeArrowheads="1"/>
            </p:cNvSpPr>
            <p:nvPr/>
          </p:nvSpPr>
          <p:spPr bwMode="auto">
            <a:xfrm>
              <a:off x="6276975" y="1674813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8" name="Oval 43"/>
            <p:cNvSpPr>
              <a:spLocks noChangeAspect="1" noChangeArrowheads="1"/>
            </p:cNvSpPr>
            <p:nvPr/>
          </p:nvSpPr>
          <p:spPr bwMode="auto">
            <a:xfrm>
              <a:off x="6257925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69" name="AutoShape 44"/>
            <p:cNvCxnSpPr>
              <a:cxnSpLocks noChangeAspect="1" noChangeShapeType="1"/>
              <a:stCxn id="67" idx="3"/>
              <a:endCxn id="66" idx="7"/>
            </p:cNvCxnSpPr>
            <p:nvPr/>
          </p:nvCxnSpPr>
          <p:spPr bwMode="auto">
            <a:xfrm flipH="1">
              <a:off x="5961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5"/>
            <p:cNvCxnSpPr>
              <a:cxnSpLocks noChangeAspect="1" noChangeShapeType="1"/>
              <a:stCxn id="68" idx="1"/>
              <a:endCxn id="66" idx="5"/>
            </p:cNvCxnSpPr>
            <p:nvPr/>
          </p:nvCxnSpPr>
          <p:spPr bwMode="auto">
            <a:xfrm flipH="1" flipV="1">
              <a:off x="5961063" y="2728913"/>
              <a:ext cx="349250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46"/>
            <p:cNvCxnSpPr>
              <a:cxnSpLocks noChangeAspect="1" noChangeShapeType="1"/>
              <a:stCxn id="68" idx="7"/>
              <a:endCxn id="65" idx="3"/>
            </p:cNvCxnSpPr>
            <p:nvPr/>
          </p:nvCxnSpPr>
          <p:spPr bwMode="auto">
            <a:xfrm flipV="1">
              <a:off x="6570663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7"/>
            <p:cNvCxnSpPr>
              <a:cxnSpLocks noChangeAspect="1" noChangeShapeType="1"/>
              <a:stCxn id="67" idx="5"/>
              <a:endCxn id="65" idx="1"/>
            </p:cNvCxnSpPr>
            <p:nvPr/>
          </p:nvCxnSpPr>
          <p:spPr bwMode="auto">
            <a:xfrm>
              <a:off x="6589713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"/>
            <p:cNvCxnSpPr>
              <a:cxnSpLocks noChangeAspect="1" noChangeShapeType="1"/>
              <a:stCxn id="66" idx="6"/>
              <a:endCxn id="65" idx="2"/>
            </p:cNvCxnSpPr>
            <p:nvPr/>
          </p:nvCxnSpPr>
          <p:spPr bwMode="auto">
            <a:xfrm>
              <a:off x="6022975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49"/>
            <p:cNvSpPr>
              <a:spLocks noChangeAspect="1" noChangeArrowheads="1"/>
            </p:cNvSpPr>
            <p:nvPr/>
          </p:nvSpPr>
          <p:spPr bwMode="auto">
            <a:xfrm>
              <a:off x="8091488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75" name="AutoShape 50"/>
            <p:cNvCxnSpPr>
              <a:cxnSpLocks noChangeAspect="1" noChangeShapeType="1"/>
              <a:stCxn id="78" idx="7"/>
              <a:endCxn id="74" idx="3"/>
            </p:cNvCxnSpPr>
            <p:nvPr/>
          </p:nvCxnSpPr>
          <p:spPr bwMode="auto">
            <a:xfrm flipV="1">
              <a:off x="7793038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51"/>
            <p:cNvCxnSpPr>
              <a:cxnSpLocks noChangeAspect="1" noChangeShapeType="1"/>
              <a:stCxn id="74" idx="1"/>
              <a:endCxn id="67" idx="6"/>
            </p:cNvCxnSpPr>
            <p:nvPr/>
          </p:nvCxnSpPr>
          <p:spPr bwMode="auto">
            <a:xfrm flipH="1" flipV="1">
              <a:off x="6651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52"/>
            <p:cNvCxnSpPr>
              <a:cxnSpLocks noChangeAspect="1" noChangeShapeType="1"/>
              <a:stCxn id="65" idx="6"/>
              <a:endCxn id="74" idx="2"/>
            </p:cNvCxnSpPr>
            <p:nvPr/>
          </p:nvCxnSpPr>
          <p:spPr bwMode="auto">
            <a:xfrm>
              <a:off x="7243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7480300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79" name="AutoShape 54"/>
            <p:cNvCxnSpPr>
              <a:cxnSpLocks noChangeAspect="1" noChangeShapeType="1"/>
              <a:stCxn id="65" idx="5"/>
              <a:endCxn id="78" idx="1"/>
            </p:cNvCxnSpPr>
            <p:nvPr/>
          </p:nvCxnSpPr>
          <p:spPr bwMode="auto">
            <a:xfrm>
              <a:off x="7181850" y="2728913"/>
              <a:ext cx="350838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5357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discovery edges labeled by BFS(G, s) form a spanning tree </a:t>
            </a:r>
            <a:r>
              <a:rPr lang="en-US" sz="3600" dirty="0" err="1"/>
              <a:t>Ts</a:t>
            </a:r>
            <a:r>
              <a:rPr lang="en-US" sz="3600" dirty="0"/>
              <a:t> of </a:t>
            </a:r>
            <a:r>
              <a:rPr lang="en-US" sz="3600" dirty="0" err="1"/>
              <a:t>Gs</a:t>
            </a:r>
            <a:endParaRPr lang="en-US" sz="3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66506" y="3219450"/>
            <a:ext cx="3649663" cy="2130425"/>
            <a:chOff x="4946650" y="4041775"/>
            <a:chExt cx="3649663" cy="2130425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043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5448300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6053138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21"/>
            <p:cNvSpPr>
              <a:spLocks noChangeAspect="1" noChangeArrowheads="1"/>
            </p:cNvSpPr>
            <p:nvPr/>
          </p:nvSpPr>
          <p:spPr bwMode="auto">
            <a:xfrm>
              <a:off x="6891338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47" name="Oval 22"/>
            <p:cNvSpPr>
              <a:spLocks noChangeAspect="1" noChangeArrowheads="1"/>
            </p:cNvSpPr>
            <p:nvPr/>
          </p:nvSpPr>
          <p:spPr bwMode="auto">
            <a:xfrm>
              <a:off x="5670550" y="5016500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8" name="Oval 23"/>
            <p:cNvSpPr>
              <a:spLocks noChangeAspect="1" noChangeArrowheads="1"/>
            </p:cNvSpPr>
            <p:nvPr/>
          </p:nvSpPr>
          <p:spPr bwMode="auto">
            <a:xfrm>
              <a:off x="6299200" y="4284663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49" name="Oval 24"/>
            <p:cNvSpPr>
              <a:spLocks noChangeAspect="1" noChangeArrowheads="1"/>
            </p:cNvSpPr>
            <p:nvPr/>
          </p:nvSpPr>
          <p:spPr bwMode="auto">
            <a:xfrm>
              <a:off x="6280150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50" name="AutoShape 25"/>
            <p:cNvCxnSpPr>
              <a:cxnSpLocks noChangeAspect="1" noChangeShapeType="1"/>
              <a:stCxn id="48" idx="3"/>
              <a:endCxn id="47" idx="7"/>
            </p:cNvCxnSpPr>
            <p:nvPr/>
          </p:nvCxnSpPr>
          <p:spPr bwMode="auto">
            <a:xfrm flipH="1">
              <a:off x="5983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6"/>
            <p:cNvCxnSpPr>
              <a:cxnSpLocks noChangeAspect="1" noChangeShapeType="1"/>
              <a:stCxn id="49" idx="1"/>
              <a:endCxn id="47" idx="5"/>
            </p:cNvCxnSpPr>
            <p:nvPr/>
          </p:nvCxnSpPr>
          <p:spPr bwMode="auto">
            <a:xfrm flipH="1" flipV="1">
              <a:off x="5983288" y="5348288"/>
              <a:ext cx="349250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7"/>
            <p:cNvCxnSpPr>
              <a:cxnSpLocks noChangeAspect="1" noChangeShapeType="1"/>
              <a:stCxn id="49" idx="7"/>
              <a:endCxn id="46" idx="3"/>
            </p:cNvCxnSpPr>
            <p:nvPr/>
          </p:nvCxnSpPr>
          <p:spPr bwMode="auto">
            <a:xfrm flipV="1">
              <a:off x="6592888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8"/>
            <p:cNvCxnSpPr>
              <a:cxnSpLocks noChangeAspect="1" noChangeShapeType="1"/>
              <a:stCxn id="48" idx="5"/>
              <a:endCxn id="46" idx="1"/>
            </p:cNvCxnSpPr>
            <p:nvPr/>
          </p:nvCxnSpPr>
          <p:spPr bwMode="auto">
            <a:xfrm>
              <a:off x="6611938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9"/>
            <p:cNvCxnSpPr>
              <a:cxnSpLocks noChangeAspect="1" noChangeShapeType="1"/>
              <a:stCxn id="47" idx="6"/>
              <a:endCxn id="46" idx="2"/>
            </p:cNvCxnSpPr>
            <p:nvPr/>
          </p:nvCxnSpPr>
          <p:spPr bwMode="auto">
            <a:xfrm>
              <a:off x="6054725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30"/>
            <p:cNvSpPr>
              <a:spLocks noChangeAspect="1" noChangeArrowheads="1"/>
            </p:cNvSpPr>
            <p:nvPr/>
          </p:nvSpPr>
          <p:spPr bwMode="auto">
            <a:xfrm>
              <a:off x="8113713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56" name="AutoShape 31"/>
            <p:cNvCxnSpPr>
              <a:cxnSpLocks noChangeAspect="1" noChangeShapeType="1"/>
              <a:stCxn id="61" idx="7"/>
              <a:endCxn id="55" idx="3"/>
            </p:cNvCxnSpPr>
            <p:nvPr/>
          </p:nvCxnSpPr>
          <p:spPr bwMode="auto">
            <a:xfrm flipV="1">
              <a:off x="7815263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32"/>
            <p:cNvCxnSpPr>
              <a:cxnSpLocks noChangeAspect="1" noChangeShapeType="1"/>
              <a:stCxn id="55" idx="1"/>
              <a:endCxn id="48" idx="6"/>
            </p:cNvCxnSpPr>
            <p:nvPr/>
          </p:nvCxnSpPr>
          <p:spPr bwMode="auto">
            <a:xfrm flipH="1" flipV="1">
              <a:off x="6683375" y="4467225"/>
              <a:ext cx="1482725" cy="58261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5556250" y="40417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4946650" y="47656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60" name="AutoShape 35"/>
            <p:cNvCxnSpPr>
              <a:cxnSpLocks noChangeAspect="1" noChangeShapeType="1"/>
              <a:stCxn id="46" idx="6"/>
              <a:endCxn id="55" idx="2"/>
            </p:cNvCxnSpPr>
            <p:nvPr/>
          </p:nvCxnSpPr>
          <p:spPr bwMode="auto">
            <a:xfrm>
              <a:off x="7275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36"/>
            <p:cNvSpPr>
              <a:spLocks noChangeAspect="1" noChangeArrowheads="1"/>
            </p:cNvSpPr>
            <p:nvPr/>
          </p:nvSpPr>
          <p:spPr bwMode="auto">
            <a:xfrm>
              <a:off x="7502525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62" name="AutoShape 37"/>
            <p:cNvCxnSpPr>
              <a:cxnSpLocks noChangeAspect="1" noChangeShapeType="1"/>
              <a:stCxn id="46" idx="5"/>
              <a:endCxn id="61" idx="1"/>
            </p:cNvCxnSpPr>
            <p:nvPr/>
          </p:nvCxnSpPr>
          <p:spPr bwMode="auto">
            <a:xfrm>
              <a:off x="7204075" y="5348288"/>
              <a:ext cx="350838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537200" y="54800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7101" y="3369469"/>
            <a:ext cx="2809875" cy="1830387"/>
            <a:chOff x="5648325" y="1674813"/>
            <a:chExt cx="2809875" cy="1830387"/>
          </a:xfrm>
        </p:grpSpPr>
        <p:sp>
          <p:nvSpPr>
            <p:cNvPr id="65" name="Oval 40"/>
            <p:cNvSpPr>
              <a:spLocks noChangeAspect="1" noChangeArrowheads="1"/>
            </p:cNvSpPr>
            <p:nvPr/>
          </p:nvSpPr>
          <p:spPr bwMode="auto">
            <a:xfrm>
              <a:off x="6869113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6" name="Oval 41"/>
            <p:cNvSpPr>
              <a:spLocks noChangeAspect="1" noChangeArrowheads="1"/>
            </p:cNvSpPr>
            <p:nvPr/>
          </p:nvSpPr>
          <p:spPr bwMode="auto">
            <a:xfrm>
              <a:off x="5648325" y="2406650"/>
              <a:ext cx="366713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7" name="Oval 42"/>
            <p:cNvSpPr>
              <a:spLocks noChangeAspect="1" noChangeArrowheads="1"/>
            </p:cNvSpPr>
            <p:nvPr/>
          </p:nvSpPr>
          <p:spPr bwMode="auto">
            <a:xfrm>
              <a:off x="6276975" y="1674813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8" name="Oval 43"/>
            <p:cNvSpPr>
              <a:spLocks noChangeAspect="1" noChangeArrowheads="1"/>
            </p:cNvSpPr>
            <p:nvPr/>
          </p:nvSpPr>
          <p:spPr bwMode="auto">
            <a:xfrm>
              <a:off x="6257925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69" name="AutoShape 44"/>
            <p:cNvCxnSpPr>
              <a:cxnSpLocks noChangeAspect="1" noChangeShapeType="1"/>
              <a:stCxn id="67" idx="3"/>
              <a:endCxn id="66" idx="7"/>
            </p:cNvCxnSpPr>
            <p:nvPr/>
          </p:nvCxnSpPr>
          <p:spPr bwMode="auto">
            <a:xfrm flipH="1">
              <a:off x="5961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5"/>
            <p:cNvCxnSpPr>
              <a:cxnSpLocks noChangeAspect="1" noChangeShapeType="1"/>
              <a:stCxn id="68" idx="1"/>
              <a:endCxn id="66" idx="5"/>
            </p:cNvCxnSpPr>
            <p:nvPr/>
          </p:nvCxnSpPr>
          <p:spPr bwMode="auto">
            <a:xfrm flipH="1" flipV="1">
              <a:off x="5961063" y="2728913"/>
              <a:ext cx="349250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46"/>
            <p:cNvCxnSpPr>
              <a:cxnSpLocks noChangeAspect="1" noChangeShapeType="1"/>
              <a:stCxn id="68" idx="7"/>
              <a:endCxn id="65" idx="3"/>
            </p:cNvCxnSpPr>
            <p:nvPr/>
          </p:nvCxnSpPr>
          <p:spPr bwMode="auto">
            <a:xfrm flipV="1">
              <a:off x="6570663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7"/>
            <p:cNvCxnSpPr>
              <a:cxnSpLocks noChangeAspect="1" noChangeShapeType="1"/>
              <a:stCxn id="67" idx="5"/>
              <a:endCxn id="65" idx="1"/>
            </p:cNvCxnSpPr>
            <p:nvPr/>
          </p:nvCxnSpPr>
          <p:spPr bwMode="auto">
            <a:xfrm>
              <a:off x="6589713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"/>
            <p:cNvCxnSpPr>
              <a:cxnSpLocks noChangeAspect="1" noChangeShapeType="1"/>
              <a:stCxn id="66" idx="6"/>
              <a:endCxn id="65" idx="2"/>
            </p:cNvCxnSpPr>
            <p:nvPr/>
          </p:nvCxnSpPr>
          <p:spPr bwMode="auto">
            <a:xfrm>
              <a:off x="6022975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49"/>
            <p:cNvSpPr>
              <a:spLocks noChangeAspect="1" noChangeArrowheads="1"/>
            </p:cNvSpPr>
            <p:nvPr/>
          </p:nvSpPr>
          <p:spPr bwMode="auto">
            <a:xfrm>
              <a:off x="8091488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75" name="AutoShape 50"/>
            <p:cNvCxnSpPr>
              <a:cxnSpLocks noChangeAspect="1" noChangeShapeType="1"/>
              <a:stCxn id="78" idx="7"/>
              <a:endCxn id="74" idx="3"/>
            </p:cNvCxnSpPr>
            <p:nvPr/>
          </p:nvCxnSpPr>
          <p:spPr bwMode="auto">
            <a:xfrm flipV="1">
              <a:off x="7793038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51"/>
            <p:cNvCxnSpPr>
              <a:cxnSpLocks noChangeAspect="1" noChangeShapeType="1"/>
              <a:stCxn id="74" idx="1"/>
              <a:endCxn id="67" idx="6"/>
            </p:cNvCxnSpPr>
            <p:nvPr/>
          </p:nvCxnSpPr>
          <p:spPr bwMode="auto">
            <a:xfrm flipH="1" flipV="1">
              <a:off x="6651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52"/>
            <p:cNvCxnSpPr>
              <a:cxnSpLocks noChangeAspect="1" noChangeShapeType="1"/>
              <a:stCxn id="65" idx="6"/>
              <a:endCxn id="74" idx="2"/>
            </p:cNvCxnSpPr>
            <p:nvPr/>
          </p:nvCxnSpPr>
          <p:spPr bwMode="auto">
            <a:xfrm>
              <a:off x="7243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7480300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79" name="AutoShape 54"/>
            <p:cNvCxnSpPr>
              <a:cxnSpLocks noChangeAspect="1" noChangeShapeType="1"/>
              <a:stCxn id="65" idx="5"/>
              <a:endCxn id="78" idx="1"/>
            </p:cNvCxnSpPr>
            <p:nvPr/>
          </p:nvCxnSpPr>
          <p:spPr bwMode="auto">
            <a:xfrm>
              <a:off x="7181850" y="2728913"/>
              <a:ext cx="350838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30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8" y="2610027"/>
            <a:ext cx="8229600" cy="1143000"/>
          </a:xfrm>
        </p:spPr>
        <p:txBody>
          <a:bodyPr/>
          <a:lstStyle/>
          <a:p>
            <a:r>
              <a:rPr lang="en-US" dirty="0" smtClean="0"/>
              <a:t>What is the difference?</a:t>
            </a:r>
            <a:br>
              <a:rPr lang="en-US" dirty="0" smtClean="0"/>
            </a:br>
            <a:r>
              <a:rPr lang="en-US" dirty="0" smtClean="0"/>
              <a:t>1. Flight network</a:t>
            </a:r>
            <a:br>
              <a:rPr lang="en-US" dirty="0" smtClean="0"/>
            </a:br>
            <a:r>
              <a:rPr lang="en-US" dirty="0" smtClean="0"/>
              <a:t>2. Social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Level number of cross edge vertices can differ utmost by 1</a:t>
            </a:r>
            <a:endParaRPr lang="en-US" sz="3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066506" y="3219450"/>
            <a:ext cx="3649663" cy="2130425"/>
            <a:chOff x="4946650" y="4041775"/>
            <a:chExt cx="3649663" cy="2130425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043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5448300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6053138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21"/>
            <p:cNvSpPr>
              <a:spLocks noChangeAspect="1" noChangeArrowheads="1"/>
            </p:cNvSpPr>
            <p:nvPr/>
          </p:nvSpPr>
          <p:spPr bwMode="auto">
            <a:xfrm>
              <a:off x="6891338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47" name="Oval 22"/>
            <p:cNvSpPr>
              <a:spLocks noChangeAspect="1" noChangeArrowheads="1"/>
            </p:cNvSpPr>
            <p:nvPr/>
          </p:nvSpPr>
          <p:spPr bwMode="auto">
            <a:xfrm>
              <a:off x="5670550" y="5016500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8" name="Oval 23"/>
            <p:cNvSpPr>
              <a:spLocks noChangeAspect="1" noChangeArrowheads="1"/>
            </p:cNvSpPr>
            <p:nvPr/>
          </p:nvSpPr>
          <p:spPr bwMode="auto">
            <a:xfrm>
              <a:off x="6299200" y="4284663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49" name="Oval 24"/>
            <p:cNvSpPr>
              <a:spLocks noChangeAspect="1" noChangeArrowheads="1"/>
            </p:cNvSpPr>
            <p:nvPr/>
          </p:nvSpPr>
          <p:spPr bwMode="auto">
            <a:xfrm>
              <a:off x="6280150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50" name="AutoShape 25"/>
            <p:cNvCxnSpPr>
              <a:cxnSpLocks noChangeAspect="1" noChangeShapeType="1"/>
              <a:stCxn id="48" idx="3"/>
              <a:endCxn id="47" idx="7"/>
            </p:cNvCxnSpPr>
            <p:nvPr/>
          </p:nvCxnSpPr>
          <p:spPr bwMode="auto">
            <a:xfrm flipH="1">
              <a:off x="5983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6"/>
            <p:cNvCxnSpPr>
              <a:cxnSpLocks noChangeAspect="1" noChangeShapeType="1"/>
              <a:stCxn id="49" idx="1"/>
              <a:endCxn id="47" idx="5"/>
            </p:cNvCxnSpPr>
            <p:nvPr/>
          </p:nvCxnSpPr>
          <p:spPr bwMode="auto">
            <a:xfrm flipH="1" flipV="1">
              <a:off x="5983288" y="5348288"/>
              <a:ext cx="349250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7"/>
            <p:cNvCxnSpPr>
              <a:cxnSpLocks noChangeAspect="1" noChangeShapeType="1"/>
              <a:stCxn id="49" idx="7"/>
              <a:endCxn id="46" idx="3"/>
            </p:cNvCxnSpPr>
            <p:nvPr/>
          </p:nvCxnSpPr>
          <p:spPr bwMode="auto">
            <a:xfrm flipV="1">
              <a:off x="6592888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8"/>
            <p:cNvCxnSpPr>
              <a:cxnSpLocks noChangeAspect="1" noChangeShapeType="1"/>
              <a:stCxn id="48" idx="5"/>
              <a:endCxn id="46" idx="1"/>
            </p:cNvCxnSpPr>
            <p:nvPr/>
          </p:nvCxnSpPr>
          <p:spPr bwMode="auto">
            <a:xfrm>
              <a:off x="6611938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9"/>
            <p:cNvCxnSpPr>
              <a:cxnSpLocks noChangeAspect="1" noChangeShapeType="1"/>
              <a:stCxn id="47" idx="6"/>
              <a:endCxn id="46" idx="2"/>
            </p:cNvCxnSpPr>
            <p:nvPr/>
          </p:nvCxnSpPr>
          <p:spPr bwMode="auto">
            <a:xfrm>
              <a:off x="6054725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30"/>
            <p:cNvSpPr>
              <a:spLocks noChangeAspect="1" noChangeArrowheads="1"/>
            </p:cNvSpPr>
            <p:nvPr/>
          </p:nvSpPr>
          <p:spPr bwMode="auto">
            <a:xfrm>
              <a:off x="8113713" y="5016500"/>
              <a:ext cx="366712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56" name="AutoShape 31"/>
            <p:cNvCxnSpPr>
              <a:cxnSpLocks noChangeAspect="1" noChangeShapeType="1"/>
              <a:stCxn id="61" idx="7"/>
              <a:endCxn id="55" idx="3"/>
            </p:cNvCxnSpPr>
            <p:nvPr/>
          </p:nvCxnSpPr>
          <p:spPr bwMode="auto">
            <a:xfrm flipV="1">
              <a:off x="7815263" y="5348288"/>
              <a:ext cx="35083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32"/>
            <p:cNvCxnSpPr>
              <a:cxnSpLocks noChangeAspect="1" noChangeShapeType="1"/>
              <a:stCxn id="55" idx="1"/>
              <a:endCxn id="48" idx="6"/>
            </p:cNvCxnSpPr>
            <p:nvPr/>
          </p:nvCxnSpPr>
          <p:spPr bwMode="auto">
            <a:xfrm flipH="1" flipV="1">
              <a:off x="6683375" y="4467225"/>
              <a:ext cx="1482725" cy="58261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5556250" y="40417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4946650" y="4765675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cxnSp>
          <p:nvCxnSpPr>
            <p:cNvPr id="60" name="AutoShape 35"/>
            <p:cNvCxnSpPr>
              <a:cxnSpLocks noChangeAspect="1" noChangeShapeType="1"/>
              <a:stCxn id="46" idx="6"/>
              <a:endCxn id="55" idx="2"/>
            </p:cNvCxnSpPr>
            <p:nvPr/>
          </p:nvCxnSpPr>
          <p:spPr bwMode="auto">
            <a:xfrm>
              <a:off x="7275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Oval 36"/>
            <p:cNvSpPr>
              <a:spLocks noChangeAspect="1" noChangeArrowheads="1"/>
            </p:cNvSpPr>
            <p:nvPr/>
          </p:nvSpPr>
          <p:spPr bwMode="auto">
            <a:xfrm>
              <a:off x="7502525" y="5748338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62" name="AutoShape 37"/>
            <p:cNvCxnSpPr>
              <a:cxnSpLocks noChangeAspect="1" noChangeShapeType="1"/>
              <a:stCxn id="46" idx="5"/>
              <a:endCxn id="61" idx="1"/>
            </p:cNvCxnSpPr>
            <p:nvPr/>
          </p:nvCxnSpPr>
          <p:spPr bwMode="auto">
            <a:xfrm>
              <a:off x="7204075" y="5348288"/>
              <a:ext cx="350838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537200" y="5480050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7101" y="3369469"/>
            <a:ext cx="2809875" cy="1830387"/>
            <a:chOff x="5648325" y="1674813"/>
            <a:chExt cx="2809875" cy="1830387"/>
          </a:xfrm>
        </p:grpSpPr>
        <p:sp>
          <p:nvSpPr>
            <p:cNvPr id="65" name="Oval 40"/>
            <p:cNvSpPr>
              <a:spLocks noChangeAspect="1" noChangeArrowheads="1"/>
            </p:cNvSpPr>
            <p:nvPr/>
          </p:nvSpPr>
          <p:spPr bwMode="auto">
            <a:xfrm>
              <a:off x="6869113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66" name="Oval 41"/>
            <p:cNvSpPr>
              <a:spLocks noChangeAspect="1" noChangeArrowheads="1"/>
            </p:cNvSpPr>
            <p:nvPr/>
          </p:nvSpPr>
          <p:spPr bwMode="auto">
            <a:xfrm>
              <a:off x="5648325" y="2406650"/>
              <a:ext cx="366713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67" name="Oval 42"/>
            <p:cNvSpPr>
              <a:spLocks noChangeAspect="1" noChangeArrowheads="1"/>
            </p:cNvSpPr>
            <p:nvPr/>
          </p:nvSpPr>
          <p:spPr bwMode="auto">
            <a:xfrm>
              <a:off x="6276975" y="1674813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68" name="Oval 43"/>
            <p:cNvSpPr>
              <a:spLocks noChangeAspect="1" noChangeArrowheads="1"/>
            </p:cNvSpPr>
            <p:nvPr/>
          </p:nvSpPr>
          <p:spPr bwMode="auto">
            <a:xfrm>
              <a:off x="6257925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69" name="AutoShape 44"/>
            <p:cNvCxnSpPr>
              <a:cxnSpLocks noChangeAspect="1" noChangeShapeType="1"/>
              <a:stCxn id="67" idx="3"/>
              <a:endCxn id="66" idx="7"/>
            </p:cNvCxnSpPr>
            <p:nvPr/>
          </p:nvCxnSpPr>
          <p:spPr bwMode="auto">
            <a:xfrm flipH="1">
              <a:off x="5961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5"/>
            <p:cNvCxnSpPr>
              <a:cxnSpLocks noChangeAspect="1" noChangeShapeType="1"/>
              <a:stCxn id="68" idx="1"/>
              <a:endCxn id="66" idx="5"/>
            </p:cNvCxnSpPr>
            <p:nvPr/>
          </p:nvCxnSpPr>
          <p:spPr bwMode="auto">
            <a:xfrm flipH="1" flipV="1">
              <a:off x="5961063" y="2728913"/>
              <a:ext cx="349250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46"/>
            <p:cNvCxnSpPr>
              <a:cxnSpLocks noChangeAspect="1" noChangeShapeType="1"/>
              <a:stCxn id="68" idx="7"/>
              <a:endCxn id="65" idx="3"/>
            </p:cNvCxnSpPr>
            <p:nvPr/>
          </p:nvCxnSpPr>
          <p:spPr bwMode="auto">
            <a:xfrm flipV="1">
              <a:off x="6570663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7"/>
            <p:cNvCxnSpPr>
              <a:cxnSpLocks noChangeAspect="1" noChangeShapeType="1"/>
              <a:stCxn id="67" idx="5"/>
              <a:endCxn id="65" idx="1"/>
            </p:cNvCxnSpPr>
            <p:nvPr/>
          </p:nvCxnSpPr>
          <p:spPr bwMode="auto">
            <a:xfrm>
              <a:off x="6589713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"/>
            <p:cNvCxnSpPr>
              <a:cxnSpLocks noChangeAspect="1" noChangeShapeType="1"/>
              <a:stCxn id="66" idx="6"/>
              <a:endCxn id="65" idx="2"/>
            </p:cNvCxnSpPr>
            <p:nvPr/>
          </p:nvCxnSpPr>
          <p:spPr bwMode="auto">
            <a:xfrm>
              <a:off x="6022975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49"/>
            <p:cNvSpPr>
              <a:spLocks noChangeAspect="1" noChangeArrowheads="1"/>
            </p:cNvSpPr>
            <p:nvPr/>
          </p:nvSpPr>
          <p:spPr bwMode="auto">
            <a:xfrm>
              <a:off x="8091488" y="2406650"/>
              <a:ext cx="366712" cy="366713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75" name="AutoShape 50"/>
            <p:cNvCxnSpPr>
              <a:cxnSpLocks noChangeAspect="1" noChangeShapeType="1"/>
              <a:stCxn id="78" idx="7"/>
              <a:endCxn id="74" idx="3"/>
            </p:cNvCxnSpPr>
            <p:nvPr/>
          </p:nvCxnSpPr>
          <p:spPr bwMode="auto">
            <a:xfrm flipV="1">
              <a:off x="7793038" y="2728913"/>
              <a:ext cx="350837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51"/>
            <p:cNvCxnSpPr>
              <a:cxnSpLocks noChangeAspect="1" noChangeShapeType="1"/>
              <a:stCxn id="74" idx="1"/>
              <a:endCxn id="67" idx="6"/>
            </p:cNvCxnSpPr>
            <p:nvPr/>
          </p:nvCxnSpPr>
          <p:spPr bwMode="auto">
            <a:xfrm flipH="1" flipV="1">
              <a:off x="6651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52"/>
            <p:cNvCxnSpPr>
              <a:cxnSpLocks noChangeAspect="1" noChangeShapeType="1"/>
              <a:stCxn id="65" idx="6"/>
              <a:endCxn id="74" idx="2"/>
            </p:cNvCxnSpPr>
            <p:nvPr/>
          </p:nvCxnSpPr>
          <p:spPr bwMode="auto">
            <a:xfrm>
              <a:off x="7243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7480300" y="3138488"/>
              <a:ext cx="366713" cy="366712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</a:t>
              </a:r>
            </a:p>
          </p:txBody>
        </p:sp>
        <p:cxnSp>
          <p:nvCxnSpPr>
            <p:cNvPr id="79" name="AutoShape 54"/>
            <p:cNvCxnSpPr>
              <a:cxnSpLocks noChangeAspect="1" noChangeShapeType="1"/>
              <a:stCxn id="65" idx="5"/>
              <a:endCxn id="78" idx="1"/>
            </p:cNvCxnSpPr>
            <p:nvPr/>
          </p:nvCxnSpPr>
          <p:spPr bwMode="auto">
            <a:xfrm>
              <a:off x="7181850" y="2728913"/>
              <a:ext cx="350838" cy="452437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445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02663"/>
            <a:ext cx="8229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263691"/>
            <a:ext cx="8423783" cy="26834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Determines whether G is connected</a:t>
            </a:r>
          </a:p>
          <a:p>
            <a:pPr>
              <a:lnSpc>
                <a:spcPct val="120000"/>
              </a:lnSpc>
            </a:pPr>
            <a:r>
              <a:rPr lang="en-US" dirty="0"/>
              <a:t>Computes the connected components of G</a:t>
            </a:r>
          </a:p>
          <a:p>
            <a:pPr>
              <a:lnSpc>
                <a:spcPct val="120000"/>
              </a:lnSpc>
            </a:pPr>
            <a:r>
              <a:rPr lang="en-US" dirty="0"/>
              <a:t>Computes a spanning forest of </a:t>
            </a:r>
            <a:r>
              <a:rPr lang="en-US" dirty="0" smtClean="0"/>
              <a:t>G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003"/>
            <a:ext cx="8229600" cy="1143000"/>
          </a:xfrm>
        </p:spPr>
        <p:txBody>
          <a:bodyPr/>
          <a:lstStyle/>
          <a:p>
            <a:r>
              <a:rPr lang="en-US" sz="5400" dirty="0"/>
              <a:t>Computing Connected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05" y="2737093"/>
            <a:ext cx="5524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027"/>
            <a:ext cx="8229600" cy="1143000"/>
          </a:xfrm>
        </p:spPr>
        <p:txBody>
          <a:bodyPr/>
          <a:lstStyle/>
          <a:p>
            <a:r>
              <a:rPr lang="en-US" sz="5400" dirty="0"/>
              <a:t>Computing Spanning Forest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97" y="2597150"/>
            <a:ext cx="5524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902"/>
            <a:ext cx="8229600" cy="1143000"/>
          </a:xfrm>
        </p:spPr>
        <p:txBody>
          <a:bodyPr/>
          <a:lstStyle/>
          <a:p>
            <a:r>
              <a:rPr lang="en-US" dirty="0" smtClean="0"/>
              <a:t>Bipartite graph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3063939" y="2106023"/>
            <a:ext cx="2927759" cy="2445062"/>
            <a:chOff x="5628492" y="2998927"/>
            <a:chExt cx="1736725" cy="1450392"/>
          </a:xfrm>
        </p:grpSpPr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5628492" y="3001519"/>
              <a:ext cx="258762" cy="258763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4</a:t>
              </a: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5628492" y="3580957"/>
              <a:ext cx="258762" cy="25876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5</a:t>
              </a:r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5628492" y="4190557"/>
              <a:ext cx="258762" cy="25876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7</a:t>
              </a: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7106454" y="2998927"/>
              <a:ext cx="258763" cy="258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1</a:t>
              </a: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7106454" y="3532327"/>
              <a:ext cx="258763" cy="258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3</a:t>
              </a: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7106454" y="4111765"/>
              <a:ext cx="258763" cy="2587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6</a:t>
              </a:r>
            </a:p>
          </p:txBody>
        </p:sp>
        <p:cxnSp>
          <p:nvCxnSpPr>
            <p:cNvPr id="68" name="AutoShape 62"/>
            <p:cNvCxnSpPr>
              <a:cxnSpLocks noChangeShapeType="1"/>
              <a:stCxn id="61" idx="6"/>
              <a:endCxn id="64" idx="2"/>
            </p:cNvCxnSpPr>
            <p:nvPr/>
          </p:nvCxnSpPr>
          <p:spPr bwMode="auto">
            <a:xfrm flipV="1">
              <a:off x="5887254" y="3128309"/>
              <a:ext cx="1219200" cy="2592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63"/>
            <p:cNvCxnSpPr>
              <a:cxnSpLocks noChangeShapeType="1"/>
              <a:stCxn id="62" idx="6"/>
              <a:endCxn id="64" idx="2"/>
            </p:cNvCxnSpPr>
            <p:nvPr/>
          </p:nvCxnSpPr>
          <p:spPr bwMode="auto">
            <a:xfrm flipV="1">
              <a:off x="5887254" y="3128309"/>
              <a:ext cx="1219200" cy="58203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5"/>
            <p:cNvCxnSpPr>
              <a:cxnSpLocks noChangeShapeType="1"/>
              <a:stCxn id="63" idx="6"/>
              <a:endCxn id="65" idx="2"/>
            </p:cNvCxnSpPr>
            <p:nvPr/>
          </p:nvCxnSpPr>
          <p:spPr bwMode="auto">
            <a:xfrm flipV="1">
              <a:off x="5887254" y="3661708"/>
              <a:ext cx="1219200" cy="65823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67"/>
            <p:cNvCxnSpPr>
              <a:cxnSpLocks noChangeShapeType="1"/>
              <a:stCxn id="62" idx="6"/>
              <a:endCxn id="66" idx="2"/>
            </p:cNvCxnSpPr>
            <p:nvPr/>
          </p:nvCxnSpPr>
          <p:spPr bwMode="auto">
            <a:xfrm>
              <a:off x="5887254" y="3710338"/>
              <a:ext cx="1219200" cy="53080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70"/>
            <p:cNvCxnSpPr>
              <a:cxnSpLocks noChangeShapeType="1"/>
              <a:stCxn id="62" idx="6"/>
              <a:endCxn id="65" idx="2"/>
            </p:cNvCxnSpPr>
            <p:nvPr/>
          </p:nvCxnSpPr>
          <p:spPr bwMode="auto">
            <a:xfrm flipV="1">
              <a:off x="5887254" y="3661708"/>
              <a:ext cx="1219200" cy="4863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2" name="AutoShape 62"/>
          <p:cNvCxnSpPr>
            <a:cxnSpLocks noChangeShapeType="1"/>
            <a:stCxn id="61" idx="6"/>
            <a:endCxn id="65" idx="2"/>
          </p:cNvCxnSpPr>
          <p:nvPr/>
        </p:nvCxnSpPr>
        <p:spPr bwMode="auto">
          <a:xfrm>
            <a:off x="3500158" y="2328504"/>
            <a:ext cx="2055319" cy="894832"/>
          </a:xfrm>
          <a:prstGeom prst="straightConnector1">
            <a:avLst/>
          </a:prstGeom>
          <a:noFill/>
          <a:ln w="952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619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902"/>
            <a:ext cx="8229600" cy="1143000"/>
          </a:xfrm>
        </p:spPr>
        <p:txBody>
          <a:bodyPr/>
          <a:lstStyle/>
          <a:p>
            <a:r>
              <a:rPr lang="en-US" dirty="0" smtClean="0"/>
              <a:t>Bipartite graph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399209" y="2317399"/>
            <a:ext cx="4249245" cy="2688996"/>
            <a:chOff x="1553379" y="2620519"/>
            <a:chExt cx="2809875" cy="1736725"/>
          </a:xfrm>
        </p:grpSpPr>
        <p:sp>
          <p:nvSpPr>
            <p:cNvPr id="42" name="Oval 29"/>
            <p:cNvSpPr>
              <a:spLocks noChangeArrowheads="1"/>
            </p:cNvSpPr>
            <p:nvPr/>
          </p:nvSpPr>
          <p:spPr bwMode="auto">
            <a:xfrm>
              <a:off x="3463142" y="4098482"/>
              <a:ext cx="258762" cy="258762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1</a:t>
              </a: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396342" y="2620519"/>
              <a:ext cx="258762" cy="258763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2</a:t>
              </a:r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3463142" y="2620519"/>
              <a:ext cx="258762" cy="258763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3</a:t>
              </a:r>
            </a:p>
          </p:txBody>
        </p:sp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1553379" y="3344419"/>
              <a:ext cx="260350" cy="260350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6</a:t>
              </a: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394754" y="3342832"/>
              <a:ext cx="260350" cy="260350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5</a:t>
              </a:r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4102904" y="3344419"/>
              <a:ext cx="260350" cy="260350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4</a:t>
              </a: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2396342" y="4098482"/>
              <a:ext cx="258762" cy="258762"/>
            </a:xfrm>
            <a:prstGeom prst="ellipse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g Book"/>
                  <a:cs typeface="Avenig Book"/>
                </a:rPr>
                <a:t>7</a:t>
              </a:r>
            </a:p>
          </p:txBody>
        </p:sp>
        <p:cxnSp>
          <p:nvCxnSpPr>
            <p:cNvPr id="49" name="AutoShape 37"/>
            <p:cNvCxnSpPr>
              <a:cxnSpLocks noChangeShapeType="1"/>
              <a:stCxn id="43" idx="3"/>
              <a:endCxn id="45" idx="7"/>
            </p:cNvCxnSpPr>
            <p:nvPr/>
          </p:nvCxnSpPr>
          <p:spPr bwMode="auto">
            <a:xfrm flipH="1">
              <a:off x="1775629" y="2841182"/>
              <a:ext cx="658813" cy="541337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9"/>
            <p:cNvCxnSpPr>
              <a:cxnSpLocks noChangeShapeType="1"/>
              <a:stCxn id="43" idx="6"/>
              <a:endCxn id="44" idx="2"/>
            </p:cNvCxnSpPr>
            <p:nvPr/>
          </p:nvCxnSpPr>
          <p:spPr bwMode="auto">
            <a:xfrm>
              <a:off x="2655104" y="2750694"/>
              <a:ext cx="808038" cy="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40"/>
            <p:cNvCxnSpPr>
              <a:cxnSpLocks noChangeShapeType="1"/>
              <a:stCxn id="44" idx="5"/>
              <a:endCxn id="47" idx="1"/>
            </p:cNvCxnSpPr>
            <p:nvPr/>
          </p:nvCxnSpPr>
          <p:spPr bwMode="auto">
            <a:xfrm>
              <a:off x="3683804" y="2841182"/>
              <a:ext cx="457200" cy="541337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2"/>
            <p:cNvCxnSpPr>
              <a:cxnSpLocks noChangeShapeType="1"/>
              <a:stCxn id="42" idx="7"/>
              <a:endCxn id="47" idx="3"/>
            </p:cNvCxnSpPr>
            <p:nvPr/>
          </p:nvCxnSpPr>
          <p:spPr bwMode="auto">
            <a:xfrm flipV="1">
              <a:off x="3683804" y="3566669"/>
              <a:ext cx="457200" cy="569913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4"/>
            <p:cNvCxnSpPr>
              <a:cxnSpLocks noChangeShapeType="1"/>
              <a:stCxn id="42" idx="1"/>
              <a:endCxn id="46" idx="5"/>
            </p:cNvCxnSpPr>
            <p:nvPr/>
          </p:nvCxnSpPr>
          <p:spPr bwMode="auto">
            <a:xfrm flipH="1" flipV="1">
              <a:off x="2617004" y="3565082"/>
              <a:ext cx="884238" cy="5715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45"/>
            <p:cNvCxnSpPr>
              <a:cxnSpLocks noChangeShapeType="1"/>
              <a:stCxn id="42" idx="2"/>
              <a:endCxn id="48" idx="6"/>
            </p:cNvCxnSpPr>
            <p:nvPr/>
          </p:nvCxnSpPr>
          <p:spPr bwMode="auto">
            <a:xfrm flipH="1">
              <a:off x="2655104" y="4228657"/>
              <a:ext cx="808038" cy="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46"/>
            <p:cNvCxnSpPr>
              <a:cxnSpLocks noChangeShapeType="1"/>
              <a:stCxn id="45" idx="5"/>
              <a:endCxn id="48" idx="1"/>
            </p:cNvCxnSpPr>
            <p:nvPr/>
          </p:nvCxnSpPr>
          <p:spPr bwMode="auto">
            <a:xfrm>
              <a:off x="1775629" y="3566669"/>
              <a:ext cx="658813" cy="569913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"/>
            <p:cNvCxnSpPr>
              <a:cxnSpLocks noChangeShapeType="1"/>
              <a:stCxn id="46" idx="2"/>
              <a:endCxn id="45" idx="6"/>
            </p:cNvCxnSpPr>
            <p:nvPr/>
          </p:nvCxnSpPr>
          <p:spPr bwMode="auto">
            <a:xfrm flipH="1">
              <a:off x="1813729" y="3473007"/>
              <a:ext cx="581025" cy="1587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8"/>
            <p:cNvCxnSpPr>
              <a:cxnSpLocks noChangeShapeType="1"/>
              <a:stCxn id="44" idx="3"/>
              <a:endCxn id="46" idx="7"/>
            </p:cNvCxnSpPr>
            <p:nvPr/>
          </p:nvCxnSpPr>
          <p:spPr bwMode="auto">
            <a:xfrm flipH="1">
              <a:off x="2617004" y="2841182"/>
              <a:ext cx="884238" cy="53975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50"/>
            <p:cNvCxnSpPr>
              <a:cxnSpLocks noChangeShapeType="1"/>
              <a:stCxn id="44" idx="4"/>
              <a:endCxn id="48" idx="7"/>
            </p:cNvCxnSpPr>
            <p:nvPr/>
          </p:nvCxnSpPr>
          <p:spPr bwMode="auto">
            <a:xfrm flipH="1">
              <a:off x="2617004" y="2879282"/>
              <a:ext cx="976313" cy="12573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51"/>
            <p:cNvCxnSpPr>
              <a:cxnSpLocks noChangeShapeType="1"/>
              <a:stCxn id="42" idx="0"/>
              <a:endCxn id="43" idx="5"/>
            </p:cNvCxnSpPr>
            <p:nvPr/>
          </p:nvCxnSpPr>
          <p:spPr bwMode="auto">
            <a:xfrm flipH="1" flipV="1">
              <a:off x="2617004" y="2841182"/>
              <a:ext cx="976313" cy="12573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5278160" y="2102722"/>
            <a:ext cx="2927759" cy="3339892"/>
            <a:chOff x="5628492" y="2468119"/>
            <a:chExt cx="1736725" cy="1981200"/>
          </a:xfrm>
        </p:grpSpPr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5628492" y="2468119"/>
              <a:ext cx="258762" cy="258763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2</a:t>
              </a: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5628492" y="3001519"/>
              <a:ext cx="258762" cy="258763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4</a:t>
              </a: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5628492" y="3580957"/>
              <a:ext cx="258762" cy="25876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5</a:t>
              </a:r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5628492" y="4190557"/>
              <a:ext cx="258762" cy="25876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7</a:t>
              </a: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7106454" y="2772919"/>
              <a:ext cx="258763" cy="258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1</a:t>
              </a: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7106454" y="3306319"/>
              <a:ext cx="258763" cy="2587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3</a:t>
              </a: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7106454" y="3885757"/>
              <a:ext cx="258763" cy="2587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0458C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v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g Book"/>
                  <a:cs typeface="Avenig Book"/>
                </a:rPr>
                <a:t>6</a:t>
              </a:r>
            </a:p>
          </p:txBody>
        </p:sp>
        <p:cxnSp>
          <p:nvCxnSpPr>
            <p:cNvPr id="67" name="AutoShape 61"/>
            <p:cNvCxnSpPr>
              <a:cxnSpLocks noChangeShapeType="1"/>
              <a:stCxn id="60" idx="6"/>
              <a:endCxn id="64" idx="2"/>
            </p:cNvCxnSpPr>
            <p:nvPr/>
          </p:nvCxnSpPr>
          <p:spPr bwMode="auto">
            <a:xfrm>
              <a:off x="5887254" y="2598294"/>
              <a:ext cx="1219200" cy="3048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62"/>
            <p:cNvCxnSpPr>
              <a:cxnSpLocks noChangeShapeType="1"/>
              <a:stCxn id="61" idx="6"/>
              <a:endCxn id="64" idx="2"/>
            </p:cNvCxnSpPr>
            <p:nvPr/>
          </p:nvCxnSpPr>
          <p:spPr bwMode="auto">
            <a:xfrm flipV="1">
              <a:off x="5887254" y="2903094"/>
              <a:ext cx="1219200" cy="2286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63"/>
            <p:cNvCxnSpPr>
              <a:cxnSpLocks noChangeShapeType="1"/>
              <a:stCxn id="62" idx="6"/>
              <a:endCxn id="64" idx="2"/>
            </p:cNvCxnSpPr>
            <p:nvPr/>
          </p:nvCxnSpPr>
          <p:spPr bwMode="auto">
            <a:xfrm flipV="1">
              <a:off x="5887254" y="2903094"/>
              <a:ext cx="1219200" cy="80803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64"/>
            <p:cNvCxnSpPr>
              <a:cxnSpLocks noChangeShapeType="1"/>
              <a:stCxn id="61" idx="6"/>
              <a:endCxn id="65" idx="2"/>
            </p:cNvCxnSpPr>
            <p:nvPr/>
          </p:nvCxnSpPr>
          <p:spPr bwMode="auto">
            <a:xfrm>
              <a:off x="5887254" y="3131694"/>
              <a:ext cx="1219200" cy="3048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5"/>
            <p:cNvCxnSpPr>
              <a:cxnSpLocks noChangeShapeType="1"/>
              <a:stCxn id="63" idx="6"/>
              <a:endCxn id="65" idx="2"/>
            </p:cNvCxnSpPr>
            <p:nvPr/>
          </p:nvCxnSpPr>
          <p:spPr bwMode="auto">
            <a:xfrm flipV="1">
              <a:off x="5887254" y="3436494"/>
              <a:ext cx="1219200" cy="88423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6"/>
            <p:cNvCxnSpPr>
              <a:cxnSpLocks noChangeShapeType="1"/>
              <a:stCxn id="63" idx="6"/>
              <a:endCxn id="66" idx="2"/>
            </p:cNvCxnSpPr>
            <p:nvPr/>
          </p:nvCxnSpPr>
          <p:spPr bwMode="auto">
            <a:xfrm flipV="1">
              <a:off x="5887254" y="4015932"/>
              <a:ext cx="1219200" cy="3048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67"/>
            <p:cNvCxnSpPr>
              <a:cxnSpLocks noChangeShapeType="1"/>
              <a:stCxn id="62" idx="6"/>
              <a:endCxn id="66" idx="2"/>
            </p:cNvCxnSpPr>
            <p:nvPr/>
          </p:nvCxnSpPr>
          <p:spPr bwMode="auto">
            <a:xfrm>
              <a:off x="5887254" y="3711132"/>
              <a:ext cx="1219200" cy="3048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68"/>
            <p:cNvCxnSpPr>
              <a:cxnSpLocks noChangeShapeType="1"/>
              <a:stCxn id="60" idx="6"/>
              <a:endCxn id="66" idx="2"/>
            </p:cNvCxnSpPr>
            <p:nvPr/>
          </p:nvCxnSpPr>
          <p:spPr bwMode="auto">
            <a:xfrm>
              <a:off x="5887254" y="2598294"/>
              <a:ext cx="1219200" cy="141763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69"/>
            <p:cNvCxnSpPr>
              <a:cxnSpLocks noChangeShapeType="1"/>
              <a:stCxn id="60" idx="6"/>
              <a:endCxn id="65" idx="2"/>
            </p:cNvCxnSpPr>
            <p:nvPr/>
          </p:nvCxnSpPr>
          <p:spPr bwMode="auto">
            <a:xfrm>
              <a:off x="5887254" y="2598294"/>
              <a:ext cx="1219200" cy="838200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70"/>
            <p:cNvCxnSpPr>
              <a:cxnSpLocks noChangeShapeType="1"/>
              <a:stCxn id="62" idx="6"/>
              <a:endCxn id="65" idx="2"/>
            </p:cNvCxnSpPr>
            <p:nvPr/>
          </p:nvCxnSpPr>
          <p:spPr bwMode="auto">
            <a:xfrm flipV="1">
              <a:off x="5887254" y="3436494"/>
              <a:ext cx="1219200" cy="27463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71"/>
            <p:cNvCxnSpPr>
              <a:cxnSpLocks noChangeShapeType="1"/>
              <a:stCxn id="63" idx="6"/>
              <a:endCxn id="64" idx="2"/>
            </p:cNvCxnSpPr>
            <p:nvPr/>
          </p:nvCxnSpPr>
          <p:spPr bwMode="auto">
            <a:xfrm flipV="1">
              <a:off x="5887254" y="2903094"/>
              <a:ext cx="1219200" cy="1417638"/>
            </a:xfrm>
            <a:prstGeom prst="straightConnector1">
              <a:avLst/>
            </a:prstGeom>
            <a:noFill/>
            <a:ln w="9525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96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652"/>
            <a:ext cx="8229600" cy="1143000"/>
          </a:xfrm>
        </p:spPr>
        <p:txBody>
          <a:bodyPr/>
          <a:lstStyle/>
          <a:p>
            <a:r>
              <a:rPr lang="en-US" sz="5400" dirty="0" smtClean="0"/>
              <a:t>How will you determine if a graph is bipartite?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4523"/>
            <a:ext cx="8229600" cy="7022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Hint: use BFS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536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963"/>
            <a:ext cx="8229600" cy="1143000"/>
          </a:xfrm>
        </p:spPr>
        <p:txBody>
          <a:bodyPr/>
          <a:lstStyle/>
          <a:p>
            <a:r>
              <a:rPr lang="en-US" sz="4000" dirty="0" smtClean="0"/>
              <a:t>If no edge joins two vertices in the same level of BFS, the graph is bipartite!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85976" y="2962383"/>
            <a:ext cx="1762125" cy="2638425"/>
            <a:chOff x="1066800" y="3810000"/>
            <a:chExt cx="1762125" cy="2638425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666750" y="4286250"/>
              <a:ext cx="2638425" cy="1685925"/>
              <a:chOff x="1219200" y="4629150"/>
              <a:chExt cx="2638425" cy="1685925"/>
            </a:xfrm>
          </p:grpSpPr>
          <p:sp>
            <p:nvSpPr>
              <p:cNvPr id="8" name="Freeform 34"/>
              <p:cNvSpPr>
                <a:spLocks/>
              </p:cNvSpPr>
              <p:nvPr/>
            </p:nvSpPr>
            <p:spPr bwMode="auto">
              <a:xfrm>
                <a:off x="3363913" y="4629150"/>
                <a:ext cx="493712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9" name="Freeform 33"/>
              <p:cNvSpPr>
                <a:spLocks/>
              </p:cNvSpPr>
              <p:nvPr/>
            </p:nvSpPr>
            <p:spPr bwMode="auto">
              <a:xfrm>
                <a:off x="2543175" y="4629150"/>
                <a:ext cx="493713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1724025" y="4648200"/>
                <a:ext cx="493713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857375" y="48291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857375" y="52863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857375" y="57435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219200" y="52863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2695575" y="48291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695575" y="52863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2695575" y="57435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3514725" y="52863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3514725" y="57435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cxnSp>
            <p:nvCxnSpPr>
              <p:cNvPr id="20" name="AutoShape 20"/>
              <p:cNvCxnSpPr>
                <a:cxnSpLocks noChangeShapeType="1"/>
                <a:stCxn id="11" idx="6"/>
                <a:endCxn id="15" idx="2"/>
              </p:cNvCxnSpPr>
              <p:nvPr/>
            </p:nvCxnSpPr>
            <p:spPr bwMode="auto">
              <a:xfrm>
                <a:off x="2009775" y="49053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21"/>
              <p:cNvCxnSpPr>
                <a:cxnSpLocks noChangeShapeType="1"/>
                <a:stCxn id="12" idx="7"/>
                <a:endCxn id="15" idx="3"/>
              </p:cNvCxnSpPr>
              <p:nvPr/>
            </p:nvCxnSpPr>
            <p:spPr bwMode="auto">
              <a:xfrm flipV="1">
                <a:off x="1987550" y="4959350"/>
                <a:ext cx="73025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2"/>
              <p:cNvCxnSpPr>
                <a:cxnSpLocks noChangeShapeType="1"/>
                <a:stCxn id="12" idx="6"/>
                <a:endCxn id="16" idx="2"/>
              </p:cNvCxnSpPr>
              <p:nvPr/>
            </p:nvCxnSpPr>
            <p:spPr bwMode="auto">
              <a:xfrm>
                <a:off x="2009775" y="53625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4"/>
              <p:cNvCxnSpPr>
                <a:cxnSpLocks noChangeShapeType="1"/>
                <a:stCxn id="13" idx="6"/>
                <a:endCxn id="17" idx="2"/>
              </p:cNvCxnSpPr>
              <p:nvPr/>
            </p:nvCxnSpPr>
            <p:spPr bwMode="auto">
              <a:xfrm>
                <a:off x="2009775" y="58197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25"/>
              <p:cNvCxnSpPr>
                <a:cxnSpLocks noChangeShapeType="1"/>
                <a:stCxn id="14" idx="7"/>
                <a:endCxn id="11" idx="2"/>
              </p:cNvCxnSpPr>
              <p:nvPr/>
            </p:nvCxnSpPr>
            <p:spPr bwMode="auto">
              <a:xfrm flipV="1">
                <a:off x="1349375" y="4905375"/>
                <a:ext cx="508000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26"/>
              <p:cNvCxnSpPr>
                <a:cxnSpLocks noChangeShapeType="1"/>
                <a:stCxn id="14" idx="6"/>
                <a:endCxn id="12" idx="2"/>
              </p:cNvCxnSpPr>
              <p:nvPr/>
            </p:nvCxnSpPr>
            <p:spPr bwMode="auto">
              <a:xfrm>
                <a:off x="1371600" y="5362575"/>
                <a:ext cx="48577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7"/>
              <p:cNvCxnSpPr>
                <a:cxnSpLocks noChangeShapeType="1"/>
                <a:stCxn id="14" idx="5"/>
                <a:endCxn id="13" idx="2"/>
              </p:cNvCxnSpPr>
              <p:nvPr/>
            </p:nvCxnSpPr>
            <p:spPr bwMode="auto">
              <a:xfrm>
                <a:off x="1349375" y="5416550"/>
                <a:ext cx="508000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28"/>
              <p:cNvCxnSpPr>
                <a:cxnSpLocks noChangeShapeType="1"/>
                <a:stCxn id="15" idx="5"/>
                <a:endCxn id="18" idx="1"/>
              </p:cNvCxnSpPr>
              <p:nvPr/>
            </p:nvCxnSpPr>
            <p:spPr bwMode="auto">
              <a:xfrm>
                <a:off x="2825750" y="4959350"/>
                <a:ext cx="71120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29"/>
              <p:cNvCxnSpPr>
                <a:cxnSpLocks noChangeShapeType="1"/>
                <a:stCxn id="17" idx="6"/>
                <a:endCxn id="18" idx="3"/>
              </p:cNvCxnSpPr>
              <p:nvPr/>
            </p:nvCxnSpPr>
            <p:spPr bwMode="auto">
              <a:xfrm flipV="1">
                <a:off x="2847975" y="5416550"/>
                <a:ext cx="688975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30"/>
              <p:cNvCxnSpPr>
                <a:cxnSpLocks noChangeShapeType="1"/>
                <a:stCxn id="16" idx="6"/>
                <a:endCxn id="19" idx="1"/>
              </p:cNvCxnSpPr>
              <p:nvPr/>
            </p:nvCxnSpPr>
            <p:spPr bwMode="auto">
              <a:xfrm>
                <a:off x="2847975" y="5362575"/>
                <a:ext cx="688975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Oval 35"/>
              <p:cNvSpPr>
                <a:spLocks noChangeArrowheads="1"/>
              </p:cNvSpPr>
              <p:nvPr/>
            </p:nvSpPr>
            <p:spPr bwMode="auto">
              <a:xfrm>
                <a:off x="3514725" y="4829175"/>
                <a:ext cx="152400" cy="15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cxnSp>
            <p:nvCxnSpPr>
              <p:cNvPr id="31" name="AutoShape 36"/>
              <p:cNvCxnSpPr>
                <a:cxnSpLocks noChangeShapeType="1"/>
                <a:stCxn id="15" idx="6"/>
                <a:endCxn id="30" idx="2"/>
              </p:cNvCxnSpPr>
              <p:nvPr/>
            </p:nvCxnSpPr>
            <p:spPr bwMode="auto">
              <a:xfrm>
                <a:off x="2847975" y="4905375"/>
                <a:ext cx="6667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1066800" y="4343400"/>
              <a:ext cx="323850" cy="306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1</a:t>
              </a: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066800" y="5181600"/>
              <a:ext cx="336550" cy="306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1066800" y="6019800"/>
              <a:ext cx="336550" cy="306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29176" y="2962383"/>
            <a:ext cx="1762125" cy="2638425"/>
            <a:chOff x="1066800" y="3810000"/>
            <a:chExt cx="1762125" cy="2638425"/>
          </a:xfrm>
        </p:grpSpPr>
        <p:grpSp>
          <p:nvGrpSpPr>
            <p:cNvPr id="33" name="Group 32"/>
            <p:cNvGrpSpPr/>
            <p:nvPr/>
          </p:nvGrpSpPr>
          <p:grpSpPr>
            <a:xfrm rot="5400000">
              <a:off x="666750" y="4286250"/>
              <a:ext cx="2638425" cy="1685925"/>
              <a:chOff x="1219200" y="4629150"/>
              <a:chExt cx="2638425" cy="1685925"/>
            </a:xfrm>
          </p:grpSpPr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3363913" y="4629150"/>
                <a:ext cx="493712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2543175" y="4629150"/>
                <a:ext cx="493713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1724025" y="4648200"/>
                <a:ext cx="493713" cy="1666875"/>
              </a:xfrm>
              <a:custGeom>
                <a:avLst/>
                <a:gdLst>
                  <a:gd name="T0" fmla="*/ 2147483647 w 311"/>
                  <a:gd name="T1" fmla="*/ 2147483647 h 912"/>
                  <a:gd name="T2" fmla="*/ 2147483647 w 311"/>
                  <a:gd name="T3" fmla="*/ 2147483647 h 912"/>
                  <a:gd name="T4" fmla="*/ 2147483647 w 311"/>
                  <a:gd name="T5" fmla="*/ 2147483647 h 912"/>
                  <a:gd name="T6" fmla="*/ 0 w 311"/>
                  <a:gd name="T7" fmla="*/ 2147483647 h 912"/>
                  <a:gd name="T8" fmla="*/ 2147483647 w 311"/>
                  <a:gd name="T9" fmla="*/ 2147483647 h 912"/>
                  <a:gd name="T10" fmla="*/ 2147483647 w 311"/>
                  <a:gd name="T11" fmla="*/ 2147483647 h 912"/>
                  <a:gd name="T12" fmla="*/ 2147483647 w 311"/>
                  <a:gd name="T13" fmla="*/ 2147483647 h 912"/>
                  <a:gd name="T14" fmla="*/ 2147483647 w 311"/>
                  <a:gd name="T15" fmla="*/ 2147483647 h 912"/>
                  <a:gd name="T16" fmla="*/ 2147483647 w 311"/>
                  <a:gd name="T17" fmla="*/ 2147483647 h 912"/>
                  <a:gd name="T18" fmla="*/ 2147483647 w 311"/>
                  <a:gd name="T19" fmla="*/ 2147483647 h 912"/>
                  <a:gd name="T20" fmla="*/ 2147483647 w 311"/>
                  <a:gd name="T21" fmla="*/ 2147483647 h 912"/>
                  <a:gd name="T22" fmla="*/ 2147483647 w 311"/>
                  <a:gd name="T23" fmla="*/ 2147483647 h 912"/>
                  <a:gd name="T24" fmla="*/ 2147483647 w 311"/>
                  <a:gd name="T25" fmla="*/ 2147483647 h 912"/>
                  <a:gd name="T26" fmla="*/ 2147483647 w 311"/>
                  <a:gd name="T27" fmla="*/ 0 h 912"/>
                  <a:gd name="T28" fmla="*/ 2147483647 w 311"/>
                  <a:gd name="T29" fmla="*/ 2147483647 h 912"/>
                  <a:gd name="T30" fmla="*/ 2147483647 w 311"/>
                  <a:gd name="T31" fmla="*/ 2147483647 h 9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912"/>
                  <a:gd name="T50" fmla="*/ 311 w 311"/>
                  <a:gd name="T51" fmla="*/ 912 h 9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912">
                    <a:moveTo>
                      <a:pt x="47" y="19"/>
                    </a:moveTo>
                    <a:cubicBezTo>
                      <a:pt x="42" y="94"/>
                      <a:pt x="36" y="131"/>
                      <a:pt x="21" y="196"/>
                    </a:cubicBezTo>
                    <a:cubicBezTo>
                      <a:pt x="18" y="235"/>
                      <a:pt x="18" y="273"/>
                      <a:pt x="14" y="312"/>
                    </a:cubicBezTo>
                    <a:cubicBezTo>
                      <a:pt x="11" y="332"/>
                      <a:pt x="0" y="374"/>
                      <a:pt x="0" y="374"/>
                    </a:cubicBezTo>
                    <a:cubicBezTo>
                      <a:pt x="2" y="542"/>
                      <a:pt x="0" y="712"/>
                      <a:pt x="7" y="881"/>
                    </a:cubicBezTo>
                    <a:cubicBezTo>
                      <a:pt x="8" y="900"/>
                      <a:pt x="60" y="911"/>
                      <a:pt x="60" y="911"/>
                    </a:cubicBezTo>
                    <a:cubicBezTo>
                      <a:pt x="104" y="909"/>
                      <a:pt x="147" y="912"/>
                      <a:pt x="189" y="905"/>
                    </a:cubicBezTo>
                    <a:cubicBezTo>
                      <a:pt x="220" y="897"/>
                      <a:pt x="231" y="899"/>
                      <a:pt x="244" y="863"/>
                    </a:cubicBezTo>
                    <a:cubicBezTo>
                      <a:pt x="257" y="806"/>
                      <a:pt x="249" y="745"/>
                      <a:pt x="270" y="691"/>
                    </a:cubicBezTo>
                    <a:cubicBezTo>
                      <a:pt x="276" y="644"/>
                      <a:pt x="280" y="596"/>
                      <a:pt x="297" y="551"/>
                    </a:cubicBezTo>
                    <a:cubicBezTo>
                      <a:pt x="300" y="505"/>
                      <a:pt x="302" y="461"/>
                      <a:pt x="304" y="416"/>
                    </a:cubicBezTo>
                    <a:cubicBezTo>
                      <a:pt x="306" y="383"/>
                      <a:pt x="311" y="351"/>
                      <a:pt x="311" y="318"/>
                    </a:cubicBezTo>
                    <a:cubicBezTo>
                      <a:pt x="311" y="272"/>
                      <a:pt x="295" y="92"/>
                      <a:pt x="216" y="68"/>
                    </a:cubicBezTo>
                    <a:cubicBezTo>
                      <a:pt x="193" y="36"/>
                      <a:pt x="163" y="13"/>
                      <a:pt x="122" y="0"/>
                    </a:cubicBezTo>
                    <a:cubicBezTo>
                      <a:pt x="108" y="2"/>
                      <a:pt x="93" y="1"/>
                      <a:pt x="81" y="6"/>
                    </a:cubicBezTo>
                    <a:cubicBezTo>
                      <a:pt x="42" y="24"/>
                      <a:pt x="93" y="33"/>
                      <a:pt x="47" y="1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40" name="Oval 10"/>
              <p:cNvSpPr>
                <a:spLocks noChangeArrowheads="1"/>
              </p:cNvSpPr>
              <p:nvPr/>
            </p:nvSpPr>
            <p:spPr bwMode="auto">
              <a:xfrm>
                <a:off x="1857375" y="48291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1857375" y="52863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" name="Oval 12"/>
              <p:cNvSpPr>
                <a:spLocks noChangeArrowheads="1"/>
              </p:cNvSpPr>
              <p:nvPr/>
            </p:nvSpPr>
            <p:spPr bwMode="auto">
              <a:xfrm>
                <a:off x="1857375" y="57435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auto">
              <a:xfrm>
                <a:off x="1219200" y="5286375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2695575" y="4829175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auto">
              <a:xfrm>
                <a:off x="2695575" y="5286375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auto">
              <a:xfrm>
                <a:off x="2695575" y="5743575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" name="Oval 18"/>
              <p:cNvSpPr>
                <a:spLocks noChangeArrowheads="1"/>
              </p:cNvSpPr>
              <p:nvPr/>
            </p:nvSpPr>
            <p:spPr bwMode="auto">
              <a:xfrm>
                <a:off x="3514725" y="52863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8" name="Oval 19"/>
              <p:cNvSpPr>
                <a:spLocks noChangeArrowheads="1"/>
              </p:cNvSpPr>
              <p:nvPr/>
            </p:nvSpPr>
            <p:spPr bwMode="auto">
              <a:xfrm>
                <a:off x="3514725" y="57435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cxnSp>
            <p:nvCxnSpPr>
              <p:cNvPr id="49" name="AutoShape 20"/>
              <p:cNvCxnSpPr>
                <a:cxnSpLocks noChangeShapeType="1"/>
                <a:stCxn id="40" idx="6"/>
                <a:endCxn id="44" idx="2"/>
              </p:cNvCxnSpPr>
              <p:nvPr/>
            </p:nvCxnSpPr>
            <p:spPr bwMode="auto">
              <a:xfrm>
                <a:off x="2009775" y="49053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21"/>
              <p:cNvCxnSpPr>
                <a:cxnSpLocks noChangeShapeType="1"/>
                <a:stCxn id="41" idx="7"/>
                <a:endCxn id="44" idx="3"/>
              </p:cNvCxnSpPr>
              <p:nvPr/>
            </p:nvCxnSpPr>
            <p:spPr bwMode="auto">
              <a:xfrm flipV="1">
                <a:off x="1987550" y="4959350"/>
                <a:ext cx="73025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22"/>
              <p:cNvCxnSpPr>
                <a:cxnSpLocks noChangeShapeType="1"/>
                <a:stCxn id="41" idx="6"/>
                <a:endCxn id="45" idx="2"/>
              </p:cNvCxnSpPr>
              <p:nvPr/>
            </p:nvCxnSpPr>
            <p:spPr bwMode="auto">
              <a:xfrm>
                <a:off x="2009775" y="53625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24"/>
              <p:cNvCxnSpPr>
                <a:cxnSpLocks noChangeShapeType="1"/>
                <a:stCxn id="42" idx="6"/>
                <a:endCxn id="46" idx="2"/>
              </p:cNvCxnSpPr>
              <p:nvPr/>
            </p:nvCxnSpPr>
            <p:spPr bwMode="auto">
              <a:xfrm>
                <a:off x="2009775" y="5819775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AutoShape 25"/>
              <p:cNvCxnSpPr>
                <a:cxnSpLocks noChangeShapeType="1"/>
                <a:stCxn id="43" idx="7"/>
                <a:endCxn id="40" idx="2"/>
              </p:cNvCxnSpPr>
              <p:nvPr/>
            </p:nvCxnSpPr>
            <p:spPr bwMode="auto">
              <a:xfrm flipV="1">
                <a:off x="1349375" y="4905375"/>
                <a:ext cx="508000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AutoShape 26"/>
              <p:cNvCxnSpPr>
                <a:cxnSpLocks noChangeShapeType="1"/>
                <a:stCxn id="43" idx="6"/>
                <a:endCxn id="41" idx="2"/>
              </p:cNvCxnSpPr>
              <p:nvPr/>
            </p:nvCxnSpPr>
            <p:spPr bwMode="auto">
              <a:xfrm>
                <a:off x="1371600" y="5362575"/>
                <a:ext cx="48577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AutoShape 27"/>
              <p:cNvCxnSpPr>
                <a:cxnSpLocks noChangeShapeType="1"/>
                <a:stCxn id="43" idx="5"/>
                <a:endCxn id="42" idx="2"/>
              </p:cNvCxnSpPr>
              <p:nvPr/>
            </p:nvCxnSpPr>
            <p:spPr bwMode="auto">
              <a:xfrm>
                <a:off x="1349375" y="5416550"/>
                <a:ext cx="508000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AutoShape 28"/>
              <p:cNvCxnSpPr>
                <a:cxnSpLocks noChangeShapeType="1"/>
                <a:stCxn id="44" idx="5"/>
                <a:endCxn id="47" idx="1"/>
              </p:cNvCxnSpPr>
              <p:nvPr/>
            </p:nvCxnSpPr>
            <p:spPr bwMode="auto">
              <a:xfrm>
                <a:off x="2825750" y="4959350"/>
                <a:ext cx="71120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AutoShape 29"/>
              <p:cNvCxnSpPr>
                <a:cxnSpLocks noChangeShapeType="1"/>
                <a:stCxn id="46" idx="6"/>
                <a:endCxn id="47" idx="3"/>
              </p:cNvCxnSpPr>
              <p:nvPr/>
            </p:nvCxnSpPr>
            <p:spPr bwMode="auto">
              <a:xfrm flipV="1">
                <a:off x="2847975" y="5416550"/>
                <a:ext cx="688975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AutoShape 30"/>
              <p:cNvCxnSpPr>
                <a:cxnSpLocks noChangeShapeType="1"/>
                <a:stCxn id="45" idx="6"/>
                <a:endCxn id="48" idx="1"/>
              </p:cNvCxnSpPr>
              <p:nvPr/>
            </p:nvCxnSpPr>
            <p:spPr bwMode="auto">
              <a:xfrm>
                <a:off x="2847975" y="5362575"/>
                <a:ext cx="688975" cy="403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Oval 35"/>
              <p:cNvSpPr>
                <a:spLocks noChangeArrowheads="1"/>
              </p:cNvSpPr>
              <p:nvPr/>
            </p:nvSpPr>
            <p:spPr bwMode="auto">
              <a:xfrm>
                <a:off x="3514725" y="48291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cxnSp>
            <p:nvCxnSpPr>
              <p:cNvPr id="60" name="AutoShape 36"/>
              <p:cNvCxnSpPr>
                <a:cxnSpLocks noChangeShapeType="1"/>
                <a:stCxn id="44" idx="6"/>
                <a:endCxn id="59" idx="2"/>
              </p:cNvCxnSpPr>
              <p:nvPr/>
            </p:nvCxnSpPr>
            <p:spPr bwMode="auto">
              <a:xfrm>
                <a:off x="2847975" y="4905375"/>
                <a:ext cx="6667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1066800" y="4343400"/>
              <a:ext cx="323850" cy="306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1</a:t>
              </a: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1066800" y="5181600"/>
              <a:ext cx="336550" cy="306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066800" y="6019800"/>
              <a:ext cx="336550" cy="306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US" sz="1200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24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929"/>
            <a:ext cx="8229600" cy="1143000"/>
          </a:xfrm>
        </p:spPr>
        <p:txBody>
          <a:bodyPr/>
          <a:lstStyle/>
          <a:p>
            <a:r>
              <a:rPr lang="en-US" sz="5400" dirty="0" smtClean="0"/>
              <a:t>What if there is an edge connecting vertices in the same level?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9390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93" y="744441"/>
            <a:ext cx="8389007" cy="1143000"/>
          </a:xfrm>
        </p:spPr>
        <p:txBody>
          <a:bodyPr/>
          <a:lstStyle/>
          <a:p>
            <a:r>
              <a:rPr lang="en-US" sz="5400" dirty="0"/>
              <a:t>If G has an odd cycle, then it cannot be </a:t>
            </a:r>
            <a:r>
              <a:rPr lang="en-US" sz="5400" dirty="0" smtClean="0"/>
              <a:t>bipartite!</a:t>
            </a:r>
            <a:endParaRPr lang="en-US" sz="5400" dirty="0"/>
          </a:p>
        </p:txBody>
      </p:sp>
      <p:cxnSp>
        <p:nvCxnSpPr>
          <p:cNvPr id="3" name="AutoShape 33"/>
          <p:cNvCxnSpPr>
            <a:cxnSpLocks noChangeShapeType="1"/>
          </p:cNvCxnSpPr>
          <p:nvPr/>
        </p:nvCxnSpPr>
        <p:spPr bwMode="auto">
          <a:xfrm>
            <a:off x="5855685" y="313372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4"/>
          <p:cNvCxnSpPr>
            <a:cxnSpLocks noChangeShapeType="1"/>
          </p:cNvCxnSpPr>
          <p:nvPr/>
        </p:nvCxnSpPr>
        <p:spPr bwMode="auto">
          <a:xfrm flipV="1">
            <a:off x="7141560" y="329565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5"/>
          <p:cNvCxnSpPr>
            <a:cxnSpLocks noChangeShapeType="1"/>
          </p:cNvCxnSpPr>
          <p:nvPr/>
        </p:nvCxnSpPr>
        <p:spPr bwMode="auto">
          <a:xfrm flipV="1">
            <a:off x="5693760" y="329565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6"/>
          <p:cNvCxnSpPr>
            <a:cxnSpLocks noChangeShapeType="1"/>
            <a:stCxn id="12" idx="7"/>
            <a:endCxn id="11" idx="3"/>
          </p:cNvCxnSpPr>
          <p:nvPr/>
        </p:nvCxnSpPr>
        <p:spPr bwMode="auto">
          <a:xfrm flipV="1">
            <a:off x="6522435" y="419100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7"/>
          <p:cNvCxnSpPr>
            <a:cxnSpLocks noChangeShapeType="1"/>
            <a:stCxn id="10" idx="5"/>
            <a:endCxn id="12" idx="1"/>
          </p:cNvCxnSpPr>
          <p:nvPr/>
        </p:nvCxnSpPr>
        <p:spPr bwMode="auto">
          <a:xfrm>
            <a:off x="5798535" y="419100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522310" y="29813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970110" y="29813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522310" y="39147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970110" y="39147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246210" y="46005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1731360" y="2962275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3179160" y="2962275"/>
            <a:ext cx="323850" cy="3238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731360" y="3895725"/>
            <a:ext cx="323850" cy="3238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3179160" y="3895725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2569560" y="4581525"/>
            <a:ext cx="323850" cy="323850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en-US">
              <a:latin typeface="Avenir Book"/>
              <a:cs typeface="Avenir Book"/>
            </a:endParaRPr>
          </a:p>
        </p:txBody>
      </p:sp>
      <p:cxnSp>
        <p:nvCxnSpPr>
          <p:cNvPr id="18" name="AutoShape 24"/>
          <p:cNvCxnSpPr>
            <a:cxnSpLocks noChangeShapeType="1"/>
            <a:stCxn id="13" idx="6"/>
            <a:endCxn id="14" idx="2"/>
          </p:cNvCxnSpPr>
          <p:nvPr/>
        </p:nvCxnSpPr>
        <p:spPr bwMode="auto">
          <a:xfrm>
            <a:off x="2055210" y="3124200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6"/>
          <p:cNvCxnSpPr>
            <a:cxnSpLocks noChangeShapeType="1"/>
            <a:stCxn id="16" idx="0"/>
            <a:endCxn id="14" idx="4"/>
          </p:cNvCxnSpPr>
          <p:nvPr/>
        </p:nvCxnSpPr>
        <p:spPr bwMode="auto">
          <a:xfrm flipV="1">
            <a:off x="3341085" y="3286125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7"/>
          <p:cNvCxnSpPr>
            <a:cxnSpLocks noChangeShapeType="1"/>
            <a:stCxn id="15" idx="0"/>
            <a:endCxn id="13" idx="4"/>
          </p:cNvCxnSpPr>
          <p:nvPr/>
        </p:nvCxnSpPr>
        <p:spPr bwMode="auto">
          <a:xfrm flipV="1">
            <a:off x="1893285" y="3286125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8"/>
          <p:cNvCxnSpPr>
            <a:cxnSpLocks noChangeShapeType="1"/>
            <a:stCxn id="17" idx="0"/>
            <a:endCxn id="13" idx="5"/>
          </p:cNvCxnSpPr>
          <p:nvPr/>
        </p:nvCxnSpPr>
        <p:spPr bwMode="auto">
          <a:xfrm flipH="1" flipV="1">
            <a:off x="2007585" y="3238500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9"/>
          <p:cNvCxnSpPr>
            <a:cxnSpLocks noChangeShapeType="1"/>
            <a:stCxn id="17" idx="7"/>
            <a:endCxn id="16" idx="3"/>
          </p:cNvCxnSpPr>
          <p:nvPr/>
        </p:nvCxnSpPr>
        <p:spPr bwMode="auto">
          <a:xfrm flipV="1">
            <a:off x="2845785" y="4171950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112360" y="5114925"/>
            <a:ext cx="1186846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venir Book"/>
                <a:cs typeface="Avenir Book"/>
              </a:rPr>
              <a:t>bipartite</a:t>
            </a:r>
            <a:br>
              <a:rPr lang="en-US" sz="1400">
                <a:latin typeface="Avenir Book"/>
                <a:cs typeface="Avenir Book"/>
              </a:rPr>
            </a:br>
            <a:r>
              <a:rPr lang="en-US" sz="1400">
                <a:latin typeface="Avenir Book"/>
                <a:cs typeface="Avenir Book"/>
              </a:rPr>
              <a:t>(2-colorable)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903310" y="5133975"/>
            <a:ext cx="1502646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>
                <a:latin typeface="Avenir Book"/>
                <a:cs typeface="Avenir Book"/>
              </a:rPr>
              <a:t>not bipartite</a:t>
            </a:r>
            <a:br>
              <a:rPr lang="en-US" sz="1400">
                <a:latin typeface="Avenir Book"/>
                <a:cs typeface="Avenir Book"/>
              </a:rPr>
            </a:br>
            <a:r>
              <a:rPr lang="en-US" sz="1400">
                <a:latin typeface="Avenir Book"/>
                <a:cs typeface="Avenir Book"/>
              </a:rPr>
              <a:t>(not 2-colorable)</a:t>
            </a:r>
          </a:p>
        </p:txBody>
      </p:sp>
    </p:spTree>
    <p:extLst>
      <p:ext uri="{BB962C8B-B14F-4D97-AF65-F5344CB8AC3E}">
        <p14:creationId xmlns:p14="http://schemas.microsoft.com/office/powerpoint/2010/main" val="110226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027"/>
            <a:ext cx="8229600" cy="1143000"/>
          </a:xfrm>
        </p:spPr>
        <p:txBody>
          <a:bodyPr/>
          <a:lstStyle/>
          <a:p>
            <a:r>
              <a:rPr lang="en-US" sz="4000" dirty="0"/>
              <a:t>Directed </a:t>
            </a:r>
            <a:r>
              <a:rPr lang="en-US" sz="4000" dirty="0" smtClean="0"/>
              <a:t>edges – </a:t>
            </a:r>
            <a:r>
              <a:rPr lang="en-US" sz="4000" dirty="0"/>
              <a:t>Directed graph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3" descr="figure-14.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55" y="1600199"/>
            <a:ext cx="5918713" cy="41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277"/>
            <a:ext cx="8229600" cy="1143000"/>
          </a:xfrm>
        </p:spPr>
        <p:txBody>
          <a:bodyPr/>
          <a:lstStyle/>
          <a:p>
            <a:r>
              <a:rPr lang="en-US" dirty="0" smtClean="0"/>
              <a:t>If a graph has only even cycles, is it bipartite?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555"/>
            <a:ext cx="8229600" cy="1143000"/>
          </a:xfrm>
        </p:spPr>
        <p:txBody>
          <a:bodyPr/>
          <a:lstStyle/>
          <a:p>
            <a:r>
              <a:rPr lang="en-US" dirty="0" smtClean="0"/>
              <a:t>Depth First Search</a:t>
            </a:r>
            <a:br>
              <a:rPr lang="en-US" dirty="0" smtClean="0"/>
            </a:br>
            <a:r>
              <a:rPr lang="en-US" dirty="0" smtClean="0"/>
              <a:t>(DFS)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22" y="12192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6025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14.9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3561316" y="2113459"/>
            <a:ext cx="228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discovery edge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3561316" y="2540496"/>
            <a:ext cx="1633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back edge</a:t>
            </a:r>
          </a:p>
        </p:txBody>
      </p:sp>
      <p:sp>
        <p:nvSpPr>
          <p:cNvPr id="17" name="Oval 61"/>
          <p:cNvSpPr>
            <a:spLocks noChangeAspect="1" noChangeArrowheads="1"/>
          </p:cNvSpPr>
          <p:nvPr/>
        </p:nvSpPr>
        <p:spPr bwMode="auto">
          <a:xfrm>
            <a:off x="2750104" y="1305421"/>
            <a:ext cx="366712" cy="366713"/>
          </a:xfrm>
          <a:prstGeom prst="ellipse">
            <a:avLst/>
          </a:prstGeom>
          <a:solidFill>
            <a:srgbClr val="CFDBFD"/>
          </a:solidFill>
          <a:ln w="38100">
            <a:solidFill>
              <a:srgbClr val="BE2D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3561316" y="1259384"/>
            <a:ext cx="200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visited vertex</a:t>
            </a:r>
          </a:p>
        </p:txBody>
      </p:sp>
      <p:sp>
        <p:nvSpPr>
          <p:cNvPr id="19" name="Oval 63"/>
          <p:cNvSpPr>
            <a:spLocks noChangeAspect="1" noChangeArrowheads="1"/>
          </p:cNvSpPr>
          <p:nvPr/>
        </p:nvSpPr>
        <p:spPr bwMode="auto">
          <a:xfrm>
            <a:off x="2750104" y="876796"/>
            <a:ext cx="366712" cy="366713"/>
          </a:xfrm>
          <a:prstGeom prst="ellipse">
            <a:avLst/>
          </a:prstGeom>
          <a:solidFill>
            <a:srgbClr val="ECD882"/>
          </a:solidFill>
          <a:ln w="19050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rPr>
              <a:t>A</a:t>
            </a: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3561316" y="832346"/>
            <a:ext cx="268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unexplored vertex</a:t>
            </a: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3561316" y="1686421"/>
            <a:ext cx="2556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unexplored edge</a:t>
            </a:r>
          </a:p>
        </p:txBody>
      </p: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2494516" y="1916609"/>
            <a:ext cx="877888" cy="852487"/>
            <a:chOff x="432" y="1691"/>
            <a:chExt cx="937" cy="537"/>
          </a:xfrm>
        </p:grpSpPr>
        <p:sp>
          <p:nvSpPr>
            <p:cNvPr id="23" name="Line 57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</p:grpSp>
      <p:grpSp>
        <p:nvGrpSpPr>
          <p:cNvPr id="39" name="Group 1063"/>
          <p:cNvGrpSpPr>
            <a:grpSpLocks/>
          </p:cNvGrpSpPr>
          <p:nvPr/>
        </p:nvGrpSpPr>
        <p:grpSpPr bwMode="auto">
          <a:xfrm>
            <a:off x="2762425" y="3575051"/>
            <a:ext cx="3081337" cy="1830387"/>
            <a:chOff x="3377" y="1085"/>
            <a:chExt cx="1941" cy="1153"/>
          </a:xfrm>
        </p:grpSpPr>
        <p:sp>
          <p:nvSpPr>
            <p:cNvPr id="40" name="Oval 1051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41" name="Oval 1052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2" name="Oval 1053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43" name="Oval 1054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cxnSp>
          <p:nvCxnSpPr>
            <p:cNvPr id="44" name="AutoShape 1055"/>
            <p:cNvCxnSpPr>
              <a:cxnSpLocks noChangeAspect="1" noChangeShapeType="1"/>
              <a:stCxn id="42" idx="3"/>
              <a:endCxn id="41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56"/>
            <p:cNvCxnSpPr>
              <a:cxnSpLocks noChangeAspect="1" noChangeShapeType="1"/>
              <a:stCxn id="43" idx="1"/>
              <a:endCxn id="41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057"/>
            <p:cNvCxnSpPr>
              <a:cxnSpLocks noChangeAspect="1" noChangeShapeType="1"/>
              <a:stCxn id="43" idx="7"/>
              <a:endCxn id="40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058"/>
            <p:cNvCxnSpPr>
              <a:cxnSpLocks noChangeAspect="1" noChangeShapeType="1"/>
              <a:stCxn id="42" idx="5"/>
              <a:endCxn id="40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059"/>
            <p:cNvCxnSpPr>
              <a:cxnSpLocks noChangeAspect="1" noChangeShapeType="1"/>
              <a:stCxn id="42" idx="4"/>
              <a:endCxn id="43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1060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cxnSp>
          <p:nvCxnSpPr>
            <p:cNvPr id="50" name="AutoShape 1061"/>
            <p:cNvCxnSpPr>
              <a:cxnSpLocks noChangeAspect="1" noChangeShapeType="1"/>
              <a:stCxn id="43" idx="6"/>
              <a:endCxn id="49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062"/>
            <p:cNvCxnSpPr>
              <a:cxnSpLocks noChangeAspect="1" noChangeShapeType="1"/>
              <a:stCxn id="49" idx="1"/>
              <a:endCxn id="42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89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277"/>
            <a:ext cx="8229600" cy="1143000"/>
          </a:xfrm>
        </p:spPr>
        <p:txBody>
          <a:bodyPr/>
          <a:lstStyle/>
          <a:p>
            <a:r>
              <a:rPr lang="en-US" dirty="0" smtClean="0"/>
              <a:t>DFS Algorithm</a:t>
            </a:r>
            <a:endParaRPr lang="en-US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05325" y="1981200"/>
            <a:ext cx="4038600" cy="417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Algorithm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G, 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Input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a start vertex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Output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labeling of the edges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in the connected component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as discovery edges and back edges</a:t>
            </a:r>
          </a:p>
          <a:p>
            <a:pPr marL="0" marR="0" lvl="0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v, VISITED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G.incidentEdges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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Symbol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opposite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v,e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if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DISCOVERY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G, 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else</a:t>
            </a:r>
          </a:p>
          <a:p>
            <a:pPr marL="228600" marR="0" lvl="1" indent="0" algn="l" defTabSz="2286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BACK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19125" y="2270125"/>
            <a:ext cx="3733800" cy="357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Algorithm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Input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Output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labeling of the edges of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as discovery edges and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	back edges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G.vertices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u, UNEXPLORED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G.edges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setLabel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e, UNEXPLORED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for all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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G.vertices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if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E2D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getLabel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UNEXPLORED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7052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  <a:p>
            <a:pPr marL="228600" marR="0" lvl="1" indent="0" algn="l" defTabSz="3429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DFS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(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G, 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77052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54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5" y="457199"/>
            <a:ext cx="8734777" cy="1143000"/>
          </a:xfrm>
        </p:spPr>
        <p:txBody>
          <a:bodyPr/>
          <a:lstStyle/>
          <a:p>
            <a:r>
              <a:rPr lang="en-US" sz="4000" dirty="0"/>
              <a:t>Undirected edge – Undirected graph</a:t>
            </a:r>
          </a:p>
        </p:txBody>
      </p:sp>
      <p:pic>
        <p:nvPicPr>
          <p:cNvPr id="5" name="Picture 4" descr="figure-14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9" y="1600199"/>
            <a:ext cx="7045961" cy="46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152"/>
            <a:ext cx="8229600" cy="1143000"/>
          </a:xfrm>
        </p:spPr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4" y="1863902"/>
            <a:ext cx="7051675" cy="3930473"/>
          </a:xfrm>
        </p:spPr>
        <p:txBody>
          <a:bodyPr>
            <a:normAutofit/>
          </a:bodyPr>
          <a:lstStyle/>
          <a:p>
            <a:r>
              <a:rPr lang="en-US" dirty="0"/>
              <a:t>Each vertex is labeled twice </a:t>
            </a:r>
          </a:p>
          <a:p>
            <a:pPr lvl="1"/>
            <a:r>
              <a:rPr lang="en-US" dirty="0"/>
              <a:t>once as UNEXPLORED</a:t>
            </a:r>
          </a:p>
          <a:p>
            <a:pPr lvl="1"/>
            <a:r>
              <a:rPr lang="en-US" dirty="0"/>
              <a:t>once as VISITED</a:t>
            </a:r>
          </a:p>
          <a:p>
            <a:r>
              <a:rPr lang="en-US" dirty="0"/>
              <a:t>Each edge is labeled twice</a:t>
            </a:r>
          </a:p>
          <a:p>
            <a:pPr lvl="1"/>
            <a:r>
              <a:rPr lang="en-US" dirty="0"/>
              <a:t>once as UNEXPLORED</a:t>
            </a:r>
          </a:p>
          <a:p>
            <a:pPr lvl="1"/>
            <a:r>
              <a:rPr lang="en-US" dirty="0"/>
              <a:t>once as DISCOVERY or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7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255"/>
            <a:ext cx="8229600" cy="1143000"/>
          </a:xfrm>
        </p:spPr>
        <p:txBody>
          <a:bodyPr/>
          <a:lstStyle/>
          <a:p>
            <a:r>
              <a:rPr lang="en-US" sz="5400" dirty="0" smtClean="0"/>
              <a:t>Properties of DFS Tree </a:t>
            </a:r>
            <a:br>
              <a:rPr lang="en-US" sz="5400" dirty="0" smtClean="0"/>
            </a:br>
            <a:r>
              <a:rPr lang="en-US" sz="5400" dirty="0" err="1" smtClean="0"/>
              <a:t>Gs</a:t>
            </a:r>
            <a:r>
              <a:rPr lang="en-US" sz="5400" dirty="0" smtClean="0"/>
              <a:t> =(</a:t>
            </a:r>
            <a:r>
              <a:rPr lang="en-US" sz="5400" dirty="0" err="1" smtClean="0"/>
              <a:t>Vs</a:t>
            </a:r>
            <a:r>
              <a:rPr lang="en-US" sz="5400" dirty="0" smtClean="0"/>
              <a:t>, </a:t>
            </a:r>
            <a:r>
              <a:rPr lang="en-US" sz="5400" dirty="0" err="1" smtClean="0"/>
              <a:t>Es</a:t>
            </a:r>
            <a:r>
              <a:rPr lang="en-US" sz="5400" dirty="0" smtClean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2953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304"/>
            <a:ext cx="8229600" cy="1143000"/>
          </a:xfrm>
        </p:spPr>
        <p:txBody>
          <a:bodyPr/>
          <a:lstStyle/>
          <a:p>
            <a:r>
              <a:rPr lang="en-US" dirty="0" smtClean="0"/>
              <a:t>DFS visits all vertices in the connected component!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055"/>
            <a:ext cx="8229600" cy="1143000"/>
          </a:xfrm>
        </p:spPr>
        <p:txBody>
          <a:bodyPr/>
          <a:lstStyle/>
          <a:p>
            <a:r>
              <a:rPr lang="en-US" sz="6000" dirty="0" smtClean="0"/>
              <a:t>DFS tree is a spanning tree of the connected component!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04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078"/>
            <a:ext cx="8229600" cy="1143000"/>
          </a:xfrm>
        </p:spPr>
        <p:txBody>
          <a:bodyPr/>
          <a:lstStyle/>
          <a:p>
            <a:r>
              <a:rPr lang="en-US" dirty="0" smtClean="0"/>
              <a:t>Using DFS, find a path from node s to node 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9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8803"/>
            <a:ext cx="8229600" cy="1143000"/>
          </a:xfrm>
        </p:spPr>
        <p:txBody>
          <a:bodyPr/>
          <a:lstStyle/>
          <a:p>
            <a:r>
              <a:rPr lang="en-US" sz="5400" dirty="0" smtClean="0"/>
              <a:t>Count number of connected components is a graph using DFS!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9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9010"/>
            <a:ext cx="8229600" cy="1143000"/>
          </a:xfrm>
        </p:spPr>
        <p:txBody>
          <a:bodyPr/>
          <a:lstStyle/>
          <a:p>
            <a:r>
              <a:rPr lang="en-US" dirty="0" smtClean="0"/>
              <a:t>Using DFS, find a cycle in a given graph!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777"/>
            <a:ext cx="8229600" cy="1143000"/>
          </a:xfrm>
        </p:spPr>
        <p:txBody>
          <a:bodyPr/>
          <a:lstStyle/>
          <a:p>
            <a:r>
              <a:rPr lang="en-US" dirty="0" smtClean="0"/>
              <a:t>DFS </a:t>
            </a:r>
            <a:r>
              <a:rPr lang="en-US" dirty="0" err="1" smtClean="0"/>
              <a:t>Vs</a:t>
            </a:r>
            <a:r>
              <a:rPr lang="en-US" dirty="0" smtClean="0"/>
              <a:t> BFS</a:t>
            </a:r>
            <a:endParaRPr lang="en-US" dirty="0"/>
          </a:p>
        </p:txBody>
      </p:sp>
      <p:graphicFrame>
        <p:nvGraphicFramePr>
          <p:cNvPr id="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66052"/>
              </p:ext>
            </p:extLst>
          </p:nvPr>
        </p:nvGraphicFramePr>
        <p:xfrm>
          <a:off x="1320800" y="1927402"/>
          <a:ext cx="6664325" cy="4135498"/>
        </p:xfrm>
        <a:graphic>
          <a:graphicData uri="http://schemas.openxmlformats.org/drawingml/2006/table">
            <a:tbl>
              <a:tblPr/>
              <a:tblGrid>
                <a:gridCol w="4468635"/>
                <a:gridCol w="1120209"/>
                <a:gridCol w="1075481"/>
              </a:tblGrid>
              <a:tr h="62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venir Book"/>
                          <a:cs typeface="Avenir Book"/>
                        </a:rPr>
                        <a:t>Applications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venir Book"/>
                          <a:cs typeface="Avenir Book"/>
                        </a:rPr>
                        <a:t>DFS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venir Book"/>
                          <a:cs typeface="Avenir Book"/>
                        </a:rPr>
                        <a:t>BFS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Connected components paths, 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Spanning forest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Path/Cycles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Shortest paths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  <a:sym typeface="Symbol" pitchFamily="1" charset="2"/>
                        </a:rPr>
                        <a:t>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0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777"/>
            <a:ext cx="8229600" cy="1143000"/>
          </a:xfrm>
        </p:spPr>
        <p:txBody>
          <a:bodyPr/>
          <a:lstStyle/>
          <a:p>
            <a:r>
              <a:rPr lang="en-US" dirty="0" smtClean="0"/>
              <a:t>DFS </a:t>
            </a:r>
            <a:r>
              <a:rPr lang="en-US" dirty="0" err="1" smtClean="0"/>
              <a:t>Vs</a:t>
            </a:r>
            <a:r>
              <a:rPr lang="en-US" dirty="0" smtClean="0"/>
              <a:t> BFS</a:t>
            </a:r>
            <a:endParaRPr lang="en-US" dirty="0"/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4208355" y="2411413"/>
            <a:ext cx="4734771" cy="2763837"/>
            <a:chOff x="3116" y="2546"/>
            <a:chExt cx="2299" cy="1342"/>
          </a:xfrm>
        </p:grpSpPr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>
              <a:solidFill>
                <a:srgbClr val="BE2D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Book"/>
                <a:cs typeface="Avenir Book"/>
              </a:endParaRPr>
            </a:p>
          </p:txBody>
        </p:sp>
        <p:sp>
          <p:nvSpPr>
            <p:cNvPr id="48" name="Oval 9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49" name="Oval 10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B</a:t>
              </a:r>
            </a:p>
          </p:txBody>
        </p:sp>
        <p:sp>
          <p:nvSpPr>
            <p:cNvPr id="50" name="Oval 11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51" name="Oval 12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E</a:t>
              </a:r>
            </a:p>
          </p:txBody>
        </p:sp>
        <p:cxnSp>
          <p:nvCxnSpPr>
            <p:cNvPr id="52" name="AutoShape 13"/>
            <p:cNvCxnSpPr>
              <a:cxnSpLocks noChangeAspect="1" noChangeShapeType="1"/>
              <a:stCxn id="50" idx="3"/>
              <a:endCxn id="49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4"/>
            <p:cNvCxnSpPr>
              <a:cxnSpLocks noChangeAspect="1" noChangeShapeType="1"/>
              <a:stCxn id="51" idx="1"/>
              <a:endCxn id="49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5"/>
            <p:cNvCxnSpPr>
              <a:cxnSpLocks noChangeAspect="1" noChangeShapeType="1"/>
              <a:stCxn id="51" idx="7"/>
              <a:endCxn id="48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6"/>
            <p:cNvCxnSpPr>
              <a:cxnSpLocks noChangeAspect="1" noChangeShapeType="1"/>
              <a:stCxn id="50" idx="5"/>
              <a:endCxn id="48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7"/>
            <p:cNvCxnSpPr>
              <a:cxnSpLocks noChangeAspect="1" noChangeShapeType="1"/>
              <a:stCxn id="49" idx="6"/>
              <a:endCxn id="48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18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cxnSp>
          <p:nvCxnSpPr>
            <p:cNvPr id="58" name="AutoShape 19"/>
            <p:cNvCxnSpPr>
              <a:cxnSpLocks noChangeAspect="1" noChangeShapeType="1"/>
              <a:stCxn id="63" idx="7"/>
              <a:endCxn id="57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20"/>
            <p:cNvCxnSpPr>
              <a:cxnSpLocks noChangeAspect="1" noChangeShapeType="1"/>
              <a:stCxn id="57" idx="1"/>
              <a:endCxn id="50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L</a:t>
              </a:r>
              <a:r>
                <a:rPr kumimoji="0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L</a:t>
              </a:r>
              <a:r>
                <a:rPr kumimoji="0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1</a:t>
              </a:r>
            </a:p>
          </p:txBody>
        </p:sp>
        <p:cxnSp>
          <p:nvCxnSpPr>
            <p:cNvPr id="62" name="AutoShape 23"/>
            <p:cNvCxnSpPr>
              <a:cxnSpLocks noChangeAspect="1" noChangeShapeType="1"/>
              <a:stCxn id="48" idx="6"/>
              <a:endCxn id="57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24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F</a:t>
              </a:r>
            </a:p>
          </p:txBody>
        </p:sp>
        <p:cxnSp>
          <p:nvCxnSpPr>
            <p:cNvPr id="64" name="AutoShape 25"/>
            <p:cNvCxnSpPr>
              <a:cxnSpLocks noChangeAspect="1" noChangeShapeType="1"/>
              <a:stCxn id="48" idx="5"/>
              <a:endCxn id="63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6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L</a:t>
              </a:r>
              <a:r>
                <a:rPr kumimoji="0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BE2D00"/>
                  </a:solidFill>
                  <a:effectLst/>
                  <a:uLnTx/>
                  <a:uFillTx/>
                  <a:latin typeface="Avenir Book"/>
                  <a:ea typeface="ＭＳ Ｐゴシック" charset="0"/>
                  <a:cs typeface="Avenir Book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3268" y="2569134"/>
            <a:ext cx="3758593" cy="2448395"/>
            <a:chOff x="1162050" y="2652713"/>
            <a:chExt cx="2809875" cy="1830388"/>
          </a:xfrm>
        </p:grpSpPr>
        <p:sp>
          <p:nvSpPr>
            <p:cNvPr id="66" name="Oval 28"/>
            <p:cNvSpPr>
              <a:spLocks noChangeAspect="1" noChangeArrowheads="1"/>
            </p:cNvSpPr>
            <p:nvPr/>
          </p:nvSpPr>
          <p:spPr bwMode="auto">
            <a:xfrm>
              <a:off x="2382838" y="3384551"/>
              <a:ext cx="366712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C</a:t>
              </a:r>
            </a:p>
          </p:txBody>
        </p:sp>
        <p:sp>
          <p:nvSpPr>
            <p:cNvPr id="67" name="Oval 29"/>
            <p:cNvSpPr>
              <a:spLocks noChangeAspect="1" noChangeArrowheads="1"/>
            </p:cNvSpPr>
            <p:nvPr/>
          </p:nvSpPr>
          <p:spPr bwMode="auto">
            <a:xfrm>
              <a:off x="1162050" y="3384551"/>
              <a:ext cx="366713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B</a:t>
              </a:r>
            </a:p>
          </p:txBody>
        </p:sp>
        <p:sp>
          <p:nvSpPr>
            <p:cNvPr id="68" name="Oval 30"/>
            <p:cNvSpPr>
              <a:spLocks noChangeAspect="1" noChangeArrowheads="1"/>
            </p:cNvSpPr>
            <p:nvPr/>
          </p:nvSpPr>
          <p:spPr bwMode="auto">
            <a:xfrm>
              <a:off x="1790700" y="2652713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A</a:t>
              </a:r>
            </a:p>
          </p:txBody>
        </p:sp>
        <p:sp>
          <p:nvSpPr>
            <p:cNvPr id="69" name="Oval 31"/>
            <p:cNvSpPr>
              <a:spLocks noChangeAspect="1" noChangeArrowheads="1"/>
            </p:cNvSpPr>
            <p:nvPr/>
          </p:nvSpPr>
          <p:spPr bwMode="auto">
            <a:xfrm>
              <a:off x="1771650" y="4116388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E</a:t>
              </a:r>
            </a:p>
          </p:txBody>
        </p:sp>
        <p:cxnSp>
          <p:nvCxnSpPr>
            <p:cNvPr id="70" name="AutoShape 32"/>
            <p:cNvCxnSpPr>
              <a:cxnSpLocks noChangeAspect="1" noChangeShapeType="1"/>
              <a:stCxn id="68" idx="3"/>
              <a:endCxn id="67" idx="7"/>
            </p:cNvCxnSpPr>
            <p:nvPr/>
          </p:nvCxnSpPr>
          <p:spPr bwMode="auto">
            <a:xfrm flipH="1">
              <a:off x="1474788" y="2984501"/>
              <a:ext cx="368300" cy="433387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33"/>
            <p:cNvCxnSpPr>
              <a:cxnSpLocks noChangeAspect="1" noChangeShapeType="1"/>
              <a:stCxn id="69" idx="1"/>
              <a:endCxn id="67" idx="5"/>
            </p:cNvCxnSpPr>
            <p:nvPr/>
          </p:nvCxnSpPr>
          <p:spPr bwMode="auto">
            <a:xfrm flipH="1" flipV="1">
              <a:off x="1474788" y="3716338"/>
              <a:ext cx="349250" cy="433388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34"/>
            <p:cNvCxnSpPr>
              <a:cxnSpLocks noChangeAspect="1" noChangeShapeType="1"/>
              <a:stCxn id="69" idx="7"/>
              <a:endCxn id="66" idx="3"/>
            </p:cNvCxnSpPr>
            <p:nvPr/>
          </p:nvCxnSpPr>
          <p:spPr bwMode="auto">
            <a:xfrm flipV="1">
              <a:off x="2084388" y="3716338"/>
              <a:ext cx="35083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5"/>
            <p:cNvCxnSpPr>
              <a:cxnSpLocks noChangeAspect="1" noChangeShapeType="1"/>
              <a:stCxn id="68" idx="5"/>
              <a:endCxn id="66" idx="1"/>
            </p:cNvCxnSpPr>
            <p:nvPr/>
          </p:nvCxnSpPr>
          <p:spPr bwMode="auto">
            <a:xfrm>
              <a:off x="2103438" y="2984501"/>
              <a:ext cx="331787" cy="433387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6"/>
            <p:cNvCxnSpPr>
              <a:cxnSpLocks noChangeAspect="1" noChangeShapeType="1"/>
              <a:stCxn id="67" idx="6"/>
              <a:endCxn id="66" idx="2"/>
            </p:cNvCxnSpPr>
            <p:nvPr/>
          </p:nvCxnSpPr>
          <p:spPr bwMode="auto">
            <a:xfrm>
              <a:off x="1546225" y="3567113"/>
              <a:ext cx="815975" cy="0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Oval 37"/>
            <p:cNvSpPr>
              <a:spLocks noChangeAspect="1" noChangeArrowheads="1"/>
            </p:cNvSpPr>
            <p:nvPr/>
          </p:nvSpPr>
          <p:spPr bwMode="auto">
            <a:xfrm>
              <a:off x="3605213" y="3384551"/>
              <a:ext cx="366712" cy="366712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D</a:t>
              </a:r>
            </a:p>
          </p:txBody>
        </p:sp>
        <p:cxnSp>
          <p:nvCxnSpPr>
            <p:cNvPr id="76" name="AutoShape 38"/>
            <p:cNvCxnSpPr>
              <a:cxnSpLocks noChangeAspect="1" noChangeShapeType="1"/>
              <a:stCxn id="79" idx="7"/>
              <a:endCxn id="75" idx="3"/>
            </p:cNvCxnSpPr>
            <p:nvPr/>
          </p:nvCxnSpPr>
          <p:spPr bwMode="auto">
            <a:xfrm flipV="1">
              <a:off x="3306763" y="3716338"/>
              <a:ext cx="350837" cy="433388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39"/>
            <p:cNvCxnSpPr>
              <a:cxnSpLocks noChangeAspect="1" noChangeShapeType="1"/>
              <a:stCxn id="75" idx="1"/>
              <a:endCxn id="68" idx="6"/>
            </p:cNvCxnSpPr>
            <p:nvPr/>
          </p:nvCxnSpPr>
          <p:spPr bwMode="auto">
            <a:xfrm flipH="1" flipV="1">
              <a:off x="2174875" y="2835276"/>
              <a:ext cx="1482725" cy="582612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40"/>
            <p:cNvCxnSpPr>
              <a:cxnSpLocks noChangeAspect="1" noChangeShapeType="1"/>
              <a:stCxn id="66" idx="6"/>
              <a:endCxn id="75" idx="2"/>
            </p:cNvCxnSpPr>
            <p:nvPr/>
          </p:nvCxnSpPr>
          <p:spPr bwMode="auto">
            <a:xfrm>
              <a:off x="2767013" y="3567113"/>
              <a:ext cx="817562" cy="0"/>
            </a:xfrm>
            <a:prstGeom prst="straightConnector1">
              <a:avLst/>
            </a:prstGeom>
            <a:noFill/>
            <a:ln w="38100">
              <a:solidFill>
                <a:srgbClr val="BE2D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Oval 41"/>
            <p:cNvSpPr>
              <a:spLocks noChangeAspect="1" noChangeArrowheads="1"/>
            </p:cNvSpPr>
            <p:nvPr/>
          </p:nvSpPr>
          <p:spPr bwMode="auto">
            <a:xfrm>
              <a:off x="2994025" y="4116388"/>
              <a:ext cx="366713" cy="366713"/>
            </a:xfrm>
            <a:prstGeom prst="ellipse">
              <a:avLst/>
            </a:prstGeom>
            <a:solidFill>
              <a:srgbClr val="CFDBFD"/>
            </a:solidFill>
            <a:ln w="38100">
              <a:solidFill>
                <a:srgbClr val="BE2D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Book"/>
                  <a:cs typeface="Avenir Book"/>
                </a:rPr>
                <a:t>F</a:t>
              </a:r>
            </a:p>
          </p:txBody>
        </p:sp>
        <p:cxnSp>
          <p:nvCxnSpPr>
            <p:cNvPr id="80" name="AutoShape 42"/>
            <p:cNvCxnSpPr>
              <a:cxnSpLocks noChangeAspect="1" noChangeShapeType="1"/>
              <a:stCxn id="66" idx="5"/>
              <a:endCxn id="79" idx="1"/>
            </p:cNvCxnSpPr>
            <p:nvPr/>
          </p:nvCxnSpPr>
          <p:spPr bwMode="auto">
            <a:xfrm>
              <a:off x="2695575" y="3716338"/>
              <a:ext cx="350838" cy="433388"/>
            </a:xfrm>
            <a:prstGeom prst="straightConnector1">
              <a:avLst/>
            </a:prstGeom>
            <a:noFill/>
            <a:ln w="38100">
              <a:solidFill>
                <a:srgbClr val="57705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Text Box 43"/>
          <p:cNvSpPr txBox="1">
            <a:spLocks noChangeArrowheads="1"/>
          </p:cNvSpPr>
          <p:nvPr/>
        </p:nvSpPr>
        <p:spPr bwMode="auto">
          <a:xfrm>
            <a:off x="1238848" y="5498197"/>
            <a:ext cx="1590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DFS</a:t>
            </a: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5900216" y="5498197"/>
            <a:ext cx="1590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Avenir Book"/>
                <a:ea typeface="ＭＳ Ｐゴシック" charset="0"/>
                <a:cs typeface="Avenir Book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194615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027"/>
            <a:ext cx="8229600" cy="1143000"/>
          </a:xfrm>
        </p:spPr>
        <p:txBody>
          <a:bodyPr/>
          <a:lstStyle/>
          <a:p>
            <a:r>
              <a:rPr lang="en-US" dirty="0" smtClean="0"/>
              <a:t>Directed Graphs </a:t>
            </a:r>
            <a:br>
              <a:rPr lang="en-US" dirty="0" smtClean="0"/>
            </a:br>
            <a:r>
              <a:rPr lang="en-US" dirty="0" smtClean="0"/>
              <a:t>(Diagraph)</a:t>
            </a:r>
            <a:endParaRPr 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114675" y="2514600"/>
            <a:ext cx="2828925" cy="3352800"/>
            <a:chOff x="3600" y="1320"/>
            <a:chExt cx="1782" cy="2112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4038" y="3144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600" y="228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3846" y="132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5094" y="2676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806" y="1800"/>
              <a:ext cx="288" cy="288"/>
            </a:xfrm>
            <a:prstGeom prst="ellipse">
              <a:avLst/>
            </a:prstGeom>
            <a:solidFill>
              <a:srgbClr val="ECD882"/>
            </a:solidFill>
            <a:ln w="19050">
              <a:solidFill>
                <a:srgbClr val="404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cxnSp>
          <p:nvCxnSpPr>
            <p:cNvPr id="24" name="AutoShape 9"/>
            <p:cNvCxnSpPr>
              <a:cxnSpLocks noChangeShapeType="1"/>
              <a:stCxn id="19" idx="1"/>
              <a:endCxn id="20" idx="4"/>
            </p:cNvCxnSpPr>
            <p:nvPr/>
          </p:nvCxnSpPr>
          <p:spPr bwMode="auto">
            <a:xfrm flipH="1" flipV="1">
              <a:off x="3744" y="2574"/>
              <a:ext cx="336" cy="606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"/>
            <p:cNvCxnSpPr>
              <a:cxnSpLocks noChangeShapeType="1"/>
              <a:stCxn id="19" idx="7"/>
              <a:endCxn id="22" idx="3"/>
            </p:cNvCxnSpPr>
            <p:nvPr/>
          </p:nvCxnSpPr>
          <p:spPr bwMode="auto">
            <a:xfrm flipV="1">
              <a:off x="4284" y="2928"/>
              <a:ext cx="852" cy="25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1"/>
            <p:cNvCxnSpPr>
              <a:cxnSpLocks noChangeShapeType="1"/>
              <a:stCxn id="20" idx="0"/>
              <a:endCxn id="21" idx="3"/>
            </p:cNvCxnSpPr>
            <p:nvPr/>
          </p:nvCxnSpPr>
          <p:spPr bwMode="auto">
            <a:xfrm flipV="1">
              <a:off x="3744" y="1572"/>
              <a:ext cx="144" cy="70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2"/>
            <p:cNvCxnSpPr>
              <a:cxnSpLocks noChangeShapeType="1"/>
              <a:stCxn id="23" idx="1"/>
              <a:endCxn id="21" idx="6"/>
            </p:cNvCxnSpPr>
            <p:nvPr/>
          </p:nvCxnSpPr>
          <p:spPr bwMode="auto">
            <a:xfrm flipH="1" flipV="1">
              <a:off x="4140" y="1464"/>
              <a:ext cx="708" cy="37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3"/>
            <p:cNvCxnSpPr>
              <a:cxnSpLocks noChangeShapeType="1"/>
              <a:stCxn id="22" idx="0"/>
              <a:endCxn id="23" idx="4"/>
            </p:cNvCxnSpPr>
            <p:nvPr/>
          </p:nvCxnSpPr>
          <p:spPr bwMode="auto">
            <a:xfrm flipH="1" flipV="1">
              <a:off x="4950" y="2094"/>
              <a:ext cx="288" cy="576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4"/>
            <p:cNvCxnSpPr>
              <a:cxnSpLocks noChangeShapeType="1"/>
              <a:stCxn id="19" idx="0"/>
              <a:endCxn id="23" idx="3"/>
            </p:cNvCxnSpPr>
            <p:nvPr/>
          </p:nvCxnSpPr>
          <p:spPr bwMode="auto">
            <a:xfrm flipV="1">
              <a:off x="4182" y="2052"/>
              <a:ext cx="666" cy="1086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5"/>
            <p:cNvCxnSpPr>
              <a:cxnSpLocks noChangeShapeType="1"/>
              <a:stCxn id="20" idx="7"/>
              <a:endCxn id="23" idx="2"/>
            </p:cNvCxnSpPr>
            <p:nvPr/>
          </p:nvCxnSpPr>
          <p:spPr bwMode="auto">
            <a:xfrm flipV="1">
              <a:off x="3846" y="1944"/>
              <a:ext cx="954" cy="372"/>
            </a:xfrm>
            <a:prstGeom prst="straightConnector1">
              <a:avLst/>
            </a:prstGeom>
            <a:noFill/>
            <a:ln w="19050">
              <a:solidFill>
                <a:srgbClr val="40458C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6"/>
            <p:cNvCxnSpPr>
              <a:cxnSpLocks noChangeShapeType="1"/>
              <a:stCxn id="19" idx="2"/>
              <a:endCxn id="21" idx="2"/>
            </p:cNvCxnSpPr>
            <p:nvPr/>
          </p:nvCxnSpPr>
          <p:spPr bwMode="auto">
            <a:xfrm rot="10800000">
              <a:off x="3840" y="1464"/>
              <a:ext cx="192" cy="1824"/>
            </a:xfrm>
            <a:prstGeom prst="curvedConnector3">
              <a:avLst>
                <a:gd name="adj1" fmla="val 501560"/>
              </a:avLst>
            </a:prstGeom>
            <a:noFill/>
            <a:ln w="19050">
              <a:solidFill>
                <a:srgbClr val="40458C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414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19036</TotalTime>
  <Words>4320</Words>
  <Application>Microsoft Macintosh PowerPoint</Application>
  <PresentationFormat>On-screen Show (4:3)</PresentationFormat>
  <Paragraphs>1740</Paragraphs>
  <Slides>166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67" baseType="lpstr">
      <vt:lpstr>Office Theme</vt:lpstr>
      <vt:lpstr>Lecture 21 Graphs</vt:lpstr>
      <vt:lpstr>PowerPoint Presentation</vt:lpstr>
      <vt:lpstr>How to store relation among elements?</vt:lpstr>
      <vt:lpstr>Graph (V,E)</vt:lpstr>
      <vt:lpstr>Flight Network</vt:lpstr>
      <vt:lpstr>Trees Vs Graphs</vt:lpstr>
      <vt:lpstr>What is the difference? 1. Flight network 2. Social network</vt:lpstr>
      <vt:lpstr>Directed edges – Directed graph </vt:lpstr>
      <vt:lpstr>Undirected edge – Undirected graph</vt:lpstr>
      <vt:lpstr>Applications</vt:lpstr>
      <vt:lpstr>Terminology</vt:lpstr>
      <vt:lpstr>An edge a connecting endpoints U and V is represented as ordered pair (u,v).</vt:lpstr>
      <vt:lpstr>Edges incident on a vertex: -a, d, and b are incident on V -outgoing edges, incoming edges</vt:lpstr>
      <vt:lpstr>Adjacent vertices: U and V are adjacent</vt:lpstr>
      <vt:lpstr>Degree of a vertex: -X has degree 5  -in-degree, out-degree</vt:lpstr>
      <vt:lpstr>Parallel edges: h and i are parallel edges</vt:lpstr>
      <vt:lpstr>Self-loop: j is a self-loop</vt:lpstr>
      <vt:lpstr>A graph with no parallel edges and self loops is called simple graph!</vt:lpstr>
      <vt:lpstr>In a simple graph with m edges, what is the sum of degrees of all vertices?</vt:lpstr>
      <vt:lpstr>What if G is a directed graph with m edges?</vt:lpstr>
      <vt:lpstr>Path:  sequence of alternating vertices and edges</vt:lpstr>
      <vt:lpstr>Simple path: all vertices and edges are distinct</vt:lpstr>
      <vt:lpstr>Cycle:  circular sequence of alternating vertices and edges  </vt:lpstr>
      <vt:lpstr>Simple Cycle:  cycle such that all its vertices and edges are distinct </vt:lpstr>
      <vt:lpstr>Reachable:  V is reachable from U if there is a path from U to V</vt:lpstr>
      <vt:lpstr>PowerPoint Presentation</vt:lpstr>
      <vt:lpstr>Subgraph: Any subset of V and E</vt:lpstr>
      <vt:lpstr>Connected Component: maximal connected subgraph</vt:lpstr>
      <vt:lpstr>A Directed Graph is</vt:lpstr>
      <vt:lpstr>Find Weekly and Strongly Connected Components</vt:lpstr>
      <vt:lpstr>Tree:  A connected component with no cycles! </vt:lpstr>
      <vt:lpstr>Forest</vt:lpstr>
      <vt:lpstr>Complete graph</vt:lpstr>
      <vt:lpstr>For a tree, m=n-1</vt:lpstr>
      <vt:lpstr>Can we have a connected graph with m &lt; n-1?</vt:lpstr>
      <vt:lpstr>Spanning Tree</vt:lpstr>
      <vt:lpstr>Can you draw this graph without lifting your pencil, and without repeating edges!</vt:lpstr>
      <vt:lpstr>Eulerian Tour:  path that traverses every edge exactly once and returns to the first vertex </vt:lpstr>
      <vt:lpstr>Euler’s Theorem:  A graph has a Eulerian tour if and only if all vertices have even degree </vt:lpstr>
      <vt:lpstr>The Graph ADT</vt:lpstr>
      <vt:lpstr>Edge List Structure</vt:lpstr>
      <vt:lpstr>Example</vt:lpstr>
      <vt:lpstr>Performance</vt:lpstr>
      <vt:lpstr>Adjacency List Structure</vt:lpstr>
      <vt:lpstr>Example</vt:lpstr>
      <vt:lpstr>Performance</vt:lpstr>
      <vt:lpstr>Adjacency Matrix Structure</vt:lpstr>
      <vt:lpstr>Example</vt:lpstr>
      <vt:lpstr>Performance</vt:lpstr>
      <vt:lpstr>Select a candidate with the help of adjacency matrix:</vt:lpstr>
      <vt:lpstr>Graph Search Algorithms: A systematic way of visiting every edge and vertex of the graph!</vt:lpstr>
      <vt:lpstr>Breadth-First Search (BFS)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BFS Algorithm</vt:lpstr>
      <vt:lpstr>Another example</vt:lpstr>
      <vt:lpstr>PowerPoint Presentation</vt:lpstr>
      <vt:lpstr>PowerPoint Presentation</vt:lpstr>
      <vt:lpstr>Analysis</vt:lpstr>
      <vt:lpstr>Time Complexity O(n+m)</vt:lpstr>
      <vt:lpstr>Properties of BFS Tree  Gs =(Vs, Es)</vt:lpstr>
      <vt:lpstr>Vs consists of the vertices reachable from s</vt:lpstr>
      <vt:lpstr>For all v in Vs there the path from s to v is shortest in terms of number of edges</vt:lpstr>
      <vt:lpstr>The discovery edges labeled by BFS(G, s) form a spanning tree Ts of Gs</vt:lpstr>
      <vt:lpstr>Level number of cross edge vertices can differ utmost by 1</vt:lpstr>
      <vt:lpstr>Applications</vt:lpstr>
      <vt:lpstr>Computing Connected Components</vt:lpstr>
      <vt:lpstr>Computing Spanning Forest</vt:lpstr>
      <vt:lpstr>Bipartite graph</vt:lpstr>
      <vt:lpstr>Bipartite graph</vt:lpstr>
      <vt:lpstr>How will you determine if a graph is bipartite?</vt:lpstr>
      <vt:lpstr>If no edge joins two vertices in the same level of BFS, the graph is bipartite!</vt:lpstr>
      <vt:lpstr>What if there is an edge connecting vertices in the same level?</vt:lpstr>
      <vt:lpstr>If G has an odd cycle, then it cannot be bipartite!</vt:lpstr>
      <vt:lpstr>If a graph has only even cycles, is it bipartite?</vt:lpstr>
      <vt:lpstr>Depth First Search (DFS)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DFS Algorithm</vt:lpstr>
      <vt:lpstr>Time complexity</vt:lpstr>
      <vt:lpstr>Properties of DFS Tree  Gs =(Vs, Es)</vt:lpstr>
      <vt:lpstr>DFS visits all vertices in the connected component!</vt:lpstr>
      <vt:lpstr>DFS tree is a spanning tree of the connected component!</vt:lpstr>
      <vt:lpstr>Using DFS, find a path from node s to node t!</vt:lpstr>
      <vt:lpstr>Count number of connected components is a graph using DFS!</vt:lpstr>
      <vt:lpstr>Using DFS, find a cycle in a given graph!</vt:lpstr>
      <vt:lpstr>DFS Vs BFS</vt:lpstr>
      <vt:lpstr>DFS Vs BFS</vt:lpstr>
      <vt:lpstr>Directed Graphs  (Diagraph)</vt:lpstr>
      <vt:lpstr>Directed DFS</vt:lpstr>
      <vt:lpstr>Directed DFS</vt:lpstr>
      <vt:lpstr>DFS tree visits all vertices reachable from v via directed paths! </vt:lpstr>
      <vt:lpstr>Strong Connectivity</vt:lpstr>
      <vt:lpstr>Determine strong connectivity with DFS?</vt:lpstr>
      <vt:lpstr>PowerPoint Presentation</vt:lpstr>
      <vt:lpstr>Transitive Closure</vt:lpstr>
      <vt:lpstr>Transitive Closure</vt:lpstr>
      <vt:lpstr>What is transitive closure of a cycle?</vt:lpstr>
      <vt:lpstr>Calculate Transitive closure with DFS!</vt:lpstr>
      <vt:lpstr>Floyd-Warshall Transitive Closure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Floyd-Warshall’s Algorithm</vt:lpstr>
      <vt:lpstr>Directed Acyclic Graphs (DAG)</vt:lpstr>
      <vt:lpstr>How will you find if a directed graph is a DAG?</vt:lpstr>
      <vt:lpstr>Back edge in DFS implies a cycle!</vt:lpstr>
      <vt:lpstr>Topological Sorting</vt:lpstr>
      <vt:lpstr>Algorithm for Topological Sorting</vt:lpstr>
      <vt:lpstr>Implementation with DFS</vt:lpstr>
      <vt:lpstr>Topological Sorting</vt:lpstr>
      <vt:lpstr>Topological Sorting</vt:lpstr>
      <vt:lpstr>Topological Sorting</vt:lpstr>
      <vt:lpstr>Topological Sorting</vt:lpstr>
      <vt:lpstr>Topological Sorting</vt:lpstr>
      <vt:lpstr>Topological Sorting</vt:lpstr>
      <vt:lpstr>Topological Sorting</vt:lpstr>
      <vt:lpstr>Topological Sorting</vt:lpstr>
      <vt:lpstr>Topological Sorting</vt:lpstr>
      <vt:lpstr>Topological Sorting</vt:lpstr>
      <vt:lpstr>Example of Negative Edge</vt:lpstr>
      <vt:lpstr>Weighted Graph</vt:lpstr>
      <vt:lpstr>Shortest Path</vt:lpstr>
      <vt:lpstr>A subpath of a shortest path is itself a shortest path! </vt:lpstr>
      <vt:lpstr>Dijkstra’s Shortest Path Algorithm</vt:lpstr>
      <vt:lpstr>Basic Idea</vt:lpstr>
      <vt:lpstr>Edge Relaxation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Diagraph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Complexity</vt:lpstr>
      <vt:lpstr>Correctness of Dijkstra’s algorithm!</vt:lpstr>
      <vt:lpstr>PowerPoint Presentation</vt:lpstr>
      <vt:lpstr>Why not negative edges!</vt:lpstr>
      <vt:lpstr>Dijkstra’s Algorithm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CSL201 Data Structures</dc:title>
  <dc:creator>Chomu Saini</dc:creator>
  <cp:lastModifiedBy>Chomu</cp:lastModifiedBy>
  <cp:revision>481</cp:revision>
  <cp:lastPrinted>2016-05-04T16:04:38Z</cp:lastPrinted>
  <dcterms:created xsi:type="dcterms:W3CDTF">2016-05-01T03:35:43Z</dcterms:created>
  <dcterms:modified xsi:type="dcterms:W3CDTF">2017-11-18T07:28:36Z</dcterms:modified>
</cp:coreProperties>
</file>