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2"/>
  </p:sldMasterIdLst>
  <p:notesMasterIdLst>
    <p:notesMasterId r:id="rId12"/>
  </p:notesMasterIdLst>
  <p:handoutMasterIdLst>
    <p:handoutMasterId r:id="rId13"/>
  </p:handoutMasterIdLst>
  <p:sldIdLst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177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C66D5-35F2-4B2B-B66A-28018F619124}" type="datetimeFigureOut">
              <a:rPr lang="en-US" smtClean="0"/>
              <a:t>8/7/2015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073D5-63C2-4933-B970-D96552757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818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B7E8A-1102-47A1-B1C3-36AE88809383}" type="datetimeFigureOut">
              <a:rPr lang="en-US" smtClean="0"/>
              <a:t>8/7/2015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11EAB-687D-4AE4-B775-678A923E9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03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48" y="0"/>
            <a:ext cx="12188952" cy="6858000"/>
            <a:chOff x="3048" y="0"/>
            <a:chExt cx="12188952" cy="6858000"/>
          </a:xfrm>
        </p:grpSpPr>
        <p:sp>
          <p:nvSpPr>
            <p:cNvPr id="4" name="Rectangle 3"/>
            <p:cNvSpPr/>
            <p:nvPr/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574798" y="3537161"/>
              <a:ext cx="9144001" cy="196717"/>
              <a:chOff x="1523999" y="4379129"/>
              <a:chExt cx="9144001" cy="196717"/>
            </a:xfrm>
          </p:grpSpPr>
          <p:sp>
            <p:nvSpPr>
              <p:cNvPr id="19" name="Rectangle 18" descr="Gold bar"/>
              <p:cNvSpPr>
                <a:spLocks noChangeArrowheads="1"/>
              </p:cNvSpPr>
              <p:nvPr/>
            </p:nvSpPr>
            <p:spPr bwMode="auto">
              <a:xfrm rot="16200000" flipH="1">
                <a:off x="2949872" y="2953256"/>
                <a:ext cx="196717" cy="30484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>
                <a:reflection blurRad="6350" stA="50000" endA="300" endPos="38500" dist="50800" dir="5400000" sy="-100000" algn="bl" rotWithShape="0"/>
              </a:effectLst>
              <a:extLst/>
            </p:spPr>
            <p:txBody>
              <a:bodyPr wrap="none" anchor="ctr"/>
              <a:lstStyle/>
              <a:p>
                <a:pPr algn="ctr" eaLnBrk="1" hangingPunct="1"/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" name="Rectangle 19" descr="Orange bar"/>
              <p:cNvSpPr>
                <a:spLocks noChangeArrowheads="1"/>
              </p:cNvSpPr>
              <p:nvPr/>
            </p:nvSpPr>
            <p:spPr bwMode="auto">
              <a:xfrm rot="16200000" flipH="1">
                <a:off x="5998335" y="2953256"/>
                <a:ext cx="196717" cy="3048463"/>
              </a:xfrm>
              <a:prstGeom prst="rect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>
                <a:reflection blurRad="6350" stA="50000" endA="300" endPos="38500" dist="50800" dir="5400000" sy="-100000" algn="bl" rotWithShape="0"/>
              </a:effectLst>
              <a:extLst/>
            </p:spPr>
            <p:txBody>
              <a:bodyPr wrap="none" anchor="ctr"/>
              <a:lstStyle/>
              <a:p>
                <a:pPr algn="ctr" eaLnBrk="1" hangingPunct="1"/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" name="Rectangle 20" descr="Slate bar"/>
              <p:cNvSpPr>
                <a:spLocks noChangeArrowheads="1"/>
              </p:cNvSpPr>
              <p:nvPr/>
            </p:nvSpPr>
            <p:spPr bwMode="auto">
              <a:xfrm rot="16200000" flipH="1">
                <a:off x="9045410" y="2953256"/>
                <a:ext cx="196717" cy="3048463"/>
              </a:xfrm>
              <a:prstGeom prst="rect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>
                <a:reflection blurRad="6350" stA="50000" endA="300" endPos="38500" dist="50800" dir="5400000" sy="-100000" algn="bl" rotWithShape="0"/>
              </a:effectLst>
              <a:extLst/>
            </p:spPr>
            <p:txBody>
              <a:bodyPr wrap="none" anchor="ctr"/>
              <a:lstStyle/>
              <a:p>
                <a:pPr algn="ctr" eaLnBrk="1" hangingPunct="1"/>
                <a:endParaRPr lang="en-US" sz="24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5611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1261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5DE3B5DE-687E-4601-9C25-48F7ABE0D7C5}" type="datetime1">
              <a:rPr lang="en-US" smtClean="0"/>
              <a:t>8/7/2015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BFD467DE-D084-42AA-B27F-22F6084CB8BB}" type="datetime1">
              <a:rPr lang="en-US" smtClean="0"/>
              <a:t>8/7/2015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9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3782E027-C2A0-4932-A761-986BAD82B671}" type="datetime1">
              <a:rPr lang="en-US" smtClean="0"/>
              <a:t>8/7/2015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2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96AC42F1-294F-4AFB-8F78-2EF579F09459}" type="datetime1">
              <a:rPr lang="en-US" smtClean="0"/>
              <a:t>8/7/2015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1580A6EB-69F5-4723-B5E3-A6D9E36A957A}" type="datetime1">
              <a:rPr lang="en-US" smtClean="0"/>
              <a:t>8/7/2015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4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0FB02ED0-9CAE-481B-8D1D-B242F0282967}" type="datetime1">
              <a:rPr lang="en-US" smtClean="0"/>
              <a:t>8/7/2015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0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4696AB3F-7B84-45BD-A122-497866A73F4B}" type="datetime1">
              <a:rPr lang="en-US" smtClean="0"/>
              <a:t>8/7/2015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2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6395E536-1457-4CE4-8497-197239F05587}" type="datetime1">
              <a:rPr lang="en-US" smtClean="0"/>
              <a:t>8/7/2015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A4AF2F65-2726-4707-A7A6-DE21D14E80C5}" type="datetime1">
              <a:rPr lang="en-US" smtClean="0"/>
              <a:t>8/7/2015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4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1FA85564-6B99-4FC4-9CE3-22E750398B2E}" type="datetime1">
              <a:rPr lang="en-US" smtClean="0"/>
              <a:t>8/7/2015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9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2BCD2BEA-7F40-407D-B082-13022E8B2C99}" type="datetime1">
              <a:rPr lang="en-US" smtClean="0"/>
              <a:t>8/7/2015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0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6"/>
            <a:ext cx="12188952" cy="6858006"/>
            <a:chOff x="-2728" y="-5"/>
            <a:chExt cx="12188952" cy="6858006"/>
          </a:xfrm>
        </p:grpSpPr>
        <p:sp>
          <p:nvSpPr>
            <p:cNvPr id="26" name="Rectangle 25"/>
            <p:cNvSpPr/>
            <p:nvPr/>
          </p:nvSpPr>
          <p:spPr>
            <a:xfrm>
              <a:off x="-2728" y="1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-2727" y="-5"/>
              <a:ext cx="716424" cy="6858000"/>
              <a:chOff x="-2727" y="-5"/>
              <a:chExt cx="716424" cy="685800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-2727" y="-5"/>
                <a:ext cx="571473" cy="6858000"/>
                <a:chOff x="6048440" y="-936481"/>
                <a:chExt cx="196717" cy="9144001"/>
              </a:xfrm>
            </p:grpSpPr>
            <p:sp>
              <p:nvSpPr>
                <p:cNvPr id="46" name="Rectangle 45" descr="Gold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5159057"/>
                  <a:ext cx="196717" cy="3048463"/>
                </a:xfrm>
                <a:prstGeom prst="rect">
                  <a:avLst/>
                </a:prstGeom>
                <a:solidFill>
                  <a:schemeClr val="accent6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 eaLnBrk="1" hangingPunct="1"/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7" name="Rectangle 46" descr="Orang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2110594"/>
                  <a:ext cx="196717" cy="3048463"/>
                </a:xfrm>
                <a:prstGeom prst="rect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 eaLnBrk="1" hangingPunct="1"/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" name="Rectangle 47" descr="Slat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-936481"/>
                  <a:ext cx="196717" cy="3048463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 eaLnBrk="1" hangingPunct="1"/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566005" y="-5"/>
                <a:ext cx="147692" cy="6858000"/>
                <a:chOff x="6048440" y="-936481"/>
                <a:chExt cx="196717" cy="9144001"/>
              </a:xfrm>
            </p:grpSpPr>
            <p:sp>
              <p:nvSpPr>
                <p:cNvPr id="43" name="Rectangle 42" descr="Gold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5159057"/>
                  <a:ext cx="196717" cy="30484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100000">
                      <a:prstClr val="white"/>
                    </a:gs>
                  </a:gsLst>
                  <a:lin ang="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lvl="0" algn="ctr"/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4" name="Rectangle 43" descr="Orang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2110594"/>
                  <a:ext cx="196717" cy="30484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100000">
                      <a:prstClr val="white"/>
                    </a:gs>
                  </a:gsLst>
                  <a:lin ang="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 eaLnBrk="1" hangingPunct="1"/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5" name="Rectangle 44" descr="Slat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-936481"/>
                  <a:ext cx="196717" cy="30484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 eaLnBrk="1" hangingPunct="1"/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2" name="Rectangle 41"/>
              <p:cNvSpPr/>
              <p:nvPr/>
            </p:nvSpPr>
            <p:spPr>
              <a:xfrm>
                <a:off x="646782" y="-5"/>
                <a:ext cx="45719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CA734DBA-6852-4C6A-AB8B-E28C0C52CB53}" type="datetime1">
              <a:rPr lang="en-US" smtClean="0"/>
              <a:t>8/7/2015</a:t>
            </a:fld>
            <a:endParaRPr lang="en-US"/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8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90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37691" y="2637270"/>
            <a:ext cx="7705437" cy="1325563"/>
          </a:xfrm>
        </p:spPr>
        <p:txBody>
          <a:bodyPr/>
          <a:lstStyle/>
          <a:p>
            <a:r>
              <a:rPr lang="en-US" dirty="0" smtClean="0"/>
              <a:t>Sample Course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99655" y="1117600"/>
            <a:ext cx="11138646" cy="544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endParaRPr lang="en-US" altLang="en-US" sz="2300" b="1" i="1" dirty="0">
              <a:solidFill>
                <a:schemeClr val="accent2"/>
              </a:solidFill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99654" y="73891"/>
            <a:ext cx="11216421" cy="1043709"/>
          </a:xfrm>
        </p:spPr>
        <p:txBody>
          <a:bodyPr>
            <a:normAutofit/>
          </a:bodyPr>
          <a:lstStyle/>
          <a:p>
            <a:r>
              <a:rPr lang="en-US" altLang="en-US" sz="4000" dirty="0" smtClean="0"/>
              <a:t>Transportation Networks </a:t>
            </a:r>
            <a:endParaRPr lang="en-US" sz="4200" dirty="0"/>
          </a:p>
        </p:txBody>
      </p:sp>
      <p:pic>
        <p:nvPicPr>
          <p:cNvPr id="4" name="Picture 3" descr="C:\Users\raameshd\Desktop\vis\III_2012\III_2012\images\dinkytowngraph_2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468" y="1441450"/>
            <a:ext cx="2590800" cy="247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raameshd\Desktop\vis\III_2012\III_2012\images\dinkytowntable_2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55" y="3863975"/>
            <a:ext cx="3733800" cy="290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C:\Users\raameshd\Desktop\vis\III_2012\III_2012\images\dinkystreets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843" y="1539875"/>
            <a:ext cx="3527425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82796" y="5108936"/>
            <a:ext cx="22415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500" i="1" dirty="0">
                <a:latin typeface="Helvetica" panose="020B0604020202020204" pitchFamily="34" charset="0"/>
                <a:ea typeface="MS PGothic" panose="020B0600070205080204" pitchFamily="34" charset="-128"/>
              </a:rPr>
              <a:t>Source: Google Maps</a:t>
            </a:r>
          </a:p>
        </p:txBody>
      </p:sp>
      <p:sp>
        <p:nvSpPr>
          <p:cNvPr id="11" name="Arc 10"/>
          <p:cNvSpPr/>
          <p:nvPr/>
        </p:nvSpPr>
        <p:spPr>
          <a:xfrm>
            <a:off x="3330938" y="1546225"/>
            <a:ext cx="6741318" cy="477838"/>
          </a:xfrm>
          <a:prstGeom prst="arc">
            <a:avLst>
              <a:gd name="adj1" fmla="val 10838077"/>
              <a:gd name="adj2" fmla="val 21379658"/>
            </a:avLst>
          </a:prstGeom>
          <a:ln w="25400">
            <a:solidFill>
              <a:srgbClr val="00B0F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B0F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29287" y="1621631"/>
            <a:ext cx="406400" cy="3048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59359" y="3067772"/>
            <a:ext cx="2241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B0F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Intersection between 5</a:t>
            </a:r>
            <a:r>
              <a:rPr lang="en-US" altLang="en-US" b="1" baseline="30000" dirty="0">
                <a:solidFill>
                  <a:srgbClr val="00B0F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b="1" dirty="0">
                <a:solidFill>
                  <a:srgbClr val="00B0F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Ave SE and 4</a:t>
            </a:r>
            <a:r>
              <a:rPr lang="en-US" altLang="en-US" b="1" baseline="30000" dirty="0">
                <a:solidFill>
                  <a:srgbClr val="00B0F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b="1" dirty="0">
                <a:solidFill>
                  <a:srgbClr val="00B0F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St </a:t>
            </a:r>
          </a:p>
        </p:txBody>
      </p:sp>
      <p:sp>
        <p:nvSpPr>
          <p:cNvPr id="14" name="Oval 13"/>
          <p:cNvSpPr/>
          <p:nvPr/>
        </p:nvSpPr>
        <p:spPr>
          <a:xfrm>
            <a:off x="2282796" y="2619375"/>
            <a:ext cx="406400" cy="3048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B0F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829287" y="2203450"/>
            <a:ext cx="6023768" cy="866775"/>
          </a:xfrm>
          <a:custGeom>
            <a:avLst/>
            <a:gdLst>
              <a:gd name="connsiteX0" fmla="*/ 0 w 4173166"/>
              <a:gd name="connsiteY0" fmla="*/ 632298 h 782765"/>
              <a:gd name="connsiteX1" fmla="*/ 2033081 w 4173166"/>
              <a:gd name="connsiteY1" fmla="*/ 739302 h 782765"/>
              <a:gd name="connsiteX2" fmla="*/ 4173166 w 4173166"/>
              <a:gd name="connsiteY2" fmla="*/ 0 h 78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73166" h="782765">
                <a:moveTo>
                  <a:pt x="0" y="632298"/>
                </a:moveTo>
                <a:cubicBezTo>
                  <a:pt x="668776" y="738491"/>
                  <a:pt x="1337553" y="844685"/>
                  <a:pt x="2033081" y="739302"/>
                </a:cubicBezTo>
                <a:cubicBezTo>
                  <a:pt x="2728609" y="633919"/>
                  <a:pt x="3920247" y="123217"/>
                  <a:pt x="4173166" y="0"/>
                </a:cubicBezTo>
              </a:path>
            </a:pathLst>
          </a:custGeom>
          <a:noFill/>
          <a:ln>
            <a:solidFill>
              <a:srgbClr val="00B0F0"/>
            </a:solidFill>
            <a:headEnd type="triangle" w="lg" len="med"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B0F0"/>
              </a:solidFill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5494699" y="1584678"/>
            <a:ext cx="2241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B0F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Intersection between 5</a:t>
            </a:r>
            <a:r>
              <a:rPr lang="en-US" altLang="en-US" b="1" baseline="30000" dirty="0">
                <a:solidFill>
                  <a:srgbClr val="00B0F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b="1" dirty="0">
                <a:solidFill>
                  <a:srgbClr val="00B0F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Ave SE and 5</a:t>
            </a:r>
            <a:r>
              <a:rPr lang="en-US" altLang="en-US" b="1" baseline="30000" dirty="0">
                <a:solidFill>
                  <a:srgbClr val="00B0F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b="1" dirty="0">
                <a:solidFill>
                  <a:srgbClr val="00B0F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 St </a:t>
            </a:r>
          </a:p>
        </p:txBody>
      </p:sp>
      <p:sp>
        <p:nvSpPr>
          <p:cNvPr id="17" name="Freeform 16"/>
          <p:cNvSpPr/>
          <p:nvPr/>
        </p:nvSpPr>
        <p:spPr>
          <a:xfrm>
            <a:off x="9257868" y="1795463"/>
            <a:ext cx="254000" cy="261937"/>
          </a:xfrm>
          <a:custGeom>
            <a:avLst/>
            <a:gdLst>
              <a:gd name="connsiteX0" fmla="*/ 0 w 252919"/>
              <a:gd name="connsiteY0" fmla="*/ 262647 h 262647"/>
              <a:gd name="connsiteX1" fmla="*/ 194554 w 252919"/>
              <a:gd name="connsiteY1" fmla="*/ 126460 h 262647"/>
              <a:gd name="connsiteX2" fmla="*/ 252919 w 252919"/>
              <a:gd name="connsiteY2" fmla="*/ 0 h 26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919" h="262647">
                <a:moveTo>
                  <a:pt x="0" y="262647"/>
                </a:moveTo>
                <a:cubicBezTo>
                  <a:pt x="76200" y="216440"/>
                  <a:pt x="152401" y="170234"/>
                  <a:pt x="194554" y="126460"/>
                </a:cubicBezTo>
                <a:cubicBezTo>
                  <a:pt x="236707" y="82686"/>
                  <a:pt x="246434" y="24319"/>
                  <a:pt x="252919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8148205" y="5938838"/>
            <a:ext cx="2522538" cy="582612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B0F0"/>
              </a:solidFill>
            </a:endParaRP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5195455" y="5588000"/>
            <a:ext cx="2133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B0F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Attributes of 5</a:t>
            </a:r>
            <a:r>
              <a:rPr lang="en-US" altLang="en-US" b="1" baseline="30000">
                <a:solidFill>
                  <a:srgbClr val="00B0F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b="1">
                <a:solidFill>
                  <a:srgbClr val="00B0F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Ave SE road segment between N4 and N7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585169" y="6211166"/>
            <a:ext cx="58896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12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 </a:t>
            </a:r>
            <a:r>
              <a:rPr lang="en-US" altLang="en-US" sz="1200" b="1" dirty="0" smtClean="0">
                <a:latin typeface="Arial" charset="0"/>
              </a:rPr>
              <a:t>N7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9250332" y="6199853"/>
            <a:ext cx="401638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1200" b="1" dirty="0" smtClean="0">
                <a:latin typeface="Arial" charset="0"/>
              </a:rPr>
              <a:t>N4</a:t>
            </a:r>
          </a:p>
        </p:txBody>
      </p:sp>
    </p:spTree>
    <p:extLst>
      <p:ext uri="{BB962C8B-B14F-4D97-AF65-F5344CB8AC3E}">
        <p14:creationId xmlns:p14="http://schemas.microsoft.com/office/powerpoint/2010/main" val="48252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6" grpId="0"/>
      <p:bldP spid="16" grpId="1"/>
      <p:bldP spid="18" grpId="0" animBg="1"/>
      <p:bldP spid="18" grpId="1" animBg="1"/>
      <p:bldP spid="19" grpId="0"/>
      <p:bldP spid="19" grpId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99655" y="1117600"/>
            <a:ext cx="11138646" cy="544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endParaRPr lang="en-US" altLang="en-US" sz="2300" b="1" i="1" dirty="0">
              <a:solidFill>
                <a:schemeClr val="accent2"/>
              </a:solidFill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99654" y="73891"/>
            <a:ext cx="11216421" cy="1043709"/>
          </a:xfrm>
        </p:spPr>
        <p:txBody>
          <a:bodyPr>
            <a:normAutofit/>
          </a:bodyPr>
          <a:lstStyle/>
          <a:p>
            <a:r>
              <a:rPr lang="en-US" altLang="en-US" sz="4000" dirty="0" smtClean="0"/>
              <a:t>Temporally Detailed (TD) Roadmaps</a:t>
            </a:r>
            <a:endParaRPr lang="en-US" sz="4200" dirty="0"/>
          </a:p>
        </p:txBody>
      </p:sp>
      <p:pic>
        <p:nvPicPr>
          <p:cNvPr id="22" name="Picture 2" descr="C:\Users\raameshd\Desktop\vis\III_2012\III_2012\images\esri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164" y="4175125"/>
            <a:ext cx="7914355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raameshd\Desktop\vis\III_2012\III_2012\images\speed_profile_mon_new_tt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3" y="995636"/>
            <a:ext cx="4860758" cy="30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1112769" y="1443831"/>
            <a:ext cx="5074671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</a:pPr>
            <a:r>
              <a:rPr lang="en-US" altLang="en-US" sz="2200" dirty="0">
                <a:latin typeface="+mj-lt"/>
                <a:ea typeface="MS PGothic" panose="020B0600070205080204" pitchFamily="34" charset="-128"/>
              </a:rPr>
              <a:t>Per minute speed/travel time values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</a:pPr>
            <a:r>
              <a:rPr lang="en-US" altLang="en-US" sz="2200" dirty="0">
                <a:latin typeface="+mj-lt"/>
                <a:ea typeface="MS PGothic" panose="020B0600070205080204" pitchFamily="34" charset="-128"/>
              </a:rPr>
              <a:t>100 million road segments in US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</a:pPr>
            <a:r>
              <a:rPr lang="en-US" altLang="en-US" sz="2200" dirty="0">
                <a:latin typeface="+mj-lt"/>
                <a:ea typeface="MS PGothic" panose="020B0600070205080204" pitchFamily="34" charset="-128"/>
              </a:rPr>
              <a:t>Can reach Petabytes very quickly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</a:pPr>
            <a:r>
              <a:rPr lang="en-US" altLang="en-US" sz="2200" dirty="0">
                <a:latin typeface="+mj-lt"/>
                <a:ea typeface="MS PGothic" panose="020B0600070205080204" pitchFamily="34" charset="-128"/>
              </a:rPr>
              <a:t>NAVTEQ’s highly compressed weekly speed profile data</a:t>
            </a:r>
          </a:p>
        </p:txBody>
      </p: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3943952" y="6519863"/>
            <a:ext cx="3124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 i="1">
                <a:latin typeface="Helvetica" panose="020B0604020202020204" pitchFamily="34" charset="0"/>
              </a:rPr>
              <a:t>Source: ESRI and NAVTEQ</a:t>
            </a:r>
          </a:p>
        </p:txBody>
      </p:sp>
    </p:spTree>
    <p:extLst>
      <p:ext uri="{BB962C8B-B14F-4D97-AF65-F5344CB8AC3E}">
        <p14:creationId xmlns:p14="http://schemas.microsoft.com/office/powerpoint/2010/main" val="169038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99655" y="1117600"/>
            <a:ext cx="11138646" cy="544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endParaRPr lang="en-US" altLang="en-US" sz="2300" b="1" i="1" dirty="0">
              <a:solidFill>
                <a:schemeClr val="accent2"/>
              </a:solidFill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99654" y="73891"/>
            <a:ext cx="11216421" cy="782757"/>
          </a:xfrm>
        </p:spPr>
        <p:txBody>
          <a:bodyPr>
            <a:normAutofit/>
          </a:bodyPr>
          <a:lstStyle/>
          <a:p>
            <a:r>
              <a:rPr lang="en-US" altLang="en-US" sz="4000" dirty="0" smtClean="0"/>
              <a:t>Temporally Detailed (TD) Roadmap </a:t>
            </a:r>
            <a:endParaRPr lang="en-US" sz="4200" dirty="0"/>
          </a:p>
        </p:txBody>
      </p:sp>
      <p:pic>
        <p:nvPicPr>
          <p:cNvPr id="8" name="Picture 2" descr="C:\Users\Viswanath\Downloads\navteq-datase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096" y="1117600"/>
            <a:ext cx="7729537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070233" y="6051550"/>
            <a:ext cx="6172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500" i="1">
                <a:latin typeface="Helvetica" panose="020B0604020202020204" pitchFamily="34" charset="0"/>
                <a:ea typeface="MS PGothic" panose="020B0600070205080204" pitchFamily="34" charset="-128"/>
              </a:rPr>
              <a:t>Data Courtesy: NAVTEQ         Image Courtesy:  KwangSoo Yang </a:t>
            </a:r>
          </a:p>
        </p:txBody>
      </p:sp>
    </p:spTree>
    <p:extLst>
      <p:ext uri="{BB962C8B-B14F-4D97-AF65-F5344CB8AC3E}">
        <p14:creationId xmlns:p14="http://schemas.microsoft.com/office/powerpoint/2010/main" val="45167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99655" y="1117600"/>
            <a:ext cx="11138646" cy="544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endParaRPr lang="en-US" altLang="en-US" sz="2300" b="1" i="1" dirty="0">
              <a:solidFill>
                <a:schemeClr val="accent2"/>
              </a:solidFill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99654" y="73891"/>
            <a:ext cx="11216421" cy="1043709"/>
          </a:xfrm>
        </p:spPr>
        <p:txBody>
          <a:bodyPr>
            <a:normAutofit/>
          </a:bodyPr>
          <a:lstStyle/>
          <a:p>
            <a:r>
              <a:rPr lang="en-US" altLang="en-US" sz="4000" dirty="0" smtClean="0"/>
              <a:t>Projects on TD Roadmaps </a:t>
            </a:r>
            <a:endParaRPr lang="en-US" sz="4200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797957" y="1288267"/>
            <a:ext cx="11079231" cy="387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</a:pPr>
            <a:r>
              <a:rPr lang="en-US" altLang="en-US" sz="2200" dirty="0" smtClean="0">
                <a:latin typeface="+mj-lt"/>
                <a:ea typeface="MS PGothic" panose="020B0600070205080204" pitchFamily="34" charset="-128"/>
              </a:rPr>
              <a:t>Given a source, a destination, and an desired arrival time interval at the destination. Find shortest paths for all the desired arrival times at the destination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</a:pPr>
            <a:r>
              <a:rPr lang="en-US" altLang="en-US" sz="2200" dirty="0" smtClean="0">
                <a:latin typeface="+mj-lt"/>
                <a:ea typeface="MS PGothic" panose="020B0600070205080204" pitchFamily="34" charset="-128"/>
              </a:rPr>
              <a:t>Given a destination and an arrival time at the destination. Find shortest routes from k-different source nodes to the destination. --- under capacity constraints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</a:pPr>
            <a:r>
              <a:rPr lang="en-US" altLang="en-US" sz="2200" dirty="0">
                <a:latin typeface="+mj-lt"/>
                <a:ea typeface="MS PGothic" panose="020B0600070205080204" pitchFamily="34" charset="-128"/>
              </a:rPr>
              <a:t>Given a source, a destination and a departure-time at source. Find the path with least uncertainty in travel-time. Assume that with each edge variation in travel-time is given.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</a:pPr>
            <a:r>
              <a:rPr lang="en-US" altLang="en-US" sz="2200" smtClean="0">
                <a:latin typeface="+mj-lt"/>
                <a:ea typeface="MS PGothic" panose="020B0600070205080204" pitchFamily="34" charset="-128"/>
              </a:rPr>
              <a:t>Bi-directional </a:t>
            </a:r>
            <a:r>
              <a:rPr lang="en-US" altLang="en-US" sz="2200" dirty="0" smtClean="0">
                <a:latin typeface="+mj-lt"/>
                <a:ea typeface="MS PGothic" panose="020B0600070205080204" pitchFamily="34" charset="-128"/>
              </a:rPr>
              <a:t>algorithms for TD roadmaps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</a:pPr>
            <a:r>
              <a:rPr lang="en-US" altLang="en-US" sz="2200" dirty="0" smtClean="0">
                <a:latin typeface="+mj-lt"/>
                <a:ea typeface="MS PGothic" panose="020B0600070205080204" pitchFamily="34" charset="-128"/>
              </a:rPr>
              <a:t>Hierarchical routing for TD roadmaps</a:t>
            </a:r>
            <a:endParaRPr lang="en-US" altLang="en-US" sz="2200" dirty="0">
              <a:latin typeface="+mj-lt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232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99655" y="1117600"/>
            <a:ext cx="11138646" cy="544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endParaRPr lang="en-US" altLang="en-US" sz="2300" b="1" i="1" dirty="0">
              <a:solidFill>
                <a:schemeClr val="accent2"/>
              </a:solidFill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99654" y="73891"/>
            <a:ext cx="11216421" cy="1043709"/>
          </a:xfrm>
        </p:spPr>
        <p:txBody>
          <a:bodyPr>
            <a:normAutofit/>
          </a:bodyPr>
          <a:lstStyle/>
          <a:p>
            <a:r>
              <a:rPr lang="en-US" sz="4200" dirty="0" smtClean="0"/>
              <a:t>Engine measurement dataset</a:t>
            </a:r>
            <a:endParaRPr lang="en-US" sz="4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1764221"/>
            <a:ext cx="3593257" cy="179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664" y="3999856"/>
            <a:ext cx="2793636" cy="2266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64" y="1554356"/>
            <a:ext cx="1650330" cy="343819"/>
          </a:xfrm>
          <a:prstGeom prst="rect">
            <a:avLst/>
          </a:prstGeom>
          <a:noFill/>
        </p:spPr>
      </p:pic>
      <p:sp>
        <p:nvSpPr>
          <p:cNvPr id="13" name="Content Placeholder 5"/>
          <p:cNvSpPr>
            <a:spLocks noGrp="1"/>
          </p:cNvSpPr>
          <p:nvPr>
            <p:ph sz="half" idx="1"/>
          </p:nvPr>
        </p:nvSpPr>
        <p:spPr>
          <a:xfrm>
            <a:off x="5504106" y="1194067"/>
            <a:ext cx="6334195" cy="52872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>
                <a:effectLst/>
              </a:rPr>
              <a:t>Engine Sub-system Measurements from Metro-Transit Buses in Twin-Cities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200" dirty="0" smtClean="0">
                <a:effectLst/>
              </a:rPr>
              <a:t>Sample Engine Variables:</a:t>
            </a:r>
          </a:p>
          <a:p>
            <a:r>
              <a:rPr lang="en-US" sz="2200" dirty="0" smtClean="0">
                <a:effectLst/>
              </a:rPr>
              <a:t>GPS </a:t>
            </a:r>
            <a:r>
              <a:rPr lang="en-US" sz="2200" dirty="0">
                <a:effectLst/>
              </a:rPr>
              <a:t>Speed and Position</a:t>
            </a:r>
          </a:p>
          <a:p>
            <a:r>
              <a:rPr lang="en-US" sz="2200" dirty="0">
                <a:effectLst/>
              </a:rPr>
              <a:t>Vehicle Load</a:t>
            </a:r>
          </a:p>
          <a:p>
            <a:r>
              <a:rPr lang="en-US" sz="2200" dirty="0">
                <a:effectLst/>
              </a:rPr>
              <a:t>Engine and Heater Fuel Flow</a:t>
            </a:r>
          </a:p>
          <a:p>
            <a:r>
              <a:rPr lang="en-US" sz="2200" dirty="0" smtClean="0">
                <a:effectLst/>
              </a:rPr>
              <a:t>Exhaust </a:t>
            </a:r>
            <a:r>
              <a:rPr lang="en-US" sz="2200" dirty="0">
                <a:effectLst/>
              </a:rPr>
              <a:t>Temp and Mass Flow</a:t>
            </a:r>
          </a:p>
          <a:p>
            <a:r>
              <a:rPr lang="en-US" sz="2200" dirty="0">
                <a:effectLst/>
              </a:rPr>
              <a:t>Intake Temp And Mass Flow</a:t>
            </a:r>
          </a:p>
          <a:p>
            <a:r>
              <a:rPr lang="en-US" sz="2200" dirty="0" smtClean="0">
                <a:effectLst/>
              </a:rPr>
              <a:t>Engine </a:t>
            </a:r>
            <a:r>
              <a:rPr lang="en-US" sz="2200" dirty="0">
                <a:effectLst/>
              </a:rPr>
              <a:t>Torque and RPM</a:t>
            </a:r>
          </a:p>
          <a:p>
            <a:r>
              <a:rPr lang="en-US" sz="2200" dirty="0">
                <a:effectLst/>
              </a:rPr>
              <a:t>Engine Coolant Temp</a:t>
            </a:r>
          </a:p>
          <a:p>
            <a:r>
              <a:rPr lang="en-US" sz="2200" dirty="0" smtClean="0">
                <a:effectLst/>
              </a:rPr>
              <a:t>Odometer</a:t>
            </a:r>
          </a:p>
          <a:p>
            <a:r>
              <a:rPr lang="en-US" sz="2200" dirty="0" smtClean="0">
                <a:effectLst/>
              </a:rPr>
              <a:t> </a:t>
            </a:r>
          </a:p>
          <a:p>
            <a:r>
              <a:rPr lang="en-US" sz="2200" dirty="0">
                <a:effectLst/>
              </a:rPr>
              <a:t> </a:t>
            </a:r>
            <a:r>
              <a:rPr lang="en-US" sz="2200" dirty="0" smtClean="0">
                <a:effectLst/>
              </a:rPr>
              <a:t>….measurements on 20 engine variables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3606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99655" y="1117600"/>
            <a:ext cx="11138646" cy="544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endParaRPr lang="en-US" altLang="en-US" sz="2300" b="1" i="1" dirty="0">
              <a:solidFill>
                <a:schemeClr val="accent2"/>
              </a:solidFill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99655" y="-12843"/>
            <a:ext cx="11216421" cy="76514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Engine measurement dataset</a:t>
            </a:r>
            <a:endParaRPr lang="en-US" sz="4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501" y="3981467"/>
            <a:ext cx="4856417" cy="284872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>
            <a:off x="1850872" y="5083333"/>
            <a:ext cx="376212" cy="330348"/>
          </a:xfrm>
          <a:prstGeom prst="straightConnector1">
            <a:avLst/>
          </a:prstGeom>
          <a:solidFill>
            <a:srgbClr val="BBE0E3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2441544" y="4509170"/>
            <a:ext cx="1821789" cy="1025661"/>
          </a:xfrm>
          <a:prstGeom prst="straightConnector1">
            <a:avLst/>
          </a:prstGeom>
          <a:solidFill>
            <a:srgbClr val="BBE0E3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4873505" y="6522410"/>
            <a:ext cx="1070480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Hybrid Bus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345351" y="5856205"/>
            <a:ext cx="731785" cy="848074"/>
            <a:chOff x="7001818" y="1723818"/>
            <a:chExt cx="1008632" cy="1400383"/>
          </a:xfrm>
        </p:grpSpPr>
        <p:sp>
          <p:nvSpPr>
            <p:cNvPr id="16" name="Rectangle 15"/>
            <p:cNvSpPr/>
            <p:nvPr/>
          </p:nvSpPr>
          <p:spPr bwMode="auto">
            <a:xfrm>
              <a:off x="7001818" y="1744981"/>
              <a:ext cx="1006802" cy="137922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003648" y="1723818"/>
              <a:ext cx="1006802" cy="1346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 gNO</a:t>
              </a:r>
              <a:r>
                <a:rPr kumimoji="0" lang="en-US" sz="7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X</a:t>
              </a:r>
              <a:r>
                <a:rPr kumimoji="0" lang="en-US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/m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0.016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0.000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7580904" y="2118359"/>
              <a:ext cx="352285" cy="887282"/>
              <a:chOff x="7580904" y="2118359"/>
              <a:chExt cx="352285" cy="887282"/>
            </a:xfrm>
          </p:grpSpPr>
          <p:sp>
            <p:nvSpPr>
              <p:cNvPr id="19" name="Rectangle 18"/>
              <p:cNvSpPr/>
              <p:nvPr/>
            </p:nvSpPr>
            <p:spPr bwMode="auto">
              <a:xfrm>
                <a:off x="7748235" y="2118360"/>
                <a:ext cx="184954" cy="88728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0FF00"/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 bwMode="auto">
              <a:xfrm flipH="1">
                <a:off x="7580904" y="2118359"/>
                <a:ext cx="334663" cy="1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H="1">
                <a:off x="7597568" y="3005640"/>
                <a:ext cx="334663" cy="1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2" name="TextBox 21"/>
          <p:cNvSpPr txBox="1"/>
          <p:nvPr/>
        </p:nvSpPr>
        <p:spPr>
          <a:xfrm>
            <a:off x="1338964" y="4143023"/>
            <a:ext cx="967453" cy="95410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Emission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Hot Spots After Bus Stops</a:t>
            </a:r>
          </a:p>
        </p:txBody>
      </p:sp>
      <p:pic>
        <p:nvPicPr>
          <p:cNvPr id="23" name="Picture 22" descr="allRout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4501" y="763966"/>
            <a:ext cx="4856417" cy="268340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56101" y="1389969"/>
            <a:ext cx="1161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 charset="0"/>
                <a:ea typeface="ＭＳ Ｐゴシック" pitchFamily="16" charset="-128"/>
                <a:cs typeface="+mn-cs"/>
              </a:rPr>
              <a:t>Route 21</a:t>
            </a:r>
            <a:endParaRPr lang="en-US" sz="1200" dirty="0">
              <a:solidFill>
                <a:srgbClr val="FFFFFF"/>
              </a:solidFill>
              <a:latin typeface="Arial" charset="0"/>
              <a:ea typeface="ＭＳ Ｐゴシック" pitchFamily="16" charset="-128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36901" y="1831201"/>
            <a:ext cx="1085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 charset="0"/>
                <a:ea typeface="ＭＳ Ｐゴシック" pitchFamily="16" charset="-128"/>
                <a:cs typeface="+mn-cs"/>
              </a:rPr>
              <a:t>Route 46</a:t>
            </a:r>
            <a:endParaRPr lang="en-US" sz="1200" dirty="0">
              <a:solidFill>
                <a:srgbClr val="FFFFFF"/>
              </a:solidFill>
              <a:latin typeface="Arial" charset="0"/>
              <a:ea typeface="ＭＳ Ｐゴシック" pitchFamily="16" charset="-128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56301" y="1736923"/>
            <a:ext cx="1085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 charset="0"/>
                <a:ea typeface="ＭＳ Ｐゴシック" pitchFamily="16" charset="-128"/>
                <a:cs typeface="+mn-cs"/>
              </a:rPr>
              <a:t>Route 54</a:t>
            </a:r>
            <a:endParaRPr lang="en-US" sz="1200" dirty="0">
              <a:solidFill>
                <a:srgbClr val="FFFFFF"/>
              </a:solidFill>
              <a:latin typeface="Arial" charset="0"/>
              <a:ea typeface="ＭＳ Ｐゴシック" pitchFamily="16" charset="-128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84501" y="2913603"/>
            <a:ext cx="37338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Red</a:t>
            </a:r>
            <a:r>
              <a:rPr lang="en-US" sz="1400" i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color indicates </a:t>
            </a:r>
            <a:r>
              <a:rPr lang="en-US" sz="1400" i="1" u="sng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</a:t>
            </a:r>
            <a:r>
              <a:rPr lang="en-US" sz="1400" i="1" u="sng" baseline="-250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</a:t>
            </a:r>
            <a:r>
              <a:rPr lang="en-US" sz="1400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emission exceeding </a:t>
            </a:r>
            <a:r>
              <a:rPr lang="en-US" sz="1400" i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EPA regulations</a:t>
            </a:r>
            <a:endParaRPr lang="en-US" sz="14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8" name="Content Placeholder 3" descr="54_100Percent_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860211" y="1030866"/>
            <a:ext cx="3355112" cy="1981200"/>
          </a:xfrm>
        </p:spPr>
      </p:pic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7632767" y="3084904"/>
            <a:ext cx="3810000" cy="952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>
            <a:lvl1pPr marL="341313" indent="-3413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MS PGothic" charset="0"/>
              </a:defRPr>
            </a:lvl1pPr>
            <a:lvl2pPr marL="739775" indent="-282575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MS PGothic" charset="0"/>
              </a:defRPr>
            </a:lvl2pPr>
            <a:lvl3pPr marL="1139825" indent="-225425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MS PGothic" charset="0"/>
              </a:defRPr>
            </a:lvl3pPr>
            <a:lvl4pPr marL="1597025" indent="-225425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MS PGothic" charset="0"/>
              </a:defRPr>
            </a:lvl4pPr>
            <a:lvl5pPr marL="2054225" indent="-225425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MS PGothic" charset="0"/>
              </a:defRPr>
            </a:lvl5pPr>
            <a:lvl6pPr marL="2466868" indent="-227888" algn="l" defTabSz="914394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6pPr>
            <a:lvl7pPr marL="2877064" indent="-227888" algn="l" defTabSz="914394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7pPr>
            <a:lvl8pPr marL="3287261" indent="-227888" algn="l" defTabSz="914394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8pPr>
            <a:lvl9pPr marL="3697455" indent="-227888" algn="l" defTabSz="914394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9pPr>
          </a:lstStyle>
          <a:p>
            <a:r>
              <a:rPr lang="en-US" sz="1800" dirty="0" smtClean="0">
                <a:effectLst/>
              </a:rPr>
              <a:t>Temporal </a:t>
            </a:r>
            <a:r>
              <a:rPr lang="en-US" sz="1800" dirty="0">
                <a:effectLst/>
              </a:rPr>
              <a:t>signatures </a:t>
            </a:r>
            <a:r>
              <a:rPr lang="en-US" sz="1800" dirty="0" smtClean="0">
                <a:effectLst/>
              </a:rPr>
              <a:t>of engine variables </a:t>
            </a:r>
            <a:r>
              <a:rPr lang="en-US" sz="1800" dirty="0">
                <a:effectLst/>
              </a:rPr>
              <a:t>which are highly associated </a:t>
            </a:r>
            <a:r>
              <a:rPr lang="en-US" sz="1800" dirty="0" smtClean="0">
                <a:effectLst/>
              </a:rPr>
              <a:t>elevated NOx</a:t>
            </a:r>
            <a:endParaRPr lang="en-US" sz="1800" kern="0" dirty="0">
              <a:effectLst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860211" y="2500506"/>
            <a:ext cx="335511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Red</a:t>
            </a:r>
            <a:r>
              <a:rPr lang="en-US" sz="1400" i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color indicates </a:t>
            </a:r>
            <a:r>
              <a:rPr lang="en-US" sz="1400" i="1" u="sng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</a:t>
            </a:r>
            <a:r>
              <a:rPr lang="en-US" sz="1400" i="1" u="sng" baseline="-250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</a:t>
            </a:r>
            <a:r>
              <a:rPr lang="en-US" sz="1400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emission exceeding </a:t>
            </a:r>
            <a:r>
              <a:rPr lang="en-US" sz="1400" i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EPA regulations</a:t>
            </a:r>
            <a:endParaRPr lang="en-US" sz="14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9480751" y="1613286"/>
            <a:ext cx="685800" cy="3048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1" y="4168556"/>
            <a:ext cx="4144806" cy="23679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67" y="4342902"/>
            <a:ext cx="3673655" cy="217950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000219" y="3667295"/>
            <a:ext cx="1424980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Spatial Pattern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60211" y="1015810"/>
            <a:ext cx="1070480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Diesel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Bus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065394" y="723089"/>
            <a:ext cx="1781195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Temporal Pattern</a:t>
            </a:r>
          </a:p>
        </p:txBody>
      </p:sp>
    </p:spTree>
    <p:extLst>
      <p:ext uri="{BB962C8B-B14F-4D97-AF65-F5344CB8AC3E}">
        <p14:creationId xmlns:p14="http://schemas.microsoft.com/office/powerpoint/2010/main" val="285030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9" grpId="0"/>
      <p:bldP spid="30" grpId="0" animBg="1"/>
      <p:bldP spid="31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99655" y="1117600"/>
            <a:ext cx="11138646" cy="544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endParaRPr lang="en-US" altLang="en-US" sz="2300" b="1" i="1" dirty="0">
              <a:solidFill>
                <a:schemeClr val="accent2"/>
              </a:solidFill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99655" y="268019"/>
            <a:ext cx="11216421" cy="76514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Engine measurement dataset Projects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2656101" y="1389969"/>
            <a:ext cx="1161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 charset="0"/>
                <a:ea typeface="ＭＳ Ｐゴシック" pitchFamily="16" charset="-128"/>
                <a:cs typeface="+mn-cs"/>
              </a:rPr>
              <a:t>Route 21</a:t>
            </a:r>
            <a:endParaRPr lang="en-US" sz="1200" dirty="0">
              <a:solidFill>
                <a:srgbClr val="FFFFFF"/>
              </a:solidFill>
              <a:latin typeface="Arial" charset="0"/>
              <a:ea typeface="ＭＳ Ｐゴシック" pitchFamily="16" charset="-128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36901" y="1831201"/>
            <a:ext cx="1085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 charset="0"/>
                <a:ea typeface="ＭＳ Ｐゴシック" pitchFamily="16" charset="-128"/>
                <a:cs typeface="+mn-cs"/>
              </a:rPr>
              <a:t>Route 46</a:t>
            </a:r>
            <a:endParaRPr lang="en-US" sz="1200" dirty="0">
              <a:solidFill>
                <a:srgbClr val="FFFFFF"/>
              </a:solidFill>
              <a:latin typeface="Arial" charset="0"/>
              <a:ea typeface="ＭＳ Ｐゴシック" pitchFamily="16" charset="-128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56301" y="1736923"/>
            <a:ext cx="1085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 charset="0"/>
                <a:ea typeface="ＭＳ Ｐゴシック" pitchFamily="16" charset="-128"/>
                <a:cs typeface="+mn-cs"/>
              </a:rPr>
              <a:t>Route 54</a:t>
            </a:r>
            <a:endParaRPr lang="en-US" sz="1200" dirty="0">
              <a:solidFill>
                <a:srgbClr val="FFFFFF"/>
              </a:solidFill>
              <a:latin typeface="Arial" charset="0"/>
              <a:ea typeface="ＭＳ Ｐゴシック" pitchFamily="16" charset="-128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1254" y="1371936"/>
            <a:ext cx="10515600" cy="4351338"/>
          </a:xfrm>
        </p:spPr>
        <p:txBody>
          <a:bodyPr/>
          <a:lstStyle/>
          <a:p>
            <a:r>
              <a:rPr lang="en-US" dirty="0" err="1" smtClean="0"/>
              <a:t>Spatio</a:t>
            </a:r>
            <a:r>
              <a:rPr lang="en-US" dirty="0" smtClean="0"/>
              <a:t>-temporal network hotspot detection.</a:t>
            </a:r>
          </a:p>
          <a:p>
            <a:pPr lvl="1"/>
            <a:r>
              <a:rPr lang="en-US" dirty="0" smtClean="0"/>
              <a:t>Find all the sub-graphs of the network which have significantly 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dirty="0"/>
              <a:t> </a:t>
            </a:r>
            <a:r>
              <a:rPr lang="en-US" dirty="0" smtClean="0"/>
              <a:t>   higher emissions than others</a:t>
            </a:r>
          </a:p>
          <a:p>
            <a:r>
              <a:rPr lang="en-US" dirty="0" err="1" smtClean="0"/>
              <a:t>Spatio</a:t>
            </a:r>
            <a:r>
              <a:rPr lang="en-US" dirty="0" smtClean="0"/>
              <a:t>-temporal network anomalies </a:t>
            </a:r>
          </a:p>
          <a:p>
            <a:pPr lvl="1"/>
            <a:r>
              <a:rPr lang="en-US" dirty="0" smtClean="0"/>
              <a:t>Find all the </a:t>
            </a:r>
            <a:r>
              <a:rPr lang="en-US" dirty="0" err="1" smtClean="0"/>
              <a:t>spatio</a:t>
            </a:r>
            <a:r>
              <a:rPr lang="en-US" dirty="0" smtClean="0"/>
              <a:t>-temporal locations where the emissions/fuel consumption is “anomalous.”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8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99655" y="1117600"/>
            <a:ext cx="11138646" cy="544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endParaRPr lang="en-US" altLang="en-US" sz="2300" b="1" i="1" dirty="0">
              <a:solidFill>
                <a:schemeClr val="accent2"/>
              </a:solidFill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99655" y="52269"/>
            <a:ext cx="11216421" cy="76514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Other Projects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2656101" y="1389969"/>
            <a:ext cx="1161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 charset="0"/>
                <a:ea typeface="ＭＳ Ｐゴシック" pitchFamily="16" charset="-128"/>
                <a:cs typeface="+mn-cs"/>
              </a:rPr>
              <a:t>Route 21</a:t>
            </a:r>
            <a:endParaRPr lang="en-US" sz="1200" dirty="0">
              <a:solidFill>
                <a:srgbClr val="FFFFFF"/>
              </a:solidFill>
              <a:latin typeface="Arial" charset="0"/>
              <a:ea typeface="ＭＳ Ｐゴシック" pitchFamily="16" charset="-128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36901" y="1831201"/>
            <a:ext cx="1085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 charset="0"/>
                <a:ea typeface="ＭＳ Ｐゴシック" pitchFamily="16" charset="-128"/>
                <a:cs typeface="+mn-cs"/>
              </a:rPr>
              <a:t>Route 46</a:t>
            </a:r>
            <a:endParaRPr lang="en-US" sz="1200" dirty="0">
              <a:solidFill>
                <a:srgbClr val="FFFFFF"/>
              </a:solidFill>
              <a:latin typeface="Arial" charset="0"/>
              <a:ea typeface="ＭＳ Ｐゴシック" pitchFamily="16" charset="-128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56301" y="1736923"/>
            <a:ext cx="1085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 charset="0"/>
                <a:ea typeface="ＭＳ Ｐゴシック" pitchFamily="16" charset="-128"/>
                <a:cs typeface="+mn-cs"/>
              </a:rPr>
              <a:t>Route 54</a:t>
            </a:r>
            <a:endParaRPr lang="en-US" sz="1200" dirty="0">
              <a:solidFill>
                <a:srgbClr val="FFFFFF"/>
              </a:solidFill>
              <a:latin typeface="Arial" charset="0"/>
              <a:ea typeface="ＭＳ Ｐゴシック" pitchFamily="16" charset="-128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655" y="1117600"/>
            <a:ext cx="7390348" cy="5185882"/>
          </a:xfrm>
        </p:spPr>
        <p:txBody>
          <a:bodyPr/>
          <a:lstStyle/>
          <a:p>
            <a:r>
              <a:rPr lang="en-US" sz="2300" dirty="0" smtClean="0"/>
              <a:t>Literature-Survey: Survey papers from GPS track mining (30-40) </a:t>
            </a:r>
          </a:p>
          <a:p>
            <a:pPr lvl="1"/>
            <a:r>
              <a:rPr lang="en-US" sz="2300" dirty="0" smtClean="0"/>
              <a:t>Propose classification of techniques</a:t>
            </a:r>
          </a:p>
          <a:p>
            <a:pPr lvl="1"/>
            <a:r>
              <a:rPr lang="en-US" sz="2300" dirty="0" smtClean="0"/>
              <a:t>Gap analysis would be expected:</a:t>
            </a:r>
          </a:p>
          <a:p>
            <a:pPr lvl="2"/>
            <a:r>
              <a:rPr lang="en-US" sz="2300" dirty="0" smtClean="0"/>
              <a:t>Aka what new problems can be explored in this area. </a:t>
            </a:r>
          </a:p>
          <a:p>
            <a:pPr lvl="2"/>
            <a:endParaRPr lang="en-US" sz="2300" dirty="0"/>
          </a:p>
          <a:p>
            <a:r>
              <a:rPr lang="en-US" sz="2300" dirty="0" smtClean="0"/>
              <a:t>Clustering of GPS traces which maximizes the gap between clusters.</a:t>
            </a:r>
          </a:p>
          <a:p>
            <a:pPr lvl="1"/>
            <a:r>
              <a:rPr lang="en-US" sz="2300" dirty="0" smtClean="0"/>
              <a:t>Note: This is different from K-means objective function.</a:t>
            </a:r>
          </a:p>
          <a:p>
            <a:pPr lvl="1"/>
            <a:r>
              <a:rPr lang="en-US" sz="2300" dirty="0" smtClean="0"/>
              <a:t>Can be used to determine primary corridors from a set of GPS tracks.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377" y="333772"/>
            <a:ext cx="3646699" cy="450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5" r="28735" b="17731"/>
          <a:stretch>
            <a:fillRect/>
          </a:stretch>
        </p:blipFill>
        <p:spPr bwMode="auto">
          <a:xfrm>
            <a:off x="8269377" y="4386098"/>
            <a:ext cx="2195423" cy="247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76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 level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2">
              <a:lumMod val="20000"/>
              <a:lumOff val="80000"/>
            </a:schemeClr>
          </a:solidFill>
        </a:ln>
      </a:spPr>
      <a:bodyPr wrap="none" rtlCol="0">
        <a:spAutoFit/>
      </a:bodyPr>
      <a:lstStyle>
        <a:defPPr>
          <a:defRPr dirty="0" err="1" smtClean="0">
            <a:ln>
              <a:solidFill>
                <a:schemeClr val="accent1">
                  <a:lumMod val="20000"/>
                  <a:lumOff val="80000"/>
                </a:schemeClr>
              </a:solidFill>
            </a:ln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level design" id="{00E2FDB5-77A3-416C-8232-A2B8AB0B9A01}" vid="{6E3E8A63-E899-4F92-AFE5-C80B3CCFC0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63AA760-FEA7-44E2-BB85-0893DB8CD7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design slides (Level design)</Template>
  <TotalTime>0</TotalTime>
  <Words>416</Words>
  <Application>Microsoft Office PowerPoint</Application>
  <PresentationFormat>Widescreen</PresentationFormat>
  <Paragraphs>75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MS PGothic</vt:lpstr>
      <vt:lpstr>MS PGothic</vt:lpstr>
      <vt:lpstr>Arial</vt:lpstr>
      <vt:lpstr>Century Gothic</vt:lpstr>
      <vt:lpstr>Helvetica</vt:lpstr>
      <vt:lpstr>Times New Roman</vt:lpstr>
      <vt:lpstr>Wingdings</vt:lpstr>
      <vt:lpstr>Presentation level design</vt:lpstr>
      <vt:lpstr>Sample Course Projects</vt:lpstr>
      <vt:lpstr>Transportation Networks </vt:lpstr>
      <vt:lpstr>Temporally Detailed (TD) Roadmaps</vt:lpstr>
      <vt:lpstr>Temporally Detailed (TD) Roadmap </vt:lpstr>
      <vt:lpstr>Projects on TD Roadmaps </vt:lpstr>
      <vt:lpstr>Engine measurement dataset</vt:lpstr>
      <vt:lpstr>Engine measurement dataset</vt:lpstr>
      <vt:lpstr>Engine measurement dataset Projects</vt:lpstr>
      <vt:lpstr>Other Projects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2015-08-05T04:37:38Z</dcterms:created>
  <dcterms:modified xsi:type="dcterms:W3CDTF">2015-08-07T08:12:32Z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TC034605409991</vt:lpwstr>
  </property>
</Properties>
</file>