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2"/>
  </p:notesMasterIdLst>
  <p:handoutMasterIdLst>
    <p:handoutMasterId r:id="rId23"/>
  </p:handoutMasterIdLst>
  <p:sldIdLst>
    <p:sldId id="263" r:id="rId3"/>
    <p:sldId id="27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8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14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B22D-CDB4-463F-8634-4071C3E9CD7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4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B22D-CDB4-463F-8634-4071C3E9CD7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41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ED831-AA31-4F1A-BD68-B5A4B4C7F6D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66612">
              <a:defRPr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4252846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Cross-K-function lacks monotonicity</a:t>
            </a:r>
          </a:p>
          <a:p>
            <a:pPr lvl="1"/>
            <a:r>
              <a:rPr lang="en-US" sz="1600" dirty="0" smtClean="0"/>
              <a:t>A pattern representing an engine signature over multiple variables may be interesting even though its component single-variable signatures are not. This property renders </a:t>
            </a:r>
            <a:r>
              <a:rPr lang="en-US" sz="1600" dirty="0" err="1" smtClean="0"/>
              <a:t>Apriori</a:t>
            </a:r>
            <a:r>
              <a:rPr lang="en-US" sz="1600" dirty="0" smtClean="0"/>
              <a:t>-based pruning inapplicable.</a:t>
            </a:r>
          </a:p>
          <a:p>
            <a:endParaRPr lang="en-US" sz="2000" dirty="0" smtClean="0"/>
          </a:p>
          <a:p>
            <a:r>
              <a:rPr lang="en-US" sz="2000" dirty="0" smtClean="0"/>
              <a:t>A huge number of candidate patterns to consider. </a:t>
            </a:r>
          </a:p>
          <a:p>
            <a:pPr lvl="1"/>
            <a:r>
              <a:rPr lang="en-US" sz="1600" dirty="0" smtClean="0"/>
              <a:t>For each non-compliant window, the number of associated candidate patterns is exponential in the number of variables.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Data volume is potentially large.</a:t>
            </a:r>
          </a:p>
          <a:p>
            <a:pPr lvl="1"/>
            <a:r>
              <a:rPr lang="en-US" sz="1600" dirty="0" smtClean="0"/>
              <a:t>For example, measurements of 10 engine variables, taken once per second, over the 233 million US light-duty vehicles on the road for one hour per day would result in 3 x 10</a:t>
            </a:r>
            <a:r>
              <a:rPr lang="en-US" sz="1600" baseline="30000" dirty="0" smtClean="0"/>
              <a:t>15</a:t>
            </a:r>
            <a:r>
              <a:rPr lang="en-US" sz="1600" dirty="0" smtClean="0"/>
              <a:t> data items per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B22D-CDB4-463F-8634-4071C3E9CD7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88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B22D-CDB4-463F-8634-4071C3E9CD7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12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300" dirty="0" smtClean="0"/>
              <a:t>i.e., given two NWC patterns C and C’ where C’ </a:t>
            </a:r>
            <a:r>
              <a:rPr lang="en-US" sz="1300" dirty="0" smtClean="0">
                <a:latin typeface="Arial Unicode MS"/>
                <a:ea typeface="Arial Unicode MS"/>
                <a:cs typeface="Arial Unicode MS"/>
              </a:rPr>
              <a:t>⊂ </a:t>
            </a:r>
            <a:r>
              <a:rPr lang="en-US" sz="1300" dirty="0" smtClean="0"/>
              <a:t>C, then if Lower(|C’|) ≥  Lower(|C|), then:</a:t>
            </a:r>
          </a:p>
          <a:p>
            <a:pPr>
              <a:buNone/>
            </a:pPr>
            <a:r>
              <a:rPr lang="en-US" sz="1300" dirty="0" smtClean="0"/>
              <a:t>	 </a:t>
            </a:r>
            <a:r>
              <a:rPr lang="en-US" sz="1300" dirty="0" err="1" smtClean="0"/>
              <a:t>UB</a:t>
            </a:r>
            <a:r>
              <a:rPr lang="en-US" sz="1300" baseline="-25000" dirty="0" err="1" smtClean="0"/>
              <a:t>lattice</a:t>
            </a:r>
            <a:r>
              <a:rPr lang="en-US" sz="1300" dirty="0" smtClean="0"/>
              <a:t>(K</a:t>
            </a:r>
            <a:r>
              <a:rPr lang="en-US" sz="1300" baseline="-25000" dirty="0" smtClean="0"/>
              <a:t>C’,WN</a:t>
            </a:r>
            <a:r>
              <a:rPr lang="en-US" sz="1300" dirty="0" smtClean="0"/>
              <a:t>(</a:t>
            </a:r>
            <a:r>
              <a:rPr lang="el-GR" sz="1300" dirty="0" smtClean="0">
                <a:latin typeface="Calibri"/>
              </a:rPr>
              <a:t>δ</a:t>
            </a:r>
            <a:r>
              <a:rPr lang="en-US" sz="1300" dirty="0" smtClean="0"/>
              <a:t>)) ≤ </a:t>
            </a:r>
            <a:r>
              <a:rPr lang="en-US" sz="1300" dirty="0" err="1" smtClean="0"/>
              <a:t>UB</a:t>
            </a:r>
            <a:r>
              <a:rPr lang="en-US" sz="1300" baseline="-25000" dirty="0" err="1" smtClean="0"/>
              <a:t>lattice</a:t>
            </a:r>
            <a:r>
              <a:rPr lang="en-US" sz="1300" dirty="0" smtClean="0"/>
              <a:t>( K</a:t>
            </a:r>
            <a:r>
              <a:rPr lang="en-US" sz="1300" baseline="-25000" dirty="0" smtClean="0"/>
              <a:t>C,WN</a:t>
            </a:r>
            <a:r>
              <a:rPr lang="en-US" sz="1300" dirty="0" smtClean="0"/>
              <a:t>(</a:t>
            </a:r>
            <a:r>
              <a:rPr lang="el-GR" sz="1300" dirty="0" smtClean="0">
                <a:latin typeface="Calibri"/>
              </a:rPr>
              <a:t>δ</a:t>
            </a:r>
            <a:r>
              <a:rPr lang="en-US" sz="1300" dirty="0" smtClean="0"/>
              <a:t>)).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sz="1300" dirty="0" smtClean="0"/>
              <a:t>i.e. The lattice upper bound is not only an upper bound on the cross k function of the node but also on all the nodes in the lattice for which this node is the root (all descendants)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B22D-CDB4-463F-8634-4071C3E9CD7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6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11/18/2015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11/18/2015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11/18/2015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11/18/2015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11/18/2015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11/18/2015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11/18/2015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8.gif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3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99655" y="1117600"/>
            <a:ext cx="11138646" cy="544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altLang="en-US" sz="2300" b="1" i="1" dirty="0">
              <a:solidFill>
                <a:schemeClr val="accent2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99654" y="73891"/>
            <a:ext cx="11216421" cy="1043709"/>
          </a:xfrm>
        </p:spPr>
        <p:txBody>
          <a:bodyPr>
            <a:normAutofit/>
          </a:bodyPr>
          <a:lstStyle/>
          <a:p>
            <a:r>
              <a:rPr lang="en-US" sz="4200" dirty="0" smtClean="0"/>
              <a:t>Engine measurement dataset</a:t>
            </a:r>
            <a:endParaRPr lang="en-US" sz="4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764221"/>
            <a:ext cx="3593257" cy="179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64" y="3999856"/>
            <a:ext cx="2793636" cy="2266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4" y="1554356"/>
            <a:ext cx="1650330" cy="343819"/>
          </a:xfrm>
          <a:prstGeom prst="rect">
            <a:avLst/>
          </a:prstGeom>
          <a:noFill/>
        </p:spPr>
      </p:pic>
      <p:sp>
        <p:nvSpPr>
          <p:cNvPr id="13" name="Content Placeholder 5"/>
          <p:cNvSpPr>
            <a:spLocks noGrp="1"/>
          </p:cNvSpPr>
          <p:nvPr>
            <p:ph sz="half" idx="1"/>
          </p:nvPr>
        </p:nvSpPr>
        <p:spPr>
          <a:xfrm>
            <a:off x="5504106" y="1194067"/>
            <a:ext cx="6334195" cy="52872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effectLst/>
              </a:rPr>
              <a:t>Engine Sub-system Measurements from Metro-Transit Buses in Twin-Cities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 smtClean="0">
                <a:effectLst/>
              </a:rPr>
              <a:t>Sample Engine Variables:</a:t>
            </a:r>
          </a:p>
          <a:p>
            <a:r>
              <a:rPr lang="en-US" sz="2200" dirty="0" smtClean="0">
                <a:effectLst/>
              </a:rPr>
              <a:t>GPS </a:t>
            </a:r>
            <a:r>
              <a:rPr lang="en-US" sz="2200" dirty="0">
                <a:effectLst/>
              </a:rPr>
              <a:t>Speed and Position</a:t>
            </a:r>
          </a:p>
          <a:p>
            <a:r>
              <a:rPr lang="en-US" sz="2200" dirty="0">
                <a:effectLst/>
              </a:rPr>
              <a:t>Vehicle Load</a:t>
            </a:r>
          </a:p>
          <a:p>
            <a:r>
              <a:rPr lang="en-US" sz="2200" dirty="0">
                <a:effectLst/>
              </a:rPr>
              <a:t>Engine and Heater Fuel Flow</a:t>
            </a:r>
          </a:p>
          <a:p>
            <a:r>
              <a:rPr lang="en-US" sz="2200" dirty="0" smtClean="0">
                <a:effectLst/>
              </a:rPr>
              <a:t>Exhaust </a:t>
            </a:r>
            <a:r>
              <a:rPr lang="en-US" sz="2200" dirty="0">
                <a:effectLst/>
              </a:rPr>
              <a:t>Temp and Mass Flow</a:t>
            </a:r>
          </a:p>
          <a:p>
            <a:r>
              <a:rPr lang="en-US" sz="2200" dirty="0">
                <a:effectLst/>
              </a:rPr>
              <a:t>Intake Temp And Mass Flow</a:t>
            </a:r>
          </a:p>
          <a:p>
            <a:r>
              <a:rPr lang="en-US" sz="2200" dirty="0" smtClean="0">
                <a:effectLst/>
              </a:rPr>
              <a:t>Engine </a:t>
            </a:r>
            <a:r>
              <a:rPr lang="en-US" sz="2200" dirty="0">
                <a:effectLst/>
              </a:rPr>
              <a:t>Torque and RPM</a:t>
            </a:r>
          </a:p>
          <a:p>
            <a:r>
              <a:rPr lang="en-US" sz="2200" dirty="0">
                <a:effectLst/>
              </a:rPr>
              <a:t>Engine Coolant Temp</a:t>
            </a:r>
          </a:p>
          <a:p>
            <a:r>
              <a:rPr lang="en-US" sz="2200" dirty="0" smtClean="0">
                <a:effectLst/>
              </a:rPr>
              <a:t>Odometer</a:t>
            </a:r>
          </a:p>
          <a:p>
            <a:r>
              <a:rPr lang="en-US" sz="2200" dirty="0" smtClean="0">
                <a:effectLst/>
              </a:rPr>
              <a:t> </a:t>
            </a:r>
          </a:p>
          <a:p>
            <a:r>
              <a:rPr lang="en-US" sz="2200" dirty="0">
                <a:effectLst/>
              </a:rPr>
              <a:t> </a:t>
            </a:r>
            <a:r>
              <a:rPr lang="en-US" sz="2200" dirty="0" smtClean="0">
                <a:effectLst/>
              </a:rPr>
              <a:t>….measurements on 20 engine variables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360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975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Computational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460" y="1252151"/>
            <a:ext cx="10377616" cy="2644346"/>
          </a:xfrm>
        </p:spPr>
        <p:txBody>
          <a:bodyPr/>
          <a:lstStyle/>
          <a:p>
            <a:r>
              <a:rPr lang="en-US" sz="2000" dirty="0"/>
              <a:t>Cross-K-function lacks monotonicity</a:t>
            </a:r>
          </a:p>
          <a:p>
            <a:endParaRPr lang="en-US" sz="2000" dirty="0"/>
          </a:p>
          <a:p>
            <a:r>
              <a:rPr lang="en-US" sz="2000" dirty="0"/>
              <a:t>A huge number of candidate patterns to consider. </a:t>
            </a:r>
          </a:p>
          <a:p>
            <a:pPr lvl="1"/>
            <a:r>
              <a:rPr lang="en-US" sz="1600" dirty="0"/>
              <a:t>Exponential in the number of variables.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Data volume is potentially large.</a:t>
            </a:r>
          </a:p>
          <a:p>
            <a:pPr lvl="1"/>
            <a:r>
              <a:rPr lang="en-US" sz="1600" dirty="0"/>
              <a:t>May reach 3 x 10</a:t>
            </a:r>
            <a:r>
              <a:rPr lang="en-US" sz="1600" baseline="30000" dirty="0"/>
              <a:t>15</a:t>
            </a:r>
            <a:r>
              <a:rPr lang="en-US" sz="1600" dirty="0"/>
              <a:t> data items per year.</a:t>
            </a:r>
          </a:p>
        </p:txBody>
      </p:sp>
    </p:spTree>
    <p:extLst>
      <p:ext uri="{BB962C8B-B14F-4D97-AF65-F5344CB8AC3E}">
        <p14:creationId xmlns:p14="http://schemas.microsoft.com/office/powerpoint/2010/main" val="30650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7061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Naïve Approach (Brute-Force)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3886200"/>
            <a:ext cx="8458200" cy="2590800"/>
          </a:xfrm>
        </p:spPr>
        <p:txBody>
          <a:bodyPr/>
          <a:lstStyle/>
          <a:p>
            <a:pPr marL="857250" lvl="1" indent="-457200">
              <a:buAutoNum type="arabicParenR"/>
            </a:pPr>
            <a:r>
              <a:rPr lang="en-US" sz="1800" dirty="0"/>
              <a:t>Find all non-compliant windows</a:t>
            </a:r>
          </a:p>
          <a:p>
            <a:pPr marL="857250" lvl="1" indent="-457200">
              <a:buAutoNum type="arabicParenR"/>
            </a:pPr>
            <a:r>
              <a:rPr lang="en-US" sz="1800" dirty="0"/>
              <a:t>For each non-compliant window w</a:t>
            </a:r>
          </a:p>
          <a:p>
            <a:pPr marL="1257300" lvl="2" indent="-457200">
              <a:buNone/>
            </a:pPr>
            <a:r>
              <a:rPr lang="en-US" sz="1800" dirty="0"/>
              <a:t>	For each window within </a:t>
            </a:r>
            <a:r>
              <a:rPr lang="el-GR" sz="1800" dirty="0">
                <a:latin typeface="Calibri"/>
              </a:rPr>
              <a:t>δ</a:t>
            </a:r>
            <a:r>
              <a:rPr lang="en-US" sz="1800" dirty="0">
                <a:latin typeface="Calibri"/>
              </a:rPr>
              <a:t> from w</a:t>
            </a:r>
          </a:p>
          <a:p>
            <a:pPr marL="1714500" lvl="3" indent="-457200">
              <a:buNone/>
            </a:pPr>
            <a:r>
              <a:rPr lang="en-US" dirty="0">
                <a:latin typeface="Calibri"/>
              </a:rPr>
              <a:t>	Enumerate all candidate NWC patterns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4800" y="1342073"/>
            <a:ext cx="2667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Window length L = 3</a:t>
            </a:r>
          </a:p>
          <a:p>
            <a:pPr algn="ctr"/>
            <a:r>
              <a:rPr lang="en-US" sz="1600" dirty="0">
                <a:latin typeface="+mj-lt"/>
              </a:rPr>
              <a:t>Lag </a:t>
            </a:r>
            <a:r>
              <a:rPr lang="el-GR" sz="1600" dirty="0">
                <a:latin typeface="Calibri"/>
              </a:rPr>
              <a:t>δ</a:t>
            </a:r>
            <a:r>
              <a:rPr lang="en-US" sz="1600" dirty="0">
                <a:latin typeface="+mj-lt"/>
              </a:rPr>
              <a:t>  = 1 sec</a:t>
            </a:r>
          </a:p>
          <a:p>
            <a:pPr algn="ctr"/>
            <a:r>
              <a:rPr lang="en-US" sz="1600" dirty="0">
                <a:latin typeface="+mj-lt"/>
              </a:rPr>
              <a:t> cross-K threshold </a:t>
            </a:r>
            <a:r>
              <a:rPr lang="el-GR" sz="1600" dirty="0">
                <a:latin typeface="+mj-lt"/>
              </a:rPr>
              <a:t>ε</a:t>
            </a:r>
            <a:r>
              <a:rPr lang="en-US" sz="1600" dirty="0">
                <a:latin typeface="+mj-lt"/>
              </a:rPr>
              <a:t> = 5</a:t>
            </a:r>
          </a:p>
          <a:p>
            <a:pPr algn="ctr"/>
            <a:r>
              <a:rPr lang="en-US" sz="1600" dirty="0" err="1">
                <a:latin typeface="+mj-lt"/>
              </a:rPr>
              <a:t>minsupp</a:t>
            </a:r>
            <a:r>
              <a:rPr lang="en-US" sz="1600" dirty="0">
                <a:latin typeface="+mj-lt"/>
              </a:rPr>
              <a:t> = 0</a:t>
            </a:r>
          </a:p>
          <a:p>
            <a:pPr algn="ctr"/>
            <a:r>
              <a:rPr lang="en-US" sz="1600" dirty="0">
                <a:latin typeface="+mj-lt"/>
              </a:rPr>
              <a:t>Time series length T = 8</a:t>
            </a:r>
          </a:p>
        </p:txBody>
      </p:sp>
      <p:pic>
        <p:nvPicPr>
          <p:cNvPr id="7" name="Picture 6" descr="problemExampleInput_withNox_NoRectang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295400"/>
            <a:ext cx="6324600" cy="14681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124200" y="2362200"/>
            <a:ext cx="167640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1400" y="1219200"/>
            <a:ext cx="1676400" cy="1676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" name="Left Brace 10"/>
          <p:cNvSpPr/>
          <p:nvPr/>
        </p:nvSpPr>
        <p:spPr bwMode="auto">
          <a:xfrm rot="16200000">
            <a:off x="3555280" y="2312120"/>
            <a:ext cx="509440" cy="1524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spcFirstLastPara="1" vert="horz" wrap="square" lIns="91440" tIns="45720" rIns="91440" bIns="45720" numCol="1" rtlCol="0" anchor="t" anchorCtr="0" compatLnSpc="1">
            <a:prstTxWarp prst="textArchDown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" name="Left Brace 11"/>
          <p:cNvSpPr/>
          <p:nvPr/>
        </p:nvSpPr>
        <p:spPr bwMode="auto">
          <a:xfrm rot="16200000">
            <a:off x="4241080" y="2693121"/>
            <a:ext cx="509440" cy="1524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spcFirstLastPara="1" vert="horz" wrap="square" lIns="91440" tIns="45720" rIns="91440" bIns="45720" numCol="1" rtlCol="0" anchor="t" anchorCtr="0" compatLnSpc="1">
            <a:prstTxWarp prst="textArchDown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 b="40909"/>
          <a:stretch>
            <a:fillRect/>
          </a:stretch>
        </p:blipFill>
        <p:spPr bwMode="auto">
          <a:xfrm>
            <a:off x="3480180" y="5181600"/>
            <a:ext cx="67306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 t="59091"/>
          <a:stretch>
            <a:fillRect/>
          </a:stretch>
        </p:blipFill>
        <p:spPr bwMode="auto">
          <a:xfrm>
            <a:off x="3480180" y="6172200"/>
            <a:ext cx="673062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eft Brace 14"/>
          <p:cNvSpPr/>
          <p:nvPr/>
        </p:nvSpPr>
        <p:spPr bwMode="auto">
          <a:xfrm>
            <a:off x="2971800" y="5562600"/>
            <a:ext cx="533400" cy="5334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" name="Left Brace 15"/>
          <p:cNvSpPr/>
          <p:nvPr/>
        </p:nvSpPr>
        <p:spPr bwMode="auto">
          <a:xfrm>
            <a:off x="2971800" y="6172200"/>
            <a:ext cx="533400" cy="6096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5650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[1,3]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0" y="624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[0,2]</a:t>
            </a:r>
          </a:p>
        </p:txBody>
      </p:sp>
    </p:spTree>
    <p:extLst>
      <p:ext uri="{BB962C8B-B14F-4D97-AF65-F5344CB8AC3E}">
        <p14:creationId xmlns:p14="http://schemas.microsoft.com/office/powerpoint/2010/main" val="1739618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0833 2.22222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1" y="0"/>
            <a:ext cx="11665808" cy="854074"/>
          </a:xfrm>
        </p:spPr>
        <p:txBody>
          <a:bodyPr>
            <a:normAutofit fontScale="90000"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M</a:t>
            </a:r>
            <a:r>
              <a:rPr lang="en-US" sz="3000" dirty="0" smtClean="0"/>
              <a:t>ulti-parent </a:t>
            </a:r>
            <a:r>
              <a:rPr lang="en-US" sz="3000" dirty="0">
                <a:solidFill>
                  <a:srgbClr val="FF0000"/>
                </a:solidFill>
              </a:rPr>
              <a:t>T</a:t>
            </a:r>
            <a:r>
              <a:rPr lang="en-US" sz="3000" dirty="0"/>
              <a:t>racking Approach for mining </a:t>
            </a:r>
            <a:r>
              <a:rPr lang="en-US" sz="3000" dirty="0">
                <a:solidFill>
                  <a:srgbClr val="FF0000"/>
                </a:solidFill>
              </a:rPr>
              <a:t>N</a:t>
            </a:r>
            <a:r>
              <a:rPr lang="en-US" sz="3000" dirty="0"/>
              <a:t>WC Patterns (</a:t>
            </a:r>
            <a:r>
              <a:rPr lang="en-US" sz="3000" dirty="0" err="1"/>
              <a:t>MTNMiner</a:t>
            </a:r>
            <a:r>
              <a:rPr lang="en-US" sz="3000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8839200" cy="4495800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2200" b="1" u="sng" dirty="0"/>
              <a:t>A Filter-n-Refine approach:</a:t>
            </a:r>
          </a:p>
          <a:p>
            <a:pPr marL="857250" lvl="1" indent="-457200">
              <a:buNone/>
            </a:pPr>
            <a:r>
              <a:rPr lang="en-US" sz="2000" dirty="0"/>
              <a:t>Using 2 pruning filters:</a:t>
            </a:r>
          </a:p>
          <a:p>
            <a:pPr marL="1257300" lvl="2" indent="-457200">
              <a:buAutoNum type="arabicParenR"/>
            </a:pPr>
            <a:r>
              <a:rPr lang="en-US" dirty="0">
                <a:latin typeface="Calibri"/>
              </a:rPr>
              <a:t>Local Upper Bound</a:t>
            </a:r>
          </a:p>
          <a:p>
            <a:pPr marL="1257300" lvl="2" indent="-457200">
              <a:buAutoNum type="arabicParenR"/>
            </a:pPr>
            <a:r>
              <a:rPr lang="en-US" dirty="0">
                <a:latin typeface="Calibri"/>
              </a:rPr>
              <a:t>Lattice Upper Bound</a:t>
            </a:r>
            <a:endParaRPr lang="en-US" sz="1400" dirty="0">
              <a:latin typeface="Calibri"/>
            </a:endParaRPr>
          </a:p>
          <a:p>
            <a:pPr marL="1257300" lvl="2" indent="-457200">
              <a:buAutoNum type="arabicParenR"/>
            </a:pPr>
            <a:endParaRPr lang="en-US" sz="1400" dirty="0">
              <a:latin typeface="Calibri"/>
            </a:endParaRPr>
          </a:p>
          <a:p>
            <a:r>
              <a:rPr lang="en-US" sz="2200" b="1" u="sng" dirty="0"/>
              <a:t>Definition: Subset/Superset Pattern:</a:t>
            </a:r>
          </a:p>
          <a:p>
            <a:pPr>
              <a:buNone/>
            </a:pPr>
            <a:r>
              <a:rPr lang="en-US" sz="2000" dirty="0"/>
              <a:t>	Let </a:t>
            </a:r>
            <a:r>
              <a:rPr lang="en-US" sz="2000" b="1" dirty="0"/>
              <a:t>C </a:t>
            </a:r>
            <a:r>
              <a:rPr lang="en-US" sz="2000" dirty="0"/>
              <a:t>= {S</a:t>
            </a:r>
            <a:r>
              <a:rPr lang="en-US" sz="2000" baseline="-25000" dirty="0"/>
              <a:t>i</a:t>
            </a:r>
            <a:r>
              <a:rPr lang="en-US" sz="2000" dirty="0"/>
              <a:t>(</a:t>
            </a:r>
            <a:r>
              <a:rPr lang="en-US" sz="2000" dirty="0" err="1"/>
              <a:t>u</a:t>
            </a:r>
            <a:r>
              <a:rPr lang="en-US" sz="2000" baseline="-25000" dirty="0" err="1"/>
              <a:t>i</a:t>
            </a:r>
            <a:r>
              <a:rPr lang="en-US" sz="2000" dirty="0"/>
              <a:t>): </a:t>
            </a:r>
            <a:r>
              <a:rPr lang="en-US" sz="2000" dirty="0" err="1"/>
              <a:t>u</a:t>
            </a:r>
            <a:r>
              <a:rPr lang="en-US" sz="2000" baseline="-25000" dirty="0" err="1"/>
              <a:t>i</a:t>
            </a:r>
            <a:r>
              <a:rPr lang="en-US" sz="2000" dirty="0"/>
              <a:t> </a:t>
            </a:r>
            <a:r>
              <a:rPr lang="el-GR" sz="2000" dirty="0">
                <a:latin typeface="Calibri"/>
              </a:rPr>
              <a:t>ϵ</a:t>
            </a:r>
            <a:r>
              <a:rPr lang="en-US" sz="2000" dirty="0">
                <a:latin typeface="Calibri"/>
              </a:rPr>
              <a:t> U, 1 ≤ </a:t>
            </a:r>
            <a:r>
              <a:rPr lang="en-US" sz="2000" dirty="0" err="1">
                <a:latin typeface="Calibri"/>
              </a:rPr>
              <a:t>i</a:t>
            </a:r>
            <a:r>
              <a:rPr lang="en-US" sz="2000" dirty="0">
                <a:latin typeface="Calibri"/>
              </a:rPr>
              <a:t> ≤ |U|</a:t>
            </a:r>
            <a:r>
              <a:rPr lang="en-US" sz="2000" dirty="0"/>
              <a:t>}, and </a:t>
            </a:r>
            <a:r>
              <a:rPr lang="en-US" sz="2000" b="1" dirty="0"/>
              <a:t>C’ </a:t>
            </a:r>
            <a:r>
              <a:rPr lang="en-US" sz="2000" dirty="0"/>
              <a:t>= {S</a:t>
            </a:r>
            <a:r>
              <a:rPr lang="en-US" sz="2000" baseline="-25000" dirty="0"/>
              <a:t>i</a:t>
            </a:r>
            <a:r>
              <a:rPr lang="en-US" sz="2000" dirty="0"/>
              <a:t>(</a:t>
            </a:r>
            <a:r>
              <a:rPr lang="en-US" sz="2000" dirty="0" err="1"/>
              <a:t>q</a:t>
            </a:r>
            <a:r>
              <a:rPr lang="en-US" sz="2000" baseline="-25000" dirty="0" err="1"/>
              <a:t>i</a:t>
            </a:r>
            <a:r>
              <a:rPr lang="en-US" sz="2000" dirty="0"/>
              <a:t>): </a:t>
            </a:r>
            <a:r>
              <a:rPr lang="en-US" sz="2000" dirty="0" err="1"/>
              <a:t>q</a:t>
            </a:r>
            <a:r>
              <a:rPr lang="en-US" sz="2000" baseline="-25000" dirty="0" err="1"/>
              <a:t>i</a:t>
            </a:r>
            <a:r>
              <a:rPr lang="en-US" sz="2000" dirty="0"/>
              <a:t> </a:t>
            </a:r>
            <a:r>
              <a:rPr lang="el-GR" sz="2000" dirty="0">
                <a:latin typeface="Calibri"/>
              </a:rPr>
              <a:t>ϵ</a:t>
            </a:r>
            <a:r>
              <a:rPr lang="en-US" sz="2000" dirty="0">
                <a:latin typeface="Calibri"/>
              </a:rPr>
              <a:t> Q,  1≤ </a:t>
            </a:r>
            <a:r>
              <a:rPr lang="en-US" sz="2000" dirty="0" err="1">
                <a:latin typeface="Calibri"/>
              </a:rPr>
              <a:t>i</a:t>
            </a:r>
            <a:r>
              <a:rPr lang="en-US" sz="2000" dirty="0">
                <a:latin typeface="Calibri"/>
              </a:rPr>
              <a:t> ≤ |Q|</a:t>
            </a:r>
            <a:r>
              <a:rPr lang="en-US" sz="2000" dirty="0"/>
              <a:t>} be two NWC patterns.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dirty="0"/>
              <a:t>Then C’ is said to be a subset of C  (i.e. C is superset of C’) </a:t>
            </a:r>
            <a:r>
              <a:rPr lang="en-US" sz="2000" dirty="0" err="1"/>
              <a:t>iff</a:t>
            </a:r>
            <a:r>
              <a:rPr lang="en-US" sz="2000" dirty="0"/>
              <a:t>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>
                <a:latin typeface="Arial Unicode MS"/>
                <a:ea typeface="Arial Unicode MS"/>
                <a:cs typeface="Arial Unicode MS"/>
              </a:rPr>
              <a:t>Length(C) = Length(C’)</a:t>
            </a:r>
            <a:endParaRPr lang="en-US" sz="1800" baseline="-25000" dirty="0">
              <a:latin typeface="Arial Unicode MS"/>
              <a:ea typeface="Arial Unicode MS"/>
              <a:cs typeface="Arial Unicode MS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/>
              <a:t>Q </a:t>
            </a:r>
            <a:r>
              <a:rPr lang="en-US" sz="1800" dirty="0">
                <a:latin typeface="Arial Unicode MS"/>
                <a:ea typeface="Arial Unicode MS"/>
                <a:cs typeface="Arial Unicode MS"/>
              </a:rPr>
              <a:t>⊆ U and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>
                <a:latin typeface="Arial Unicode MS"/>
                <a:ea typeface="Arial Unicode MS"/>
                <a:cs typeface="Arial Unicode MS"/>
              </a:rPr>
              <a:t>For </a:t>
            </a:r>
            <a:r>
              <a:rPr lang="en-US" sz="1800" dirty="0"/>
              <a:t>every S</a:t>
            </a:r>
            <a:r>
              <a:rPr lang="en-US" sz="1800" baseline="-25000" dirty="0"/>
              <a:t>i</a:t>
            </a:r>
            <a:r>
              <a:rPr lang="en-US" sz="1800" dirty="0"/>
              <a:t>(</a:t>
            </a:r>
            <a:r>
              <a:rPr lang="en-US" sz="1800" dirty="0" err="1"/>
              <a:t>q</a:t>
            </a:r>
            <a:r>
              <a:rPr lang="en-US" sz="1800" baseline="-25000" dirty="0" err="1"/>
              <a:t>i</a:t>
            </a:r>
            <a:r>
              <a:rPr lang="en-US" sz="1800" dirty="0"/>
              <a:t>) </a:t>
            </a:r>
            <a:r>
              <a:rPr lang="el-GR" sz="1800" dirty="0">
                <a:latin typeface="Calibri"/>
              </a:rPr>
              <a:t>ϵ</a:t>
            </a:r>
            <a:r>
              <a:rPr lang="en-US" sz="1800" dirty="0">
                <a:latin typeface="Calibri"/>
              </a:rPr>
              <a:t> C’, we have </a:t>
            </a:r>
            <a:r>
              <a:rPr lang="en-US" sz="1800" dirty="0"/>
              <a:t>S</a:t>
            </a:r>
            <a:r>
              <a:rPr lang="en-US" sz="1800" baseline="-25000" dirty="0"/>
              <a:t>i</a:t>
            </a:r>
            <a:r>
              <a:rPr lang="en-US" sz="1800" dirty="0"/>
              <a:t>(</a:t>
            </a:r>
            <a:r>
              <a:rPr lang="en-US" sz="1800" dirty="0" err="1"/>
              <a:t>q</a:t>
            </a:r>
            <a:r>
              <a:rPr lang="en-US" sz="1800" baseline="-25000" dirty="0" err="1"/>
              <a:t>i</a:t>
            </a:r>
            <a:r>
              <a:rPr lang="en-US" sz="1800" dirty="0"/>
              <a:t>) </a:t>
            </a:r>
            <a:r>
              <a:rPr lang="el-GR" sz="1800" dirty="0">
                <a:latin typeface="Calibri"/>
              </a:rPr>
              <a:t>ϵ</a:t>
            </a:r>
            <a:r>
              <a:rPr lang="en-US" sz="1800" dirty="0">
                <a:latin typeface="Calibri"/>
              </a:rPr>
              <a:t> C</a:t>
            </a:r>
            <a:endParaRPr lang="en-US" sz="2200" b="1" u="sng" dirty="0"/>
          </a:p>
          <a:p>
            <a:pPr marL="1257300" lvl="2" indent="-457200">
              <a:buAutoNum type="arabicParenR"/>
            </a:pPr>
            <a:endParaRPr lang="en-US" sz="1400" dirty="0">
              <a:latin typeface="Calibri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752600" y="3048000"/>
            <a:ext cx="86106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Example: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			C={a</a:t>
            </a:r>
            <a:r>
              <a:rPr lang="en-US" sz="2000" baseline="-25000" dirty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a</a:t>
            </a:r>
            <a:r>
              <a:rPr lang="en-US" sz="2000" baseline="-25000" dirty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a</a:t>
            </a:r>
            <a:r>
              <a:rPr lang="en-US" sz="2000" baseline="-25000" dirty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, b</a:t>
            </a:r>
            <a:r>
              <a:rPr lang="en-US" sz="2000" baseline="-25000" dirty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b</a:t>
            </a:r>
            <a:r>
              <a:rPr lang="en-US" sz="2000" baseline="-25000" dirty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b</a:t>
            </a:r>
            <a:r>
              <a:rPr lang="en-US" sz="2000" baseline="-25000" dirty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}</a:t>
            </a:r>
          </a:p>
          <a:p>
            <a:r>
              <a:rPr lang="en-US" sz="2000" dirty="0"/>
              <a:t>			C</a:t>
            </a:r>
            <a:r>
              <a:rPr lang="en-US" sz="2000" baseline="-25000" dirty="0"/>
              <a:t>1</a:t>
            </a:r>
            <a:r>
              <a:rPr lang="en-US" sz="2000" dirty="0"/>
              <a:t>= {a</a:t>
            </a:r>
            <a:r>
              <a:rPr lang="en-US" sz="2000" baseline="-25000" dirty="0"/>
              <a:t>1</a:t>
            </a:r>
            <a:r>
              <a:rPr lang="en-US" sz="2000" dirty="0"/>
              <a:t>a</a:t>
            </a:r>
            <a:r>
              <a:rPr lang="en-US" sz="2000" baseline="-25000" dirty="0"/>
              <a:t>2</a:t>
            </a:r>
            <a:r>
              <a:rPr lang="en-US" sz="2000" dirty="0"/>
              <a:t>a</a:t>
            </a:r>
            <a:r>
              <a:rPr lang="en-US" sz="2000" baseline="-25000" dirty="0"/>
              <a:t>3</a:t>
            </a:r>
            <a:r>
              <a:rPr lang="en-US" sz="2000" dirty="0"/>
              <a:t>},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C</a:t>
            </a:r>
            <a:r>
              <a:rPr lang="en-US" sz="2000" baseline="-25000" dirty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 = {</a:t>
            </a:r>
            <a:r>
              <a:rPr lang="en-US" sz="2000" dirty="0"/>
              <a:t>b</a:t>
            </a:r>
            <a:r>
              <a:rPr lang="en-US" sz="2000" baseline="-25000" dirty="0"/>
              <a:t>1</a:t>
            </a:r>
            <a:r>
              <a:rPr lang="en-US" sz="2000" dirty="0"/>
              <a:t>b</a:t>
            </a:r>
            <a:r>
              <a:rPr lang="en-US" sz="2000" baseline="-25000" dirty="0"/>
              <a:t>2</a:t>
            </a:r>
            <a:r>
              <a:rPr lang="en-US" sz="2000" dirty="0"/>
              <a:t>b</a:t>
            </a:r>
            <a:r>
              <a:rPr lang="en-US" sz="2000" baseline="-25000" dirty="0"/>
              <a:t>3</a:t>
            </a:r>
            <a:r>
              <a:rPr lang="en-US" sz="2000" dirty="0"/>
              <a:t>}</a:t>
            </a:r>
          </a:p>
          <a:p>
            <a:endParaRPr lang="en-US" sz="2000" dirty="0"/>
          </a:p>
          <a:p>
            <a:r>
              <a:rPr lang="en-US" sz="2000" dirty="0"/>
              <a:t>		Therefore, C</a:t>
            </a:r>
            <a:r>
              <a:rPr lang="en-US" sz="2000" baseline="-25000" dirty="0"/>
              <a:t>1</a:t>
            </a:r>
            <a:r>
              <a:rPr lang="en-US" sz="2000" dirty="0"/>
              <a:t> and C</a:t>
            </a:r>
            <a:r>
              <a:rPr lang="en-US" sz="2000" baseline="-25000" dirty="0"/>
              <a:t>2</a:t>
            </a:r>
            <a:r>
              <a:rPr lang="en-US" sz="2000" dirty="0"/>
              <a:t> are subsets of C</a:t>
            </a:r>
          </a:p>
          <a:p>
            <a:endParaRPr lang="en-US" sz="2000" dirty="0">
              <a:solidFill>
                <a:schemeClr val="tx1"/>
              </a:solidFill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38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Pruning Filters: Local Upper 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8839200" cy="4800600"/>
          </a:xfrm>
        </p:spPr>
        <p:txBody>
          <a:bodyPr/>
          <a:lstStyle/>
          <a:p>
            <a:r>
              <a:rPr lang="en-US" sz="2000" b="1" u="sng" dirty="0"/>
              <a:t>Filter 1: Local Upper Bound of K</a:t>
            </a:r>
            <a:r>
              <a:rPr lang="en-US" sz="2000" b="1" u="sng" baseline="-25000" dirty="0"/>
              <a:t>C,WN</a:t>
            </a:r>
            <a:r>
              <a:rPr lang="en-US" sz="2000" b="1" u="sng" dirty="0"/>
              <a:t>(</a:t>
            </a:r>
            <a:r>
              <a:rPr lang="el-GR" sz="2000" b="1" u="sng" dirty="0">
                <a:latin typeface="Calibri"/>
              </a:rPr>
              <a:t>δ</a:t>
            </a:r>
            <a:r>
              <a:rPr lang="en-US" sz="2000" b="1" u="sng" dirty="0"/>
              <a:t>)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1800" dirty="0">
                <a:latin typeface="+mj-lt"/>
              </a:rPr>
              <a:t>Given an NWC pattern C = {S</a:t>
            </a:r>
            <a:r>
              <a:rPr lang="en-US" sz="1800" baseline="-25000" dirty="0">
                <a:latin typeface="+mj-lt"/>
              </a:rPr>
              <a:t>i</a:t>
            </a:r>
            <a:r>
              <a:rPr lang="en-US" sz="1800" dirty="0">
                <a:latin typeface="+mj-lt"/>
              </a:rPr>
              <a:t>(</a:t>
            </a:r>
            <a:r>
              <a:rPr lang="en-US" sz="1800" dirty="0" err="1">
                <a:latin typeface="+mj-lt"/>
              </a:rPr>
              <a:t>u</a:t>
            </a:r>
            <a:r>
              <a:rPr lang="en-US" sz="1800" baseline="-25000" dirty="0" err="1">
                <a:latin typeface="+mj-lt"/>
              </a:rPr>
              <a:t>i</a:t>
            </a:r>
            <a:r>
              <a:rPr lang="en-US" sz="1800" dirty="0">
                <a:latin typeface="+mj-lt"/>
              </a:rPr>
              <a:t>): </a:t>
            </a:r>
            <a:r>
              <a:rPr lang="en-US" sz="1800" dirty="0" err="1">
                <a:latin typeface="+mj-lt"/>
              </a:rPr>
              <a:t>u</a:t>
            </a:r>
            <a:r>
              <a:rPr lang="en-US" sz="1800" baseline="-25000" dirty="0" err="1">
                <a:latin typeface="+mj-lt"/>
              </a:rPr>
              <a:t>i</a:t>
            </a:r>
            <a:r>
              <a:rPr lang="en-US" sz="1800" dirty="0">
                <a:latin typeface="+mj-lt"/>
              </a:rPr>
              <a:t> </a:t>
            </a:r>
            <a:r>
              <a:rPr lang="el-GR" sz="1800" dirty="0">
                <a:latin typeface="+mj-lt"/>
              </a:rPr>
              <a:t>ϵ</a:t>
            </a:r>
            <a:r>
              <a:rPr lang="en-US" sz="1800" dirty="0">
                <a:latin typeface="+mj-lt"/>
              </a:rPr>
              <a:t> U, 1 ≤ </a:t>
            </a:r>
            <a:r>
              <a:rPr lang="en-US" sz="1800" dirty="0" err="1">
                <a:latin typeface="+mj-lt"/>
              </a:rPr>
              <a:t>i</a:t>
            </a:r>
            <a:r>
              <a:rPr lang="en-US" sz="1800" dirty="0">
                <a:latin typeface="+mj-lt"/>
              </a:rPr>
              <a:t> ≤ |U|, U </a:t>
            </a:r>
            <a:r>
              <a:rPr lang="en-US" sz="1800" dirty="0">
                <a:latin typeface="+mj-lt"/>
                <a:ea typeface="Arial Unicode MS"/>
                <a:cs typeface="Arial Unicode MS"/>
              </a:rPr>
              <a:t>⊆ V</a:t>
            </a:r>
            <a:r>
              <a:rPr lang="en-US" sz="1800" dirty="0">
                <a:latin typeface="+mj-lt"/>
              </a:rPr>
              <a:t>} and a time lag </a:t>
            </a:r>
            <a:r>
              <a:rPr lang="el-GR" sz="1800" dirty="0">
                <a:latin typeface="Calibri"/>
              </a:rPr>
              <a:t>δ</a:t>
            </a:r>
            <a:r>
              <a:rPr lang="en-US" sz="1800" dirty="0">
                <a:latin typeface="+mj-lt"/>
              </a:rPr>
              <a:t>, the local upper bound of K</a:t>
            </a:r>
            <a:r>
              <a:rPr lang="en-US" sz="1800" baseline="-25000" dirty="0">
                <a:latin typeface="+mj-lt"/>
              </a:rPr>
              <a:t>C,WN</a:t>
            </a:r>
            <a:r>
              <a:rPr lang="en-US" sz="1800" dirty="0">
                <a:latin typeface="+mj-lt"/>
              </a:rPr>
              <a:t>(</a:t>
            </a:r>
            <a:r>
              <a:rPr lang="el-GR" sz="1800" dirty="0">
                <a:latin typeface="Calibri"/>
              </a:rPr>
              <a:t>δ</a:t>
            </a:r>
            <a:r>
              <a:rPr lang="en-US" sz="1800" dirty="0">
                <a:latin typeface="+mj-lt"/>
              </a:rPr>
              <a:t>) can be computed as follows:</a:t>
            </a:r>
          </a:p>
          <a:p>
            <a:endParaRPr lang="en-US" sz="2000" b="1" u="sng" dirty="0"/>
          </a:p>
          <a:p>
            <a:endParaRPr lang="en-US" sz="2000" b="1" u="sng" dirty="0"/>
          </a:p>
          <a:p>
            <a:endParaRPr lang="en-US" sz="2000" b="1" u="sng" dirty="0"/>
          </a:p>
          <a:p>
            <a:endParaRPr lang="en-US" sz="2000" b="1" u="sng" dirty="0"/>
          </a:p>
          <a:p>
            <a:pPr>
              <a:buNone/>
            </a:pPr>
            <a:endParaRPr lang="en-US" sz="1800" b="1" u="sng" dirty="0"/>
          </a:p>
          <a:p>
            <a:endParaRPr lang="en-US" sz="1800" b="1" u="sng" dirty="0"/>
          </a:p>
          <a:p>
            <a:pPr>
              <a:buNone/>
            </a:pPr>
            <a:endParaRPr lang="en-US" sz="1800" dirty="0"/>
          </a:p>
          <a:p>
            <a:endParaRPr lang="en-US" sz="2000" dirty="0"/>
          </a:p>
        </p:txBody>
      </p:sp>
      <p:pic>
        <p:nvPicPr>
          <p:cNvPr id="417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90800"/>
            <a:ext cx="5638800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522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38139"/>
            <a:ext cx="7772400" cy="609600"/>
          </a:xfrm>
        </p:spPr>
        <p:txBody>
          <a:bodyPr/>
          <a:lstStyle/>
          <a:p>
            <a:r>
              <a:rPr lang="en-US" sz="3000" dirty="0"/>
              <a:t>Pruning Filters: Local Upper Bound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2895600"/>
            <a:ext cx="373379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262641"/>
              </p:ext>
            </p:extLst>
          </p:nvPr>
        </p:nvGraphicFramePr>
        <p:xfrm>
          <a:off x="1828800" y="4724400"/>
          <a:ext cx="4497858" cy="17221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019923"/>
                <a:gridCol w="606962"/>
                <a:gridCol w="1244088"/>
                <a:gridCol w="1626885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|C|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|C</a:t>
                      </a:r>
                      <a:r>
                        <a:rPr lang="en-US" sz="1600" dirty="0" smtClean="0">
                          <a:latin typeface="Arial Unicode MS"/>
                          <a:ea typeface="Arial Unicode MS"/>
                          <a:cs typeface="Arial Unicode MS"/>
                        </a:rPr>
                        <a:t>⋈</a:t>
                      </a:r>
                      <a:r>
                        <a:rPr lang="en-US" sz="1600" dirty="0" smtClean="0"/>
                        <a:t>W</a:t>
                      </a:r>
                      <a:r>
                        <a:rPr lang="en-US" sz="1600" baseline="-25000" dirty="0" smtClean="0"/>
                        <a:t>N</a:t>
                      </a:r>
                      <a:r>
                        <a:rPr lang="en-US" sz="1600" dirty="0" smtClean="0"/>
                        <a:t>|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</a:t>
                      </a:r>
                      <a:r>
                        <a:rPr lang="en-US" sz="1600" baseline="-25000" dirty="0" smtClean="0"/>
                        <a:t>C,WN</a:t>
                      </a:r>
                      <a:r>
                        <a:rPr lang="en-US" sz="1600" dirty="0" smtClean="0"/>
                        <a:t>(</a:t>
                      </a:r>
                      <a:r>
                        <a:rPr lang="el-GR" sz="1600" dirty="0" smtClean="0">
                          <a:latin typeface="Calibri"/>
                        </a:rPr>
                        <a:t>δ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{a}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{b}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{c}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{d}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48400" y="1066800"/>
            <a:ext cx="3657600" cy="381000"/>
          </a:xfrm>
        </p:spPr>
        <p:txBody>
          <a:bodyPr/>
          <a:lstStyle/>
          <a:p>
            <a:pPr>
              <a:buNone/>
            </a:pPr>
            <a:r>
              <a:rPr lang="en-US" sz="1800" b="1" u="sng" dirty="0"/>
              <a:t>Enumeration for window &lt;0,2&gt;: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42788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</a:rPr>
              <a:t>L = 3 sec, </a:t>
            </a:r>
            <a:r>
              <a:rPr lang="el-GR" dirty="0">
                <a:latin typeface="Calibri"/>
              </a:rPr>
              <a:t>δ</a:t>
            </a:r>
            <a:r>
              <a:rPr lang="en-US" dirty="0">
                <a:latin typeface="Calibri"/>
              </a:rPr>
              <a:t> = 1 sec, </a:t>
            </a:r>
            <a:r>
              <a:rPr lang="el-GR" dirty="0">
                <a:latin typeface="Calibri"/>
              </a:rPr>
              <a:t>ε</a:t>
            </a:r>
            <a:r>
              <a:rPr lang="en-US" dirty="0">
                <a:latin typeface="Calibri"/>
              </a:rPr>
              <a:t> = 3.5, </a:t>
            </a:r>
            <a:r>
              <a:rPr lang="en-US" dirty="0" err="1">
                <a:latin typeface="Calibri"/>
              </a:rPr>
              <a:t>minsupp</a:t>
            </a:r>
            <a:r>
              <a:rPr lang="en-US" dirty="0">
                <a:latin typeface="Calibri"/>
              </a:rPr>
              <a:t> = 0</a:t>
            </a:r>
            <a:endParaRPr lang="en-US" dirty="0"/>
          </a:p>
        </p:txBody>
      </p:sp>
      <p:pic>
        <p:nvPicPr>
          <p:cNvPr id="14" name="Picture 13" descr="Etrace_1_rotated.gif"/>
          <p:cNvPicPr>
            <a:picLocks noChangeAspect="1"/>
          </p:cNvPicPr>
          <p:nvPr/>
        </p:nvPicPr>
        <p:blipFill>
          <a:blip r:embed="rId3" cstate="print"/>
          <a:srcRect t="93217"/>
          <a:stretch>
            <a:fillRect/>
          </a:stretch>
        </p:blipFill>
        <p:spPr>
          <a:xfrm>
            <a:off x="6248400" y="5715000"/>
            <a:ext cx="3505200" cy="304800"/>
          </a:xfrm>
          <a:prstGeom prst="rect">
            <a:avLst/>
          </a:prstGeom>
        </p:spPr>
      </p:pic>
      <p:pic>
        <p:nvPicPr>
          <p:cNvPr id="19" name="Picture 18" descr="bckc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1" y="1752600"/>
            <a:ext cx="543001" cy="352474"/>
          </a:xfrm>
          <a:prstGeom prst="rect">
            <a:avLst/>
          </a:prstGeom>
        </p:spPr>
      </p:pic>
      <p:pic>
        <p:nvPicPr>
          <p:cNvPr id="20" name="Picture 19" descr="Etrace_1_rotated.gif"/>
          <p:cNvPicPr>
            <a:picLocks noChangeAspect="1"/>
          </p:cNvPicPr>
          <p:nvPr/>
        </p:nvPicPr>
        <p:blipFill>
          <a:blip r:embed="rId3" cstate="print"/>
          <a:srcRect l="84783" t="15262" r="4348" b="20297"/>
          <a:stretch>
            <a:fillRect/>
          </a:stretch>
        </p:blipFill>
        <p:spPr>
          <a:xfrm>
            <a:off x="9296400" y="2209800"/>
            <a:ext cx="381000" cy="2895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20200" y="182433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LeafJoinSet</a:t>
            </a:r>
            <a:r>
              <a:rPr lang="en-US" sz="1200" dirty="0"/>
              <a:t>-Count</a:t>
            </a:r>
            <a:endParaRPr lang="en-US" sz="1200" baseline="-250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642604"/>
              </p:ext>
            </p:extLst>
          </p:nvPr>
        </p:nvGraphicFramePr>
        <p:xfrm>
          <a:off x="1828800" y="6434575"/>
          <a:ext cx="4497860" cy="33528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148390"/>
                <a:gridCol w="382797"/>
                <a:gridCol w="1244089"/>
                <a:gridCol w="1722584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a,b,c,d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Right Brace 23"/>
          <p:cNvSpPr/>
          <p:nvPr/>
        </p:nvSpPr>
        <p:spPr bwMode="auto">
          <a:xfrm>
            <a:off x="5562600" y="3276600"/>
            <a:ext cx="609600" cy="685800"/>
          </a:xfrm>
          <a:prstGeom prst="rightBrace">
            <a:avLst/>
          </a:prstGeom>
          <a:solidFill>
            <a:srgbClr val="92D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6" charset="-128"/>
            </a:endParaRPr>
          </a:p>
        </p:txBody>
      </p:sp>
      <p:sp>
        <p:nvSpPr>
          <p:cNvPr id="25" name="Flowchart: Alternate Process 24"/>
          <p:cNvSpPr/>
          <p:nvPr/>
        </p:nvSpPr>
        <p:spPr bwMode="auto">
          <a:xfrm>
            <a:off x="2286000" y="3276600"/>
            <a:ext cx="838200" cy="228600"/>
          </a:xfrm>
          <a:prstGeom prst="flowChartAlternateProcess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6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96000" y="3276600"/>
            <a:ext cx="762000" cy="762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458200" y="4343400"/>
            <a:ext cx="762000" cy="762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6" charset="-128"/>
            </a:endParaRPr>
          </a:p>
        </p:txBody>
      </p:sp>
      <p:sp>
        <p:nvSpPr>
          <p:cNvPr id="18" name="Flowchart: Alternate Process 17"/>
          <p:cNvSpPr/>
          <p:nvPr/>
        </p:nvSpPr>
        <p:spPr bwMode="auto">
          <a:xfrm>
            <a:off x="2286000" y="3429000"/>
            <a:ext cx="838200" cy="228600"/>
          </a:xfrm>
          <a:prstGeom prst="flowChartAlternateProcess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458200" y="3581400"/>
            <a:ext cx="762000" cy="762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27" name="Picture 26" descr="Etrace_1_rotated.gif"/>
          <p:cNvPicPr>
            <a:picLocks noChangeAspect="1"/>
          </p:cNvPicPr>
          <p:nvPr/>
        </p:nvPicPr>
        <p:blipFill>
          <a:blip r:embed="rId5" cstate="print"/>
          <a:srcRect r="15262" b="6780"/>
          <a:stretch>
            <a:fillRect/>
          </a:stretch>
        </p:blipFill>
        <p:spPr>
          <a:xfrm>
            <a:off x="6172200" y="1447802"/>
            <a:ext cx="2971800" cy="4190999"/>
          </a:xfrm>
          <a:prstGeom prst="rect">
            <a:avLst/>
          </a:prstGeom>
        </p:spPr>
      </p:pic>
      <p:pic>
        <p:nvPicPr>
          <p:cNvPr id="28" name="Picture 27" descr="bckc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86801" y="1828800"/>
            <a:ext cx="543001" cy="352474"/>
          </a:xfrm>
          <a:prstGeom prst="rect">
            <a:avLst/>
          </a:prstGeom>
        </p:spPr>
      </p:pic>
      <p:sp>
        <p:nvSpPr>
          <p:cNvPr id="29" name="Flowchart: Alternate Process 28"/>
          <p:cNvSpPr/>
          <p:nvPr/>
        </p:nvSpPr>
        <p:spPr bwMode="auto">
          <a:xfrm>
            <a:off x="2286000" y="3276600"/>
            <a:ext cx="990600" cy="762000"/>
          </a:xfrm>
          <a:prstGeom prst="flowChartAlternateProcess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3379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1" y="228600"/>
            <a:ext cx="373379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ege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6051446"/>
            <a:ext cx="9144000" cy="806554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 bwMode="auto">
          <a:xfrm rot="5400000" flipV="1">
            <a:off x="5901236" y="3242764"/>
            <a:ext cx="654608" cy="72228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" name="Picture 13" descr="Etrace_1_rotat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3048" y="1516614"/>
            <a:ext cx="3453353" cy="4426986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172200" y="457200"/>
          <a:ext cx="3962400" cy="109728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898504"/>
                <a:gridCol w="534705"/>
                <a:gridCol w="1095983"/>
                <a:gridCol w="1433208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|C|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|C</a:t>
                      </a:r>
                      <a:r>
                        <a:rPr lang="en-US" sz="1600" dirty="0" smtClean="0">
                          <a:latin typeface="Arial Unicode MS"/>
                          <a:ea typeface="Arial Unicode MS"/>
                          <a:cs typeface="Arial Unicode MS"/>
                        </a:rPr>
                        <a:t>⋈</a:t>
                      </a:r>
                      <a:r>
                        <a:rPr lang="en-US" sz="1600" dirty="0" smtClean="0"/>
                        <a:t>W</a:t>
                      </a:r>
                      <a:r>
                        <a:rPr lang="en-US" sz="1600" baseline="-25000" dirty="0" smtClean="0"/>
                        <a:t>N</a:t>
                      </a:r>
                      <a:r>
                        <a:rPr lang="en-US" sz="1600" dirty="0" smtClean="0"/>
                        <a:t>|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</a:t>
                      </a:r>
                      <a:r>
                        <a:rPr lang="en-US" sz="1600" baseline="-25000" dirty="0" smtClean="0"/>
                        <a:t>C,WN</a:t>
                      </a:r>
                      <a:r>
                        <a:rPr lang="en-US" sz="1600" dirty="0" smtClean="0"/>
                        <a:t>(</a:t>
                      </a:r>
                      <a:r>
                        <a:rPr lang="el-GR" sz="1600" dirty="0" smtClean="0">
                          <a:latin typeface="Calibri"/>
                        </a:rPr>
                        <a:t>δ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a,b,c,d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18" descr="Etrace_2_rotate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1524000"/>
            <a:ext cx="3455184" cy="441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8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228600"/>
            <a:ext cx="373379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eg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6051446"/>
            <a:ext cx="9144000" cy="806554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172200" y="685800"/>
          <a:ext cx="3962400" cy="9144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898504"/>
                <a:gridCol w="534705"/>
                <a:gridCol w="1095983"/>
                <a:gridCol w="1433208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|C|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|C</a:t>
                      </a:r>
                      <a:r>
                        <a:rPr lang="en-US" sz="1600" dirty="0" smtClean="0">
                          <a:latin typeface="Arial Unicode MS"/>
                          <a:ea typeface="Arial Unicode MS"/>
                          <a:cs typeface="Arial Unicode MS"/>
                        </a:rPr>
                        <a:t>⋈</a:t>
                      </a:r>
                      <a:r>
                        <a:rPr lang="en-US" sz="1600" dirty="0" smtClean="0"/>
                        <a:t>W</a:t>
                      </a:r>
                      <a:r>
                        <a:rPr lang="en-US" sz="1600" baseline="-25000" dirty="0" smtClean="0"/>
                        <a:t>N</a:t>
                      </a:r>
                      <a:r>
                        <a:rPr lang="en-US" sz="1600" dirty="0" smtClean="0"/>
                        <a:t>|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</a:t>
                      </a:r>
                      <a:r>
                        <a:rPr lang="en-US" sz="1600" baseline="-25000" dirty="0" smtClean="0"/>
                        <a:t>C,WN</a:t>
                      </a:r>
                      <a:r>
                        <a:rPr lang="en-US" sz="1600" dirty="0" smtClean="0"/>
                        <a:t>(</a:t>
                      </a:r>
                      <a:r>
                        <a:rPr lang="el-GR" sz="1600" dirty="0" smtClean="0">
                          <a:latin typeface="Calibri"/>
                        </a:rPr>
                        <a:t>δ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{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a,b,c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}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Etrace_2_rotate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1524000"/>
            <a:ext cx="3455184" cy="4419598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 bwMode="auto">
          <a:xfrm rot="18209931">
            <a:off x="1692483" y="3935509"/>
            <a:ext cx="609600" cy="9144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2667001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/>
              </a:rPr>
              <a:t>UB</a:t>
            </a:r>
            <a:r>
              <a:rPr lang="en-US" baseline="-25000" dirty="0" err="1">
                <a:latin typeface="Calibri"/>
              </a:rPr>
              <a:t>local</a:t>
            </a:r>
            <a:r>
              <a:rPr lang="en-US" dirty="0">
                <a:latin typeface="Calibri"/>
              </a:rPr>
              <a:t>(</a:t>
            </a:r>
            <a:r>
              <a:rPr lang="en-US" dirty="0" err="1">
                <a:latin typeface="Calibri"/>
              </a:rPr>
              <a:t>K</a:t>
            </a:r>
            <a:r>
              <a:rPr lang="en-US" baseline="-25000" dirty="0" err="1">
                <a:latin typeface="Calibri"/>
              </a:rPr>
              <a:t>abc,WN</a:t>
            </a:r>
            <a:r>
              <a:rPr lang="en-US" dirty="0">
                <a:latin typeface="Calibri"/>
              </a:rPr>
              <a:t>(</a:t>
            </a:r>
            <a:r>
              <a:rPr lang="el-GR" dirty="0">
                <a:latin typeface="Calibri"/>
              </a:rPr>
              <a:t>δ</a:t>
            </a:r>
            <a:r>
              <a:rPr lang="en-US" dirty="0">
                <a:latin typeface="Calibri"/>
              </a:rPr>
              <a:t>)) = </a:t>
            </a:r>
            <a:endParaRPr lang="en-US" dirty="0">
              <a:solidFill>
                <a:srgbClr val="FF0000"/>
              </a:solidFill>
              <a:latin typeface="Calibri"/>
            </a:endParaRPr>
          </a:p>
          <a:p>
            <a:pPr marL="1658938" indent="-1658938"/>
            <a:r>
              <a:rPr lang="en-US" dirty="0">
                <a:latin typeface="Calibri"/>
              </a:rPr>
              <a:t>	</a:t>
            </a:r>
          </a:p>
          <a:p>
            <a:pPr marL="1658938" indent="-1658938"/>
            <a:r>
              <a:rPr lang="en-US" dirty="0">
                <a:latin typeface="Calibri"/>
              </a:rPr>
              <a:t>	= 12/2 x min(1,1,2)/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2</a:t>
            </a:r>
            <a:endParaRPr lang="en-US" dirty="0">
              <a:latin typeface="Calibri"/>
            </a:endParaRPr>
          </a:p>
          <a:p>
            <a:pPr marL="1658938" indent="-1658938"/>
            <a:r>
              <a:rPr lang="en-US" b="1" dirty="0">
                <a:latin typeface="Calibri"/>
              </a:rPr>
              <a:t>	=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3 &lt; </a:t>
            </a:r>
            <a:r>
              <a:rPr lang="el-GR" b="1" dirty="0">
                <a:solidFill>
                  <a:srgbClr val="FF0000"/>
                </a:solidFill>
                <a:latin typeface="Calibri"/>
              </a:rPr>
              <a:t>ε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 = 3.5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7391400" y="3886200"/>
            <a:ext cx="609600" cy="43031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4267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{</a:t>
            </a:r>
            <a:r>
              <a:rPr lang="en-US" b="1" dirty="0" err="1">
                <a:latin typeface="Calibri"/>
              </a:rPr>
              <a:t>a,b,c</a:t>
            </a:r>
            <a:r>
              <a:rPr lang="en-US" b="1" dirty="0">
                <a:latin typeface="Calibri"/>
              </a:rPr>
              <a:t>} will be pruned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172200" y="1066800"/>
          <a:ext cx="3962400" cy="33528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898504"/>
                <a:gridCol w="534705"/>
                <a:gridCol w="1095983"/>
                <a:gridCol w="1433208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{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a,b,c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}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248400" y="228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</a:rPr>
              <a:t>L = 3 sec, </a:t>
            </a:r>
            <a:r>
              <a:rPr lang="el-GR" dirty="0">
                <a:latin typeface="Calibri"/>
              </a:rPr>
              <a:t>δ</a:t>
            </a:r>
            <a:r>
              <a:rPr lang="en-US" dirty="0">
                <a:latin typeface="Calibri"/>
              </a:rPr>
              <a:t> = 1 sec, </a:t>
            </a:r>
            <a:r>
              <a:rPr lang="el-GR" dirty="0">
                <a:latin typeface="Calibri"/>
              </a:rPr>
              <a:t>ε</a:t>
            </a:r>
            <a:r>
              <a:rPr lang="en-US" dirty="0">
                <a:latin typeface="Calibri"/>
              </a:rPr>
              <a:t> = 3.5, </a:t>
            </a:r>
            <a:r>
              <a:rPr lang="en-US" dirty="0" err="1">
                <a:latin typeface="Calibri"/>
              </a:rPr>
              <a:t>minsupp</a:t>
            </a:r>
            <a:r>
              <a:rPr lang="en-US" dirty="0">
                <a:latin typeface="Calibri"/>
              </a:rPr>
              <a:t> = 0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086601" y="2423493"/>
          <a:ext cx="3581401" cy="700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6" imgW="2539800" imgH="520560" progId="Equation.3">
                  <p:embed/>
                </p:oleObj>
              </mc:Choice>
              <mc:Fallback>
                <p:oleObj name="Equation" r:id="rId6" imgW="253980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1" y="2423493"/>
                        <a:ext cx="3581401" cy="7007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153400" y="25146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/>
                <a:ea typeface="Arial Unicode MS"/>
                <a:cs typeface="Arial Unicode MS"/>
              </a:rPr>
              <a:t>⋈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9067800" y="25146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/>
                <a:ea typeface="Arial Unicode MS"/>
                <a:cs typeface="Arial Unicode MS"/>
              </a:rPr>
              <a:t>⋈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9906000" y="25146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/>
                <a:ea typeface="Arial Unicode MS"/>
                <a:cs typeface="Arial Unicode MS"/>
              </a:rPr>
              <a:t>⋈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214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Pruning Filters: Lattice Upper 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8839200" cy="4267200"/>
          </a:xfrm>
        </p:spPr>
        <p:txBody>
          <a:bodyPr/>
          <a:lstStyle/>
          <a:p>
            <a:r>
              <a:rPr lang="en-US" sz="2000" b="1" u="sng" dirty="0"/>
              <a:t>Lattice Upper Bound of K</a:t>
            </a:r>
            <a:r>
              <a:rPr lang="en-US" sz="2000" b="1" u="sng" baseline="-25000" dirty="0"/>
              <a:t>C,WN</a:t>
            </a:r>
            <a:r>
              <a:rPr lang="en-US" sz="2000" b="1" u="sng" dirty="0"/>
              <a:t>(</a:t>
            </a:r>
            <a:r>
              <a:rPr lang="el-GR" sz="2000" b="1" u="sng" dirty="0">
                <a:latin typeface="Calibri"/>
              </a:rPr>
              <a:t>δ</a:t>
            </a:r>
            <a:r>
              <a:rPr lang="en-US" sz="2000" b="1" u="sng" dirty="0"/>
              <a:t>)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1800" dirty="0">
                <a:latin typeface="+mj-lt"/>
              </a:rPr>
              <a:t>Given an NWC pattern C = {S</a:t>
            </a:r>
            <a:r>
              <a:rPr lang="en-US" sz="1800" baseline="-25000" dirty="0">
                <a:latin typeface="+mj-lt"/>
              </a:rPr>
              <a:t>i</a:t>
            </a:r>
            <a:r>
              <a:rPr lang="en-US" sz="1800" dirty="0">
                <a:latin typeface="+mj-lt"/>
              </a:rPr>
              <a:t>(</a:t>
            </a:r>
            <a:r>
              <a:rPr lang="en-US" sz="1800" dirty="0" err="1">
                <a:latin typeface="+mj-lt"/>
              </a:rPr>
              <a:t>u</a:t>
            </a:r>
            <a:r>
              <a:rPr lang="en-US" sz="1800" baseline="-25000" dirty="0" err="1">
                <a:latin typeface="+mj-lt"/>
              </a:rPr>
              <a:t>i</a:t>
            </a:r>
            <a:r>
              <a:rPr lang="en-US" sz="1800" dirty="0">
                <a:latin typeface="+mj-lt"/>
              </a:rPr>
              <a:t>): </a:t>
            </a:r>
            <a:r>
              <a:rPr lang="en-US" sz="1800" dirty="0" err="1">
                <a:latin typeface="+mj-lt"/>
              </a:rPr>
              <a:t>u</a:t>
            </a:r>
            <a:r>
              <a:rPr lang="en-US" sz="1800" baseline="-25000" dirty="0" err="1">
                <a:latin typeface="+mj-lt"/>
              </a:rPr>
              <a:t>i</a:t>
            </a:r>
            <a:r>
              <a:rPr lang="en-US" sz="1800" dirty="0">
                <a:latin typeface="+mj-lt"/>
              </a:rPr>
              <a:t> </a:t>
            </a:r>
            <a:r>
              <a:rPr lang="el-GR" sz="1800" dirty="0">
                <a:latin typeface="+mj-lt"/>
              </a:rPr>
              <a:t>ϵ</a:t>
            </a:r>
            <a:r>
              <a:rPr lang="en-US" sz="1800" dirty="0">
                <a:latin typeface="+mj-lt"/>
              </a:rPr>
              <a:t> U, 1 ≤ </a:t>
            </a:r>
            <a:r>
              <a:rPr lang="en-US" sz="1800" dirty="0" err="1">
                <a:latin typeface="+mj-lt"/>
              </a:rPr>
              <a:t>i</a:t>
            </a:r>
            <a:r>
              <a:rPr lang="en-US" sz="1800" dirty="0">
                <a:latin typeface="+mj-lt"/>
              </a:rPr>
              <a:t> ≤ |U|, U </a:t>
            </a:r>
            <a:r>
              <a:rPr lang="en-US" sz="1800" dirty="0">
                <a:latin typeface="+mj-lt"/>
                <a:ea typeface="Arial Unicode MS"/>
                <a:cs typeface="Arial Unicode MS"/>
              </a:rPr>
              <a:t>⊆ V</a:t>
            </a:r>
            <a:r>
              <a:rPr lang="en-US" sz="1800" dirty="0">
                <a:latin typeface="+mj-lt"/>
              </a:rPr>
              <a:t>} and a time lag </a:t>
            </a:r>
            <a:r>
              <a:rPr lang="el-GR" sz="1800" dirty="0">
                <a:latin typeface="Calibri"/>
              </a:rPr>
              <a:t>δ</a:t>
            </a:r>
            <a:r>
              <a:rPr lang="en-US" sz="1800" dirty="0">
                <a:latin typeface="+mj-lt"/>
              </a:rPr>
              <a:t>, the lattice upper bounds of K</a:t>
            </a:r>
            <a:r>
              <a:rPr lang="en-US" sz="1800" baseline="-25000" dirty="0">
                <a:latin typeface="+mj-lt"/>
              </a:rPr>
              <a:t>C,WN</a:t>
            </a:r>
            <a:r>
              <a:rPr lang="en-US" sz="1800" dirty="0">
                <a:latin typeface="+mj-lt"/>
              </a:rPr>
              <a:t>(</a:t>
            </a:r>
            <a:r>
              <a:rPr lang="el-GR" sz="1800" dirty="0">
                <a:latin typeface="Calibri"/>
              </a:rPr>
              <a:t>δ</a:t>
            </a:r>
            <a:r>
              <a:rPr lang="en-US" sz="1800" dirty="0">
                <a:latin typeface="+mj-lt"/>
              </a:rPr>
              <a:t>) can be computed as follows:</a:t>
            </a:r>
          </a:p>
          <a:p>
            <a:endParaRPr lang="en-US" sz="2000" b="1" u="sng" dirty="0"/>
          </a:p>
          <a:p>
            <a:endParaRPr lang="en-US" sz="2000" b="1" u="sng" dirty="0"/>
          </a:p>
          <a:p>
            <a:endParaRPr lang="en-US" sz="2000" b="1" u="sng" dirty="0"/>
          </a:p>
          <a:p>
            <a:pPr>
              <a:buNone/>
            </a:pPr>
            <a:endParaRPr lang="en-US" sz="2000" b="1" u="sng" dirty="0"/>
          </a:p>
          <a:p>
            <a:pPr>
              <a:buNone/>
            </a:pPr>
            <a:endParaRPr lang="en-US" sz="1800" b="1" u="sng" dirty="0"/>
          </a:p>
          <a:p>
            <a:pPr>
              <a:buNone/>
            </a:pPr>
            <a:endParaRPr lang="en-US" sz="1800" b="1" u="sng" dirty="0"/>
          </a:p>
        </p:txBody>
      </p:sp>
      <p:pic>
        <p:nvPicPr>
          <p:cNvPr id="416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1850" y="2590800"/>
            <a:ext cx="5448300" cy="1466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75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Pruning Filters: Lattice Upper 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u="sng" dirty="0"/>
              <a:t>Filter 2: Conditional Monotone Property of the Lattice Upper Bound:</a:t>
            </a:r>
          </a:p>
          <a:p>
            <a:r>
              <a:rPr lang="en-US" sz="2000" dirty="0"/>
              <a:t>Given an NWC pattern C, and a time lag </a:t>
            </a:r>
            <a:r>
              <a:rPr lang="el-GR" sz="2000" dirty="0">
                <a:latin typeface="Calibri"/>
              </a:rPr>
              <a:t>δ</a:t>
            </a:r>
            <a:r>
              <a:rPr lang="en-US" sz="2000" dirty="0"/>
              <a:t>, then: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err="1"/>
              <a:t>UB</a:t>
            </a:r>
            <a:r>
              <a:rPr lang="en-US" sz="2000" baseline="-25000" dirty="0" err="1"/>
              <a:t>lattice</a:t>
            </a:r>
            <a:r>
              <a:rPr lang="en-US" sz="2000" baseline="-25000" dirty="0"/>
              <a:t> </a:t>
            </a:r>
            <a:r>
              <a:rPr lang="en-US" sz="2000" dirty="0"/>
              <a:t>(K</a:t>
            </a:r>
            <a:r>
              <a:rPr lang="en-US" sz="2000" baseline="-25000" dirty="0"/>
              <a:t>C,WN</a:t>
            </a:r>
            <a:r>
              <a:rPr lang="en-US" sz="2000" dirty="0"/>
              <a:t>(</a:t>
            </a:r>
            <a:r>
              <a:rPr lang="el-GR" sz="2000" dirty="0">
                <a:latin typeface="Calibri"/>
              </a:rPr>
              <a:t>δ</a:t>
            </a:r>
            <a:r>
              <a:rPr lang="en-US" sz="2000" dirty="0"/>
              <a:t>)) is monotonically decreasing with decreasing Dim(C) if Lower(|C|) is kept monotonically increasing.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 marL="457200" indent="-457200">
              <a:buNone/>
            </a:pPr>
            <a:r>
              <a:rPr lang="en-US" sz="2000" dirty="0"/>
              <a:t>i.e., given two NWC patterns C and C’ where C’ </a:t>
            </a:r>
            <a:r>
              <a:rPr lang="en-US" sz="2000" dirty="0">
                <a:latin typeface="Arial Unicode MS"/>
                <a:ea typeface="Arial Unicode MS"/>
                <a:cs typeface="Arial Unicode MS"/>
              </a:rPr>
              <a:t>⊂ </a:t>
            </a:r>
            <a:r>
              <a:rPr lang="en-US" sz="2000" dirty="0"/>
              <a:t>C, then if Lower(|C’|) ≥  Lower(|C|), then:</a:t>
            </a:r>
          </a:p>
          <a:p>
            <a:pPr marL="457200" indent="-457200">
              <a:buNone/>
            </a:pPr>
            <a:r>
              <a:rPr lang="en-US" sz="2000" dirty="0"/>
              <a:t>	 </a:t>
            </a:r>
            <a:r>
              <a:rPr lang="en-US" sz="2000" dirty="0" err="1"/>
              <a:t>UB</a:t>
            </a:r>
            <a:r>
              <a:rPr lang="en-US" sz="2000" baseline="-25000" dirty="0" err="1"/>
              <a:t>lattice</a:t>
            </a:r>
            <a:r>
              <a:rPr lang="en-US" sz="2000" dirty="0"/>
              <a:t>(K</a:t>
            </a:r>
            <a:r>
              <a:rPr lang="en-US" sz="2000" baseline="-25000" dirty="0"/>
              <a:t>C’,WN</a:t>
            </a:r>
            <a:r>
              <a:rPr lang="en-US" sz="2000" dirty="0"/>
              <a:t>(</a:t>
            </a:r>
            <a:r>
              <a:rPr lang="el-GR" sz="2000" dirty="0">
                <a:latin typeface="Calibri"/>
              </a:rPr>
              <a:t>δ</a:t>
            </a:r>
            <a:r>
              <a:rPr lang="en-US" sz="2000" dirty="0"/>
              <a:t>)) ≤ </a:t>
            </a:r>
            <a:r>
              <a:rPr lang="en-US" sz="2000" dirty="0" err="1"/>
              <a:t>UB</a:t>
            </a:r>
            <a:r>
              <a:rPr lang="en-US" sz="2000" baseline="-25000" dirty="0" err="1"/>
              <a:t>lattice</a:t>
            </a:r>
            <a:r>
              <a:rPr lang="en-US" sz="2000" dirty="0"/>
              <a:t>( K</a:t>
            </a:r>
            <a:r>
              <a:rPr lang="en-US" sz="2000" baseline="-25000" dirty="0"/>
              <a:t>C,WN</a:t>
            </a:r>
            <a:r>
              <a:rPr lang="en-US" sz="2000" dirty="0"/>
              <a:t>(</a:t>
            </a:r>
            <a:r>
              <a:rPr lang="el-GR" sz="2000" dirty="0">
                <a:latin typeface="Calibri"/>
              </a:rPr>
              <a:t>δ</a:t>
            </a:r>
            <a:r>
              <a:rPr lang="en-US" sz="2000" dirty="0"/>
              <a:t>)).</a:t>
            </a:r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  <a:p>
            <a:pPr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9629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Etrace_3_rot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524000"/>
            <a:ext cx="3462780" cy="44196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1" y="228600"/>
            <a:ext cx="373379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ege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6051446"/>
            <a:ext cx="9144000" cy="806554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 bwMode="auto">
          <a:xfrm rot="18209931">
            <a:off x="1812717" y="3074890"/>
            <a:ext cx="609600" cy="9144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2667001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/>
              </a:rPr>
              <a:t>UB</a:t>
            </a:r>
            <a:r>
              <a:rPr lang="en-US" baseline="-25000" dirty="0" err="1">
                <a:latin typeface="Calibri"/>
              </a:rPr>
              <a:t>local</a:t>
            </a:r>
            <a:r>
              <a:rPr lang="en-US" dirty="0">
                <a:latin typeface="Calibri"/>
              </a:rPr>
              <a:t>(</a:t>
            </a:r>
            <a:r>
              <a:rPr lang="en-US" dirty="0" err="1">
                <a:latin typeface="Calibri"/>
              </a:rPr>
              <a:t>K</a:t>
            </a:r>
            <a:r>
              <a:rPr lang="en-US" baseline="-25000" dirty="0" err="1">
                <a:latin typeface="Calibri"/>
              </a:rPr>
              <a:t>abd,WN</a:t>
            </a:r>
            <a:r>
              <a:rPr lang="en-US" dirty="0">
                <a:latin typeface="Calibri"/>
              </a:rPr>
              <a:t>(</a:t>
            </a:r>
            <a:r>
              <a:rPr lang="el-GR" dirty="0">
                <a:latin typeface="Calibri"/>
              </a:rPr>
              <a:t>δ</a:t>
            </a:r>
            <a:r>
              <a:rPr lang="en-US" dirty="0">
                <a:latin typeface="Calibri"/>
              </a:rPr>
              <a:t>)) = </a:t>
            </a:r>
            <a:endParaRPr lang="en-US" dirty="0">
              <a:solidFill>
                <a:srgbClr val="FF0000"/>
              </a:solidFill>
              <a:latin typeface="Calibri"/>
            </a:endParaRPr>
          </a:p>
          <a:p>
            <a:pPr marL="1658938" indent="-1658938"/>
            <a:r>
              <a:rPr lang="en-US" dirty="0">
                <a:latin typeface="Calibri"/>
              </a:rPr>
              <a:t>	</a:t>
            </a:r>
          </a:p>
          <a:p>
            <a:pPr marL="1658938" indent="-1658938"/>
            <a:r>
              <a:rPr lang="en-US" dirty="0">
                <a:latin typeface="Calibri"/>
              </a:rPr>
              <a:t>	= 12/2 x max(1,1,1)/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2</a:t>
            </a:r>
            <a:endParaRPr lang="en-US" dirty="0">
              <a:latin typeface="Calibri"/>
            </a:endParaRPr>
          </a:p>
          <a:p>
            <a:pPr marL="1658938" indent="-1658938"/>
            <a:r>
              <a:rPr lang="en-US" b="1" dirty="0">
                <a:latin typeface="Calibri"/>
              </a:rPr>
              <a:t>	=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3 &lt; </a:t>
            </a:r>
            <a:r>
              <a:rPr lang="el-GR" b="1" dirty="0">
                <a:solidFill>
                  <a:srgbClr val="FF0000"/>
                </a:solidFill>
                <a:latin typeface="Calibri"/>
              </a:rPr>
              <a:t>ε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 = 3.5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228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</a:rPr>
              <a:t>L = 3 sec, </a:t>
            </a:r>
            <a:r>
              <a:rPr lang="el-GR" dirty="0">
                <a:latin typeface="Calibri"/>
              </a:rPr>
              <a:t>δ</a:t>
            </a:r>
            <a:r>
              <a:rPr lang="en-US" dirty="0">
                <a:latin typeface="Calibri"/>
              </a:rPr>
              <a:t> = 1 sec, </a:t>
            </a:r>
            <a:r>
              <a:rPr lang="el-GR" dirty="0">
                <a:latin typeface="Calibri"/>
              </a:rPr>
              <a:t>ε</a:t>
            </a:r>
            <a:r>
              <a:rPr lang="en-US" dirty="0">
                <a:latin typeface="Calibri"/>
              </a:rPr>
              <a:t> = 3.5, </a:t>
            </a:r>
            <a:r>
              <a:rPr lang="en-US" dirty="0" err="1">
                <a:latin typeface="Calibri"/>
              </a:rPr>
              <a:t>minsupp</a:t>
            </a:r>
            <a:r>
              <a:rPr lang="en-US" dirty="0">
                <a:latin typeface="Calibri"/>
              </a:rPr>
              <a:t> = 0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061200" y="2424114"/>
          <a:ext cx="363378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6" imgW="2577960" imgH="520560" progId="Equation.3">
                  <p:embed/>
                </p:oleObj>
              </mc:Choice>
              <mc:Fallback>
                <p:oleObj name="Equation" r:id="rId6" imgW="25779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2424114"/>
                        <a:ext cx="3633788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153400" y="25146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/>
                <a:ea typeface="Arial Unicode MS"/>
                <a:cs typeface="Arial Unicode MS"/>
              </a:rPr>
              <a:t>⋈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9067800" y="25146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/>
                <a:ea typeface="Arial Unicode MS"/>
                <a:cs typeface="Arial Unicode MS"/>
              </a:rPr>
              <a:t>⋈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9906000" y="25146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/>
                <a:ea typeface="Arial Unicode MS"/>
                <a:cs typeface="Arial Unicode MS"/>
              </a:rPr>
              <a:t>⋈</a:t>
            </a:r>
            <a:endParaRPr lang="en-US" sz="16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248400" y="685800"/>
          <a:ext cx="3581400" cy="11582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990600"/>
                <a:gridCol w="457200"/>
                <a:gridCol w="914400"/>
                <a:gridCol w="12192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|C|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|C</a:t>
                      </a:r>
                      <a:r>
                        <a:rPr lang="en-US" sz="1600" dirty="0" smtClean="0">
                          <a:latin typeface="Arial Unicode MS"/>
                          <a:ea typeface="Arial Unicode MS"/>
                          <a:cs typeface="Arial Unicode MS"/>
                        </a:rPr>
                        <a:t>⋈</a:t>
                      </a:r>
                      <a:r>
                        <a:rPr lang="en-US" sz="1600" dirty="0" smtClean="0"/>
                        <a:t>W</a:t>
                      </a:r>
                      <a:r>
                        <a:rPr lang="en-US" sz="1600" baseline="-25000" dirty="0" smtClean="0"/>
                        <a:t>N</a:t>
                      </a:r>
                      <a:r>
                        <a:rPr lang="en-US" sz="1600" dirty="0" smtClean="0"/>
                        <a:t>|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</a:t>
                      </a:r>
                      <a:r>
                        <a:rPr lang="en-US" sz="1600" baseline="-25000" dirty="0" smtClean="0"/>
                        <a:t>C,WN</a:t>
                      </a:r>
                      <a:r>
                        <a:rPr lang="en-US" sz="1600" dirty="0" smtClean="0"/>
                        <a:t>(</a:t>
                      </a:r>
                      <a:r>
                        <a:rPr lang="el-GR" sz="1600" dirty="0" smtClean="0">
                          <a:latin typeface="Calibri"/>
                        </a:rPr>
                        <a:t>δ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{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</a:rPr>
                        <a:t>a,b,d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}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477000" y="434340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Node {</a:t>
            </a:r>
            <a:r>
              <a:rPr lang="en-US" b="1" dirty="0" err="1">
                <a:latin typeface="Calibri"/>
              </a:rPr>
              <a:t>a,b,d</a:t>
            </a:r>
            <a:r>
              <a:rPr lang="en-US" b="1" dirty="0">
                <a:latin typeface="Calibri"/>
              </a:rPr>
              <a:t>} and its descendant lattice are pruned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7391400" y="3886200"/>
            <a:ext cx="609600" cy="43031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28" name="Picture 27" descr="Etrace_4_rotated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76400" y="1524000"/>
            <a:ext cx="346278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6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1" grpId="0"/>
      <p:bldP spid="22" grpId="0"/>
      <p:bldP spid="23" grpId="0"/>
      <p:bldP spid="25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981200" y="550765"/>
            <a:ext cx="811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defTabSz="457200">
              <a:defRPr/>
            </a:pPr>
            <a:r>
              <a:rPr lang="en-US" altLang="en-US" sz="2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Some </a:t>
            </a:r>
            <a:r>
              <a:rPr lang="en-US" alt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Meta-Level </a:t>
            </a:r>
            <a:r>
              <a:rPr lang="en-US" altLang="en-US" sz="2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Challenges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55589" y="1852656"/>
            <a:ext cx="4381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1pPr>
            <a:lvl2pPr marL="739775" indent="-2825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2pPr>
            <a:lvl3pPr marL="11398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3pPr>
            <a:lvl4pPr marL="15970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4pPr>
            <a:lvl5pPr marL="20542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5pPr>
            <a:lvl6pPr marL="2466868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877064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287261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697455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900" u="sng" kern="0" dirty="0">
                <a:effectLst/>
              </a:rPr>
              <a:t>Large Sizes of Datasets</a:t>
            </a:r>
          </a:p>
          <a:p>
            <a:r>
              <a:rPr lang="en-US" sz="1900" kern="0" dirty="0">
                <a:effectLst/>
              </a:rPr>
              <a:t>Currently one Year of data</a:t>
            </a:r>
          </a:p>
          <a:p>
            <a:pPr lvl="1"/>
            <a:r>
              <a:rPr lang="en-US" sz="1900" kern="0" dirty="0">
                <a:effectLst/>
              </a:rPr>
              <a:t>Approximately 37GB per bus</a:t>
            </a:r>
          </a:p>
          <a:p>
            <a:pPr lvl="1"/>
            <a:r>
              <a:rPr lang="en-US" sz="1900" kern="0" dirty="0">
                <a:effectLst/>
              </a:rPr>
              <a:t>Over 8 million data points</a:t>
            </a:r>
          </a:p>
          <a:p>
            <a:pPr>
              <a:spcBef>
                <a:spcPts val="800"/>
              </a:spcBef>
            </a:pPr>
            <a:r>
              <a:rPr lang="en-US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Potential size over ~100 million US light-duty vehicles</a:t>
            </a:r>
            <a:endParaRPr lang="en-US" sz="1900" kern="0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16581" y="5025239"/>
                <a:ext cx="2207835" cy="742511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data items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        per year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581" y="5025239"/>
                <a:ext cx="2207835" cy="742511"/>
              </a:xfrm>
              <a:prstGeom prst="rect">
                <a:avLst/>
              </a:prstGeom>
              <a:blipFill rotWithShape="0">
                <a:blip r:embed="rId3"/>
                <a:stretch>
                  <a:fillRect l="-3005" t="-3175" b="-11905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/>
          <p:cNvSpPr/>
          <p:nvPr/>
        </p:nvSpPr>
        <p:spPr bwMode="auto">
          <a:xfrm>
            <a:off x="2431707" y="4002927"/>
            <a:ext cx="457200" cy="838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935229" y="1852656"/>
            <a:ext cx="43053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1pPr>
            <a:lvl2pPr marL="739775" indent="-2825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2pPr>
            <a:lvl3pPr marL="11398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3pPr>
            <a:lvl4pPr marL="15970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4pPr>
            <a:lvl5pPr marL="20542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5pPr>
            <a:lvl6pPr marL="2466868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877064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287261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697455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900" u="sng" kern="0" dirty="0">
                <a:effectLst/>
              </a:rPr>
              <a:t>Assumptions of Classical Techniques</a:t>
            </a:r>
          </a:p>
          <a:p>
            <a:r>
              <a:rPr lang="en-US" sz="1900" dirty="0">
                <a:effectLst/>
              </a:rPr>
              <a:t>Classical data mining techniques make </a:t>
            </a:r>
            <a:r>
              <a:rPr lang="en-US" sz="1900" dirty="0" smtClean="0">
                <a:effectLst/>
              </a:rPr>
              <a:t>assumptions limited to Monotonic interest measures</a:t>
            </a:r>
          </a:p>
          <a:p>
            <a:r>
              <a:rPr lang="en-US" sz="1900" kern="0" dirty="0" smtClean="0">
                <a:effectLst/>
              </a:rPr>
              <a:t>Statistical interest measures are often non-monotonic in nature.</a:t>
            </a:r>
            <a:endParaRPr lang="en-US" sz="1900" kern="0" dirty="0"/>
          </a:p>
        </p:txBody>
      </p:sp>
    </p:spTree>
    <p:extLst>
      <p:ext uri="{BB962C8B-B14F-4D97-AF65-F5344CB8AC3E}">
        <p14:creationId xmlns:p14="http://schemas.microsoft.com/office/powerpoint/2010/main" val="192896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99655" y="1117600"/>
            <a:ext cx="11138646" cy="544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altLang="en-US" sz="2300" b="1" i="1" dirty="0">
              <a:solidFill>
                <a:schemeClr val="accent2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99655" y="-12843"/>
            <a:ext cx="11216421" cy="76514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Engine measurement dataset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01" y="3981467"/>
            <a:ext cx="4856417" cy="28487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1850872" y="5083333"/>
            <a:ext cx="376212" cy="330348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441544" y="4509170"/>
            <a:ext cx="1821789" cy="1025661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873505" y="6522410"/>
            <a:ext cx="1070480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Hybrid Bus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45351" y="5856205"/>
            <a:ext cx="731785" cy="848074"/>
            <a:chOff x="7001818" y="1723818"/>
            <a:chExt cx="1008632" cy="1400383"/>
          </a:xfrm>
        </p:grpSpPr>
        <p:sp>
          <p:nvSpPr>
            <p:cNvPr id="16" name="Rectangle 15"/>
            <p:cNvSpPr/>
            <p:nvPr/>
          </p:nvSpPr>
          <p:spPr bwMode="auto">
            <a:xfrm>
              <a:off x="7001818" y="1744981"/>
              <a:ext cx="1006802" cy="137922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03648" y="1723818"/>
              <a:ext cx="1006802" cy="1346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 gNO</a:t>
              </a:r>
              <a:r>
                <a:rPr kumimoji="0" lang="en-US" sz="7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X</a:t>
              </a: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/m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0.016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0.000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580904" y="2118359"/>
              <a:ext cx="352285" cy="887282"/>
              <a:chOff x="7580904" y="2118359"/>
              <a:chExt cx="352285" cy="887282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7748235" y="2118360"/>
                <a:ext cx="184954" cy="887280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00FF00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 flipH="1">
                <a:off x="7580904" y="2118359"/>
                <a:ext cx="334663" cy="1"/>
              </a:xfrm>
              <a:prstGeom prst="line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flipH="1">
                <a:off x="7597568" y="3005640"/>
                <a:ext cx="334663" cy="1"/>
              </a:xfrm>
              <a:prstGeom prst="line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2" name="TextBox 21"/>
          <p:cNvSpPr txBox="1"/>
          <p:nvPr/>
        </p:nvSpPr>
        <p:spPr>
          <a:xfrm>
            <a:off x="1338964" y="4143023"/>
            <a:ext cx="967453" cy="9541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Emission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Hot Spots After Bus Stops</a:t>
            </a:r>
          </a:p>
        </p:txBody>
      </p:sp>
      <p:pic>
        <p:nvPicPr>
          <p:cNvPr id="23" name="Picture 22" descr="allRou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4501" y="763966"/>
            <a:ext cx="4856417" cy="268340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656101" y="1389969"/>
            <a:ext cx="1161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 charset="0"/>
                <a:ea typeface="ＭＳ Ｐゴシック" pitchFamily="16" charset="-128"/>
                <a:cs typeface="+mn-cs"/>
              </a:rPr>
              <a:t>Route 21</a:t>
            </a:r>
            <a:endParaRPr lang="en-US" sz="1200" dirty="0">
              <a:solidFill>
                <a:srgbClr val="FFFFFF"/>
              </a:solidFill>
              <a:latin typeface="Arial" charset="0"/>
              <a:ea typeface="ＭＳ Ｐゴシック" pitchFamily="16" charset="-128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36901" y="1831201"/>
            <a:ext cx="1085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 charset="0"/>
                <a:ea typeface="ＭＳ Ｐゴシック" pitchFamily="16" charset="-128"/>
                <a:cs typeface="+mn-cs"/>
              </a:rPr>
              <a:t>Route 46</a:t>
            </a:r>
            <a:endParaRPr lang="en-US" sz="1200" dirty="0">
              <a:solidFill>
                <a:srgbClr val="FFFFFF"/>
              </a:solidFill>
              <a:latin typeface="Arial" charset="0"/>
              <a:ea typeface="ＭＳ Ｐゴシック" pitchFamily="16" charset="-128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56301" y="1736923"/>
            <a:ext cx="1085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 charset="0"/>
                <a:ea typeface="ＭＳ Ｐゴシック" pitchFamily="16" charset="-128"/>
                <a:cs typeface="+mn-cs"/>
              </a:rPr>
              <a:t>Route 54</a:t>
            </a:r>
            <a:endParaRPr lang="en-US" sz="1200" dirty="0">
              <a:solidFill>
                <a:srgbClr val="FFFFFF"/>
              </a:solidFill>
              <a:latin typeface="Arial" charset="0"/>
              <a:ea typeface="ＭＳ Ｐゴシック" pitchFamily="16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84501" y="2913603"/>
            <a:ext cx="37338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Red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color indicates </a:t>
            </a:r>
            <a:r>
              <a:rPr lang="en-US" sz="1400" i="1" u="sng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</a:t>
            </a:r>
            <a:r>
              <a:rPr lang="en-US" sz="1400" i="1" u="sng" baseline="-25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14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emission exceeding </a:t>
            </a:r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EPA regulations</a:t>
            </a:r>
            <a:endParaRPr lang="en-US" sz="14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8" name="Content Placeholder 3" descr="54_100Percent_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860211" y="1030866"/>
            <a:ext cx="3355112" cy="1981200"/>
          </a:xfrm>
        </p:spPr>
      </p:pic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7632767" y="3084904"/>
            <a:ext cx="3810000" cy="95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1pPr>
            <a:lvl2pPr marL="739775" indent="-2825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2pPr>
            <a:lvl3pPr marL="11398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3pPr>
            <a:lvl4pPr marL="15970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4pPr>
            <a:lvl5pPr marL="20542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5pPr>
            <a:lvl6pPr marL="2466868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877064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287261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697455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r>
              <a:rPr lang="en-US" sz="1800" dirty="0" smtClean="0">
                <a:effectLst/>
              </a:rPr>
              <a:t>Temporal </a:t>
            </a:r>
            <a:r>
              <a:rPr lang="en-US" sz="1800" dirty="0">
                <a:effectLst/>
              </a:rPr>
              <a:t>signatures </a:t>
            </a:r>
            <a:r>
              <a:rPr lang="en-US" sz="1800" dirty="0" smtClean="0">
                <a:effectLst/>
              </a:rPr>
              <a:t>of engine variables </a:t>
            </a:r>
            <a:r>
              <a:rPr lang="en-US" sz="1800" dirty="0">
                <a:effectLst/>
              </a:rPr>
              <a:t>which are highly associated </a:t>
            </a:r>
            <a:r>
              <a:rPr lang="en-US" sz="1800" dirty="0" smtClean="0">
                <a:effectLst/>
              </a:rPr>
              <a:t>elevated NOx</a:t>
            </a:r>
            <a:endParaRPr lang="en-US" sz="1800" kern="0" dirty="0">
              <a:effectLst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60211" y="2500506"/>
            <a:ext cx="335511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Red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color indicates </a:t>
            </a:r>
            <a:r>
              <a:rPr lang="en-US" sz="1400" i="1" u="sng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</a:t>
            </a:r>
            <a:r>
              <a:rPr lang="en-US" sz="1400" i="1" u="sng" baseline="-25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14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emission exceeding </a:t>
            </a:r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EPA regulations</a:t>
            </a:r>
            <a:endParaRPr lang="en-US" sz="14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480751" y="1613286"/>
            <a:ext cx="685800" cy="3048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1" y="4168556"/>
            <a:ext cx="4144806" cy="23679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67" y="4342902"/>
            <a:ext cx="3673655" cy="217950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000219" y="3667295"/>
            <a:ext cx="1424980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Spatial Pattern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60211" y="1015810"/>
            <a:ext cx="1070480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Diesel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Bus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65394" y="723089"/>
            <a:ext cx="1781195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Temporal Pattern</a:t>
            </a:r>
          </a:p>
        </p:txBody>
      </p:sp>
    </p:spTree>
    <p:extLst>
      <p:ext uri="{BB962C8B-B14F-4D97-AF65-F5344CB8AC3E}">
        <p14:creationId xmlns:p14="http://schemas.microsoft.com/office/powerpoint/2010/main" val="285030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9" grpId="0"/>
      <p:bldP spid="30" grpId="0" animBg="1"/>
      <p:bldP spid="31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103" y="68563"/>
            <a:ext cx="10515600" cy="64812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Basic Concepts (1/4)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669" y="1295400"/>
            <a:ext cx="10999574" cy="5327822"/>
          </a:xfrm>
        </p:spPr>
        <p:txBody>
          <a:bodyPr>
            <a:normAutofit/>
          </a:bodyPr>
          <a:lstStyle/>
          <a:p>
            <a:r>
              <a:rPr lang="en-US" sz="1800" b="1" dirty="0"/>
              <a:t>An event: </a:t>
            </a:r>
            <a:r>
              <a:rPr lang="en-US" sz="1800" dirty="0"/>
              <a:t>An event </a:t>
            </a:r>
            <a:r>
              <a:rPr lang="en-US" sz="1800" dirty="0" err="1"/>
              <a:t>e</a:t>
            </a:r>
            <a:r>
              <a:rPr lang="en-US" sz="1800" baseline="-25000" dirty="0" err="1"/>
              <a:t>i</a:t>
            </a:r>
            <a:r>
              <a:rPr lang="en-US" sz="1800" dirty="0"/>
              <a:t>(v) is a reading where variable v falls within a predefined range [v</a:t>
            </a:r>
            <a:r>
              <a:rPr lang="en-US" sz="1800" baseline="-25000" dirty="0"/>
              <a:t>i</a:t>
            </a:r>
            <a:r>
              <a:rPr lang="en-US" sz="1800" dirty="0"/>
              <a:t>,v</a:t>
            </a:r>
            <a:r>
              <a:rPr lang="en-US" sz="1800" baseline="-25000" dirty="0"/>
              <a:t>i+1</a:t>
            </a:r>
            <a:r>
              <a:rPr lang="en-US" sz="1800" dirty="0"/>
              <a:t>).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u="sng" dirty="0"/>
              <a:t>Example:</a:t>
            </a:r>
            <a:r>
              <a:rPr lang="en-US" sz="1800" dirty="0"/>
              <a:t> For the wheel speed variable v, e</a:t>
            </a:r>
            <a:r>
              <a:rPr lang="en-US" sz="1800" baseline="-25000" dirty="0"/>
              <a:t>1</a:t>
            </a:r>
            <a:r>
              <a:rPr lang="en-US" sz="1800" dirty="0"/>
              <a:t>(v): v </a:t>
            </a:r>
            <a:r>
              <a:rPr lang="el-GR" sz="1800" dirty="0"/>
              <a:t>ϵ</a:t>
            </a:r>
            <a:r>
              <a:rPr lang="en-US" sz="1800" dirty="0"/>
              <a:t> [0, 5) km/h, e</a:t>
            </a:r>
            <a:r>
              <a:rPr lang="en-US" sz="1800" baseline="-25000" dirty="0"/>
              <a:t>2</a:t>
            </a:r>
            <a:r>
              <a:rPr lang="en-US" sz="1800" dirty="0"/>
              <a:t>(v): means v </a:t>
            </a:r>
            <a:r>
              <a:rPr lang="el-GR" sz="1800" dirty="0"/>
              <a:t>ϵ</a:t>
            </a:r>
            <a:r>
              <a:rPr lang="en-US" sz="1800" dirty="0"/>
              <a:t> [5, 10) km/h, etc.</a:t>
            </a:r>
          </a:p>
          <a:p>
            <a:endParaRPr lang="en-US" sz="2000" dirty="0"/>
          </a:p>
          <a:p>
            <a:r>
              <a:rPr lang="en-US" sz="1800" b="1" dirty="0"/>
              <a:t>A multivariate event trajectory (MET):</a:t>
            </a:r>
            <a:r>
              <a:rPr lang="en-US" sz="1800" dirty="0"/>
              <a:t> a sequence of multi-</a:t>
            </a:r>
            <a:r>
              <a:rPr lang="en-US" sz="1800" dirty="0" err="1"/>
              <a:t>variate</a:t>
            </a:r>
            <a:r>
              <a:rPr lang="en-US" sz="1800" dirty="0"/>
              <a:t> points defined over a set of </a:t>
            </a:r>
            <a:r>
              <a:rPr lang="en-US" sz="1800" dirty="0" err="1"/>
              <a:t>discretized</a:t>
            </a:r>
            <a:r>
              <a:rPr lang="en-US" sz="1800" dirty="0"/>
              <a:t> explanatory variables V and a target variable y </a:t>
            </a:r>
            <a:r>
              <a:rPr lang="el-GR" sz="1800" dirty="0"/>
              <a:t>ϵ</a:t>
            </a:r>
            <a:r>
              <a:rPr lang="en-US" sz="1800" dirty="0"/>
              <a:t> R</a:t>
            </a:r>
          </a:p>
          <a:p>
            <a:endParaRPr lang="en-US" sz="18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r>
              <a:rPr lang="en-US" sz="1600" b="1" dirty="0"/>
              <a:t>An event-sequence S(v):</a:t>
            </a:r>
            <a:r>
              <a:rPr lang="en-US" sz="1600" dirty="0"/>
              <a:t> Given a variable v, an event-sequence S(v) is a sequence of events </a:t>
            </a:r>
            <a:r>
              <a:rPr lang="en-US" sz="1600" dirty="0" err="1"/>
              <a:t>e</a:t>
            </a:r>
            <a:r>
              <a:rPr lang="en-US" sz="1600" baseline="-25000" dirty="0" err="1"/>
              <a:t>i</a:t>
            </a:r>
            <a:r>
              <a:rPr lang="en-US" sz="1600" dirty="0"/>
              <a:t>(v) that are temporally contiguous in a MET. </a:t>
            </a:r>
          </a:p>
          <a:p>
            <a:pPr>
              <a:buNone/>
            </a:pPr>
            <a:r>
              <a:rPr lang="en-US" sz="1600" dirty="0"/>
              <a:t>	</a:t>
            </a:r>
          </a:p>
          <a:p>
            <a:pPr>
              <a:buNone/>
            </a:pPr>
            <a:r>
              <a:rPr lang="en-US" sz="1600" dirty="0"/>
              <a:t>	</a:t>
            </a:r>
            <a:endParaRPr lang="en-US" sz="1600" b="1" dirty="0"/>
          </a:p>
        </p:txBody>
      </p:sp>
      <p:pic>
        <p:nvPicPr>
          <p:cNvPr id="5" name="Picture 4" descr="problemExampleInput_withNox_NoRectan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509319"/>
            <a:ext cx="6677025" cy="1468116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 bwMode="auto">
          <a:xfrm>
            <a:off x="2867024" y="3814119"/>
            <a:ext cx="533400" cy="6858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Left Brace 6"/>
          <p:cNvSpPr/>
          <p:nvPr/>
        </p:nvSpPr>
        <p:spPr bwMode="auto">
          <a:xfrm>
            <a:off x="2905124" y="4596435"/>
            <a:ext cx="533400" cy="3810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charset="0"/>
              <a:ea typeface="ＭＳ Ｐゴシック" pitchFamily="16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7824" y="366172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Explanatory variables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4024" y="442372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Target variable</a:t>
            </a:r>
          </a:p>
        </p:txBody>
      </p:sp>
    </p:spTree>
    <p:extLst>
      <p:ext uri="{BB962C8B-B14F-4D97-AF65-F5344CB8AC3E}">
        <p14:creationId xmlns:p14="http://schemas.microsoft.com/office/powerpoint/2010/main" val="16064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59" y="63113"/>
            <a:ext cx="10515600" cy="7881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Basic Concepts (2/4)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243" y="1171831"/>
            <a:ext cx="11049000" cy="4355757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r>
              <a:rPr lang="en-US" sz="1600" b="1" dirty="0"/>
              <a:t>A non-compliant window (W</a:t>
            </a:r>
            <a:r>
              <a:rPr lang="en-US" sz="1600" b="1" baseline="-25000" dirty="0"/>
              <a:t>N</a:t>
            </a:r>
            <a:r>
              <a:rPr lang="en-US" sz="1600" b="1" dirty="0"/>
              <a:t>)</a:t>
            </a:r>
            <a:r>
              <a:rPr lang="en-US" sz="1600" dirty="0"/>
              <a:t>: Given a window length L and a MET m, a non-compliant window W</a:t>
            </a:r>
            <a:r>
              <a:rPr lang="en-US" sz="1600" baseline="-25000" dirty="0"/>
              <a:t>N</a:t>
            </a:r>
            <a:r>
              <a:rPr lang="en-US" sz="1600" dirty="0"/>
              <a:t> is a temporal window in m, of length L, where the target variable y exceeds a user supplied standard</a:t>
            </a:r>
          </a:p>
          <a:p>
            <a:pPr>
              <a:buNone/>
            </a:pPr>
            <a:r>
              <a:rPr lang="en-US" sz="1600" dirty="0"/>
              <a:t> 	</a:t>
            </a:r>
          </a:p>
          <a:p>
            <a:pPr>
              <a:buNone/>
            </a:pPr>
            <a:r>
              <a:rPr lang="en-US" sz="1600" dirty="0"/>
              <a:t>	</a:t>
            </a:r>
            <a:r>
              <a:rPr lang="en-US" sz="1600" u="sng" dirty="0"/>
              <a:t>Example:</a:t>
            </a:r>
            <a:endParaRPr lang="en-US" sz="1600" dirty="0"/>
          </a:p>
          <a:p>
            <a:pPr>
              <a:buNone/>
            </a:pPr>
            <a:r>
              <a:rPr lang="en-US" sz="1600" dirty="0"/>
              <a:t>	Standard: % of increase in NOx between the start and end of a window of length = 3 should not exceed 100%</a:t>
            </a:r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	</a:t>
            </a:r>
            <a:r>
              <a:rPr lang="en-US" sz="1600" dirty="0" smtClean="0"/>
              <a:t>	       </a:t>
            </a:r>
            <a:r>
              <a:rPr lang="en-US" sz="1600" b="1" dirty="0" smtClean="0">
                <a:solidFill>
                  <a:srgbClr val="7030A0"/>
                </a:solidFill>
              </a:rPr>
              <a:t>Window </a:t>
            </a:r>
            <a:r>
              <a:rPr lang="en-US" sz="1600" b="1" dirty="0">
                <a:solidFill>
                  <a:srgbClr val="7030A0"/>
                </a:solidFill>
              </a:rPr>
              <a:t>&lt;1,3&gt; is a non-compliant window ([0.023−0.011]/0.011 = 109%&gt;100%.)</a:t>
            </a:r>
          </a:p>
          <a:p>
            <a:pPr>
              <a:buNone/>
            </a:pPr>
            <a:endParaRPr lang="en-US" sz="1600" b="1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7335" y="3226701"/>
            <a:ext cx="7039630" cy="165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368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25" y="167417"/>
            <a:ext cx="10515600" cy="590464"/>
          </a:xfrm>
        </p:spPr>
        <p:txBody>
          <a:bodyPr>
            <a:noAutofit/>
          </a:bodyPr>
          <a:lstStyle/>
          <a:p>
            <a:r>
              <a:rPr lang="en-US" sz="3200" dirty="0" smtClean="0"/>
              <a:t>Basic Concepts (3/4)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914401"/>
            <a:ext cx="10578414" cy="4267200"/>
          </a:xfrm>
        </p:spPr>
        <p:txBody>
          <a:bodyPr/>
          <a:lstStyle/>
          <a:p>
            <a:r>
              <a:rPr lang="en-US" sz="1600" b="1" dirty="0"/>
              <a:t>A Non-compliant Window Co-occurrence (NWC) pattern:</a:t>
            </a:r>
            <a:r>
              <a:rPr lang="en-US" sz="1600" dirty="0"/>
              <a:t> </a:t>
            </a:r>
          </a:p>
          <a:p>
            <a:pPr>
              <a:buNone/>
            </a:pPr>
            <a:r>
              <a:rPr lang="en-US" sz="1600" dirty="0"/>
              <a:t>	A set of </a:t>
            </a:r>
            <a:r>
              <a:rPr lang="en-US" sz="1600" b="1" dirty="0"/>
              <a:t>equal-length event-sequences</a:t>
            </a:r>
            <a:r>
              <a:rPr lang="en-US" sz="1600" dirty="0"/>
              <a:t>, defined on a subset of the </a:t>
            </a:r>
            <a:r>
              <a:rPr lang="en-US" sz="1600" b="1" dirty="0"/>
              <a:t>explanatory variables V</a:t>
            </a:r>
            <a:r>
              <a:rPr lang="en-US" sz="1600" dirty="0"/>
              <a:t>, that started </a:t>
            </a:r>
            <a:r>
              <a:rPr lang="en-US" sz="1600" b="1" dirty="0"/>
              <a:t>at the same time, </a:t>
            </a:r>
            <a:r>
              <a:rPr lang="en-US" sz="1600" dirty="0"/>
              <a:t>and </a:t>
            </a:r>
            <a:r>
              <a:rPr lang="en-US" sz="1600" b="1" dirty="0"/>
              <a:t>within a time lag </a:t>
            </a:r>
            <a:r>
              <a:rPr lang="el-GR" sz="1600" b="1" dirty="0">
                <a:latin typeface="Calibri"/>
              </a:rPr>
              <a:t>δ</a:t>
            </a:r>
            <a:r>
              <a:rPr lang="en-US" sz="1600" b="1" dirty="0"/>
              <a:t> preceding </a:t>
            </a:r>
            <a:r>
              <a:rPr lang="en-US" sz="1600" dirty="0"/>
              <a:t>the start of a non-compliant window.</a:t>
            </a:r>
          </a:p>
          <a:p>
            <a:pPr>
              <a:buNone/>
            </a:pPr>
            <a:r>
              <a:rPr lang="en-US" sz="1600" b="1" dirty="0"/>
              <a:t>				C = {S</a:t>
            </a:r>
            <a:r>
              <a:rPr lang="en-US" sz="1600" b="1" baseline="-25000" dirty="0"/>
              <a:t>i</a:t>
            </a:r>
            <a:r>
              <a:rPr lang="en-US" sz="1600" b="1" dirty="0"/>
              <a:t>(</a:t>
            </a:r>
            <a:r>
              <a:rPr lang="en-US" sz="1600" b="1" dirty="0" err="1"/>
              <a:t>u</a:t>
            </a:r>
            <a:r>
              <a:rPr lang="en-US" sz="1600" b="1" baseline="-25000" dirty="0" err="1"/>
              <a:t>i</a:t>
            </a:r>
            <a:r>
              <a:rPr lang="en-US" sz="1600" b="1" dirty="0"/>
              <a:t>) | </a:t>
            </a:r>
            <a:r>
              <a:rPr lang="en-US" sz="1600" b="1" dirty="0" err="1"/>
              <a:t>u</a:t>
            </a:r>
            <a:r>
              <a:rPr lang="en-US" sz="1600" b="1" baseline="-25000" dirty="0" err="1"/>
              <a:t>i</a:t>
            </a:r>
            <a:r>
              <a:rPr lang="en-US" sz="1600" b="1" dirty="0"/>
              <a:t> </a:t>
            </a:r>
            <a:r>
              <a:rPr lang="el-GR" sz="1600" b="1" dirty="0">
                <a:latin typeface="Calibri"/>
              </a:rPr>
              <a:t>ϵ</a:t>
            </a:r>
            <a:r>
              <a:rPr lang="en-US" sz="1600" b="1" dirty="0">
                <a:latin typeface="Calibri"/>
              </a:rPr>
              <a:t> </a:t>
            </a:r>
            <a:r>
              <a:rPr lang="en-US" sz="1600" b="1" dirty="0"/>
              <a:t>U, U </a:t>
            </a:r>
            <a:r>
              <a:rPr lang="el-GR" sz="1600" b="1" dirty="0">
                <a:latin typeface="Arial Unicode MS"/>
                <a:ea typeface="Arial Unicode MS"/>
                <a:cs typeface="Arial Unicode MS"/>
              </a:rPr>
              <a:t>⊆</a:t>
            </a:r>
            <a:r>
              <a:rPr lang="en-US" sz="1600" b="1" dirty="0"/>
              <a:t> V }</a:t>
            </a:r>
          </a:p>
          <a:p>
            <a:pPr>
              <a:buNone/>
            </a:pPr>
            <a:endParaRPr lang="en-US" sz="200" dirty="0"/>
          </a:p>
          <a:p>
            <a:pPr>
              <a:buNone/>
            </a:pPr>
            <a:r>
              <a:rPr lang="en-US" sz="1600" dirty="0"/>
              <a:t>	</a:t>
            </a:r>
            <a:r>
              <a:rPr lang="en-US" sz="1600" u="sng" dirty="0"/>
              <a:t>Example:</a:t>
            </a:r>
            <a:endParaRPr lang="en-US" sz="1600" dirty="0"/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2" cstate="print"/>
          <a:srcRect r="4136"/>
          <a:stretch>
            <a:fillRect/>
          </a:stretch>
        </p:blipFill>
        <p:spPr bwMode="auto">
          <a:xfrm>
            <a:off x="3352801" y="2433141"/>
            <a:ext cx="5029199" cy="12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160719"/>
              </p:ext>
            </p:extLst>
          </p:nvPr>
        </p:nvGraphicFramePr>
        <p:xfrm>
          <a:off x="3505200" y="3931920"/>
          <a:ext cx="4876800" cy="249936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609600"/>
                <a:gridCol w="2844800"/>
                <a:gridCol w="1422400"/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Candidate</a:t>
                      </a:r>
                      <a:r>
                        <a:rPr lang="en-US" sz="1400" baseline="0" dirty="0" smtClean="0"/>
                        <a:t> NWC Pattern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Dim</a:t>
                      </a:r>
                      <a:r>
                        <a:rPr lang="en-US" sz="1400" baseline="0" dirty="0" smtClean="0"/>
                        <a:t> (C)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63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/>
                        <a:t>{a</a:t>
                      </a:r>
                      <a:r>
                        <a:rPr lang="en-US" sz="1400" kern="1200" baseline="-25000" dirty="0" smtClean="0"/>
                        <a:t>2</a:t>
                      </a:r>
                      <a:r>
                        <a:rPr lang="en-US" sz="1400" kern="1200" baseline="0" dirty="0" smtClean="0"/>
                        <a:t>a</a:t>
                      </a:r>
                      <a:r>
                        <a:rPr lang="en-US" sz="1400" kern="1200" baseline="-25000" dirty="0" smtClean="0"/>
                        <a:t>3</a:t>
                      </a:r>
                      <a:r>
                        <a:rPr lang="en-US" sz="1400" kern="1200" baseline="0" dirty="0" smtClean="0"/>
                        <a:t>a</a:t>
                      </a:r>
                      <a:r>
                        <a:rPr lang="en-US" sz="1400" kern="1200" baseline="-25000" dirty="0" smtClean="0"/>
                        <a:t>2</a:t>
                      </a:r>
                      <a:r>
                        <a:rPr lang="en-US" sz="1400" kern="1200" baseline="0" dirty="0" smtClean="0"/>
                        <a:t>}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2563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/>
                        <a:t>{b</a:t>
                      </a:r>
                      <a:r>
                        <a:rPr lang="en-US" sz="1400" kern="1200" baseline="-25000" dirty="0" smtClean="0"/>
                        <a:t>1</a:t>
                      </a:r>
                      <a:r>
                        <a:rPr lang="en-US" sz="1400" kern="1200" baseline="0" dirty="0" smtClean="0"/>
                        <a:t>b</a:t>
                      </a:r>
                      <a:r>
                        <a:rPr lang="en-US" sz="1400" kern="1200" baseline="-25000" dirty="0" smtClean="0"/>
                        <a:t>2</a:t>
                      </a:r>
                      <a:r>
                        <a:rPr lang="en-US" sz="1400" kern="1200" baseline="0" dirty="0" smtClean="0"/>
                        <a:t>b</a:t>
                      </a:r>
                      <a:r>
                        <a:rPr lang="en-US" sz="1400" kern="1200" baseline="-25000" dirty="0" smtClean="0"/>
                        <a:t>3</a:t>
                      </a:r>
                      <a:r>
                        <a:rPr lang="en-US" sz="1400" kern="1200" baseline="0" dirty="0" smtClean="0"/>
                        <a:t>}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2563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/>
                        <a:t>{a</a:t>
                      </a:r>
                      <a:r>
                        <a:rPr lang="en-US" sz="1400" kern="1200" baseline="-25000" dirty="0" smtClean="0"/>
                        <a:t>2</a:t>
                      </a:r>
                      <a:r>
                        <a:rPr lang="en-US" sz="1400" kern="1200" baseline="0" dirty="0" smtClean="0"/>
                        <a:t>a</a:t>
                      </a:r>
                      <a:r>
                        <a:rPr lang="en-US" sz="1400" kern="1200" baseline="-25000" dirty="0" smtClean="0"/>
                        <a:t>3</a:t>
                      </a:r>
                      <a:r>
                        <a:rPr lang="en-US" sz="1400" kern="1200" baseline="0" dirty="0" smtClean="0"/>
                        <a:t>a</a:t>
                      </a:r>
                      <a:r>
                        <a:rPr lang="en-US" sz="1400" kern="1200" baseline="-25000" dirty="0" smtClean="0"/>
                        <a:t>2</a:t>
                      </a:r>
                      <a:r>
                        <a:rPr lang="en-US" sz="1400" kern="1200" baseline="0" dirty="0" smtClean="0"/>
                        <a:t>, b</a:t>
                      </a:r>
                      <a:r>
                        <a:rPr lang="en-US" sz="1400" kern="1200" baseline="-25000" dirty="0" smtClean="0"/>
                        <a:t>1</a:t>
                      </a:r>
                      <a:r>
                        <a:rPr lang="en-US" sz="1400" kern="1200" baseline="0" dirty="0" smtClean="0"/>
                        <a:t>b</a:t>
                      </a:r>
                      <a:r>
                        <a:rPr lang="en-US" sz="1400" kern="1200" baseline="-25000" dirty="0" smtClean="0"/>
                        <a:t>2</a:t>
                      </a:r>
                      <a:r>
                        <a:rPr lang="en-US" sz="1400" kern="1200" baseline="0" dirty="0" smtClean="0"/>
                        <a:t>b</a:t>
                      </a:r>
                      <a:r>
                        <a:rPr lang="en-US" sz="1400" kern="1200" baseline="-25000" dirty="0" smtClean="0"/>
                        <a:t>3</a:t>
                      </a:r>
                      <a:r>
                        <a:rPr lang="en-US" sz="1400" kern="1200" baseline="0" dirty="0" smtClean="0"/>
                        <a:t>}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2563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/>
                        <a:t>{a</a:t>
                      </a:r>
                      <a:r>
                        <a:rPr lang="en-US" sz="1400" kern="1200" baseline="-25000" dirty="0" smtClean="0"/>
                        <a:t>1</a:t>
                      </a:r>
                      <a:r>
                        <a:rPr lang="en-US" sz="1400" kern="1200" baseline="0" dirty="0" smtClean="0"/>
                        <a:t>a</a:t>
                      </a:r>
                      <a:r>
                        <a:rPr lang="en-US" sz="1400" kern="1200" baseline="-25000" dirty="0" smtClean="0"/>
                        <a:t>2</a:t>
                      </a:r>
                      <a:r>
                        <a:rPr lang="en-US" sz="1400" kern="1200" baseline="0" dirty="0" smtClean="0"/>
                        <a:t>a</a:t>
                      </a:r>
                      <a:r>
                        <a:rPr lang="en-US" sz="1400" kern="1200" baseline="-25000" dirty="0" smtClean="0"/>
                        <a:t>3</a:t>
                      </a:r>
                      <a:r>
                        <a:rPr lang="en-US" sz="1400" kern="1200" baseline="0" dirty="0" smtClean="0"/>
                        <a:t>}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2563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/>
                        <a:t>{b</a:t>
                      </a:r>
                      <a:r>
                        <a:rPr lang="en-US" sz="1400" kern="1200" baseline="-25000" dirty="0" smtClean="0"/>
                        <a:t>1</a:t>
                      </a:r>
                      <a:r>
                        <a:rPr lang="en-US" sz="1400" kern="1200" baseline="0" dirty="0" smtClean="0"/>
                        <a:t>b</a:t>
                      </a:r>
                      <a:r>
                        <a:rPr lang="en-US" sz="1400" kern="1200" baseline="-25000" dirty="0" smtClean="0"/>
                        <a:t>1</a:t>
                      </a:r>
                      <a:r>
                        <a:rPr lang="en-US" sz="1400" kern="1200" baseline="0" dirty="0" smtClean="0"/>
                        <a:t>b</a:t>
                      </a:r>
                      <a:r>
                        <a:rPr lang="en-US" sz="1400" kern="1200" baseline="-25000" dirty="0" smtClean="0"/>
                        <a:t>2</a:t>
                      </a:r>
                      <a:r>
                        <a:rPr lang="en-US" sz="1400" kern="1200" baseline="0" dirty="0" smtClean="0"/>
                        <a:t>}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2563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/>
                        <a:t>{a</a:t>
                      </a:r>
                      <a:r>
                        <a:rPr lang="en-US" sz="1400" kern="1200" baseline="-25000" dirty="0" smtClean="0"/>
                        <a:t>1</a:t>
                      </a:r>
                      <a:r>
                        <a:rPr lang="en-US" sz="1400" kern="1200" baseline="0" dirty="0" smtClean="0"/>
                        <a:t>a</a:t>
                      </a:r>
                      <a:r>
                        <a:rPr lang="en-US" sz="1400" kern="1200" baseline="-25000" dirty="0" smtClean="0"/>
                        <a:t>2</a:t>
                      </a:r>
                      <a:r>
                        <a:rPr lang="en-US" sz="1400" kern="1200" baseline="0" dirty="0" smtClean="0"/>
                        <a:t>a</a:t>
                      </a:r>
                      <a:r>
                        <a:rPr lang="en-US" sz="1400" kern="1200" baseline="-25000" dirty="0" smtClean="0"/>
                        <a:t>3</a:t>
                      </a:r>
                      <a:r>
                        <a:rPr lang="en-US" sz="1400" kern="1200" baseline="0" dirty="0" smtClean="0"/>
                        <a:t>, b</a:t>
                      </a:r>
                      <a:r>
                        <a:rPr lang="en-US" sz="1400" kern="1200" baseline="-25000" dirty="0" smtClean="0"/>
                        <a:t>1</a:t>
                      </a:r>
                      <a:r>
                        <a:rPr lang="en-US" sz="1400" kern="1200" baseline="0" dirty="0" smtClean="0"/>
                        <a:t>b</a:t>
                      </a:r>
                      <a:r>
                        <a:rPr lang="en-US" sz="1400" kern="1200" baseline="-25000" dirty="0" smtClean="0"/>
                        <a:t>1</a:t>
                      </a:r>
                      <a:r>
                        <a:rPr lang="en-US" sz="1400" kern="1200" baseline="0" dirty="0" smtClean="0"/>
                        <a:t>b</a:t>
                      </a:r>
                      <a:r>
                        <a:rPr lang="en-US" sz="1400" kern="1200" baseline="-25000" dirty="0" smtClean="0"/>
                        <a:t>2</a:t>
                      </a:r>
                      <a:r>
                        <a:rPr lang="en-US" sz="1400" kern="1200" baseline="0" dirty="0" smtClean="0"/>
                        <a:t>}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86800" y="3429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alibri"/>
              </a:rPr>
              <a:t>δ</a:t>
            </a:r>
            <a:r>
              <a:rPr lang="en-US" b="1" dirty="0"/>
              <a:t> =1 sec</a:t>
            </a:r>
          </a:p>
        </p:txBody>
      </p:sp>
    </p:spTree>
    <p:extLst>
      <p:ext uri="{BB962C8B-B14F-4D97-AF65-F5344CB8AC3E}">
        <p14:creationId xmlns:p14="http://schemas.microsoft.com/office/powerpoint/2010/main" val="28224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773" y="117991"/>
            <a:ext cx="10515600" cy="615178"/>
          </a:xfrm>
        </p:spPr>
        <p:txBody>
          <a:bodyPr>
            <a:noAutofit/>
          </a:bodyPr>
          <a:lstStyle/>
          <a:p>
            <a:r>
              <a:rPr lang="en-US" sz="3200" dirty="0" smtClean="0"/>
              <a:t>Basic Concepts (4/4)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806" y="1109870"/>
            <a:ext cx="9144000" cy="4495800"/>
          </a:xfrm>
        </p:spPr>
        <p:txBody>
          <a:bodyPr/>
          <a:lstStyle/>
          <a:p>
            <a:pPr lvl="1">
              <a:buNone/>
            </a:pPr>
            <a:r>
              <a:rPr lang="en-US" sz="2200" b="1" dirty="0">
                <a:latin typeface="+mj-lt"/>
              </a:rPr>
              <a:t>Interest Measure: Cross-K function</a:t>
            </a:r>
          </a:p>
          <a:p>
            <a:pPr marL="465138" lvl="1" indent="-7938">
              <a:buNone/>
            </a:pPr>
            <a:r>
              <a:rPr lang="en-US" sz="1600" dirty="0">
                <a:latin typeface="+mj-lt"/>
              </a:rPr>
              <a:t>Measures how much the association between a pattern C and the non-compliant windows W</a:t>
            </a:r>
            <a:r>
              <a:rPr lang="en-US" sz="1600" baseline="-25000" dirty="0">
                <a:latin typeface="+mj-lt"/>
              </a:rPr>
              <a:t>N</a:t>
            </a:r>
            <a:r>
              <a:rPr lang="en-US" sz="1600" dirty="0">
                <a:latin typeface="+mj-lt"/>
              </a:rPr>
              <a:t> at a given lag distance </a:t>
            </a:r>
            <a:r>
              <a:rPr lang="en-US" sz="1600" b="1" dirty="0">
                <a:latin typeface="+mj-lt"/>
              </a:rPr>
              <a:t>deviates from the assumption of independence.</a:t>
            </a:r>
          </a:p>
          <a:p>
            <a:pPr>
              <a:buNone/>
            </a:pPr>
            <a:endParaRPr lang="en-US" sz="1600" baseline="-25000" dirty="0">
              <a:latin typeface="+mj-lt"/>
              <a:cs typeface="Arial"/>
            </a:endParaRPr>
          </a:p>
          <a:p>
            <a:pPr lvl="1" indent="692150">
              <a:buNone/>
            </a:pPr>
            <a:endParaRPr lang="en-US" sz="1600" dirty="0">
              <a:latin typeface="+mj-lt"/>
            </a:endParaRPr>
          </a:p>
          <a:p>
            <a:pPr lvl="1" indent="692150">
              <a:buNone/>
            </a:pPr>
            <a:r>
              <a:rPr lang="en-US" sz="1600" dirty="0">
                <a:latin typeface="+mj-lt"/>
              </a:rPr>
              <a:t>	</a:t>
            </a:r>
            <a:endParaRPr lang="en-US" sz="1600" dirty="0" smtClean="0">
              <a:latin typeface="+mj-lt"/>
            </a:endParaRPr>
          </a:p>
          <a:p>
            <a:pPr lvl="1" indent="692150">
              <a:buNone/>
            </a:pPr>
            <a:endParaRPr lang="en-US" sz="1600" dirty="0">
              <a:latin typeface="+mj-lt"/>
            </a:endParaRPr>
          </a:p>
          <a:p>
            <a:pPr lvl="1" indent="692150">
              <a:buNone/>
            </a:pPr>
            <a:endParaRPr lang="en-US" sz="1600" dirty="0">
              <a:latin typeface="+mj-lt"/>
            </a:endParaRPr>
          </a:p>
          <a:p>
            <a:pPr marL="403225" lvl="1" indent="3175">
              <a:buNone/>
            </a:pPr>
            <a:endParaRPr lang="en-US" sz="1600" dirty="0">
              <a:latin typeface="+mj-lt"/>
            </a:endParaRPr>
          </a:p>
          <a:p>
            <a:pPr marL="403225" lvl="1" indent="3175">
              <a:buNone/>
            </a:pPr>
            <a:endParaRPr lang="en-US" sz="1600" dirty="0">
              <a:latin typeface="+mj-lt"/>
            </a:endParaRPr>
          </a:p>
          <a:p>
            <a:pPr marL="403225" lvl="1" indent="3175">
              <a:buNone/>
            </a:pPr>
            <a:r>
              <a:rPr lang="en-US" sz="1600" dirty="0">
                <a:latin typeface="+mj-lt"/>
              </a:rPr>
              <a:t>|W</a:t>
            </a:r>
            <a:r>
              <a:rPr lang="en-US" sz="1600" baseline="-25000" dirty="0">
                <a:latin typeface="+mj-lt"/>
              </a:rPr>
              <a:t>N</a:t>
            </a:r>
            <a:r>
              <a:rPr lang="en-US" sz="1600" dirty="0">
                <a:latin typeface="+mj-lt"/>
              </a:rPr>
              <a:t>|: number of non-compliant windows</a:t>
            </a:r>
          </a:p>
          <a:p>
            <a:pPr marL="403225" lvl="1" indent="3175">
              <a:buNone/>
            </a:pPr>
            <a:r>
              <a:rPr lang="en-US" sz="1600" dirty="0">
                <a:latin typeface="+mj-lt"/>
              </a:rPr>
              <a:t>|C|: 	pattern cardinality</a:t>
            </a:r>
          </a:p>
          <a:p>
            <a:pPr marL="465138" lvl="1" indent="-58738">
              <a:buNone/>
            </a:pPr>
            <a:r>
              <a:rPr lang="en-US" sz="1600" dirty="0">
                <a:latin typeface="+mj-lt"/>
              </a:rPr>
              <a:t>|C</a:t>
            </a:r>
            <a:r>
              <a:rPr lang="en-US" sz="1600" dirty="0">
                <a:latin typeface="+mj-lt"/>
                <a:ea typeface="Arial Unicode MS"/>
                <a:cs typeface="Arial Unicode MS"/>
              </a:rPr>
              <a:t> ⋈ W</a:t>
            </a:r>
            <a:r>
              <a:rPr lang="en-US" sz="1600" baseline="-25000" dirty="0">
                <a:latin typeface="+mj-lt"/>
                <a:ea typeface="Arial Unicode MS"/>
                <a:cs typeface="Arial Unicode MS"/>
              </a:rPr>
              <a:t>N</a:t>
            </a:r>
            <a:r>
              <a:rPr lang="en-US" sz="1600" dirty="0">
                <a:latin typeface="+mj-lt"/>
                <a:ea typeface="Arial Unicode MS"/>
                <a:cs typeface="Arial Unicode MS"/>
              </a:rPr>
              <a:t>|</a:t>
            </a:r>
            <a:r>
              <a:rPr lang="en-US" sz="1600" dirty="0">
                <a:latin typeface="+mj-lt"/>
              </a:rPr>
              <a:t>: the cardinality of the join set between instances of pattern C and non compliant windows, where </a:t>
            </a:r>
            <a:r>
              <a:rPr lang="en-US" sz="1600" dirty="0" err="1">
                <a:latin typeface="+mj-lt"/>
              </a:rPr>
              <a:t>C</a:t>
            </a:r>
            <a:r>
              <a:rPr lang="en-US" sz="1600" baseline="-25000" dirty="0" err="1">
                <a:latin typeface="+mj-lt"/>
              </a:rPr>
              <a:t>i</a:t>
            </a:r>
            <a:r>
              <a:rPr lang="en-US" sz="1600" dirty="0">
                <a:latin typeface="+mj-lt"/>
              </a:rPr>
              <a:t> and </a:t>
            </a:r>
            <a:r>
              <a:rPr lang="en-US" sz="1600" dirty="0" err="1">
                <a:latin typeface="+mj-lt"/>
              </a:rPr>
              <a:t>W</a:t>
            </a:r>
            <a:r>
              <a:rPr lang="en-US" sz="1600" baseline="-25000" dirty="0" err="1">
                <a:latin typeface="+mj-lt"/>
              </a:rPr>
              <a:t>Nj</a:t>
            </a:r>
            <a:r>
              <a:rPr lang="en-US" sz="1600" dirty="0">
                <a:latin typeface="+mj-lt"/>
              </a:rPr>
              <a:t> are joined only if </a:t>
            </a:r>
            <a:r>
              <a:rPr lang="en-US" sz="1600" dirty="0" err="1">
                <a:latin typeface="+mj-lt"/>
              </a:rPr>
              <a:t>C</a:t>
            </a:r>
            <a:r>
              <a:rPr lang="en-US" sz="1600" baseline="-25000" dirty="0" err="1">
                <a:latin typeface="+mj-lt"/>
              </a:rPr>
              <a:t>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preceeded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W</a:t>
            </a:r>
            <a:r>
              <a:rPr lang="en-US" sz="1600" baseline="-25000" dirty="0" err="1">
                <a:latin typeface="+mj-lt"/>
              </a:rPr>
              <a:t>Nj</a:t>
            </a:r>
            <a:r>
              <a:rPr lang="en-US" sz="1600" dirty="0">
                <a:latin typeface="+mj-lt"/>
              </a:rPr>
              <a:t> by a time t, 0 ≤ t≤ </a:t>
            </a:r>
            <a:r>
              <a:rPr lang="el-GR" sz="1600" dirty="0">
                <a:latin typeface="Calibri"/>
              </a:rPr>
              <a:t>δ</a:t>
            </a:r>
            <a:endParaRPr lang="en-US" sz="1600" dirty="0">
              <a:latin typeface="+mj-lt"/>
            </a:endParaRPr>
          </a:p>
          <a:p>
            <a:pPr lvl="1" indent="692150">
              <a:buNone/>
            </a:pPr>
            <a:endParaRPr lang="en-US" sz="1600" baseline="-25000" dirty="0">
              <a:latin typeface="+mj-lt"/>
              <a:cs typeface="Arial"/>
            </a:endParaRPr>
          </a:p>
          <a:p>
            <a:pPr lvl="1" indent="4763">
              <a:buNone/>
            </a:pPr>
            <a:endParaRPr lang="en-US" sz="1600" baseline="-25000" dirty="0">
              <a:latin typeface="+mj-lt"/>
              <a:cs typeface="Arial"/>
            </a:endParaRPr>
          </a:p>
          <a:p>
            <a:pPr lvl="1" indent="692150">
              <a:buNone/>
            </a:pPr>
            <a:endParaRPr lang="en-US" sz="1600" dirty="0">
              <a:latin typeface="+mj-lt"/>
            </a:endParaRPr>
          </a:p>
          <a:p>
            <a:pPr lvl="1" indent="692150">
              <a:buNone/>
            </a:pPr>
            <a:endParaRPr lang="en-US" sz="1600" dirty="0">
              <a:latin typeface="+mj-lt"/>
            </a:endParaRPr>
          </a:p>
        </p:txBody>
      </p:sp>
      <p:graphicFrame>
        <p:nvGraphicFramePr>
          <p:cNvPr id="180227" name="Object 3"/>
          <p:cNvGraphicFramePr>
            <a:graphicFrameLocks noChangeAspect="1"/>
          </p:cNvGraphicFramePr>
          <p:nvPr/>
        </p:nvGraphicFramePr>
        <p:xfrm>
          <a:off x="9732963" y="2809875"/>
          <a:ext cx="3286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2963" y="2809875"/>
                        <a:ext cx="328612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2843" y="5513457"/>
            <a:ext cx="4876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Under independence:</a:t>
            </a:r>
          </a:p>
          <a:p>
            <a:pPr algn="ctr"/>
            <a:r>
              <a:rPr lang="en-US" sz="2000" dirty="0"/>
              <a:t> K</a:t>
            </a:r>
            <a:r>
              <a:rPr lang="en-US" sz="2000" baseline="-25000" dirty="0"/>
              <a:t>C,WN </a:t>
            </a:r>
            <a:r>
              <a:rPr lang="en-US" sz="2000" dirty="0"/>
              <a:t>(</a:t>
            </a:r>
            <a:r>
              <a:rPr lang="el-GR" sz="2000" dirty="0">
                <a:latin typeface="Calibri"/>
              </a:rPr>
              <a:t>δ</a:t>
            </a:r>
            <a:r>
              <a:rPr lang="en-US" sz="2000" dirty="0"/>
              <a:t>) = </a:t>
            </a:r>
            <a:r>
              <a:rPr lang="el-GR" sz="2000" dirty="0">
                <a:latin typeface="Calibri"/>
              </a:rPr>
              <a:t>δ </a:t>
            </a:r>
            <a:r>
              <a:rPr lang="en-US" sz="2000" dirty="0"/>
              <a:t>+1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4312" y="2368313"/>
            <a:ext cx="3533775" cy="989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367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047940"/>
              </p:ext>
            </p:extLst>
          </p:nvPr>
        </p:nvGraphicFramePr>
        <p:xfrm>
          <a:off x="7687963" y="2630472"/>
          <a:ext cx="17430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7" imgW="1002960" imgH="266400" progId="Equation.3">
                  <p:embed/>
                </p:oleObj>
              </mc:Choice>
              <mc:Fallback>
                <p:oleObj name="Equation" r:id="rId7" imgW="10029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7963" y="2630472"/>
                        <a:ext cx="1743075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876800" y="5562600"/>
          <a:ext cx="22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9" imgW="114120" imgH="304560" progId="Equation.3">
                  <p:embed/>
                </p:oleObj>
              </mc:Choice>
              <mc:Fallback>
                <p:oleObj name="Equation" r:id="rId9" imgW="11412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562600"/>
                        <a:ext cx="228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939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6990" y="11121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735" y="990599"/>
            <a:ext cx="9811265" cy="534429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b="1" dirty="0"/>
              <a:t>Input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 A set </a:t>
            </a:r>
            <a:r>
              <a:rPr lang="en-US" sz="2000" b="1" i="1" dirty="0"/>
              <a:t>M</a:t>
            </a:r>
            <a:r>
              <a:rPr lang="en-US" sz="2000" dirty="0"/>
              <a:t> of multivariate event trajectories (METs) defined on a set of explanatory variables </a:t>
            </a:r>
            <a:r>
              <a:rPr lang="en-US" sz="2000" b="1" i="1" dirty="0"/>
              <a:t>V</a:t>
            </a:r>
            <a:r>
              <a:rPr lang="en-US" sz="2000" dirty="0"/>
              <a:t> and a target variable </a:t>
            </a:r>
            <a:r>
              <a:rPr lang="en-US" sz="2000" b="1" i="1" dirty="0"/>
              <a:t>y</a:t>
            </a:r>
            <a:r>
              <a:rPr lang="en-US" sz="2000" dirty="0"/>
              <a:t>,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A window length </a:t>
            </a:r>
            <a:r>
              <a:rPr lang="en-US" sz="2000" b="1" i="1" dirty="0"/>
              <a:t>L</a:t>
            </a:r>
            <a:r>
              <a:rPr lang="en-US" sz="2000" dirty="0"/>
              <a:t> and a standard for defining non-compliant windows on </a:t>
            </a:r>
            <a:r>
              <a:rPr lang="en-US" sz="2000" b="1" i="1" dirty="0"/>
              <a:t>y</a:t>
            </a:r>
            <a:r>
              <a:rPr lang="en-US" sz="2000" dirty="0"/>
              <a:t>.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A time lag </a:t>
            </a:r>
            <a:r>
              <a:rPr lang="el-GR" sz="2000" b="1" i="1" dirty="0">
                <a:latin typeface="Calibri"/>
              </a:rPr>
              <a:t>δ</a:t>
            </a:r>
            <a:r>
              <a:rPr lang="en-US" sz="2000" dirty="0"/>
              <a:t>,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 A temporal cross-K function threshold  </a:t>
            </a:r>
            <a:r>
              <a:rPr lang="el-GR" sz="2000" b="1" i="1" dirty="0">
                <a:latin typeface="Calibri"/>
              </a:rPr>
              <a:t>ε</a:t>
            </a:r>
            <a:endParaRPr lang="en-US" sz="2000" b="1" i="1" dirty="0"/>
          </a:p>
          <a:p>
            <a:pPr lvl="1">
              <a:buFont typeface="+mj-lt"/>
              <a:buAutoNum type="arabicPeriod"/>
            </a:pPr>
            <a:r>
              <a:rPr lang="en-US" sz="2000" dirty="0"/>
              <a:t>A minimum support threshold </a:t>
            </a:r>
            <a:r>
              <a:rPr lang="en-US" sz="2000" b="1" i="1" dirty="0" err="1"/>
              <a:t>minsupp</a:t>
            </a:r>
            <a:r>
              <a:rPr lang="en-US" sz="2000" dirty="0"/>
              <a:t> (optional, default value = 0)</a:t>
            </a:r>
          </a:p>
          <a:p>
            <a:r>
              <a:rPr lang="en-US" sz="2400" b="1" dirty="0"/>
              <a:t>Find:</a:t>
            </a:r>
          </a:p>
          <a:p>
            <a:pPr lvl="1"/>
            <a:r>
              <a:rPr lang="en-US" sz="2000" dirty="0"/>
              <a:t>All NWC patterns C where K</a:t>
            </a:r>
            <a:r>
              <a:rPr lang="en-US" sz="2000" baseline="-25000" dirty="0"/>
              <a:t>C,WN</a:t>
            </a:r>
            <a:r>
              <a:rPr lang="en-US" sz="2000" dirty="0"/>
              <a:t> (</a:t>
            </a:r>
            <a:r>
              <a:rPr lang="el-GR" sz="2000" b="1" i="1" dirty="0">
                <a:latin typeface="Calibri"/>
              </a:rPr>
              <a:t>δ</a:t>
            </a:r>
            <a:r>
              <a:rPr lang="en-US" sz="2000" dirty="0"/>
              <a:t>) &gt; </a:t>
            </a:r>
            <a:r>
              <a:rPr lang="el-GR" sz="2000" b="1" i="1" dirty="0">
                <a:latin typeface="Calibri"/>
              </a:rPr>
              <a:t>ε</a:t>
            </a:r>
            <a:endParaRPr lang="en-US" sz="2000" b="1" i="1" dirty="0">
              <a:latin typeface="Arial" charset="0"/>
              <a:ea typeface="ＭＳ Ｐゴシック" pitchFamily="16" charset="-128"/>
            </a:endParaRPr>
          </a:p>
          <a:p>
            <a:r>
              <a:rPr lang="en-US" sz="2400" b="1" dirty="0"/>
              <a:t>Objective:</a:t>
            </a:r>
          </a:p>
          <a:p>
            <a:pPr lvl="1"/>
            <a:r>
              <a:rPr lang="en-US" sz="2000" dirty="0"/>
              <a:t>Reduce computational </a:t>
            </a:r>
            <a:r>
              <a:rPr lang="en-US" sz="2000" dirty="0" smtClean="0"/>
              <a:t>cost</a:t>
            </a:r>
            <a:endParaRPr lang="en-US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265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3124201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Input data with one non-compliant window identified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5407224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Candidate NWC Patterns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4914" y="3962400"/>
            <a:ext cx="2296886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924800" y="1570673"/>
            <a:ext cx="2667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Window length L = 3</a:t>
            </a:r>
          </a:p>
          <a:p>
            <a:pPr algn="ctr"/>
            <a:r>
              <a:rPr lang="en-US" sz="1600" dirty="0">
                <a:latin typeface="+mj-lt"/>
              </a:rPr>
              <a:t>Lag </a:t>
            </a:r>
            <a:r>
              <a:rPr lang="el-GR" sz="1600" dirty="0">
                <a:latin typeface="Calibri"/>
              </a:rPr>
              <a:t>δ</a:t>
            </a:r>
            <a:r>
              <a:rPr lang="en-US" sz="1600" dirty="0">
                <a:latin typeface="+mj-lt"/>
              </a:rPr>
              <a:t>  = 1 sec</a:t>
            </a:r>
          </a:p>
          <a:p>
            <a:pPr algn="ctr"/>
            <a:r>
              <a:rPr lang="en-US" sz="1600" dirty="0">
                <a:latin typeface="+mj-lt"/>
              </a:rPr>
              <a:t> cross-K threshold </a:t>
            </a:r>
            <a:r>
              <a:rPr lang="el-GR" sz="1600" dirty="0">
                <a:latin typeface="+mj-lt"/>
              </a:rPr>
              <a:t>ε</a:t>
            </a:r>
            <a:r>
              <a:rPr lang="en-US" sz="1600" dirty="0">
                <a:latin typeface="+mj-lt"/>
              </a:rPr>
              <a:t> = 5</a:t>
            </a:r>
          </a:p>
          <a:p>
            <a:pPr algn="ctr"/>
            <a:r>
              <a:rPr lang="en-US" sz="1600" dirty="0" err="1">
                <a:latin typeface="+mj-lt"/>
              </a:rPr>
              <a:t>minsupp</a:t>
            </a:r>
            <a:r>
              <a:rPr lang="en-US" sz="1600" dirty="0">
                <a:latin typeface="+mj-lt"/>
              </a:rPr>
              <a:t> = 0</a:t>
            </a:r>
          </a:p>
          <a:p>
            <a:pPr algn="ctr"/>
            <a:r>
              <a:rPr lang="en-US" sz="1600" dirty="0">
                <a:latin typeface="+mj-lt"/>
              </a:rPr>
              <a:t>Time series length T = 8</a:t>
            </a:r>
          </a:p>
        </p:txBody>
      </p:sp>
      <p:pic>
        <p:nvPicPr>
          <p:cNvPr id="4628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3733800"/>
            <a:ext cx="673062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524001"/>
            <a:ext cx="597340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003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978</Words>
  <Application>Microsoft Office PowerPoint</Application>
  <PresentationFormat>Widescreen</PresentationFormat>
  <Paragraphs>293</Paragraphs>
  <Slides>19</Slides>
  <Notes>7</Notes>
  <HiddenSlides>5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 Unicode MS</vt:lpstr>
      <vt:lpstr>ＭＳ Ｐゴシック</vt:lpstr>
      <vt:lpstr>ＭＳ Ｐゴシック</vt:lpstr>
      <vt:lpstr>Arial</vt:lpstr>
      <vt:lpstr>Calibri</vt:lpstr>
      <vt:lpstr>Cambria Math</vt:lpstr>
      <vt:lpstr>Century Gothic</vt:lpstr>
      <vt:lpstr>Times New Roman</vt:lpstr>
      <vt:lpstr>Wingdings</vt:lpstr>
      <vt:lpstr>Presentation level design</vt:lpstr>
      <vt:lpstr>Equation</vt:lpstr>
      <vt:lpstr>Engine measurement dataset</vt:lpstr>
      <vt:lpstr>PowerPoint Presentation</vt:lpstr>
      <vt:lpstr>Engine measurement dataset</vt:lpstr>
      <vt:lpstr>Basic Concepts (1/4)</vt:lpstr>
      <vt:lpstr>Basic Concepts (2/4)</vt:lpstr>
      <vt:lpstr>Basic Concepts (3/4)</vt:lpstr>
      <vt:lpstr>Basic Concepts (4/4)</vt:lpstr>
      <vt:lpstr>Problem Definition</vt:lpstr>
      <vt:lpstr>Example</vt:lpstr>
      <vt:lpstr>Computational Challenges</vt:lpstr>
      <vt:lpstr>Naïve Approach (Brute-Force)</vt:lpstr>
      <vt:lpstr>Multi-parent Tracking Approach for mining NWC Patterns (MTNMiner) </vt:lpstr>
      <vt:lpstr>Pruning Filters: Local Upper Bound</vt:lpstr>
      <vt:lpstr>Pruning Filters: Local Upper Bound</vt:lpstr>
      <vt:lpstr>PowerPoint Presentation</vt:lpstr>
      <vt:lpstr>PowerPoint Presentation</vt:lpstr>
      <vt:lpstr>Pruning Filters: Lattice Upper Bound</vt:lpstr>
      <vt:lpstr>Pruning Filters: Lattice Upper Bound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2015-08-05T04:37:38Z</dcterms:created>
  <dcterms:modified xsi:type="dcterms:W3CDTF">2015-11-18T08:10:47Z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