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5" r:id="rId2"/>
    <p:sldId id="432" r:id="rId3"/>
    <p:sldId id="434" r:id="rId4"/>
    <p:sldId id="451" r:id="rId5"/>
    <p:sldId id="450" r:id="rId6"/>
    <p:sldId id="449" r:id="rId7"/>
  </p:sldIdLst>
  <p:sldSz cx="9144000" cy="6858000" type="screen4x3"/>
  <p:notesSz cx="7045325" cy="9345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3" autoAdjust="0"/>
  </p:normalViewPr>
  <p:slideViewPr>
    <p:cSldViewPr>
      <p:cViewPr varScale="1">
        <p:scale>
          <a:sx n="66" d="100"/>
          <a:sy n="66" d="100"/>
        </p:scale>
        <p:origin x="630" y="4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2563" y="0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algn="r"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8888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2563" y="8878888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A0EEF73D-71C5-4489-B165-D5CA5DB3D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77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92563" y="0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>
            <a:lvl1pPr algn="r"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38650"/>
            <a:ext cx="51657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888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defTabSz="936048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2563" y="8878888"/>
            <a:ext cx="30527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7" tIns="46823" rIns="93647" bIns="46823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pPr>
              <a:defRPr/>
            </a:pPr>
            <a:fld id="{2AC005BB-D86C-4922-A4D3-69EBA4278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53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492EE16-F098-49CB-805F-9522EEC2589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00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7F6415-2B80-4FBE-9065-EC2F720AD9B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010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2B74D3-8817-4B73-9EB7-847B69DB7A6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4172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E15F33-BA8B-48B1-AA5B-B3F4B04F70A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72013" cy="35036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56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136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50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15774E-1D4F-4903-9E59-35F9D2D64B4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1675"/>
            <a:ext cx="4672013" cy="35036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5625" cy="4205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54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12AA9-7899-45BD-94E9-74F6EC664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481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EA45D-BB29-4E67-99F9-0191F84BA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25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64E7-3B5A-4375-93A6-FCF0210A4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799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74D1B-E364-45BA-855D-6DB513293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9800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08BA2-3DEA-4C6E-8103-A112DD13C8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6493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93D9-35FD-427E-95C3-74D32C57F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09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020C9-4B1D-405A-9A77-25E6FD18C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3436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6BE0B-8BB8-4BE7-92D5-053AD4211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369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C1DC-EEA5-4C0E-B6D9-59A64E461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432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5532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DCBAA-A99A-457B-91BE-1DA964F5C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147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8BCB6-7F8B-4B87-A400-A99CAD4731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685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B0BDF-768C-4DF8-A643-6BB1E94B7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7020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713B-DB3E-4F4C-914B-FA4C4EE3B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91886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5532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Briggs  Henan University 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5511D7-B0E7-4A4C-9A23-FB8C7D8A8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64" r:id="rId2"/>
    <p:sldLayoutId id="2147483754" r:id="rId3"/>
    <p:sldLayoutId id="2147483755" r:id="rId4"/>
    <p:sldLayoutId id="2147483756" r:id="rId5"/>
    <p:sldLayoutId id="2147483765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2971800" cy="6096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Moran’s  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86106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most common measure of Spatial Autocorrelation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Use for points </a:t>
            </a:r>
            <a:r>
              <a:rPr lang="en-US" altLang="en-US" sz="2400" u="sng" smtClean="0"/>
              <a:t>or</a:t>
            </a:r>
            <a:r>
              <a:rPr lang="en-US" altLang="en-US" sz="2400" smtClean="0"/>
              <a:t> polygons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Join Count statistic only for polygons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Use for a continuous variable  (any value)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Join Count statistic only for binary variable (1,0)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Varies on a scale between   –1   through 0*   to   + 1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                     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00200" y="3200400"/>
            <a:ext cx="5160963" cy="534988"/>
            <a:chOff x="2066364" y="2895600"/>
            <a:chExt cx="2884350" cy="53498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210981" y="3429000"/>
              <a:ext cx="243807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2096237" y="3314256"/>
              <a:ext cx="228600" cy="8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392465" y="3314256"/>
              <a:ext cx="228600" cy="8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4535647" y="3313812"/>
              <a:ext cx="228600" cy="17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39" name="TextBox 14"/>
            <p:cNvSpPr txBox="1">
              <a:spLocks noChangeArrowheads="1"/>
            </p:cNvSpPr>
            <p:nvPr/>
          </p:nvSpPr>
          <p:spPr bwMode="auto">
            <a:xfrm>
              <a:off x="2066364" y="2895600"/>
              <a:ext cx="3978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-1</a:t>
              </a:r>
            </a:p>
          </p:txBody>
        </p:sp>
        <p:sp>
          <p:nvSpPr>
            <p:cNvPr id="26740" name="TextBox 15"/>
            <p:cNvSpPr txBox="1">
              <a:spLocks noChangeArrowheads="1"/>
            </p:cNvSpPr>
            <p:nvPr/>
          </p:nvSpPr>
          <p:spPr bwMode="auto">
            <a:xfrm>
              <a:off x="3428988" y="2895600"/>
              <a:ext cx="3129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0</a:t>
              </a:r>
            </a:p>
          </p:txBody>
        </p:sp>
        <p:sp>
          <p:nvSpPr>
            <p:cNvPr id="26741" name="TextBox 16"/>
            <p:cNvSpPr txBox="1">
              <a:spLocks noChangeArrowheads="1"/>
            </p:cNvSpPr>
            <p:nvPr/>
          </p:nvSpPr>
          <p:spPr bwMode="auto">
            <a:xfrm>
              <a:off x="4493538" y="2895600"/>
              <a:ext cx="4571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+1</a:t>
              </a:r>
            </a:p>
          </p:txBody>
        </p:sp>
      </p:grp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304800" y="4038600"/>
            <a:ext cx="23622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high </a:t>
            </a:r>
            <a:r>
              <a:rPr lang="en-US" altLang="en-US" sz="2000" u="sng"/>
              <a:t>negative </a:t>
            </a:r>
            <a:r>
              <a:rPr lang="en-US" altLang="en-US" sz="2000"/>
              <a:t>spatial autocorrelation</a:t>
            </a:r>
          </a:p>
        </p:txBody>
      </p:sp>
      <p:sp>
        <p:nvSpPr>
          <p:cNvPr id="21512" name="TextBox 18"/>
          <p:cNvSpPr txBox="1">
            <a:spLocks noChangeArrowheads="1"/>
          </p:cNvSpPr>
          <p:nvPr/>
        </p:nvSpPr>
        <p:spPr bwMode="auto">
          <a:xfrm>
            <a:off x="3048000" y="4038600"/>
            <a:ext cx="23622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/>
              <a:t>no</a:t>
            </a:r>
            <a:r>
              <a:rPr lang="en-US" altLang="en-US" sz="2000"/>
              <a:t> spatial autocorrelation*</a:t>
            </a:r>
          </a:p>
        </p:txBody>
      </p:sp>
      <p:sp>
        <p:nvSpPr>
          <p:cNvPr id="21513" name="TextBox 19"/>
          <p:cNvSpPr txBox="1">
            <a:spLocks noChangeArrowheads="1"/>
          </p:cNvSpPr>
          <p:nvPr/>
        </p:nvSpPr>
        <p:spPr bwMode="auto">
          <a:xfrm>
            <a:off x="5791200" y="4038600"/>
            <a:ext cx="23622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high </a:t>
            </a:r>
            <a:r>
              <a:rPr lang="en-US" altLang="en-US" sz="2000" u="sng"/>
              <a:t>positive</a:t>
            </a:r>
            <a:r>
              <a:rPr lang="en-US" altLang="en-US" sz="2000"/>
              <a:t> spatial autocorrelation</a:t>
            </a:r>
          </a:p>
        </p:txBody>
      </p:sp>
      <p:sp>
        <p:nvSpPr>
          <p:cNvPr id="21514" name="TextBox 21"/>
          <p:cNvSpPr txBox="1">
            <a:spLocks noChangeArrowheads="1"/>
          </p:cNvSpPr>
          <p:nvPr/>
        </p:nvSpPr>
        <p:spPr bwMode="auto">
          <a:xfrm>
            <a:off x="304800" y="4876800"/>
            <a:ext cx="84232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Can also use it as an index for dispersion/random/cluster patterns.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515" name="TextBox 22"/>
          <p:cNvSpPr txBox="1">
            <a:spLocks noChangeArrowheads="1"/>
          </p:cNvSpPr>
          <p:nvPr/>
        </p:nvSpPr>
        <p:spPr bwMode="auto">
          <a:xfrm>
            <a:off x="304800" y="5334000"/>
            <a:ext cx="236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Dispersed  Pattern</a:t>
            </a:r>
          </a:p>
        </p:txBody>
      </p:sp>
      <p:sp>
        <p:nvSpPr>
          <p:cNvPr id="21516" name="TextBox 23"/>
          <p:cNvSpPr txBox="1">
            <a:spLocks noChangeArrowheads="1"/>
          </p:cNvSpPr>
          <p:nvPr/>
        </p:nvSpPr>
        <p:spPr bwMode="auto">
          <a:xfrm>
            <a:off x="3048000" y="5334000"/>
            <a:ext cx="236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Random Pattern</a:t>
            </a:r>
          </a:p>
        </p:txBody>
      </p:sp>
      <p:sp>
        <p:nvSpPr>
          <p:cNvPr id="21517" name="TextBox 24"/>
          <p:cNvSpPr txBox="1">
            <a:spLocks noChangeArrowheads="1"/>
          </p:cNvSpPr>
          <p:nvPr/>
        </p:nvSpPr>
        <p:spPr bwMode="auto">
          <a:xfrm>
            <a:off x="5791200" y="5334000"/>
            <a:ext cx="236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Clustered Pattern</a:t>
            </a:r>
          </a:p>
        </p:txBody>
      </p:sp>
      <p:grpSp>
        <p:nvGrpSpPr>
          <p:cNvPr id="3" name="Group 122"/>
          <p:cNvGrpSpPr>
            <a:grpSpLocks/>
          </p:cNvGrpSpPr>
          <p:nvPr/>
        </p:nvGrpSpPr>
        <p:grpSpPr bwMode="auto">
          <a:xfrm rot="5400000">
            <a:off x="6419850" y="5543550"/>
            <a:ext cx="876300" cy="1371600"/>
            <a:chOff x="240" y="2160"/>
            <a:chExt cx="552" cy="864"/>
          </a:xfrm>
        </p:grpSpPr>
        <p:sp>
          <p:nvSpPr>
            <p:cNvPr id="26704" name="Rectangle 91"/>
            <p:cNvSpPr>
              <a:spLocks noChangeArrowheads="1"/>
            </p:cNvSpPr>
            <p:nvPr/>
          </p:nvSpPr>
          <p:spPr bwMode="auto">
            <a:xfrm>
              <a:off x="287" y="2572"/>
              <a:ext cx="21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05" name="Rectangle 92"/>
            <p:cNvSpPr>
              <a:spLocks noChangeArrowheads="1"/>
            </p:cNvSpPr>
            <p:nvPr/>
          </p:nvSpPr>
          <p:spPr bwMode="auto">
            <a:xfrm>
              <a:off x="497" y="2572"/>
              <a:ext cx="21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06" name="Rectangle 93"/>
            <p:cNvSpPr>
              <a:spLocks noChangeArrowheads="1"/>
            </p:cNvSpPr>
            <p:nvPr/>
          </p:nvSpPr>
          <p:spPr bwMode="auto">
            <a:xfrm>
              <a:off x="287" y="2289"/>
              <a:ext cx="210" cy="1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07" name="Rectangle 94"/>
            <p:cNvSpPr>
              <a:spLocks noChangeArrowheads="1"/>
            </p:cNvSpPr>
            <p:nvPr/>
          </p:nvSpPr>
          <p:spPr bwMode="auto">
            <a:xfrm>
              <a:off x="497" y="2289"/>
              <a:ext cx="210" cy="1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08" name="Rectangle 95"/>
            <p:cNvSpPr>
              <a:spLocks noChangeArrowheads="1"/>
            </p:cNvSpPr>
            <p:nvPr/>
          </p:nvSpPr>
          <p:spPr bwMode="auto">
            <a:xfrm>
              <a:off x="287" y="2430"/>
              <a:ext cx="21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09" name="Rectangle 96"/>
            <p:cNvSpPr>
              <a:spLocks noChangeArrowheads="1"/>
            </p:cNvSpPr>
            <p:nvPr/>
          </p:nvSpPr>
          <p:spPr bwMode="auto">
            <a:xfrm>
              <a:off x="497" y="2430"/>
              <a:ext cx="21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0" name="Rectangle 97"/>
            <p:cNvSpPr>
              <a:spLocks noChangeArrowheads="1"/>
            </p:cNvSpPr>
            <p:nvPr/>
          </p:nvSpPr>
          <p:spPr bwMode="auto">
            <a:xfrm>
              <a:off x="287" y="2160"/>
              <a:ext cx="21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1" name="Rectangle 98"/>
            <p:cNvSpPr>
              <a:spLocks noChangeArrowheads="1"/>
            </p:cNvSpPr>
            <p:nvPr/>
          </p:nvSpPr>
          <p:spPr bwMode="auto">
            <a:xfrm>
              <a:off x="497" y="2160"/>
              <a:ext cx="210" cy="1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2" name="Rectangle 99"/>
            <p:cNvSpPr>
              <a:spLocks noChangeArrowheads="1"/>
            </p:cNvSpPr>
            <p:nvPr/>
          </p:nvSpPr>
          <p:spPr bwMode="auto">
            <a:xfrm>
              <a:off x="287" y="2714"/>
              <a:ext cx="210" cy="1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3" name="Rectangle 100"/>
            <p:cNvSpPr>
              <a:spLocks noChangeArrowheads="1"/>
            </p:cNvSpPr>
            <p:nvPr/>
          </p:nvSpPr>
          <p:spPr bwMode="auto">
            <a:xfrm>
              <a:off x="497" y="2714"/>
              <a:ext cx="210" cy="1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4" name="Oval 101"/>
            <p:cNvSpPr>
              <a:spLocks noChangeArrowheads="1"/>
            </p:cNvSpPr>
            <p:nvPr/>
          </p:nvSpPr>
          <p:spPr bwMode="auto">
            <a:xfrm>
              <a:off x="527" y="2456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5" name="Oval 102"/>
            <p:cNvSpPr>
              <a:spLocks noChangeArrowheads="1"/>
            </p:cNvSpPr>
            <p:nvPr/>
          </p:nvSpPr>
          <p:spPr bwMode="auto">
            <a:xfrm>
              <a:off x="557" y="2495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6" name="Oval 103"/>
            <p:cNvSpPr>
              <a:spLocks noChangeArrowheads="1"/>
            </p:cNvSpPr>
            <p:nvPr/>
          </p:nvSpPr>
          <p:spPr bwMode="auto">
            <a:xfrm>
              <a:off x="587" y="2456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7" name="Oval 104"/>
            <p:cNvSpPr>
              <a:spLocks noChangeArrowheads="1"/>
            </p:cNvSpPr>
            <p:nvPr/>
          </p:nvSpPr>
          <p:spPr bwMode="auto">
            <a:xfrm>
              <a:off x="512" y="2521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8" name="Oval 105"/>
            <p:cNvSpPr>
              <a:spLocks noChangeArrowheads="1"/>
            </p:cNvSpPr>
            <p:nvPr/>
          </p:nvSpPr>
          <p:spPr bwMode="auto">
            <a:xfrm>
              <a:off x="632" y="2482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19" name="Oval 106"/>
            <p:cNvSpPr>
              <a:spLocks noChangeArrowheads="1"/>
            </p:cNvSpPr>
            <p:nvPr/>
          </p:nvSpPr>
          <p:spPr bwMode="auto">
            <a:xfrm>
              <a:off x="557" y="2534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0" name="Oval 107"/>
            <p:cNvSpPr>
              <a:spLocks noChangeArrowheads="1"/>
            </p:cNvSpPr>
            <p:nvPr/>
          </p:nvSpPr>
          <p:spPr bwMode="auto">
            <a:xfrm>
              <a:off x="602" y="2521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1" name="Oval 108"/>
            <p:cNvSpPr>
              <a:spLocks noChangeArrowheads="1"/>
            </p:cNvSpPr>
            <p:nvPr/>
          </p:nvSpPr>
          <p:spPr bwMode="auto">
            <a:xfrm>
              <a:off x="647" y="2443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2" name="Oval 109"/>
            <p:cNvSpPr>
              <a:spLocks noChangeArrowheads="1"/>
            </p:cNvSpPr>
            <p:nvPr/>
          </p:nvSpPr>
          <p:spPr bwMode="auto">
            <a:xfrm>
              <a:off x="662" y="2534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3" name="Oval 110"/>
            <p:cNvSpPr>
              <a:spLocks noChangeArrowheads="1"/>
            </p:cNvSpPr>
            <p:nvPr/>
          </p:nvSpPr>
          <p:spPr bwMode="auto">
            <a:xfrm>
              <a:off x="557" y="2430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4" name="Oval 111"/>
            <p:cNvSpPr>
              <a:spLocks noChangeArrowheads="1"/>
            </p:cNvSpPr>
            <p:nvPr/>
          </p:nvSpPr>
          <p:spPr bwMode="auto">
            <a:xfrm>
              <a:off x="317" y="2456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5" name="Oval 112"/>
            <p:cNvSpPr>
              <a:spLocks noChangeArrowheads="1"/>
            </p:cNvSpPr>
            <p:nvPr/>
          </p:nvSpPr>
          <p:spPr bwMode="auto">
            <a:xfrm>
              <a:off x="347" y="2495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6" name="Oval 113"/>
            <p:cNvSpPr>
              <a:spLocks noChangeArrowheads="1"/>
            </p:cNvSpPr>
            <p:nvPr/>
          </p:nvSpPr>
          <p:spPr bwMode="auto">
            <a:xfrm>
              <a:off x="377" y="2456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7" name="Oval 114"/>
            <p:cNvSpPr>
              <a:spLocks noChangeArrowheads="1"/>
            </p:cNvSpPr>
            <p:nvPr/>
          </p:nvSpPr>
          <p:spPr bwMode="auto">
            <a:xfrm>
              <a:off x="302" y="2521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8" name="Oval 115"/>
            <p:cNvSpPr>
              <a:spLocks noChangeArrowheads="1"/>
            </p:cNvSpPr>
            <p:nvPr/>
          </p:nvSpPr>
          <p:spPr bwMode="auto">
            <a:xfrm>
              <a:off x="422" y="2482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29" name="Oval 116"/>
            <p:cNvSpPr>
              <a:spLocks noChangeArrowheads="1"/>
            </p:cNvSpPr>
            <p:nvPr/>
          </p:nvSpPr>
          <p:spPr bwMode="auto">
            <a:xfrm>
              <a:off x="347" y="2534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30" name="Oval 117"/>
            <p:cNvSpPr>
              <a:spLocks noChangeArrowheads="1"/>
            </p:cNvSpPr>
            <p:nvPr/>
          </p:nvSpPr>
          <p:spPr bwMode="auto">
            <a:xfrm>
              <a:off x="392" y="2521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31" name="Oval 118"/>
            <p:cNvSpPr>
              <a:spLocks noChangeArrowheads="1"/>
            </p:cNvSpPr>
            <p:nvPr/>
          </p:nvSpPr>
          <p:spPr bwMode="auto">
            <a:xfrm>
              <a:off x="437" y="2443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32" name="Oval 119"/>
            <p:cNvSpPr>
              <a:spLocks noChangeArrowheads="1"/>
            </p:cNvSpPr>
            <p:nvPr/>
          </p:nvSpPr>
          <p:spPr bwMode="auto">
            <a:xfrm>
              <a:off x="452" y="2534"/>
              <a:ext cx="30" cy="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33" name="Oval 120"/>
            <p:cNvSpPr>
              <a:spLocks noChangeArrowheads="1"/>
            </p:cNvSpPr>
            <p:nvPr/>
          </p:nvSpPr>
          <p:spPr bwMode="auto">
            <a:xfrm>
              <a:off x="347" y="2430"/>
              <a:ext cx="30" cy="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734" name="Text Box 121"/>
            <p:cNvSpPr txBox="1">
              <a:spLocks noChangeArrowheads="1"/>
            </p:cNvSpPr>
            <p:nvPr/>
          </p:nvSpPr>
          <p:spPr bwMode="auto">
            <a:xfrm>
              <a:off x="240" y="2880"/>
              <a:ext cx="55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latin typeface="Arial Unicode MS" panose="020B0604020202020204" pitchFamily="34" charset="-128"/>
                </a:rPr>
                <a:t>CLUSTERED</a:t>
              </a:r>
            </a:p>
          </p:txBody>
        </p:sp>
      </p:grpSp>
      <p:grpSp>
        <p:nvGrpSpPr>
          <p:cNvPr id="4" name="Group 123"/>
          <p:cNvGrpSpPr>
            <a:grpSpLocks/>
          </p:cNvGrpSpPr>
          <p:nvPr/>
        </p:nvGrpSpPr>
        <p:grpSpPr bwMode="auto">
          <a:xfrm rot="5400000">
            <a:off x="997744" y="5479256"/>
            <a:ext cx="915988" cy="1539875"/>
            <a:chOff x="192" y="1104"/>
            <a:chExt cx="577" cy="970"/>
          </a:xfrm>
        </p:grpSpPr>
        <p:grpSp>
          <p:nvGrpSpPr>
            <p:cNvPr id="26672" name="Group 89"/>
            <p:cNvGrpSpPr>
              <a:grpSpLocks/>
            </p:cNvGrpSpPr>
            <p:nvPr/>
          </p:nvGrpSpPr>
          <p:grpSpPr bwMode="auto">
            <a:xfrm>
              <a:off x="275" y="1104"/>
              <a:ext cx="386" cy="676"/>
              <a:chOff x="275" y="1104"/>
              <a:chExt cx="386" cy="676"/>
            </a:xfrm>
          </p:grpSpPr>
          <p:sp>
            <p:nvSpPr>
              <p:cNvPr id="26674" name="Rectangle 57"/>
              <p:cNvSpPr>
                <a:spLocks noChangeArrowheads="1"/>
              </p:cNvSpPr>
              <p:nvPr/>
            </p:nvSpPr>
            <p:spPr bwMode="auto">
              <a:xfrm>
                <a:off x="275" y="1505"/>
                <a:ext cx="193" cy="1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75" name="Rectangle 58"/>
              <p:cNvSpPr>
                <a:spLocks noChangeArrowheads="1"/>
              </p:cNvSpPr>
              <p:nvPr/>
            </p:nvSpPr>
            <p:spPr bwMode="auto">
              <a:xfrm>
                <a:off x="468" y="1505"/>
                <a:ext cx="193" cy="1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76" name="Rectangle 59"/>
              <p:cNvSpPr>
                <a:spLocks noChangeArrowheads="1"/>
              </p:cNvSpPr>
              <p:nvPr/>
            </p:nvSpPr>
            <p:spPr bwMode="auto">
              <a:xfrm>
                <a:off x="275" y="1229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77" name="Rectangle 60"/>
              <p:cNvSpPr>
                <a:spLocks noChangeArrowheads="1"/>
              </p:cNvSpPr>
              <p:nvPr/>
            </p:nvSpPr>
            <p:spPr bwMode="auto">
              <a:xfrm>
                <a:off x="468" y="1229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78" name="Rectangle 61"/>
              <p:cNvSpPr>
                <a:spLocks noChangeArrowheads="1"/>
              </p:cNvSpPr>
              <p:nvPr/>
            </p:nvSpPr>
            <p:spPr bwMode="auto">
              <a:xfrm>
                <a:off x="275" y="1367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79" name="Rectangle 62"/>
              <p:cNvSpPr>
                <a:spLocks noChangeArrowheads="1"/>
              </p:cNvSpPr>
              <p:nvPr/>
            </p:nvSpPr>
            <p:spPr bwMode="auto">
              <a:xfrm>
                <a:off x="468" y="1367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0" name="Rectangle 63"/>
              <p:cNvSpPr>
                <a:spLocks noChangeArrowheads="1"/>
              </p:cNvSpPr>
              <p:nvPr/>
            </p:nvSpPr>
            <p:spPr bwMode="auto">
              <a:xfrm>
                <a:off x="275" y="1104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1" name="Rectangle 64"/>
              <p:cNvSpPr>
                <a:spLocks noChangeArrowheads="1"/>
              </p:cNvSpPr>
              <p:nvPr/>
            </p:nvSpPr>
            <p:spPr bwMode="auto">
              <a:xfrm>
                <a:off x="468" y="1104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2" name="Rectangle 65"/>
              <p:cNvSpPr>
                <a:spLocks noChangeArrowheads="1"/>
              </p:cNvSpPr>
              <p:nvPr/>
            </p:nvSpPr>
            <p:spPr bwMode="auto">
              <a:xfrm>
                <a:off x="275" y="1642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3" name="Rectangle 66"/>
              <p:cNvSpPr>
                <a:spLocks noChangeArrowheads="1"/>
              </p:cNvSpPr>
              <p:nvPr/>
            </p:nvSpPr>
            <p:spPr bwMode="auto">
              <a:xfrm>
                <a:off x="468" y="1642"/>
                <a:ext cx="193" cy="1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4" name="Oval 67"/>
              <p:cNvSpPr>
                <a:spLocks noChangeArrowheads="1"/>
              </p:cNvSpPr>
              <p:nvPr/>
            </p:nvSpPr>
            <p:spPr bwMode="auto">
              <a:xfrm>
                <a:off x="302" y="1192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5" name="Oval 68"/>
              <p:cNvSpPr>
                <a:spLocks noChangeArrowheads="1"/>
              </p:cNvSpPr>
              <p:nvPr/>
            </p:nvSpPr>
            <p:spPr bwMode="auto">
              <a:xfrm>
                <a:off x="399" y="1116"/>
                <a:ext cx="27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6" name="Oval 69"/>
              <p:cNvSpPr>
                <a:spLocks noChangeArrowheads="1"/>
              </p:cNvSpPr>
              <p:nvPr/>
            </p:nvSpPr>
            <p:spPr bwMode="auto">
              <a:xfrm>
                <a:off x="426" y="1254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7" name="Oval 70"/>
              <p:cNvSpPr>
                <a:spLocks noChangeArrowheads="1"/>
              </p:cNvSpPr>
              <p:nvPr/>
            </p:nvSpPr>
            <p:spPr bwMode="auto">
              <a:xfrm>
                <a:off x="302" y="1329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8" name="Oval 71"/>
              <p:cNvSpPr>
                <a:spLocks noChangeArrowheads="1"/>
              </p:cNvSpPr>
              <p:nvPr/>
            </p:nvSpPr>
            <p:spPr bwMode="auto">
              <a:xfrm>
                <a:off x="302" y="1454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89" name="Oval 72"/>
              <p:cNvSpPr>
                <a:spLocks noChangeArrowheads="1"/>
              </p:cNvSpPr>
              <p:nvPr/>
            </p:nvSpPr>
            <p:spPr bwMode="auto">
              <a:xfrm>
                <a:off x="413" y="1379"/>
                <a:ext cx="27" cy="2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0" name="Oval 73"/>
              <p:cNvSpPr>
                <a:spLocks noChangeArrowheads="1"/>
              </p:cNvSpPr>
              <p:nvPr/>
            </p:nvSpPr>
            <p:spPr bwMode="auto">
              <a:xfrm>
                <a:off x="302" y="1592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1" name="Oval 74"/>
              <p:cNvSpPr>
                <a:spLocks noChangeArrowheads="1"/>
              </p:cNvSpPr>
              <p:nvPr/>
            </p:nvSpPr>
            <p:spPr bwMode="auto">
              <a:xfrm>
                <a:off x="413" y="1517"/>
                <a:ext cx="27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2" name="Oval 75"/>
              <p:cNvSpPr>
                <a:spLocks noChangeArrowheads="1"/>
              </p:cNvSpPr>
              <p:nvPr/>
            </p:nvSpPr>
            <p:spPr bwMode="auto">
              <a:xfrm>
                <a:off x="426" y="1667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3" name="Oval 76"/>
              <p:cNvSpPr>
                <a:spLocks noChangeArrowheads="1"/>
              </p:cNvSpPr>
              <p:nvPr/>
            </p:nvSpPr>
            <p:spPr bwMode="auto">
              <a:xfrm>
                <a:off x="302" y="1743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4" name="Oval 77"/>
              <p:cNvSpPr>
                <a:spLocks noChangeArrowheads="1"/>
              </p:cNvSpPr>
              <p:nvPr/>
            </p:nvSpPr>
            <p:spPr bwMode="auto">
              <a:xfrm>
                <a:off x="495" y="1192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5" name="Oval 78"/>
              <p:cNvSpPr>
                <a:spLocks noChangeArrowheads="1"/>
              </p:cNvSpPr>
              <p:nvPr/>
            </p:nvSpPr>
            <p:spPr bwMode="auto">
              <a:xfrm>
                <a:off x="592" y="1116"/>
                <a:ext cx="27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6" name="Oval 79"/>
              <p:cNvSpPr>
                <a:spLocks noChangeArrowheads="1"/>
              </p:cNvSpPr>
              <p:nvPr/>
            </p:nvSpPr>
            <p:spPr bwMode="auto">
              <a:xfrm>
                <a:off x="619" y="1254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7" name="Oval 80"/>
              <p:cNvSpPr>
                <a:spLocks noChangeArrowheads="1"/>
              </p:cNvSpPr>
              <p:nvPr/>
            </p:nvSpPr>
            <p:spPr bwMode="auto">
              <a:xfrm>
                <a:off x="495" y="1329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8" name="Oval 81"/>
              <p:cNvSpPr>
                <a:spLocks noChangeArrowheads="1"/>
              </p:cNvSpPr>
              <p:nvPr/>
            </p:nvSpPr>
            <p:spPr bwMode="auto">
              <a:xfrm>
                <a:off x="495" y="1454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699" name="Oval 82"/>
              <p:cNvSpPr>
                <a:spLocks noChangeArrowheads="1"/>
              </p:cNvSpPr>
              <p:nvPr/>
            </p:nvSpPr>
            <p:spPr bwMode="auto">
              <a:xfrm>
                <a:off x="606" y="1379"/>
                <a:ext cx="27" cy="2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700" name="Oval 83"/>
              <p:cNvSpPr>
                <a:spLocks noChangeArrowheads="1"/>
              </p:cNvSpPr>
              <p:nvPr/>
            </p:nvSpPr>
            <p:spPr bwMode="auto">
              <a:xfrm>
                <a:off x="495" y="1592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701" name="Oval 84"/>
              <p:cNvSpPr>
                <a:spLocks noChangeArrowheads="1"/>
              </p:cNvSpPr>
              <p:nvPr/>
            </p:nvSpPr>
            <p:spPr bwMode="auto">
              <a:xfrm>
                <a:off x="606" y="1517"/>
                <a:ext cx="27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702" name="Oval 85"/>
              <p:cNvSpPr>
                <a:spLocks noChangeArrowheads="1"/>
              </p:cNvSpPr>
              <p:nvPr/>
            </p:nvSpPr>
            <p:spPr bwMode="auto">
              <a:xfrm>
                <a:off x="619" y="1667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6703" name="Oval 86"/>
              <p:cNvSpPr>
                <a:spLocks noChangeArrowheads="1"/>
              </p:cNvSpPr>
              <p:nvPr/>
            </p:nvSpPr>
            <p:spPr bwMode="auto">
              <a:xfrm>
                <a:off x="495" y="1743"/>
                <a:ext cx="28" cy="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/>
              </a:p>
            </p:txBody>
          </p:sp>
        </p:grpSp>
        <p:sp>
          <p:nvSpPr>
            <p:cNvPr id="26673" name="Text Box 87"/>
            <p:cNvSpPr txBox="1">
              <a:spLocks noChangeArrowheads="1"/>
            </p:cNvSpPr>
            <p:nvPr/>
          </p:nvSpPr>
          <p:spPr bwMode="auto">
            <a:xfrm>
              <a:off x="192" y="1824"/>
              <a:ext cx="5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 Unicode MS" panose="020B0604020202020204" pitchFamily="34" charset="-128"/>
                </a:rPr>
                <a:t>UNIFORM/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 Unicode MS" panose="020B0604020202020204" pitchFamily="34" charset="-128"/>
                </a:rPr>
                <a:t>DISPERSED</a:t>
              </a:r>
            </a:p>
          </p:txBody>
        </p:sp>
      </p:grpSp>
      <p:grpSp>
        <p:nvGrpSpPr>
          <p:cNvPr id="6" name="Group 133"/>
          <p:cNvGrpSpPr>
            <a:grpSpLocks/>
          </p:cNvGrpSpPr>
          <p:nvPr/>
        </p:nvGrpSpPr>
        <p:grpSpPr bwMode="auto">
          <a:xfrm rot="5400000">
            <a:off x="3767931" y="5604669"/>
            <a:ext cx="644525" cy="1169988"/>
            <a:chOff x="260" y="192"/>
            <a:chExt cx="406" cy="737"/>
          </a:xfrm>
        </p:grpSpPr>
        <p:sp>
          <p:nvSpPr>
            <p:cNvPr id="26642" name="Rectangle 23"/>
            <p:cNvSpPr>
              <a:spLocks noChangeArrowheads="1"/>
            </p:cNvSpPr>
            <p:nvPr/>
          </p:nvSpPr>
          <p:spPr bwMode="auto">
            <a:xfrm>
              <a:off x="260" y="62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3" name="Rectangle 24"/>
            <p:cNvSpPr>
              <a:spLocks noChangeArrowheads="1"/>
            </p:cNvSpPr>
            <p:nvPr/>
          </p:nvSpPr>
          <p:spPr bwMode="auto">
            <a:xfrm>
              <a:off x="463" y="62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4" name="Rectangle 25"/>
            <p:cNvSpPr>
              <a:spLocks noChangeArrowheads="1"/>
            </p:cNvSpPr>
            <p:nvPr/>
          </p:nvSpPr>
          <p:spPr bwMode="auto">
            <a:xfrm>
              <a:off x="260" y="32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5" name="Rectangle 26"/>
            <p:cNvSpPr>
              <a:spLocks noChangeArrowheads="1"/>
            </p:cNvSpPr>
            <p:nvPr/>
          </p:nvSpPr>
          <p:spPr bwMode="auto">
            <a:xfrm>
              <a:off x="463" y="32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6" name="Rectangle 27"/>
            <p:cNvSpPr>
              <a:spLocks noChangeArrowheads="1"/>
            </p:cNvSpPr>
            <p:nvPr/>
          </p:nvSpPr>
          <p:spPr bwMode="auto">
            <a:xfrm>
              <a:off x="260" y="47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7" name="Rectangle 28"/>
            <p:cNvSpPr>
              <a:spLocks noChangeArrowheads="1"/>
            </p:cNvSpPr>
            <p:nvPr/>
          </p:nvSpPr>
          <p:spPr bwMode="auto">
            <a:xfrm>
              <a:off x="463" y="47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8" name="Rectangle 29"/>
            <p:cNvSpPr>
              <a:spLocks noChangeArrowheads="1"/>
            </p:cNvSpPr>
            <p:nvPr/>
          </p:nvSpPr>
          <p:spPr bwMode="auto">
            <a:xfrm>
              <a:off x="260" y="192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49" name="Rectangle 30"/>
            <p:cNvSpPr>
              <a:spLocks noChangeArrowheads="1"/>
            </p:cNvSpPr>
            <p:nvPr/>
          </p:nvSpPr>
          <p:spPr bwMode="auto">
            <a:xfrm>
              <a:off x="463" y="192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0" name="Rectangle 31"/>
            <p:cNvSpPr>
              <a:spLocks noChangeArrowheads="1"/>
            </p:cNvSpPr>
            <p:nvPr/>
          </p:nvSpPr>
          <p:spPr bwMode="auto">
            <a:xfrm>
              <a:off x="260" y="77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1" name="Rectangle 32"/>
            <p:cNvSpPr>
              <a:spLocks noChangeArrowheads="1"/>
            </p:cNvSpPr>
            <p:nvPr/>
          </p:nvSpPr>
          <p:spPr bwMode="auto">
            <a:xfrm>
              <a:off x="463" y="779"/>
              <a:ext cx="203" cy="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2" name="Oval 33"/>
            <p:cNvSpPr>
              <a:spLocks noChangeArrowheads="1"/>
            </p:cNvSpPr>
            <p:nvPr/>
          </p:nvSpPr>
          <p:spPr bwMode="auto">
            <a:xfrm>
              <a:off x="303" y="233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3" name="Oval 34"/>
            <p:cNvSpPr>
              <a:spLocks noChangeArrowheads="1"/>
            </p:cNvSpPr>
            <p:nvPr/>
          </p:nvSpPr>
          <p:spPr bwMode="auto">
            <a:xfrm>
              <a:off x="332" y="288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4" name="Oval 35"/>
            <p:cNvSpPr>
              <a:spLocks noChangeArrowheads="1"/>
            </p:cNvSpPr>
            <p:nvPr/>
          </p:nvSpPr>
          <p:spPr bwMode="auto">
            <a:xfrm>
              <a:off x="376" y="233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5" name="Oval 36"/>
            <p:cNvSpPr>
              <a:spLocks noChangeArrowheads="1"/>
            </p:cNvSpPr>
            <p:nvPr/>
          </p:nvSpPr>
          <p:spPr bwMode="auto">
            <a:xfrm>
              <a:off x="332" y="369"/>
              <a:ext cx="29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6" name="Oval 37"/>
            <p:cNvSpPr>
              <a:spLocks noChangeArrowheads="1"/>
            </p:cNvSpPr>
            <p:nvPr/>
          </p:nvSpPr>
          <p:spPr bwMode="auto">
            <a:xfrm>
              <a:off x="390" y="397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7" name="Oval 38"/>
            <p:cNvSpPr>
              <a:spLocks noChangeArrowheads="1"/>
            </p:cNvSpPr>
            <p:nvPr/>
          </p:nvSpPr>
          <p:spPr bwMode="auto">
            <a:xfrm>
              <a:off x="303" y="411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8" name="Oval 39"/>
            <p:cNvSpPr>
              <a:spLocks noChangeArrowheads="1"/>
            </p:cNvSpPr>
            <p:nvPr/>
          </p:nvSpPr>
          <p:spPr bwMode="auto">
            <a:xfrm>
              <a:off x="361" y="438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59" name="Oval 40"/>
            <p:cNvSpPr>
              <a:spLocks noChangeArrowheads="1"/>
            </p:cNvSpPr>
            <p:nvPr/>
          </p:nvSpPr>
          <p:spPr bwMode="auto">
            <a:xfrm>
              <a:off x="405" y="356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0" name="Oval 41"/>
            <p:cNvSpPr>
              <a:spLocks noChangeArrowheads="1"/>
            </p:cNvSpPr>
            <p:nvPr/>
          </p:nvSpPr>
          <p:spPr bwMode="auto">
            <a:xfrm>
              <a:off x="376" y="506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1" name="Oval 42"/>
            <p:cNvSpPr>
              <a:spLocks noChangeArrowheads="1"/>
            </p:cNvSpPr>
            <p:nvPr/>
          </p:nvSpPr>
          <p:spPr bwMode="auto">
            <a:xfrm>
              <a:off x="303" y="561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2" name="Oval 43"/>
            <p:cNvSpPr>
              <a:spLocks noChangeArrowheads="1"/>
            </p:cNvSpPr>
            <p:nvPr/>
          </p:nvSpPr>
          <p:spPr bwMode="auto">
            <a:xfrm>
              <a:off x="347" y="670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3" name="Oval 44"/>
            <p:cNvSpPr>
              <a:spLocks noChangeArrowheads="1"/>
            </p:cNvSpPr>
            <p:nvPr/>
          </p:nvSpPr>
          <p:spPr bwMode="auto">
            <a:xfrm>
              <a:off x="303" y="807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4" name="Oval 45"/>
            <p:cNvSpPr>
              <a:spLocks noChangeArrowheads="1"/>
            </p:cNvSpPr>
            <p:nvPr/>
          </p:nvSpPr>
          <p:spPr bwMode="auto">
            <a:xfrm>
              <a:off x="332" y="861"/>
              <a:ext cx="29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5" name="Oval 46"/>
            <p:cNvSpPr>
              <a:spLocks noChangeArrowheads="1"/>
            </p:cNvSpPr>
            <p:nvPr/>
          </p:nvSpPr>
          <p:spPr bwMode="auto">
            <a:xfrm>
              <a:off x="390" y="807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6" name="Oval 47"/>
            <p:cNvSpPr>
              <a:spLocks noChangeArrowheads="1"/>
            </p:cNvSpPr>
            <p:nvPr/>
          </p:nvSpPr>
          <p:spPr bwMode="auto">
            <a:xfrm>
              <a:off x="564" y="260"/>
              <a:ext cx="29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7" name="Oval 48"/>
            <p:cNvSpPr>
              <a:spLocks noChangeArrowheads="1"/>
            </p:cNvSpPr>
            <p:nvPr/>
          </p:nvSpPr>
          <p:spPr bwMode="auto">
            <a:xfrm>
              <a:off x="564" y="533"/>
              <a:ext cx="29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8" name="Oval 49"/>
            <p:cNvSpPr>
              <a:spLocks noChangeArrowheads="1"/>
            </p:cNvSpPr>
            <p:nvPr/>
          </p:nvSpPr>
          <p:spPr bwMode="auto">
            <a:xfrm>
              <a:off x="593" y="656"/>
              <a:ext cx="30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69" name="Oval 50"/>
            <p:cNvSpPr>
              <a:spLocks noChangeArrowheads="1"/>
            </p:cNvSpPr>
            <p:nvPr/>
          </p:nvSpPr>
          <p:spPr bwMode="auto">
            <a:xfrm>
              <a:off x="564" y="724"/>
              <a:ext cx="29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70" name="Oval 51"/>
            <p:cNvSpPr>
              <a:spLocks noChangeArrowheads="1"/>
            </p:cNvSpPr>
            <p:nvPr/>
          </p:nvSpPr>
          <p:spPr bwMode="auto">
            <a:xfrm>
              <a:off x="506" y="656"/>
              <a:ext cx="30" cy="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6671" name="Oval 52"/>
            <p:cNvSpPr>
              <a:spLocks noChangeArrowheads="1"/>
            </p:cNvSpPr>
            <p:nvPr/>
          </p:nvSpPr>
          <p:spPr bwMode="auto">
            <a:xfrm>
              <a:off x="579" y="834"/>
              <a:ext cx="29" cy="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21521" name="TextBox 121"/>
          <p:cNvSpPr txBox="1">
            <a:spLocks noChangeArrowheads="1"/>
          </p:cNvSpPr>
          <p:nvPr/>
        </p:nvSpPr>
        <p:spPr bwMode="auto">
          <a:xfrm>
            <a:off x="6858000" y="2895600"/>
            <a:ext cx="20574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*technically it is: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 –1/(n-1)</a:t>
            </a:r>
            <a:endParaRPr lang="en-US" altLang="en-US" sz="2000"/>
          </a:p>
        </p:txBody>
      </p:sp>
      <p:sp>
        <p:nvSpPr>
          <p:cNvPr id="1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35189" y="6545559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Material from Prof. Briggs  UT Dallas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 animBg="1"/>
      <p:bldP spid="21513" grpId="0" animBg="1"/>
      <p:bldP spid="21514" grpId="0"/>
      <p:bldP spid="21515" grpId="0" animBg="1"/>
      <p:bldP spid="21516" grpId="0" animBg="1"/>
      <p:bldP spid="21517" grpId="0" animBg="1"/>
      <p:bldP spid="215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Moran’s  </a:t>
            </a:r>
            <a:r>
              <a:rPr lang="en-US" altLang="en-US" sz="3200" i="1" smtClean="0"/>
              <a:t>I</a:t>
            </a:r>
            <a:r>
              <a:rPr lang="en-US" altLang="en-US" sz="3200" smtClean="0"/>
              <a:t>  and Correlation Coefficient </a:t>
            </a:r>
            <a:r>
              <a:rPr lang="en-US" altLang="en-US" sz="3200" i="1" smtClean="0"/>
              <a:t>r</a:t>
            </a:r>
            <a:br>
              <a:rPr lang="en-US" altLang="en-US" sz="3200" i="1" smtClean="0"/>
            </a:br>
            <a:r>
              <a:rPr lang="en-US" altLang="en-US" sz="3200" i="1" smtClean="0"/>
              <a:t>Differences and Similarities</a:t>
            </a:r>
            <a:endParaRPr lang="en-US" altLang="en-US" sz="3600" i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106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Correlation Coefficient </a:t>
            </a:r>
            <a:r>
              <a:rPr lang="en-US" altLang="en-US" sz="2800" b="1" i="1" smtClean="0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Relationship between </a:t>
            </a:r>
            <a:r>
              <a:rPr lang="en-US" altLang="en-US" sz="2400" u="sng" smtClean="0"/>
              <a:t>two</a:t>
            </a:r>
            <a:r>
              <a:rPr lang="en-US" altLang="en-US" sz="2400" smtClean="0"/>
              <a:t> variables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7338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+mn-lt"/>
                <a:cs typeface="+mn-cs"/>
              </a:rPr>
              <a:t>   Moran’s I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latin typeface="+mn-lt"/>
                <a:cs typeface="+mn-cs"/>
              </a:rPr>
              <a:t>Involves </a:t>
            </a:r>
            <a:r>
              <a:rPr lang="en-US" sz="2400" u="sng" kern="0" dirty="0">
                <a:latin typeface="+mn-lt"/>
                <a:cs typeface="+mn-cs"/>
              </a:rPr>
              <a:t>one</a:t>
            </a:r>
            <a:r>
              <a:rPr lang="en-US" sz="2400" kern="0" dirty="0">
                <a:latin typeface="+mn-lt"/>
                <a:cs typeface="+mn-cs"/>
              </a:rPr>
              <a:t> variable only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kern="0" dirty="0">
                <a:latin typeface="+mn-lt"/>
                <a:cs typeface="+mn-cs"/>
              </a:rPr>
              <a:t>Correlation between variable, X,  and  the  “spatial lag” of X formed by averaging all the values of X for the neighboring polygons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447800" y="2133600"/>
            <a:ext cx="2209800" cy="1371600"/>
            <a:chOff x="6019801" y="838200"/>
            <a:chExt cx="3124199" cy="2076510"/>
          </a:xfrm>
        </p:grpSpPr>
        <p:pic>
          <p:nvPicPr>
            <p:cNvPr id="28697" name="Picture 6" descr="Scatterplot r=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0" y="838200"/>
              <a:ext cx="3016250" cy="200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8" name="TextBox 26"/>
            <p:cNvSpPr txBox="1">
              <a:spLocks noChangeArrowheads="1"/>
            </p:cNvSpPr>
            <p:nvPr/>
          </p:nvSpPr>
          <p:spPr bwMode="auto">
            <a:xfrm>
              <a:off x="7010400" y="2514600"/>
              <a:ext cx="13099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Education</a:t>
              </a:r>
            </a:p>
          </p:txBody>
        </p:sp>
        <p:sp>
          <p:nvSpPr>
            <p:cNvPr id="28699" name="TextBox 27"/>
            <p:cNvSpPr txBox="1">
              <a:spLocks noChangeArrowheads="1"/>
            </p:cNvSpPr>
            <p:nvPr/>
          </p:nvSpPr>
          <p:spPr bwMode="auto">
            <a:xfrm rot="-5400000">
              <a:off x="5721963" y="1745638"/>
              <a:ext cx="99578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Income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105400" y="2133600"/>
            <a:ext cx="2438400" cy="1371600"/>
            <a:chOff x="5029200" y="2590800"/>
            <a:chExt cx="2438399" cy="1371600"/>
          </a:xfrm>
        </p:grpSpPr>
        <p:pic>
          <p:nvPicPr>
            <p:cNvPr id="28693" name="Picture 5" descr="Scatterplot r=-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3605" y="2590800"/>
              <a:ext cx="2303994" cy="1327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4" name="Oval 18"/>
            <p:cNvSpPr>
              <a:spLocks noChangeArrowheads="1"/>
            </p:cNvSpPr>
            <p:nvPr/>
          </p:nvSpPr>
          <p:spPr bwMode="auto">
            <a:xfrm>
              <a:off x="6560553" y="2741792"/>
              <a:ext cx="814886" cy="301983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r = -0.71</a:t>
              </a:r>
            </a:p>
          </p:txBody>
        </p:sp>
        <p:sp>
          <p:nvSpPr>
            <p:cNvPr id="28695" name="TextBox 28"/>
            <p:cNvSpPr txBox="1">
              <a:spLocks noChangeArrowheads="1"/>
            </p:cNvSpPr>
            <p:nvPr/>
          </p:nvSpPr>
          <p:spPr bwMode="auto">
            <a:xfrm>
              <a:off x="6036697" y="3698125"/>
              <a:ext cx="575746" cy="264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Price</a:t>
              </a:r>
            </a:p>
          </p:txBody>
        </p:sp>
        <p:sp>
          <p:nvSpPr>
            <p:cNvPr id="28696" name="TextBox 29"/>
            <p:cNvSpPr txBox="1">
              <a:spLocks noChangeArrowheads="1"/>
            </p:cNvSpPr>
            <p:nvPr/>
          </p:nvSpPr>
          <p:spPr bwMode="auto">
            <a:xfrm rot="-5400000">
              <a:off x="4797037" y="3307057"/>
              <a:ext cx="769953" cy="305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Quantity</a:t>
              </a:r>
            </a:p>
          </p:txBody>
        </p:sp>
      </p:grpSp>
      <p:sp>
        <p:nvSpPr>
          <p:cNvPr id="22537" name="TextBox 18"/>
          <p:cNvSpPr txBox="1">
            <a:spLocks noChangeArrowheads="1"/>
          </p:cNvSpPr>
          <p:nvPr/>
        </p:nvSpPr>
        <p:spPr bwMode="auto">
          <a:xfrm>
            <a:off x="4114800" y="2514600"/>
            <a:ext cx="48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or</a:t>
            </a:r>
          </a:p>
        </p:txBody>
      </p:sp>
      <p:sp>
        <p:nvSpPr>
          <p:cNvPr id="22538" name="Oval 18"/>
          <p:cNvSpPr>
            <a:spLocks noChangeArrowheads="1"/>
          </p:cNvSpPr>
          <p:nvPr/>
        </p:nvSpPr>
        <p:spPr bwMode="auto">
          <a:xfrm>
            <a:off x="1752600" y="2362200"/>
            <a:ext cx="814388" cy="301625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 = 0.71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09600" y="5181600"/>
            <a:ext cx="3200400" cy="1604448"/>
            <a:chOff x="4619297" y="838200"/>
            <a:chExt cx="4524703" cy="2427899"/>
          </a:xfrm>
        </p:grpSpPr>
        <p:pic>
          <p:nvPicPr>
            <p:cNvPr id="28690" name="Picture 6" descr="Scatterplot r=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0" y="838200"/>
              <a:ext cx="3016250" cy="200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1" name="TextBox 26"/>
            <p:cNvSpPr txBox="1">
              <a:spLocks noChangeArrowheads="1"/>
            </p:cNvSpPr>
            <p:nvPr/>
          </p:nvSpPr>
          <p:spPr bwMode="auto">
            <a:xfrm>
              <a:off x="6805897" y="2660359"/>
              <a:ext cx="2062800" cy="605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Crime Rate</a:t>
              </a:r>
            </a:p>
          </p:txBody>
        </p:sp>
        <p:sp>
          <p:nvSpPr>
            <p:cNvPr id="28692" name="TextBox 27"/>
            <p:cNvSpPr txBox="1">
              <a:spLocks noChangeArrowheads="1"/>
            </p:cNvSpPr>
            <p:nvPr/>
          </p:nvSpPr>
          <p:spPr bwMode="auto">
            <a:xfrm>
              <a:off x="4619297" y="953562"/>
              <a:ext cx="1939157" cy="1537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Crime in nearby area</a:t>
              </a:r>
            </a:p>
          </p:txBody>
        </p:sp>
      </p:grpSp>
      <p:sp>
        <p:nvSpPr>
          <p:cNvPr id="22540" name="Oval 18"/>
          <p:cNvSpPr>
            <a:spLocks noChangeArrowheads="1"/>
          </p:cNvSpPr>
          <p:nvPr/>
        </p:nvSpPr>
        <p:spPr bwMode="auto">
          <a:xfrm>
            <a:off x="1905000" y="5334000"/>
            <a:ext cx="814388" cy="301625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 = 0.71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648200" y="5105400"/>
            <a:ext cx="3613150" cy="1543050"/>
            <a:chOff x="4267200" y="2590800"/>
            <a:chExt cx="3613819" cy="1543110"/>
          </a:xfrm>
        </p:grpSpPr>
        <p:pic>
          <p:nvPicPr>
            <p:cNvPr id="28686" name="Picture 5" descr="Scatterplot r=-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3605" y="2590800"/>
              <a:ext cx="2303994" cy="1327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7" name="Oval 18"/>
            <p:cNvSpPr>
              <a:spLocks noChangeArrowheads="1"/>
            </p:cNvSpPr>
            <p:nvPr/>
          </p:nvSpPr>
          <p:spPr bwMode="auto">
            <a:xfrm>
              <a:off x="6560553" y="2741792"/>
              <a:ext cx="814886" cy="301983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r = -0.71</a:t>
              </a:r>
            </a:p>
          </p:txBody>
        </p:sp>
        <p:sp>
          <p:nvSpPr>
            <p:cNvPr id="28688" name="TextBox 28"/>
            <p:cNvSpPr txBox="1">
              <a:spLocks noChangeArrowheads="1"/>
            </p:cNvSpPr>
            <p:nvPr/>
          </p:nvSpPr>
          <p:spPr bwMode="auto">
            <a:xfrm>
              <a:off x="5257800" y="3733800"/>
              <a:ext cx="26232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/>
                <a:t>Grocery Store Density</a:t>
              </a:r>
            </a:p>
          </p:txBody>
        </p:sp>
        <p:sp>
          <p:nvSpPr>
            <p:cNvPr id="28689" name="TextBox 29"/>
            <p:cNvSpPr txBox="1">
              <a:spLocks noChangeArrowheads="1"/>
            </p:cNvSpPr>
            <p:nvPr/>
          </p:nvSpPr>
          <p:spPr bwMode="auto">
            <a:xfrm>
              <a:off x="4267200" y="2590800"/>
              <a:ext cx="1219199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Grocery Store Density Nearby</a:t>
              </a:r>
            </a:p>
          </p:txBody>
        </p:sp>
      </p:grpSp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12897" y="6553200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Material from Prof. Briggs  UT Dallas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8" grpId="0"/>
      <p:bldP spid="22537" grpId="0"/>
      <p:bldP spid="22538" grpId="0" animBg="1"/>
      <p:bldP spid="225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010400" cy="6096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Formula for Moran’s  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644" y="4114800"/>
            <a:ext cx="91440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Where: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i="1" dirty="0" smtClean="0"/>
              <a:t>    N</a:t>
            </a:r>
            <a:r>
              <a:rPr lang="en-US" altLang="en-US" sz="2800" dirty="0" smtClean="0"/>
              <a:t>       is the number of observations (points or polygons)</a:t>
            </a:r>
            <a:br>
              <a:rPr lang="en-US" altLang="en-US" sz="2800" dirty="0" smtClean="0"/>
            </a:br>
            <a:r>
              <a:rPr lang="en-US" altLang="en-US" sz="2800" dirty="0" smtClean="0"/>
              <a:t>          is the mean of the variable</a:t>
            </a:r>
            <a:br>
              <a:rPr lang="en-US" altLang="en-US" sz="2800" dirty="0" smtClean="0"/>
            </a:br>
            <a:r>
              <a:rPr lang="en-US" altLang="en-US" sz="2800" dirty="0" smtClean="0"/>
              <a:t>X</a:t>
            </a:r>
            <a:r>
              <a:rPr lang="en-US" altLang="en-US" sz="2800" baseline="-25000" dirty="0" smtClean="0"/>
              <a:t>i        </a:t>
            </a:r>
            <a:r>
              <a:rPr lang="en-US" altLang="en-US" sz="2800" dirty="0" smtClean="0"/>
              <a:t> is the variable value at a particular location</a:t>
            </a:r>
            <a:br>
              <a:rPr lang="en-US" altLang="en-US" sz="2800" dirty="0" smtClean="0"/>
            </a:b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j</a:t>
            </a:r>
            <a:r>
              <a:rPr lang="en-US" altLang="en-US" sz="2800" dirty="0" smtClean="0"/>
              <a:t>      is the variable value at another location</a:t>
            </a:r>
            <a:br>
              <a:rPr lang="en-US" altLang="en-US" sz="2800" dirty="0" smtClean="0"/>
            </a:br>
            <a:r>
              <a:rPr lang="en-US" altLang="en-US" sz="2800" dirty="0" err="1" smtClean="0"/>
              <a:t>W</a:t>
            </a:r>
            <a:r>
              <a:rPr lang="en-US" altLang="en-US" sz="2800" baseline="-25000" dirty="0" err="1" smtClean="0"/>
              <a:t>ij</a:t>
            </a:r>
            <a:r>
              <a:rPr lang="en-US" altLang="en-US" sz="2800" dirty="0" smtClean="0"/>
              <a:t>     is a weight indexing location of </a:t>
            </a:r>
            <a:r>
              <a:rPr lang="en-US" altLang="en-US" sz="2800" i="1" dirty="0" err="1" smtClean="0"/>
              <a:t>i</a:t>
            </a:r>
            <a:r>
              <a:rPr lang="en-US" altLang="en-US" sz="2800" i="1" dirty="0" smtClean="0"/>
              <a:t> </a:t>
            </a:r>
            <a:r>
              <a:rPr lang="en-US" altLang="en-US" sz="2800" dirty="0" smtClean="0"/>
              <a:t>relative to</a:t>
            </a:r>
            <a:r>
              <a:rPr lang="en-US" altLang="en-US" sz="2800" i="1" dirty="0" smtClean="0"/>
              <a:t> j</a:t>
            </a:r>
            <a:r>
              <a:rPr lang="en-US" altLang="en-US" sz="2800" dirty="0" smtClean="0"/>
              <a:t> </a:t>
            </a:r>
          </a:p>
        </p:txBody>
      </p:sp>
      <p:graphicFrame>
        <p:nvGraphicFramePr>
          <p:cNvPr id="30724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1676400"/>
          <a:ext cx="496728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Equation" r:id="rId4" imgW="1866900" imgH="889000" progId="Equation.3">
                  <p:embed/>
                </p:oleObj>
              </mc:Choice>
              <mc:Fallback>
                <p:oleObj name="Equation" r:id="rId4" imgW="1866900" imgH="889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496728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9816"/>
              </p:ext>
            </p:extLst>
          </p:nvPr>
        </p:nvGraphicFramePr>
        <p:xfrm>
          <a:off x="533400" y="4820194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6" imgW="126835" imgH="152202" progId="Equation.3">
                  <p:embed/>
                </p:oleObj>
              </mc:Choice>
              <mc:Fallback>
                <p:oleObj name="Equation" r:id="rId6" imgW="126835" imgH="1522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20194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19800" y="6477000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Material from Prof. Briggs  UT Dallas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r>
              <a:rPr lang="en-US" alt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Candidate Neighbor Relationship: </a:t>
            </a:r>
            <a:br>
              <a:rPr lang="en-US" alt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en-US" sz="3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W-Matrix for Moran’s I</a:t>
            </a:r>
            <a:endParaRPr lang="en-US" sz="3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43400"/>
            <a:ext cx="8610600" cy="232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600200"/>
            <a:ext cx="86106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Diagonal Elements are always set to zero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w-matrix can be specified in many ways: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weight for any two different locations is a constant.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All observations within a specified distance have a fixed weight.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 nearest neighbors have a fixed weight, and all others are zero.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Weight is proportional to inverse distance, inverse distance squared, or inverse distance up to a specified distance.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07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336550"/>
          <a:ext cx="489108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7" name="Equation" r:id="rId4" imgW="1739900" imgH="1054100" progId="Equation.3">
                  <p:embed/>
                </p:oleObj>
              </mc:Choice>
              <mc:Fallback>
                <p:oleObj name="Equation" r:id="rId4" imgW="1739900" imgH="105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6550"/>
                        <a:ext cx="4891088" cy="29638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29000" y="3657600"/>
          <a:ext cx="54864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8" name="Equation" r:id="rId6" imgW="2108200" imgH="1079500" progId="Equation.3">
                  <p:embed/>
                </p:oleObj>
              </mc:Choice>
              <mc:Fallback>
                <p:oleObj name="Equation" r:id="rId6" imgW="2108200" imgH="1079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5486400" cy="2809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52400" y="5334000"/>
            <a:ext cx="3105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Spatial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auto-correlation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5562600" y="0"/>
            <a:ext cx="249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Correlation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Coefficient</a:t>
            </a:r>
          </a:p>
        </p:txBody>
      </p:sp>
      <p:graphicFrame>
        <p:nvGraphicFramePr>
          <p:cNvPr id="32776" name="Object 34"/>
          <p:cNvGraphicFramePr>
            <a:graphicFrameLocks noChangeAspect="1"/>
          </p:cNvGraphicFramePr>
          <p:nvPr/>
        </p:nvGraphicFramePr>
        <p:xfrm>
          <a:off x="304800" y="4191000"/>
          <a:ext cx="21336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9" name="Equation" r:id="rId8" imgW="1651000" imgH="889000" progId="Equation.3">
                  <p:embed/>
                </p:oleObj>
              </mc:Choice>
              <mc:Fallback>
                <p:oleObj name="Equation" r:id="rId8" imgW="1651000" imgH="8890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2133600" cy="1147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35"/>
          <p:cNvSpPr txBox="1">
            <a:spLocks noChangeArrowheads="1"/>
          </p:cNvSpPr>
          <p:nvPr/>
        </p:nvSpPr>
        <p:spPr bwMode="auto">
          <a:xfrm>
            <a:off x="2743200" y="4572000"/>
            <a:ext cx="38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=</a:t>
            </a:r>
          </a:p>
        </p:txBody>
      </p:sp>
      <p:sp>
        <p:nvSpPr>
          <p:cNvPr id="32778" name="Rectangle 16"/>
          <p:cNvSpPr>
            <a:spLocks noChangeArrowheads="1"/>
          </p:cNvSpPr>
          <p:nvPr/>
        </p:nvSpPr>
        <p:spPr bwMode="auto">
          <a:xfrm>
            <a:off x="5410200" y="1447800"/>
            <a:ext cx="35814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/>
              <a:t>Note the similarity of the numerator (top) to the measures of spatial association discussed earlier if we view Yi as being the Xi for the neighboring polygon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/>
              <a:t>(see next slide)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84331" y="6534604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Material from Prof. Briggs  UT Dallas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84331" y="6534604"/>
            <a:ext cx="30099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/>
              <a:t>Material from Prof. Briggs  UT Dallas</a:t>
            </a:r>
          </a:p>
        </p:txBody>
      </p:sp>
      <p:graphicFrame>
        <p:nvGraphicFramePr>
          <p:cNvPr id="3482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336550"/>
          <a:ext cx="489108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7" name="Equation" r:id="rId4" imgW="1739900" imgH="1054100" progId="Equation.3">
                  <p:embed/>
                </p:oleObj>
              </mc:Choice>
              <mc:Fallback>
                <p:oleObj name="Equation" r:id="rId4" imgW="1739900" imgH="105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6550"/>
                        <a:ext cx="4891088" cy="29638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29000" y="3657600"/>
          <a:ext cx="5486400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8" name="Equation" r:id="rId6" imgW="2108200" imgH="1079500" progId="Equation.3">
                  <p:embed/>
                </p:oleObj>
              </mc:Choice>
              <mc:Fallback>
                <p:oleObj name="Equation" r:id="rId6" imgW="2108200" imgH="1079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5486400" cy="2809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905000" y="1143000"/>
            <a:ext cx="3200400" cy="2819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>
            <a:off x="4343400" y="990600"/>
            <a:ext cx="35052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>
            <a:off x="1905000" y="2667000"/>
            <a:ext cx="29718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11"/>
          <p:cNvSpPr>
            <a:spLocks noChangeShapeType="1"/>
          </p:cNvSpPr>
          <p:nvPr/>
        </p:nvSpPr>
        <p:spPr bwMode="auto">
          <a:xfrm>
            <a:off x="1371600" y="1066800"/>
            <a:ext cx="3276600" cy="297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3"/>
          <p:cNvSpPr txBox="1">
            <a:spLocks noChangeArrowheads="1"/>
          </p:cNvSpPr>
          <p:nvPr/>
        </p:nvSpPr>
        <p:spPr bwMode="auto">
          <a:xfrm>
            <a:off x="1371600" y="5943600"/>
            <a:ext cx="1992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</a:rPr>
              <a:t>Moran’s I</a:t>
            </a:r>
          </a:p>
        </p:txBody>
      </p:sp>
      <p:sp>
        <p:nvSpPr>
          <p:cNvPr id="34827" name="Text Box 14"/>
          <p:cNvSpPr txBox="1">
            <a:spLocks noChangeArrowheads="1"/>
          </p:cNvSpPr>
          <p:nvPr/>
        </p:nvSpPr>
        <p:spPr bwMode="auto">
          <a:xfrm>
            <a:off x="5181600" y="152400"/>
            <a:ext cx="2498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Correlation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Coefficient</a:t>
            </a:r>
          </a:p>
        </p:txBody>
      </p:sp>
      <p:sp>
        <p:nvSpPr>
          <p:cNvPr id="16" name="Oval 15"/>
          <p:cNvSpPr/>
          <p:nvPr/>
        </p:nvSpPr>
        <p:spPr>
          <a:xfrm>
            <a:off x="4876800" y="39624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229600" y="39624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24400" y="51054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24000" y="609600"/>
            <a:ext cx="1219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66800" y="1905000"/>
            <a:ext cx="1295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833" name="Rectangle 20"/>
          <p:cNvSpPr>
            <a:spLocks noChangeArrowheads="1"/>
          </p:cNvSpPr>
          <p:nvPr/>
        </p:nvSpPr>
        <p:spPr bwMode="auto">
          <a:xfrm>
            <a:off x="0" y="3429000"/>
            <a:ext cx="29718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/>
              <a:t>Yi is the Xi for the neighboring polygon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38400" y="3581400"/>
            <a:ext cx="304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5" name="TextBox 23"/>
          <p:cNvSpPr txBox="1">
            <a:spLocks noChangeArrowheads="1"/>
          </p:cNvSpPr>
          <p:nvPr/>
        </p:nvSpPr>
        <p:spPr bwMode="auto">
          <a:xfrm>
            <a:off x="6934200" y="18288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Spatial weights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6477000" y="21336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37" name="Object 34"/>
          <p:cNvGraphicFramePr>
            <a:graphicFrameLocks noChangeAspect="1"/>
          </p:cNvGraphicFramePr>
          <p:nvPr/>
        </p:nvGraphicFramePr>
        <p:xfrm>
          <a:off x="609600" y="4267200"/>
          <a:ext cx="21336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9" name="Equation" r:id="rId8" imgW="1651000" imgH="889000" progId="Equation.3">
                  <p:embed/>
                </p:oleObj>
              </mc:Choice>
              <mc:Fallback>
                <p:oleObj name="Equation" r:id="rId8" imgW="1651000" imgH="8890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2133600" cy="1147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8" name="TextBox 23"/>
          <p:cNvSpPr txBox="1">
            <a:spLocks noChangeArrowheads="1"/>
          </p:cNvSpPr>
          <p:nvPr/>
        </p:nvSpPr>
        <p:spPr bwMode="auto">
          <a:xfrm>
            <a:off x="2895600" y="4648200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27045</TotalTime>
  <Words>366</Words>
  <Application>Microsoft Office PowerPoint</Application>
  <PresentationFormat>On-screen Show (4:3)</PresentationFormat>
  <Paragraphs>76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Century Gothic</vt:lpstr>
      <vt:lpstr>Microsoft Sans Serif</vt:lpstr>
      <vt:lpstr>Times New Roman</vt:lpstr>
      <vt:lpstr>Default Design</vt:lpstr>
      <vt:lpstr>Equation</vt:lpstr>
      <vt:lpstr>Moran’s  I</vt:lpstr>
      <vt:lpstr>Moran’s  I  and Correlation Coefficient r Differences and Similarities</vt:lpstr>
      <vt:lpstr>Formula for Moran’s  I</vt:lpstr>
      <vt:lpstr>Candidate Neighbor Relationship:  W-Matrix for Moran’s I</vt:lpstr>
      <vt:lpstr>PowerPoint Presentation</vt:lpstr>
      <vt:lpstr>PowerPoint Presentation</vt:lpstr>
    </vt:vector>
  </TitlesOfParts>
  <Company>UT-Dallas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Statistics</dc:title>
  <dc:creator>briggs</dc:creator>
  <cp:lastModifiedBy>Viswanath Gunturi</cp:lastModifiedBy>
  <cp:revision>426</cp:revision>
  <dcterms:created xsi:type="dcterms:W3CDTF">2003-04-11T20:31:59Z</dcterms:created>
  <dcterms:modified xsi:type="dcterms:W3CDTF">2015-11-18T08:11:50Z</dcterms:modified>
</cp:coreProperties>
</file>