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58"/>
  </p:notesMasterIdLst>
  <p:handoutMasterIdLst>
    <p:handoutMasterId r:id="rId59"/>
  </p:handout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5" r:id="rId14"/>
    <p:sldId id="286" r:id="rId15"/>
    <p:sldId id="287" r:id="rId16"/>
    <p:sldId id="288" r:id="rId17"/>
    <p:sldId id="290" r:id="rId18"/>
    <p:sldId id="289" r:id="rId19"/>
    <p:sldId id="291" r:id="rId20"/>
    <p:sldId id="293" r:id="rId21"/>
    <p:sldId id="294" r:id="rId22"/>
    <p:sldId id="295" r:id="rId23"/>
    <p:sldId id="296" r:id="rId24"/>
    <p:sldId id="297" r:id="rId25"/>
    <p:sldId id="292" r:id="rId26"/>
    <p:sldId id="298" r:id="rId27"/>
    <p:sldId id="299" r:id="rId28"/>
    <p:sldId id="300" r:id="rId29"/>
    <p:sldId id="301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302" r:id="rId43"/>
    <p:sldId id="303" r:id="rId44"/>
    <p:sldId id="310" r:id="rId45"/>
    <p:sldId id="311" r:id="rId46"/>
    <p:sldId id="313" r:id="rId47"/>
    <p:sldId id="314" r:id="rId48"/>
    <p:sldId id="315" r:id="rId49"/>
    <p:sldId id="316" r:id="rId50"/>
    <p:sldId id="317" r:id="rId51"/>
    <p:sldId id="306" r:id="rId52"/>
    <p:sldId id="309" r:id="rId53"/>
    <p:sldId id="307" r:id="rId54"/>
    <p:sldId id="282" r:id="rId55"/>
    <p:sldId id="283" r:id="rId56"/>
    <p:sldId id="284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9/19/2015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9/19/2015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9/19/2015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9/19/2015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9/19/2015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9/19/2015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9/19/2015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9/19/2015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9/19/2015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9/19/2015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9/19/2015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9/19/2015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D83" TargetMode="External"/><Relationship Id="rId2" Type="http://schemas.openxmlformats.org/officeDocument/2006/relationships/hyperlink" Target="https://en.wikipedia.org/wiki/WGS_8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TRS8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 smtClean="0"/>
              <a:t>Week Aug-10 – Aug-15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Introduction to Spatial Computing CSE 5ISC</a:t>
            </a: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406960" y="6519446"/>
            <a:ext cx="12150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</a:t>
            </a:r>
            <a:r>
              <a:rPr lang="en-US" sz="1600" dirty="0" smtClean="0"/>
              <a:t>adapted from </a:t>
            </a:r>
            <a:r>
              <a:rPr lang="en-US" altLang="en-US" sz="1600" dirty="0" err="1" smtClean="0"/>
              <a:t>Worboys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and </a:t>
            </a:r>
            <a:r>
              <a:rPr lang="en-US" altLang="en-US" sz="1600" dirty="0" err="1"/>
              <a:t>Duckham</a:t>
            </a:r>
            <a:r>
              <a:rPr lang="en-US" altLang="en-US" sz="1600" dirty="0"/>
              <a:t> (2004) </a:t>
            </a:r>
            <a:r>
              <a:rPr lang="en-US" altLang="en-US" sz="1600" i="1" dirty="0"/>
              <a:t>GIS: A Computing Perspective</a:t>
            </a:r>
            <a:r>
              <a:rPr lang="en-US" altLang="en-US" sz="1600" dirty="0"/>
              <a:t>, Second Edition, CRC Press</a:t>
            </a:r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Polygonal Objects</a:t>
            </a:r>
            <a:endParaRPr lang="en-US" sz="4200" dirty="0"/>
          </a:p>
        </p:txBody>
      </p:sp>
      <p:pic>
        <p:nvPicPr>
          <p:cNvPr id="4" name="Picture 7" descr="monotone_ch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69" y="1298713"/>
            <a:ext cx="5286444" cy="379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onotone_poly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06" y="1298713"/>
            <a:ext cx="3525098" cy="34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23106" y="4850432"/>
            <a:ext cx="28134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monotone polyline</a:t>
            </a:r>
          </a:p>
        </p:txBody>
      </p:sp>
    </p:spTree>
    <p:extLst>
      <p:ext uri="{BB962C8B-B14F-4D97-AF65-F5344CB8AC3E}">
        <p14:creationId xmlns:p14="http://schemas.microsoft.com/office/powerpoint/2010/main" val="33193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Transformations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954157" y="1295400"/>
                <a:ext cx="10734260" cy="50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200" dirty="0" smtClean="0">
                    <a:latin typeface="+mj-lt"/>
                  </a:rPr>
                  <a:t>Transformations preserve particular properties of embedded objects</a:t>
                </a:r>
              </a:p>
              <a:p>
                <a:pPr lvl="1"/>
                <a:r>
                  <a:rPr lang="en-US" altLang="en-US" sz="2200" dirty="0" smtClean="0">
                    <a:latin typeface="+mj-lt"/>
                  </a:rPr>
                  <a:t>Euclidean Transformation</a:t>
                </a:r>
              </a:p>
              <a:p>
                <a:pPr lvl="1"/>
                <a:r>
                  <a:rPr lang="en-US" altLang="en-US" sz="2200" dirty="0" smtClean="0">
                    <a:latin typeface="+mj-lt"/>
                  </a:rPr>
                  <a:t>Similarity transformations</a:t>
                </a:r>
              </a:p>
              <a:p>
                <a:pPr lvl="1"/>
                <a:r>
                  <a:rPr lang="en-US" altLang="en-US" sz="2200" dirty="0" smtClean="0">
                    <a:latin typeface="+mj-lt"/>
                  </a:rPr>
                  <a:t>Affine transformations</a:t>
                </a:r>
              </a:p>
              <a:p>
                <a:pPr lvl="1"/>
                <a:r>
                  <a:rPr lang="en-US" altLang="en-US" sz="2200" dirty="0" smtClean="0">
                    <a:latin typeface="+mj-lt"/>
                  </a:rPr>
                  <a:t>Projective transformations</a:t>
                </a:r>
              </a:p>
              <a:p>
                <a:pPr lvl="1"/>
                <a:r>
                  <a:rPr lang="en-US" altLang="en-US" sz="2200" dirty="0" smtClean="0">
                    <a:latin typeface="+mj-lt"/>
                  </a:rPr>
                  <a:t>Topological transformation</a:t>
                </a:r>
              </a:p>
              <a:p>
                <a:r>
                  <a:rPr lang="en-US" altLang="en-US" sz="2200" dirty="0" smtClean="0">
                    <a:latin typeface="+mj-lt"/>
                  </a:rPr>
                  <a:t>Some formulas can be provided</a:t>
                </a:r>
              </a:p>
              <a:p>
                <a:pPr lvl="1"/>
                <a:r>
                  <a:rPr lang="en-US" altLang="en-US" sz="2200" dirty="0" smtClean="0">
                    <a:latin typeface="+mj-lt"/>
                  </a:rPr>
                  <a:t>Translation: through real constants </a:t>
                </a:r>
                <a:r>
                  <a:rPr lang="en-US" altLang="en-US" sz="2200" i="1" dirty="0" smtClean="0">
                    <a:latin typeface="+mj-lt"/>
                  </a:rPr>
                  <a:t>a</a:t>
                </a:r>
                <a:r>
                  <a:rPr lang="en-US" altLang="en-US" sz="2200" dirty="0" smtClean="0">
                    <a:latin typeface="+mj-lt"/>
                  </a:rPr>
                  <a:t> and </a:t>
                </a:r>
                <a:r>
                  <a:rPr lang="en-US" altLang="en-US" sz="2200" i="1" dirty="0" smtClean="0">
                    <a:latin typeface="+mj-lt"/>
                  </a:rPr>
                  <a:t>b</a:t>
                </a:r>
              </a:p>
              <a:p>
                <a:pPr lvl="2"/>
                <a:r>
                  <a:rPr lang="en-US" altLang="en-US" sz="2200" dirty="0" smtClean="0">
                    <a:latin typeface="+mj-lt"/>
                  </a:rPr>
                  <a:t>(</a:t>
                </a:r>
                <a:r>
                  <a:rPr lang="en-US" altLang="en-US" sz="2200" i="1" dirty="0" err="1" smtClean="0">
                    <a:latin typeface="+mj-lt"/>
                  </a:rPr>
                  <a:t>x</a:t>
                </a:r>
                <a:r>
                  <a:rPr lang="en-US" altLang="en-US" sz="2200" dirty="0" err="1" smtClean="0">
                    <a:latin typeface="+mj-lt"/>
                  </a:rPr>
                  <a:t>,</a:t>
                </a:r>
                <a:r>
                  <a:rPr lang="en-US" altLang="en-US" sz="2200" i="1" dirty="0" err="1" smtClean="0">
                    <a:latin typeface="+mj-lt"/>
                  </a:rPr>
                  <a:t>y</a:t>
                </a:r>
                <a:r>
                  <a:rPr lang="en-US" altLang="en-US" sz="2200" dirty="0" smtClean="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 smtClean="0">
                    <a:latin typeface="+mj-lt"/>
                  </a:rPr>
                  <a:t> (</a:t>
                </a:r>
                <a:r>
                  <a:rPr lang="en-US" altLang="en-US" sz="2200" i="1" dirty="0" err="1" smtClean="0">
                    <a:latin typeface="+mj-lt"/>
                  </a:rPr>
                  <a:t>x</a:t>
                </a:r>
                <a:r>
                  <a:rPr lang="en-US" altLang="en-US" sz="2200" dirty="0" err="1" smtClean="0">
                    <a:latin typeface="+mj-lt"/>
                  </a:rPr>
                  <a:t>+</a:t>
                </a:r>
                <a:r>
                  <a:rPr lang="en-US" altLang="en-US" sz="2200" i="1" dirty="0" err="1" smtClean="0">
                    <a:latin typeface="+mj-lt"/>
                  </a:rPr>
                  <a:t>a</a:t>
                </a:r>
                <a:r>
                  <a:rPr lang="en-US" altLang="en-US" sz="2200" dirty="0" err="1" smtClean="0">
                    <a:latin typeface="+mj-lt"/>
                  </a:rPr>
                  <a:t>,</a:t>
                </a:r>
                <a:r>
                  <a:rPr lang="en-US" altLang="en-US" sz="2200" i="1" dirty="0" err="1" smtClean="0">
                    <a:latin typeface="+mj-lt"/>
                  </a:rPr>
                  <a:t>y</a:t>
                </a:r>
                <a:r>
                  <a:rPr lang="en-US" altLang="en-US" sz="2200" dirty="0" err="1" smtClean="0">
                    <a:latin typeface="+mj-lt"/>
                  </a:rPr>
                  <a:t>+</a:t>
                </a:r>
                <a:r>
                  <a:rPr lang="en-US" altLang="en-US" sz="2200" i="1" dirty="0" err="1" smtClean="0">
                    <a:latin typeface="+mj-lt"/>
                  </a:rPr>
                  <a:t>b</a:t>
                </a:r>
                <a:r>
                  <a:rPr lang="en-US" altLang="en-US" sz="2200" dirty="0" smtClean="0">
                    <a:latin typeface="+mj-lt"/>
                  </a:rPr>
                  <a:t>)</a:t>
                </a:r>
              </a:p>
              <a:p>
                <a:pPr lvl="1"/>
                <a:r>
                  <a:rPr lang="en-US" altLang="en-US" sz="2200" dirty="0" smtClean="0">
                    <a:latin typeface="+mj-lt"/>
                  </a:rPr>
                  <a:t>Rotation: through angle </a:t>
                </a:r>
                <a:r>
                  <a:rPr lang="en-US" altLang="en-US" sz="2200" dirty="0" smtClean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 smtClean="0">
                    <a:latin typeface="+mj-lt"/>
                  </a:rPr>
                  <a:t> about origin</a:t>
                </a:r>
              </a:p>
              <a:p>
                <a:pPr lvl="2"/>
                <a:r>
                  <a:rPr lang="en-US" altLang="en-US" sz="2200" dirty="0" smtClean="0">
                    <a:latin typeface="+mj-lt"/>
                  </a:rPr>
                  <a:t>(</a:t>
                </a:r>
                <a:r>
                  <a:rPr lang="en-US" altLang="en-US" sz="2200" i="1" dirty="0" err="1" smtClean="0">
                    <a:latin typeface="+mj-lt"/>
                  </a:rPr>
                  <a:t>x</a:t>
                </a:r>
                <a:r>
                  <a:rPr lang="en-US" altLang="en-US" sz="2200" dirty="0" err="1" smtClean="0">
                    <a:latin typeface="+mj-lt"/>
                  </a:rPr>
                  <a:t>,</a:t>
                </a:r>
                <a:r>
                  <a:rPr lang="en-US" altLang="en-US" sz="2200" i="1" dirty="0" err="1" smtClean="0">
                    <a:latin typeface="+mj-lt"/>
                  </a:rPr>
                  <a:t>y</a:t>
                </a:r>
                <a:r>
                  <a:rPr lang="en-US" altLang="en-US" sz="2200" dirty="0" smtClean="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2200" dirty="0" smtClean="0">
                    <a:latin typeface="+mj-lt"/>
                  </a:rPr>
                  <a:t>  (</a:t>
                </a:r>
                <a:r>
                  <a:rPr lang="en-US" altLang="en-US" sz="2200" i="1" dirty="0" smtClean="0">
                    <a:latin typeface="+mj-lt"/>
                  </a:rPr>
                  <a:t>x</a:t>
                </a:r>
                <a:r>
                  <a:rPr lang="en-US" altLang="en-US" sz="2200" dirty="0" smtClean="0">
                    <a:latin typeface="+mj-lt"/>
                  </a:rPr>
                  <a:t> cos</a:t>
                </a:r>
                <a:r>
                  <a:rPr lang="en-US" altLang="en-US" sz="2200" dirty="0" smtClean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 smtClean="0">
                    <a:latin typeface="+mj-lt"/>
                  </a:rPr>
                  <a:t> - </a:t>
                </a:r>
                <a:r>
                  <a:rPr lang="en-US" altLang="en-US" sz="2200" i="1" dirty="0" smtClean="0">
                    <a:latin typeface="+mj-lt"/>
                  </a:rPr>
                  <a:t>y</a:t>
                </a:r>
                <a:r>
                  <a:rPr lang="en-US" altLang="en-US" sz="2200" dirty="0" smtClean="0">
                    <a:latin typeface="+mj-lt"/>
                  </a:rPr>
                  <a:t> sin</a:t>
                </a:r>
                <a:r>
                  <a:rPr lang="en-US" altLang="en-US" sz="2200" dirty="0" smtClean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 smtClean="0">
                    <a:latin typeface="+mj-lt"/>
                  </a:rPr>
                  <a:t>, </a:t>
                </a:r>
                <a:r>
                  <a:rPr lang="en-US" altLang="en-US" sz="2200" i="1" dirty="0" smtClean="0">
                    <a:latin typeface="+mj-lt"/>
                  </a:rPr>
                  <a:t>x</a:t>
                </a:r>
                <a:r>
                  <a:rPr lang="en-US" altLang="en-US" sz="2200" dirty="0" smtClean="0">
                    <a:latin typeface="+mj-lt"/>
                  </a:rPr>
                  <a:t> sin</a:t>
                </a:r>
                <a:r>
                  <a:rPr lang="en-US" altLang="en-US" sz="2200" dirty="0" smtClean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 smtClean="0">
                    <a:latin typeface="+mj-lt"/>
                  </a:rPr>
                  <a:t> + </a:t>
                </a:r>
                <a:r>
                  <a:rPr lang="en-US" altLang="en-US" sz="2200" i="1" dirty="0" smtClean="0">
                    <a:latin typeface="+mj-lt"/>
                  </a:rPr>
                  <a:t>y</a:t>
                </a:r>
                <a:r>
                  <a:rPr lang="en-US" altLang="en-US" sz="2200" dirty="0" smtClean="0">
                    <a:latin typeface="+mj-lt"/>
                  </a:rPr>
                  <a:t> cos</a:t>
                </a:r>
                <a:r>
                  <a:rPr lang="en-US" altLang="en-US" sz="2200" dirty="0" smtClean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 smtClean="0">
                    <a:latin typeface="+mj-lt"/>
                  </a:rPr>
                  <a:t>)</a:t>
                </a:r>
              </a:p>
              <a:p>
                <a:pPr lvl="1"/>
                <a:r>
                  <a:rPr lang="en-US" altLang="en-US" sz="2200" dirty="0" smtClean="0">
                    <a:latin typeface="+mj-lt"/>
                  </a:rPr>
                  <a:t>Reflection: in line through origin at angle </a:t>
                </a:r>
                <a:r>
                  <a:rPr lang="en-US" altLang="en-US" sz="2200" dirty="0" smtClean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 smtClean="0">
                    <a:latin typeface="+mj-lt"/>
                  </a:rPr>
                  <a:t> to </a:t>
                </a:r>
                <a:r>
                  <a:rPr lang="en-US" altLang="en-US" sz="2200" i="1" dirty="0" smtClean="0">
                    <a:latin typeface="+mj-lt"/>
                  </a:rPr>
                  <a:t>x</a:t>
                </a:r>
                <a:r>
                  <a:rPr lang="en-US" altLang="en-US" sz="2200" dirty="0" smtClean="0">
                    <a:latin typeface="+mj-lt"/>
                  </a:rPr>
                  <a:t>-axis</a:t>
                </a:r>
              </a:p>
              <a:p>
                <a:pPr lvl="2"/>
                <a:r>
                  <a:rPr lang="en-US" altLang="en-US" sz="2200" dirty="0" smtClean="0">
                    <a:latin typeface="+mj-lt"/>
                  </a:rPr>
                  <a:t>(</a:t>
                </a:r>
                <a:r>
                  <a:rPr lang="en-US" altLang="en-US" sz="2200" i="1" dirty="0" err="1" smtClean="0">
                    <a:latin typeface="+mj-lt"/>
                  </a:rPr>
                  <a:t>x</a:t>
                </a:r>
                <a:r>
                  <a:rPr lang="en-US" altLang="en-US" sz="2200" dirty="0" err="1" smtClean="0">
                    <a:latin typeface="+mj-lt"/>
                  </a:rPr>
                  <a:t>,</a:t>
                </a:r>
                <a:r>
                  <a:rPr lang="en-US" altLang="en-US" sz="2200" i="1" dirty="0" err="1" smtClean="0">
                    <a:latin typeface="+mj-lt"/>
                  </a:rPr>
                  <a:t>y</a:t>
                </a:r>
                <a:r>
                  <a:rPr lang="en-US" altLang="en-US" sz="2200" dirty="0" smtClean="0">
                    <a:latin typeface="+mj-lt"/>
                  </a:rPr>
                  <a:t>)</a:t>
                </a:r>
                <a:r>
                  <a:rPr lang="en-US" altLang="en-US" sz="2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2200" dirty="0" smtClean="0">
                    <a:latin typeface="+mj-lt"/>
                  </a:rPr>
                  <a:t> (</a:t>
                </a:r>
                <a:r>
                  <a:rPr lang="en-US" altLang="en-US" sz="2200" i="1" dirty="0" smtClean="0">
                    <a:latin typeface="+mj-lt"/>
                  </a:rPr>
                  <a:t>x</a:t>
                </a:r>
                <a:r>
                  <a:rPr lang="en-US" altLang="en-US" sz="2200" dirty="0" smtClean="0">
                    <a:latin typeface="+mj-lt"/>
                  </a:rPr>
                  <a:t> cos2</a:t>
                </a:r>
                <a:r>
                  <a:rPr lang="en-US" altLang="en-US" sz="2200" dirty="0" smtClean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 smtClean="0">
                    <a:latin typeface="+mj-lt"/>
                  </a:rPr>
                  <a:t> + </a:t>
                </a:r>
                <a:r>
                  <a:rPr lang="en-US" altLang="en-US" sz="2200" i="1" dirty="0" smtClean="0">
                    <a:latin typeface="+mj-lt"/>
                  </a:rPr>
                  <a:t>y</a:t>
                </a:r>
                <a:r>
                  <a:rPr lang="en-US" altLang="en-US" sz="2200" dirty="0" smtClean="0">
                    <a:latin typeface="+mj-lt"/>
                  </a:rPr>
                  <a:t> sin2</a:t>
                </a:r>
                <a:r>
                  <a:rPr lang="en-US" altLang="en-US" sz="2200" dirty="0" smtClean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 smtClean="0">
                    <a:latin typeface="+mj-lt"/>
                  </a:rPr>
                  <a:t>, </a:t>
                </a:r>
                <a:r>
                  <a:rPr lang="en-US" altLang="en-US" sz="2200" i="1" dirty="0" smtClean="0">
                    <a:latin typeface="+mj-lt"/>
                  </a:rPr>
                  <a:t>x</a:t>
                </a:r>
                <a:r>
                  <a:rPr lang="en-US" altLang="en-US" sz="2200" dirty="0" smtClean="0">
                    <a:latin typeface="+mj-lt"/>
                  </a:rPr>
                  <a:t> sin2</a:t>
                </a:r>
                <a:r>
                  <a:rPr lang="en-US" altLang="en-US" sz="2200" dirty="0" smtClean="0">
                    <a:latin typeface="+mj-lt"/>
                    <a:sym typeface="Symbol" panose="05050102010706020507" pitchFamily="18" charset="2"/>
                  </a:rPr>
                  <a:t> </a:t>
                </a:r>
                <a:r>
                  <a:rPr lang="en-US" altLang="en-US" sz="2200" dirty="0" smtClean="0">
                    <a:latin typeface="+mj-lt"/>
                  </a:rPr>
                  <a:t>- </a:t>
                </a:r>
                <a:r>
                  <a:rPr lang="en-US" altLang="en-US" sz="2200" i="1" dirty="0" smtClean="0">
                    <a:latin typeface="+mj-lt"/>
                  </a:rPr>
                  <a:t>y</a:t>
                </a:r>
                <a:r>
                  <a:rPr lang="en-US" altLang="en-US" sz="2200" dirty="0" smtClean="0">
                    <a:latin typeface="+mj-lt"/>
                  </a:rPr>
                  <a:t> cos2</a:t>
                </a:r>
                <a:r>
                  <a:rPr lang="en-US" altLang="en-US" sz="2200" dirty="0" smtClean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 smtClean="0">
                    <a:latin typeface="+mj-lt"/>
                  </a:rPr>
                  <a:t>)</a:t>
                </a:r>
                <a:endParaRPr lang="en-US" alt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7" y="1295400"/>
                <a:ext cx="10734260" cy="5029200"/>
              </a:xfrm>
              <a:prstGeom prst="rect">
                <a:avLst/>
              </a:prstGeom>
              <a:blipFill rotWithShape="0">
                <a:blip r:embed="rId2"/>
                <a:stretch>
                  <a:fillRect l="-625" t="-1576" b="-6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2988244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Coordinate systems for Earth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7828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Euclidean space for Earth??</a:t>
            </a:r>
            <a:endParaRPr lang="en-US" sz="4200" dirty="0"/>
          </a:p>
        </p:txBody>
      </p:sp>
      <p:sp>
        <p:nvSpPr>
          <p:cNvPr id="2" name="TextBox 1"/>
          <p:cNvSpPr txBox="1"/>
          <p:nvPr/>
        </p:nvSpPr>
        <p:spPr>
          <a:xfrm>
            <a:off x="727363" y="6336145"/>
            <a:ext cx="7810151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More info on http</a:t>
            </a:r>
            <a:r>
              <a:rPr lang="en-US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://www.esri.com/news/arcuser/0111/geodesic.html</a:t>
            </a:r>
            <a:endParaRPr lang="en-US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pic>
        <p:nvPicPr>
          <p:cNvPr id="1026" name="Picture 2" descr="http://www.esri.com/news/arcuser/0111/graphics/geodesic_1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6" y="1166203"/>
            <a:ext cx="4749174" cy="38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ri.com/news/arcuser/0111/graphics/geodesic_2_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68" y="1166203"/>
            <a:ext cx="4885588" cy="395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4768" y="5118644"/>
            <a:ext cx="3786909" cy="92333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Original map showing regions with 10,000 and 15,000 km from North Korea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0907" y="5199601"/>
            <a:ext cx="3786909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Corrected map using Geodesic distances.</a:t>
            </a:r>
          </a:p>
        </p:txBody>
      </p:sp>
    </p:spTree>
    <p:extLst>
      <p:ext uri="{BB962C8B-B14F-4D97-AF65-F5344CB8AC3E}">
        <p14:creationId xmlns:p14="http://schemas.microsoft.com/office/powerpoint/2010/main" val="397403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2" y="161916"/>
            <a:ext cx="11206019" cy="100428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Geographic Coordinates: spherical model</a:t>
            </a:r>
            <a:endParaRPr lang="en-US" sz="4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40905" y="1295400"/>
            <a:ext cx="6531314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latin typeface="+mj-lt"/>
              </a:rPr>
              <a:t>Latitude</a:t>
            </a:r>
          </a:p>
          <a:p>
            <a:pPr lvl="1"/>
            <a:r>
              <a:rPr lang="en-US" sz="2100" dirty="0">
                <a:latin typeface="+mj-lt"/>
              </a:rPr>
              <a:t> </a:t>
            </a:r>
            <a:r>
              <a:rPr lang="en-US" sz="2100" dirty="0" smtClean="0">
                <a:latin typeface="+mj-lt"/>
              </a:rPr>
              <a:t>Angle </a:t>
            </a:r>
            <a:r>
              <a:rPr lang="en-US" sz="2100" dirty="0">
                <a:latin typeface="+mj-lt"/>
              </a:rPr>
              <a:t>between the equatorial plane and </a:t>
            </a:r>
            <a:r>
              <a:rPr lang="en-US" sz="2100" dirty="0" smtClean="0">
                <a:latin typeface="+mj-lt"/>
              </a:rPr>
              <a:t>line </a:t>
            </a:r>
            <a:r>
              <a:rPr lang="en-US" sz="2100" dirty="0">
                <a:latin typeface="+mj-lt"/>
              </a:rPr>
              <a:t>joining the point to the </a:t>
            </a:r>
            <a:r>
              <a:rPr lang="en-US" sz="2100" dirty="0" smtClean="0">
                <a:latin typeface="+mj-lt"/>
              </a:rPr>
              <a:t>center </a:t>
            </a:r>
            <a:r>
              <a:rPr lang="en-US" sz="2100" dirty="0">
                <a:latin typeface="+mj-lt"/>
              </a:rPr>
              <a:t>of the ellipsoid</a:t>
            </a:r>
            <a:endParaRPr lang="en-US" altLang="en-US" sz="2100" dirty="0" smtClean="0">
              <a:latin typeface="+mj-lt"/>
            </a:endParaRPr>
          </a:p>
          <a:p>
            <a:r>
              <a:rPr lang="en-US" altLang="en-US" sz="2400" dirty="0" smtClean="0">
                <a:latin typeface="+mj-lt"/>
              </a:rPr>
              <a:t>Longitude</a:t>
            </a:r>
            <a:endParaRPr lang="en-US" altLang="en-US" sz="2400" dirty="0">
              <a:latin typeface="+mj-lt"/>
            </a:endParaRPr>
          </a:p>
          <a:p>
            <a:pPr lvl="1"/>
            <a:r>
              <a:rPr lang="en-US" sz="2100" dirty="0" smtClean="0"/>
              <a:t>Angle </a:t>
            </a:r>
            <a:r>
              <a:rPr lang="en-US" sz="2100" dirty="0"/>
              <a:t>east or west from a reference meridian to another meridian that passes through that point</a:t>
            </a:r>
            <a:endParaRPr lang="en-US" altLang="en-US" sz="2100" dirty="0" smtClean="0">
              <a:latin typeface="+mj-lt"/>
            </a:endParaRPr>
          </a:p>
        </p:txBody>
      </p:sp>
      <p:pic>
        <p:nvPicPr>
          <p:cNvPr id="9" name="Picture 8" descr="Earth cutout showing angles that determine longitude and latitude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74" y="3017869"/>
            <a:ext cx="4675845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e earth with the prime meridian and equator indic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95" y="4606747"/>
            <a:ext cx="21209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6945" y="5825938"/>
            <a:ext cx="1174750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Prime Meridian</a:t>
            </a:r>
          </a:p>
        </p:txBody>
      </p:sp>
    </p:spTree>
    <p:extLst>
      <p:ext uri="{BB962C8B-B14F-4D97-AF65-F5344CB8AC3E}">
        <p14:creationId xmlns:p14="http://schemas.microsoft.com/office/powerpoint/2010/main" val="5693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Geodetic Coordinates –Ellipsoid model</a:t>
            </a:r>
            <a:endParaRPr lang="en-US" sz="4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40905" y="1295400"/>
            <a:ext cx="10724621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300" dirty="0" smtClean="0">
                <a:latin typeface="+mj-lt"/>
              </a:rPr>
              <a:t>Another coordinate system which uses a different set of reference points (</a:t>
            </a:r>
            <a:r>
              <a:rPr lang="en-US" altLang="en-US" sz="2300" dirty="0" err="1" smtClean="0">
                <a:latin typeface="+mj-lt"/>
              </a:rPr>
              <a:t>Datums</a:t>
            </a:r>
            <a:r>
              <a:rPr lang="en-US" altLang="en-US" sz="2300" dirty="0" smtClean="0">
                <a:latin typeface="+mj-lt"/>
              </a:rPr>
              <a:t>) for locating places.</a:t>
            </a:r>
          </a:p>
          <a:p>
            <a:pPr>
              <a:spcAft>
                <a:spcPts val="1200"/>
              </a:spcAft>
            </a:pPr>
            <a:r>
              <a:rPr lang="en-US" altLang="en-US" sz="2300" dirty="0" smtClean="0">
                <a:latin typeface="+mj-lt"/>
              </a:rPr>
              <a:t>A Datum defines a reference point (or a reference frame) for localizing.</a:t>
            </a:r>
          </a:p>
          <a:p>
            <a:pPr>
              <a:spcAft>
                <a:spcPts val="1200"/>
              </a:spcAft>
            </a:pPr>
            <a:r>
              <a:rPr lang="en-US" sz="2300" dirty="0" smtClean="0">
                <a:latin typeface="+mj-lt"/>
              </a:rPr>
              <a:t>Datum uses an ellipsoid</a:t>
            </a:r>
            <a:r>
              <a:rPr lang="en-US" sz="2300" dirty="0">
                <a:latin typeface="+mj-lt"/>
              </a:rPr>
              <a:t> </a:t>
            </a:r>
            <a:r>
              <a:rPr lang="en-US" sz="2300" dirty="0" smtClean="0">
                <a:latin typeface="+mj-lt"/>
              </a:rPr>
              <a:t>to defines</a:t>
            </a:r>
            <a:r>
              <a:rPr lang="en-US" sz="2300" dirty="0">
                <a:latin typeface="+mj-lt"/>
              </a:rPr>
              <a:t> latitude, longitude and altitude coordinates</a:t>
            </a:r>
            <a:r>
              <a:rPr lang="en-US" sz="2300" dirty="0" smtClean="0">
                <a:latin typeface="+mj-lt"/>
              </a:rPr>
              <a:t>.</a:t>
            </a:r>
          </a:p>
          <a:p>
            <a:pPr lvl="1"/>
            <a:r>
              <a:rPr lang="en-US" altLang="en-US" sz="2300" dirty="0" smtClean="0">
                <a:latin typeface="+mj-lt"/>
              </a:rPr>
              <a:t>Horizontal Datum: For latitude and Longitude</a:t>
            </a:r>
          </a:p>
          <a:p>
            <a:pPr lvl="1"/>
            <a:r>
              <a:rPr lang="en-US" altLang="en-US" sz="2300" dirty="0" smtClean="0">
                <a:latin typeface="+mj-lt"/>
              </a:rPr>
              <a:t>Vertical Datum: For elevation</a:t>
            </a:r>
          </a:p>
          <a:p>
            <a:r>
              <a:rPr lang="en-US" altLang="en-US" sz="2300" dirty="0" smtClean="0">
                <a:latin typeface="+mj-lt"/>
              </a:rPr>
              <a:t>Multiple standards exist. </a:t>
            </a:r>
          </a:p>
          <a:p>
            <a:pPr lvl="1"/>
            <a:r>
              <a:rPr lang="en-US" sz="2300" dirty="0">
                <a:latin typeface="+mj-lt"/>
              </a:rPr>
              <a:t> </a:t>
            </a:r>
            <a:r>
              <a:rPr lang="en-US" sz="2300" dirty="0">
                <a:latin typeface="+mj-lt"/>
                <a:hlinkClick r:id="rId2" tooltip="WGS 84"/>
              </a:rPr>
              <a:t>WGS </a:t>
            </a:r>
            <a:r>
              <a:rPr lang="en-US" sz="2300" dirty="0" smtClean="0">
                <a:latin typeface="+mj-lt"/>
                <a:hlinkClick r:id="rId2" tooltip="WGS 84"/>
              </a:rPr>
              <a:t>84</a:t>
            </a:r>
            <a:r>
              <a:rPr lang="en-US" sz="2300" dirty="0" smtClean="0">
                <a:latin typeface="+mj-lt"/>
              </a:rPr>
              <a:t>, </a:t>
            </a:r>
            <a:r>
              <a:rPr lang="en-US" sz="2300" dirty="0" smtClean="0">
                <a:latin typeface="+mj-lt"/>
                <a:hlinkClick r:id="rId3" tooltip="NAD83"/>
              </a:rPr>
              <a:t>AD83</a:t>
            </a:r>
            <a:r>
              <a:rPr lang="en-US" sz="2300" dirty="0">
                <a:latin typeface="+mj-lt"/>
              </a:rPr>
              <a:t> </a:t>
            </a:r>
            <a:r>
              <a:rPr lang="en-US" sz="2300" dirty="0" smtClean="0">
                <a:latin typeface="+mj-lt"/>
              </a:rPr>
              <a:t> and </a:t>
            </a:r>
            <a:r>
              <a:rPr lang="en-US" sz="2300" dirty="0" smtClean="0">
                <a:latin typeface="+mj-lt"/>
                <a:hlinkClick r:id="rId4" tooltip="ETRS89"/>
              </a:rPr>
              <a:t>ETRS89</a:t>
            </a:r>
            <a:endParaRPr lang="en-US" altLang="en-US" sz="2300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5163" y="6340764"/>
            <a:ext cx="606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Refer https</a:t>
            </a:r>
            <a:r>
              <a:rPr lang="en-US" dirty="0"/>
              <a:t>://en.wikipedia.org/wiki/Geodetic_datum</a:t>
            </a:r>
          </a:p>
        </p:txBody>
      </p:sp>
    </p:spTree>
    <p:extLst>
      <p:ext uri="{BB962C8B-B14F-4D97-AF65-F5344CB8AC3E}">
        <p14:creationId xmlns:p14="http://schemas.microsoft.com/office/powerpoint/2010/main" val="1683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>
              <a:xfrm>
                <a:off x="718127" y="78788"/>
                <a:ext cx="10515600" cy="1004287"/>
              </a:xfrm>
            </p:spPr>
            <p:txBody>
              <a:bodyPr>
                <a:normAutofit/>
              </a:bodyPr>
              <a:lstStyle/>
              <a:p>
                <a:r>
                  <a:rPr lang="en-US" sz="3500" dirty="0" smtClean="0"/>
                  <a:t>Geodetic Coordinates –</a:t>
                </a:r>
                <a:r>
                  <a:rPr lang="en-US" sz="3500" dirty="0" err="1" smtClean="0"/>
                  <a:t>Lat</a:t>
                </a:r>
                <a:r>
                  <a:rPr lang="en-US" sz="3500" dirty="0" smtClean="0"/>
                  <a:t> (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500" dirty="0" smtClean="0"/>
                  <a:t> and Long (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500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8127" y="78788"/>
                <a:ext cx="10515600" cy="1004287"/>
              </a:xfrm>
              <a:blipFill rotWithShape="0">
                <a:blip r:embed="rId2"/>
                <a:stretch>
                  <a:fillRect l="-1739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27" y="990712"/>
            <a:ext cx="10459652" cy="4927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5976" y="6183906"/>
            <a:ext cx="816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geoid is a representation of the surface of the earth that it would assume if the sea covered the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Multiple </a:t>
            </a:r>
            <a:r>
              <a:rPr lang="en-US" sz="4200" dirty="0" err="1" smtClean="0"/>
              <a:t>datums</a:t>
            </a:r>
            <a:endParaRPr lang="en-US" sz="4200" dirty="0"/>
          </a:p>
        </p:txBody>
      </p:sp>
      <p:pic>
        <p:nvPicPr>
          <p:cNvPr id="4" name="Picture 3" descr="The fit of the ge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1313986"/>
            <a:ext cx="6031345" cy="222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arth-centered datum vs. Local dat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4086659"/>
            <a:ext cx="5883564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umpy eart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902" y="896360"/>
            <a:ext cx="3051375" cy="306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69902" y="4086659"/>
            <a:ext cx="325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geoid is a representation of the surface of the earth that it would assume if the sea covered the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earth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equipotential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surface with respect to gravity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7519" y="6343568"/>
            <a:ext cx="606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Refer https</a:t>
            </a:r>
            <a:r>
              <a:rPr lang="en-US" dirty="0"/>
              <a:t>://en.wikipedia.org/wiki/Geodetic_datum</a:t>
            </a:r>
          </a:p>
        </p:txBody>
      </p:sp>
    </p:spTree>
    <p:extLst>
      <p:ext uri="{BB962C8B-B14F-4D97-AF65-F5344CB8AC3E}">
        <p14:creationId xmlns:p14="http://schemas.microsoft.com/office/powerpoint/2010/main" val="23798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Projected Coordinates</a:t>
            </a:r>
            <a:endParaRPr lang="en-US" sz="4200" dirty="0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22098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Flattening the </a:t>
            </a:r>
            <a:r>
              <a:rPr lang="en-US" altLang="en-US" dirty="0" smtClean="0"/>
              <a:t>Earth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9" name="Picture 8" descr="Globe to map: geographic coordinates converted to planar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03" y="2802284"/>
            <a:ext cx="4953000" cy="1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Projected Coordinates</a:t>
            </a:r>
            <a:endParaRPr lang="en-US" sz="4200" dirty="0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1163782" y="1620982"/>
            <a:ext cx="8975436" cy="342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300" dirty="0" smtClean="0"/>
              <a:t>A map project can distort one or several of the following properties</a:t>
            </a:r>
          </a:p>
          <a:p>
            <a:pPr lvl="1"/>
            <a:r>
              <a:rPr lang="en-US" altLang="en-US" sz="2200" dirty="0" smtClean="0"/>
              <a:t>Shape</a:t>
            </a:r>
          </a:p>
          <a:p>
            <a:pPr lvl="1"/>
            <a:r>
              <a:rPr lang="en-US" altLang="en-US" sz="2200" dirty="0" smtClean="0"/>
              <a:t>Area</a:t>
            </a:r>
          </a:p>
          <a:p>
            <a:pPr lvl="1"/>
            <a:r>
              <a:rPr lang="en-US" altLang="en-US" sz="2200" dirty="0" smtClean="0"/>
              <a:t>Distance</a:t>
            </a:r>
          </a:p>
          <a:p>
            <a:pPr lvl="1"/>
            <a:r>
              <a:rPr lang="en-US" altLang="en-US" sz="2200" dirty="0" smtClean="0"/>
              <a:t>Direction</a:t>
            </a:r>
          </a:p>
          <a:p>
            <a:r>
              <a:rPr lang="en-US" altLang="en-US" sz="2300" dirty="0"/>
              <a:t>Some projections specialize in preserving one or several of these features, but none preserve all </a:t>
            </a:r>
            <a:endParaRPr lang="en-US" altLang="en-US" sz="2300" dirty="0" smtClean="0"/>
          </a:p>
          <a:p>
            <a:pPr lvl="1"/>
            <a:endParaRPr lang="en-US" altLang="en-US" sz="2300" dirty="0" smtClean="0"/>
          </a:p>
          <a:p>
            <a:endParaRPr lang="en-US" altLang="en-US" sz="2300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51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Geometry and Invariance</a:t>
            </a:r>
            <a:endParaRPr lang="en-US" sz="4200" dirty="0"/>
          </a:p>
        </p:txBody>
      </p:sp>
      <p:sp>
        <p:nvSpPr>
          <p:cNvPr id="3" name="Rectangle 2"/>
          <p:cNvSpPr/>
          <p:nvPr/>
        </p:nvSpPr>
        <p:spPr>
          <a:xfrm>
            <a:off x="965914" y="1578309"/>
            <a:ext cx="1004552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en-US" sz="2600" b="1" i="1" dirty="0">
                <a:solidFill>
                  <a:schemeClr val="accent2"/>
                </a:solidFill>
              </a:rPr>
              <a:t>Geometry</a:t>
            </a:r>
            <a:r>
              <a:rPr lang="en-US" altLang="en-US" sz="2600" dirty="0"/>
              <a:t>: provides a formal representation of the abstract properties and structures within a </a:t>
            </a:r>
            <a:r>
              <a:rPr lang="en-US" altLang="en-US" sz="2600" dirty="0" smtClean="0"/>
              <a:t>space</a:t>
            </a:r>
          </a:p>
          <a:p>
            <a:pPr>
              <a:spcAft>
                <a:spcPts val="1800"/>
              </a:spcAft>
            </a:pPr>
            <a:endParaRPr lang="en-US" altLang="en-US" sz="2600" dirty="0"/>
          </a:p>
          <a:p>
            <a:r>
              <a:rPr lang="en-US" altLang="en-US" sz="2600" b="1" i="1" dirty="0">
                <a:solidFill>
                  <a:schemeClr val="accent2"/>
                </a:solidFill>
              </a:rPr>
              <a:t>Invariance</a:t>
            </a:r>
            <a:r>
              <a:rPr lang="en-US" altLang="en-US" sz="2600" dirty="0"/>
              <a:t>: a group of transformations of space under which propositions remain true</a:t>
            </a:r>
          </a:p>
          <a:p>
            <a:pPr lvl="1"/>
            <a:r>
              <a:rPr lang="en-US" altLang="en-US" sz="2600" dirty="0"/>
              <a:t>Distance- translations and rotations</a:t>
            </a:r>
          </a:p>
          <a:p>
            <a:pPr lvl="1"/>
            <a:r>
              <a:rPr lang="en-US" altLang="en-US" sz="2600" dirty="0"/>
              <a:t>Angle and parallelism- translations rotations, and </a:t>
            </a:r>
            <a:r>
              <a:rPr lang="en-US" altLang="en-US" sz="2600" dirty="0" smtClean="0"/>
              <a:t>scaling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2511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Map-Projection Distortion: Shape</a:t>
            </a:r>
            <a:endParaRPr lang="en-US" sz="4200" dirty="0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727363" y="2172967"/>
            <a:ext cx="10012218" cy="261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400" dirty="0" smtClean="0"/>
              <a:t>Projection </a:t>
            </a:r>
            <a:r>
              <a:rPr lang="en-US" altLang="en-US" sz="2400" dirty="0"/>
              <a:t>can distort the shape of a feature. </a:t>
            </a:r>
            <a:endParaRPr lang="en-US" altLang="en-US" sz="2400" dirty="0" smtClean="0"/>
          </a:p>
          <a:p>
            <a:pPr>
              <a:spcAft>
                <a:spcPts val="1200"/>
              </a:spcAft>
            </a:pPr>
            <a:r>
              <a:rPr lang="en-US" altLang="en-US" sz="2400" i="1" dirty="0" smtClean="0"/>
              <a:t>Conformal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maps preserve the shape of smaller, local geographic features, while general shapes of larger features are distorted. That is, they preserve local angles; angle on map will be same as angle on globe. </a:t>
            </a:r>
            <a:endParaRPr lang="en-US" altLang="en-US" sz="2400" dirty="0" smtClean="0"/>
          </a:p>
          <a:p>
            <a:pPr>
              <a:spcAft>
                <a:spcPts val="1200"/>
              </a:spcAft>
            </a:pPr>
            <a:r>
              <a:rPr lang="en-US" altLang="en-US" sz="2400" dirty="0"/>
              <a:t>C</a:t>
            </a:r>
            <a:r>
              <a:rPr lang="en-US" altLang="en-US" sz="2400" dirty="0" smtClean="0"/>
              <a:t>onformal </a:t>
            </a:r>
            <a:r>
              <a:rPr lang="en-US" altLang="en-US" sz="2400" dirty="0"/>
              <a:t>maps also preserve constant scale locally</a:t>
            </a:r>
          </a:p>
          <a:p>
            <a:endParaRPr lang="en-US" altLang="en-US" sz="2300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0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Map-Projection Distortion: Area</a:t>
            </a:r>
            <a:endParaRPr lang="en-US" sz="4200" dirty="0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727363" y="1507947"/>
            <a:ext cx="11085946" cy="406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Projection </a:t>
            </a:r>
            <a:r>
              <a:rPr lang="en-US" altLang="en-US" sz="2400" dirty="0"/>
              <a:t>can distort the property of </a:t>
            </a:r>
            <a:r>
              <a:rPr lang="en-US" altLang="en-US" sz="2400" i="1" dirty="0"/>
              <a:t>equal area (or equivalent)</a:t>
            </a:r>
            <a:r>
              <a:rPr lang="en-US" altLang="en-US" sz="2400" dirty="0"/>
              <a:t>, meaning that features have the correct area relative to one another. Map projections that maintain this property are often called </a:t>
            </a:r>
            <a:r>
              <a:rPr lang="en-US" altLang="en-US" sz="2400" i="1" dirty="0"/>
              <a:t>equal area map </a:t>
            </a:r>
            <a:r>
              <a:rPr lang="en-US" altLang="en-US" sz="2400" i="1" dirty="0" smtClean="0"/>
              <a:t>projections.</a:t>
            </a:r>
          </a:p>
          <a:p>
            <a:endParaRPr lang="en-US" altLang="en-US" sz="2400" i="1" dirty="0"/>
          </a:p>
          <a:p>
            <a:r>
              <a:rPr lang="en-US" altLang="en-US" sz="2400" dirty="0"/>
              <a:t>For instance, if S America is 8x larger than Greenland on the </a:t>
            </a:r>
            <a:r>
              <a:rPr lang="en-US" altLang="en-US" sz="2400" dirty="0" smtClean="0"/>
              <a:t>globe, it will </a:t>
            </a:r>
            <a:r>
              <a:rPr lang="en-US" altLang="en-US" sz="2400" dirty="0"/>
              <a:t>be 8x larger on </a:t>
            </a:r>
            <a:r>
              <a:rPr lang="en-US" altLang="en-US" sz="2400" dirty="0" smtClean="0"/>
              <a:t>map as well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dirty="0"/>
              <a:t>No map projection can have </a:t>
            </a:r>
            <a:r>
              <a:rPr lang="en-US" altLang="en-US" sz="2400" dirty="0" err="1"/>
              <a:t>conformality</a:t>
            </a:r>
            <a:r>
              <a:rPr lang="en-US" altLang="en-US" sz="2400" dirty="0"/>
              <a:t> and equal area; sacrifice shape to preserve area and vice versa</a:t>
            </a:r>
          </a:p>
          <a:p>
            <a:endParaRPr lang="en-US" altLang="en-US" sz="2300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30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857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Map-Projection Distortion: Distance</a:t>
            </a:r>
            <a:endParaRPr lang="en-US" sz="4000" dirty="0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852233" y="991866"/>
            <a:ext cx="10012218" cy="271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If a line from </a:t>
            </a:r>
            <a:r>
              <a:rPr lang="en-US" altLang="en-US" sz="20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 to </a:t>
            </a:r>
            <a:r>
              <a:rPr lang="en-US" altLang="en-US" sz="20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 on a map is the same distance (accounting for scale) that it is on the earth, then the map line has true </a:t>
            </a:r>
            <a:r>
              <a:rPr lang="en-US" altLang="en-US" sz="2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scale. </a:t>
            </a:r>
          </a:p>
          <a:p>
            <a:pPr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No 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map has true scale everywhere, but most maps have at least one or two lines of true scale</a:t>
            </a:r>
            <a:r>
              <a:rPr lang="en-US" altLang="en-US" sz="2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 </a:t>
            </a:r>
            <a:r>
              <a:rPr lang="en-US" altLang="en-US" sz="20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equidistant 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map is one that preserves true scale for all straight lines passing through a single, specified point.</a:t>
            </a:r>
            <a:endParaRPr lang="en-US" altLang="en-US" sz="2000" dirty="0">
              <a:latin typeface="+mj-lt"/>
            </a:endParaRP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2050" name="Picture 2" descr="http://www.progonos.com/furuti/MapProj/Dither/CartProp/DistPres/Img/Z1/mp2_EqdCyl-s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31" y="3412835"/>
            <a:ext cx="5176293" cy="24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gonos.com/furuti/MapProj/Dither/CartProp/DistPres/Img/Z1/mp2_Orthographic-s72-z-45-x-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31" y="3218872"/>
            <a:ext cx="28003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05164" y="5869709"/>
            <a:ext cx="8975436" cy="90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A is equidistant from B and C.</a:t>
            </a:r>
          </a:p>
          <a:p>
            <a:pPr marL="0" indent="0">
              <a:buNone/>
            </a:pPr>
            <a:r>
              <a:rPr lang="en-US" altLang="en-US" sz="2000" dirty="0" smtClean="0"/>
              <a:t>Distance between D and C is actually zero (they are at pole) </a:t>
            </a:r>
          </a:p>
          <a:p>
            <a:pPr lvl="1"/>
            <a:endParaRPr lang="en-US" altLang="en-US" sz="2000" dirty="0" smtClean="0"/>
          </a:p>
          <a:p>
            <a:endParaRPr lang="en-US" altLang="en-US" sz="2300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94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857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Map-Projection Distortion: Direction</a:t>
            </a:r>
            <a:endParaRPr lang="en-US" sz="4000" dirty="0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870705" y="1195066"/>
            <a:ext cx="10012218" cy="271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/>
              <a:t>Direction, or </a:t>
            </a:r>
            <a:r>
              <a:rPr lang="en-US" sz="2000" i="1" dirty="0"/>
              <a:t>azimuth</a:t>
            </a:r>
            <a:r>
              <a:rPr lang="en-US" sz="2000" dirty="0"/>
              <a:t>, is measured in degrees of angle from north.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On </a:t>
            </a:r>
            <a:r>
              <a:rPr lang="en-US" sz="2000" dirty="0"/>
              <a:t>the earth, this means that the direction from </a:t>
            </a:r>
            <a:r>
              <a:rPr lang="en-US" sz="2000" i="1" dirty="0"/>
              <a:t>a</a:t>
            </a:r>
            <a:r>
              <a:rPr lang="en-US" sz="2000" dirty="0"/>
              <a:t> to </a:t>
            </a:r>
            <a:r>
              <a:rPr lang="en-US" sz="2000" i="1" dirty="0"/>
              <a:t>b</a:t>
            </a:r>
            <a:r>
              <a:rPr lang="en-US" sz="2000" dirty="0"/>
              <a:t> is the angle between the meridian on which </a:t>
            </a:r>
            <a:r>
              <a:rPr lang="en-US" sz="2000" i="1" dirty="0"/>
              <a:t>a</a:t>
            </a:r>
            <a:r>
              <a:rPr lang="en-US" sz="2000" dirty="0"/>
              <a:t> lies and the great circle arc connecting </a:t>
            </a:r>
            <a:r>
              <a:rPr lang="en-US" sz="2000" i="1" dirty="0"/>
              <a:t>a</a:t>
            </a:r>
            <a:r>
              <a:rPr lang="en-US" sz="2000" dirty="0"/>
              <a:t> to </a:t>
            </a:r>
            <a:r>
              <a:rPr lang="en-US" sz="2000" i="1" dirty="0"/>
              <a:t>b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If the azimuth value from </a:t>
            </a:r>
            <a:r>
              <a:rPr lang="en-US" sz="2000" i="1" dirty="0"/>
              <a:t>a</a:t>
            </a:r>
            <a:r>
              <a:rPr lang="en-US" sz="2000" dirty="0"/>
              <a:t> to </a:t>
            </a:r>
            <a:r>
              <a:rPr lang="en-US" sz="2000" i="1" dirty="0"/>
              <a:t>b</a:t>
            </a:r>
            <a:r>
              <a:rPr lang="en-US" sz="2000" dirty="0"/>
              <a:t> is the same on a map as on the earth, then the map preserves direction from </a:t>
            </a:r>
            <a:r>
              <a:rPr lang="en-US" sz="2000" i="1" dirty="0"/>
              <a:t>a</a:t>
            </a:r>
            <a:r>
              <a:rPr lang="en-US" sz="2000" dirty="0"/>
              <a:t> to </a:t>
            </a:r>
            <a:r>
              <a:rPr lang="en-US" sz="2000" i="1" dirty="0"/>
              <a:t>b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An</a:t>
            </a:r>
            <a:r>
              <a:rPr lang="en-US" sz="2000" dirty="0"/>
              <a:t> </a:t>
            </a:r>
            <a:r>
              <a:rPr lang="en-US" sz="2000" i="1" dirty="0"/>
              <a:t>azimuthal projection</a:t>
            </a:r>
            <a:r>
              <a:rPr lang="en-US" sz="2000" dirty="0"/>
              <a:t> is one that preserves direction for all straight lines passing through a single, specified point. No map has true direction everywhere.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10242" name="Picture 2" descr="Azim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63" y="3908135"/>
            <a:ext cx="2628902" cy="25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Cylindrical Map Projection</a:t>
            </a:r>
            <a:endParaRPr lang="en-US" sz="4000" dirty="0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073727" y="1600200"/>
            <a:ext cx="5181600" cy="445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 smtClean="0">
                <a:latin typeface="+mj-lt"/>
              </a:rPr>
              <a:t> Created </a:t>
            </a:r>
            <a:r>
              <a:rPr lang="en-US" altLang="en-US" sz="2300" dirty="0">
                <a:latin typeface="+mj-lt"/>
              </a:rPr>
              <a:t>by wrapping a cylinder around a </a:t>
            </a:r>
            <a:r>
              <a:rPr lang="en-US" altLang="en-US" sz="2300" dirty="0" smtClean="0">
                <a:latin typeface="+mj-lt"/>
              </a:rPr>
              <a:t>globe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 smtClean="0">
                <a:latin typeface="+mj-lt"/>
              </a:rPr>
              <a:t> The </a:t>
            </a:r>
            <a:r>
              <a:rPr lang="en-US" altLang="en-US" sz="2300" dirty="0">
                <a:latin typeface="+mj-lt"/>
              </a:rPr>
              <a:t>meridians in cylindrical projections are equally </a:t>
            </a:r>
            <a:r>
              <a:rPr lang="en-US" altLang="en-US" sz="2300" dirty="0" smtClean="0">
                <a:latin typeface="+mj-lt"/>
              </a:rPr>
              <a:t>spaced.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 smtClean="0">
                <a:latin typeface="+mj-lt"/>
              </a:rPr>
              <a:t>The </a:t>
            </a:r>
            <a:r>
              <a:rPr lang="en-US" altLang="en-US" sz="2300" dirty="0">
                <a:latin typeface="+mj-lt"/>
              </a:rPr>
              <a:t>spacing between parallel lines of latitude increases toward the </a:t>
            </a:r>
            <a:r>
              <a:rPr lang="en-US" altLang="en-US" sz="2300" dirty="0" smtClean="0">
                <a:latin typeface="+mj-lt"/>
              </a:rPr>
              <a:t>poles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 smtClean="0">
                <a:latin typeface="+mj-lt"/>
              </a:rPr>
              <a:t>meridians </a:t>
            </a:r>
            <a:r>
              <a:rPr lang="en-US" altLang="en-US" sz="2300" dirty="0">
                <a:latin typeface="+mj-lt"/>
              </a:rPr>
              <a:t>never converge so poles can’t be shown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26" name="Picture 7" descr="1cylinder_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25" y="1034473"/>
            <a:ext cx="3749893" cy="219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latlong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25" y="3239041"/>
            <a:ext cx="3840019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954982" y="617696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dirty="0"/>
              <a:t>Source: ESRI</a:t>
            </a:r>
          </a:p>
        </p:txBody>
      </p:sp>
    </p:spTree>
    <p:extLst>
      <p:ext uri="{BB962C8B-B14F-4D97-AF65-F5344CB8AC3E}">
        <p14:creationId xmlns:p14="http://schemas.microsoft.com/office/powerpoint/2010/main" val="291911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Conical Projection</a:t>
            </a:r>
            <a:endParaRPr lang="en-US" sz="4000" dirty="0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472219" y="444976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dirty="0"/>
              <a:t>Source: ESRI</a:t>
            </a:r>
          </a:p>
        </p:txBody>
      </p:sp>
      <p:pic>
        <p:nvPicPr>
          <p:cNvPr id="8" name="Picture 2" descr="1coni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19" y="2754858"/>
            <a:ext cx="4355292" cy="31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9019" y="1385454"/>
            <a:ext cx="76962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Projects a globe onto a cone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In simplest case, globe touches cone along a single latitude line, or tangent, called standard parallel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Other latitude lines are projected onto cone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To flatten the cone, it must be cut along </a:t>
            </a:r>
            <a:r>
              <a:rPr lang="en-US" altLang="en-US" sz="2300" dirty="0" smtClean="0">
                <a:latin typeface="+mj-lt"/>
              </a:rPr>
              <a:t>a line </a:t>
            </a:r>
            <a:r>
              <a:rPr lang="en-US" altLang="en-US" sz="2300" dirty="0">
                <a:latin typeface="+mj-lt"/>
              </a:rPr>
              <a:t>of longitude (see image)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The opposite line of longitude				</a:t>
            </a:r>
            <a:r>
              <a:rPr lang="en-US" altLang="en-US" sz="2300" dirty="0" smtClean="0">
                <a:latin typeface="+mj-lt"/>
              </a:rPr>
              <a:t> </a:t>
            </a:r>
            <a:r>
              <a:rPr lang="en-US" altLang="en-US" sz="2300" dirty="0">
                <a:latin typeface="+mj-lt"/>
              </a:rPr>
              <a:t>called the central meridian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622181" y="5213904"/>
            <a:ext cx="1878093" cy="103440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8964038" y="4985886"/>
            <a:ext cx="1636294" cy="101162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19030" y="6181353"/>
            <a:ext cx="1376412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Central Meridian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58419" y="5997512"/>
            <a:ext cx="1376412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Standard Parallel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8359740" y="5997512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dirty="0"/>
              <a:t>Source: ESRI</a:t>
            </a:r>
          </a:p>
        </p:txBody>
      </p:sp>
    </p:spTree>
    <p:extLst>
      <p:ext uri="{BB962C8B-B14F-4D97-AF65-F5344CB8AC3E}">
        <p14:creationId xmlns:p14="http://schemas.microsoft.com/office/powerpoint/2010/main" val="39182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Azimuthal Projection</a:t>
            </a:r>
            <a:endParaRPr lang="en-US" sz="40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04511" y="1166203"/>
            <a:ext cx="7232583" cy="345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b="1" dirty="0">
                <a:latin typeface="+mj-lt"/>
              </a:rPr>
              <a:t>Planar or Azimuthal Projections:</a:t>
            </a:r>
            <a:r>
              <a:rPr lang="en-US" altLang="en-US" sz="2300" dirty="0">
                <a:latin typeface="+mj-lt"/>
              </a:rPr>
              <a:t> simply project a globe onto a flat plane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 smtClean="0">
                <a:latin typeface="+mj-lt"/>
              </a:rPr>
              <a:t>Any </a:t>
            </a:r>
            <a:r>
              <a:rPr lang="en-US" altLang="en-US" sz="2300" dirty="0">
                <a:latin typeface="+mj-lt"/>
              </a:rPr>
              <a:t>point of contact may be used but the poles are most commonly used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When another location is used, it is generally to make a small map of a specific area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When the poles are used, longitude lines look like hub and spokes</a:t>
            </a:r>
            <a:endParaRPr lang="en-US" altLang="en-US" sz="2300" b="1" dirty="0">
              <a:latin typeface="+mj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539437" y="5037609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dirty="0"/>
              <a:t>Source: ESRI</a:t>
            </a:r>
          </a:p>
        </p:txBody>
      </p:sp>
      <p:pic>
        <p:nvPicPr>
          <p:cNvPr id="12" name="Picture 7" descr="1plane2_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39" y="1166203"/>
            <a:ext cx="2435192" cy="381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2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Pop Question</a:t>
            </a:r>
            <a:endParaRPr lang="en-US" sz="40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00763" y="1166203"/>
            <a:ext cx="10695492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 smtClean="0">
                <a:latin typeface="+mj-lt"/>
              </a:rPr>
              <a:t>Consider the following classes of transformations for Euclidean spaces</a:t>
            </a:r>
          </a:p>
          <a:p>
            <a:pPr lvl="1" eaLnBrk="0" hangingPunct="0">
              <a:spcBef>
                <a:spcPts val="600"/>
              </a:spcBef>
              <a:buFontTx/>
              <a:buChar char="•"/>
            </a:pPr>
            <a:r>
              <a:rPr lang="en-US" altLang="en-US" sz="2100" dirty="0" smtClean="0">
                <a:latin typeface="+mj-lt"/>
              </a:rPr>
              <a:t>Translation (e.g., moving an object linearly)</a:t>
            </a:r>
          </a:p>
          <a:p>
            <a:pPr lvl="1" eaLnBrk="0" hangingPunct="0">
              <a:spcBef>
                <a:spcPts val="600"/>
              </a:spcBef>
              <a:buFontTx/>
              <a:buChar char="•"/>
            </a:pPr>
            <a:r>
              <a:rPr lang="en-US" altLang="en-US" sz="2100" dirty="0" smtClean="0">
                <a:latin typeface="+mj-lt"/>
              </a:rPr>
              <a:t>Similarity (e.g., rotation, rotation &amp; scaling)</a:t>
            </a:r>
          </a:p>
          <a:p>
            <a:pPr lvl="1" eaLnBrk="0" hangingPunct="0">
              <a:spcBef>
                <a:spcPts val="600"/>
              </a:spcBef>
              <a:buFontTx/>
              <a:buChar char="•"/>
            </a:pPr>
            <a:r>
              <a:rPr lang="en-US" altLang="en-US" sz="2100" dirty="0" smtClean="0">
                <a:latin typeface="+mj-lt"/>
              </a:rPr>
              <a:t>Affine (e.g., combinations of contraction, expansion, shear, reflection, shear, similarity)</a:t>
            </a:r>
          </a:p>
          <a:p>
            <a:pPr lvl="2" eaLnBrk="0" hangingPunct="0">
              <a:spcBef>
                <a:spcPts val="600"/>
              </a:spcBef>
              <a:buFontTx/>
              <a:buChar char="•"/>
            </a:pPr>
            <a:r>
              <a:rPr lang="en-US" altLang="en-US" sz="2100" dirty="0" smtClean="0">
                <a:latin typeface="+mj-lt"/>
              </a:rPr>
              <a:t>Basically any transformation which preserves collinearity of three points and ratio of distances.</a:t>
            </a:r>
          </a:p>
          <a:p>
            <a:pPr lvl="1" eaLnBrk="0" hangingPunct="0">
              <a:spcBef>
                <a:spcPts val="600"/>
              </a:spcBef>
              <a:buFontTx/>
              <a:buChar char="•"/>
            </a:pPr>
            <a:r>
              <a:rPr lang="en-US" altLang="en-US" sz="2100" dirty="0" smtClean="0">
                <a:latin typeface="+mj-lt"/>
              </a:rPr>
              <a:t>Projective (e.g., slide projectors)</a:t>
            </a:r>
          </a:p>
          <a:p>
            <a:pPr lvl="1" eaLnBrk="0" hangingPunct="0">
              <a:spcBef>
                <a:spcPts val="600"/>
              </a:spcBef>
              <a:buFontTx/>
              <a:buChar char="•"/>
            </a:pPr>
            <a:r>
              <a:rPr lang="en-US" altLang="en-US" sz="2100" dirty="0" smtClean="0">
                <a:latin typeface="+mj-lt"/>
              </a:rPr>
              <a:t>Topological (e.g., elastic deformation without tear)</a:t>
            </a:r>
            <a:endParaRPr lang="en-US" altLang="en-US" sz="2100" dirty="0">
              <a:latin typeface="+mj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13174" y="5111368"/>
            <a:ext cx="1012978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100" b="1" dirty="0" smtClean="0">
                <a:solidFill>
                  <a:srgbClr val="0070C0"/>
                </a:solidFill>
                <a:latin typeface="+mj-lt"/>
              </a:rPr>
              <a:t>Which of the following are preserved by each of the above transformations: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100" b="1" dirty="0" smtClean="0">
                <a:solidFill>
                  <a:srgbClr val="0070C0"/>
                </a:solidFill>
                <a:latin typeface="+mj-lt"/>
              </a:rPr>
              <a:t>(a) Shape, (b) Size, (c) Distance, (d) Direction, (e) Occlusion (in front of) </a:t>
            </a:r>
            <a:endParaRPr lang="en-US" altLang="en-US" sz="21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99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Pop Question</a:t>
            </a:r>
            <a:endParaRPr lang="en-US" sz="40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00763" y="1166203"/>
            <a:ext cx="10695492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 smtClean="0">
                <a:latin typeface="+mj-lt"/>
              </a:rPr>
              <a:t>Consider the following classes of transformations for Euclidean spaces</a:t>
            </a:r>
          </a:p>
          <a:p>
            <a:pPr lvl="1" eaLnBrk="0" hangingPunct="0">
              <a:spcBef>
                <a:spcPts val="600"/>
              </a:spcBef>
              <a:buFontTx/>
              <a:buChar char="•"/>
            </a:pPr>
            <a:r>
              <a:rPr lang="en-US" altLang="en-US" sz="2100" dirty="0" smtClean="0">
                <a:latin typeface="+mj-lt"/>
              </a:rPr>
              <a:t>Translation (e.g., moving an object linearly)</a:t>
            </a:r>
          </a:p>
          <a:p>
            <a:pPr lvl="1" eaLnBrk="0" hangingPunct="0">
              <a:spcBef>
                <a:spcPts val="600"/>
              </a:spcBef>
              <a:buFontTx/>
              <a:buChar char="•"/>
            </a:pPr>
            <a:r>
              <a:rPr lang="en-US" altLang="en-US" sz="2100" dirty="0" smtClean="0">
                <a:latin typeface="+mj-lt"/>
              </a:rPr>
              <a:t>Similarity (e.g., rotation, rotation &amp; scaling)</a:t>
            </a:r>
          </a:p>
          <a:p>
            <a:pPr lvl="1" eaLnBrk="0" hangingPunct="0">
              <a:spcBef>
                <a:spcPts val="600"/>
              </a:spcBef>
              <a:buFontTx/>
              <a:buChar char="•"/>
            </a:pPr>
            <a:r>
              <a:rPr lang="en-US" altLang="en-US" sz="2100" dirty="0" smtClean="0">
                <a:latin typeface="+mj-lt"/>
              </a:rPr>
              <a:t>Affine (e.g., combinations of contraction, expansion, shear, reflection, shear, similarity)</a:t>
            </a:r>
          </a:p>
          <a:p>
            <a:pPr lvl="2" eaLnBrk="0" hangingPunct="0">
              <a:spcBef>
                <a:spcPts val="600"/>
              </a:spcBef>
              <a:buFontTx/>
              <a:buChar char="•"/>
            </a:pPr>
            <a:r>
              <a:rPr lang="en-US" altLang="en-US" sz="2100" dirty="0" smtClean="0">
                <a:latin typeface="+mj-lt"/>
              </a:rPr>
              <a:t>Basically any transformation which preserves collinearity of three points and ratio of distances.</a:t>
            </a:r>
          </a:p>
          <a:p>
            <a:pPr lvl="1" eaLnBrk="0" hangingPunct="0">
              <a:spcBef>
                <a:spcPts val="600"/>
              </a:spcBef>
              <a:buFontTx/>
              <a:buChar char="•"/>
            </a:pPr>
            <a:r>
              <a:rPr lang="en-US" altLang="en-US" sz="2100" dirty="0" smtClean="0">
                <a:latin typeface="+mj-lt"/>
              </a:rPr>
              <a:t>Projective (e.g., slide projectors)</a:t>
            </a:r>
          </a:p>
          <a:p>
            <a:pPr lvl="1" eaLnBrk="0" hangingPunct="0">
              <a:spcBef>
                <a:spcPts val="600"/>
              </a:spcBef>
              <a:buFontTx/>
              <a:buChar char="•"/>
            </a:pPr>
            <a:r>
              <a:rPr lang="en-US" altLang="en-US" sz="2100" dirty="0" smtClean="0">
                <a:latin typeface="+mj-lt"/>
              </a:rPr>
              <a:t>Topological (e.g., elastic deformation without tear)</a:t>
            </a:r>
            <a:endParaRPr lang="en-US" altLang="en-US" sz="2100" dirty="0">
              <a:latin typeface="+mj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13174" y="5111368"/>
            <a:ext cx="1012978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100" b="1" dirty="0" smtClean="0">
                <a:solidFill>
                  <a:srgbClr val="0070C0"/>
                </a:solidFill>
                <a:latin typeface="+mj-lt"/>
              </a:rPr>
              <a:t>Which of the above transformations</a:t>
            </a:r>
            <a:r>
              <a:rPr lang="en-US" altLang="en-US" sz="21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2100" b="1" dirty="0" smtClean="0">
                <a:solidFill>
                  <a:srgbClr val="0070C0"/>
                </a:solidFill>
                <a:latin typeface="+mj-lt"/>
              </a:rPr>
              <a:t>are closest to following map projections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100" b="1" dirty="0" smtClean="0">
                <a:solidFill>
                  <a:srgbClr val="0070C0"/>
                </a:solidFill>
                <a:latin typeface="+mj-lt"/>
              </a:rPr>
              <a:t>(a) Cylindrical,  (b) Azimuthal projection  </a:t>
            </a:r>
            <a:endParaRPr lang="en-US" altLang="en-US" sz="21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1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32183" y="2983425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Set Based Geometry of Space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8787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32183" y="2983425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Coordinate Based Geometry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9116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Sets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940904" y="1295400"/>
                <a:ext cx="10250837" cy="50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300" dirty="0" smtClean="0">
                    <a:latin typeface="+mj-lt"/>
                  </a:rPr>
                  <a:t>The set based model involves:</a:t>
                </a:r>
              </a:p>
              <a:p>
                <a:pPr lvl="1"/>
                <a:r>
                  <a:rPr lang="en-US" altLang="en-US" sz="2300" dirty="0" smtClean="0">
                    <a:latin typeface="+mj-lt"/>
                  </a:rPr>
                  <a:t>The constituent objects to be modeled, called elements or members</a:t>
                </a:r>
              </a:p>
              <a:p>
                <a:pPr lvl="1"/>
                <a:r>
                  <a:rPr lang="en-US" altLang="en-US" sz="2300" dirty="0" smtClean="0">
                    <a:latin typeface="+mj-lt"/>
                  </a:rPr>
                  <a:t>Collection of elements, called sets </a:t>
                </a:r>
              </a:p>
              <a:p>
                <a:pPr lvl="1"/>
                <a:r>
                  <a:rPr lang="en-US" altLang="en-US" sz="2300" dirty="0" smtClean="0">
                    <a:latin typeface="+mj-lt"/>
                  </a:rPr>
                  <a:t>The relationship between the elements and the sets to which they belong, termed membership  </a:t>
                </a:r>
              </a:p>
              <a:p>
                <a:pPr lvl="2"/>
                <a:r>
                  <a:rPr lang="en-US" altLang="en-US" sz="2300" dirty="0" smtClean="0">
                    <a:latin typeface="+mj-lt"/>
                  </a:rPr>
                  <a:t>We write </a:t>
                </a:r>
                <a:r>
                  <a:rPr lang="en-US" altLang="en-US" sz="2300" i="1" dirty="0" smtClean="0">
                    <a:latin typeface="+mj-lt"/>
                  </a:rPr>
                  <a:t>s</a:t>
                </a:r>
                <a:r>
                  <a:rPr lang="en-US" altLang="en-US" sz="23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300" dirty="0" smtClean="0">
                    <a:latin typeface="+mj-lt"/>
                  </a:rPr>
                  <a:t> </a:t>
                </a:r>
                <a:r>
                  <a:rPr lang="en-US" altLang="en-US" sz="2300" i="1" dirty="0" smtClean="0">
                    <a:latin typeface="+mj-lt"/>
                  </a:rPr>
                  <a:t>S</a:t>
                </a:r>
                <a:r>
                  <a:rPr lang="en-US" altLang="en-US" sz="2300" dirty="0" smtClean="0">
                    <a:latin typeface="+mj-lt"/>
                  </a:rPr>
                  <a:t> to indicate that an element </a:t>
                </a:r>
                <a:r>
                  <a:rPr lang="en-US" altLang="en-US" sz="2300" i="1" dirty="0" smtClean="0">
                    <a:latin typeface="+mj-lt"/>
                  </a:rPr>
                  <a:t>s</a:t>
                </a:r>
                <a:r>
                  <a:rPr lang="en-US" altLang="en-US" sz="2300" dirty="0" smtClean="0">
                    <a:latin typeface="+mj-lt"/>
                  </a:rPr>
                  <a:t> is a member of the set </a:t>
                </a:r>
                <a:r>
                  <a:rPr lang="en-US" altLang="en-US" sz="2300" i="1" dirty="0" smtClean="0">
                    <a:latin typeface="+mj-lt"/>
                  </a:rPr>
                  <a:t>S</a:t>
                </a:r>
                <a:endParaRPr lang="en-US" altLang="en-US" sz="23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04" y="1295400"/>
                <a:ext cx="10250837" cy="5029200"/>
              </a:xfrm>
              <a:prstGeom prst="rect">
                <a:avLst/>
              </a:prstGeom>
              <a:blipFill rotWithShape="0">
                <a:blip r:embed="rId2"/>
                <a:stretch>
                  <a:fillRect l="-713" t="-1697" r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Sets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838199" y="1138495"/>
                <a:ext cx="10823713" cy="51861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dirty="0" smtClean="0"/>
                  <a:t>A large number of modeling tools are constructed:</a:t>
                </a:r>
              </a:p>
              <a:p>
                <a:pPr lvl="1"/>
                <a:r>
                  <a:rPr lang="en-US" altLang="en-US" dirty="0" smtClean="0"/>
                  <a:t>Equality</a:t>
                </a:r>
              </a:p>
              <a:p>
                <a:pPr lvl="1"/>
                <a:r>
                  <a:rPr lang="en-US" altLang="en-US" dirty="0" smtClean="0"/>
                  <a:t>Subset: </a:t>
                </a:r>
                <a:r>
                  <a:rPr lang="en-US" altLang="en-US" i="1" dirty="0" smtClean="0"/>
                  <a:t>S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i="1" dirty="0" smtClean="0"/>
                  <a:t>T</a:t>
                </a:r>
              </a:p>
              <a:p>
                <a:pPr lvl="1"/>
                <a:r>
                  <a:rPr lang="en-US" altLang="en-US" dirty="0" smtClean="0"/>
                  <a:t>Power set: the set of all subsets of a set, </a:t>
                </a:r>
                <a:r>
                  <a:rPr lang="en-US" altLang="en-US" dirty="0" smtClean="0">
                    <a:latin typeface="cmsy10" pitchFamily="34" charset="0"/>
                  </a:rPr>
                  <a:t>P</a:t>
                </a:r>
                <a:r>
                  <a:rPr lang="en-US" altLang="en-US" dirty="0" smtClean="0"/>
                  <a:t>(</a:t>
                </a:r>
                <a:r>
                  <a:rPr lang="en-US" altLang="en-US" i="1" dirty="0" smtClean="0"/>
                  <a:t>S</a:t>
                </a:r>
                <a:r>
                  <a:rPr lang="en-US" altLang="en-US" dirty="0" smtClean="0"/>
                  <a:t>)</a:t>
                </a:r>
              </a:p>
              <a:p>
                <a:pPr lvl="1"/>
                <a:r>
                  <a:rPr lang="en-US" altLang="en-US" dirty="0" smtClean="0"/>
                  <a:t>Empty set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 smtClean="0">
                    <a:latin typeface="cmsy10" pitchFamily="34" charset="0"/>
                  </a:rPr>
                  <a:t>;</a:t>
                </a:r>
              </a:p>
              <a:p>
                <a:pPr lvl="1"/>
                <a:r>
                  <a:rPr lang="en-US" altLang="en-US" dirty="0" smtClean="0"/>
                  <a:t>Cardinality: the number of members in a set #</a:t>
                </a:r>
                <a:r>
                  <a:rPr lang="en-US" altLang="en-US" i="1" dirty="0" smtClean="0"/>
                  <a:t>S</a:t>
                </a:r>
              </a:p>
              <a:p>
                <a:pPr lvl="1"/>
                <a:r>
                  <a:rPr lang="en-US" altLang="en-US" dirty="0" smtClean="0"/>
                  <a:t>Intersection: </a:t>
                </a:r>
                <a:r>
                  <a:rPr lang="en-US" altLang="en-US" i="1" dirty="0" smtClean="0"/>
                  <a:t>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⋂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i="1" dirty="0" smtClean="0"/>
                  <a:t>T</a:t>
                </a:r>
              </a:p>
              <a:p>
                <a:pPr lvl="1"/>
                <a:r>
                  <a:rPr lang="en-US" altLang="en-US" dirty="0" smtClean="0"/>
                  <a:t>Union: </a:t>
                </a:r>
                <a:r>
                  <a:rPr lang="en-US" altLang="en-US" i="1" dirty="0" smtClean="0"/>
                  <a:t>S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i="1" dirty="0" smtClean="0"/>
                  <a:t>T</a:t>
                </a:r>
              </a:p>
              <a:p>
                <a:pPr lvl="1"/>
                <a:r>
                  <a:rPr lang="en-US" altLang="en-US" dirty="0" smtClean="0"/>
                  <a:t>Difference: </a:t>
                </a:r>
                <a:r>
                  <a:rPr lang="en-US" altLang="en-US" i="1" dirty="0" smtClean="0"/>
                  <a:t>S</a:t>
                </a:r>
                <a:r>
                  <a:rPr lang="en-US" altLang="en-US" dirty="0" smtClean="0"/>
                  <a:t>\</a:t>
                </a:r>
                <a:r>
                  <a:rPr lang="en-US" altLang="en-US" i="1" dirty="0" smtClean="0"/>
                  <a:t>T</a:t>
                </a:r>
              </a:p>
              <a:p>
                <a:pPr lvl="1"/>
                <a:r>
                  <a:rPr lang="en-US" altLang="en-US" dirty="0" smtClean="0"/>
                  <a:t>Complement: elements that are not in the set, </a:t>
                </a:r>
                <a:r>
                  <a:rPr lang="en-US" altLang="en-US" i="1" dirty="0" smtClean="0"/>
                  <a:t>S</a:t>
                </a:r>
                <a:r>
                  <a:rPr lang="en-US" altLang="en-US" dirty="0" smtClean="0"/>
                  <a:t>’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138495"/>
                <a:ext cx="10823713" cy="5186105"/>
              </a:xfrm>
              <a:prstGeom prst="rect">
                <a:avLst/>
              </a:prstGeom>
              <a:blipFill rotWithShape="0">
                <a:blip r:embed="rId2"/>
                <a:stretch>
                  <a:fillRect l="-957" t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9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Distinguished sets</a:t>
            </a:r>
            <a:endParaRPr lang="en-US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38495"/>
            <a:ext cx="8438322" cy="57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Relations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199" y="1007166"/>
            <a:ext cx="10783957" cy="5579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500" b="1" i="1" dirty="0" smtClean="0">
                <a:solidFill>
                  <a:schemeClr val="accent2"/>
                </a:solidFill>
              </a:rPr>
              <a:t>Product</a:t>
            </a:r>
            <a:r>
              <a:rPr lang="en-US" altLang="en-US" sz="2500" dirty="0" smtClean="0"/>
              <a:t>: returns the set of ordered pairs, whose first element is a member of the first set and second element is a member of the second set</a:t>
            </a:r>
          </a:p>
          <a:p>
            <a:r>
              <a:rPr lang="en-US" altLang="en-US" sz="2500" b="1" i="1" dirty="0" smtClean="0">
                <a:solidFill>
                  <a:schemeClr val="accent2"/>
                </a:solidFill>
              </a:rPr>
              <a:t>Binary relation</a:t>
            </a:r>
            <a:r>
              <a:rPr lang="en-US" altLang="en-US" sz="2500" dirty="0" smtClean="0"/>
              <a:t>: a subset of the product of two sets, whose ordered pairs show the relationships between members of the first set and members of the second set</a:t>
            </a:r>
          </a:p>
          <a:p>
            <a:r>
              <a:rPr lang="en-US" altLang="en-US" sz="2500" b="1" i="1" dirty="0" smtClean="0">
                <a:solidFill>
                  <a:schemeClr val="accent2"/>
                </a:solidFill>
              </a:rPr>
              <a:t>Reflexive relations</a:t>
            </a:r>
            <a:r>
              <a:rPr lang="en-US" altLang="en-US" sz="2500" dirty="0" smtClean="0"/>
              <a:t>: where every element of the set is related to itself </a:t>
            </a:r>
          </a:p>
          <a:p>
            <a:r>
              <a:rPr lang="en-US" altLang="en-US" sz="2500" b="1" i="1" dirty="0" smtClean="0">
                <a:solidFill>
                  <a:schemeClr val="accent2"/>
                </a:solidFill>
              </a:rPr>
              <a:t>Symmetric relations</a:t>
            </a:r>
            <a:r>
              <a:rPr lang="en-US" altLang="en-US" sz="2500" dirty="0" smtClean="0"/>
              <a:t>: where if </a:t>
            </a:r>
            <a:r>
              <a:rPr lang="en-US" altLang="en-US" sz="2500" i="1" dirty="0" smtClean="0"/>
              <a:t>x</a:t>
            </a:r>
            <a:r>
              <a:rPr lang="en-US" altLang="en-US" sz="2500" dirty="0" smtClean="0"/>
              <a:t> is related to </a:t>
            </a:r>
            <a:r>
              <a:rPr lang="en-US" altLang="en-US" sz="2500" i="1" dirty="0" smtClean="0"/>
              <a:t>y</a:t>
            </a:r>
            <a:r>
              <a:rPr lang="en-US" altLang="en-US" sz="2500" dirty="0" smtClean="0"/>
              <a:t> then </a:t>
            </a:r>
            <a:r>
              <a:rPr lang="en-US" altLang="en-US" sz="2500" i="1" dirty="0" smtClean="0"/>
              <a:t>y</a:t>
            </a:r>
            <a:r>
              <a:rPr lang="en-US" altLang="en-US" sz="2500" dirty="0" smtClean="0"/>
              <a:t> is related to </a:t>
            </a:r>
            <a:r>
              <a:rPr lang="en-US" altLang="en-US" sz="2500" i="1" dirty="0" smtClean="0"/>
              <a:t>x</a:t>
            </a:r>
          </a:p>
          <a:p>
            <a:r>
              <a:rPr lang="en-US" altLang="en-US" sz="2500" b="1" i="1" dirty="0" smtClean="0">
                <a:solidFill>
                  <a:schemeClr val="accent2"/>
                </a:solidFill>
              </a:rPr>
              <a:t>Transitive relations</a:t>
            </a:r>
            <a:r>
              <a:rPr lang="en-US" altLang="en-US" sz="2500" dirty="0" smtClean="0"/>
              <a:t>: where if </a:t>
            </a:r>
            <a:r>
              <a:rPr lang="en-US" altLang="en-US" sz="2500" i="1" dirty="0" smtClean="0"/>
              <a:t>x</a:t>
            </a:r>
            <a:r>
              <a:rPr lang="en-US" altLang="en-US" sz="2500" dirty="0" smtClean="0"/>
              <a:t> is related to </a:t>
            </a:r>
            <a:r>
              <a:rPr lang="en-US" altLang="en-US" sz="2500" i="1" dirty="0" smtClean="0"/>
              <a:t>y</a:t>
            </a:r>
            <a:r>
              <a:rPr lang="en-US" altLang="en-US" sz="2500" dirty="0" smtClean="0"/>
              <a:t> and </a:t>
            </a:r>
            <a:r>
              <a:rPr lang="en-US" altLang="en-US" sz="2500" i="1" dirty="0" smtClean="0"/>
              <a:t>y</a:t>
            </a:r>
            <a:r>
              <a:rPr lang="en-US" altLang="en-US" sz="2500" dirty="0" smtClean="0"/>
              <a:t> is related to </a:t>
            </a:r>
            <a:r>
              <a:rPr lang="en-US" altLang="en-US" sz="2500" i="1" dirty="0" smtClean="0"/>
              <a:t>z</a:t>
            </a:r>
            <a:r>
              <a:rPr lang="en-US" altLang="en-US" sz="2500" dirty="0" smtClean="0"/>
              <a:t> then </a:t>
            </a:r>
            <a:r>
              <a:rPr lang="en-US" altLang="en-US" sz="2500" i="1" dirty="0" smtClean="0"/>
              <a:t>x</a:t>
            </a:r>
            <a:r>
              <a:rPr lang="en-US" altLang="en-US" sz="2500" dirty="0" smtClean="0"/>
              <a:t> is related to </a:t>
            </a:r>
            <a:r>
              <a:rPr lang="en-US" altLang="en-US" sz="2500" i="1" dirty="0" smtClean="0"/>
              <a:t>z</a:t>
            </a:r>
          </a:p>
          <a:p>
            <a:r>
              <a:rPr lang="en-US" altLang="en-US" sz="2500" b="1" i="1" dirty="0" smtClean="0">
                <a:solidFill>
                  <a:schemeClr val="accent2"/>
                </a:solidFill>
              </a:rPr>
              <a:t>Equivalence relation</a:t>
            </a:r>
            <a:r>
              <a:rPr lang="en-US" altLang="en-US" sz="2500" dirty="0" smtClean="0"/>
              <a:t>: a binary relation that is reflexive, symmetric and transitive</a:t>
            </a: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0546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Functions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967409" y="1295400"/>
                <a:ext cx="9978887" cy="50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400" b="1" i="1" dirty="0" smtClean="0">
                    <a:solidFill>
                      <a:schemeClr val="accent2"/>
                    </a:solidFill>
                  </a:rPr>
                  <a:t>Function</a:t>
                </a:r>
                <a:r>
                  <a:rPr lang="en-US" altLang="en-US" sz="2400" dirty="0" smtClean="0"/>
                  <a:t>: a type of relation which has the property that each member of the first set relates to exactly one member of the second set</a:t>
                </a:r>
              </a:p>
              <a:p>
                <a:pPr lvl="1"/>
                <a:r>
                  <a:rPr lang="en-US" altLang="en-US" i="1" dirty="0" smtClean="0">
                    <a:cs typeface="Arial" panose="020B0604020202020204" pitchFamily="34" charset="0"/>
                  </a:rPr>
                  <a:t>f</a:t>
                </a:r>
                <a:r>
                  <a:rPr lang="en-US" altLang="en-US" dirty="0" smtClean="0"/>
                  <a:t>: </a:t>
                </a:r>
                <a:r>
                  <a:rPr lang="en-US" altLang="en-US" i="1" dirty="0" smtClean="0"/>
                  <a:t>S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i="1" dirty="0" smtClean="0"/>
                  <a:t>T</a:t>
                </a:r>
                <a:endParaRPr lang="en-US" altLang="en-US" i="1" dirty="0"/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09" y="1295400"/>
                <a:ext cx="9978887" cy="5029200"/>
              </a:xfrm>
              <a:prstGeom prst="rect">
                <a:avLst/>
              </a:prstGeom>
              <a:blipFill rotWithShape="0">
                <a:blip r:embed="rId2"/>
                <a:stretch>
                  <a:fillRect l="-855" t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abstract_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14" y="3116846"/>
            <a:ext cx="5308186" cy="32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Functions</a:t>
            </a:r>
            <a:endParaRPr lang="en-US" sz="4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199" y="1295400"/>
            <a:ext cx="10280375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b="1" i="1" dirty="0" smtClean="0">
                <a:solidFill>
                  <a:schemeClr val="accent2"/>
                </a:solidFill>
              </a:rPr>
              <a:t>Injection</a:t>
            </a:r>
            <a:r>
              <a:rPr lang="en-US" altLang="en-US" dirty="0" smtClean="0"/>
              <a:t>: any two different points in the domain are transformed to two distinct points in the codomain</a:t>
            </a:r>
          </a:p>
          <a:p>
            <a:pPr>
              <a:spcAft>
                <a:spcPts val="1200"/>
              </a:spcAft>
            </a:pPr>
            <a:r>
              <a:rPr lang="en-US" altLang="en-US" b="1" i="1" dirty="0" smtClean="0">
                <a:solidFill>
                  <a:schemeClr val="accent2"/>
                </a:solidFill>
              </a:rPr>
              <a:t>Image</a:t>
            </a:r>
            <a:r>
              <a:rPr lang="en-US" altLang="en-US" dirty="0" smtClean="0"/>
              <a:t>: the set of all possible outputs</a:t>
            </a:r>
          </a:p>
          <a:p>
            <a:pPr>
              <a:spcAft>
                <a:spcPts val="1200"/>
              </a:spcAft>
            </a:pPr>
            <a:r>
              <a:rPr lang="en-US" altLang="en-US" b="1" i="1" dirty="0" smtClean="0">
                <a:solidFill>
                  <a:schemeClr val="accent2"/>
                </a:solidFill>
              </a:rPr>
              <a:t>Surjection</a:t>
            </a:r>
            <a:r>
              <a:rPr lang="en-US" altLang="en-US" dirty="0" smtClean="0"/>
              <a:t>: when the image equals the codomain</a:t>
            </a:r>
          </a:p>
          <a:p>
            <a:pPr>
              <a:spcAft>
                <a:spcPts val="1200"/>
              </a:spcAft>
            </a:pPr>
            <a:r>
              <a:rPr lang="en-US" altLang="en-US" b="1" i="1" dirty="0" smtClean="0">
                <a:solidFill>
                  <a:schemeClr val="accent2"/>
                </a:solidFill>
              </a:rPr>
              <a:t>Bijection</a:t>
            </a:r>
            <a:r>
              <a:rPr lang="en-US" altLang="en-US" dirty="0" smtClean="0"/>
              <a:t>: a function that is both a surjection and an injection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1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Inverse Functions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54157" y="1295400"/>
            <a:ext cx="10601739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Injective function have inverse functions</a:t>
            </a:r>
          </a:p>
          <a:p>
            <a:r>
              <a:rPr lang="en-US" altLang="en-US" dirty="0" smtClean="0"/>
              <a:t>Projection</a:t>
            </a:r>
          </a:p>
          <a:p>
            <a:pPr lvl="1"/>
            <a:r>
              <a:rPr lang="en-US" altLang="en-US" dirty="0" smtClean="0"/>
              <a:t>Given a point in the plane that is part of the image of the transformation, it is possible to reconstruct the point on the spheroid from which it came</a:t>
            </a:r>
          </a:p>
          <a:p>
            <a:pPr lvl="1"/>
            <a:r>
              <a:rPr lang="en-US" altLang="en-US" dirty="0" smtClean="0"/>
              <a:t>Example:</a:t>
            </a:r>
          </a:p>
          <a:p>
            <a:pPr lvl="2"/>
            <a:r>
              <a:rPr lang="en-US" altLang="en-US" dirty="0" smtClean="0"/>
              <a:t>A new function whose domain is the image of the UTM maps the image back to the spheroid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35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Convexity</a:t>
            </a:r>
            <a:endParaRPr lang="en-US" sz="4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80661" y="1295400"/>
            <a:ext cx="1064149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A set is </a:t>
            </a:r>
            <a:r>
              <a:rPr lang="en-US" altLang="en-US" b="1" i="1" dirty="0" smtClean="0">
                <a:solidFill>
                  <a:schemeClr val="accent2"/>
                </a:solidFill>
              </a:rPr>
              <a:t>convex </a:t>
            </a:r>
            <a:r>
              <a:rPr lang="en-US" altLang="en-US" dirty="0" smtClean="0"/>
              <a:t>if every point is </a:t>
            </a:r>
            <a:r>
              <a:rPr lang="en-US" altLang="en-US" b="1" i="1" dirty="0" smtClean="0">
                <a:solidFill>
                  <a:schemeClr val="accent2"/>
                </a:solidFill>
              </a:rPr>
              <a:t>visible</a:t>
            </a:r>
            <a:r>
              <a:rPr lang="en-US" altLang="en-US" dirty="0" smtClean="0"/>
              <a:t> from every other point within the set</a:t>
            </a:r>
          </a:p>
          <a:p>
            <a:r>
              <a:rPr lang="en-US" altLang="en-US" dirty="0" smtClean="0"/>
              <a:t>Let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be a set of points in the Euclidean plane</a:t>
            </a:r>
          </a:p>
          <a:p>
            <a:r>
              <a:rPr lang="en-US" altLang="en-US" b="1" i="1" dirty="0" smtClean="0">
                <a:solidFill>
                  <a:schemeClr val="accent2"/>
                </a:solidFill>
              </a:rPr>
              <a:t>Visible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Point </a:t>
            </a:r>
            <a:r>
              <a:rPr lang="en-US" altLang="en-US" i="1" dirty="0" smtClean="0"/>
              <a:t>x </a:t>
            </a:r>
            <a:r>
              <a:rPr lang="en-US" altLang="en-US" dirty="0" smtClean="0"/>
              <a:t>in </a:t>
            </a:r>
            <a:r>
              <a:rPr lang="en-US" altLang="en-US" i="1" dirty="0" smtClean="0"/>
              <a:t>S </a:t>
            </a:r>
            <a:r>
              <a:rPr lang="en-US" altLang="en-US" dirty="0" smtClean="0"/>
              <a:t>is visible from point </a:t>
            </a:r>
            <a:r>
              <a:rPr lang="en-US" altLang="en-US" i="1" dirty="0" smtClean="0"/>
              <a:t>y </a:t>
            </a:r>
            <a:r>
              <a:rPr lang="en-US" altLang="en-US" dirty="0" smtClean="0"/>
              <a:t>in </a:t>
            </a:r>
            <a:r>
              <a:rPr lang="en-US" altLang="en-US" i="1" dirty="0" smtClean="0"/>
              <a:t>S </a:t>
            </a:r>
            <a:r>
              <a:rPr lang="en-US" altLang="en-US" dirty="0" smtClean="0"/>
              <a:t>if either </a:t>
            </a:r>
          </a:p>
          <a:p>
            <a:pPr lvl="2"/>
            <a:r>
              <a:rPr lang="en-US" altLang="en-US" sz="2400" i="1" dirty="0" smtClean="0"/>
              <a:t>x</a:t>
            </a:r>
            <a:r>
              <a:rPr lang="en-US" altLang="en-US" sz="2400" dirty="0" smtClean="0"/>
              <a:t>=</a:t>
            </a:r>
            <a:r>
              <a:rPr lang="en-US" altLang="en-US" sz="2400" i="1" dirty="0" smtClean="0"/>
              <a:t>y</a:t>
            </a:r>
            <a:r>
              <a:rPr lang="en-US" altLang="en-US" sz="2400" dirty="0" smtClean="0"/>
              <a:t> or; </a:t>
            </a:r>
          </a:p>
          <a:p>
            <a:pPr lvl="2"/>
            <a:r>
              <a:rPr lang="en-US" altLang="en-US" sz="2400" dirty="0" smtClean="0"/>
              <a:t>it is possible to draw a straight-line segment between </a:t>
            </a:r>
            <a:r>
              <a:rPr lang="en-US" altLang="en-US" sz="2400" i="1" dirty="0" smtClean="0"/>
              <a:t>x </a:t>
            </a:r>
            <a:r>
              <a:rPr lang="en-US" altLang="en-US" sz="2400" dirty="0" smtClean="0"/>
              <a:t>and </a:t>
            </a:r>
            <a:r>
              <a:rPr lang="en-US" altLang="en-US" sz="2400" i="1" dirty="0" smtClean="0"/>
              <a:t>y </a:t>
            </a:r>
            <a:r>
              <a:rPr lang="en-US" altLang="en-US" sz="2400" dirty="0" smtClean="0"/>
              <a:t>that consists entirely of points of </a:t>
            </a:r>
            <a:r>
              <a:rPr lang="en-US" altLang="en-US" sz="2400" i="1" dirty="0" smtClean="0"/>
              <a:t>S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Convexity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20417" y="1295400"/>
            <a:ext cx="10734261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i="1" dirty="0" smtClean="0">
                <a:solidFill>
                  <a:schemeClr val="accent2"/>
                </a:solidFill>
              </a:rPr>
              <a:t>Observation point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The point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in </a:t>
            </a:r>
            <a:r>
              <a:rPr lang="en-US" altLang="en-US" i="1" dirty="0" smtClean="0"/>
              <a:t>S </a:t>
            </a:r>
            <a:r>
              <a:rPr lang="en-US" altLang="en-US" dirty="0" smtClean="0"/>
              <a:t>is an observation point for </a:t>
            </a:r>
            <a:r>
              <a:rPr lang="en-US" altLang="en-US" i="1" dirty="0" smtClean="0"/>
              <a:t>S </a:t>
            </a:r>
            <a:r>
              <a:rPr lang="en-US" altLang="en-US" dirty="0" smtClean="0"/>
              <a:t>if every point of </a:t>
            </a:r>
            <a:r>
              <a:rPr lang="en-US" altLang="en-US" i="1" dirty="0" smtClean="0"/>
              <a:t>S </a:t>
            </a:r>
            <a:r>
              <a:rPr lang="en-US" altLang="en-US" dirty="0" smtClean="0"/>
              <a:t>is visible from </a:t>
            </a:r>
            <a:r>
              <a:rPr lang="en-US" altLang="en-US" i="1" dirty="0" smtClean="0"/>
              <a:t>x</a:t>
            </a:r>
          </a:p>
          <a:p>
            <a:r>
              <a:rPr lang="en-US" altLang="en-US" b="1" i="1" dirty="0" smtClean="0">
                <a:solidFill>
                  <a:schemeClr val="accent2"/>
                </a:solidFill>
              </a:rPr>
              <a:t>Semi-convex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The set </a:t>
            </a:r>
            <a:r>
              <a:rPr lang="en-US" altLang="en-US" i="1" dirty="0" smtClean="0"/>
              <a:t>S </a:t>
            </a:r>
            <a:r>
              <a:rPr lang="en-US" altLang="en-US" dirty="0" smtClean="0"/>
              <a:t>is semi-convex (star-shaped if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is a polygonal region) if there is some observation point for </a:t>
            </a:r>
            <a:r>
              <a:rPr lang="en-US" altLang="en-US" i="1" dirty="0" smtClean="0"/>
              <a:t>S</a:t>
            </a:r>
          </a:p>
          <a:p>
            <a:r>
              <a:rPr lang="en-US" altLang="en-US" b="1" i="1" dirty="0" smtClean="0">
                <a:solidFill>
                  <a:schemeClr val="accent2"/>
                </a:solidFill>
              </a:rPr>
              <a:t>Convex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The set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is convex if every point of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is an observation point for </a:t>
            </a:r>
            <a:r>
              <a:rPr lang="en-US" altLang="en-US" i="1" dirty="0" smtClean="0"/>
              <a:t>S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5404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Convexity</a:t>
            </a:r>
            <a:endParaRPr lang="en-US" sz="4200" dirty="0"/>
          </a:p>
        </p:txBody>
      </p:sp>
      <p:pic>
        <p:nvPicPr>
          <p:cNvPr id="5" name="Picture 4" descr="convexity_de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87" y="3783307"/>
            <a:ext cx="7871791" cy="28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isibility_po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235075"/>
            <a:ext cx="261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42904" y="1959621"/>
            <a:ext cx="32400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Visibility between points x, y, and z</a:t>
            </a:r>
          </a:p>
        </p:txBody>
      </p:sp>
    </p:spTree>
    <p:extLst>
      <p:ext uri="{BB962C8B-B14F-4D97-AF65-F5344CB8AC3E}">
        <p14:creationId xmlns:p14="http://schemas.microsoft.com/office/powerpoint/2010/main" val="289947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Euclidean Space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07583" y="1295400"/>
            <a:ext cx="10547797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i="1" dirty="0" smtClean="0">
                <a:solidFill>
                  <a:schemeClr val="accent2"/>
                </a:solidFill>
              </a:rPr>
              <a:t>Euclidean Space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coordinatized</a:t>
            </a:r>
            <a:r>
              <a:rPr lang="en-US" altLang="en-US" dirty="0" smtClean="0"/>
              <a:t> model of space</a:t>
            </a:r>
          </a:p>
          <a:p>
            <a:pPr lvl="1"/>
            <a:r>
              <a:rPr lang="en-US" altLang="en-US" dirty="0" smtClean="0"/>
              <a:t>Transforms spatial properties into properties of tuples of real numbers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Coordinate frame consists of a fixed, distinguished point (origin) and a pair of orthogonal lines (axes), intersecting in the origin</a:t>
            </a:r>
          </a:p>
          <a:p>
            <a:r>
              <a:rPr lang="en-US" altLang="en-US" dirty="0" smtClean="0"/>
              <a:t>Point objects</a:t>
            </a:r>
          </a:p>
          <a:p>
            <a:r>
              <a:rPr lang="en-US" altLang="en-US" dirty="0" smtClean="0"/>
              <a:t>Line objects</a:t>
            </a:r>
          </a:p>
          <a:p>
            <a:r>
              <a:rPr lang="en-US" altLang="en-US" dirty="0" smtClean="0"/>
              <a:t>Polygonal objects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32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32183" y="2983425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Topology of Space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9502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Topology</a:t>
            </a:r>
            <a:endParaRPr lang="en-US" sz="4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9462" y="1154083"/>
            <a:ext cx="10933344" cy="162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Topology: “study of form”; concerns properties that are invariant under topological transformations</a:t>
            </a:r>
          </a:p>
          <a:p>
            <a:r>
              <a:rPr lang="en-US" altLang="en-US" sz="2200" dirty="0" smtClean="0"/>
              <a:t>Intuitively, topological transformations are rubber sheet transformations</a:t>
            </a:r>
            <a:endParaRPr lang="en-US" altLang="en-US" sz="2200" dirty="0"/>
          </a:p>
        </p:txBody>
      </p:sp>
      <p:graphicFrame>
        <p:nvGraphicFramePr>
          <p:cNvPr id="4" name="Group 16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0806409"/>
              </p:ext>
            </p:extLst>
          </p:nvPr>
        </p:nvGraphicFramePr>
        <p:xfrm>
          <a:off x="2219497" y="2331076"/>
          <a:ext cx="8083601" cy="4344043"/>
        </p:xfrm>
        <a:graphic>
          <a:graphicData uri="http://schemas.openxmlformats.org/drawingml/2006/table">
            <a:tbl>
              <a:tblPr/>
              <a:tblGrid>
                <a:gridCol w="2460142"/>
                <a:gridCol w="5623459"/>
              </a:tblGrid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Topological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point is at an end-point of an arc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point is on the boundary of an area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point is in the interior/exterior of an area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 arc is simple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 area is open/closed/simple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 area is connected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Non-topological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Distance between two points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414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Bearing of one point from another point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414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Length of an arc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414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Perimeter of an area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2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7085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Brief Introduction to Topology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73994" y="938289"/>
                <a:ext cx="11427390" cy="50094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US" sz="2100" dirty="0" smtClean="0"/>
                  <a:t>The field of topology generally concerns with the </a:t>
                </a:r>
                <a:r>
                  <a:rPr lang="en-US" sz="2100" dirty="0"/>
                  <a:t>study of geometrical properties and spatial relations </a:t>
                </a:r>
                <a:r>
                  <a:rPr lang="en-US" sz="2100" dirty="0" smtClean="0"/>
                  <a:t>unaffected </a:t>
                </a:r>
                <a:r>
                  <a:rPr lang="en-US" sz="2100" dirty="0"/>
                  <a:t>by the continuous change of shape or size of figures</a:t>
                </a:r>
                <a:r>
                  <a:rPr lang="en-US" sz="2100" dirty="0" smtClean="0"/>
                  <a:t>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sz="2100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altLang="en-US" sz="21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Definition of Topology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sz="2100" dirty="0" smtClean="0">
                    <a:solidFill>
                      <a:schemeClr val="tx1"/>
                    </a:solidFill>
                  </a:rPr>
                  <a:t>Defined on a family of subsets. Consider a set M, let P(M) be its power set (</a:t>
                </a:r>
                <a:r>
                  <a:rPr lang="en-US" altLang="en-US" sz="21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altLang="en-US" sz="2100" dirty="0" smtClean="0">
                    <a:solidFill>
                      <a:schemeClr val="tx1"/>
                    </a:solidFill>
                  </a:rPr>
                  <a:t>, set of all of its subsets). A topology T is a subset of P(M) with the following properties: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altLang="en-US" sz="2100" b="1" dirty="0" smtClean="0">
                    <a:solidFill>
                      <a:schemeClr val="tx1"/>
                    </a:solidFill>
                  </a:rPr>
                  <a:t>T1:</a:t>
                </a:r>
                <a:r>
                  <a:rPr lang="en-US" altLang="en-US" sz="2100" dirty="0" smtClean="0">
                    <a:solidFill>
                      <a:schemeClr val="tx1"/>
                    </a:solidFill>
                  </a:rPr>
                  <a:t> T contains the empty set </a:t>
                </a:r>
                <a14:m>
                  <m:oMath xmlns:m="http://schemas.openxmlformats.org/officeDocument/2006/math">
                    <m:r>
                      <a:rPr lang="en-US" alt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100" dirty="0" smtClean="0">
                    <a:solidFill>
                      <a:schemeClr val="tx1"/>
                    </a:solidFill>
                  </a:rPr>
                  <a:t> and the underlying set M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altLang="en-US" sz="2100" b="1" dirty="0" smtClean="0">
                    <a:solidFill>
                      <a:schemeClr val="tx1"/>
                    </a:solidFill>
                  </a:rPr>
                  <a:t>T2:</a:t>
                </a:r>
                <a:r>
                  <a:rPr lang="en-US" altLang="en-US" sz="2100" dirty="0" smtClean="0">
                    <a:solidFill>
                      <a:schemeClr val="tx1"/>
                    </a:solidFill>
                  </a:rPr>
                  <a:t> The intersection of any two elements A and B of T is an element of T.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altLang="en-US" sz="2100" b="1" dirty="0" smtClean="0">
                    <a:solidFill>
                      <a:schemeClr val="tx1"/>
                    </a:solidFill>
                  </a:rPr>
                  <a:t>T3:</a:t>
                </a:r>
                <a:r>
                  <a:rPr lang="en-US" altLang="en-US" sz="2100" dirty="0" smtClean="0">
                    <a:solidFill>
                      <a:schemeClr val="tx1"/>
                    </a:solidFill>
                  </a:rPr>
                  <a:t> The union of an arbitrary number of elements A,B,… of T is an element of T. (Note that this part of the definition is not limited to the union of a countable number of sets.</a:t>
                </a:r>
              </a:p>
              <a:p>
                <a:pPr marL="0" indent="0">
                  <a:buNone/>
                </a:pPr>
                <a:endParaRPr lang="en-US" alt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4" y="938289"/>
                <a:ext cx="11427390" cy="5009430"/>
              </a:xfrm>
              <a:prstGeom prst="rect">
                <a:avLst/>
              </a:prstGeom>
              <a:blipFill rotWithShape="0">
                <a:blip r:embed="rId2"/>
                <a:stretch>
                  <a:fillRect l="-640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9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7085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Brief Introduction to Topology</a:t>
            </a:r>
            <a:endParaRPr lang="en-US" sz="4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99854" y="1341944"/>
            <a:ext cx="11246265" cy="1763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100" b="1" dirty="0" smtClean="0">
                <a:solidFill>
                  <a:schemeClr val="accent2">
                    <a:lumMod val="75000"/>
                  </a:schemeClr>
                </a:solidFill>
              </a:rPr>
              <a:t>Topological Space: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A domain (M ; T) is called a topological space if T is a topology on the underlying set M. Every element of the underlying set M is called a point of the topological space. Every element of the topology T is called an open set of the topological space  and is a subset of M.  </a:t>
            </a:r>
            <a:endParaRPr lang="en-US" altLang="en-US" sz="2000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73994" y="3763867"/>
            <a:ext cx="11246265" cy="28802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100" b="1" dirty="0" smtClean="0">
                <a:solidFill>
                  <a:schemeClr val="accent2">
                    <a:lumMod val="75000"/>
                  </a:schemeClr>
                </a:solidFill>
              </a:rPr>
              <a:t>Open Sets (An example):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Formally, a subset A of points of a topological space (M;T) is called an open set of it is an element of the topology of the space (i.e., it is member of T).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Consider the real number set 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latin typeface="+mj-lt"/>
              </a:rPr>
              <a:t>A subset </a:t>
            </a:r>
            <a:r>
              <a:rPr lang="en-US" altLang="en-US" sz="2000" dirty="0" smtClean="0">
                <a:solidFill>
                  <a:srgbClr val="222222"/>
                </a:solidFill>
                <a:latin typeface="+mj-lt"/>
              </a:rPr>
              <a:t>U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⊆R is 'open' if for every point </a:t>
            </a:r>
            <a:r>
              <a:rPr lang="en-US" altLang="en-US" sz="2000" dirty="0" err="1">
                <a:solidFill>
                  <a:srgbClr val="222222"/>
                </a:solidFill>
                <a:latin typeface="+mj-lt"/>
              </a:rPr>
              <a:t>x∈U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 there is some ε&gt;0 such that (</a:t>
            </a:r>
            <a:r>
              <a:rPr lang="en-US" altLang="en-US" sz="2000" dirty="0" err="1">
                <a:solidFill>
                  <a:srgbClr val="222222"/>
                </a:solidFill>
                <a:latin typeface="+mj-lt"/>
              </a:rPr>
              <a:t>x−ε,x+ε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)⊆U. Equivalently, if |x−y|&lt;ε then </a:t>
            </a:r>
            <a:r>
              <a:rPr lang="en-US" altLang="en-US" sz="2000" dirty="0" err="1">
                <a:solidFill>
                  <a:srgbClr val="222222"/>
                </a:solidFill>
                <a:latin typeface="+mj-lt"/>
              </a:rPr>
              <a:t>y∈U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. </a:t>
            </a:r>
            <a:r>
              <a:rPr lang="en-US" altLang="en-US" sz="2000" dirty="0">
                <a:latin typeface="+mj-lt"/>
              </a:rPr>
              <a:t> </a:t>
            </a:r>
            <a:endParaRPr lang="en-US" altLang="en-US" sz="200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latin typeface="+mj-lt"/>
              </a:rPr>
              <a:t>Intuitively, for sets defined using geometric shapes (e.g., circles) the boundary of the shape is not included in the set. 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200" dirty="0">
              <a:latin typeface="+mj-l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alt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20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7085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Brief Introduction to Topology</a:t>
            </a:r>
            <a:endParaRPr lang="en-US" sz="4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73994" y="905338"/>
                <a:ext cx="11246265" cy="57387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altLang="en-US" sz="21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Neighborhoods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sz="2000" dirty="0" smtClean="0">
                    <a:solidFill>
                      <a:schemeClr val="tx1"/>
                    </a:solidFill>
                  </a:rPr>
                  <a:t>A subset A    M of the underlying set of a topological space (M;T) is called a neighborhood of a point x </a:t>
                </a:r>
                <a:r>
                  <a:rPr lang="en-US" altLang="en-US" sz="2000" dirty="0" smtClean="0">
                    <a:solidFill>
                      <a:srgbClr val="222222"/>
                    </a:solidFill>
                  </a:rPr>
                  <a:t>∈ M </a:t>
                </a:r>
                <a:r>
                  <a:rPr lang="en-US" altLang="en-US" sz="2000" dirty="0" smtClean="0">
                    <a:solidFill>
                      <a:srgbClr val="222222"/>
                    </a:solidFill>
                  </a:rPr>
                  <a:t>if </a:t>
                </a:r>
                <a:r>
                  <a:rPr lang="en-US" altLang="en-US" sz="2000" dirty="0" smtClean="0">
                    <a:solidFill>
                      <a:srgbClr val="222222"/>
                    </a:solidFill>
                  </a:rPr>
                  <a:t>there is a subset </a:t>
                </a:r>
                <a:r>
                  <a:rPr lang="en-US" altLang="en-US" sz="2000" dirty="0" err="1" smtClean="0">
                    <a:solidFill>
                      <a:srgbClr val="222222"/>
                    </a:solidFill>
                  </a:rPr>
                  <a:t>T</a:t>
                </a:r>
                <a:r>
                  <a:rPr lang="en-US" altLang="en-US" sz="2000" baseline="-25000" dirty="0" err="1" smtClean="0">
                    <a:solidFill>
                      <a:srgbClr val="222222"/>
                    </a:solidFill>
                  </a:rPr>
                  <a:t>i</a:t>
                </a:r>
                <a:r>
                  <a:rPr lang="en-US" altLang="en-US" sz="2000" baseline="-25000" dirty="0" smtClean="0">
                    <a:solidFill>
                      <a:srgbClr val="222222"/>
                    </a:solidFill>
                  </a:rPr>
                  <a:t>  </a:t>
                </a:r>
                <a:r>
                  <a:rPr lang="en-US" altLang="en-US" sz="2000" dirty="0" smtClean="0">
                    <a:solidFill>
                      <a:srgbClr val="222222"/>
                    </a:solidFill>
                  </a:rPr>
                  <a:t> of </a:t>
                </a:r>
                <a:r>
                  <a:rPr lang="en-US" altLang="en-US" sz="2000" dirty="0">
                    <a:solidFill>
                      <a:srgbClr val="222222"/>
                    </a:solidFill>
                  </a:rPr>
                  <a:t>A </a:t>
                </a:r>
                <a:r>
                  <a:rPr lang="en-US" altLang="en-US" sz="2000" dirty="0" smtClean="0">
                    <a:solidFill>
                      <a:srgbClr val="222222"/>
                    </a:solidFill>
                  </a:rPr>
                  <a:t>which </a:t>
                </a:r>
                <a:r>
                  <a:rPr lang="en-US" altLang="en-US" sz="2000" dirty="0" smtClean="0">
                    <a:solidFill>
                      <a:srgbClr val="222222"/>
                    </a:solidFill>
                  </a:rPr>
                  <a:t>is </a:t>
                </a:r>
                <a:r>
                  <a:rPr lang="en-US" altLang="en-US" sz="2000" dirty="0" smtClean="0">
                    <a:solidFill>
                      <a:srgbClr val="222222"/>
                    </a:solidFill>
                  </a:rPr>
                  <a:t>open (i.e., </a:t>
                </a:r>
                <a:r>
                  <a:rPr lang="en-US" altLang="en-US" sz="2000" dirty="0" err="1" smtClean="0">
                    <a:solidFill>
                      <a:srgbClr val="222222"/>
                    </a:solidFill>
                  </a:rPr>
                  <a:t>T</a:t>
                </a:r>
                <a:r>
                  <a:rPr lang="en-US" altLang="en-US" sz="2000" baseline="-25000" dirty="0" err="1" smtClean="0">
                    <a:solidFill>
                      <a:srgbClr val="222222"/>
                    </a:solidFill>
                  </a:rPr>
                  <a:t>i</a:t>
                </a:r>
                <a:r>
                  <a:rPr lang="en-US" altLang="en-US" sz="2000" baseline="-25000" dirty="0" smtClean="0">
                    <a:solidFill>
                      <a:srgbClr val="222222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 smtClean="0"/>
                  <a:t>T)</a:t>
                </a:r>
                <a:r>
                  <a:rPr lang="en-US" altLang="en-US" sz="2000" dirty="0" smtClean="0">
                    <a:solidFill>
                      <a:srgbClr val="222222"/>
                    </a:solidFill>
                  </a:rPr>
                  <a:t> </a:t>
                </a:r>
                <a:r>
                  <a:rPr lang="en-US" altLang="en-US" sz="2000" dirty="0" smtClean="0">
                    <a:solidFill>
                      <a:srgbClr val="222222"/>
                    </a:solidFill>
                  </a:rPr>
                  <a:t>and contains x.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sz="2000" dirty="0" smtClean="0">
                    <a:solidFill>
                      <a:srgbClr val="222222"/>
                    </a:solidFill>
                    <a:latin typeface="+mj-lt"/>
                  </a:rPr>
                  <a:t>The set of neighborhoods of a point x is called as </a:t>
                </a:r>
                <a:r>
                  <a:rPr lang="en-US" altLang="en-US" sz="20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neighborhood system </a:t>
                </a:r>
                <a:r>
                  <a:rPr lang="en-US" altLang="en-US" sz="2000" dirty="0" smtClean="0">
                    <a:solidFill>
                      <a:srgbClr val="222222"/>
                    </a:solidFill>
                    <a:latin typeface="+mj-lt"/>
                  </a:rPr>
                  <a:t>of x and it denoted as U(x)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altLang="en-US" sz="21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Properties of a neighborhood system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en-US" sz="2000" dirty="0" smtClean="0">
                    <a:solidFill>
                      <a:schemeClr val="tx1"/>
                    </a:solidFill>
                    <a:latin typeface="+mj-lt"/>
                  </a:rPr>
                  <a:t>The neighborhood system U(x) is not empty.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en-US" sz="2000" dirty="0" smtClean="0">
                    <a:solidFill>
                      <a:schemeClr val="tx1"/>
                    </a:solidFill>
                    <a:latin typeface="+mj-lt"/>
                  </a:rPr>
                  <a:t>The neighborhood system U(x) does not contain the empty set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altLang="en-US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the neighborhood system U(x) contains the neighborhoods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U</a:t>
                </a:r>
                <a:r>
                  <a:rPr lang="en-US" sz="2000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U</a:t>
                </a:r>
                <a:r>
                  <a:rPr lang="en-US" sz="2000" baseline="-25000" dirty="0" err="1" smtClean="0">
                    <a:solidFill>
                      <a:schemeClr val="tx1"/>
                    </a:solidFill>
                  </a:rPr>
                  <a:t>k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, then it also contains their intersection U</a:t>
                </a:r>
                <a:r>
                  <a:rPr lang="en-US" sz="2000" baseline="-25000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U</a:t>
                </a:r>
                <a:r>
                  <a:rPr lang="en-US" sz="2000" baseline="-25000" dirty="0" err="1" smtClean="0">
                    <a:solidFill>
                      <a:schemeClr val="tx1"/>
                    </a:solidFill>
                  </a:rPr>
                  <a:t>j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alt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U</a:t>
                </a:r>
                <a:r>
                  <a:rPr lang="en-US" sz="2000" baseline="-25000" dirty="0" err="1" smtClean="0">
                    <a:solidFill>
                      <a:schemeClr val="tx1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solidFill>
                      <a:schemeClr val="tx1"/>
                    </a:solidFill>
                  </a:rPr>
                  <a:t>If the neighborhood system U(x) contains the neighborhoods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U</a:t>
                </a:r>
                <a:r>
                  <a:rPr lang="en-US" sz="2000" baseline="-250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U</a:t>
                </a:r>
                <a:r>
                  <a:rPr lang="en-US" sz="2000" baseline="-25000" dirty="0" err="1">
                    <a:solidFill>
                      <a:schemeClr val="tx1"/>
                    </a:solidFill>
                  </a:rPr>
                  <a:t>k</a:t>
                </a:r>
                <a:r>
                  <a:rPr lang="en-US" sz="2000" dirty="0">
                    <a:solidFill>
                      <a:schemeClr val="tx1"/>
                    </a:solidFill>
                  </a:rPr>
                  <a:t> , then it also contains their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union </a:t>
                </a:r>
                <a:r>
                  <a:rPr lang="en-US" sz="2000" dirty="0">
                    <a:solidFill>
                      <a:schemeClr val="tx1"/>
                    </a:solidFill>
                  </a:rPr>
                  <a:t>U</a:t>
                </a:r>
                <a:r>
                  <a:rPr lang="en-US" sz="2000" baseline="-25000" dirty="0">
                    <a:solidFill>
                      <a:schemeClr val="tx1"/>
                    </a:solidFill>
                  </a:rPr>
                  <a:t>m</a:t>
                </a:r>
                <a:r>
                  <a:rPr lang="en-US" sz="2000" dirty="0">
                    <a:solidFill>
                      <a:schemeClr val="tx1"/>
                    </a:solidFill>
                  </a:rPr>
                  <a:t> =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U</a:t>
                </a:r>
                <a:r>
                  <a:rPr lang="en-US" sz="2000" baseline="-25000" dirty="0" err="1">
                    <a:solidFill>
                      <a:schemeClr val="tx1"/>
                    </a:solidFill>
                  </a:rPr>
                  <a:t>j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U</a:t>
                </a:r>
                <a:r>
                  <a:rPr lang="en-US" sz="2000" baseline="-25000" dirty="0" smtClean="0">
                    <a:solidFill>
                      <a:schemeClr val="tx1"/>
                    </a:solidFill>
                  </a:rPr>
                  <a:t>k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/>
                  <a:t>If U</a:t>
                </a:r>
                <a:r>
                  <a:rPr lang="en-US" sz="2000" baseline="-25000" dirty="0" smtClean="0"/>
                  <a:t>m </a:t>
                </a:r>
                <a:r>
                  <a:rPr lang="en-US" sz="2000" dirty="0" smtClean="0"/>
                  <a:t> is a neighborhood of the point x. Then there is an open subset </a:t>
                </a:r>
                <a:r>
                  <a:rPr lang="en-US" sz="2000" dirty="0" err="1" smtClean="0"/>
                  <a:t>Ti</a:t>
                </a:r>
                <a:r>
                  <a:rPr lang="en-US" sz="2000" dirty="0" smtClean="0"/>
                  <a:t> of U</a:t>
                </a:r>
                <a:r>
                  <a:rPr lang="en-US" sz="2000" baseline="-25000" dirty="0" smtClean="0"/>
                  <a:t>m</a:t>
                </a:r>
                <a:r>
                  <a:rPr lang="en-US" sz="2000" dirty="0" smtClean="0"/>
                  <a:t> such that U</a:t>
                </a:r>
                <a:r>
                  <a:rPr lang="en-US" sz="2000" baseline="-25000" dirty="0" smtClean="0"/>
                  <a:t>m</a:t>
                </a:r>
                <a:r>
                  <a:rPr lang="en-US" sz="2000" dirty="0" smtClean="0"/>
                  <a:t> is also a neighborhood for every point y of the subset </a:t>
                </a:r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i</a:t>
                </a:r>
                <a:endParaRPr lang="en-US" sz="2000" baseline="-25000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4" y="905338"/>
                <a:ext cx="11246265" cy="5738743"/>
              </a:xfrm>
              <a:prstGeom prst="rect">
                <a:avLst/>
              </a:prstGeom>
              <a:blipFill rotWithShape="0">
                <a:blip r:embed="rId2"/>
                <a:stretch>
                  <a:fillRect l="-651" t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\subseteq \!\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67" y="1520551"/>
            <a:ext cx="188374" cy="2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7085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Brief Introduction to Topology</a:t>
            </a:r>
            <a:endParaRPr lang="en-US" sz="4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33170" y="1751492"/>
            <a:ext cx="11246265" cy="3759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100" b="1" dirty="0" smtClean="0">
                <a:solidFill>
                  <a:schemeClr val="accent2">
                    <a:lumMod val="75000"/>
                  </a:schemeClr>
                </a:solidFill>
              </a:rPr>
              <a:t>Neighborhood Axioms (</a:t>
            </a:r>
            <a:r>
              <a:rPr lang="en-US" altLang="en-US" sz="2100" dirty="0" smtClean="0"/>
              <a:t>alternative definition of topology</a:t>
            </a:r>
            <a:r>
              <a:rPr lang="en-US" altLang="en-US" sz="21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A </a:t>
            </a:r>
            <a:r>
              <a:rPr lang="en-US" altLang="en-US" sz="2000" i="1" dirty="0" smtClean="0">
                <a:solidFill>
                  <a:srgbClr val="222222"/>
                </a:solidFill>
                <a:latin typeface="+mj-lt"/>
              </a:rPr>
              <a:t>neighborhood </a:t>
            </a:r>
            <a:r>
              <a:rPr lang="en-US" altLang="en-US" sz="2000" i="1" dirty="0">
                <a:solidFill>
                  <a:srgbClr val="222222"/>
                </a:solidFill>
                <a:latin typeface="+mj-lt"/>
              </a:rPr>
              <a:t>topology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 on a set X assigns to each </a:t>
            </a:r>
            <a:r>
              <a:rPr lang="en-US" altLang="en-US" sz="2000" dirty="0" err="1">
                <a:solidFill>
                  <a:srgbClr val="222222"/>
                </a:solidFill>
                <a:latin typeface="+mj-lt"/>
              </a:rPr>
              <a:t>x∈X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 a non empty set </a:t>
            </a:r>
            <a:r>
              <a:rPr lang="en-US" altLang="en-US" sz="2000" dirty="0" smtClean="0">
                <a:solidFill>
                  <a:srgbClr val="222222"/>
                </a:solidFill>
                <a:latin typeface="+mj-lt"/>
              </a:rPr>
              <a:t>U(x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) of subsets of X, called </a:t>
            </a:r>
            <a:r>
              <a:rPr lang="en-US" altLang="en-US" sz="2000" i="1" dirty="0" smtClean="0">
                <a:solidFill>
                  <a:srgbClr val="222222"/>
                </a:solidFill>
                <a:latin typeface="+mj-lt"/>
              </a:rPr>
              <a:t>neighborhoods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 of x, with the properties:</a:t>
            </a:r>
            <a:r>
              <a:rPr lang="en-US" altLang="en-US" sz="2000" dirty="0">
                <a:latin typeface="+mj-lt"/>
              </a:rPr>
              <a:t> </a:t>
            </a:r>
            <a:endParaRPr lang="en-US" altLang="en-US" sz="20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U1</a:t>
            </a: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: Each point belongs to each of its neighborhoods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>
                <a:latin typeface="+mj-lt"/>
              </a:rPr>
              <a:t>U2: </a:t>
            </a:r>
            <a:r>
              <a:rPr lang="en-US" altLang="en-US" sz="2000" dirty="0" smtClean="0">
                <a:latin typeface="+mj-lt"/>
              </a:rPr>
              <a:t>The union of an arbitrary number of neighborhoods of a point x is also neighborhood of x.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smtClean="0">
                <a:latin typeface="+mj-lt"/>
              </a:rPr>
              <a:t>U3</a:t>
            </a:r>
            <a:r>
              <a:rPr lang="en-US" altLang="en-US" sz="2000" dirty="0" smtClean="0">
                <a:latin typeface="+mj-lt"/>
              </a:rPr>
              <a:t>: The intersections of two neighborhoods of x is a neighborhood of x.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/>
              <a:t>U4</a:t>
            </a:r>
            <a:r>
              <a:rPr lang="en-US" sz="2000" dirty="0" smtClean="0"/>
              <a:t>: Every neighborhood U</a:t>
            </a:r>
            <a:r>
              <a:rPr lang="en-US" sz="2000" baseline="-25000" dirty="0" smtClean="0"/>
              <a:t>m </a:t>
            </a:r>
            <a:r>
              <a:rPr lang="en-US" sz="2000" dirty="0" smtClean="0"/>
              <a:t> of a point x contains a neighborhood </a:t>
            </a:r>
            <a:r>
              <a:rPr lang="en-US" sz="2000" dirty="0" err="1" smtClean="0"/>
              <a:t>U</a:t>
            </a:r>
            <a:r>
              <a:rPr lang="en-US" sz="2000" baseline="-25000" dirty="0" err="1"/>
              <a:t>i</a:t>
            </a:r>
            <a:r>
              <a:rPr lang="en-US" sz="2000" dirty="0" smtClean="0"/>
              <a:t>    U</a:t>
            </a:r>
            <a:r>
              <a:rPr lang="en-US" sz="2000" baseline="-25000" dirty="0"/>
              <a:t>m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of x such that, U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 is a neighborhood of every point of </a:t>
            </a:r>
            <a:r>
              <a:rPr lang="en-US" sz="2000" dirty="0" err="1"/>
              <a:t>U</a:t>
            </a:r>
            <a:r>
              <a:rPr lang="en-US" sz="2000" baseline="-25000" dirty="0" err="1"/>
              <a:t>i</a:t>
            </a:r>
            <a:r>
              <a:rPr lang="en-US" sz="2000" dirty="0" smtClean="0"/>
              <a:t> </a:t>
            </a:r>
            <a:endParaRPr lang="en-US" sz="2000" baseline="-25000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baseline="-25000" dirty="0">
              <a:solidFill>
                <a:schemeClr val="tx1"/>
              </a:solidFill>
            </a:endParaRPr>
          </a:p>
        </p:txBody>
      </p:sp>
      <p:pic>
        <p:nvPicPr>
          <p:cNvPr id="7" name="Picture 2" descr="\subseteq \!\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008" y="4412030"/>
            <a:ext cx="188374" cy="2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7085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Brief Introduction to Topology</a:t>
            </a:r>
            <a:endParaRPr lang="en-US" sz="4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3994" y="1145059"/>
            <a:ext cx="11246265" cy="5156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100" b="1" dirty="0" smtClean="0">
                <a:solidFill>
                  <a:schemeClr val="accent2">
                    <a:lumMod val="75000"/>
                  </a:schemeClr>
                </a:solidFill>
              </a:rPr>
              <a:t>Basis of a Topology </a:t>
            </a:r>
          </a:p>
          <a:p>
            <a:r>
              <a:rPr lang="en-US" sz="2000" dirty="0"/>
              <a:t>Let (M ; T) be a topological space. A subset B of the topology</a:t>
            </a:r>
          </a:p>
          <a:p>
            <a:r>
              <a:rPr lang="en-US" sz="2000" dirty="0"/>
              <a:t>T is called a basis of the topology if T contains exactly those sets which </a:t>
            </a:r>
            <a:r>
              <a:rPr lang="en-US" sz="2000" dirty="0" smtClean="0"/>
              <a:t>result from </a:t>
            </a:r>
            <a:r>
              <a:rPr lang="en-US" sz="2000" dirty="0"/>
              <a:t>arbitrary unions of elements of </a:t>
            </a:r>
            <a:r>
              <a:rPr lang="en-US" sz="2000" dirty="0" smtClean="0"/>
              <a:t>B.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Generating set of a Topology</a:t>
            </a:r>
          </a:p>
          <a:p>
            <a:pPr marL="0" indent="0">
              <a:buNone/>
            </a:pPr>
            <a:r>
              <a:rPr lang="en-US" sz="2000" dirty="0"/>
              <a:t>A subset E of the power set P(M) is called a generating set </a:t>
            </a:r>
            <a:r>
              <a:rPr lang="en-US" sz="2000" dirty="0" smtClean="0"/>
              <a:t>on the </a:t>
            </a:r>
            <a:r>
              <a:rPr lang="en-US" sz="2000" dirty="0"/>
              <a:t>underlying set M if :</a:t>
            </a:r>
            <a:endParaRPr lang="en-US" alt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E1: </a:t>
            </a:r>
            <a:r>
              <a:rPr lang="en-US" sz="2000" dirty="0"/>
              <a:t>The underlying set M is a union of elements of E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E2: </a:t>
            </a:r>
            <a:r>
              <a:rPr lang="en-US" sz="2000" dirty="0" smtClean="0"/>
              <a:t>For </a:t>
            </a:r>
            <a:r>
              <a:rPr lang="en-US" sz="2000" dirty="0"/>
              <a:t>every point x of the intersection A of two elements of E there is an </a:t>
            </a:r>
            <a:r>
              <a:rPr lang="en-US" sz="2000" dirty="0" smtClean="0"/>
              <a:t>element of </a:t>
            </a:r>
            <a:r>
              <a:rPr lang="en-US" sz="2000" dirty="0"/>
              <a:t>E which contains x and is a subset of A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alt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Construction of Topology</a:t>
            </a:r>
          </a:p>
          <a:p>
            <a:r>
              <a:rPr lang="en-US" sz="2000" dirty="0"/>
              <a:t>A generating set E is a basis for a </a:t>
            </a:r>
            <a:r>
              <a:rPr lang="en-US" sz="2000" dirty="0" smtClean="0"/>
              <a:t>topological space </a:t>
            </a:r>
            <a:r>
              <a:rPr lang="en-US" sz="2000" dirty="0"/>
              <a:t>with the underlying set M. The set T which contains every union of </a:t>
            </a:r>
            <a:r>
              <a:rPr lang="en-US" sz="2000" dirty="0" smtClean="0"/>
              <a:t>elements of </a:t>
            </a:r>
            <a:r>
              <a:rPr lang="en-US" sz="2000" dirty="0"/>
              <a:t>E is therefore a topology on M.</a:t>
            </a:r>
            <a:endParaRPr lang="en-US" alt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b="1" dirty="0">
              <a:latin typeface="+mj-lt"/>
            </a:endParaRPr>
          </a:p>
          <a:p>
            <a:endParaRPr lang="en-US" sz="2000" b="1" baseline="-25000" dirty="0" smtClean="0">
              <a:solidFill>
                <a:schemeClr val="tx1"/>
              </a:solidFill>
              <a:latin typeface="+mj-lt"/>
            </a:endParaRPr>
          </a:p>
          <a:p>
            <a:endParaRPr lang="en-US" sz="20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4"/>
            <a:ext cx="10515600" cy="56850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Examples of Generating Sets (1/2)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02508" y="650790"/>
                <a:ext cx="11689492" cy="61042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altLang="en-US" sz="21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Euclidean Space:</a:t>
                </a:r>
                <a:r>
                  <a:rPr lang="en-US" alt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950" dirty="0" smtClean="0"/>
                  <a:t>Given a set of </a:t>
                </a:r>
                <a:r>
                  <a:rPr lang="en-US" altLang="en-US" sz="195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</a:t>
                </a:r>
                <a:r>
                  <a:rPr lang="en-US" altLang="en-US" sz="1950" dirty="0" smtClean="0"/>
                  <a:t> points lying in a Euclidean plane. For each point x </a:t>
                </a:r>
                <a14:m>
                  <m:oMath xmlns:m="http://schemas.openxmlformats.org/officeDocument/2006/math">
                    <m:r>
                      <a:rPr lang="en-US" altLang="en-US" sz="195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195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M </a:t>
                </a:r>
                <a:r>
                  <a:rPr lang="en-US" altLang="en-US" sz="1950" dirty="0" smtClean="0"/>
                  <a:t>we define at least one </a:t>
                </a:r>
                <a14:m>
                  <m:oMath xmlns:m="http://schemas.openxmlformats.org/officeDocument/2006/math">
                    <m:r>
                      <a:rPr lang="en-US" altLang="en-US" sz="195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950" b="0" i="1" smtClean="0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altLang="en-US" sz="195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95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as the set of points D(x,</a:t>
                </a:r>
                <a:r>
                  <a:rPr lang="en-US" altLang="en-US" sz="195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950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195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) of</a:t>
                </a:r>
                <a:r>
                  <a:rPr lang="en-US" altLang="en-US" sz="195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M </a:t>
                </a:r>
                <a:r>
                  <a:rPr lang="en-US" altLang="en-US" sz="1950" dirty="0" smtClean="0">
                    <a:solidFill>
                      <a:schemeClr val="tx1"/>
                    </a:solidFill>
                  </a:rPr>
                  <a:t>whose Euclidean distance from x is strictly less than </a:t>
                </a:r>
                <a14:m>
                  <m:oMath xmlns:m="http://schemas.openxmlformats.org/officeDocument/2006/math">
                    <m:r>
                      <a:rPr lang="en-US" altLang="en-US" sz="1950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1950" dirty="0" smtClean="0">
                    <a:solidFill>
                      <a:schemeClr val="tx1"/>
                    </a:solidFill>
                  </a:rPr>
                  <a:t>. We define a set </a:t>
                </a:r>
                <a:r>
                  <a:rPr lang="en-US" altLang="en-US" sz="195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en-US" altLang="en-US" sz="1950" dirty="0" smtClean="0">
                    <a:solidFill>
                      <a:schemeClr val="tx1"/>
                    </a:solidFill>
                  </a:rPr>
                  <a:t> as the set of these </a:t>
                </a:r>
                <a14:m>
                  <m:oMath xmlns:m="http://schemas.openxmlformats.org/officeDocument/2006/math">
                    <m:r>
                      <a:rPr lang="en-US" altLang="en-US" sz="1950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195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950" i="1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altLang="en-US" sz="1950" dirty="0" smtClean="0">
                    <a:solidFill>
                      <a:schemeClr val="tx1"/>
                    </a:solidFill>
                  </a:rPr>
                  <a:t>s. Does </a:t>
                </a:r>
                <a:r>
                  <a:rPr lang="en-US" altLang="en-US" sz="195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en-US" altLang="en-US" sz="1950" dirty="0" smtClean="0">
                    <a:solidFill>
                      <a:schemeClr val="tx1"/>
                    </a:solidFill>
                  </a:rPr>
                  <a:t> make a candidate generating set for a topology on </a:t>
                </a:r>
                <a:r>
                  <a:rPr lang="en-US" altLang="en-US" sz="195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</a:t>
                </a:r>
                <a:r>
                  <a:rPr lang="en-US" altLang="en-US" sz="1950" dirty="0" smtClean="0">
                    <a:solidFill>
                      <a:schemeClr val="tx1"/>
                    </a:solidFill>
                  </a:rPr>
                  <a:t>? Alternatively, do </a:t>
                </a:r>
                <a14:m>
                  <m:oMath xmlns:m="http://schemas.openxmlformats.org/officeDocument/2006/math">
                    <m:r>
                      <a:rPr lang="en-US" altLang="en-US" sz="1950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195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950" i="1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altLang="en-US" sz="1950" dirty="0" smtClean="0"/>
                  <a:t>s make open sets for a topology.</a:t>
                </a:r>
                <a:endParaRPr lang="en-US" altLang="en-US" sz="195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195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E1: </a:t>
                </a:r>
                <a:r>
                  <a:rPr lang="en-US" altLang="en-US" sz="1950" dirty="0" smtClean="0"/>
                  <a:t>By definition of set </a:t>
                </a:r>
                <a:r>
                  <a:rPr lang="en-US" altLang="en-US" sz="195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en-US" altLang="en-US" sz="1950" dirty="0" smtClean="0"/>
                  <a:t> every point x is contained in an </a:t>
                </a:r>
                <a14:m>
                  <m:oMath xmlns:m="http://schemas.openxmlformats.org/officeDocument/2006/math">
                    <m:r>
                      <a:rPr lang="en-US" altLang="en-US" sz="1950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195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950" i="1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altLang="en-US" sz="195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. </a:t>
                </a:r>
                <a:r>
                  <a:rPr lang="en-US" altLang="en-US" sz="1950" dirty="0" smtClean="0"/>
                  <a:t>Therefore, the union of all the </a:t>
                </a:r>
                <a14:m>
                  <m:oMath xmlns:m="http://schemas.openxmlformats.org/officeDocument/2006/math">
                    <m:r>
                      <a:rPr lang="en-US" altLang="en-US" sz="1950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195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950" i="1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altLang="en-US" sz="1950" dirty="0" smtClean="0"/>
                  <a:t>s would be the set </a:t>
                </a:r>
                <a:r>
                  <a:rPr lang="en-US" altLang="en-US" sz="195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</a:t>
                </a:r>
                <a:r>
                  <a:rPr lang="en-US" altLang="en-US" sz="1950" dirty="0" smtClean="0"/>
                  <a:t>. </a:t>
                </a:r>
                <a:endParaRPr lang="en-US" altLang="en-US" sz="195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950" b="1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95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E2: Case 1: </a:t>
                </a:r>
                <a:r>
                  <a:rPr lang="en-US" sz="1950" dirty="0"/>
                  <a:t>Let </a:t>
                </a:r>
                <a:r>
                  <a:rPr lang="en-US" sz="1950" dirty="0" err="1" smtClean="0"/>
                  <a:t>E</a:t>
                </a:r>
                <a:r>
                  <a:rPr lang="en-US" sz="1950" baseline="-25000" dirty="0" err="1" smtClean="0"/>
                  <a:t>r</a:t>
                </a:r>
                <a:r>
                  <a:rPr lang="en-US" sz="1950" dirty="0" smtClean="0"/>
                  <a:t> </a:t>
                </a:r>
                <a:r>
                  <a:rPr lang="en-US" sz="1950" dirty="0"/>
                  <a:t>= D(x, r) and </a:t>
                </a:r>
                <a:r>
                  <a:rPr lang="en-US" sz="1950" dirty="0" err="1" smtClean="0"/>
                  <a:t>E</a:t>
                </a:r>
                <a:r>
                  <a:rPr lang="en-US" sz="1950" baseline="-25000" dirty="0" err="1" smtClean="0"/>
                  <a:t>s</a:t>
                </a:r>
                <a:r>
                  <a:rPr lang="en-US" sz="1950" dirty="0"/>
                  <a:t>= D(y, s) be different elements of the set </a:t>
                </a:r>
                <a:r>
                  <a:rPr lang="en-US" sz="1950" dirty="0" smtClean="0"/>
                  <a:t>E. </a:t>
                </a:r>
                <a:r>
                  <a:rPr lang="en-US" sz="1950" dirty="0"/>
                  <a:t>If </a:t>
                </a:r>
                <a:r>
                  <a:rPr lang="en-US" sz="1950" dirty="0" smtClean="0"/>
                  <a:t>their intersection </a:t>
                </a:r>
                <a:r>
                  <a:rPr lang="en-US" sz="1950" dirty="0" err="1" smtClean="0"/>
                  <a:t>E</a:t>
                </a:r>
                <a:r>
                  <a:rPr lang="en-US" sz="1950" baseline="-25000" dirty="0" err="1" smtClean="0"/>
                  <a:t>r</a:t>
                </a:r>
                <a:r>
                  <a:rPr lang="en-US" sz="1950" dirty="0" smtClean="0"/>
                  <a:t> </a:t>
                </a:r>
                <a14:m>
                  <m:oMath xmlns:m="http://schemas.openxmlformats.org/officeDocument/2006/math">
                    <m:r>
                      <a:rPr lang="en-US" sz="1950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1950" dirty="0" smtClean="0"/>
                  <a:t> </a:t>
                </a:r>
                <a:r>
                  <a:rPr lang="en-US" sz="1950" dirty="0" err="1" smtClean="0"/>
                  <a:t>E</a:t>
                </a:r>
                <a:r>
                  <a:rPr lang="en-US" sz="1950" baseline="-25000" dirty="0" err="1" smtClean="0"/>
                  <a:t>s</a:t>
                </a:r>
                <a:r>
                  <a:rPr lang="en-US" sz="1950" dirty="0" smtClean="0"/>
                  <a:t> </a:t>
                </a:r>
                <a:r>
                  <a:rPr lang="en-US" sz="1950" dirty="0"/>
                  <a:t>is </a:t>
                </a:r>
                <a:r>
                  <a:rPr lang="en-US" sz="1950" dirty="0" smtClean="0"/>
                  <a:t>empty, </a:t>
                </a:r>
                <a:r>
                  <a:rPr lang="en-US" sz="1950" dirty="0"/>
                  <a:t>then </a:t>
                </a:r>
                <a:r>
                  <a:rPr lang="en-US" sz="1950" dirty="0" smtClean="0"/>
                  <a:t>condition (</a:t>
                </a:r>
                <a:r>
                  <a:rPr lang="en-US" sz="1950" dirty="0"/>
                  <a:t>E2) for generating sets is satisfied, since there is no point x </a:t>
                </a:r>
                <a:r>
                  <a:rPr lang="en-US" sz="1950" dirty="0" smtClean="0"/>
                  <a:t>in </a:t>
                </a:r>
                <a:r>
                  <a:rPr lang="en-US" sz="1950" dirty="0" err="1" smtClean="0"/>
                  <a:t>E</a:t>
                </a:r>
                <a:r>
                  <a:rPr lang="en-US" sz="1950" baseline="-25000" dirty="0" err="1" smtClean="0"/>
                  <a:t>r</a:t>
                </a:r>
                <a:r>
                  <a:rPr lang="en-US" sz="1950" dirty="0" smtClean="0"/>
                  <a:t> </a:t>
                </a:r>
                <a14:m>
                  <m:oMath xmlns:m="http://schemas.openxmlformats.org/officeDocument/2006/math">
                    <m:r>
                      <a:rPr lang="en-US" sz="1950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1950" dirty="0" smtClean="0"/>
                  <a:t> </a:t>
                </a:r>
                <a:r>
                  <a:rPr lang="en-US" sz="1950" dirty="0" err="1" smtClean="0"/>
                  <a:t>E</a:t>
                </a:r>
                <a:r>
                  <a:rPr lang="en-US" sz="1950" baseline="-25000" dirty="0" err="1" smtClean="0"/>
                  <a:t>s</a:t>
                </a:r>
                <a:r>
                  <a:rPr lang="en-US" sz="1950" dirty="0" smtClean="0"/>
                  <a:t>.</a:t>
                </a:r>
              </a:p>
              <a:p>
                <a:pPr marL="0" indent="0">
                  <a:buNone/>
                </a:pPr>
                <a:endParaRPr lang="en-US" sz="195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95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Case 2: </a:t>
                </a:r>
                <a:r>
                  <a:rPr lang="en-US" sz="1950" dirty="0" smtClean="0">
                    <a:latin typeface="+mj-lt"/>
                  </a:rPr>
                  <a:t>If</a:t>
                </a:r>
                <a:r>
                  <a:rPr lang="en-US" sz="195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en-US" sz="1950" dirty="0" err="1" smtClean="0"/>
                  <a:t>E</a:t>
                </a:r>
                <a:r>
                  <a:rPr lang="en-US" sz="1950" baseline="-25000" dirty="0" err="1" smtClean="0"/>
                  <a:t>r</a:t>
                </a:r>
                <a:r>
                  <a:rPr lang="en-US" sz="1950" dirty="0" smtClean="0"/>
                  <a:t> </a:t>
                </a:r>
                <a14:m>
                  <m:oMath xmlns:m="http://schemas.openxmlformats.org/officeDocument/2006/math">
                    <m:r>
                      <a:rPr lang="en-US" sz="195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1950" dirty="0" smtClean="0"/>
                  <a:t> </a:t>
                </a:r>
                <a:r>
                  <a:rPr lang="en-US" sz="1950" dirty="0" err="1"/>
                  <a:t>E</a:t>
                </a:r>
                <a:r>
                  <a:rPr lang="en-US" sz="1950" baseline="-25000" dirty="0" err="1"/>
                  <a:t>s</a:t>
                </a:r>
                <a:r>
                  <a:rPr lang="en-US" sz="1950" dirty="0"/>
                  <a:t> </a:t>
                </a:r>
                <a:r>
                  <a:rPr lang="en-US" sz="1950" dirty="0" smtClean="0"/>
                  <a:t>is not empty, then without loss of generality assume that there is point z </a:t>
                </a:r>
                <a14:m>
                  <m:oMath xmlns:m="http://schemas.openxmlformats.org/officeDocument/2006/math">
                    <m:r>
                      <a:rPr lang="en-US" altLang="en-US" sz="195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950" dirty="0" smtClean="0"/>
                  <a:t> </a:t>
                </a:r>
                <a:r>
                  <a:rPr lang="en-US" sz="1950" dirty="0"/>
                  <a:t>E</a:t>
                </a:r>
                <a:r>
                  <a:rPr lang="en-US" sz="1950" baseline="-25000" dirty="0" err="1"/>
                  <a:t>r</a:t>
                </a:r>
                <a:r>
                  <a:rPr lang="en-US" sz="1950" dirty="0"/>
                  <a:t> </a:t>
                </a:r>
                <a14:m>
                  <m:oMath xmlns:m="http://schemas.openxmlformats.org/officeDocument/2006/math">
                    <m:r>
                      <a:rPr lang="en-US" sz="1950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1950" dirty="0"/>
                  <a:t> </a:t>
                </a:r>
                <a:r>
                  <a:rPr lang="en-US" sz="1950" dirty="0" err="1"/>
                  <a:t>E</a:t>
                </a:r>
                <a:r>
                  <a:rPr lang="en-US" sz="1950" baseline="-25000" dirty="0" err="1"/>
                  <a:t>s</a:t>
                </a:r>
                <a:r>
                  <a:rPr lang="en-US" sz="1950" dirty="0" smtClean="0"/>
                  <a:t> .   </a:t>
                </a:r>
                <a:endParaRPr lang="en-US" sz="195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  <a:p>
                <a:endParaRPr lang="en-US" sz="2000" b="1" baseline="-25000" dirty="0" smtClean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08" y="650790"/>
                <a:ext cx="11689492" cy="6104237"/>
              </a:xfrm>
              <a:prstGeom prst="rect">
                <a:avLst/>
              </a:prstGeom>
              <a:blipFill rotWithShape="0">
                <a:blip r:embed="rId2"/>
                <a:stretch>
                  <a:fillRect l="-469" t="-999" r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202724" y="4308985"/>
            <a:ext cx="1894703" cy="1948249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74324" y="4631508"/>
            <a:ext cx="1358869" cy="135899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19166" y="5214650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97426" y="5214650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640" y="5329479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10821" y="5177704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8849" y="5246353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59076" y="5218456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36388" y="4738162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7441" y="4904417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0"/>
            <a:endCxn id="2" idx="1"/>
          </p:cNvCxnSpPr>
          <p:nvPr/>
        </p:nvCxnSpPr>
        <p:spPr>
          <a:xfrm flipH="1" flipV="1">
            <a:off x="1480197" y="4594299"/>
            <a:ext cx="669878" cy="58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</p:cNvCxnSpPr>
          <p:nvPr/>
        </p:nvCxnSpPr>
        <p:spPr>
          <a:xfrm flipV="1">
            <a:off x="3328335" y="4734358"/>
            <a:ext cx="330015" cy="480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469027" y="4197449"/>
                <a:ext cx="7496557" cy="19605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We can always construct a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dirty="0" smtClean="0"/>
                  <a:t> around z by taking the radius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= min{r - </a:t>
                </a:r>
                <a:r>
                  <a:rPr lang="en-US" dirty="0" err="1" smtClean="0"/>
                  <a:t>Euclidist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z,x</a:t>
                </a:r>
                <a:r>
                  <a:rPr lang="en-US" dirty="0" smtClean="0"/>
                  <a:t>), s – </a:t>
                </a:r>
                <a:r>
                  <a:rPr lang="en-US" dirty="0" err="1" smtClean="0"/>
                  <a:t>Euclidist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z,y</a:t>
                </a:r>
                <a:r>
                  <a:rPr lang="en-US" dirty="0"/>
                  <a:t>)}/2 which will be inside E</a:t>
                </a:r>
                <a:r>
                  <a:rPr lang="en-US" baseline="-25000" dirty="0" err="1"/>
                  <a:t>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 . Thus, establishing the E2 property.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027" y="4197449"/>
                <a:ext cx="7496557" cy="19605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5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6902" y="10353"/>
            <a:ext cx="10515600" cy="56850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Examples of Generating Sets (2/2)</a:t>
            </a:r>
            <a:endParaRPr lang="en-US" sz="4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02508" y="650790"/>
                <a:ext cx="11689492" cy="61042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altLang="en-US" sz="21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Travel-Time:</a:t>
                </a:r>
                <a:r>
                  <a:rPr lang="en-US" alt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900" dirty="0" smtClean="0"/>
                  <a:t>Given a set of </a:t>
                </a:r>
                <a:r>
                  <a:rPr lang="en-US" altLang="en-US" sz="19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</a:t>
                </a:r>
                <a:r>
                  <a:rPr lang="en-US" altLang="en-US" sz="1900" dirty="0" smtClean="0"/>
                  <a:t> points lying in a Transportation network (mode: driving). For each point x </a:t>
                </a:r>
                <a14:m>
                  <m:oMath xmlns:m="http://schemas.openxmlformats.org/officeDocument/2006/math">
                    <m:r>
                      <a:rPr lang="en-US" altLang="en-US" sz="19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19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M </a:t>
                </a:r>
                <a:r>
                  <a:rPr lang="en-US" altLang="en-US" sz="1900" dirty="0" smtClean="0"/>
                  <a:t>we define at least one </a:t>
                </a:r>
                <a14:m>
                  <m:oMath xmlns:m="http://schemas.openxmlformats.org/officeDocument/2006/math">
                    <m:r>
                      <a:rPr lang="en-US" altLang="en-US" sz="190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19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900" b="0" i="1" smtClean="0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altLang="en-US" sz="19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19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as the set of points D(x,</a:t>
                </a:r>
                <a:r>
                  <a:rPr lang="en-US" altLang="en-US" sz="19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900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19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) of</a:t>
                </a:r>
                <a:r>
                  <a:rPr lang="en-US" altLang="en-US" sz="19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M </a:t>
                </a:r>
                <a:r>
                  <a:rPr lang="en-US" altLang="en-US" sz="1900" dirty="0" smtClean="0">
                    <a:solidFill>
                      <a:schemeClr val="tx1"/>
                    </a:solidFill>
                  </a:rPr>
                  <a:t>whose </a:t>
                </a:r>
                <a:r>
                  <a:rPr lang="en-US" altLang="en-US" sz="1900" dirty="0" smtClean="0">
                    <a:solidFill>
                      <a:schemeClr val="tx1"/>
                    </a:solidFill>
                  </a:rPr>
                  <a:t>travel-time </a:t>
                </a:r>
                <a:r>
                  <a:rPr lang="en-US" altLang="en-US" sz="1900" dirty="0" smtClean="0">
                    <a:solidFill>
                      <a:schemeClr val="tx1"/>
                    </a:solidFill>
                  </a:rPr>
                  <a:t>from x is strictly less than </a:t>
                </a:r>
                <a14:m>
                  <m:oMath xmlns:m="http://schemas.openxmlformats.org/officeDocument/2006/math">
                    <m:r>
                      <a:rPr lang="en-US" altLang="en-US" sz="1900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1900" dirty="0" smtClean="0">
                    <a:solidFill>
                      <a:schemeClr val="tx1"/>
                    </a:solidFill>
                  </a:rPr>
                  <a:t>. We define a set </a:t>
                </a:r>
                <a:r>
                  <a:rPr lang="en-US" altLang="en-US" sz="19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r>
                  <a:rPr lang="en-US" altLang="en-US" sz="1900" dirty="0" smtClean="0">
                    <a:solidFill>
                      <a:schemeClr val="tx1"/>
                    </a:solidFill>
                  </a:rPr>
                  <a:t> as the set of these </a:t>
                </a:r>
                <a14:m>
                  <m:oMath xmlns:m="http://schemas.openxmlformats.org/officeDocument/2006/math">
                    <m:r>
                      <a:rPr lang="en-US" altLang="en-US" sz="1900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19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900" i="1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altLang="en-US" sz="1900" dirty="0" smtClean="0">
                    <a:solidFill>
                      <a:schemeClr val="tx1"/>
                    </a:solidFill>
                  </a:rPr>
                  <a:t>s. Does </a:t>
                </a:r>
                <a:r>
                  <a:rPr lang="en-US" altLang="en-US" sz="19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r>
                  <a:rPr lang="en-US" altLang="en-US" sz="1900" dirty="0" smtClean="0">
                    <a:solidFill>
                      <a:schemeClr val="tx1"/>
                    </a:solidFill>
                  </a:rPr>
                  <a:t> make a candidate generating set for a topology on </a:t>
                </a:r>
                <a:r>
                  <a:rPr lang="en-US" altLang="en-US" sz="19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</a:t>
                </a:r>
                <a:r>
                  <a:rPr lang="en-US" altLang="en-US" sz="1900" dirty="0" smtClean="0">
                    <a:solidFill>
                      <a:schemeClr val="tx1"/>
                    </a:solidFill>
                  </a:rPr>
                  <a:t>? Alternatively, do </a:t>
                </a:r>
                <a14:m>
                  <m:oMath xmlns:m="http://schemas.openxmlformats.org/officeDocument/2006/math">
                    <m:r>
                      <a:rPr lang="en-US" altLang="en-US" sz="1900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19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900" i="1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altLang="en-US" sz="1900" dirty="0" smtClean="0"/>
                  <a:t>s make open sets for a topology.</a:t>
                </a:r>
                <a:endParaRPr lang="en-US" altLang="en-US" sz="19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19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E1: </a:t>
                </a:r>
                <a:r>
                  <a:rPr lang="en-US" altLang="en-US" sz="1900" dirty="0" smtClean="0"/>
                  <a:t>By definition of set </a:t>
                </a:r>
                <a:r>
                  <a:rPr lang="en-US" altLang="en-US" sz="19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r>
                  <a:rPr lang="en-US" altLang="en-US" sz="1900" dirty="0" smtClean="0"/>
                  <a:t> every point x is contained in an </a:t>
                </a:r>
                <a14:m>
                  <m:oMath xmlns:m="http://schemas.openxmlformats.org/officeDocument/2006/math">
                    <m:r>
                      <a:rPr lang="en-US" altLang="en-US" sz="1900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19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900" i="1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altLang="en-US" sz="19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. </a:t>
                </a:r>
                <a:r>
                  <a:rPr lang="en-US" altLang="en-US" sz="1900" dirty="0" smtClean="0"/>
                  <a:t>Therefore, the union of all the </a:t>
                </a:r>
                <a14:m>
                  <m:oMath xmlns:m="http://schemas.openxmlformats.org/officeDocument/2006/math">
                    <m:r>
                      <a:rPr lang="en-US" altLang="en-US" sz="1900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19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900" i="1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altLang="en-US" sz="1900" dirty="0" smtClean="0"/>
                  <a:t>s would be the set </a:t>
                </a:r>
                <a:r>
                  <a:rPr lang="en-US" altLang="en-US" sz="19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</a:t>
                </a:r>
                <a:r>
                  <a:rPr lang="en-US" altLang="en-US" sz="1900" dirty="0" smtClean="0"/>
                  <a:t>. </a:t>
                </a:r>
                <a:endParaRPr lang="en-US" altLang="en-US" sz="19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900" b="1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9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E2: Case 1: </a:t>
                </a:r>
                <a:r>
                  <a:rPr lang="en-US" sz="1900" dirty="0"/>
                  <a:t>Let </a:t>
                </a:r>
                <a:r>
                  <a:rPr lang="en-US" sz="1900" dirty="0" err="1" smtClean="0"/>
                  <a:t>T</a:t>
                </a:r>
                <a:r>
                  <a:rPr lang="en-US" sz="1900" baseline="-25000" dirty="0" err="1" smtClean="0"/>
                  <a:t>r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= D(x, r) and </a:t>
                </a:r>
                <a:r>
                  <a:rPr lang="en-US" sz="1900" dirty="0" err="1" smtClean="0"/>
                  <a:t>T</a:t>
                </a:r>
                <a:r>
                  <a:rPr lang="en-US" sz="1900" baseline="-25000" dirty="0" err="1" smtClean="0"/>
                  <a:t>s</a:t>
                </a:r>
                <a:r>
                  <a:rPr lang="en-US" sz="1900" dirty="0"/>
                  <a:t>= D(y, s) be different elements of the set </a:t>
                </a:r>
                <a:r>
                  <a:rPr lang="en-US" sz="19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r>
                  <a:rPr lang="en-US" sz="1900" dirty="0" smtClean="0"/>
                  <a:t>. </a:t>
                </a:r>
                <a:r>
                  <a:rPr lang="en-US" sz="1900" dirty="0"/>
                  <a:t>If </a:t>
                </a:r>
                <a:r>
                  <a:rPr lang="en-US" sz="1900" dirty="0" smtClean="0"/>
                  <a:t>their intersection </a:t>
                </a:r>
                <a:r>
                  <a:rPr lang="en-US" sz="1900" dirty="0" err="1" smtClean="0"/>
                  <a:t>T</a:t>
                </a:r>
                <a:r>
                  <a:rPr lang="en-US" sz="1900" baseline="-25000" dirty="0" err="1" smtClean="0"/>
                  <a:t>r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1900" dirty="0" smtClean="0"/>
                  <a:t> T</a:t>
                </a:r>
                <a:r>
                  <a:rPr lang="en-US" sz="1900" baseline="-25000" dirty="0" smtClean="0"/>
                  <a:t>s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is </a:t>
                </a:r>
                <a:r>
                  <a:rPr lang="en-US" sz="1900" dirty="0" smtClean="0"/>
                  <a:t>empty, </a:t>
                </a:r>
                <a:r>
                  <a:rPr lang="en-US" sz="1900" dirty="0"/>
                  <a:t>then </a:t>
                </a:r>
                <a:r>
                  <a:rPr lang="en-US" sz="1900" dirty="0" smtClean="0"/>
                  <a:t>condition (</a:t>
                </a:r>
                <a:r>
                  <a:rPr lang="en-US" sz="1900" dirty="0"/>
                  <a:t>E2) for generating sets is satisfied, since there is no point x </a:t>
                </a:r>
                <a:r>
                  <a:rPr lang="en-US" sz="1900" dirty="0" smtClean="0"/>
                  <a:t>in </a:t>
                </a:r>
                <a:r>
                  <a:rPr lang="en-US" sz="1900" dirty="0" err="1" smtClean="0"/>
                  <a:t>T</a:t>
                </a:r>
                <a:r>
                  <a:rPr lang="en-US" sz="1900" baseline="-25000" dirty="0" err="1" smtClean="0"/>
                  <a:t>r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 err="1" smtClean="0"/>
                  <a:t>T</a:t>
                </a:r>
                <a:r>
                  <a:rPr lang="en-US" sz="1900" baseline="-25000" dirty="0" err="1" smtClean="0"/>
                  <a:t>s</a:t>
                </a:r>
                <a:r>
                  <a:rPr lang="en-US" sz="1900" dirty="0" smtClean="0"/>
                  <a:t>.</a:t>
                </a:r>
              </a:p>
              <a:p>
                <a:pPr marL="0" indent="0">
                  <a:buNone/>
                </a:pPr>
                <a:endParaRPr lang="en-US" sz="19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9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Case </a:t>
                </a:r>
                <a:r>
                  <a:rPr lang="en-US" sz="19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2: </a:t>
                </a:r>
                <a:r>
                  <a:rPr lang="en-US" sz="1900" dirty="0" smtClean="0">
                    <a:latin typeface="+mj-lt"/>
                  </a:rPr>
                  <a:t>If</a:t>
                </a:r>
                <a:r>
                  <a:rPr lang="en-US" sz="19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en-US" sz="1900" dirty="0" err="1" smtClean="0">
                    <a:latin typeface="+mj-lt"/>
                  </a:rPr>
                  <a:t>T</a:t>
                </a:r>
                <a:r>
                  <a:rPr lang="en-US" sz="1900" baseline="-25000" dirty="0" err="1" smtClean="0"/>
                  <a:t>r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1900" dirty="0" smtClean="0"/>
                  <a:t> T</a:t>
                </a:r>
                <a:r>
                  <a:rPr lang="en-US" sz="1900" baseline="-25000" dirty="0" smtClean="0"/>
                  <a:t>s</a:t>
                </a:r>
                <a:r>
                  <a:rPr lang="en-US" sz="1900" dirty="0" smtClean="0"/>
                  <a:t> is not empty, then without loss of generality assume that there is point z </a:t>
                </a:r>
                <a14:m>
                  <m:oMath xmlns:m="http://schemas.openxmlformats.org/officeDocument/2006/math">
                    <m:r>
                      <a:rPr lang="en-US" altLang="en-US" sz="19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900" dirty="0" smtClean="0"/>
                  <a:t> T</a:t>
                </a:r>
                <a:r>
                  <a:rPr lang="en-US" sz="1900" baseline="-25000" dirty="0" smtClean="0"/>
                  <a:t>r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1900" dirty="0"/>
                  <a:t> </a:t>
                </a:r>
                <a:r>
                  <a:rPr lang="en-US" sz="1900" dirty="0" smtClean="0"/>
                  <a:t>T</a:t>
                </a:r>
                <a:r>
                  <a:rPr lang="en-US" sz="1900" baseline="-25000" dirty="0" smtClean="0"/>
                  <a:t>s</a:t>
                </a:r>
                <a:r>
                  <a:rPr lang="en-US" sz="1900" dirty="0" smtClean="0"/>
                  <a:t> .   </a:t>
                </a:r>
                <a:endParaRPr lang="en-US" sz="19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  <a:p>
                <a:endParaRPr lang="en-US" sz="1900" b="1" baseline="-25000" dirty="0" smtClean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19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08" y="650790"/>
                <a:ext cx="11689492" cy="6104237"/>
              </a:xfrm>
              <a:prstGeom prst="rect">
                <a:avLst/>
              </a:prstGeom>
              <a:blipFill rotWithShape="0">
                <a:blip r:embed="rId2"/>
                <a:stretch>
                  <a:fillRect l="-626" t="-1099" r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202723" y="4654571"/>
            <a:ext cx="1894703" cy="1948249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74323" y="4977094"/>
            <a:ext cx="1358869" cy="135899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19165" y="5560236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97425" y="5560236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639" y="5675065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10820" y="5523290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8848" y="5591939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59075" y="5564042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36387" y="5083748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7440" y="5250003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0"/>
            <a:endCxn id="2" idx="1"/>
          </p:cNvCxnSpPr>
          <p:nvPr/>
        </p:nvCxnSpPr>
        <p:spPr>
          <a:xfrm flipH="1" flipV="1">
            <a:off x="1480196" y="4939885"/>
            <a:ext cx="669878" cy="58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</p:cNvCxnSpPr>
          <p:nvPr/>
        </p:nvCxnSpPr>
        <p:spPr>
          <a:xfrm flipV="1">
            <a:off x="3328334" y="5079944"/>
            <a:ext cx="330015" cy="480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844614" y="4883734"/>
                <a:ext cx="7078516" cy="13530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Can we still construct a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𝒃𝒂𝒍𝒍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around z which will completely inside the area of intersection?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614" y="4883734"/>
                <a:ext cx="7078516" cy="13530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3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6902" y="10353"/>
            <a:ext cx="10515600" cy="56850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Examples of Generating Sets (2/2)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02508" y="650790"/>
                <a:ext cx="11689492" cy="61042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9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Case 2: </a:t>
                </a:r>
                <a:r>
                  <a:rPr lang="en-US" sz="1900" dirty="0" smtClean="0">
                    <a:latin typeface="+mj-lt"/>
                  </a:rPr>
                  <a:t>If</a:t>
                </a:r>
                <a:r>
                  <a:rPr lang="en-US" sz="19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en-US" sz="1900" dirty="0" err="1" smtClean="0">
                    <a:latin typeface="+mj-lt"/>
                  </a:rPr>
                  <a:t>T</a:t>
                </a:r>
                <a:r>
                  <a:rPr lang="en-US" sz="1900" baseline="-25000" dirty="0" err="1" smtClean="0"/>
                  <a:t>r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1900" dirty="0" smtClean="0"/>
                  <a:t> T</a:t>
                </a:r>
                <a:r>
                  <a:rPr lang="en-US" sz="1900" baseline="-25000" dirty="0" smtClean="0"/>
                  <a:t>s</a:t>
                </a:r>
                <a:r>
                  <a:rPr lang="en-US" sz="1900" dirty="0" smtClean="0"/>
                  <a:t> is not empty, then without loss of generality assume that there is point z </a:t>
                </a:r>
                <a14:m>
                  <m:oMath xmlns:m="http://schemas.openxmlformats.org/officeDocument/2006/math">
                    <m:r>
                      <a:rPr lang="en-US" altLang="en-US" sz="19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900" dirty="0" smtClean="0"/>
                  <a:t> T</a:t>
                </a:r>
                <a:r>
                  <a:rPr lang="en-US" sz="1900" baseline="-25000" dirty="0" smtClean="0"/>
                  <a:t>r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1900" dirty="0"/>
                  <a:t> </a:t>
                </a:r>
                <a:r>
                  <a:rPr lang="en-US" sz="1900" dirty="0" smtClean="0"/>
                  <a:t>T</a:t>
                </a:r>
                <a:r>
                  <a:rPr lang="en-US" sz="1900" baseline="-25000" dirty="0" smtClean="0"/>
                  <a:t>s</a:t>
                </a:r>
                <a:r>
                  <a:rPr lang="en-US" sz="1900" dirty="0" smtClean="0"/>
                  <a:t> .   </a:t>
                </a:r>
                <a:endParaRPr lang="en-US" sz="19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  <a:p>
                <a:endParaRPr lang="en-US" sz="1900" b="1" baseline="-25000" dirty="0" smtClean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19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08" y="650790"/>
                <a:ext cx="11689492" cy="6104237"/>
              </a:xfrm>
              <a:prstGeom prst="rect">
                <a:avLst/>
              </a:prstGeom>
              <a:blipFill rotWithShape="0">
                <a:blip r:embed="rId2"/>
                <a:stretch>
                  <a:fillRect l="-469" t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2652584" y="1032154"/>
            <a:ext cx="2905226" cy="2948551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20977" y="1469608"/>
            <a:ext cx="2145957" cy="21317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70053" y="2468348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26445" y="2602600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7431" y="2115074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61708" y="2431402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3640" y="2031948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57603" y="2467197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58132" y="1700838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6345" y="2016087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0"/>
            <a:endCxn id="2" idx="1"/>
          </p:cNvCxnSpPr>
          <p:nvPr/>
        </p:nvCxnSpPr>
        <p:spPr>
          <a:xfrm flipH="1" flipV="1">
            <a:off x="3078044" y="1463959"/>
            <a:ext cx="1022918" cy="967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7"/>
          </p:cNvCxnSpPr>
          <p:nvPr/>
        </p:nvCxnSpPr>
        <p:spPr>
          <a:xfrm flipV="1">
            <a:off x="5932654" y="1781797"/>
            <a:ext cx="720012" cy="706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672159" y="4054977"/>
                <a:ext cx="11350190" cy="27000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Clr>
                    <a:schemeClr val="accent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Lets construct a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dirty="0" smtClean="0"/>
                  <a:t> around z by taking the radius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= min{r – </a:t>
                </a:r>
                <a:r>
                  <a:rPr lang="en-US" dirty="0" err="1" smtClean="0"/>
                  <a:t>traveltime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x,z</a:t>
                </a:r>
                <a:r>
                  <a:rPr lang="en-US" dirty="0" smtClean="0"/>
                  <a:t>), s – </a:t>
                </a:r>
                <a:r>
                  <a:rPr lang="en-US" dirty="0" err="1" smtClean="0"/>
                  <a:t>traveltime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y,z</a:t>
                </a:r>
                <a:r>
                  <a:rPr lang="en-US" dirty="0" smtClean="0"/>
                  <a:t>)}/2.</a:t>
                </a:r>
                <a:endParaRPr lang="en-US" dirty="0" smtClean="0"/>
              </a:p>
              <a:p>
                <a:pPr marL="285750" indent="-285750">
                  <a:buClr>
                    <a:schemeClr val="accent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Would it be completely inside the intersection of the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dirty="0" smtClean="0"/>
                  <a:t>s of x and y?</a:t>
                </a:r>
              </a:p>
              <a:p>
                <a:pPr marL="285750" indent="-285750">
                  <a:buClr>
                    <a:schemeClr val="accent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Without loss of generality assume that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(r </a:t>
                </a:r>
                <a:r>
                  <a:rPr lang="en-US" dirty="0"/>
                  <a:t>– </a:t>
                </a:r>
                <a:r>
                  <a:rPr lang="en-US" dirty="0" err="1"/>
                  <a:t>traveltime</a:t>
                </a:r>
                <a:r>
                  <a:rPr lang="en-US" dirty="0"/>
                  <a:t>(</a:t>
                </a:r>
                <a:r>
                  <a:rPr lang="en-US" dirty="0" err="1"/>
                  <a:t>x,z</a:t>
                </a:r>
                <a:r>
                  <a:rPr lang="en-US" dirty="0" smtClean="0"/>
                  <a:t>))/2 and p </a:t>
                </a:r>
                <a:r>
                  <a:rPr lang="en-US" dirty="0"/>
                  <a:t>is a point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lang="en-US" dirty="0"/>
                  <a:t> of z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Clr>
                    <a:schemeClr val="accent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 have: </a:t>
                </a:r>
                <a:r>
                  <a:rPr lang="en-US" dirty="0" err="1" smtClean="0"/>
                  <a:t>traveltime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x,p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traveltime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x,z</a:t>
                </a:r>
                <a:r>
                  <a:rPr lang="en-US" dirty="0" smtClean="0"/>
                  <a:t>) +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which is strictly less than r, </a:t>
                </a:r>
              </a:p>
              <a:p>
                <a:pPr marL="285750" indent="-285750">
                  <a:buClr>
                    <a:schemeClr val="accent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And </a:t>
                </a:r>
                <a:r>
                  <a:rPr lang="en-US" dirty="0" err="1" smtClean="0"/>
                  <a:t>traveltime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y,p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traveltime(</a:t>
                </a:r>
                <a:r>
                  <a:rPr lang="en-US" dirty="0" err="1" smtClean="0"/>
                  <a:t>y,z</a:t>
                </a:r>
                <a:r>
                  <a:rPr lang="en-US" dirty="0"/>
                  <a:t>) +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(but is this strictly less than s?)</a:t>
                </a:r>
              </a:p>
              <a:p>
                <a:pPr marL="285750" indent="-285750">
                  <a:buClr>
                    <a:schemeClr val="accent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 err="1" smtClean="0"/>
                  <a:t>traveltime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y,p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traveltime(</a:t>
                </a:r>
                <a:r>
                  <a:rPr lang="en-US" dirty="0" err="1"/>
                  <a:t>y,z</a:t>
                </a:r>
                <a:r>
                  <a:rPr lang="en-US" dirty="0"/>
                  <a:t>) </a:t>
                </a:r>
                <a:r>
                  <a:rPr lang="en-US" dirty="0" smtClean="0"/>
                  <a:t>+ </a:t>
                </a:r>
                <a:r>
                  <a:rPr lang="en-US" dirty="0"/>
                  <a:t>(r – </a:t>
                </a:r>
                <a:r>
                  <a:rPr lang="en-US" dirty="0" err="1"/>
                  <a:t>traveltime</a:t>
                </a:r>
                <a:r>
                  <a:rPr lang="en-US" dirty="0"/>
                  <a:t>(</a:t>
                </a:r>
                <a:r>
                  <a:rPr lang="en-US" dirty="0" err="1"/>
                  <a:t>x,z</a:t>
                </a:r>
                <a:r>
                  <a:rPr lang="en-US" dirty="0"/>
                  <a:t>))/2 </a:t>
                </a:r>
                <a:r>
                  <a:rPr lang="en-US" dirty="0" smtClean="0"/>
                  <a:t>  (substituting value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Clr>
                    <a:schemeClr val="accent2">
                      <a:lumMod val="75000"/>
                    </a:schemeClr>
                  </a:buClr>
                </a:pPr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dirty="0" smtClean="0">
                    <a:sym typeface="Wingdings" panose="05000000000000000000" pitchFamily="2" charset="2"/>
                  </a:rPr>
                  <a:t>  </a:t>
                </a:r>
                <a:r>
                  <a:rPr lang="en-US" dirty="0" err="1" smtClean="0"/>
                  <a:t>Traveltime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y,p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traveltime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y,z</a:t>
                </a:r>
                <a:r>
                  <a:rPr lang="en-US" dirty="0" smtClean="0"/>
                  <a:t>) + (s-</a:t>
                </a:r>
                <a:r>
                  <a:rPr lang="en-US" dirty="0" err="1" smtClean="0"/>
                  <a:t>traveltime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y,z</a:t>
                </a:r>
                <a:r>
                  <a:rPr lang="en-US" dirty="0" smtClean="0"/>
                  <a:t>))/2</a:t>
                </a:r>
              </a:p>
              <a:p>
                <a:pPr>
                  <a:buClr>
                    <a:schemeClr val="accent2">
                      <a:lumMod val="75000"/>
                    </a:schemeClr>
                  </a:buClr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r>
                  <a:rPr lang="en-US" dirty="0" smtClean="0">
                    <a:sym typeface="Wingdings" panose="05000000000000000000" pitchFamily="2" charset="2"/>
                  </a:rPr>
                  <a:t>   </a:t>
                </a:r>
                <a:r>
                  <a:rPr lang="en-US" dirty="0"/>
                  <a:t>Traveltime(</a:t>
                </a:r>
                <a:r>
                  <a:rPr lang="en-US" dirty="0" err="1"/>
                  <a:t>y,p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s+traveltime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y,z</a:t>
                </a:r>
                <a:r>
                  <a:rPr lang="en-US" dirty="0"/>
                  <a:t>))/</a:t>
                </a:r>
                <a:r>
                  <a:rPr lang="en-US" dirty="0" smtClean="0"/>
                  <a:t>2 which is again strictly less than s. </a:t>
                </a:r>
                <a:r>
                  <a:rPr lang="en-US" smtClean="0"/>
                  <a:t>(</a:t>
                </a:r>
                <a:r>
                  <a:rPr lang="en-US" b="1" smtClean="0"/>
                  <a:t>E2 Holds)</a:t>
                </a:r>
                <a:endParaRPr lang="en-US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59" y="4054977"/>
                <a:ext cx="11350190" cy="27000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4" idx="6"/>
          </p:cNvCxnSpPr>
          <p:nvPr/>
        </p:nvCxnSpPr>
        <p:spPr>
          <a:xfrm flipV="1">
            <a:off x="4140216" y="1986545"/>
            <a:ext cx="1369870" cy="481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1"/>
          </p:cNvCxnSpPr>
          <p:nvPr/>
        </p:nvCxnSpPr>
        <p:spPr>
          <a:xfrm flipH="1" flipV="1">
            <a:off x="4977431" y="1912273"/>
            <a:ext cx="891669" cy="565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Points</a:t>
            </a:r>
            <a:endParaRPr lang="en-US" sz="4200" dirty="0"/>
          </a:p>
        </p:txBody>
      </p:sp>
      <p:sp>
        <p:nvSpPr>
          <p:cNvPr id="2" name="Rectangle 1"/>
          <p:cNvSpPr/>
          <p:nvPr/>
        </p:nvSpPr>
        <p:spPr>
          <a:xfrm>
            <a:off x="838200" y="1014330"/>
            <a:ext cx="1085581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300" dirty="0">
                <a:latin typeface="+mj-lt"/>
              </a:rPr>
              <a:t>A point in the Cartesian plane </a:t>
            </a:r>
            <a:r>
              <a:rPr lang="en-US" altLang="en-US" sz="2300" dirty="0">
                <a:latin typeface="+mj-lt"/>
              </a:rPr>
              <a:t>R</a:t>
            </a:r>
            <a:r>
              <a:rPr lang="en-US" altLang="en-US" sz="2300" baseline="30000" dirty="0">
                <a:latin typeface="+mj-lt"/>
              </a:rPr>
              <a:t>2 </a:t>
            </a:r>
            <a:r>
              <a:rPr lang="en-AU" altLang="en-US" sz="2300" dirty="0">
                <a:latin typeface="+mj-lt"/>
              </a:rPr>
              <a:t>is associated with a unique pair of real number </a:t>
            </a:r>
            <a:r>
              <a:rPr lang="en-AU" altLang="en-US" sz="2300" i="1" dirty="0">
                <a:latin typeface="+mj-lt"/>
              </a:rPr>
              <a:t>a</a:t>
            </a:r>
            <a:r>
              <a:rPr lang="en-AU" altLang="en-US" sz="2300" dirty="0">
                <a:latin typeface="+mj-lt"/>
              </a:rPr>
              <a:t> = (</a:t>
            </a:r>
            <a:r>
              <a:rPr lang="en-AU" altLang="en-US" sz="2300" i="1" dirty="0" err="1">
                <a:latin typeface="+mj-lt"/>
              </a:rPr>
              <a:t>x</a:t>
            </a:r>
            <a:r>
              <a:rPr lang="en-AU" altLang="en-US" sz="2300" dirty="0" err="1">
                <a:latin typeface="+mj-lt"/>
              </a:rPr>
              <a:t>,</a:t>
            </a:r>
            <a:r>
              <a:rPr lang="en-AU" altLang="en-US" sz="2300" i="1" dirty="0" err="1">
                <a:latin typeface="+mj-lt"/>
              </a:rPr>
              <a:t>y</a:t>
            </a:r>
            <a:r>
              <a:rPr lang="en-AU" altLang="en-US" sz="2300" dirty="0">
                <a:latin typeface="+mj-lt"/>
              </a:rPr>
              <a:t>) measuring distance from the origin in the </a:t>
            </a:r>
            <a:r>
              <a:rPr lang="en-AU" altLang="en-US" sz="2300" i="1" dirty="0">
                <a:latin typeface="+mj-lt"/>
              </a:rPr>
              <a:t>x</a:t>
            </a:r>
            <a:r>
              <a:rPr lang="en-AU" altLang="en-US" sz="2300" dirty="0">
                <a:latin typeface="+mj-lt"/>
              </a:rPr>
              <a:t> and </a:t>
            </a:r>
            <a:r>
              <a:rPr lang="en-AU" altLang="en-US" sz="2300" i="1" dirty="0">
                <a:latin typeface="+mj-lt"/>
              </a:rPr>
              <a:t>y</a:t>
            </a:r>
            <a:r>
              <a:rPr lang="en-AU" altLang="en-US" sz="2300" dirty="0">
                <a:latin typeface="+mj-lt"/>
              </a:rPr>
              <a:t> directions. It is sometimes convenient to think of the point </a:t>
            </a:r>
            <a:r>
              <a:rPr lang="en-AU" altLang="en-US" sz="2300" i="1" dirty="0">
                <a:latin typeface="+mj-lt"/>
              </a:rPr>
              <a:t>a</a:t>
            </a:r>
            <a:r>
              <a:rPr lang="en-AU" altLang="en-US" sz="2300" dirty="0">
                <a:latin typeface="+mj-lt"/>
              </a:rPr>
              <a:t> as a vector.</a:t>
            </a:r>
            <a:endParaRPr lang="en-US" altLang="en-US" sz="2300" dirty="0">
              <a:latin typeface="+mj-lt"/>
            </a:endParaRP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838200" y="2360943"/>
            <a:ext cx="5124717" cy="278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l">
              <a:buFontTx/>
              <a:buBlip>
                <a:blip r:embed="rId4"/>
              </a:buBlip>
            </a:pPr>
            <a:r>
              <a:rPr lang="en-AU" altLang="en-US" sz="2300" dirty="0">
                <a:latin typeface="+mj-lt"/>
              </a:rPr>
              <a:t>Scalar: Addition, subtraction, and multiplication, e.g., </a:t>
            </a:r>
            <a:br>
              <a:rPr lang="en-AU" altLang="en-US" sz="2300" dirty="0">
                <a:latin typeface="+mj-lt"/>
              </a:rPr>
            </a:br>
            <a:r>
              <a:rPr lang="en-AU" altLang="en-US" sz="2300" dirty="0">
                <a:latin typeface="+mj-lt"/>
              </a:rPr>
              <a:t>(x</a:t>
            </a:r>
            <a:r>
              <a:rPr lang="en-AU" altLang="en-US" sz="2300" baseline="-25000" dirty="0">
                <a:latin typeface="+mj-lt"/>
              </a:rPr>
              <a:t>1</a:t>
            </a:r>
            <a:r>
              <a:rPr lang="en-AU" altLang="en-US" sz="2300" dirty="0">
                <a:latin typeface="+mj-lt"/>
              </a:rPr>
              <a:t>, y</a:t>
            </a:r>
            <a:r>
              <a:rPr lang="en-AU" altLang="en-US" sz="2300" baseline="-25000" dirty="0">
                <a:latin typeface="+mj-lt"/>
              </a:rPr>
              <a:t>1</a:t>
            </a:r>
            <a:r>
              <a:rPr lang="en-AU" altLang="en-US" sz="2300" dirty="0">
                <a:latin typeface="+mj-lt"/>
              </a:rPr>
              <a:t>) − (x</a:t>
            </a:r>
            <a:r>
              <a:rPr lang="en-AU" altLang="en-US" sz="2300" baseline="-25000" dirty="0">
                <a:latin typeface="+mj-lt"/>
              </a:rPr>
              <a:t>2</a:t>
            </a:r>
            <a:r>
              <a:rPr lang="en-AU" altLang="en-US" sz="2300" dirty="0">
                <a:latin typeface="+mj-lt"/>
              </a:rPr>
              <a:t>, y</a:t>
            </a:r>
            <a:r>
              <a:rPr lang="en-AU" altLang="en-US" sz="2300" baseline="-25000" dirty="0">
                <a:latin typeface="+mj-lt"/>
              </a:rPr>
              <a:t>2</a:t>
            </a:r>
            <a:r>
              <a:rPr lang="en-AU" altLang="en-US" sz="2300" dirty="0">
                <a:latin typeface="+mj-lt"/>
              </a:rPr>
              <a:t>) = </a:t>
            </a:r>
            <a:br>
              <a:rPr lang="en-AU" altLang="en-US" sz="2300" dirty="0">
                <a:latin typeface="+mj-lt"/>
              </a:rPr>
            </a:br>
            <a:r>
              <a:rPr lang="en-AU" altLang="en-US" sz="2300" dirty="0">
                <a:latin typeface="+mj-lt"/>
              </a:rPr>
              <a:t>(x</a:t>
            </a:r>
            <a:r>
              <a:rPr lang="en-AU" altLang="en-US" sz="2300" baseline="-25000" dirty="0">
                <a:latin typeface="+mj-lt"/>
              </a:rPr>
              <a:t>1</a:t>
            </a:r>
            <a:r>
              <a:rPr lang="en-AU" altLang="en-US" sz="2300" dirty="0">
                <a:latin typeface="+mj-lt"/>
              </a:rPr>
              <a:t> − x</a:t>
            </a:r>
            <a:r>
              <a:rPr lang="en-AU" altLang="en-US" sz="2300" baseline="-25000" dirty="0">
                <a:latin typeface="+mj-lt"/>
              </a:rPr>
              <a:t>2</a:t>
            </a:r>
            <a:r>
              <a:rPr lang="en-AU" altLang="en-US" sz="2300" dirty="0">
                <a:latin typeface="+mj-lt"/>
              </a:rPr>
              <a:t>, y</a:t>
            </a:r>
            <a:r>
              <a:rPr lang="en-AU" altLang="en-US" sz="2300" baseline="-25000" dirty="0">
                <a:latin typeface="+mj-lt"/>
              </a:rPr>
              <a:t>1</a:t>
            </a:r>
            <a:r>
              <a:rPr lang="en-AU" altLang="en-US" sz="2300" dirty="0">
                <a:latin typeface="+mj-lt"/>
              </a:rPr>
              <a:t> − y</a:t>
            </a:r>
            <a:r>
              <a:rPr lang="en-AU" altLang="en-US" sz="2300" baseline="-25000" dirty="0">
                <a:latin typeface="+mj-lt"/>
              </a:rPr>
              <a:t>2</a:t>
            </a:r>
            <a:r>
              <a:rPr lang="en-AU" altLang="en-US" sz="2300" dirty="0">
                <a:latin typeface="+mj-lt"/>
              </a:rPr>
              <a:t>)</a:t>
            </a:r>
          </a:p>
          <a:p>
            <a:pPr lvl="1" algn="l">
              <a:spcBef>
                <a:spcPct val="30000"/>
              </a:spcBef>
              <a:spcAft>
                <a:spcPct val="30000"/>
              </a:spcAft>
              <a:buFontTx/>
              <a:buBlip>
                <a:blip r:embed="rId4"/>
              </a:buBlip>
            </a:pPr>
            <a:r>
              <a:rPr lang="en-AU" altLang="en-US" sz="2300" dirty="0">
                <a:latin typeface="+mj-lt"/>
              </a:rPr>
              <a:t>Norm: </a:t>
            </a:r>
          </a:p>
          <a:p>
            <a:pPr lvl="1" algn="l">
              <a:buFontTx/>
              <a:buBlip>
                <a:blip r:embed="rId4"/>
              </a:buBlip>
            </a:pPr>
            <a:r>
              <a:rPr lang="en-AU" altLang="en-US" sz="2300" dirty="0">
                <a:latin typeface="+mj-lt"/>
              </a:rPr>
              <a:t>Distance: </a:t>
            </a:r>
            <a:r>
              <a:rPr lang="en-US" altLang="en-US" sz="2300" dirty="0" smtClean="0">
                <a:latin typeface="+mj-lt"/>
              </a:rPr>
              <a:t>|</a:t>
            </a:r>
            <a:r>
              <a:rPr lang="en-AU" altLang="en-US" sz="2300" dirty="0" smtClean="0">
                <a:latin typeface="+mj-lt"/>
              </a:rPr>
              <a:t>ab</a:t>
            </a:r>
            <a:r>
              <a:rPr lang="en-US" altLang="en-US" sz="2300" dirty="0" smtClean="0">
                <a:latin typeface="+mj-lt"/>
                <a:sym typeface="Symbol" panose="05050102010706020507" pitchFamily="18" charset="2"/>
              </a:rPr>
              <a:t>|</a:t>
            </a:r>
            <a:r>
              <a:rPr lang="en-AU" altLang="en-US" sz="2300" dirty="0" smtClean="0">
                <a:latin typeface="+mj-lt"/>
              </a:rPr>
              <a:t> </a:t>
            </a:r>
            <a:r>
              <a:rPr lang="en-AU" altLang="en-US" sz="2300" dirty="0">
                <a:latin typeface="+mj-lt"/>
              </a:rPr>
              <a:t>= </a:t>
            </a:r>
            <a:r>
              <a:rPr lang="en-US" altLang="en-US" sz="2300" dirty="0" smtClean="0">
                <a:latin typeface="+mj-lt"/>
              </a:rPr>
              <a:t>||</a:t>
            </a:r>
            <a:r>
              <a:rPr lang="en-AU" altLang="en-US" sz="2300" i="1" dirty="0" smtClean="0">
                <a:latin typeface="+mj-lt"/>
              </a:rPr>
              <a:t>a</a:t>
            </a:r>
            <a:r>
              <a:rPr lang="en-AU" altLang="en-US" sz="2300" dirty="0" smtClean="0">
                <a:latin typeface="+mj-lt"/>
              </a:rPr>
              <a:t>-</a:t>
            </a:r>
            <a:r>
              <a:rPr lang="en-AU" altLang="en-US" sz="2300" dirty="0" smtClean="0">
                <a:latin typeface="+mj-lt"/>
                <a:cs typeface="Arial" panose="020B0604020202020204" pitchFamily="34" charset="0"/>
              </a:rPr>
              <a:t>b</a:t>
            </a:r>
            <a:r>
              <a:rPr lang="en-US" altLang="en-US" sz="2300" dirty="0" smtClean="0">
                <a:latin typeface="+mj-lt"/>
                <a:cs typeface="Arial" panose="020B0604020202020204" pitchFamily="34" charset="0"/>
              </a:rPr>
              <a:t>||</a:t>
            </a:r>
            <a:r>
              <a:rPr lang="en-AU" altLang="en-US" sz="2300" dirty="0" smtClean="0">
                <a:latin typeface="+mj-lt"/>
              </a:rPr>
              <a:t> </a:t>
            </a:r>
            <a:endParaRPr lang="en-AU" altLang="en-US" sz="2300" dirty="0">
              <a:latin typeface="+mj-lt"/>
            </a:endParaRPr>
          </a:p>
          <a:p>
            <a:pPr lvl="1" algn="l">
              <a:buFontTx/>
              <a:buBlip>
                <a:blip r:embed="rId4"/>
              </a:buBlip>
            </a:pPr>
            <a:r>
              <a:rPr lang="en-AU" altLang="en-US" sz="2300" dirty="0">
                <a:latin typeface="+mj-lt"/>
              </a:rPr>
              <a:t>Angle between vectors:</a:t>
            </a:r>
            <a:endParaRPr lang="en-US" altLang="en-US" sz="2300" dirty="0">
              <a:latin typeface="+mj-lt"/>
            </a:endParaRPr>
          </a:p>
        </p:txBody>
      </p:sp>
      <p:pic>
        <p:nvPicPr>
          <p:cNvPr id="6" name="Picture 43" descr="euclidean_d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40" y="2708275"/>
            <a:ext cx="3851275" cy="30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3" y="5577414"/>
            <a:ext cx="2910197" cy="64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60" y="3912393"/>
            <a:ext cx="2348911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8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2540" y="112349"/>
            <a:ext cx="10515600" cy="690955"/>
          </a:xfrm>
        </p:spPr>
        <p:txBody>
          <a:bodyPr>
            <a:normAutofit/>
          </a:bodyPr>
          <a:lstStyle/>
          <a:p>
            <a:r>
              <a:rPr lang="en-US" sz="3800" dirty="0" smtClean="0"/>
              <a:t>Nearness</a:t>
            </a:r>
            <a:endParaRPr lang="en-US" sz="3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80218" y="3725966"/>
            <a:ext cx="6315342" cy="280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880217" y="945023"/>
            <a:ext cx="10554055" cy="206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000" dirty="0" smtClean="0"/>
              <a:t>Let </a:t>
            </a:r>
            <a:r>
              <a:rPr lang="en-US" altLang="en-US" sz="2000" i="1" dirty="0" smtClean="0"/>
              <a:t>S</a:t>
            </a:r>
            <a:r>
              <a:rPr lang="en-US" altLang="en-US" sz="2000" dirty="0" smtClean="0"/>
              <a:t> be a topological space. Then </a:t>
            </a:r>
            <a:r>
              <a:rPr lang="en-US" altLang="en-US" sz="2000" i="1" dirty="0" smtClean="0"/>
              <a:t>S</a:t>
            </a:r>
            <a:r>
              <a:rPr lang="en-US" altLang="en-US" sz="2000" dirty="0" smtClean="0"/>
              <a:t> has a set of neighborhoods associated with it.  </a:t>
            </a:r>
          </a:p>
          <a:p>
            <a:pPr>
              <a:spcAft>
                <a:spcPts val="1200"/>
              </a:spcAft>
            </a:pPr>
            <a:r>
              <a:rPr lang="en-US" altLang="en-US" sz="2000" dirty="0" smtClean="0"/>
              <a:t>Let </a:t>
            </a:r>
            <a:r>
              <a:rPr lang="en-US" altLang="en-US" sz="2000" i="1" dirty="0" smtClean="0"/>
              <a:t>C</a:t>
            </a:r>
            <a:r>
              <a:rPr lang="en-US" altLang="en-US" sz="2000" dirty="0" smtClean="0"/>
              <a:t> be a subset of points in </a:t>
            </a:r>
            <a:r>
              <a:rPr lang="en-US" altLang="en-US" sz="2000" i="1" dirty="0" smtClean="0"/>
              <a:t>S</a:t>
            </a:r>
            <a:r>
              <a:rPr lang="en-US" altLang="en-US" sz="2000" dirty="0" smtClean="0"/>
              <a:t> and </a:t>
            </a:r>
            <a:r>
              <a:rPr lang="en-US" altLang="en-US" sz="2000" i="1" dirty="0" smtClean="0"/>
              <a:t>c</a:t>
            </a:r>
            <a:r>
              <a:rPr lang="en-US" altLang="en-US" sz="2000" dirty="0" smtClean="0"/>
              <a:t> an individual point in </a:t>
            </a:r>
            <a:r>
              <a:rPr lang="en-US" altLang="en-US" sz="2000" i="1" dirty="0" smtClean="0"/>
              <a:t>S</a:t>
            </a:r>
          </a:p>
          <a:p>
            <a:pPr>
              <a:spcAft>
                <a:spcPts val="1200"/>
              </a:spcAft>
            </a:pPr>
            <a:r>
              <a:rPr lang="en-US" altLang="en-US" sz="2000" dirty="0" smtClean="0"/>
              <a:t>Define </a:t>
            </a:r>
            <a:r>
              <a:rPr lang="en-US" altLang="en-US" sz="2000" i="1" dirty="0" smtClean="0"/>
              <a:t>c</a:t>
            </a:r>
            <a:r>
              <a:rPr lang="en-US" altLang="en-US" sz="2000" dirty="0" smtClean="0"/>
              <a:t> to be near </a:t>
            </a:r>
            <a:r>
              <a:rPr lang="en-US" altLang="en-US" sz="2000" i="1" dirty="0" smtClean="0"/>
              <a:t>C</a:t>
            </a:r>
            <a:r>
              <a:rPr lang="en-US" altLang="en-US" sz="2000" dirty="0" smtClean="0"/>
              <a:t> if every neighborhood of </a:t>
            </a:r>
            <a:r>
              <a:rPr lang="en-US" altLang="en-US" sz="2000" i="1" dirty="0" smtClean="0"/>
              <a:t>c</a:t>
            </a:r>
            <a:r>
              <a:rPr lang="en-US" altLang="en-US" sz="2000" dirty="0" smtClean="0"/>
              <a:t> contains some point of </a:t>
            </a:r>
            <a:r>
              <a:rPr lang="en-US" altLang="en-US" sz="2000" i="1" dirty="0" smtClean="0"/>
              <a:t>C</a:t>
            </a:r>
            <a:endParaRPr lang="en-US" altLang="en-US" sz="2000" i="1" dirty="0"/>
          </a:p>
        </p:txBody>
      </p:sp>
      <p:pic>
        <p:nvPicPr>
          <p:cNvPr id="10" name="Picture 8" descr="near_neighborh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"/>
          <a:stretch>
            <a:fillRect/>
          </a:stretch>
        </p:blipFill>
        <p:spPr bwMode="auto">
          <a:xfrm>
            <a:off x="6103447" y="3148905"/>
            <a:ext cx="5330825" cy="32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2540" y="112349"/>
            <a:ext cx="10515600" cy="690955"/>
          </a:xfrm>
        </p:spPr>
        <p:txBody>
          <a:bodyPr>
            <a:normAutofit/>
          </a:bodyPr>
          <a:lstStyle/>
          <a:p>
            <a:r>
              <a:rPr lang="en-US" sz="3800" dirty="0" smtClean="0"/>
              <a:t>Closure, Boundary and Interior</a:t>
            </a:r>
            <a:endParaRPr lang="en-US" sz="3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80218" y="3725966"/>
            <a:ext cx="6315342" cy="280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16503" y="1014654"/>
            <a:ext cx="10748725" cy="47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Let </a:t>
            </a:r>
            <a:r>
              <a:rPr lang="en-US" altLang="en-US" sz="2200" i="1" dirty="0"/>
              <a:t>X</a:t>
            </a:r>
            <a:r>
              <a:rPr lang="en-US" altLang="en-US" sz="2200" dirty="0" smtClean="0"/>
              <a:t> be a topological space and </a:t>
            </a:r>
            <a:r>
              <a:rPr lang="en-US" altLang="en-US" sz="2200" i="1" dirty="0"/>
              <a:t>S</a:t>
            </a:r>
            <a:r>
              <a:rPr lang="en-US" altLang="en-US" sz="2200" dirty="0" smtClean="0"/>
              <a:t> be a subset of points of </a:t>
            </a:r>
            <a:r>
              <a:rPr lang="en-US" altLang="en-US" sz="2200" i="1" dirty="0"/>
              <a:t>X</a:t>
            </a:r>
            <a:endParaRPr lang="en-US" altLang="en-US" sz="2200" i="1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83109" y="5711392"/>
            <a:ext cx="1062225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spcAft>
                <a:spcPct val="350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 dirty="0" smtClean="0">
                <a:latin typeface="+mj-lt"/>
              </a:rPr>
              <a:t>Boundary of </a:t>
            </a:r>
            <a:r>
              <a:rPr lang="en-US" altLang="en-US" sz="2100" i="1" dirty="0">
                <a:latin typeface="+mj-lt"/>
              </a:rPr>
              <a:t>S</a:t>
            </a:r>
            <a:r>
              <a:rPr lang="en-US" altLang="en-US" sz="2100" i="1" dirty="0" smtClean="0">
                <a:latin typeface="+mj-lt"/>
              </a:rPr>
              <a:t>: </a:t>
            </a:r>
            <a:r>
              <a:rPr lang="en-US" altLang="en-US" sz="2100" dirty="0" smtClean="0">
                <a:latin typeface="+mj-lt"/>
              </a:rPr>
              <a:t> </a:t>
            </a:r>
            <a:r>
              <a:rPr lang="en-US" sz="2100" dirty="0">
                <a:latin typeface="+mj-lt"/>
              </a:rPr>
              <a:t>it is the set of points in the closure of </a:t>
            </a:r>
            <a:r>
              <a:rPr lang="en-US" sz="2100" i="1" dirty="0">
                <a:latin typeface="+mj-lt"/>
              </a:rPr>
              <a:t>S</a:t>
            </a:r>
            <a:r>
              <a:rPr lang="en-US" sz="2100" dirty="0" smtClean="0">
                <a:latin typeface="+mj-lt"/>
              </a:rPr>
              <a:t>, </a:t>
            </a:r>
            <a:r>
              <a:rPr lang="en-US" sz="2100" dirty="0">
                <a:latin typeface="+mj-lt"/>
              </a:rPr>
              <a:t>not belonging to the interior of </a:t>
            </a:r>
            <a:r>
              <a:rPr lang="en-US" sz="2100" i="1" dirty="0">
                <a:latin typeface="+mj-lt"/>
              </a:rPr>
              <a:t>S</a:t>
            </a:r>
            <a:r>
              <a:rPr lang="en-US" sz="2100" dirty="0" smtClean="0">
                <a:latin typeface="+mj-lt"/>
              </a:rPr>
              <a:t>. It is denoted by </a:t>
            </a:r>
            <a:r>
              <a:rPr lang="en-US" sz="2100" dirty="0">
                <a:latin typeface="+mj-lt"/>
              </a:rPr>
              <a:t>∂</a:t>
            </a:r>
            <a:r>
              <a:rPr lang="en-US" altLang="en-US" sz="2100" i="1" dirty="0" smtClean="0">
                <a:latin typeface="+mj-lt"/>
                <a:sym typeface="Symbol" panose="05050102010706020507" pitchFamily="18" charset="2"/>
              </a:rPr>
              <a:t>S</a:t>
            </a:r>
            <a:endParaRPr lang="en-US" altLang="en-US" sz="2100" dirty="0">
              <a:latin typeface="+mj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294236" y="1638145"/>
            <a:ext cx="5270992" cy="365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spcAft>
                <a:spcPct val="350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+mj-lt"/>
              </a:rPr>
              <a:t>The </a:t>
            </a:r>
            <a:r>
              <a:rPr lang="en-US" altLang="en-US" sz="2200" b="1" i="1" dirty="0">
                <a:solidFill>
                  <a:schemeClr val="accent2"/>
                </a:solidFill>
                <a:latin typeface="+mj-lt"/>
              </a:rPr>
              <a:t>closure</a:t>
            </a:r>
            <a:r>
              <a:rPr lang="en-US" altLang="en-US" sz="2200" dirty="0">
                <a:latin typeface="+mj-lt"/>
              </a:rPr>
              <a:t> of </a:t>
            </a:r>
            <a:r>
              <a:rPr lang="en-US" altLang="en-US" sz="2200" i="1" dirty="0">
                <a:latin typeface="+mj-lt"/>
              </a:rPr>
              <a:t>S</a:t>
            </a:r>
            <a:r>
              <a:rPr lang="en-US" altLang="en-US" sz="2200" dirty="0" smtClean="0">
                <a:latin typeface="+mj-lt"/>
              </a:rPr>
              <a:t> </a:t>
            </a:r>
            <a:r>
              <a:rPr lang="en-US" altLang="en-US" sz="2200" dirty="0">
                <a:latin typeface="+mj-lt"/>
              </a:rPr>
              <a:t>is the union of </a:t>
            </a:r>
            <a:r>
              <a:rPr lang="en-US" altLang="en-US" sz="2200" i="1" dirty="0">
                <a:latin typeface="+mj-lt"/>
              </a:rPr>
              <a:t>S</a:t>
            </a:r>
            <a:r>
              <a:rPr lang="en-US" altLang="en-US" sz="2200" dirty="0" smtClean="0">
                <a:latin typeface="+mj-lt"/>
              </a:rPr>
              <a:t> </a:t>
            </a:r>
            <a:r>
              <a:rPr lang="en-US" altLang="en-US" sz="2200" dirty="0">
                <a:latin typeface="+mj-lt"/>
              </a:rPr>
              <a:t>with the set of all its near points </a:t>
            </a:r>
          </a:p>
          <a:p>
            <a:pPr eaLnBrk="1" hangingPunct="1"/>
            <a:r>
              <a:rPr lang="en-US" altLang="en-US" sz="2200" dirty="0">
                <a:latin typeface="+mj-lt"/>
              </a:rPr>
              <a:t>The </a:t>
            </a:r>
            <a:r>
              <a:rPr lang="en-US" altLang="en-US" sz="2200" b="1" i="1" dirty="0">
                <a:solidFill>
                  <a:schemeClr val="accent2"/>
                </a:solidFill>
                <a:latin typeface="+mj-lt"/>
              </a:rPr>
              <a:t>interior</a:t>
            </a:r>
            <a:r>
              <a:rPr lang="en-US" altLang="en-US" sz="2200" dirty="0">
                <a:latin typeface="+mj-lt"/>
              </a:rPr>
              <a:t> of </a:t>
            </a:r>
            <a:r>
              <a:rPr lang="en-US" altLang="en-US" sz="2200" dirty="0" smtClean="0">
                <a:latin typeface="+mj-lt"/>
              </a:rPr>
              <a:t>S </a:t>
            </a:r>
            <a:r>
              <a:rPr lang="en-US" altLang="en-US" sz="2200" dirty="0">
                <a:latin typeface="+mj-lt"/>
              </a:rPr>
              <a:t>consists of all points which belong to </a:t>
            </a:r>
            <a:r>
              <a:rPr lang="en-US" altLang="en-US" sz="2200" dirty="0" smtClean="0">
                <a:latin typeface="+mj-lt"/>
              </a:rPr>
              <a:t>S and not near points of compliment of S </a:t>
            </a:r>
            <a:endParaRPr lang="en-US" altLang="en-US" sz="2200" dirty="0">
              <a:latin typeface="+mj-lt"/>
            </a:endParaRPr>
          </a:p>
          <a:p>
            <a:pPr lvl="1" eaLnBrk="1" hangingPunct="1"/>
            <a:r>
              <a:rPr lang="en-US" altLang="en-US" sz="2200" dirty="0">
                <a:latin typeface="+mj-lt"/>
              </a:rPr>
              <a:t>denoted </a:t>
            </a:r>
            <a:r>
              <a:rPr lang="en-US" altLang="en-US" sz="2200" i="1" dirty="0">
                <a:latin typeface="+mj-lt"/>
              </a:rPr>
              <a:t>S</a:t>
            </a:r>
            <a:r>
              <a:rPr lang="en-US" altLang="en-US" sz="2200" dirty="0" smtClean="0">
                <a:latin typeface="+mj-lt"/>
                <a:cs typeface="Arial" panose="020B0604020202020204" pitchFamily="34" charset="0"/>
              </a:rPr>
              <a:t>°</a:t>
            </a:r>
          </a:p>
        </p:txBody>
      </p:sp>
      <p:pic>
        <p:nvPicPr>
          <p:cNvPr id="12" name="Picture 7" descr="icb_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20" y="1627833"/>
            <a:ext cx="4166405" cy="394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2540" y="112349"/>
            <a:ext cx="10515600" cy="690955"/>
          </a:xfrm>
        </p:spPr>
        <p:txBody>
          <a:bodyPr>
            <a:normAutofit/>
          </a:bodyPr>
          <a:lstStyle/>
          <a:p>
            <a:r>
              <a:rPr lang="en-US" sz="3800" dirty="0" smtClean="0"/>
              <a:t>Open and Closed Sets</a:t>
            </a:r>
            <a:endParaRPr lang="en-US" sz="3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80218" y="3725966"/>
            <a:ext cx="6315342" cy="280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80218" y="987751"/>
            <a:ext cx="10622421" cy="227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0" dirty="0" smtClean="0"/>
              <a:t>Let </a:t>
            </a:r>
            <a:r>
              <a:rPr lang="en-US" altLang="en-US" sz="2100" i="1" dirty="0"/>
              <a:t>X</a:t>
            </a:r>
            <a:r>
              <a:rPr lang="en-US" altLang="en-US" sz="2100" dirty="0" smtClean="0"/>
              <a:t> be a topological space and </a:t>
            </a:r>
            <a:r>
              <a:rPr lang="en-US" altLang="en-US" sz="2100" i="1" dirty="0"/>
              <a:t>S</a:t>
            </a:r>
            <a:r>
              <a:rPr lang="en-US" altLang="en-US" sz="2100" i="1" dirty="0" smtClean="0"/>
              <a:t> </a:t>
            </a:r>
            <a:r>
              <a:rPr lang="en-US" altLang="en-US" sz="2100" dirty="0" smtClean="0"/>
              <a:t>be a subset of points of </a:t>
            </a:r>
            <a:r>
              <a:rPr lang="en-US" altLang="en-US" sz="2100" i="1" dirty="0"/>
              <a:t>X</a:t>
            </a:r>
            <a:r>
              <a:rPr lang="en-US" altLang="en-US" sz="2100" dirty="0" smtClean="0"/>
              <a:t>. </a:t>
            </a:r>
          </a:p>
          <a:p>
            <a:pPr lvl="1"/>
            <a:r>
              <a:rPr lang="en-US" altLang="en-US" sz="2100" dirty="0" smtClean="0"/>
              <a:t>Then </a:t>
            </a:r>
            <a:r>
              <a:rPr lang="en-US" altLang="en-US" sz="2100" i="1" dirty="0"/>
              <a:t>S</a:t>
            </a:r>
            <a:r>
              <a:rPr lang="en-US" altLang="en-US" sz="2100" dirty="0" smtClean="0"/>
              <a:t> is open if every point of </a:t>
            </a:r>
            <a:r>
              <a:rPr lang="en-US" altLang="en-US" sz="2100" i="1" dirty="0"/>
              <a:t>S</a:t>
            </a:r>
            <a:r>
              <a:rPr lang="en-US" altLang="en-US" sz="2100" dirty="0" smtClean="0"/>
              <a:t> can be surrounded by a neighborhood that is entirely within </a:t>
            </a:r>
            <a:r>
              <a:rPr lang="en-US" altLang="en-US" sz="2100" i="1" dirty="0"/>
              <a:t>S</a:t>
            </a:r>
            <a:r>
              <a:rPr lang="en-US" altLang="en-US" sz="2100" i="1" dirty="0" smtClean="0"/>
              <a:t>.</a:t>
            </a:r>
          </a:p>
          <a:p>
            <a:pPr lvl="2"/>
            <a:r>
              <a:rPr lang="en-US" altLang="en-US" sz="2100" dirty="0" smtClean="0"/>
              <a:t>Alternatively: a set that does not contain its boundary</a:t>
            </a:r>
          </a:p>
          <a:p>
            <a:pPr lvl="1"/>
            <a:r>
              <a:rPr lang="en-US" altLang="en-US" sz="2100" dirty="0" smtClean="0"/>
              <a:t>Then </a:t>
            </a:r>
            <a:r>
              <a:rPr lang="en-US" altLang="en-US" sz="2100" i="1" dirty="0"/>
              <a:t>S</a:t>
            </a:r>
            <a:r>
              <a:rPr lang="en-US" altLang="en-US" sz="2100" dirty="0" smtClean="0"/>
              <a:t> is closed if it contains all its near points</a:t>
            </a:r>
          </a:p>
          <a:p>
            <a:pPr lvl="2"/>
            <a:r>
              <a:rPr lang="en-US" altLang="en-US" sz="2100" dirty="0" smtClean="0"/>
              <a:t>Alternatively: a set that does contain its boundary</a:t>
            </a:r>
            <a:endParaRPr lang="en-US" altLang="en-US" sz="21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 b="9435"/>
          <a:stretch>
            <a:fillRect/>
          </a:stretch>
        </p:blipFill>
        <p:spPr bwMode="auto">
          <a:xfrm>
            <a:off x="2679106" y="3518628"/>
            <a:ext cx="7024643" cy="301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2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32183" y="2983425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Metric Spaces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5996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Definition</a:t>
            </a:r>
            <a:endParaRPr lang="en-US" sz="4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199" y="1295400"/>
            <a:ext cx="10783958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 smtClean="0"/>
              <a:t>A point-set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is a </a:t>
            </a:r>
            <a:r>
              <a:rPr lang="en-US" altLang="en-US" b="1" i="1" dirty="0" smtClean="0">
                <a:solidFill>
                  <a:schemeClr val="accent2"/>
                </a:solidFill>
              </a:rPr>
              <a:t>metric space</a:t>
            </a:r>
            <a:r>
              <a:rPr lang="en-US" altLang="en-US" dirty="0" smtClean="0"/>
              <a:t> if there is a distance function 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, which takes ordered pairs (</a:t>
            </a:r>
            <a:r>
              <a:rPr lang="en-US" altLang="en-US" i="1" dirty="0" err="1" smtClean="0"/>
              <a:t>s</a:t>
            </a:r>
            <a:r>
              <a:rPr lang="en-US" altLang="en-US" dirty="0" err="1" smtClean="0"/>
              <a:t>,</a:t>
            </a:r>
            <a:r>
              <a:rPr lang="en-US" altLang="en-US" i="1" dirty="0" err="1" smtClean="0"/>
              <a:t>t</a:t>
            </a:r>
            <a:r>
              <a:rPr lang="en-US" altLang="en-US" dirty="0" smtClean="0"/>
              <a:t>) of elements of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and returns a distance that satisfies the following conditions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For each pair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 in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d(</a:t>
            </a:r>
            <a:r>
              <a:rPr lang="en-US" altLang="en-US" i="1" dirty="0" err="1" smtClean="0"/>
              <a:t>s,t</a:t>
            </a:r>
            <a:r>
              <a:rPr lang="en-US" altLang="en-US" dirty="0" smtClean="0"/>
              <a:t>) &gt;0 if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t </a:t>
            </a:r>
            <a:r>
              <a:rPr lang="en-US" altLang="en-US" dirty="0" smtClean="0"/>
              <a:t>are distinct points and 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(</a:t>
            </a:r>
            <a:r>
              <a:rPr lang="en-US" altLang="en-US" i="1" dirty="0" err="1" smtClean="0"/>
              <a:t>s</a:t>
            </a:r>
            <a:r>
              <a:rPr lang="en-US" altLang="en-US" dirty="0" err="1" smtClean="0"/>
              <a:t>,</a:t>
            </a:r>
            <a:r>
              <a:rPr lang="en-US" altLang="en-US" i="1" dirty="0" err="1" smtClean="0"/>
              <a:t>t</a:t>
            </a:r>
            <a:r>
              <a:rPr lang="en-US" altLang="en-US" dirty="0" smtClean="0"/>
              <a:t>) =0 if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 are identical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For each pair </a:t>
            </a:r>
            <a:r>
              <a:rPr lang="en-US" altLang="en-US" i="1" dirty="0" err="1" smtClean="0"/>
              <a:t>s</a:t>
            </a:r>
            <a:r>
              <a:rPr lang="en-US" altLang="en-US" dirty="0" err="1" smtClean="0"/>
              <a:t>,</a:t>
            </a:r>
            <a:r>
              <a:rPr lang="en-US" altLang="en-US" i="1" dirty="0" err="1" smtClean="0"/>
              <a:t>t</a:t>
            </a:r>
            <a:r>
              <a:rPr lang="en-US" altLang="en-US" dirty="0" smtClean="0"/>
              <a:t> in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, the distance from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 is equal to the distance from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(</a:t>
            </a:r>
            <a:r>
              <a:rPr lang="en-US" altLang="en-US" i="1" dirty="0" err="1" smtClean="0"/>
              <a:t>s</a:t>
            </a:r>
            <a:r>
              <a:rPr lang="en-US" altLang="en-US" dirty="0" err="1" smtClean="0"/>
              <a:t>,</a:t>
            </a:r>
            <a:r>
              <a:rPr lang="en-US" altLang="en-US" i="1" dirty="0" err="1" smtClean="0"/>
              <a:t>t</a:t>
            </a:r>
            <a:r>
              <a:rPr lang="en-US" altLang="en-US" dirty="0" smtClean="0"/>
              <a:t>) = 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(</a:t>
            </a:r>
            <a:r>
              <a:rPr lang="en-US" altLang="en-US" i="1" dirty="0" err="1" smtClean="0"/>
              <a:t>t</a:t>
            </a:r>
            <a:r>
              <a:rPr lang="en-US" altLang="en-US" dirty="0" err="1" smtClean="0"/>
              <a:t>,</a:t>
            </a:r>
            <a:r>
              <a:rPr lang="en-US" altLang="en-US" i="1" dirty="0" err="1" smtClean="0"/>
              <a:t>s</a:t>
            </a:r>
            <a:r>
              <a:rPr lang="en-US" altLang="en-US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US" altLang="en-US" dirty="0" smtClean="0"/>
              <a:t>For each tripe </a:t>
            </a:r>
            <a:r>
              <a:rPr lang="en-US" altLang="en-US" i="1" dirty="0" err="1" smtClean="0"/>
              <a:t>s</a:t>
            </a:r>
            <a:r>
              <a:rPr lang="en-US" altLang="en-US" dirty="0" err="1" smtClean="0"/>
              <a:t>,</a:t>
            </a:r>
            <a:r>
              <a:rPr lang="en-US" altLang="en-US" i="1" dirty="0" err="1" smtClean="0"/>
              <a:t>t</a:t>
            </a:r>
            <a:r>
              <a:rPr lang="en-US" altLang="en-US" dirty="0" err="1" smtClean="0"/>
              <a:t>,</a:t>
            </a:r>
            <a:r>
              <a:rPr lang="en-US" altLang="en-US" i="1" dirty="0" err="1" smtClean="0"/>
              <a:t>u</a:t>
            </a:r>
            <a:r>
              <a:rPr lang="en-US" altLang="en-US" dirty="0" smtClean="0"/>
              <a:t> in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, the sum of the distances from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 and from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u</a:t>
            </a:r>
            <a:r>
              <a:rPr lang="en-US" altLang="en-US" dirty="0" smtClean="0"/>
              <a:t> is always at least as large as the distance from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u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19431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Distances Defined on Globe</a:t>
            </a:r>
            <a:endParaRPr lang="en-US" sz="4200" dirty="0"/>
          </a:p>
        </p:txBody>
      </p:sp>
      <p:pic>
        <p:nvPicPr>
          <p:cNvPr id="4" name="Picture 4" descr="globe_di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18" y="1219200"/>
            <a:ext cx="6851374" cy="530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64845" y="2155741"/>
            <a:ext cx="186593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Metric space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130671" y="1784228"/>
            <a:ext cx="198073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Metric space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012480" y="4817166"/>
            <a:ext cx="198073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Metric space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64845" y="4817166"/>
            <a:ext cx="1865936" cy="161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Quasimetric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travel-time 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always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Lines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1120462" y="1030310"/>
                <a:ext cx="10006884" cy="5294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300" dirty="0" smtClean="0">
                    <a:latin typeface="+mj-lt"/>
                  </a:rPr>
                  <a:t>The </a:t>
                </a:r>
                <a:r>
                  <a:rPr lang="en-US" altLang="en-US" sz="2300" i="1" dirty="0" smtClean="0">
                    <a:latin typeface="+mj-lt"/>
                  </a:rPr>
                  <a:t>line</a:t>
                </a:r>
                <a:r>
                  <a:rPr lang="en-US" altLang="en-US" sz="2300" dirty="0" smtClean="0">
                    <a:latin typeface="+mj-lt"/>
                  </a:rPr>
                  <a:t> incident with </a:t>
                </a:r>
                <a:r>
                  <a:rPr lang="en-US" altLang="en-US" sz="2300" i="1" dirty="0" smtClean="0">
                    <a:latin typeface="+mj-lt"/>
                    <a:cs typeface="Arial" panose="020B0604020202020204" pitchFamily="34" charset="0"/>
                  </a:rPr>
                  <a:t>a</a:t>
                </a:r>
                <a:r>
                  <a:rPr lang="en-US" altLang="en-US" sz="2300" dirty="0" smtClean="0">
                    <a:latin typeface="+mj-lt"/>
                  </a:rPr>
                  <a:t> and </a:t>
                </a:r>
                <a:r>
                  <a:rPr lang="en-US" altLang="en-US" sz="2300" i="1" dirty="0" smtClean="0">
                    <a:latin typeface="+mj-lt"/>
                    <a:cs typeface="Arial" panose="020B0604020202020204" pitchFamily="34" charset="0"/>
                  </a:rPr>
                  <a:t>b</a:t>
                </a:r>
                <a:r>
                  <a:rPr lang="en-US" altLang="en-US" sz="2300" dirty="0" smtClean="0">
                    <a:latin typeface="+mj-lt"/>
                  </a:rPr>
                  <a:t> is defined as the point set </a:t>
                </a:r>
                <a:br>
                  <a:rPr lang="en-US" altLang="en-US" sz="2300" dirty="0" smtClean="0">
                    <a:latin typeface="+mj-lt"/>
                  </a:rPr>
                </a:br>
                <a:r>
                  <a:rPr lang="en-US" altLang="en-US" sz="2300" dirty="0" smtClean="0">
                    <a:latin typeface="+mj-lt"/>
                  </a:rPr>
                  <a:t>{</a:t>
                </a:r>
                <a:r>
                  <a:rPr lang="en-US" altLang="en-US" sz="2300" dirty="0" smtClean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i="1" dirty="0" smtClean="0">
                    <a:latin typeface="+mj-lt"/>
                  </a:rPr>
                  <a:t>a</a:t>
                </a:r>
                <a:r>
                  <a:rPr lang="en-US" altLang="en-US" sz="2300" dirty="0" smtClean="0">
                    <a:latin typeface="+mj-lt"/>
                  </a:rPr>
                  <a:t> + (1 −</a:t>
                </a:r>
                <a:r>
                  <a:rPr lang="en-US" altLang="en-US" sz="2300" dirty="0" smtClean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dirty="0" smtClean="0">
                    <a:latin typeface="+mj-lt"/>
                  </a:rPr>
                  <a:t> )</a:t>
                </a:r>
                <a:r>
                  <a:rPr lang="en-US" altLang="en-US" sz="2300" i="1" dirty="0" smtClean="0">
                    <a:latin typeface="+mj-lt"/>
                  </a:rPr>
                  <a:t>b </a:t>
                </a:r>
                <a:r>
                  <a:rPr lang="en-US" altLang="en-US" sz="2300" dirty="0" smtClean="0">
                    <a:latin typeface="+mj-lt"/>
                  </a:rPr>
                  <a:t>| </a:t>
                </a:r>
                <a:r>
                  <a:rPr lang="en-US" altLang="en-US" sz="2300" dirty="0" smtClean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dirty="0" smtClean="0">
                    <a:latin typeface="+mj-lt"/>
                  </a:rPr>
                  <a:t> is a real number }</a:t>
                </a:r>
              </a:p>
              <a:p>
                <a:r>
                  <a:rPr lang="en-US" altLang="en-US" sz="2300" dirty="0" smtClean="0">
                    <a:latin typeface="+mj-lt"/>
                  </a:rPr>
                  <a:t>The </a:t>
                </a:r>
                <a:r>
                  <a:rPr lang="en-US" altLang="en-US" sz="2300" i="1" dirty="0" smtClean="0">
                    <a:latin typeface="+mj-lt"/>
                  </a:rPr>
                  <a:t>line</a:t>
                </a:r>
                <a:r>
                  <a:rPr lang="en-US" altLang="en-US" sz="2300" dirty="0" smtClean="0">
                    <a:latin typeface="+mj-lt"/>
                  </a:rPr>
                  <a:t> segment between </a:t>
                </a:r>
                <a:r>
                  <a:rPr lang="en-US" altLang="en-US" sz="2300" i="1" dirty="0" smtClean="0">
                    <a:latin typeface="+mj-lt"/>
                  </a:rPr>
                  <a:t>a</a:t>
                </a:r>
                <a:r>
                  <a:rPr lang="en-US" altLang="en-US" sz="2300" dirty="0" smtClean="0">
                    <a:latin typeface="+mj-lt"/>
                  </a:rPr>
                  <a:t> and </a:t>
                </a:r>
                <a:r>
                  <a:rPr lang="en-US" altLang="en-US" sz="2300" i="1" dirty="0" smtClean="0">
                    <a:latin typeface="+mj-lt"/>
                  </a:rPr>
                  <a:t>b</a:t>
                </a:r>
                <a:r>
                  <a:rPr lang="en-US" altLang="en-US" sz="2300" dirty="0" smtClean="0">
                    <a:latin typeface="+mj-lt"/>
                  </a:rPr>
                  <a:t> is defined as the point set {</a:t>
                </a:r>
                <a:r>
                  <a:rPr lang="en-US" altLang="en-US" sz="2300" dirty="0" smtClean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i="1" dirty="0" smtClean="0">
                    <a:latin typeface="+mj-lt"/>
                  </a:rPr>
                  <a:t>a</a:t>
                </a:r>
                <a:r>
                  <a:rPr lang="en-US" altLang="en-US" sz="2300" dirty="0" smtClean="0">
                    <a:latin typeface="+mj-lt"/>
                  </a:rPr>
                  <a:t> + (1 −</a:t>
                </a:r>
                <a:r>
                  <a:rPr lang="en-US" altLang="en-US" sz="2300" dirty="0" smtClean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dirty="0" smtClean="0">
                    <a:latin typeface="+mj-lt"/>
                  </a:rPr>
                  <a:t> )</a:t>
                </a:r>
                <a:r>
                  <a:rPr lang="en-US" altLang="en-US" sz="2300" i="1" dirty="0" smtClean="0">
                    <a:latin typeface="+mj-lt"/>
                  </a:rPr>
                  <a:t>b </a:t>
                </a:r>
                <a:r>
                  <a:rPr lang="en-US" altLang="en-US" sz="2300" dirty="0" smtClean="0">
                    <a:latin typeface="+mj-lt"/>
                  </a:rPr>
                  <a:t>| </a:t>
                </a:r>
                <a:r>
                  <a:rPr lang="en-US" altLang="en-US" sz="2300" dirty="0" smtClean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300" dirty="0" smtClean="0">
                    <a:latin typeface="+mj-lt"/>
                  </a:rPr>
                  <a:t> [0, 1]}</a:t>
                </a:r>
              </a:p>
              <a:p>
                <a:r>
                  <a:rPr lang="en-US" altLang="en-US" sz="2300" dirty="0" smtClean="0">
                    <a:latin typeface="+mj-lt"/>
                  </a:rPr>
                  <a:t>The </a:t>
                </a:r>
                <a:r>
                  <a:rPr lang="en-US" altLang="en-US" sz="2300" i="1" dirty="0" smtClean="0">
                    <a:latin typeface="+mj-lt"/>
                  </a:rPr>
                  <a:t>half line</a:t>
                </a:r>
                <a:r>
                  <a:rPr lang="en-US" altLang="en-US" sz="2300" dirty="0" smtClean="0">
                    <a:latin typeface="+mj-lt"/>
                  </a:rPr>
                  <a:t> radiating from </a:t>
                </a:r>
                <a:r>
                  <a:rPr lang="en-US" altLang="en-US" sz="2300" i="1" dirty="0" smtClean="0">
                    <a:latin typeface="+mj-lt"/>
                  </a:rPr>
                  <a:t>b</a:t>
                </a:r>
                <a:r>
                  <a:rPr lang="en-US" altLang="en-US" sz="2300" dirty="0" smtClean="0">
                    <a:latin typeface="+mj-lt"/>
                  </a:rPr>
                  <a:t> and passing through </a:t>
                </a:r>
                <a:r>
                  <a:rPr lang="en-US" altLang="en-US" sz="2300" i="1" dirty="0" smtClean="0">
                    <a:latin typeface="+mj-lt"/>
                  </a:rPr>
                  <a:t>a</a:t>
                </a:r>
                <a:r>
                  <a:rPr lang="en-US" altLang="en-US" sz="2300" dirty="0" smtClean="0">
                    <a:latin typeface="+mj-lt"/>
                  </a:rPr>
                  <a:t> is defined as the point set {</a:t>
                </a:r>
                <a:r>
                  <a:rPr lang="en-US" altLang="en-US" sz="2300" dirty="0" smtClean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i="1" dirty="0" smtClean="0">
                    <a:latin typeface="+mj-lt"/>
                  </a:rPr>
                  <a:t>a</a:t>
                </a:r>
                <a:r>
                  <a:rPr lang="en-US" altLang="en-US" sz="2300" dirty="0" smtClean="0">
                    <a:latin typeface="+mj-lt"/>
                  </a:rPr>
                  <a:t> + (1 − </a:t>
                </a:r>
                <a:r>
                  <a:rPr lang="en-US" altLang="en-US" sz="2300" dirty="0" smtClean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dirty="0" smtClean="0">
                    <a:latin typeface="+mj-lt"/>
                  </a:rPr>
                  <a:t>)</a:t>
                </a:r>
                <a:r>
                  <a:rPr lang="en-US" altLang="en-US" sz="2300" i="1" dirty="0" smtClean="0">
                    <a:latin typeface="+mj-lt"/>
                  </a:rPr>
                  <a:t>b </a:t>
                </a:r>
                <a:r>
                  <a:rPr lang="en-US" altLang="en-US" sz="2300" dirty="0" smtClean="0">
                    <a:latin typeface="+mj-lt"/>
                  </a:rPr>
                  <a:t>| </a:t>
                </a:r>
                <a:r>
                  <a:rPr lang="en-US" altLang="en-US" sz="2300" dirty="0" smtClean="0">
                    <a:latin typeface="+mj-lt"/>
                    <a:sym typeface="Symbol" panose="05050102010706020507" pitchFamily="18" charset="2"/>
                  </a:rPr>
                  <a:t>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</m:oMath>
                </a14:m>
                <a:r>
                  <a:rPr lang="en-US" altLang="en-US" sz="2300" dirty="0" smtClean="0">
                    <a:latin typeface="+mj-lt"/>
                  </a:rPr>
                  <a:t>  0}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62" y="1030310"/>
                <a:ext cx="10006884" cy="5294290"/>
              </a:xfrm>
              <a:prstGeom prst="rect">
                <a:avLst/>
              </a:prstGeom>
              <a:blipFill rotWithShape="0">
                <a:blip r:embed="rId2"/>
                <a:stretch>
                  <a:fillRect l="-731" t="-1496" r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7" descr="parameterized_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22750"/>
            <a:ext cx="7283338" cy="30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Polygon Objects</a:t>
            </a:r>
            <a:endParaRPr lang="en-US" sz="4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3187" y="1138495"/>
            <a:ext cx="10560677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latin typeface="+mj-lt"/>
              </a:rPr>
              <a:t>A </a:t>
            </a:r>
            <a:r>
              <a:rPr lang="en-US" altLang="en-US" sz="2400" i="1" dirty="0" smtClean="0">
                <a:latin typeface="+mj-lt"/>
              </a:rPr>
              <a:t>polyline</a:t>
            </a:r>
            <a:r>
              <a:rPr lang="en-US" altLang="en-US" sz="2400" dirty="0" smtClean="0">
                <a:latin typeface="+mj-lt"/>
              </a:rPr>
              <a:t> in R</a:t>
            </a:r>
            <a:r>
              <a:rPr lang="en-US" altLang="en-US" sz="2400" baseline="30000" dirty="0" smtClean="0">
                <a:latin typeface="+mj-lt"/>
              </a:rPr>
              <a:t>2</a:t>
            </a:r>
            <a:r>
              <a:rPr lang="en-US" altLang="en-US" sz="2400" dirty="0" smtClean="0">
                <a:latin typeface="+mj-lt"/>
              </a:rPr>
              <a:t> is a finite set of line segments (called </a:t>
            </a:r>
            <a:r>
              <a:rPr lang="en-US" altLang="en-US" sz="2400" i="1" dirty="0" smtClean="0">
                <a:latin typeface="+mj-lt"/>
              </a:rPr>
              <a:t>edges</a:t>
            </a:r>
            <a:r>
              <a:rPr lang="en-US" altLang="en-US" sz="2400" dirty="0" smtClean="0">
                <a:latin typeface="+mj-lt"/>
              </a:rPr>
              <a:t>) such that each edge end-point is shared by exactly two edges, except possibly for two points, called the </a:t>
            </a:r>
            <a:r>
              <a:rPr lang="en-US" altLang="en-US" sz="2400" i="1" dirty="0" smtClean="0">
                <a:latin typeface="+mj-lt"/>
              </a:rPr>
              <a:t>extremes</a:t>
            </a:r>
            <a:r>
              <a:rPr lang="en-US" altLang="en-US" sz="2400" dirty="0" smtClean="0">
                <a:latin typeface="+mj-lt"/>
              </a:rPr>
              <a:t> of the polyline.</a:t>
            </a:r>
          </a:p>
          <a:p>
            <a:r>
              <a:rPr lang="en-US" altLang="en-US" sz="2400" dirty="0" smtClean="0">
                <a:latin typeface="+mj-lt"/>
              </a:rPr>
              <a:t>If no two edges intersect at any place other than possibly at their end-points, the polyline is</a:t>
            </a:r>
            <a:r>
              <a:rPr lang="en-US" altLang="en-US" sz="2400" i="1" dirty="0" smtClean="0">
                <a:latin typeface="+mj-lt"/>
              </a:rPr>
              <a:t> simple</a:t>
            </a:r>
            <a:r>
              <a:rPr lang="en-US" altLang="en-US" sz="2400" dirty="0" smtClean="0">
                <a:latin typeface="+mj-lt"/>
              </a:rPr>
              <a:t>.</a:t>
            </a:r>
          </a:p>
          <a:p>
            <a:r>
              <a:rPr lang="en-US" altLang="en-US" sz="2400" dirty="0" smtClean="0">
                <a:latin typeface="+mj-lt"/>
              </a:rPr>
              <a:t>A polyline is </a:t>
            </a:r>
            <a:r>
              <a:rPr lang="en-US" altLang="en-US" sz="2400" i="1" dirty="0" smtClean="0">
                <a:latin typeface="+mj-lt"/>
              </a:rPr>
              <a:t>closed</a:t>
            </a:r>
            <a:r>
              <a:rPr lang="en-US" altLang="en-US" sz="2400" dirty="0" smtClean="0">
                <a:latin typeface="+mj-lt"/>
              </a:rPr>
              <a:t> if it has no extreme points.</a:t>
            </a:r>
          </a:p>
          <a:p>
            <a:r>
              <a:rPr lang="en-US" altLang="en-US" sz="2400" dirty="0" smtClean="0">
                <a:latin typeface="+mj-lt"/>
              </a:rPr>
              <a:t>A (</a:t>
            </a:r>
            <a:r>
              <a:rPr lang="en-US" altLang="en-US" sz="2400" i="1" dirty="0" smtClean="0">
                <a:latin typeface="+mj-lt"/>
              </a:rPr>
              <a:t>simple</a:t>
            </a:r>
            <a:r>
              <a:rPr lang="en-US" altLang="en-US" sz="2400" dirty="0" smtClean="0">
                <a:latin typeface="+mj-lt"/>
              </a:rPr>
              <a:t>) polygon in R</a:t>
            </a:r>
            <a:r>
              <a:rPr lang="en-US" altLang="en-US" sz="2400" baseline="30000" dirty="0" smtClean="0">
                <a:latin typeface="+mj-lt"/>
              </a:rPr>
              <a:t>2</a:t>
            </a:r>
            <a:r>
              <a:rPr lang="en-US" altLang="en-US" sz="2400" dirty="0" smtClean="0">
                <a:latin typeface="+mj-lt"/>
              </a:rPr>
              <a:t> is the area enclosed by a simple closed polyline. This polyline forms the </a:t>
            </a:r>
            <a:r>
              <a:rPr lang="en-US" altLang="en-US" sz="2400" i="1" dirty="0" smtClean="0">
                <a:latin typeface="+mj-lt"/>
              </a:rPr>
              <a:t>boundary</a:t>
            </a:r>
            <a:r>
              <a:rPr lang="en-US" altLang="en-US" sz="2400" dirty="0" smtClean="0">
                <a:latin typeface="+mj-lt"/>
              </a:rPr>
              <a:t> of the polygon. Each end-point of an edge of the polyline is called a </a:t>
            </a:r>
            <a:r>
              <a:rPr lang="en-US" altLang="en-US" sz="2400" i="1" dirty="0" smtClean="0">
                <a:latin typeface="+mj-lt"/>
              </a:rPr>
              <a:t>vertex</a:t>
            </a:r>
            <a:r>
              <a:rPr lang="en-US" altLang="en-US" sz="2400" dirty="0" smtClean="0">
                <a:latin typeface="+mj-lt"/>
              </a:rPr>
              <a:t> of the polygon.</a:t>
            </a:r>
          </a:p>
          <a:p>
            <a:r>
              <a:rPr lang="en-US" altLang="en-US" sz="2400" dirty="0" smtClean="0">
                <a:latin typeface="+mj-lt"/>
              </a:rPr>
              <a:t>A </a:t>
            </a:r>
            <a:r>
              <a:rPr lang="en-US" altLang="en-US" sz="2400" i="1" dirty="0" smtClean="0">
                <a:latin typeface="+mj-lt"/>
              </a:rPr>
              <a:t>convex</a:t>
            </a:r>
            <a:r>
              <a:rPr lang="en-US" altLang="en-US" sz="2400" dirty="0" smtClean="0">
                <a:latin typeface="+mj-lt"/>
              </a:rPr>
              <a:t> polygon has every point </a:t>
            </a:r>
            <a:r>
              <a:rPr lang="en-US" altLang="en-US" sz="2400" i="1" dirty="0" err="1" smtClean="0">
                <a:latin typeface="+mj-lt"/>
              </a:rPr>
              <a:t>intervisible</a:t>
            </a:r>
            <a:endParaRPr lang="en-US" altLang="en-US" sz="2400" i="1" dirty="0" smtClean="0">
              <a:latin typeface="+mj-lt"/>
            </a:endParaRPr>
          </a:p>
          <a:p>
            <a:r>
              <a:rPr lang="en-US" altLang="en-US" sz="2400" dirty="0" smtClean="0">
                <a:latin typeface="+mj-lt"/>
              </a:rPr>
              <a:t>A </a:t>
            </a:r>
            <a:r>
              <a:rPr lang="en-US" altLang="en-US" sz="2400" i="1" dirty="0" smtClean="0">
                <a:latin typeface="+mj-lt"/>
              </a:rPr>
              <a:t>star-shaped</a:t>
            </a:r>
            <a:r>
              <a:rPr lang="en-US" altLang="en-US" sz="2400" dirty="0" smtClean="0">
                <a:latin typeface="+mj-lt"/>
              </a:rPr>
              <a:t> or </a:t>
            </a:r>
            <a:r>
              <a:rPr lang="en-US" altLang="en-US" sz="2400" i="1" dirty="0" smtClean="0">
                <a:latin typeface="+mj-lt"/>
              </a:rPr>
              <a:t>semi-convex</a:t>
            </a:r>
            <a:r>
              <a:rPr lang="en-US" altLang="en-US" sz="2400" dirty="0" smtClean="0">
                <a:latin typeface="+mj-lt"/>
              </a:rPr>
              <a:t> polygon has at least one point that is </a:t>
            </a:r>
            <a:r>
              <a:rPr lang="en-US" altLang="en-US" sz="2400" dirty="0" err="1" smtClean="0">
                <a:latin typeface="+mj-lt"/>
              </a:rPr>
              <a:t>intervisible</a:t>
            </a:r>
            <a:endParaRPr lang="en-US" altLang="en-US" sz="2400" dirty="0" smtClean="0">
              <a:latin typeface="+mj-lt"/>
            </a:endParaRPr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8484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Polygon Objects</a:t>
            </a:r>
            <a:endParaRPr lang="en-US" sz="4200" dirty="0"/>
          </a:p>
        </p:txBody>
      </p:sp>
      <p:pic>
        <p:nvPicPr>
          <p:cNvPr id="4" name="Picture 7" descr="polylines_polyg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5" y="1138496"/>
            <a:ext cx="9303026" cy="50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Polygonal Objects</a:t>
            </a:r>
            <a:endParaRPr lang="en-US" sz="4200" dirty="0"/>
          </a:p>
        </p:txBody>
      </p:sp>
      <p:sp>
        <p:nvSpPr>
          <p:cNvPr id="2" name="Rectangle 1"/>
          <p:cNvSpPr/>
          <p:nvPr/>
        </p:nvSpPr>
        <p:spPr>
          <a:xfrm>
            <a:off x="838200" y="1335230"/>
            <a:ext cx="107707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en-US" sz="2600" b="1" i="1" dirty="0">
                <a:solidFill>
                  <a:schemeClr val="accent2"/>
                </a:solidFill>
              </a:rPr>
              <a:t>Monotone chain</a:t>
            </a:r>
            <a:r>
              <a:rPr lang="en-US" altLang="en-US" sz="2600" dirty="0"/>
              <a:t>: there is some line in the Euclidean plane such that the projection of the vertices onto the line preserves the ordering of the list of points in the chain</a:t>
            </a:r>
          </a:p>
          <a:p>
            <a:pPr>
              <a:spcAft>
                <a:spcPts val="1800"/>
              </a:spcAft>
            </a:pPr>
            <a:r>
              <a:rPr lang="en-US" altLang="en-US" sz="2600" b="1" i="1" dirty="0">
                <a:solidFill>
                  <a:schemeClr val="accent2"/>
                </a:solidFill>
              </a:rPr>
              <a:t>Monotone polygon:</a:t>
            </a:r>
            <a:r>
              <a:rPr lang="en-US" altLang="en-US" sz="2600" dirty="0"/>
              <a:t> if the boundary can be split into two polylines, such that the chain of vertices of each polyline is a monotone chain</a:t>
            </a:r>
          </a:p>
          <a:p>
            <a:pPr>
              <a:spcAft>
                <a:spcPts val="1800"/>
              </a:spcAft>
            </a:pPr>
            <a:r>
              <a:rPr lang="en-US" altLang="en-US" sz="2600" b="1" i="1" dirty="0">
                <a:solidFill>
                  <a:schemeClr val="accent2"/>
                </a:solidFill>
              </a:rPr>
              <a:t>Triangulation</a:t>
            </a:r>
            <a:r>
              <a:rPr lang="en-US" altLang="en-US" sz="2600" dirty="0"/>
              <a:t>: partitioning of the polygon into triangles that intersect only at their mutual boundaries</a:t>
            </a:r>
          </a:p>
        </p:txBody>
      </p:sp>
    </p:spTree>
    <p:extLst>
      <p:ext uri="{BB962C8B-B14F-4D97-AF65-F5344CB8AC3E}">
        <p14:creationId xmlns:p14="http://schemas.microsoft.com/office/powerpoint/2010/main" val="215952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os \alpha = \frac{x_ax_b+y_ay_b}{\vert\vert a\vert\vert\cdot\vert\vert b\vert\vert}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8"/>
  <p:tag name="BOXHEIGHT" val="330"/>
  <p:tag name="BOXFONT" val="18"/>
  <p:tag name="BOXWRAP" val="False"/>
  <p:tag name="WORKAROUNDTRANSPARENCYBUG" val="False"/>
  <p:tag name="ALLOWFONTSUBSTITUTION" val="False"/>
  <p:tag name="BITMAPFORMAT" val="pngmono"/>
  <p:tag name="ORIGWIDTH" val="158"/>
  <p:tag name="PICTUREFILESIZE" val="10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rt\vert a \vert\vert= \sqrt{(x^2+y^2)}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8"/>
  <p:tag name="BOXHEIGHT" val="330"/>
  <p:tag name="BOXFONT" val="18"/>
  <p:tag name="BOXWRAP" val="False"/>
  <p:tag name="WORKAROUNDTRANSPARENCYBUG" val="False"/>
  <p:tag name="ALLOWFONTSUBSTITUTION" val="False"/>
  <p:tag name="BITMAPFORMAT" val="pngmono"/>
  <p:tag name="ORIGWIDTH" val="174"/>
  <p:tag name="PICTUREFILESIZE" val="8507"/>
</p:tagLst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3594</Words>
  <Application>Microsoft Office PowerPoint</Application>
  <PresentationFormat>Widescreen</PresentationFormat>
  <Paragraphs>374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Cambria Math</vt:lpstr>
      <vt:lpstr>Century Gothic</vt:lpstr>
      <vt:lpstr>cmsy10</vt:lpstr>
      <vt:lpstr>Symbol</vt:lpstr>
      <vt:lpstr>Times New Roman</vt:lpstr>
      <vt:lpstr>Wingdings</vt:lpstr>
      <vt:lpstr>Presentation level design</vt:lpstr>
      <vt:lpstr>Introduction to Spatial Computing CSE 5ISC</vt:lpstr>
      <vt:lpstr>Geometry and Invariance</vt:lpstr>
      <vt:lpstr>Coordinate Based Geometry</vt:lpstr>
      <vt:lpstr>Euclidean Space</vt:lpstr>
      <vt:lpstr>Points</vt:lpstr>
      <vt:lpstr>Lines</vt:lpstr>
      <vt:lpstr>Polygon Objects</vt:lpstr>
      <vt:lpstr>Polygon Objects</vt:lpstr>
      <vt:lpstr>Polygonal Objects</vt:lpstr>
      <vt:lpstr>Polygonal Objects</vt:lpstr>
      <vt:lpstr>Transformations</vt:lpstr>
      <vt:lpstr>Coordinate systems for Earth</vt:lpstr>
      <vt:lpstr>Euclidean space for Earth??</vt:lpstr>
      <vt:lpstr>Geographic Coordinates: spherical model</vt:lpstr>
      <vt:lpstr>Geodetic Coordinates –Ellipsoid model</vt:lpstr>
      <vt:lpstr>Geodetic Coordinates –Lat (ϕ) and Long (λ) </vt:lpstr>
      <vt:lpstr>Multiple datums</vt:lpstr>
      <vt:lpstr>Projected Coordinates</vt:lpstr>
      <vt:lpstr>Projected Coordinates</vt:lpstr>
      <vt:lpstr>Map-Projection Distortion: Shape</vt:lpstr>
      <vt:lpstr>Map-Projection Distortion: Area</vt:lpstr>
      <vt:lpstr>Map-Projection Distortion: Distance</vt:lpstr>
      <vt:lpstr>Map-Projection Distortion: Direction</vt:lpstr>
      <vt:lpstr>Cylindrical Map Projection</vt:lpstr>
      <vt:lpstr>Conical Projection</vt:lpstr>
      <vt:lpstr>Azimuthal Projection</vt:lpstr>
      <vt:lpstr>Pop Question</vt:lpstr>
      <vt:lpstr>Pop Question</vt:lpstr>
      <vt:lpstr>Set Based Geometry of Space</vt:lpstr>
      <vt:lpstr>Sets</vt:lpstr>
      <vt:lpstr>Sets</vt:lpstr>
      <vt:lpstr>Distinguished sets</vt:lpstr>
      <vt:lpstr>Relations</vt:lpstr>
      <vt:lpstr>Functions</vt:lpstr>
      <vt:lpstr>Functions</vt:lpstr>
      <vt:lpstr>Inverse Functions</vt:lpstr>
      <vt:lpstr>Convexity</vt:lpstr>
      <vt:lpstr>Convexity</vt:lpstr>
      <vt:lpstr>Convexity</vt:lpstr>
      <vt:lpstr>Topology of Space</vt:lpstr>
      <vt:lpstr>Topology</vt:lpstr>
      <vt:lpstr>Brief Introduction to Topology</vt:lpstr>
      <vt:lpstr>Brief Introduction to Topology</vt:lpstr>
      <vt:lpstr>Brief Introduction to Topology</vt:lpstr>
      <vt:lpstr>Brief Introduction to Topology</vt:lpstr>
      <vt:lpstr>Brief Introduction to Topology</vt:lpstr>
      <vt:lpstr>Examples of Generating Sets (1/2)</vt:lpstr>
      <vt:lpstr>Examples of Generating Sets (2/2)</vt:lpstr>
      <vt:lpstr>Examples of Generating Sets (2/2)</vt:lpstr>
      <vt:lpstr>Nearness</vt:lpstr>
      <vt:lpstr>Closure, Boundary and Interior</vt:lpstr>
      <vt:lpstr>Open and Closed Sets</vt:lpstr>
      <vt:lpstr>Metric Spaces</vt:lpstr>
      <vt:lpstr>Definition</vt:lpstr>
      <vt:lpstr>Distances Defined on Globe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2015-09-19T16:49:22Z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