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40"/>
  </p:notesMasterIdLst>
  <p:handoutMasterIdLst>
    <p:handoutMasterId r:id="rId41"/>
  </p:handoutMasterIdLst>
  <p:sldIdLst>
    <p:sldId id="257" r:id="rId3"/>
    <p:sldId id="260" r:id="rId4"/>
    <p:sldId id="261" r:id="rId5"/>
    <p:sldId id="262" r:id="rId6"/>
    <p:sldId id="263" r:id="rId7"/>
    <p:sldId id="264" r:id="rId8"/>
    <p:sldId id="282" r:id="rId9"/>
    <p:sldId id="265" r:id="rId10"/>
    <p:sldId id="267" r:id="rId11"/>
    <p:sldId id="266" r:id="rId12"/>
    <p:sldId id="268" r:id="rId13"/>
    <p:sldId id="269" r:id="rId14"/>
    <p:sldId id="270" r:id="rId15"/>
    <p:sldId id="271" r:id="rId16"/>
    <p:sldId id="272" r:id="rId17"/>
    <p:sldId id="273" r:id="rId18"/>
    <p:sldId id="276" r:id="rId19"/>
    <p:sldId id="277" r:id="rId20"/>
    <p:sldId id="278" r:id="rId21"/>
    <p:sldId id="279" r:id="rId22"/>
    <p:sldId id="280" r:id="rId23"/>
    <p:sldId id="281" r:id="rId24"/>
    <p:sldId id="298" r:id="rId25"/>
    <p:sldId id="283" r:id="rId26"/>
    <p:sldId id="284" r:id="rId27"/>
    <p:sldId id="285" r:id="rId28"/>
    <p:sldId id="286" r:id="rId29"/>
    <p:sldId id="287" r:id="rId30"/>
    <p:sldId id="288" r:id="rId31"/>
    <p:sldId id="289" r:id="rId32"/>
    <p:sldId id="291" r:id="rId33"/>
    <p:sldId id="292" r:id="rId34"/>
    <p:sldId id="293" r:id="rId35"/>
    <p:sldId id="294" r:id="rId36"/>
    <p:sldId id="295" r:id="rId37"/>
    <p:sldId id="296" r:id="rId38"/>
    <p:sldId id="29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38" autoAdjust="0"/>
    <p:restoredTop sz="94660"/>
  </p:normalViewPr>
  <p:slideViewPr>
    <p:cSldViewPr snapToGrid="0">
      <p:cViewPr varScale="1">
        <p:scale>
          <a:sx n="74" d="100"/>
          <a:sy n="74" d="100"/>
        </p:scale>
        <p:origin x="126" y="90"/>
      </p:cViewPr>
      <p:guideLst/>
    </p:cSldViewPr>
  </p:slideViewPr>
  <p:notesTextViewPr>
    <p:cViewPr>
      <p:scale>
        <a:sx n="1" d="1"/>
        <a:sy n="1" d="1"/>
      </p:scale>
      <p:origin x="0" y="0"/>
    </p:cViewPr>
  </p:notesTextViewPr>
  <p:notesViewPr>
    <p:cSldViewPr snapToGrid="0" showGuides="1">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8C66D5-35F2-4B2B-B66A-28018F619124}" type="datetimeFigureOut">
              <a:rPr lang="en-US" smtClean="0"/>
              <a:t>8/14/2015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6073D5-63C2-4933-B970-D96552757D44}" type="slidenum">
              <a:rPr lang="en-US" smtClean="0"/>
              <a:t>‹#›</a:t>
            </a:fld>
            <a:endParaRPr lang="en-US"/>
          </a:p>
        </p:txBody>
      </p:sp>
    </p:spTree>
    <p:extLst>
      <p:ext uri="{BB962C8B-B14F-4D97-AF65-F5344CB8AC3E}">
        <p14:creationId xmlns:p14="http://schemas.microsoft.com/office/powerpoint/2010/main" val="100048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B7E8A-1102-47A1-B1C3-36AE88809383}" type="datetimeFigureOut">
              <a:rPr lang="en-US" smtClean="0"/>
              <a:t>8/14/2015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11EAB-687D-4AE4-B775-678A923E9436}" type="slidenum">
              <a:rPr lang="en-US" smtClean="0"/>
              <a:t>‹#›</a:t>
            </a:fld>
            <a:endParaRPr lang="en-US"/>
          </a:p>
        </p:txBody>
      </p:sp>
    </p:spTree>
    <p:extLst>
      <p:ext uri="{BB962C8B-B14F-4D97-AF65-F5344CB8AC3E}">
        <p14:creationId xmlns:p14="http://schemas.microsoft.com/office/powerpoint/2010/main" val="43010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A11EAB-687D-4AE4-B775-678A923E9436}" type="slidenum">
              <a:rPr lang="en-US" smtClean="0"/>
              <a:t>1</a:t>
            </a:fld>
            <a:endParaRPr lang="en-US"/>
          </a:p>
        </p:txBody>
      </p:sp>
    </p:spTree>
    <p:extLst>
      <p:ext uri="{BB962C8B-B14F-4D97-AF65-F5344CB8AC3E}">
        <p14:creationId xmlns:p14="http://schemas.microsoft.com/office/powerpoint/2010/main" val="79833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p:nvGrpSpPr>
        <p:grpSpPr>
          <a:xfrm>
            <a:off x="3048" y="0"/>
            <a:ext cx="12188952" cy="6858000"/>
            <a:chOff x="3048" y="0"/>
            <a:chExt cx="12188952" cy="6858000"/>
          </a:xfrm>
        </p:grpSpPr>
        <p:sp>
          <p:nvSpPr>
            <p:cNvPr id="4" name="Rectangle 3"/>
            <p:cNvSpPr/>
            <p:nvPr/>
          </p:nvSpPr>
          <p:spPr>
            <a:xfrm>
              <a:off x="3048" y="0"/>
              <a:ext cx="12188952"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nvGrpSpPr>
            <p:cNvPr id="18" name="Group 17"/>
            <p:cNvGrpSpPr/>
            <p:nvPr/>
          </p:nvGrpSpPr>
          <p:grpSpPr>
            <a:xfrm>
              <a:off x="1574798" y="3537161"/>
              <a:ext cx="9144001" cy="196717"/>
              <a:chOff x="1523999" y="4379129"/>
              <a:chExt cx="9144001" cy="196717"/>
            </a:xfrm>
          </p:grpSpPr>
          <p:sp>
            <p:nvSpPr>
              <p:cNvPr id="19" name="Rectangle 18" descr="Gold bar"/>
              <p:cNvSpPr>
                <a:spLocks noChangeArrowheads="1"/>
              </p:cNvSpPr>
              <p:nvPr/>
            </p:nvSpPr>
            <p:spPr bwMode="auto">
              <a:xfrm rot="16200000" flipH="1">
                <a:off x="2949872" y="2953256"/>
                <a:ext cx="196717" cy="3048463"/>
              </a:xfrm>
              <a:prstGeom prst="rect">
                <a:avLst/>
              </a:prstGeom>
              <a:solidFill>
                <a:schemeClr val="accent1"/>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0" name="Rectangle 19" descr="Orange bar"/>
              <p:cNvSpPr>
                <a:spLocks noChangeArrowheads="1"/>
              </p:cNvSpPr>
              <p:nvPr/>
            </p:nvSpPr>
            <p:spPr bwMode="auto">
              <a:xfrm rot="16200000" flipH="1">
                <a:off x="5998335" y="2953256"/>
                <a:ext cx="196717" cy="3048463"/>
              </a:xfrm>
              <a:prstGeom prst="rect">
                <a:avLst/>
              </a:prstGeom>
              <a:solidFill>
                <a:schemeClr val="accent4"/>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1" name="Rectangle 20" descr="Slate bar"/>
              <p:cNvSpPr>
                <a:spLocks noChangeArrowheads="1"/>
              </p:cNvSpPr>
              <p:nvPr/>
            </p:nvSpPr>
            <p:spPr bwMode="auto">
              <a:xfrm rot="16200000" flipH="1">
                <a:off x="9045410" y="2953256"/>
                <a:ext cx="196717" cy="3048463"/>
              </a:xfrm>
              <a:prstGeom prst="rect">
                <a:avLst/>
              </a:prstGeom>
              <a:solidFill>
                <a:schemeClr val="accent6"/>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grpSp>
      </p:grpSp>
      <p:sp>
        <p:nvSpPr>
          <p:cNvPr id="3" name="Subtitle 2"/>
          <p:cNvSpPr>
            <a:spLocks noGrp="1"/>
          </p:cNvSpPr>
          <p:nvPr>
            <p:ph type="subTitle" idx="1"/>
          </p:nvPr>
        </p:nvSpPr>
        <p:spPr>
          <a:xfrm>
            <a:off x="1524000" y="4056115"/>
            <a:ext cx="9144000" cy="1655762"/>
          </a:xfrm>
          <a:prstGeom prst="rect">
            <a:avLst/>
          </a:prstGeo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912610"/>
            <a:ext cx="9144000" cy="2387600"/>
          </a:xfrm>
          <a:prstGeom prst="rect">
            <a:avLst/>
          </a:prstGeom>
        </p:spPr>
        <p:txBody>
          <a:bodyPr anchor="b"/>
          <a:lstStyle>
            <a:lvl1pPr algn="ctr">
              <a:defRPr sz="6000">
                <a:solidFill>
                  <a:schemeClr val="tx2"/>
                </a:solidFill>
              </a:defRPr>
            </a:lvl1pPr>
          </a:lstStyle>
          <a:p>
            <a:r>
              <a:rPr lang="en-US" smtClean="0"/>
              <a:t>Click to edit Master title style</a:t>
            </a:r>
            <a:endParaRPr lang="en-US"/>
          </a:p>
        </p:txBody>
      </p:sp>
      <p:sp>
        <p:nvSpPr>
          <p:cNvPr id="11"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5DE3B5DE-687E-4601-9C25-48F7ABE0D7C5}" type="datetime1">
              <a:rPr lang="en-US" smtClean="0"/>
              <a:t>8/14/2015</a:t>
            </a:fld>
            <a:endParaRPr lang="en-US"/>
          </a:p>
        </p:txBody>
      </p:sp>
      <p:sp>
        <p:nvSpPr>
          <p:cNvPr id="1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81080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BFD467DE-D084-42AA-B27F-22F6084CB8BB}" type="datetime1">
              <a:rPr lang="en-US" smtClean="0"/>
              <a:t>8/14/2015</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43929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3782E027-C2A0-4932-A761-986BAD82B671}" type="datetime1">
              <a:rPr lang="en-US" smtClean="0"/>
              <a:t>8/14/2015</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297126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96AC42F1-294F-4AFB-8F78-2EF579F09459}" type="datetime1">
              <a:rPr lang="en-US" smtClean="0"/>
              <a:t>8/14/2015</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81807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831850" y="1709738"/>
            <a:ext cx="10515600" cy="2862262"/>
          </a:xfrm>
          <a:prstGeom prst="rect">
            <a:avLst/>
          </a:prstGeom>
        </p:spPr>
        <p:txBody>
          <a:bodyPr anchor="b"/>
          <a:lstStyle>
            <a:lvl1pPr>
              <a:defRPr sz="6000"/>
            </a:lvl1p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580A6EB-69F5-4723-B5E3-A6D9E36A957A}" type="datetime1">
              <a:rPr lang="en-US" smtClean="0"/>
              <a:t>8/14/2015</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29414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72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0FB02ED0-9CAE-481B-8D1D-B242F0282967}" type="datetime1">
              <a:rPr lang="en-US" smtClean="0"/>
              <a:t>8/14/2015</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71780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89663" y="2193925"/>
            <a:ext cx="515778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831850"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831850" y="274638"/>
            <a:ext cx="10515600" cy="1143000"/>
          </a:xfrm>
          <a:prstGeom prst="rect">
            <a:avLst/>
          </a:prstGeom>
        </p:spPr>
        <p:txBody>
          <a:bodyPr/>
          <a:lstStyle/>
          <a:p>
            <a:r>
              <a:rPr lang="en-US" smtClean="0"/>
              <a:t>Click to edit Master title style</a:t>
            </a:r>
            <a:endParaRPr lang="en-US"/>
          </a:p>
        </p:txBody>
      </p:sp>
      <p:sp>
        <p:nvSpPr>
          <p:cNvPr id="10"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4696AB3F-7B84-45BD-A122-497866A73F4B}" type="datetime1">
              <a:rPr lang="en-US" smtClean="0"/>
              <a:t>8/14/2015</a:t>
            </a:fld>
            <a:endParaRPr lang="en-US"/>
          </a:p>
        </p:txBody>
      </p:sp>
      <p:sp>
        <p:nvSpPr>
          <p:cNvPr id="11" name="Footer Placeholder 4"/>
          <p:cNvSpPr>
            <a:spLocks noGrp="1"/>
          </p:cNvSpPr>
          <p:nvPr>
            <p:ph type="ftr" sz="quarter" idx="11"/>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2" name="Slide Number Placeholder 5"/>
          <p:cNvSpPr>
            <a:spLocks noGrp="1"/>
          </p:cNvSpPr>
          <p:nvPr>
            <p:ph type="sldNum" sz="quarter" idx="12"/>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51062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6"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6395E536-1457-4CE4-8497-197239F05587}" type="datetime1">
              <a:rPr lang="en-US" smtClean="0"/>
              <a:t>8/14/2015</a:t>
            </a:fld>
            <a:endParaRPr lang="en-US"/>
          </a:p>
        </p:txBody>
      </p:sp>
      <p:sp>
        <p:nvSpPr>
          <p:cNvPr id="7"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8"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9402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A4AF2F65-2726-4707-A7A6-DE21D14E80C5}" type="datetime1">
              <a:rPr lang="en-US" smtClean="0"/>
              <a:t>8/14/2015</a:t>
            </a:fld>
            <a:endParaRPr lang="en-US"/>
          </a:p>
        </p:txBody>
      </p:sp>
      <p:sp>
        <p:nvSpPr>
          <p:cNvPr id="6"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7"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5234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FA85564-6B99-4FC4-9CE3-22E750398B2E}" type="datetime1">
              <a:rPr lang="en-US" smtClean="0"/>
              <a:t>8/14/2015</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01459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2BCD2BEA-7F40-407D-B082-13022E8B2C99}" type="datetime1">
              <a:rPr lang="en-US" smtClean="0"/>
              <a:t>8/14/2015</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9550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6"/>
            <a:ext cx="12188952" cy="6858006"/>
            <a:chOff x="-2728" y="-5"/>
            <a:chExt cx="12188952" cy="6858006"/>
          </a:xfrm>
        </p:grpSpPr>
        <p:sp>
          <p:nvSpPr>
            <p:cNvPr id="26" name="Rectangle 25"/>
            <p:cNvSpPr/>
            <p:nvPr/>
          </p:nvSpPr>
          <p:spPr>
            <a:xfrm>
              <a:off x="-2728" y="1"/>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2727" y="-5"/>
              <a:ext cx="716424" cy="6858000"/>
              <a:chOff x="-2727" y="-5"/>
              <a:chExt cx="716424" cy="6858000"/>
            </a:xfrm>
          </p:grpSpPr>
          <p:grpSp>
            <p:nvGrpSpPr>
              <p:cNvPr id="40" name="Group 39"/>
              <p:cNvGrpSpPr/>
              <p:nvPr/>
            </p:nvGrpSpPr>
            <p:grpSpPr>
              <a:xfrm>
                <a:off x="-2727" y="-5"/>
                <a:ext cx="571473" cy="6858000"/>
                <a:chOff x="6048440" y="-936481"/>
                <a:chExt cx="196717" cy="9144001"/>
              </a:xfrm>
            </p:grpSpPr>
            <p:sp>
              <p:nvSpPr>
                <p:cNvPr id="46" name="Rectangle 45" descr="Gold bar"/>
                <p:cNvSpPr>
                  <a:spLocks noChangeArrowheads="1"/>
                </p:cNvSpPr>
                <p:nvPr/>
              </p:nvSpPr>
              <p:spPr bwMode="auto">
                <a:xfrm rot="10800000" flipH="1">
                  <a:off x="6048440" y="5159057"/>
                  <a:ext cx="196717" cy="3048463"/>
                </a:xfrm>
                <a:prstGeom prst="rect">
                  <a:avLst/>
                </a:prstGeom>
                <a:solidFill>
                  <a:schemeClr val="accent6"/>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7" name="Rectangle 46" descr="Orange bar"/>
                <p:cNvSpPr>
                  <a:spLocks noChangeArrowheads="1"/>
                </p:cNvSpPr>
                <p:nvPr/>
              </p:nvSpPr>
              <p:spPr bwMode="auto">
                <a:xfrm rot="10800000" flipH="1">
                  <a:off x="6048440" y="2110594"/>
                  <a:ext cx="196717" cy="3048463"/>
                </a:xfrm>
                <a:prstGeom prst="rect">
                  <a:avLst/>
                </a:prstGeom>
                <a:solidFill>
                  <a:schemeClr val="accent4"/>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8" name="Rectangle 47" descr="Slate bar"/>
                <p:cNvSpPr>
                  <a:spLocks noChangeArrowheads="1"/>
                </p:cNvSpPr>
                <p:nvPr/>
              </p:nvSpPr>
              <p:spPr bwMode="auto">
                <a:xfrm rot="10800000" flipH="1">
                  <a:off x="6048440" y="-936481"/>
                  <a:ext cx="196717" cy="3048463"/>
                </a:xfrm>
                <a:prstGeom prst="rect">
                  <a:avLst/>
                </a:prstGeom>
                <a:solidFill>
                  <a:schemeClr val="accent1"/>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grpSp>
            <p:nvGrpSpPr>
              <p:cNvPr id="41" name="Group 40"/>
              <p:cNvGrpSpPr/>
              <p:nvPr/>
            </p:nvGrpSpPr>
            <p:grpSpPr>
              <a:xfrm>
                <a:off x="566005" y="-5"/>
                <a:ext cx="147692" cy="6858000"/>
                <a:chOff x="6048440" y="-936481"/>
                <a:chExt cx="196717" cy="9144001"/>
              </a:xfrm>
            </p:grpSpPr>
            <p:sp>
              <p:nvSpPr>
                <p:cNvPr id="43" name="Rectangle 42" descr="Gold bar"/>
                <p:cNvSpPr>
                  <a:spLocks noChangeArrowheads="1"/>
                </p:cNvSpPr>
                <p:nvPr/>
              </p:nvSpPr>
              <p:spPr bwMode="auto">
                <a:xfrm rot="10800000" flipH="1">
                  <a:off x="6048440" y="5159057"/>
                  <a:ext cx="196717" cy="3048463"/>
                </a:xfrm>
                <a:prstGeom prst="rect">
                  <a:avLst/>
                </a:prstGeom>
                <a:gradFill flip="none" rotWithShape="1">
                  <a:gsLst>
                    <a:gs pos="0">
                      <a:schemeClr val="accent6">
                        <a:lumMod val="40000"/>
                        <a:lumOff val="60000"/>
                      </a:schemeClr>
                    </a:gs>
                    <a:gs pos="100000">
                      <a:prstClr val="white"/>
                    </a:gs>
                  </a:gsLst>
                  <a:lin ang="0" scaled="1"/>
                  <a:tileRect/>
                </a:gradFill>
                <a:ln w="9525">
                  <a:noFill/>
                  <a:miter lim="800000"/>
                  <a:headEnd/>
                  <a:tailEnd/>
                </a:ln>
                <a:effectLst/>
                <a:extLst/>
              </p:spPr>
              <p:txBody>
                <a:bodyPr wrap="none" anchor="ctr"/>
                <a:lstStyle/>
                <a:p>
                  <a:pPr lvl="0" algn="ctr"/>
                  <a:endParaRPr lang="en-US" sz="2400">
                    <a:latin typeface="Times New Roman" panose="02020603050405020304" pitchFamily="18" charset="0"/>
                  </a:endParaRPr>
                </a:p>
              </p:txBody>
            </p:sp>
            <p:sp>
              <p:nvSpPr>
                <p:cNvPr id="44" name="Rectangle 43" descr="Orange bar"/>
                <p:cNvSpPr>
                  <a:spLocks noChangeArrowheads="1"/>
                </p:cNvSpPr>
                <p:nvPr/>
              </p:nvSpPr>
              <p:spPr bwMode="auto">
                <a:xfrm rot="10800000" flipH="1">
                  <a:off x="6048440" y="2110594"/>
                  <a:ext cx="196717" cy="3048463"/>
                </a:xfrm>
                <a:prstGeom prst="rect">
                  <a:avLst/>
                </a:prstGeom>
                <a:gradFill flip="none" rotWithShape="1">
                  <a:gsLst>
                    <a:gs pos="0">
                      <a:schemeClr val="accent4">
                        <a:lumMod val="40000"/>
                        <a:lumOff val="60000"/>
                      </a:schemeClr>
                    </a:gs>
                    <a:gs pos="100000">
                      <a:prstClr val="white"/>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5" name="Rectangle 44" descr="Slate bar"/>
                <p:cNvSpPr>
                  <a:spLocks noChangeArrowheads="1"/>
                </p:cNvSpPr>
                <p:nvPr/>
              </p:nvSpPr>
              <p:spPr bwMode="auto">
                <a:xfrm rot="10800000" flipH="1">
                  <a:off x="6048440" y="-936481"/>
                  <a:ext cx="196717" cy="3048463"/>
                </a:xfrm>
                <a:prstGeom prst="rect">
                  <a:avLst/>
                </a:prstGeom>
                <a:gradFill flip="none" rotWithShape="1">
                  <a:gsLst>
                    <a:gs pos="0">
                      <a:schemeClr val="accent1">
                        <a:lumMod val="60000"/>
                        <a:lumOff val="40000"/>
                      </a:schemeClr>
                    </a:gs>
                    <a:gs pos="100000">
                      <a:schemeClr val="bg1"/>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sp>
            <p:nvSpPr>
              <p:cNvPr id="42" name="Rectangle 41"/>
              <p:cNvSpPr/>
              <p:nvPr/>
            </p:nvSpPr>
            <p:spPr>
              <a:xfrm>
                <a:off x="646782" y="-5"/>
                <a:ext cx="45719"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grpSp>
      <p:sp>
        <p:nvSpPr>
          <p:cNvPr id="3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CA734DBA-6852-4C6A-AB8B-E28C0C52CB53}" type="datetime1">
              <a:rPr lang="en-US" smtClean="0"/>
              <a:t>8/14/2015</a:t>
            </a:fld>
            <a:endParaRPr lang="en-US"/>
          </a:p>
        </p:txBody>
      </p:sp>
      <p:sp>
        <p:nvSpPr>
          <p:cNvPr id="3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3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
        <p:nvSpPr>
          <p:cNvPr id="3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8"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171908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056115"/>
            <a:ext cx="9144000" cy="524123"/>
          </a:xfrm>
        </p:spPr>
        <p:txBody>
          <a:bodyPr>
            <a:normAutofit/>
          </a:bodyPr>
          <a:lstStyle/>
          <a:p>
            <a:r>
              <a:rPr lang="en-US" dirty="0" smtClean="0"/>
              <a:t>Week Aug-10 – Aug-15</a:t>
            </a:r>
          </a:p>
          <a:p>
            <a:endParaRPr lang="en-US" dirty="0"/>
          </a:p>
          <a:p>
            <a:endParaRPr lang="en-US" dirty="0" smtClean="0"/>
          </a:p>
          <a:p>
            <a:endParaRPr lang="en-US" dirty="0"/>
          </a:p>
          <a:p>
            <a:endParaRPr lang="en-US" dirty="0"/>
          </a:p>
        </p:txBody>
      </p:sp>
      <p:sp>
        <p:nvSpPr>
          <p:cNvPr id="2" name="Title 1"/>
          <p:cNvSpPr>
            <a:spLocks noGrp="1"/>
          </p:cNvSpPr>
          <p:nvPr>
            <p:ph type="ctrTitle"/>
          </p:nvPr>
        </p:nvSpPr>
        <p:spPr/>
        <p:txBody>
          <a:bodyPr>
            <a:normAutofit/>
          </a:bodyPr>
          <a:lstStyle/>
          <a:p>
            <a:r>
              <a:rPr lang="en-US" sz="4500" dirty="0" smtClean="0"/>
              <a:t>Introduction to Spatial Computing CSE 5ISC</a:t>
            </a:r>
            <a:endParaRPr lang="en-US" sz="4500" dirty="0"/>
          </a:p>
        </p:txBody>
      </p:sp>
      <p:sp>
        <p:nvSpPr>
          <p:cNvPr id="4" name="Rectangle 3"/>
          <p:cNvSpPr/>
          <p:nvPr/>
        </p:nvSpPr>
        <p:spPr>
          <a:xfrm>
            <a:off x="406960" y="6519446"/>
            <a:ext cx="12150811" cy="338554"/>
          </a:xfrm>
          <a:prstGeom prst="rect">
            <a:avLst/>
          </a:prstGeom>
        </p:spPr>
        <p:txBody>
          <a:bodyPr wrap="square">
            <a:spAutoFit/>
          </a:bodyPr>
          <a:lstStyle/>
          <a:p>
            <a:r>
              <a:rPr lang="en-US" sz="1600" dirty="0"/>
              <a:t>Some slides </a:t>
            </a:r>
            <a:r>
              <a:rPr lang="en-US" sz="1600" dirty="0" smtClean="0"/>
              <a:t>adapted from </a:t>
            </a:r>
            <a:r>
              <a:rPr lang="en-US" altLang="en-US" sz="1600" dirty="0" err="1" smtClean="0"/>
              <a:t>Worboys</a:t>
            </a:r>
            <a:r>
              <a:rPr lang="en-US" altLang="en-US" sz="1600" dirty="0" smtClean="0"/>
              <a:t> </a:t>
            </a:r>
            <a:r>
              <a:rPr lang="en-US" altLang="en-US" sz="1600" dirty="0"/>
              <a:t>and </a:t>
            </a:r>
            <a:r>
              <a:rPr lang="en-US" altLang="en-US" sz="1600" dirty="0" err="1"/>
              <a:t>Duckham</a:t>
            </a:r>
            <a:r>
              <a:rPr lang="en-US" altLang="en-US" sz="1600" dirty="0"/>
              <a:t> (2004) </a:t>
            </a:r>
            <a:r>
              <a:rPr lang="en-US" altLang="en-US" sz="1600" i="1" dirty="0"/>
              <a:t>GIS: A Computing Perspective</a:t>
            </a:r>
            <a:r>
              <a:rPr lang="en-US" altLang="en-US" sz="1600" dirty="0"/>
              <a:t>, Second Edition, CRC Press</a:t>
            </a:r>
          </a:p>
        </p:txBody>
      </p:sp>
    </p:spTree>
    <p:extLst>
      <p:ext uri="{BB962C8B-B14F-4D97-AF65-F5344CB8AC3E}">
        <p14:creationId xmlns:p14="http://schemas.microsoft.com/office/powerpoint/2010/main" val="82198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Layers</a:t>
            </a:r>
            <a:endParaRPr lang="en-US" sz="4200" dirty="0"/>
          </a:p>
        </p:txBody>
      </p:sp>
      <p:sp>
        <p:nvSpPr>
          <p:cNvPr id="4" name="Rectangle 3"/>
          <p:cNvSpPr txBox="1">
            <a:spLocks noChangeArrowheads="1"/>
          </p:cNvSpPr>
          <p:nvPr/>
        </p:nvSpPr>
        <p:spPr>
          <a:xfrm>
            <a:off x="685289" y="1084385"/>
            <a:ext cx="10584495" cy="11508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200" b="1" i="1" dirty="0" smtClean="0">
                <a:solidFill>
                  <a:schemeClr val="accent2"/>
                </a:solidFill>
              </a:rPr>
              <a:t>Layer</a:t>
            </a:r>
            <a:r>
              <a:rPr lang="en-US" altLang="en-US" sz="2200" dirty="0" smtClean="0"/>
              <a:t>: the combination of the spatial framework and the field that assigns values for each location in the framework </a:t>
            </a:r>
          </a:p>
          <a:p>
            <a:pPr lvl="1"/>
            <a:r>
              <a:rPr lang="en-US" altLang="en-US" sz="2200" dirty="0" smtClean="0"/>
              <a:t>There may be many layers in a spatial database</a:t>
            </a:r>
            <a:endParaRPr lang="en-US" altLang="en-US" sz="2200" dirty="0"/>
          </a:p>
        </p:txBody>
      </p:sp>
      <p:pic>
        <p:nvPicPr>
          <p:cNvPr id="6" name="Picture 5" descr="field_lay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1200" y="2353530"/>
            <a:ext cx="5462954" cy="4227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4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Properties of Attribute Domain</a:t>
            </a:r>
            <a:endParaRPr lang="en-US" sz="4200" dirty="0"/>
          </a:p>
        </p:txBody>
      </p:sp>
      <p:sp>
        <p:nvSpPr>
          <p:cNvPr id="4" name="Rectangle 3"/>
          <p:cNvSpPr txBox="1">
            <a:spLocks noChangeArrowheads="1"/>
          </p:cNvSpPr>
          <p:nvPr/>
        </p:nvSpPr>
        <p:spPr>
          <a:xfrm>
            <a:off x="685289" y="974969"/>
            <a:ext cx="11295695"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200" dirty="0" smtClean="0"/>
              <a:t>The attribute domain may contain values which are commonly classified into four levels of measurement</a:t>
            </a:r>
          </a:p>
          <a:p>
            <a:pPr lvl="1">
              <a:spcAft>
                <a:spcPts val="1200"/>
              </a:spcAft>
            </a:pPr>
            <a:r>
              <a:rPr lang="en-US" altLang="en-US" sz="2200" b="1" i="1" dirty="0" smtClean="0">
                <a:solidFill>
                  <a:schemeClr val="accent2"/>
                </a:solidFill>
              </a:rPr>
              <a:t>Nominal attribute</a:t>
            </a:r>
            <a:r>
              <a:rPr lang="en-US" altLang="en-US" sz="2200" dirty="0" smtClean="0"/>
              <a:t>: simple labels; qualitative; cannot be ordered; and arithmetic operators are not permissible </a:t>
            </a:r>
          </a:p>
          <a:p>
            <a:pPr lvl="1">
              <a:spcAft>
                <a:spcPts val="1200"/>
              </a:spcAft>
            </a:pPr>
            <a:r>
              <a:rPr lang="en-US" altLang="en-US" sz="2200" b="1" i="1" dirty="0" smtClean="0">
                <a:solidFill>
                  <a:schemeClr val="accent2"/>
                </a:solidFill>
              </a:rPr>
              <a:t>Ordinal attribute</a:t>
            </a:r>
            <a:r>
              <a:rPr lang="en-US" altLang="en-US" sz="2200" dirty="0" smtClean="0"/>
              <a:t>: ordered labels; qualitative; and cannot be subjected to arithmetic operators, apart from ordering</a:t>
            </a:r>
          </a:p>
          <a:p>
            <a:pPr lvl="1">
              <a:spcAft>
                <a:spcPts val="1200"/>
              </a:spcAft>
            </a:pPr>
            <a:r>
              <a:rPr lang="en-US" altLang="en-US" sz="2200" b="1" i="1" dirty="0" smtClean="0">
                <a:solidFill>
                  <a:schemeClr val="accent2"/>
                </a:solidFill>
              </a:rPr>
              <a:t>Interval attributes</a:t>
            </a:r>
            <a:r>
              <a:rPr lang="en-US" altLang="en-US" sz="2200" dirty="0" smtClean="0"/>
              <a:t>: quantities on a scale without any fixed point; can be compared for size, with the magnitude of the difference being meaningful; the ratio of two interval attributes values is not meaningful </a:t>
            </a:r>
          </a:p>
          <a:p>
            <a:pPr lvl="1">
              <a:spcAft>
                <a:spcPts val="1200"/>
              </a:spcAft>
            </a:pPr>
            <a:r>
              <a:rPr lang="en-US" altLang="en-US" sz="2200" b="1" i="1" dirty="0" smtClean="0">
                <a:solidFill>
                  <a:schemeClr val="accent2"/>
                </a:solidFill>
              </a:rPr>
              <a:t>Ratio attributes</a:t>
            </a:r>
            <a:r>
              <a:rPr lang="en-US" altLang="en-US" sz="2200" dirty="0" smtClean="0"/>
              <a:t>: quantities on a scale with respect to a fixed point; can support a wide range of arithmetical operations, including addition, subtraction, multiplication, and division</a:t>
            </a:r>
          </a:p>
          <a:p>
            <a:pPr lvl="1"/>
            <a:endParaRPr lang="en-US" altLang="en-US" dirty="0"/>
          </a:p>
        </p:txBody>
      </p:sp>
    </p:spTree>
    <p:extLst>
      <p:ext uri="{BB962C8B-B14F-4D97-AF65-F5344CB8AC3E}">
        <p14:creationId xmlns:p14="http://schemas.microsoft.com/office/powerpoint/2010/main" val="2325287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Continuous and differentiable fields</a:t>
            </a:r>
            <a:endParaRPr lang="en-US" sz="4200" dirty="0"/>
          </a:p>
        </p:txBody>
      </p:sp>
      <p:sp>
        <p:nvSpPr>
          <p:cNvPr id="5" name="Rectangle 3"/>
          <p:cNvSpPr txBox="1">
            <a:spLocks noChangeArrowheads="1"/>
          </p:cNvSpPr>
          <p:nvPr/>
        </p:nvSpPr>
        <p:spPr>
          <a:xfrm>
            <a:off x="771258" y="1514231"/>
            <a:ext cx="10858033" cy="33703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a:spcAft>
                <a:spcPts val="1200"/>
              </a:spcAft>
            </a:pPr>
            <a:r>
              <a:rPr lang="en-US" altLang="en-US" sz="2300" b="1" i="1" dirty="0" smtClean="0">
                <a:solidFill>
                  <a:schemeClr val="accent2"/>
                </a:solidFill>
              </a:rPr>
              <a:t>Continuous</a:t>
            </a:r>
            <a:r>
              <a:rPr lang="en-US" altLang="en-US" sz="2300" dirty="0" smtClean="0"/>
              <a:t> field: small changes in location leads to small changes in the corresponding attribute value</a:t>
            </a:r>
          </a:p>
          <a:p>
            <a:pPr>
              <a:spcAft>
                <a:spcPts val="1200"/>
              </a:spcAft>
            </a:pPr>
            <a:r>
              <a:rPr lang="en-US" altLang="en-US" sz="2300" b="1" i="1" dirty="0" smtClean="0">
                <a:solidFill>
                  <a:schemeClr val="accent2"/>
                </a:solidFill>
              </a:rPr>
              <a:t>Differentiable</a:t>
            </a:r>
            <a:r>
              <a:rPr lang="en-US" altLang="en-US" sz="2300" dirty="0" smtClean="0"/>
              <a:t> field: rate of change (slope) is defined everywhere</a:t>
            </a:r>
          </a:p>
          <a:p>
            <a:pPr>
              <a:spcAft>
                <a:spcPts val="1200"/>
              </a:spcAft>
            </a:pPr>
            <a:r>
              <a:rPr lang="en-US" altLang="en-US" sz="2300" dirty="0" smtClean="0"/>
              <a:t>Spatial framework and attribute domain must be continuous for both these types of fields</a:t>
            </a:r>
          </a:p>
          <a:p>
            <a:pPr>
              <a:spcAft>
                <a:spcPts val="1200"/>
              </a:spcAft>
            </a:pPr>
            <a:r>
              <a:rPr lang="en-US" altLang="en-US" sz="2300" dirty="0" smtClean="0"/>
              <a:t>Every differentiable field must also be continuous, but not every continuous field is differentiable</a:t>
            </a:r>
            <a:endParaRPr lang="en-US" altLang="en-US" sz="2300" dirty="0"/>
          </a:p>
        </p:txBody>
      </p:sp>
    </p:spTree>
    <p:extLst>
      <p:ext uri="{BB962C8B-B14F-4D97-AF65-F5344CB8AC3E}">
        <p14:creationId xmlns:p14="http://schemas.microsoft.com/office/powerpoint/2010/main" val="192968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One dimensional examples</a:t>
            </a:r>
            <a:endParaRPr lang="en-US" sz="4200" dirty="0"/>
          </a:p>
        </p:txBody>
      </p:sp>
      <p:sp>
        <p:nvSpPr>
          <p:cNvPr id="4" name="Rectangle 3"/>
          <p:cNvSpPr txBox="1">
            <a:spLocks noChangeArrowheads="1"/>
          </p:cNvSpPr>
          <p:nvPr/>
        </p:nvSpPr>
        <p:spPr>
          <a:xfrm>
            <a:off x="750278" y="1146908"/>
            <a:ext cx="10832123" cy="1054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300" dirty="0" smtClean="0"/>
              <a:t>Fields may be plotted as a graph of attribute value against spatial framework</a:t>
            </a:r>
            <a:endParaRPr lang="en-US" altLang="en-US" sz="2300" dirty="0"/>
          </a:p>
        </p:txBody>
      </p:sp>
      <p:pic>
        <p:nvPicPr>
          <p:cNvPr id="6" name="Picture 6" descr="cont_diff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9190" y="1972652"/>
            <a:ext cx="4498975" cy="2871788"/>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4"/>
          <p:cNvSpPr txBox="1">
            <a:spLocks noChangeArrowheads="1"/>
          </p:cNvSpPr>
          <p:nvPr/>
        </p:nvSpPr>
        <p:spPr bwMode="auto">
          <a:xfrm>
            <a:off x="2558540" y="5256945"/>
            <a:ext cx="67691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dirty="0"/>
              <a:t>Continuous and differentiable; the slope of the curve can be defined at every point</a:t>
            </a:r>
          </a:p>
        </p:txBody>
      </p:sp>
    </p:spTree>
    <p:extLst>
      <p:ext uri="{BB962C8B-B14F-4D97-AF65-F5344CB8AC3E}">
        <p14:creationId xmlns:p14="http://schemas.microsoft.com/office/powerpoint/2010/main" val="2335447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One dimensional examples</a:t>
            </a:r>
            <a:endParaRPr lang="en-US" sz="4200" dirty="0"/>
          </a:p>
        </p:txBody>
      </p:sp>
      <p:sp>
        <p:nvSpPr>
          <p:cNvPr id="7" name="Text Box 5"/>
          <p:cNvSpPr txBox="1">
            <a:spLocks noChangeArrowheads="1"/>
          </p:cNvSpPr>
          <p:nvPr/>
        </p:nvSpPr>
        <p:spPr bwMode="auto">
          <a:xfrm>
            <a:off x="747813" y="1049322"/>
            <a:ext cx="102015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200" dirty="0"/>
              <a:t>The field is continuous (the graph is connected) but not everywhere differentiable.  There is an ambiguity in the slope, with two choices at the articulation point between the two straight line segments.</a:t>
            </a:r>
          </a:p>
        </p:txBody>
      </p:sp>
      <p:pic>
        <p:nvPicPr>
          <p:cNvPr id="9" name="Picture 7" descr="cont_diff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1476" y="2331317"/>
            <a:ext cx="4494213" cy="2868613"/>
          </a:xfrm>
          <a:prstGeom prst="rect">
            <a:avLst/>
          </a:prstGeom>
          <a:noFill/>
          <a:extLst>
            <a:ext uri="{909E8E84-426E-40DD-AFC4-6F175D3DCCD1}">
              <a14:hiddenFill xmlns:a14="http://schemas.microsoft.com/office/drawing/2010/main">
                <a:solidFill>
                  <a:srgbClr val="FFFFFF"/>
                </a:solidFill>
              </a14:hiddenFill>
            </a:ext>
          </a:extLst>
        </p:spPr>
      </p:pic>
      <p:sp>
        <p:nvSpPr>
          <p:cNvPr id="10" name="Text Box 9"/>
          <p:cNvSpPr txBox="1">
            <a:spLocks noChangeArrowheads="1"/>
          </p:cNvSpPr>
          <p:nvPr/>
        </p:nvSpPr>
        <p:spPr bwMode="auto">
          <a:xfrm>
            <a:off x="2464032" y="5608638"/>
            <a:ext cx="67691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dirty="0"/>
              <a:t>Continuous and not differentiable; the slope of the curve cannot be defined at one or more points</a:t>
            </a:r>
          </a:p>
        </p:txBody>
      </p:sp>
    </p:spTree>
    <p:extLst>
      <p:ext uri="{BB962C8B-B14F-4D97-AF65-F5344CB8AC3E}">
        <p14:creationId xmlns:p14="http://schemas.microsoft.com/office/powerpoint/2010/main" val="725241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One dimensional examples</a:t>
            </a:r>
            <a:endParaRPr lang="en-US" sz="4200" dirty="0"/>
          </a:p>
        </p:txBody>
      </p:sp>
      <p:sp>
        <p:nvSpPr>
          <p:cNvPr id="7" name="Text Box 5"/>
          <p:cNvSpPr txBox="1">
            <a:spLocks noChangeArrowheads="1"/>
          </p:cNvSpPr>
          <p:nvPr/>
        </p:nvSpPr>
        <p:spPr bwMode="auto">
          <a:xfrm>
            <a:off x="747813" y="1049322"/>
            <a:ext cx="1020154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The graph is not connected and so the field in not continuous and not differentiable.</a:t>
            </a:r>
          </a:p>
        </p:txBody>
      </p:sp>
      <p:sp>
        <p:nvSpPr>
          <p:cNvPr id="10" name="Text Box 9"/>
          <p:cNvSpPr txBox="1">
            <a:spLocks noChangeArrowheads="1"/>
          </p:cNvSpPr>
          <p:nvPr/>
        </p:nvSpPr>
        <p:spPr bwMode="auto">
          <a:xfrm>
            <a:off x="2464032" y="5608638"/>
            <a:ext cx="6769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smtClean="0"/>
              <a:t>Not </a:t>
            </a:r>
            <a:r>
              <a:rPr lang="en-US" altLang="en-US" sz="1800" dirty="0" smtClean="0"/>
              <a:t>Continuous </a:t>
            </a:r>
            <a:r>
              <a:rPr lang="en-US" altLang="en-US" sz="1800" dirty="0"/>
              <a:t>and not differentiable; </a:t>
            </a:r>
          </a:p>
        </p:txBody>
      </p:sp>
      <p:pic>
        <p:nvPicPr>
          <p:cNvPr id="6" name="Picture 6" descr="cont_dif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1621" y="2119923"/>
            <a:ext cx="4505325" cy="287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872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Two dimensional examples</a:t>
            </a:r>
            <a:endParaRPr lang="en-US" sz="4200" dirty="0"/>
          </a:p>
        </p:txBody>
      </p:sp>
      <p:sp>
        <p:nvSpPr>
          <p:cNvPr id="7" name="Text Box 5"/>
          <p:cNvSpPr txBox="1">
            <a:spLocks noChangeArrowheads="1"/>
          </p:cNvSpPr>
          <p:nvPr/>
        </p:nvSpPr>
        <p:spPr bwMode="auto">
          <a:xfrm>
            <a:off x="747813" y="1049322"/>
            <a:ext cx="1020154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The slope is dependent on the particular location and on the bearing at that location</a:t>
            </a:r>
          </a:p>
        </p:txBody>
      </p:sp>
      <p:pic>
        <p:nvPicPr>
          <p:cNvPr id="8" name="Picture 7" descr="slope_fie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6421" y="2054318"/>
            <a:ext cx="5113337" cy="3827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09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Spatial Auto-Correlation</a:t>
            </a:r>
            <a:endParaRPr lang="en-US" sz="4200" dirty="0"/>
          </a:p>
        </p:txBody>
      </p:sp>
      <p:sp>
        <p:nvSpPr>
          <p:cNvPr id="5" name="Rectangle 3"/>
          <p:cNvSpPr txBox="1">
            <a:spLocks noChangeArrowheads="1"/>
          </p:cNvSpPr>
          <p:nvPr/>
        </p:nvSpPr>
        <p:spPr>
          <a:xfrm>
            <a:off x="685290" y="974969"/>
            <a:ext cx="11358218" cy="18932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400" dirty="0" smtClean="0"/>
              <a:t>Spatial autocorrelation is a quantitative expression of Tobler’s first law of geography (1970)</a:t>
            </a:r>
          </a:p>
          <a:p>
            <a:pPr lvl="1"/>
            <a:r>
              <a:rPr lang="en-US" altLang="en-US" sz="2000" dirty="0" smtClean="0"/>
              <a:t>“Everything is related to everything else, but near things are more related than distant thing”</a:t>
            </a:r>
          </a:p>
          <a:p>
            <a:pPr lvl="1"/>
            <a:r>
              <a:rPr lang="en-US" altLang="en-US" sz="2000" dirty="0" smtClean="0"/>
              <a:t>Spatial autocorrelation measures the degree of clustering of values in a spatial field</a:t>
            </a:r>
            <a:endParaRPr lang="en-US" altLang="en-US" sz="2000" dirty="0"/>
          </a:p>
        </p:txBody>
      </p:sp>
      <p:pic>
        <p:nvPicPr>
          <p:cNvPr id="9" name="Picture 4" descr="spatial_autocorrelation"/>
          <p:cNvPicPr>
            <a:picLocks noChangeAspect="1" noChangeArrowheads="1"/>
          </p:cNvPicPr>
          <p:nvPr/>
        </p:nvPicPr>
        <p:blipFill>
          <a:blip r:embed="rId2">
            <a:extLst>
              <a:ext uri="{28A0092B-C50C-407E-A947-70E740481C1C}">
                <a14:useLocalDpi xmlns:a14="http://schemas.microsoft.com/office/drawing/2010/main" val="0"/>
              </a:ext>
            </a:extLst>
          </a:blip>
          <a:srcRect l="32646" r="32741"/>
          <a:stretch>
            <a:fillRect/>
          </a:stretch>
        </p:blipFill>
        <p:spPr bwMode="auto">
          <a:xfrm>
            <a:off x="4775483" y="2947988"/>
            <a:ext cx="2335213" cy="213836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spatial_autocorrelation"/>
          <p:cNvPicPr>
            <a:picLocks noChangeAspect="1" noChangeArrowheads="1"/>
          </p:cNvPicPr>
          <p:nvPr/>
        </p:nvPicPr>
        <p:blipFill>
          <a:blip r:embed="rId2">
            <a:extLst>
              <a:ext uri="{28A0092B-C50C-407E-A947-70E740481C1C}">
                <a14:useLocalDpi xmlns:a14="http://schemas.microsoft.com/office/drawing/2010/main" val="0"/>
              </a:ext>
            </a:extLst>
          </a:blip>
          <a:srcRect l="67308"/>
          <a:stretch>
            <a:fillRect/>
          </a:stretch>
        </p:blipFill>
        <p:spPr bwMode="auto">
          <a:xfrm>
            <a:off x="8651997" y="2941638"/>
            <a:ext cx="2209800" cy="214471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 descr="spatial_autocorrelation"/>
          <p:cNvPicPr>
            <a:picLocks noChangeAspect="1" noChangeArrowheads="1"/>
          </p:cNvPicPr>
          <p:nvPr/>
        </p:nvPicPr>
        <p:blipFill>
          <a:blip r:embed="rId2">
            <a:extLst>
              <a:ext uri="{28A0092B-C50C-407E-A947-70E740481C1C}">
                <a14:useLocalDpi xmlns:a14="http://schemas.microsoft.com/office/drawing/2010/main" val="0"/>
              </a:ext>
            </a:extLst>
          </a:blip>
          <a:srcRect r="67404"/>
          <a:stretch>
            <a:fillRect/>
          </a:stretch>
        </p:blipFill>
        <p:spPr bwMode="auto">
          <a:xfrm>
            <a:off x="1282335" y="2967893"/>
            <a:ext cx="2198687" cy="2138362"/>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3"/>
          <p:cNvSpPr txBox="1">
            <a:spLocks noChangeArrowheads="1"/>
          </p:cNvSpPr>
          <p:nvPr/>
        </p:nvSpPr>
        <p:spPr>
          <a:xfrm>
            <a:off x="4775483" y="5196254"/>
            <a:ext cx="2977785" cy="1360854"/>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indent="0">
              <a:buFontTx/>
              <a:buNone/>
            </a:pPr>
            <a:r>
              <a:rPr lang="en-US" altLang="en-US" sz="1800" dirty="0" smtClean="0"/>
              <a:t>If there is no apparent relationship between attribute value and location then there is </a:t>
            </a:r>
            <a:r>
              <a:rPr lang="en-US" altLang="en-US" sz="1800" b="1" dirty="0" smtClean="0"/>
              <a:t>zero spatial autocorrelation</a:t>
            </a:r>
            <a:endParaRPr lang="en-US" altLang="en-US" sz="1800" b="1" dirty="0"/>
          </a:p>
        </p:txBody>
      </p:sp>
      <p:sp>
        <p:nvSpPr>
          <p:cNvPr id="22" name="Text Box 9"/>
          <p:cNvSpPr txBox="1">
            <a:spLocks noChangeArrowheads="1"/>
          </p:cNvSpPr>
          <p:nvPr/>
        </p:nvSpPr>
        <p:spPr bwMode="auto">
          <a:xfrm>
            <a:off x="1139581" y="5196254"/>
            <a:ext cx="294005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spcAft>
                <a:spcPct val="35000"/>
              </a:spcAft>
            </a:pPr>
            <a:r>
              <a:rPr lang="en-US" altLang="en-US" sz="1800" dirty="0"/>
              <a:t>If like values </a:t>
            </a:r>
            <a:br>
              <a:rPr lang="en-US" altLang="en-US" sz="1800" dirty="0"/>
            </a:br>
            <a:r>
              <a:rPr lang="en-US" altLang="en-US" sz="1800" dirty="0"/>
              <a:t>tend to cluster together, </a:t>
            </a:r>
            <a:br>
              <a:rPr lang="en-US" altLang="en-US" sz="1800" dirty="0"/>
            </a:br>
            <a:r>
              <a:rPr lang="en-US" altLang="en-US" sz="1800" dirty="0"/>
              <a:t>then the field exhibits </a:t>
            </a:r>
            <a:br>
              <a:rPr lang="en-US" altLang="en-US" sz="1800" dirty="0"/>
            </a:br>
            <a:r>
              <a:rPr lang="en-US" altLang="en-US" sz="1800" dirty="0"/>
              <a:t>high </a:t>
            </a:r>
            <a:r>
              <a:rPr lang="en-US" altLang="en-US" sz="1800" b="1" dirty="0"/>
              <a:t>positive spatial </a:t>
            </a:r>
            <a:br>
              <a:rPr lang="en-US" altLang="en-US" sz="1800" b="1" dirty="0"/>
            </a:br>
            <a:r>
              <a:rPr lang="en-US" altLang="en-US" sz="1800" b="1" dirty="0"/>
              <a:t>autocorrelation</a:t>
            </a:r>
          </a:p>
        </p:txBody>
      </p:sp>
      <p:sp>
        <p:nvSpPr>
          <p:cNvPr id="23" name="Rectangle 8"/>
          <p:cNvSpPr>
            <a:spLocks noChangeArrowheads="1"/>
          </p:cNvSpPr>
          <p:nvPr/>
        </p:nvSpPr>
        <p:spPr bwMode="auto">
          <a:xfrm>
            <a:off x="8651997" y="5113094"/>
            <a:ext cx="2735018" cy="1560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50000"/>
              </a:spcBef>
              <a:spcAft>
                <a:spcPct val="35000"/>
              </a:spcAft>
              <a:buBlip>
                <a:blip r:embed="rId3"/>
              </a:buBlip>
              <a:defRPr sz="2000">
                <a:solidFill>
                  <a:schemeClr val="tx1"/>
                </a:solidFill>
                <a:latin typeface="Arial" panose="020B0604020202020204" pitchFamily="34" charset="0"/>
              </a:defRPr>
            </a:lvl1pPr>
            <a:lvl2pPr marL="820738" indent="-285750" algn="l">
              <a:spcBef>
                <a:spcPct val="40000"/>
              </a:spcBef>
              <a:spcAft>
                <a:spcPct val="20000"/>
              </a:spcAft>
              <a:buBlip>
                <a:blip r:embed="rId4"/>
              </a:buBlip>
              <a:defRPr>
                <a:solidFill>
                  <a:schemeClr val="tx1"/>
                </a:solidFill>
                <a:latin typeface="Arial" panose="020B0604020202020204" pitchFamily="34" charset="0"/>
              </a:defRPr>
            </a:lvl2pPr>
            <a:lvl3pPr marL="1228725" indent="-228600" algn="l">
              <a:spcBef>
                <a:spcPct val="20000"/>
              </a:spcBef>
              <a:buChar char="•"/>
              <a:defRPr sz="1600">
                <a:solidFill>
                  <a:schemeClr val="tx1"/>
                </a:solidFill>
                <a:latin typeface="Arial" panose="020B0604020202020204" pitchFamily="34" charset="0"/>
              </a:defRPr>
            </a:lvl3pPr>
            <a:lvl4pPr marL="1636713" indent="-228600" algn="l">
              <a:spcBef>
                <a:spcPct val="20000"/>
              </a:spcBef>
              <a:buChar char="–"/>
              <a:defRPr>
                <a:solidFill>
                  <a:schemeClr val="tx1"/>
                </a:solidFill>
                <a:latin typeface="Arial" panose="020B0604020202020204" pitchFamily="34" charset="0"/>
              </a:defRPr>
            </a:lvl4pPr>
            <a:lvl5pPr marL="2057400" indent="-228600" algn="l">
              <a:spcBef>
                <a:spcPct val="20000"/>
              </a:spcBef>
              <a:buChar char="»"/>
              <a:defRPr>
                <a:solidFill>
                  <a:schemeClr val="tx1"/>
                </a:solidFill>
                <a:latin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defRPr>
            </a:lvl9pPr>
          </a:lstStyle>
          <a:p>
            <a:pPr>
              <a:buFontTx/>
              <a:buNone/>
            </a:pPr>
            <a:r>
              <a:rPr lang="en-US" altLang="en-US" sz="1800" dirty="0"/>
              <a:t>If like values tend to be located away from each other, then there is </a:t>
            </a:r>
            <a:r>
              <a:rPr lang="en-US" altLang="en-US" sz="1800" b="1" dirty="0"/>
              <a:t>negative spatial autocorrelation</a:t>
            </a:r>
          </a:p>
        </p:txBody>
      </p:sp>
    </p:spTree>
    <p:extLst>
      <p:ext uri="{BB962C8B-B14F-4D97-AF65-F5344CB8AC3E}">
        <p14:creationId xmlns:p14="http://schemas.microsoft.com/office/powerpoint/2010/main" val="183921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Operations on Fields</a:t>
            </a:r>
            <a:endParaRPr lang="en-US" sz="4200" dirty="0"/>
          </a:p>
        </p:txBody>
      </p:sp>
      <p:sp>
        <p:nvSpPr>
          <p:cNvPr id="12" name="Rectangle 3"/>
          <p:cNvSpPr txBox="1">
            <a:spLocks noChangeArrowheads="1"/>
          </p:cNvSpPr>
          <p:nvPr/>
        </p:nvSpPr>
        <p:spPr>
          <a:xfrm>
            <a:off x="758092" y="2092569"/>
            <a:ext cx="11129108" cy="2737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200" dirty="0" smtClean="0"/>
              <a:t>A field operation takes as input one or more fields and returns a resultant field</a:t>
            </a:r>
          </a:p>
          <a:p>
            <a:r>
              <a:rPr lang="en-US" altLang="en-US" sz="2200" dirty="0" smtClean="0"/>
              <a:t>The system of possible operations on fields in a field-based model is referred to as </a:t>
            </a:r>
            <a:r>
              <a:rPr lang="en-US" altLang="en-US" sz="2200" b="1" i="1" dirty="0" smtClean="0">
                <a:solidFill>
                  <a:schemeClr val="accent2"/>
                </a:solidFill>
              </a:rPr>
              <a:t>map algebra</a:t>
            </a:r>
          </a:p>
          <a:p>
            <a:r>
              <a:rPr lang="en-US" altLang="en-US" sz="2200" dirty="0" smtClean="0"/>
              <a:t>Three main classes of operations</a:t>
            </a:r>
          </a:p>
          <a:p>
            <a:pPr lvl="1"/>
            <a:r>
              <a:rPr lang="en-US" altLang="en-US" sz="2200" dirty="0" smtClean="0"/>
              <a:t>Local</a:t>
            </a:r>
          </a:p>
          <a:p>
            <a:pPr lvl="1"/>
            <a:r>
              <a:rPr lang="en-US" altLang="en-US" sz="2200" dirty="0" smtClean="0"/>
              <a:t>Focal</a:t>
            </a:r>
          </a:p>
          <a:p>
            <a:pPr lvl="1"/>
            <a:r>
              <a:rPr lang="en-US" altLang="en-US" sz="2200" dirty="0" smtClean="0"/>
              <a:t>Zonal</a:t>
            </a:r>
            <a:endParaRPr lang="en-US" altLang="en-US" sz="2200" dirty="0"/>
          </a:p>
        </p:txBody>
      </p:sp>
    </p:spTree>
    <p:extLst>
      <p:ext uri="{BB962C8B-B14F-4D97-AF65-F5344CB8AC3E}">
        <p14:creationId xmlns:p14="http://schemas.microsoft.com/office/powerpoint/2010/main" val="426497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Neighborhood function</a:t>
            </a:r>
            <a:endParaRPr lang="en-US" sz="4200" dirty="0"/>
          </a:p>
        </p:txBody>
      </p:sp>
      <p:sp>
        <p:nvSpPr>
          <p:cNvPr id="4" name="Rectangle 3"/>
          <p:cNvSpPr txBox="1">
            <a:spLocks noChangeArrowheads="1"/>
          </p:cNvSpPr>
          <p:nvPr/>
        </p:nvSpPr>
        <p:spPr>
          <a:xfrm>
            <a:off x="750276" y="1107830"/>
            <a:ext cx="10879015" cy="1196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300" dirty="0" smtClean="0"/>
              <a:t>Given a spatial framework </a:t>
            </a:r>
            <a:r>
              <a:rPr lang="en-US" altLang="en-US" sz="2300" i="1" dirty="0" smtClean="0"/>
              <a:t>F</a:t>
            </a:r>
            <a:r>
              <a:rPr lang="en-US" altLang="en-US" sz="2300" dirty="0" smtClean="0"/>
              <a:t>, a </a:t>
            </a:r>
            <a:r>
              <a:rPr lang="en-US" altLang="en-US" sz="2300" b="1" i="1" dirty="0" smtClean="0">
                <a:solidFill>
                  <a:schemeClr val="accent2"/>
                </a:solidFill>
              </a:rPr>
              <a:t>neighborhood function</a:t>
            </a:r>
            <a:r>
              <a:rPr lang="en-US" altLang="en-US" sz="2300" dirty="0" smtClean="0"/>
              <a:t> </a:t>
            </a:r>
            <a:br>
              <a:rPr lang="en-US" altLang="en-US" sz="2300" dirty="0" smtClean="0"/>
            </a:br>
            <a:r>
              <a:rPr lang="en-US" altLang="en-US" sz="2300" i="1" dirty="0" smtClean="0"/>
              <a:t>n</a:t>
            </a:r>
            <a:r>
              <a:rPr lang="en-US" altLang="en-US" sz="2300" dirty="0" smtClean="0"/>
              <a:t> is a function that associates with each location </a:t>
            </a:r>
            <a:r>
              <a:rPr lang="en-US" altLang="en-US" sz="2300" i="1" dirty="0" smtClean="0"/>
              <a:t>x</a:t>
            </a:r>
            <a:r>
              <a:rPr lang="en-US" altLang="en-US" sz="2300" dirty="0" smtClean="0"/>
              <a:t> a set of locations that are “near” to </a:t>
            </a:r>
            <a:r>
              <a:rPr lang="en-US" altLang="en-US" sz="2300" i="1" dirty="0" smtClean="0"/>
              <a:t>x</a:t>
            </a:r>
          </a:p>
          <a:p>
            <a:endParaRPr lang="en-US" altLang="en-US" dirty="0"/>
          </a:p>
        </p:txBody>
      </p:sp>
      <p:pic>
        <p:nvPicPr>
          <p:cNvPr id="5" name="Picture 4" descr="neighborhood_fun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4802" y="2537312"/>
            <a:ext cx="5616575"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5653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32183" y="2983425"/>
            <a:ext cx="10515600" cy="1004287"/>
          </a:xfrm>
        </p:spPr>
        <p:txBody>
          <a:bodyPr>
            <a:normAutofit/>
          </a:bodyPr>
          <a:lstStyle/>
          <a:p>
            <a:r>
              <a:rPr lang="en-US" sz="4000" dirty="0" smtClean="0"/>
              <a:t>Models of Geo-Spatial Information</a:t>
            </a:r>
            <a:endParaRPr lang="en-US" sz="4200" dirty="0"/>
          </a:p>
        </p:txBody>
      </p:sp>
    </p:spTree>
    <p:extLst>
      <p:ext uri="{BB962C8B-B14F-4D97-AF65-F5344CB8AC3E}">
        <p14:creationId xmlns:p14="http://schemas.microsoft.com/office/powerpoint/2010/main" val="911635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Local Operations</a:t>
            </a:r>
            <a:endParaRPr lang="en-US" sz="4200" dirty="0"/>
          </a:p>
        </p:txBody>
      </p:sp>
      <p:sp>
        <p:nvSpPr>
          <p:cNvPr id="6" name="Rectangle 3"/>
          <p:cNvSpPr txBox="1">
            <a:spLocks noChangeArrowheads="1"/>
          </p:cNvSpPr>
          <p:nvPr/>
        </p:nvSpPr>
        <p:spPr>
          <a:xfrm>
            <a:off x="976922" y="1232877"/>
            <a:ext cx="5732971" cy="31359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a:spcAft>
                <a:spcPts val="1200"/>
              </a:spcAft>
            </a:pPr>
            <a:r>
              <a:rPr lang="en-US" altLang="en-US" sz="2400" b="1" i="1" dirty="0" smtClean="0">
                <a:solidFill>
                  <a:schemeClr val="accent2"/>
                </a:solidFill>
              </a:rPr>
              <a:t>Local operation: </a:t>
            </a:r>
            <a:r>
              <a:rPr lang="en-US" altLang="en-US" sz="2400" dirty="0" smtClean="0"/>
              <a:t>acts upon one or more spatial fields to produce a new field </a:t>
            </a:r>
          </a:p>
          <a:p>
            <a:pPr>
              <a:spcAft>
                <a:spcPts val="1200"/>
              </a:spcAft>
            </a:pPr>
            <a:r>
              <a:rPr lang="en-US" altLang="en-US" sz="2400" dirty="0" smtClean="0"/>
              <a:t>The value of the new field at any location is dependent on the values of the input field function at that location.</a:t>
            </a:r>
            <a:r>
              <a:rPr lang="en-US" altLang="en-US" sz="2000" dirty="0" smtClean="0">
                <a:cs typeface="Arial" panose="020B0604020202020204" pitchFamily="34" charset="0"/>
              </a:rPr>
              <a:t/>
            </a:r>
            <a:br>
              <a:rPr lang="en-US" altLang="en-US" sz="2000" dirty="0" smtClean="0">
                <a:cs typeface="Arial" panose="020B0604020202020204" pitchFamily="34" charset="0"/>
              </a:rPr>
            </a:br>
            <a:endParaRPr lang="en-US" altLang="en-US" sz="2000" dirty="0">
              <a:cs typeface="Arial" panose="020B0604020202020204" pitchFamily="34" charset="0"/>
            </a:endParaRPr>
          </a:p>
        </p:txBody>
      </p:sp>
      <p:pic>
        <p:nvPicPr>
          <p:cNvPr id="7" name="Picture 6" descr="local_ope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4484" y="1009528"/>
            <a:ext cx="3198813" cy="411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637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Focal Operations</a:t>
            </a:r>
            <a:endParaRPr lang="en-US" sz="4200" dirty="0"/>
          </a:p>
        </p:txBody>
      </p:sp>
      <p:sp>
        <p:nvSpPr>
          <p:cNvPr id="5" name="Rectangle 3"/>
          <p:cNvSpPr txBox="1">
            <a:spLocks noChangeArrowheads="1"/>
          </p:cNvSpPr>
          <p:nvPr/>
        </p:nvSpPr>
        <p:spPr>
          <a:xfrm>
            <a:off x="1031630" y="1416856"/>
            <a:ext cx="5845908" cy="3933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400" b="1" i="1" dirty="0" smtClean="0">
                <a:solidFill>
                  <a:schemeClr val="accent2"/>
                </a:solidFill>
              </a:rPr>
              <a:t>Focal operation</a:t>
            </a:r>
            <a:r>
              <a:rPr lang="en-US" altLang="en-US" sz="2400" dirty="0" smtClean="0"/>
              <a:t>: the attribute value derived at a location </a:t>
            </a:r>
            <a:r>
              <a:rPr lang="en-US" altLang="en-US" sz="2400" i="1" dirty="0" smtClean="0"/>
              <a:t>x</a:t>
            </a:r>
            <a:r>
              <a:rPr lang="en-US" altLang="en-US" sz="2400" dirty="0" smtClean="0"/>
              <a:t> may depend on the attributes of the input spatial field functions at </a:t>
            </a:r>
            <a:r>
              <a:rPr lang="en-US" altLang="en-US" sz="2400" i="1" dirty="0" smtClean="0"/>
              <a:t>x</a:t>
            </a:r>
            <a:r>
              <a:rPr lang="en-US" altLang="en-US" sz="2400" dirty="0" smtClean="0"/>
              <a:t> and the attributes of these functions in the neighborhood </a:t>
            </a:r>
            <a:r>
              <a:rPr lang="en-US" altLang="en-US" sz="2400" i="1" dirty="0" smtClean="0"/>
              <a:t>n</a:t>
            </a:r>
            <a:r>
              <a:rPr lang="en-US" altLang="en-US" sz="2400" dirty="0" smtClean="0"/>
              <a:t>(</a:t>
            </a:r>
            <a:r>
              <a:rPr lang="en-US" altLang="en-US" sz="2400" i="1" dirty="0" smtClean="0"/>
              <a:t>x</a:t>
            </a:r>
            <a:r>
              <a:rPr lang="en-US" altLang="en-US" sz="2400" dirty="0" smtClean="0"/>
              <a:t>) of </a:t>
            </a:r>
            <a:r>
              <a:rPr lang="en-US" altLang="en-US" sz="2400" i="1" dirty="0" smtClean="0"/>
              <a:t>x</a:t>
            </a:r>
            <a:endParaRPr lang="en-US" altLang="en-US" sz="2400" dirty="0"/>
          </a:p>
        </p:txBody>
      </p:sp>
      <p:pic>
        <p:nvPicPr>
          <p:cNvPr id="8" name="Picture 5" descr="focal_ope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1163" y="1173944"/>
            <a:ext cx="2846388" cy="4176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979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Zonal Operations</a:t>
            </a:r>
            <a:endParaRPr lang="en-US" sz="4200" dirty="0"/>
          </a:p>
        </p:txBody>
      </p:sp>
      <p:sp>
        <p:nvSpPr>
          <p:cNvPr id="6" name="Rectangle 3"/>
          <p:cNvSpPr txBox="1">
            <a:spLocks noChangeArrowheads="1"/>
          </p:cNvSpPr>
          <p:nvPr/>
        </p:nvSpPr>
        <p:spPr>
          <a:xfrm>
            <a:off x="685290" y="1264139"/>
            <a:ext cx="6559572"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300" b="1" i="1" dirty="0" smtClean="0">
                <a:solidFill>
                  <a:schemeClr val="accent2"/>
                </a:solidFill>
              </a:rPr>
              <a:t>Zonal operation</a:t>
            </a:r>
            <a:r>
              <a:rPr lang="en-US" altLang="en-US" sz="2300" dirty="0" smtClean="0"/>
              <a:t>: aggregates values of a field over a set of zones (arising in general from another field function) in the spatial framework</a:t>
            </a:r>
          </a:p>
          <a:p>
            <a:r>
              <a:rPr lang="en-US" altLang="en-US" sz="2300" dirty="0" smtClean="0"/>
              <a:t>For each location </a:t>
            </a:r>
            <a:r>
              <a:rPr lang="en-US" altLang="en-US" sz="2300" i="1" dirty="0" smtClean="0"/>
              <a:t>x</a:t>
            </a:r>
            <a:r>
              <a:rPr lang="en-US" altLang="en-US" sz="2300" dirty="0" smtClean="0"/>
              <a:t>:</a:t>
            </a:r>
          </a:p>
          <a:p>
            <a:pPr marL="869950" lvl="1" indent="-412750">
              <a:buSzPct val="150000"/>
              <a:buFont typeface="Arial" panose="020B0604020202020204" pitchFamily="34" charset="0"/>
              <a:buBlip>
                <a:blip r:embed="rId2"/>
              </a:buBlip>
            </a:pPr>
            <a:r>
              <a:rPr lang="en-US" altLang="en-US" sz="2300" dirty="0" smtClean="0"/>
              <a:t>Find the Zone </a:t>
            </a:r>
            <a:r>
              <a:rPr lang="en-US" altLang="en-US" sz="2300" i="1" dirty="0" err="1" smtClean="0"/>
              <a:t>Z</a:t>
            </a:r>
            <a:r>
              <a:rPr lang="en-US" altLang="en-US" sz="2300" i="1" baseline="-25000" dirty="0" err="1" smtClean="0"/>
              <a:t>i</a:t>
            </a:r>
            <a:r>
              <a:rPr lang="en-US" altLang="en-US" sz="2300" dirty="0" smtClean="0"/>
              <a:t> in which </a:t>
            </a:r>
            <a:r>
              <a:rPr lang="en-US" altLang="en-US" sz="2300" i="1" dirty="0" smtClean="0"/>
              <a:t>x</a:t>
            </a:r>
            <a:r>
              <a:rPr lang="en-US" altLang="en-US" sz="2300" dirty="0" smtClean="0"/>
              <a:t> </a:t>
            </a:r>
            <a:br>
              <a:rPr lang="en-US" altLang="en-US" sz="2300" dirty="0" smtClean="0"/>
            </a:br>
            <a:r>
              <a:rPr lang="en-US" altLang="en-US" sz="2300" dirty="0" smtClean="0"/>
              <a:t>is contained</a:t>
            </a:r>
          </a:p>
          <a:p>
            <a:pPr marL="869950" lvl="1" indent="-412750">
              <a:buSzPct val="150000"/>
              <a:buFont typeface="Arial" panose="020B0604020202020204" pitchFamily="34" charset="0"/>
              <a:buBlip>
                <a:blip r:embed="rId3"/>
              </a:buBlip>
            </a:pPr>
            <a:r>
              <a:rPr lang="en-US" altLang="en-US" sz="2300" dirty="0" smtClean="0"/>
              <a:t>Compute the values of the </a:t>
            </a:r>
            <a:br>
              <a:rPr lang="en-US" altLang="en-US" sz="2300" dirty="0" smtClean="0"/>
            </a:br>
            <a:r>
              <a:rPr lang="en-US" altLang="en-US" sz="2300" dirty="0" smtClean="0"/>
              <a:t>field function </a:t>
            </a:r>
            <a:r>
              <a:rPr lang="en-US" altLang="en-US" sz="2300" i="1" dirty="0" smtClean="0"/>
              <a:t>f </a:t>
            </a:r>
            <a:r>
              <a:rPr lang="en-US" altLang="en-US" sz="2300" dirty="0" smtClean="0"/>
              <a:t>applied to each point in </a:t>
            </a:r>
            <a:r>
              <a:rPr lang="en-US" altLang="en-US" sz="2300" i="1" dirty="0" err="1" smtClean="0"/>
              <a:t>Z</a:t>
            </a:r>
            <a:r>
              <a:rPr lang="en-US" altLang="en-US" sz="2300" i="1" baseline="-25000" dirty="0" err="1" smtClean="0"/>
              <a:t>i</a:t>
            </a:r>
            <a:endParaRPr lang="en-US" altLang="en-US" sz="2300" i="1" baseline="-25000" dirty="0" smtClean="0"/>
          </a:p>
          <a:p>
            <a:pPr marL="869950" lvl="1" indent="-412750">
              <a:buSzPct val="150000"/>
              <a:buFont typeface="Arial" panose="020B0604020202020204" pitchFamily="34" charset="0"/>
              <a:buBlip>
                <a:blip r:embed="rId4"/>
              </a:buBlip>
            </a:pPr>
            <a:r>
              <a:rPr lang="en-US" altLang="en-US" sz="2300" dirty="0" smtClean="0"/>
              <a:t>Derive a single value </a:t>
            </a:r>
            <a:r>
              <a:rPr lang="el-GR" altLang="en-US" sz="2300" i="1" dirty="0" smtClean="0">
                <a:cs typeface="Arial" panose="020B0604020202020204" pitchFamily="34" charset="0"/>
              </a:rPr>
              <a:t>ζ</a:t>
            </a:r>
            <a:r>
              <a:rPr lang="en-US" altLang="en-US" sz="2300" dirty="0" smtClean="0"/>
              <a:t>(</a:t>
            </a:r>
            <a:r>
              <a:rPr lang="en-US" altLang="en-US" sz="2300" i="1" dirty="0" smtClean="0"/>
              <a:t>x</a:t>
            </a:r>
            <a:r>
              <a:rPr lang="en-US" altLang="en-US" sz="2300" dirty="0" smtClean="0"/>
              <a:t>) </a:t>
            </a:r>
            <a:br>
              <a:rPr lang="en-US" altLang="en-US" sz="2300" dirty="0" smtClean="0"/>
            </a:br>
            <a:r>
              <a:rPr lang="en-US" altLang="en-US" sz="2300" dirty="0" smtClean="0"/>
              <a:t>of the new field from the </a:t>
            </a:r>
            <a:br>
              <a:rPr lang="en-US" altLang="en-US" sz="2300" dirty="0" smtClean="0"/>
            </a:br>
            <a:r>
              <a:rPr lang="en-US" altLang="en-US" sz="2300" dirty="0" smtClean="0"/>
              <a:t>values computed in step 2</a:t>
            </a:r>
            <a:endParaRPr lang="en-US" altLang="en-US" sz="2300" dirty="0"/>
          </a:p>
        </p:txBody>
      </p:sp>
      <p:pic>
        <p:nvPicPr>
          <p:cNvPr id="7" name="Picture 5" descr="zonal_oper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7328" y="1491884"/>
            <a:ext cx="3378200" cy="436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639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Question</a:t>
            </a:r>
            <a:endParaRPr lang="en-US" sz="4200" dirty="0"/>
          </a:p>
        </p:txBody>
      </p:sp>
      <p:sp>
        <p:nvSpPr>
          <p:cNvPr id="6" name="Rectangle 3"/>
          <p:cNvSpPr txBox="1">
            <a:spLocks noChangeArrowheads="1"/>
          </p:cNvSpPr>
          <p:nvPr/>
        </p:nvSpPr>
        <p:spPr>
          <a:xfrm>
            <a:off x="685290" y="875323"/>
            <a:ext cx="10815544" cy="5486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indent="0">
              <a:buNone/>
            </a:pPr>
            <a:r>
              <a:rPr lang="en-US" sz="2100" dirty="0" smtClean="0"/>
              <a:t>Consider </a:t>
            </a:r>
            <a:r>
              <a:rPr lang="en-US" sz="2100" dirty="0"/>
              <a:t>a spatial framework defined by latitudes and longitude (1 degree by 1 degree cells) to represent (time-average) annual temperatures for years 1900 to present over the surface of Earth. Consider zones defined by countries and assume that each cell belongs to a unique zone</a:t>
            </a:r>
            <a:r>
              <a:rPr lang="en-US" sz="2100" dirty="0" smtClean="0"/>
              <a:t>. </a:t>
            </a:r>
          </a:p>
          <a:p>
            <a:pPr marL="0" indent="0">
              <a:buNone/>
            </a:pPr>
            <a:r>
              <a:rPr lang="en-US" sz="2100" b="1" dirty="0" smtClean="0"/>
              <a:t>Classify </a:t>
            </a:r>
            <a:r>
              <a:rPr lang="en-US" sz="2100" b="1" dirty="0"/>
              <a:t>following operations into local, focal, zonal operations: </a:t>
            </a:r>
            <a:endParaRPr lang="en-US" sz="2100" b="1" dirty="0" smtClean="0"/>
          </a:p>
          <a:p>
            <a:pPr marL="0" indent="0">
              <a:buNone/>
            </a:pPr>
            <a:endParaRPr lang="en-US" altLang="en-US" sz="2100" dirty="0"/>
          </a:p>
          <a:p>
            <a:r>
              <a:rPr lang="en-US" sz="2100" dirty="0"/>
              <a:t>Determine warmest temperature (or year) for each cell. </a:t>
            </a:r>
          </a:p>
          <a:p>
            <a:r>
              <a:rPr lang="en-US" sz="2100" dirty="0"/>
              <a:t>Determine warmest cell in each country in year 2000. </a:t>
            </a:r>
          </a:p>
          <a:p>
            <a:r>
              <a:rPr lang="en-US" sz="2100" dirty="0"/>
              <a:t>Identify country with highest average cell temperature in year 2000. </a:t>
            </a:r>
          </a:p>
          <a:p>
            <a:r>
              <a:rPr lang="en-US" sz="2100" dirty="0"/>
              <a:t>For each cell, compute spatial-neighborhood average temperature in the year 2000. </a:t>
            </a:r>
          </a:p>
          <a:p>
            <a:r>
              <a:rPr lang="en-US" sz="2100" dirty="0"/>
              <a:t>For each cell, compute heat-island-factor as the difference between its temperature and its spatial-neighborhood average temperature for the year 2000. Assume the results of previous step were available as an input for this step. </a:t>
            </a:r>
          </a:p>
          <a:p>
            <a:r>
              <a:rPr lang="en-US" sz="2100" dirty="0" smtClean="0"/>
              <a:t>Compute </a:t>
            </a:r>
            <a:r>
              <a:rPr lang="en-US" sz="2100" dirty="0"/>
              <a:t>average annual temperature of surface of Earth for each year. </a:t>
            </a:r>
          </a:p>
          <a:p>
            <a:pPr marL="0" indent="0">
              <a:buNone/>
            </a:pPr>
            <a:endParaRPr lang="en-US" altLang="en-US" sz="2100" dirty="0"/>
          </a:p>
        </p:txBody>
      </p:sp>
    </p:spTree>
    <p:extLst>
      <p:ext uri="{BB962C8B-B14F-4D97-AF65-F5344CB8AC3E}">
        <p14:creationId xmlns:p14="http://schemas.microsoft.com/office/powerpoint/2010/main" val="3146525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32183" y="2983425"/>
            <a:ext cx="10515600" cy="1004287"/>
          </a:xfrm>
        </p:spPr>
        <p:txBody>
          <a:bodyPr>
            <a:normAutofit/>
          </a:bodyPr>
          <a:lstStyle/>
          <a:p>
            <a:r>
              <a:rPr lang="en-US" sz="4000" dirty="0" smtClean="0"/>
              <a:t>Object Based Models </a:t>
            </a:r>
            <a:endParaRPr lang="en-US" sz="4200" dirty="0"/>
          </a:p>
        </p:txBody>
      </p:sp>
    </p:spTree>
    <p:extLst>
      <p:ext uri="{BB962C8B-B14F-4D97-AF65-F5344CB8AC3E}">
        <p14:creationId xmlns:p14="http://schemas.microsoft.com/office/powerpoint/2010/main" val="198418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sz="4000" dirty="0" smtClean="0"/>
              <a:t>Entities and Literals</a:t>
            </a:r>
            <a:endParaRPr lang="en-US" sz="4200" dirty="0"/>
          </a:p>
        </p:txBody>
      </p:sp>
      <p:sp>
        <p:nvSpPr>
          <p:cNvPr id="3" name="Rectangle 3"/>
          <p:cNvSpPr txBox="1">
            <a:spLocks noChangeArrowheads="1"/>
          </p:cNvSpPr>
          <p:nvPr/>
        </p:nvSpPr>
        <p:spPr>
          <a:xfrm>
            <a:off x="837126" y="1282521"/>
            <a:ext cx="11075831"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400" dirty="0" smtClean="0"/>
              <a:t>Object-based models decompose an information space into objects or </a:t>
            </a:r>
            <a:r>
              <a:rPr lang="en-US" altLang="en-US" sz="2400" b="1" i="1" dirty="0" smtClean="0">
                <a:solidFill>
                  <a:schemeClr val="accent2"/>
                </a:solidFill>
              </a:rPr>
              <a:t>entities</a:t>
            </a:r>
          </a:p>
          <a:p>
            <a:r>
              <a:rPr lang="en-US" altLang="en-US" sz="2400" dirty="0" smtClean="0"/>
              <a:t>An entity must be:	</a:t>
            </a:r>
          </a:p>
          <a:p>
            <a:pPr lvl="1"/>
            <a:r>
              <a:rPr lang="en-US" altLang="en-US" sz="2000" dirty="0" smtClean="0"/>
              <a:t>Identifiable</a:t>
            </a:r>
          </a:p>
          <a:p>
            <a:pPr lvl="1"/>
            <a:r>
              <a:rPr lang="en-US" altLang="en-US" sz="2000" dirty="0" smtClean="0"/>
              <a:t>Relevant (be of interest)</a:t>
            </a:r>
          </a:p>
          <a:p>
            <a:pPr lvl="1"/>
            <a:r>
              <a:rPr lang="en-US" altLang="en-US" sz="2000" dirty="0" smtClean="0"/>
              <a:t>Describable (have characteristics)</a:t>
            </a:r>
          </a:p>
          <a:p>
            <a:r>
              <a:rPr lang="en-US" altLang="en-US" sz="2400" dirty="0" smtClean="0"/>
              <a:t>The frame of spatial reference is provided by the entities themselves</a:t>
            </a:r>
          </a:p>
          <a:p>
            <a:r>
              <a:rPr lang="en-US" altLang="en-US" sz="2400" b="1" i="1" dirty="0" smtClean="0">
                <a:solidFill>
                  <a:schemeClr val="accent2"/>
                </a:solidFill>
              </a:rPr>
              <a:t>Literals</a:t>
            </a:r>
            <a:r>
              <a:rPr lang="en-US" altLang="en-US" sz="2400" dirty="0" smtClean="0"/>
              <a:t> have an immutable state that cannot be created, changed, or destroyed</a:t>
            </a:r>
          </a:p>
          <a:p>
            <a:endParaRPr lang="en-US" altLang="en-US" sz="2400" b="1" i="1" dirty="0" smtClean="0">
              <a:solidFill>
                <a:schemeClr val="accent2"/>
              </a:solidFill>
            </a:endParaRPr>
          </a:p>
        </p:txBody>
      </p:sp>
    </p:spTree>
    <p:extLst>
      <p:ext uri="{BB962C8B-B14F-4D97-AF65-F5344CB8AC3E}">
        <p14:creationId xmlns:p14="http://schemas.microsoft.com/office/powerpoint/2010/main" val="3650940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sz="4000" dirty="0" smtClean="0"/>
              <a:t>House Object</a:t>
            </a:r>
            <a:endParaRPr lang="en-US" sz="4200" dirty="0"/>
          </a:p>
        </p:txBody>
      </p:sp>
      <p:sp>
        <p:nvSpPr>
          <p:cNvPr id="4" name="Rectangle 3"/>
          <p:cNvSpPr txBox="1">
            <a:spLocks noChangeArrowheads="1"/>
          </p:cNvSpPr>
          <p:nvPr/>
        </p:nvSpPr>
        <p:spPr>
          <a:xfrm>
            <a:off x="811368" y="1102845"/>
            <a:ext cx="10573555" cy="9326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lvl="1" indent="0">
              <a:buFontTx/>
              <a:buNone/>
            </a:pPr>
            <a:r>
              <a:rPr lang="en-US" altLang="en-US" sz="2200" dirty="0" smtClean="0"/>
              <a:t>Has several attributes, such as registration date, address, owner and boundary, which are themselves objects</a:t>
            </a:r>
          </a:p>
        </p:txBody>
      </p:sp>
      <p:pic>
        <p:nvPicPr>
          <p:cNvPr id="5" name="Picture 5" descr="object_literal"/>
          <p:cNvPicPr>
            <a:picLocks noChangeAspect="1" noChangeArrowheads="1"/>
          </p:cNvPicPr>
          <p:nvPr/>
        </p:nvPicPr>
        <p:blipFill>
          <a:blip r:embed="rId2">
            <a:extLst>
              <a:ext uri="{28A0092B-C50C-407E-A947-70E740481C1C}">
                <a14:useLocalDpi xmlns:a14="http://schemas.microsoft.com/office/drawing/2010/main" val="0"/>
              </a:ext>
            </a:extLst>
          </a:blip>
          <a:srcRect t="6320"/>
          <a:stretch>
            <a:fillRect/>
          </a:stretch>
        </p:blipFill>
        <p:spPr bwMode="auto">
          <a:xfrm>
            <a:off x="2859110" y="1880945"/>
            <a:ext cx="6735651" cy="446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109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sz="4000" dirty="0" smtClean="0"/>
              <a:t>House Object</a:t>
            </a:r>
            <a:endParaRPr lang="en-US" sz="4200" dirty="0"/>
          </a:p>
        </p:txBody>
      </p:sp>
      <p:pic>
        <p:nvPicPr>
          <p:cNvPr id="5" name="Picture 5" descr="object_literal"/>
          <p:cNvPicPr>
            <a:picLocks noChangeAspect="1" noChangeArrowheads="1"/>
          </p:cNvPicPr>
          <p:nvPr/>
        </p:nvPicPr>
        <p:blipFill>
          <a:blip r:embed="rId2">
            <a:extLst>
              <a:ext uri="{28A0092B-C50C-407E-A947-70E740481C1C}">
                <a14:useLocalDpi xmlns:a14="http://schemas.microsoft.com/office/drawing/2010/main" val="0"/>
              </a:ext>
            </a:extLst>
          </a:blip>
          <a:srcRect t="6320"/>
          <a:stretch>
            <a:fillRect/>
          </a:stretch>
        </p:blipFill>
        <p:spPr bwMode="auto">
          <a:xfrm>
            <a:off x="2859110" y="2289109"/>
            <a:ext cx="6735651" cy="446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309092" y="947671"/>
            <a:ext cx="11346287" cy="13414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lvl="1">
              <a:buFontTx/>
              <a:buNone/>
            </a:pPr>
            <a:r>
              <a:rPr lang="en-US" altLang="en-US" dirty="0" smtClean="0"/>
              <a:t>The actual values of these attributes are literals</a:t>
            </a:r>
          </a:p>
          <a:p>
            <a:pPr lvl="2"/>
            <a:r>
              <a:rPr lang="en-US" altLang="en-US" dirty="0" smtClean="0"/>
              <a:t>If the house is registered to a new owner, we may change the registration attribute to a new date, however, the date November 5</a:t>
            </a:r>
            <a:r>
              <a:rPr lang="en-US" altLang="en-US" baseline="30000" dirty="0" smtClean="0"/>
              <a:t>th</a:t>
            </a:r>
            <a:r>
              <a:rPr lang="en-US" altLang="en-US" dirty="0" smtClean="0"/>
              <a:t>, 1994” still exists as a date</a:t>
            </a:r>
          </a:p>
          <a:p>
            <a:endParaRPr lang="en-US" altLang="en-US" dirty="0" smtClean="0"/>
          </a:p>
        </p:txBody>
      </p:sp>
    </p:spTree>
    <p:extLst>
      <p:ext uri="{BB962C8B-B14F-4D97-AF65-F5344CB8AC3E}">
        <p14:creationId xmlns:p14="http://schemas.microsoft.com/office/powerpoint/2010/main" val="4243793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a:t>Spatial objects</a:t>
            </a:r>
            <a:endParaRPr lang="en-US" sz="4200" dirty="0"/>
          </a:p>
        </p:txBody>
      </p:sp>
      <p:sp>
        <p:nvSpPr>
          <p:cNvPr id="7" name="Rectangle 3"/>
          <p:cNvSpPr txBox="1">
            <a:spLocks noChangeArrowheads="1"/>
          </p:cNvSpPr>
          <p:nvPr/>
        </p:nvSpPr>
        <p:spPr>
          <a:xfrm>
            <a:off x="850006" y="1424817"/>
            <a:ext cx="10921284" cy="37396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a:spcAft>
                <a:spcPts val="1200"/>
              </a:spcAft>
            </a:pPr>
            <a:r>
              <a:rPr lang="en-US" altLang="en-US" sz="2400" dirty="0" smtClean="0"/>
              <a:t>Spatial objects are called “spatial” because they exist inside “space”, called the </a:t>
            </a:r>
            <a:r>
              <a:rPr lang="en-US" altLang="en-US" sz="2400" b="1" i="1" dirty="0" smtClean="0">
                <a:solidFill>
                  <a:schemeClr val="accent2"/>
                </a:solidFill>
              </a:rPr>
              <a:t>embedding space</a:t>
            </a:r>
          </a:p>
          <a:p>
            <a:pPr>
              <a:spcAft>
                <a:spcPts val="1200"/>
              </a:spcAft>
            </a:pPr>
            <a:r>
              <a:rPr lang="en-US" altLang="en-US" sz="2400" dirty="0" smtClean="0"/>
              <a:t>A set of primitive objects can be specified, out of which all others in the application domain can be constructed, using an agreed set of operations</a:t>
            </a:r>
          </a:p>
          <a:p>
            <a:pPr>
              <a:spcAft>
                <a:spcPts val="1200"/>
              </a:spcAft>
            </a:pPr>
            <a:r>
              <a:rPr lang="en-US" altLang="en-US" sz="2400" dirty="0" smtClean="0"/>
              <a:t>Point-line-polygon primitives are common in existing systems</a:t>
            </a:r>
          </a:p>
        </p:txBody>
      </p:sp>
    </p:spTree>
    <p:extLst>
      <p:ext uri="{BB962C8B-B14F-4D97-AF65-F5344CB8AC3E}">
        <p14:creationId xmlns:p14="http://schemas.microsoft.com/office/powerpoint/2010/main" val="1389458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smtClean="0"/>
              <a:t>GIS Analysis</a:t>
            </a:r>
            <a:endParaRPr lang="en-US" sz="4200" dirty="0"/>
          </a:p>
        </p:txBody>
      </p:sp>
      <p:pic>
        <p:nvPicPr>
          <p:cNvPr id="4" name="Picture 5" descr="continuous_hostpital"/>
          <p:cNvPicPr>
            <a:picLocks noChangeAspect="1" noChangeArrowheads="1"/>
          </p:cNvPicPr>
          <p:nvPr/>
        </p:nvPicPr>
        <p:blipFill>
          <a:blip r:embed="rId2">
            <a:extLst>
              <a:ext uri="{28A0092B-C50C-407E-A947-70E740481C1C}">
                <a14:useLocalDpi xmlns:a14="http://schemas.microsoft.com/office/drawing/2010/main" val="0"/>
              </a:ext>
            </a:extLst>
          </a:blip>
          <a:srcRect r="12979"/>
          <a:stretch>
            <a:fillRect/>
          </a:stretch>
        </p:blipFill>
        <p:spPr bwMode="auto">
          <a:xfrm>
            <a:off x="6755885" y="1592687"/>
            <a:ext cx="4757827" cy="406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a:xfrm>
            <a:off x="706424" y="1182542"/>
            <a:ext cx="5462555"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300" dirty="0" smtClean="0"/>
              <a:t>For Italy’s capital city, Rome, calculate the total length of the River Tiber which lies within 2.5 km of the Colosseum</a:t>
            </a:r>
          </a:p>
          <a:p>
            <a:pPr lvl="1"/>
            <a:r>
              <a:rPr lang="en-US" altLang="en-US" sz="2300" dirty="0" smtClean="0"/>
              <a:t>First we need to model the relevant parts of Rome as objects</a:t>
            </a:r>
          </a:p>
          <a:p>
            <a:pPr lvl="1"/>
            <a:r>
              <a:rPr lang="en-US" altLang="en-US" sz="2300" dirty="0" smtClean="0"/>
              <a:t>Operation </a:t>
            </a:r>
            <a:r>
              <a:rPr lang="en-US" altLang="en-US" sz="2300" b="1" i="1" dirty="0" smtClean="0">
                <a:solidFill>
                  <a:schemeClr val="accent2"/>
                </a:solidFill>
              </a:rPr>
              <a:t>length</a:t>
            </a:r>
            <a:r>
              <a:rPr lang="en-US" altLang="en-US" sz="2300" dirty="0" smtClean="0"/>
              <a:t> will act on </a:t>
            </a:r>
            <a:r>
              <a:rPr lang="en-US" altLang="en-US" sz="2300" b="1" i="1" dirty="0" smtClean="0">
                <a:solidFill>
                  <a:schemeClr val="accent2"/>
                </a:solidFill>
              </a:rPr>
              <a:t>arc</a:t>
            </a:r>
            <a:r>
              <a:rPr lang="en-US" altLang="en-US" sz="2300" dirty="0" smtClean="0"/>
              <a:t>, and </a:t>
            </a:r>
            <a:r>
              <a:rPr lang="en-US" altLang="en-US" sz="2300" b="1" i="1" dirty="0" smtClean="0">
                <a:solidFill>
                  <a:schemeClr val="accent2"/>
                </a:solidFill>
              </a:rPr>
              <a:t>intersect</a:t>
            </a:r>
            <a:r>
              <a:rPr lang="en-US" altLang="en-US" sz="2300" dirty="0" smtClean="0"/>
              <a:t> will apply to form </a:t>
            </a:r>
            <a:br>
              <a:rPr lang="en-US" altLang="en-US" sz="2300" dirty="0" smtClean="0"/>
            </a:br>
            <a:r>
              <a:rPr lang="en-US" altLang="en-US" sz="2300" dirty="0" smtClean="0"/>
              <a:t>the piece of the </a:t>
            </a:r>
            <a:r>
              <a:rPr lang="en-US" altLang="en-US" sz="2300" b="1" i="1" dirty="0" smtClean="0">
                <a:solidFill>
                  <a:schemeClr val="accent2"/>
                </a:solidFill>
              </a:rPr>
              <a:t>arc</a:t>
            </a:r>
            <a:r>
              <a:rPr lang="en-US" altLang="en-US" sz="2300" dirty="0" smtClean="0"/>
              <a:t> in common </a:t>
            </a:r>
            <a:br>
              <a:rPr lang="en-US" altLang="en-US" sz="2300" dirty="0" smtClean="0"/>
            </a:br>
            <a:r>
              <a:rPr lang="en-US" altLang="en-US" sz="2300" dirty="0" smtClean="0"/>
              <a:t>with the disc</a:t>
            </a:r>
          </a:p>
          <a:p>
            <a:pPr lvl="2"/>
            <a:endParaRPr lang="en-US" altLang="en-US" dirty="0" smtClean="0"/>
          </a:p>
        </p:txBody>
      </p:sp>
    </p:spTree>
    <p:extLst>
      <p:ext uri="{BB962C8B-B14F-4D97-AF65-F5344CB8AC3E}">
        <p14:creationId xmlns:p14="http://schemas.microsoft.com/office/powerpoint/2010/main" val="2122382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Types of Models </a:t>
            </a:r>
            <a:endParaRPr lang="en-US" sz="4200" dirty="0"/>
          </a:p>
        </p:txBody>
      </p:sp>
      <p:sp>
        <p:nvSpPr>
          <p:cNvPr id="3" name="Rectangle 3"/>
          <p:cNvSpPr txBox="1">
            <a:spLocks noChangeArrowheads="1"/>
          </p:cNvSpPr>
          <p:nvPr/>
        </p:nvSpPr>
        <p:spPr>
          <a:xfrm>
            <a:off x="836245" y="1100015"/>
            <a:ext cx="11136923"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200" b="1" i="1" dirty="0" smtClean="0">
                <a:solidFill>
                  <a:schemeClr val="accent2"/>
                </a:solidFill>
              </a:rPr>
              <a:t>Field-based model:</a:t>
            </a:r>
            <a:r>
              <a:rPr lang="en-US" altLang="en-US" sz="2200" dirty="0" smtClean="0"/>
              <a:t> treats geographic information as collections of spatial distributions</a:t>
            </a:r>
          </a:p>
          <a:p>
            <a:pPr lvl="1"/>
            <a:r>
              <a:rPr lang="en-US" altLang="en-US" sz="2200" dirty="0" smtClean="0"/>
              <a:t>Distribution may be formalized as a mathematical function from a spatial framework to an attribute domain</a:t>
            </a:r>
          </a:p>
          <a:p>
            <a:pPr lvl="1">
              <a:spcAft>
                <a:spcPts val="1800"/>
              </a:spcAft>
            </a:pPr>
            <a:r>
              <a:rPr lang="en-US" altLang="en-US" sz="2200" dirty="0" smtClean="0"/>
              <a:t>Patterns of topographic altitudes, rainfall, and temperature fit neatly into this view.</a:t>
            </a:r>
          </a:p>
          <a:p>
            <a:r>
              <a:rPr lang="en-US" altLang="en-US" sz="2200" b="1" i="1" dirty="0" smtClean="0">
                <a:solidFill>
                  <a:schemeClr val="accent2"/>
                </a:solidFill>
              </a:rPr>
              <a:t>Object-based model:</a:t>
            </a:r>
            <a:r>
              <a:rPr lang="en-US" altLang="en-US" sz="2200" dirty="0" smtClean="0"/>
              <a:t> treats the space as populated by discrete, identifiable entities each with a geospatial reference</a:t>
            </a:r>
          </a:p>
          <a:p>
            <a:pPr lvl="1"/>
            <a:r>
              <a:rPr lang="en-US" altLang="en-US" sz="2200" dirty="0" smtClean="0"/>
              <a:t>Buildings or roads fit into this view</a:t>
            </a:r>
          </a:p>
          <a:p>
            <a:pPr lvl="1">
              <a:buFontTx/>
              <a:buNone/>
            </a:pPr>
            <a:endParaRPr lang="en-US" altLang="en-US" sz="2000" dirty="0"/>
          </a:p>
        </p:txBody>
      </p:sp>
    </p:spTree>
    <p:extLst>
      <p:ext uri="{BB962C8B-B14F-4D97-AF65-F5344CB8AC3E}">
        <p14:creationId xmlns:p14="http://schemas.microsoft.com/office/powerpoint/2010/main" val="286149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smtClean="0"/>
              <a:t>GIS Analysis</a:t>
            </a:r>
            <a:endParaRPr lang="en-US" sz="4200" dirty="0"/>
          </a:p>
        </p:txBody>
      </p:sp>
      <p:pic>
        <p:nvPicPr>
          <p:cNvPr id="6" name="Picture 6" descr="discrete_hostpital"/>
          <p:cNvPicPr>
            <a:picLocks noChangeAspect="1" noChangeArrowheads="1"/>
          </p:cNvPicPr>
          <p:nvPr/>
        </p:nvPicPr>
        <p:blipFill>
          <a:blip r:embed="rId2">
            <a:extLst>
              <a:ext uri="{28A0092B-C50C-407E-A947-70E740481C1C}">
                <a14:useLocalDpi xmlns:a14="http://schemas.microsoft.com/office/drawing/2010/main" val="0"/>
              </a:ext>
            </a:extLst>
          </a:blip>
          <a:srcRect r="13347"/>
          <a:stretch>
            <a:fillRect/>
          </a:stretch>
        </p:blipFill>
        <p:spPr bwMode="auto">
          <a:xfrm>
            <a:off x="6035095" y="1334037"/>
            <a:ext cx="5622231" cy="438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a:xfrm>
            <a:off x="846518" y="1102845"/>
            <a:ext cx="5013369"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177800" indent="-177800"/>
            <a:r>
              <a:rPr lang="en-US" altLang="en-US" dirty="0" smtClean="0"/>
              <a:t>A process of discretization must convert the objects to types that are computationally tractable</a:t>
            </a:r>
          </a:p>
          <a:p>
            <a:pPr marL="177800" indent="-177800"/>
            <a:r>
              <a:rPr lang="en-US" altLang="en-US" dirty="0" smtClean="0"/>
              <a:t>A circle may be represented as a discrete polygonal area, arcs by chains of line segments, and points</a:t>
            </a:r>
            <a:br>
              <a:rPr lang="en-US" altLang="en-US" dirty="0" smtClean="0"/>
            </a:br>
            <a:r>
              <a:rPr lang="en-US" altLang="en-US" dirty="0" smtClean="0"/>
              <a:t>may be embedded in some </a:t>
            </a:r>
            <a:br>
              <a:rPr lang="en-US" altLang="en-US" dirty="0" smtClean="0"/>
            </a:br>
            <a:r>
              <a:rPr lang="en-US" altLang="en-US" dirty="0" smtClean="0"/>
              <a:t>discrete space</a:t>
            </a:r>
          </a:p>
          <a:p>
            <a:pPr marL="709613" lvl="1" indent="-352425"/>
            <a:endParaRPr lang="en-US" altLang="en-US" dirty="0" smtClean="0"/>
          </a:p>
        </p:txBody>
      </p:sp>
    </p:spTree>
    <p:extLst>
      <p:ext uri="{BB962C8B-B14F-4D97-AF65-F5344CB8AC3E}">
        <p14:creationId xmlns:p14="http://schemas.microsoft.com/office/powerpoint/2010/main" val="391993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smtClean="0"/>
              <a:t>Spatial object types</a:t>
            </a:r>
            <a:endParaRPr lang="en-US" sz="4200" dirty="0"/>
          </a:p>
        </p:txBody>
      </p:sp>
      <p:sp>
        <p:nvSpPr>
          <p:cNvPr id="5" name="Rectangle 3"/>
          <p:cNvSpPr txBox="1">
            <a:spLocks noChangeArrowheads="1"/>
          </p:cNvSpPr>
          <p:nvPr/>
        </p:nvSpPr>
        <p:spPr>
          <a:xfrm>
            <a:off x="927154" y="1114190"/>
            <a:ext cx="4056969" cy="1223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100" dirty="0" smtClean="0"/>
              <a:t>The most general spatial object type </a:t>
            </a:r>
            <a:r>
              <a:rPr lang="en-US" altLang="en-US" sz="2100" b="1" i="1" dirty="0" smtClean="0">
                <a:solidFill>
                  <a:schemeClr val="accent2"/>
                </a:solidFill>
              </a:rPr>
              <a:t>spatial</a:t>
            </a:r>
            <a:r>
              <a:rPr lang="en-US" altLang="en-US" sz="2100" dirty="0" smtClean="0"/>
              <a:t> is at the top of the hierarchy</a:t>
            </a:r>
          </a:p>
        </p:txBody>
      </p:sp>
      <p:pic>
        <p:nvPicPr>
          <p:cNvPr id="8" name="Picture 5" descr="continuous_objec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4738" y="785611"/>
            <a:ext cx="5537916" cy="5799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7"/>
          <p:cNvSpPr>
            <a:spLocks noChangeArrowheads="1"/>
          </p:cNvSpPr>
          <p:nvPr/>
        </p:nvSpPr>
        <p:spPr bwMode="auto">
          <a:xfrm>
            <a:off x="927154" y="2400927"/>
            <a:ext cx="4163041"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50000"/>
              </a:spcBef>
              <a:spcAft>
                <a:spcPct val="35000"/>
              </a:spcAft>
              <a:buBlip>
                <a:blip r:embed="rId3"/>
              </a:buBlip>
              <a:defRPr sz="2000">
                <a:solidFill>
                  <a:schemeClr val="tx1"/>
                </a:solidFill>
                <a:latin typeface="Arial" panose="020B0604020202020204" pitchFamily="34" charset="0"/>
              </a:defRPr>
            </a:lvl1pPr>
            <a:lvl2pPr marL="742950" indent="-285750">
              <a:spcBef>
                <a:spcPct val="40000"/>
              </a:spcBef>
              <a:spcAft>
                <a:spcPct val="20000"/>
              </a:spcAft>
              <a:buBlip>
                <a:blip r:embed="rId4"/>
              </a:buBlip>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r>
              <a:rPr lang="en-US" altLang="en-US" sz="2100" b="1" i="1" dirty="0">
                <a:solidFill>
                  <a:schemeClr val="accent2"/>
                </a:solidFill>
                <a:latin typeface="+mj-lt"/>
              </a:rPr>
              <a:t>Spatial</a:t>
            </a:r>
            <a:r>
              <a:rPr lang="en-US" altLang="en-US" sz="2100" dirty="0">
                <a:latin typeface="+mj-lt"/>
              </a:rPr>
              <a:t> type is the disjoint union of types </a:t>
            </a:r>
            <a:r>
              <a:rPr lang="en-US" altLang="en-US" sz="2100" b="1" i="1" dirty="0">
                <a:solidFill>
                  <a:schemeClr val="accent2"/>
                </a:solidFill>
                <a:latin typeface="+mj-lt"/>
              </a:rPr>
              <a:t>point</a:t>
            </a:r>
            <a:r>
              <a:rPr lang="en-US" altLang="en-US" sz="2100" dirty="0">
                <a:latin typeface="+mj-lt"/>
              </a:rPr>
              <a:t> and </a:t>
            </a:r>
            <a:r>
              <a:rPr lang="en-US" altLang="en-US" sz="2100" b="1" i="1" dirty="0">
                <a:solidFill>
                  <a:schemeClr val="accent2"/>
                </a:solidFill>
                <a:latin typeface="+mj-lt"/>
              </a:rPr>
              <a:t>extent</a:t>
            </a:r>
            <a:endParaRPr lang="en-US" altLang="en-US" sz="2100" dirty="0">
              <a:latin typeface="+mj-lt"/>
            </a:endParaRPr>
          </a:p>
        </p:txBody>
      </p:sp>
      <p:sp>
        <p:nvSpPr>
          <p:cNvPr id="10" name="Rectangle 8"/>
          <p:cNvSpPr>
            <a:spLocks noChangeArrowheads="1"/>
          </p:cNvSpPr>
          <p:nvPr/>
        </p:nvSpPr>
        <p:spPr bwMode="auto">
          <a:xfrm>
            <a:off x="922172" y="3554547"/>
            <a:ext cx="4718774"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50000"/>
              </a:spcBef>
              <a:spcAft>
                <a:spcPct val="35000"/>
              </a:spcAft>
              <a:buBlip>
                <a:blip r:embed="rId3"/>
              </a:buBlip>
              <a:defRPr sz="2000">
                <a:solidFill>
                  <a:schemeClr val="tx1"/>
                </a:solidFill>
                <a:latin typeface="Arial" panose="020B0604020202020204" pitchFamily="34" charset="0"/>
              </a:defRPr>
            </a:lvl1pPr>
            <a:lvl2pPr marL="742950" indent="-285750">
              <a:spcBef>
                <a:spcPct val="40000"/>
              </a:spcBef>
              <a:spcAft>
                <a:spcPct val="20000"/>
              </a:spcAft>
              <a:buBlip>
                <a:blip r:embed="rId4"/>
              </a:buBlip>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r>
              <a:rPr lang="en-US" altLang="en-US" sz="2100" dirty="0">
                <a:latin typeface="+mj-lt"/>
              </a:rPr>
              <a:t>Class extent may be specialized by dimension into types </a:t>
            </a:r>
            <a:r>
              <a:rPr lang="en-US" altLang="en-US" sz="2100" b="1" i="1" dirty="0">
                <a:solidFill>
                  <a:schemeClr val="accent2"/>
                </a:solidFill>
                <a:latin typeface="+mj-lt"/>
              </a:rPr>
              <a:t>1- extent</a:t>
            </a:r>
            <a:r>
              <a:rPr lang="en-US" altLang="en-US" sz="2100" dirty="0">
                <a:latin typeface="+mj-lt"/>
              </a:rPr>
              <a:t> and </a:t>
            </a:r>
            <a:r>
              <a:rPr lang="en-US" altLang="en-US" sz="2100" b="1" i="1" dirty="0">
                <a:solidFill>
                  <a:schemeClr val="accent2"/>
                </a:solidFill>
                <a:latin typeface="+mj-lt"/>
              </a:rPr>
              <a:t>2- extent</a:t>
            </a:r>
          </a:p>
        </p:txBody>
      </p:sp>
      <p:sp>
        <p:nvSpPr>
          <p:cNvPr id="11" name="Rectangle 9"/>
          <p:cNvSpPr>
            <a:spLocks noChangeArrowheads="1"/>
          </p:cNvSpPr>
          <p:nvPr/>
        </p:nvSpPr>
        <p:spPr bwMode="auto">
          <a:xfrm>
            <a:off x="922173" y="4789855"/>
            <a:ext cx="5040746" cy="1794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50000"/>
              </a:spcBef>
              <a:spcAft>
                <a:spcPct val="35000"/>
              </a:spcAft>
              <a:buBlip>
                <a:blip r:embed="rId3"/>
              </a:buBlip>
              <a:defRPr sz="2000">
                <a:solidFill>
                  <a:schemeClr val="tx1"/>
                </a:solidFill>
                <a:latin typeface="Arial" panose="020B0604020202020204" pitchFamily="34" charset="0"/>
              </a:defRPr>
            </a:lvl1pPr>
            <a:lvl2pPr marL="742950" indent="-285750">
              <a:spcBef>
                <a:spcPct val="40000"/>
              </a:spcBef>
              <a:spcAft>
                <a:spcPct val="20000"/>
              </a:spcAft>
              <a:buBlip>
                <a:blip r:embed="rId4"/>
              </a:buBlip>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r>
              <a:rPr lang="en-US" altLang="en-US" sz="2100" dirty="0">
                <a:latin typeface="+mj-lt"/>
              </a:rPr>
              <a:t>Two sub types of the one dimensional extents are described as </a:t>
            </a:r>
            <a:r>
              <a:rPr lang="en-US" altLang="en-US" sz="2100" b="1" i="1" dirty="0">
                <a:solidFill>
                  <a:schemeClr val="accent2"/>
                </a:solidFill>
                <a:latin typeface="+mj-lt"/>
              </a:rPr>
              <a:t>arc</a:t>
            </a:r>
            <a:r>
              <a:rPr lang="en-US" altLang="en-US" sz="2100" dirty="0">
                <a:latin typeface="+mj-lt"/>
              </a:rPr>
              <a:t> and </a:t>
            </a:r>
            <a:r>
              <a:rPr lang="en-US" altLang="en-US" sz="2100" b="1" i="1" dirty="0">
                <a:solidFill>
                  <a:schemeClr val="accent2"/>
                </a:solidFill>
                <a:latin typeface="+mj-lt"/>
              </a:rPr>
              <a:t>loop</a:t>
            </a:r>
            <a:r>
              <a:rPr lang="en-US" altLang="en-US" sz="2100" dirty="0">
                <a:latin typeface="+mj-lt"/>
              </a:rPr>
              <a:t>, specializing to </a:t>
            </a:r>
            <a:r>
              <a:rPr lang="en-US" altLang="en-US" sz="2100" b="1" i="1" dirty="0">
                <a:solidFill>
                  <a:schemeClr val="accent2"/>
                </a:solidFill>
                <a:latin typeface="+mj-lt"/>
              </a:rPr>
              <a:t>simple arc</a:t>
            </a:r>
            <a:r>
              <a:rPr lang="en-US" altLang="en-US" sz="2100" dirty="0">
                <a:latin typeface="+mj-lt"/>
              </a:rPr>
              <a:t> and </a:t>
            </a:r>
            <a:r>
              <a:rPr lang="en-US" altLang="en-US" sz="2100" b="1" i="1" dirty="0">
                <a:solidFill>
                  <a:schemeClr val="accent2"/>
                </a:solidFill>
                <a:latin typeface="+mj-lt"/>
              </a:rPr>
              <a:t>simple loop</a:t>
            </a:r>
            <a:r>
              <a:rPr lang="en-US" altLang="en-US" sz="2100" dirty="0">
                <a:latin typeface="+mj-lt"/>
              </a:rPr>
              <a:t> when there are no self-crossings</a:t>
            </a:r>
          </a:p>
        </p:txBody>
      </p:sp>
    </p:spTree>
    <p:extLst>
      <p:ext uri="{BB962C8B-B14F-4D97-AF65-F5344CB8AC3E}">
        <p14:creationId xmlns:p14="http://schemas.microsoft.com/office/powerpoint/2010/main" val="3553008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smtClean="0"/>
              <a:t>Spatial object types</a:t>
            </a:r>
            <a:endParaRPr lang="en-US" sz="4200" dirty="0"/>
          </a:p>
        </p:txBody>
      </p:sp>
      <p:pic>
        <p:nvPicPr>
          <p:cNvPr id="8" name="Picture 5" descr="continuous_objec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4738" y="785611"/>
            <a:ext cx="5537916" cy="5799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6"/>
          <p:cNvSpPr>
            <a:spLocks noChangeArrowheads="1"/>
          </p:cNvSpPr>
          <p:nvPr/>
        </p:nvSpPr>
        <p:spPr bwMode="auto">
          <a:xfrm>
            <a:off x="901521" y="2296789"/>
            <a:ext cx="4958366" cy="30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50000"/>
              </a:spcBef>
              <a:spcAft>
                <a:spcPct val="35000"/>
              </a:spcAft>
              <a:buBlip>
                <a:blip r:embed="rId3"/>
              </a:buBlip>
              <a:defRPr sz="2000">
                <a:solidFill>
                  <a:schemeClr val="tx1"/>
                </a:solidFill>
                <a:latin typeface="Arial" panose="020B0604020202020204" pitchFamily="34" charset="0"/>
              </a:defRPr>
            </a:lvl1pPr>
            <a:lvl2pPr marL="742950" indent="-285750">
              <a:spcBef>
                <a:spcPct val="40000"/>
              </a:spcBef>
              <a:spcAft>
                <a:spcPct val="20000"/>
              </a:spcAft>
              <a:buBlip>
                <a:blip r:embed="rId4"/>
              </a:buBlip>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r>
              <a:rPr lang="en-US" altLang="en-US" sz="2100" dirty="0">
                <a:latin typeface="+mj-lt"/>
              </a:rPr>
              <a:t>The fundamental areal object is </a:t>
            </a:r>
            <a:r>
              <a:rPr lang="en-US" altLang="en-US" sz="2100" b="1" i="1" dirty="0">
                <a:solidFill>
                  <a:schemeClr val="accent2"/>
                </a:solidFill>
                <a:latin typeface="+mj-lt"/>
              </a:rPr>
              <a:t>area</a:t>
            </a:r>
            <a:r>
              <a:rPr lang="en-US" altLang="en-US" sz="2100" dirty="0">
                <a:latin typeface="+mj-lt"/>
              </a:rPr>
              <a:t> </a:t>
            </a:r>
          </a:p>
          <a:p>
            <a:pPr eaLnBrk="1" hangingPunct="1"/>
            <a:r>
              <a:rPr lang="en-US" altLang="en-US" sz="2100" dirty="0">
                <a:latin typeface="+mj-lt"/>
              </a:rPr>
              <a:t>A connected </a:t>
            </a:r>
            <a:r>
              <a:rPr lang="en-US" altLang="en-US" sz="2100" b="1" i="1" dirty="0">
                <a:solidFill>
                  <a:schemeClr val="accent2"/>
                </a:solidFill>
                <a:latin typeface="+mj-lt"/>
              </a:rPr>
              <a:t>area</a:t>
            </a:r>
            <a:r>
              <a:rPr lang="en-US" altLang="en-US" sz="2100" dirty="0">
                <a:latin typeface="+mj-lt"/>
              </a:rPr>
              <a:t> is a </a:t>
            </a:r>
            <a:r>
              <a:rPr lang="en-US" altLang="en-US" sz="2100" b="1" i="1" dirty="0">
                <a:solidFill>
                  <a:schemeClr val="accent2"/>
                </a:solidFill>
                <a:latin typeface="+mj-lt"/>
              </a:rPr>
              <a:t>region</a:t>
            </a:r>
          </a:p>
          <a:p>
            <a:pPr eaLnBrk="1" hangingPunct="1"/>
            <a:r>
              <a:rPr lang="en-US" altLang="en-US" sz="2100" dirty="0">
                <a:latin typeface="+mj-lt"/>
              </a:rPr>
              <a:t>A </a:t>
            </a:r>
            <a:r>
              <a:rPr lang="en-US" altLang="en-US" sz="2100" b="1" i="1" dirty="0">
                <a:solidFill>
                  <a:schemeClr val="accent2"/>
                </a:solidFill>
                <a:latin typeface="+mj-lt"/>
              </a:rPr>
              <a:t>region</a:t>
            </a:r>
            <a:r>
              <a:rPr lang="en-US" altLang="en-US" sz="2100" dirty="0">
                <a:latin typeface="+mj-lt"/>
              </a:rPr>
              <a:t> that is simply connected is a </a:t>
            </a:r>
            <a:r>
              <a:rPr lang="en-US" altLang="en-US" sz="2100" b="1" i="1" dirty="0">
                <a:solidFill>
                  <a:schemeClr val="accent2"/>
                </a:solidFill>
                <a:latin typeface="+mj-lt"/>
              </a:rPr>
              <a:t>cell</a:t>
            </a:r>
          </a:p>
          <a:p>
            <a:pPr eaLnBrk="1" hangingPunct="1"/>
            <a:endParaRPr lang="en-US" altLang="en-US" dirty="0"/>
          </a:p>
        </p:txBody>
      </p:sp>
    </p:spTree>
    <p:extLst>
      <p:ext uri="{BB962C8B-B14F-4D97-AF65-F5344CB8AC3E}">
        <p14:creationId xmlns:p14="http://schemas.microsoft.com/office/powerpoint/2010/main" val="382147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smtClean="0"/>
              <a:t>Topological Spatial Operations</a:t>
            </a:r>
            <a:endParaRPr lang="en-US" sz="4200" dirty="0"/>
          </a:p>
        </p:txBody>
      </p:sp>
      <p:sp>
        <p:nvSpPr>
          <p:cNvPr id="5" name="Rectangle 3"/>
          <p:cNvSpPr txBox="1">
            <a:spLocks noChangeArrowheads="1"/>
          </p:cNvSpPr>
          <p:nvPr/>
        </p:nvSpPr>
        <p:spPr>
          <a:xfrm>
            <a:off x="850004" y="1262153"/>
            <a:ext cx="10972801"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dirty="0" smtClean="0"/>
              <a:t>Object types with an assumed underlying topology are </a:t>
            </a:r>
            <a:r>
              <a:rPr lang="en-US" altLang="en-US" b="1" i="1" dirty="0" smtClean="0">
                <a:solidFill>
                  <a:schemeClr val="accent2"/>
                </a:solidFill>
              </a:rPr>
              <a:t>point, arc</a:t>
            </a:r>
            <a:r>
              <a:rPr lang="en-US" altLang="en-US" dirty="0" smtClean="0"/>
              <a:t>, </a:t>
            </a:r>
            <a:r>
              <a:rPr lang="en-US" altLang="en-US" b="1" i="1" dirty="0" smtClean="0">
                <a:solidFill>
                  <a:schemeClr val="accent2"/>
                </a:solidFill>
              </a:rPr>
              <a:t>loop</a:t>
            </a:r>
            <a:r>
              <a:rPr lang="en-US" altLang="en-US" dirty="0" smtClean="0"/>
              <a:t> and </a:t>
            </a:r>
            <a:r>
              <a:rPr lang="en-US" altLang="en-US" b="1" i="1" dirty="0" smtClean="0">
                <a:solidFill>
                  <a:schemeClr val="accent2"/>
                </a:solidFill>
              </a:rPr>
              <a:t>area</a:t>
            </a:r>
            <a:r>
              <a:rPr lang="en-US" altLang="en-US" dirty="0" smtClean="0"/>
              <a:t> </a:t>
            </a:r>
          </a:p>
          <a:p>
            <a:r>
              <a:rPr lang="en-US" altLang="en-US" dirty="0" smtClean="0"/>
              <a:t>Operations:</a:t>
            </a:r>
          </a:p>
          <a:p>
            <a:pPr lvl="1"/>
            <a:r>
              <a:rPr lang="en-US" altLang="en-US" b="1" i="1" dirty="0" smtClean="0">
                <a:solidFill>
                  <a:schemeClr val="accent2"/>
                </a:solidFill>
              </a:rPr>
              <a:t>boundary</a:t>
            </a:r>
            <a:r>
              <a:rPr lang="en-US" altLang="en-US" dirty="0" smtClean="0"/>
              <a:t>, </a:t>
            </a:r>
            <a:r>
              <a:rPr lang="en-US" altLang="en-US" b="1" i="1" dirty="0" smtClean="0">
                <a:solidFill>
                  <a:schemeClr val="accent2"/>
                </a:solidFill>
              </a:rPr>
              <a:t>interior</a:t>
            </a:r>
            <a:r>
              <a:rPr lang="en-US" altLang="en-US" dirty="0" smtClean="0"/>
              <a:t>, </a:t>
            </a:r>
            <a:r>
              <a:rPr lang="en-US" altLang="en-US" b="1" i="1" dirty="0" smtClean="0">
                <a:solidFill>
                  <a:schemeClr val="accent2"/>
                </a:solidFill>
              </a:rPr>
              <a:t>closure</a:t>
            </a:r>
            <a:r>
              <a:rPr lang="en-US" altLang="en-US" dirty="0" smtClean="0"/>
              <a:t> and </a:t>
            </a:r>
            <a:r>
              <a:rPr lang="en-US" altLang="en-US" b="1" i="1" dirty="0" smtClean="0">
                <a:solidFill>
                  <a:schemeClr val="accent2"/>
                </a:solidFill>
              </a:rPr>
              <a:t>connected</a:t>
            </a:r>
            <a:r>
              <a:rPr lang="en-US" altLang="en-US" dirty="0" smtClean="0"/>
              <a:t> are defined in the usual manner</a:t>
            </a:r>
          </a:p>
          <a:p>
            <a:pPr lvl="1"/>
            <a:r>
              <a:rPr lang="en-US" altLang="en-US" b="1" i="1" dirty="0" smtClean="0">
                <a:solidFill>
                  <a:schemeClr val="accent2"/>
                </a:solidFill>
              </a:rPr>
              <a:t>components</a:t>
            </a:r>
            <a:r>
              <a:rPr lang="en-US" altLang="en-US" dirty="0" smtClean="0"/>
              <a:t> returns the set of maximal connected components of an area</a:t>
            </a:r>
          </a:p>
          <a:p>
            <a:pPr lvl="1"/>
            <a:r>
              <a:rPr lang="en-US" altLang="en-US" b="1" i="1" dirty="0" smtClean="0">
                <a:solidFill>
                  <a:schemeClr val="accent2"/>
                </a:solidFill>
              </a:rPr>
              <a:t>extremes</a:t>
            </a:r>
            <a:r>
              <a:rPr lang="en-US" altLang="en-US" dirty="0" smtClean="0"/>
              <a:t> acts on each object of type arc and returns the pair of points of the arc that constitute its end points</a:t>
            </a:r>
          </a:p>
          <a:p>
            <a:pPr lvl="1"/>
            <a:r>
              <a:rPr lang="en-US" altLang="en-US" b="1" i="1" dirty="0" smtClean="0">
                <a:solidFill>
                  <a:schemeClr val="accent2"/>
                </a:solidFill>
              </a:rPr>
              <a:t>is within</a:t>
            </a:r>
            <a:r>
              <a:rPr lang="en-US" altLang="en-US" dirty="0" smtClean="0"/>
              <a:t> provides a relationship between a point and a simple loop, returning true if the point is enclosed by the loop</a:t>
            </a:r>
          </a:p>
          <a:p>
            <a:endParaRPr lang="en-US" altLang="en-US" dirty="0" smtClean="0"/>
          </a:p>
          <a:p>
            <a:endParaRPr lang="en-US" altLang="en-US" dirty="0" smtClean="0"/>
          </a:p>
          <a:p>
            <a:endParaRPr lang="en-US" altLang="en-US" dirty="0" smtClean="0"/>
          </a:p>
          <a:p>
            <a:endParaRPr lang="en-US" altLang="en-US" dirty="0" smtClean="0"/>
          </a:p>
        </p:txBody>
      </p:sp>
    </p:spTree>
    <p:extLst>
      <p:ext uri="{BB962C8B-B14F-4D97-AF65-F5344CB8AC3E}">
        <p14:creationId xmlns:p14="http://schemas.microsoft.com/office/powerpoint/2010/main" val="2795822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smtClean="0"/>
              <a:t>Topological Spatial Operations for areas</a:t>
            </a:r>
            <a:endParaRPr lang="en-US" sz="4200" dirty="0"/>
          </a:p>
        </p:txBody>
      </p:sp>
      <p:sp>
        <p:nvSpPr>
          <p:cNvPr id="4" name="Rectangle 3"/>
          <p:cNvSpPr txBox="1">
            <a:spLocks noChangeArrowheads="1"/>
          </p:cNvSpPr>
          <p:nvPr/>
        </p:nvSpPr>
        <p:spPr>
          <a:xfrm>
            <a:off x="1400309" y="1405643"/>
            <a:ext cx="4202000"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355600" lvl="1" indent="-176213"/>
            <a:r>
              <a:rPr lang="en-US" altLang="en-US" sz="2200" i="1" dirty="0" smtClean="0"/>
              <a:t>X</a:t>
            </a:r>
            <a:r>
              <a:rPr lang="en-US" altLang="en-US" sz="2200" dirty="0" smtClean="0"/>
              <a:t> </a:t>
            </a:r>
            <a:r>
              <a:rPr lang="en-US" altLang="en-US" sz="2200" b="1" i="1" dirty="0" smtClean="0">
                <a:solidFill>
                  <a:schemeClr val="accent2"/>
                </a:solidFill>
              </a:rPr>
              <a:t>meets</a:t>
            </a:r>
            <a:r>
              <a:rPr lang="en-US" altLang="en-US" sz="2200" dirty="0" smtClean="0"/>
              <a:t> </a:t>
            </a:r>
            <a:r>
              <a:rPr lang="en-US" altLang="en-US" sz="2200" i="1" dirty="0" smtClean="0"/>
              <a:t>Y</a:t>
            </a:r>
            <a:r>
              <a:rPr lang="en-US" altLang="en-US" sz="2200" dirty="0" smtClean="0"/>
              <a:t> if </a:t>
            </a:r>
            <a:r>
              <a:rPr lang="en-US" altLang="en-US" sz="2200" i="1" dirty="0" smtClean="0"/>
              <a:t>X</a:t>
            </a:r>
            <a:r>
              <a:rPr lang="en-US" altLang="en-US" sz="2200" dirty="0" smtClean="0"/>
              <a:t> and </a:t>
            </a:r>
            <a:r>
              <a:rPr lang="en-US" altLang="en-US" sz="2200" i="1" dirty="0" smtClean="0"/>
              <a:t>Y</a:t>
            </a:r>
            <a:r>
              <a:rPr lang="en-US" altLang="en-US" sz="2200" dirty="0" smtClean="0"/>
              <a:t> touch externally in a common portion of their boundaries</a:t>
            </a:r>
          </a:p>
          <a:p>
            <a:pPr marL="179387" lvl="1" indent="0">
              <a:buNone/>
            </a:pPr>
            <a:endParaRPr lang="en-US" altLang="en-US" sz="2200" dirty="0" smtClean="0"/>
          </a:p>
          <a:p>
            <a:pPr marL="179387" lvl="1" indent="0">
              <a:buNone/>
            </a:pPr>
            <a:endParaRPr lang="en-US" altLang="en-US" sz="2200" dirty="0"/>
          </a:p>
          <a:p>
            <a:pPr marL="179387" lvl="1" indent="0">
              <a:buNone/>
            </a:pPr>
            <a:endParaRPr lang="en-US" altLang="en-US" sz="2200" dirty="0" smtClean="0"/>
          </a:p>
          <a:p>
            <a:pPr marL="179387" lvl="1" indent="0">
              <a:buNone/>
            </a:pPr>
            <a:endParaRPr lang="en-US" altLang="en-US" sz="2200" dirty="0"/>
          </a:p>
          <a:p>
            <a:pPr marL="179387" lvl="1" indent="0">
              <a:buNone/>
            </a:pPr>
            <a:endParaRPr lang="en-US" altLang="en-US" sz="2200" dirty="0" smtClean="0"/>
          </a:p>
          <a:p>
            <a:pPr marL="355600" lvl="1" indent="-176213"/>
            <a:r>
              <a:rPr lang="en-US" altLang="en-US" sz="2200" i="1" dirty="0" smtClean="0"/>
              <a:t>X</a:t>
            </a:r>
            <a:r>
              <a:rPr lang="en-US" altLang="en-US" sz="2200" dirty="0" smtClean="0"/>
              <a:t> </a:t>
            </a:r>
            <a:r>
              <a:rPr lang="en-US" altLang="en-US" sz="2200" b="1" i="1" dirty="0" smtClean="0">
                <a:solidFill>
                  <a:schemeClr val="accent2"/>
                </a:solidFill>
              </a:rPr>
              <a:t>overlaps</a:t>
            </a:r>
            <a:r>
              <a:rPr lang="en-US" altLang="en-US" sz="2200" dirty="0" smtClean="0"/>
              <a:t> </a:t>
            </a:r>
            <a:r>
              <a:rPr lang="en-US" altLang="en-US" sz="2200" i="1" dirty="0" smtClean="0"/>
              <a:t>Y</a:t>
            </a:r>
            <a:r>
              <a:rPr lang="en-US" altLang="en-US" sz="2200" dirty="0" smtClean="0"/>
              <a:t> if </a:t>
            </a:r>
            <a:r>
              <a:rPr lang="en-US" altLang="en-US" sz="2200" i="1" dirty="0" smtClean="0"/>
              <a:t>X</a:t>
            </a:r>
            <a:r>
              <a:rPr lang="en-US" altLang="en-US" sz="2200" dirty="0" smtClean="0"/>
              <a:t> and </a:t>
            </a:r>
            <a:r>
              <a:rPr lang="en-US" altLang="en-US" sz="2200" i="1" dirty="0" smtClean="0"/>
              <a:t>Y</a:t>
            </a:r>
            <a:r>
              <a:rPr lang="en-US" altLang="en-US" sz="2200" dirty="0" smtClean="0"/>
              <a:t> impinge into each other’s interiors</a:t>
            </a:r>
          </a:p>
        </p:txBody>
      </p:sp>
      <p:pic>
        <p:nvPicPr>
          <p:cNvPr id="6" name="Picture 5" descr="disjoint_subset"/>
          <p:cNvPicPr>
            <a:picLocks noChangeAspect="1" noChangeArrowheads="1"/>
          </p:cNvPicPr>
          <p:nvPr/>
        </p:nvPicPr>
        <p:blipFill>
          <a:blip r:embed="rId2">
            <a:extLst>
              <a:ext uri="{28A0092B-C50C-407E-A947-70E740481C1C}">
                <a14:useLocalDpi xmlns:a14="http://schemas.microsoft.com/office/drawing/2010/main" val="0"/>
              </a:ext>
            </a:extLst>
          </a:blip>
          <a:srcRect r="49152"/>
          <a:stretch>
            <a:fillRect/>
          </a:stretch>
        </p:blipFill>
        <p:spPr bwMode="auto">
          <a:xfrm>
            <a:off x="5964225" y="1102845"/>
            <a:ext cx="4283075"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9840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smtClean="0"/>
              <a:t>Topological Spatial Operations for areas</a:t>
            </a:r>
            <a:endParaRPr lang="en-US" sz="4200" dirty="0"/>
          </a:p>
        </p:txBody>
      </p:sp>
      <p:pic>
        <p:nvPicPr>
          <p:cNvPr id="5" name="Picture 5" descr="disjoint_subset"/>
          <p:cNvPicPr>
            <a:picLocks noChangeAspect="1" noChangeArrowheads="1"/>
          </p:cNvPicPr>
          <p:nvPr/>
        </p:nvPicPr>
        <p:blipFill>
          <a:blip r:embed="rId2">
            <a:extLst>
              <a:ext uri="{28A0092B-C50C-407E-A947-70E740481C1C}">
                <a14:useLocalDpi xmlns:a14="http://schemas.microsoft.com/office/drawing/2010/main" val="0"/>
              </a:ext>
            </a:extLst>
          </a:blip>
          <a:srcRect l="49152"/>
          <a:stretch>
            <a:fillRect/>
          </a:stretch>
        </p:blipFill>
        <p:spPr bwMode="auto">
          <a:xfrm>
            <a:off x="6137388" y="1369924"/>
            <a:ext cx="4275137" cy="510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a:xfrm>
            <a:off x="1438945" y="1369924"/>
            <a:ext cx="4382305"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355600" lvl="1" indent="-176213"/>
            <a:r>
              <a:rPr lang="en-US" altLang="en-US" sz="2100" i="1" dirty="0" smtClean="0"/>
              <a:t>X</a:t>
            </a:r>
            <a:r>
              <a:rPr lang="en-US" altLang="en-US" sz="2100" dirty="0" smtClean="0"/>
              <a:t> </a:t>
            </a:r>
            <a:r>
              <a:rPr lang="en-US" altLang="en-US" sz="2100" b="1" i="1" dirty="0" smtClean="0">
                <a:solidFill>
                  <a:schemeClr val="accent2"/>
                </a:solidFill>
              </a:rPr>
              <a:t>is inside</a:t>
            </a:r>
            <a:r>
              <a:rPr lang="en-US" altLang="en-US" sz="2100" dirty="0" smtClean="0"/>
              <a:t> </a:t>
            </a:r>
            <a:r>
              <a:rPr lang="en-US" altLang="en-US" sz="2100" i="1" dirty="0" smtClean="0"/>
              <a:t>Y</a:t>
            </a:r>
            <a:r>
              <a:rPr lang="en-US" altLang="en-US" sz="2100" dirty="0" smtClean="0"/>
              <a:t> if </a:t>
            </a:r>
            <a:r>
              <a:rPr lang="en-US" altLang="en-US" sz="2100" i="1" dirty="0" smtClean="0"/>
              <a:t>X</a:t>
            </a:r>
            <a:r>
              <a:rPr lang="en-US" altLang="en-US" sz="2100" dirty="0" smtClean="0"/>
              <a:t> is a subset of </a:t>
            </a:r>
            <a:r>
              <a:rPr lang="en-US" altLang="en-US" sz="2100" i="1" dirty="0" smtClean="0"/>
              <a:t>Y</a:t>
            </a:r>
            <a:r>
              <a:rPr lang="en-US" altLang="en-US" sz="2100" dirty="0" smtClean="0"/>
              <a:t> and </a:t>
            </a:r>
            <a:r>
              <a:rPr lang="en-US" altLang="en-US" sz="2100" i="1" dirty="0" smtClean="0"/>
              <a:t>X</a:t>
            </a:r>
            <a:r>
              <a:rPr lang="en-US" altLang="en-US" sz="2100" dirty="0" smtClean="0"/>
              <a:t>, </a:t>
            </a:r>
            <a:r>
              <a:rPr lang="en-US" altLang="en-US" sz="2100" i="1" dirty="0" smtClean="0"/>
              <a:t>Y</a:t>
            </a:r>
            <a:r>
              <a:rPr lang="en-US" altLang="en-US" sz="2100" dirty="0" smtClean="0"/>
              <a:t> do not share a common portion of boundary</a:t>
            </a:r>
          </a:p>
          <a:p>
            <a:pPr marL="179387" lvl="1" indent="0">
              <a:buNone/>
            </a:pPr>
            <a:endParaRPr lang="en-US" altLang="en-US" sz="2100" dirty="0" smtClean="0"/>
          </a:p>
          <a:p>
            <a:pPr marL="179387" lvl="1" indent="0">
              <a:buNone/>
            </a:pPr>
            <a:endParaRPr lang="en-US" altLang="en-US" sz="2100" dirty="0"/>
          </a:p>
          <a:p>
            <a:pPr marL="179387" lvl="1" indent="0">
              <a:buNone/>
            </a:pPr>
            <a:endParaRPr lang="en-US" altLang="en-US" sz="2100" dirty="0" smtClean="0"/>
          </a:p>
          <a:p>
            <a:pPr marL="179387" lvl="1" indent="0">
              <a:buNone/>
            </a:pPr>
            <a:endParaRPr lang="en-US" altLang="en-US" sz="2100" dirty="0"/>
          </a:p>
          <a:p>
            <a:pPr marL="179387" lvl="1" indent="0">
              <a:buNone/>
            </a:pPr>
            <a:endParaRPr lang="en-US" altLang="en-US" sz="2100" dirty="0" smtClean="0"/>
          </a:p>
          <a:p>
            <a:pPr marL="355600" lvl="1" indent="-176213"/>
            <a:r>
              <a:rPr lang="en-US" altLang="en-US" sz="2100" i="1" dirty="0" smtClean="0"/>
              <a:t>X</a:t>
            </a:r>
            <a:r>
              <a:rPr lang="en-US" altLang="en-US" sz="2100" dirty="0" smtClean="0"/>
              <a:t> </a:t>
            </a:r>
            <a:r>
              <a:rPr lang="en-US" altLang="en-US" sz="2100" b="1" i="1" dirty="0" smtClean="0">
                <a:solidFill>
                  <a:schemeClr val="accent2"/>
                </a:solidFill>
              </a:rPr>
              <a:t>covers</a:t>
            </a:r>
            <a:r>
              <a:rPr lang="en-US" altLang="en-US" sz="2100" dirty="0" smtClean="0"/>
              <a:t> </a:t>
            </a:r>
            <a:r>
              <a:rPr lang="en-US" altLang="en-US" sz="2100" i="1" dirty="0" smtClean="0"/>
              <a:t>Y</a:t>
            </a:r>
            <a:r>
              <a:rPr lang="en-US" altLang="en-US" sz="2100" dirty="0" smtClean="0"/>
              <a:t> if </a:t>
            </a:r>
            <a:r>
              <a:rPr lang="en-US" altLang="en-US" sz="2100" i="1" dirty="0" smtClean="0"/>
              <a:t>Y</a:t>
            </a:r>
            <a:r>
              <a:rPr lang="en-US" altLang="en-US" sz="2100" dirty="0" smtClean="0"/>
              <a:t> is a subset of </a:t>
            </a:r>
            <a:r>
              <a:rPr lang="en-US" altLang="en-US" sz="2100" i="1" dirty="0" smtClean="0"/>
              <a:t>X</a:t>
            </a:r>
            <a:r>
              <a:rPr lang="en-US" altLang="en-US" sz="2100" dirty="0" smtClean="0"/>
              <a:t> and </a:t>
            </a:r>
            <a:r>
              <a:rPr lang="en-US" altLang="en-US" sz="2100" i="1" dirty="0" smtClean="0"/>
              <a:t>X</a:t>
            </a:r>
            <a:r>
              <a:rPr lang="en-US" altLang="en-US" sz="2100" dirty="0" smtClean="0"/>
              <a:t>, </a:t>
            </a:r>
            <a:r>
              <a:rPr lang="en-US" altLang="en-US" sz="2100" i="1" dirty="0" smtClean="0"/>
              <a:t>Y</a:t>
            </a:r>
            <a:r>
              <a:rPr lang="en-US" altLang="en-US" sz="2100" dirty="0" smtClean="0"/>
              <a:t> touch externally in a common portion of their boundaries</a:t>
            </a:r>
          </a:p>
          <a:p>
            <a:pPr marL="355600" lvl="1" indent="-176213"/>
            <a:endParaRPr lang="en-US" altLang="en-US" sz="2000" dirty="0" smtClean="0"/>
          </a:p>
        </p:txBody>
      </p:sp>
    </p:spTree>
    <p:extLst>
      <p:ext uri="{BB962C8B-B14F-4D97-AF65-F5344CB8AC3E}">
        <p14:creationId xmlns:p14="http://schemas.microsoft.com/office/powerpoint/2010/main" val="2007992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fontScale="90000"/>
          </a:bodyPr>
          <a:lstStyle/>
          <a:p>
            <a:r>
              <a:rPr lang="en-US" altLang="en-US" sz="4000" dirty="0" smtClean="0"/>
              <a:t>Nine intersection model of Topological Relationships</a:t>
            </a:r>
            <a:endParaRPr lang="en-US" sz="4200" dirty="0"/>
          </a:p>
        </p:txBody>
      </p:sp>
      <p:sp>
        <p:nvSpPr>
          <p:cNvPr id="6" name="Text Box 3"/>
          <p:cNvSpPr txBox="1">
            <a:spLocks noChangeArrowheads="1"/>
          </p:cNvSpPr>
          <p:nvPr/>
        </p:nvSpPr>
        <p:spPr bwMode="auto">
          <a:xfrm>
            <a:off x="1199388" y="1279302"/>
            <a:ext cx="8937850"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pPr>
            <a:r>
              <a:rPr lang="en-US" altLang="en-US" sz="2200" dirty="0">
                <a:latin typeface="+mj-lt"/>
              </a:rPr>
              <a:t>Many </a:t>
            </a:r>
            <a:r>
              <a:rPr lang="en-US" altLang="en-US" sz="2200" dirty="0" err="1">
                <a:latin typeface="+mj-lt"/>
              </a:rPr>
              <a:t>toplogical</a:t>
            </a:r>
            <a:r>
              <a:rPr lang="en-US" altLang="en-US" sz="2200" dirty="0">
                <a:latin typeface="+mj-lt"/>
              </a:rPr>
              <a:t> Relationship between A and B can be</a:t>
            </a:r>
          </a:p>
          <a:p>
            <a:pPr lvl="1">
              <a:buFontTx/>
              <a:buChar char="•"/>
            </a:pPr>
            <a:r>
              <a:rPr lang="en-US" altLang="en-US" sz="2200" dirty="0">
                <a:latin typeface="+mj-lt"/>
              </a:rPr>
              <a:t>specified using 9 intersection model</a:t>
            </a:r>
          </a:p>
          <a:p>
            <a:pPr lvl="1">
              <a:spcAft>
                <a:spcPts val="1200"/>
              </a:spcAft>
              <a:buFontTx/>
              <a:buChar char="•"/>
            </a:pPr>
            <a:r>
              <a:rPr lang="en-US" altLang="en-US" sz="2200" dirty="0">
                <a:latin typeface="+mj-lt"/>
              </a:rPr>
              <a:t>Examples on next slide</a:t>
            </a:r>
          </a:p>
          <a:p>
            <a:pPr>
              <a:buFontTx/>
              <a:buChar char="•"/>
            </a:pPr>
            <a:r>
              <a:rPr lang="en-US" altLang="en-US" sz="2200" dirty="0">
                <a:latin typeface="+mj-lt"/>
              </a:rPr>
              <a:t>Nine intersections </a:t>
            </a:r>
          </a:p>
          <a:p>
            <a:pPr lvl="1">
              <a:buFontTx/>
              <a:buChar char="•"/>
            </a:pPr>
            <a:r>
              <a:rPr lang="en-US" altLang="en-US" sz="2200" dirty="0">
                <a:latin typeface="+mj-lt"/>
              </a:rPr>
              <a:t>intersections between interior, boundary, exterior of A, B</a:t>
            </a:r>
          </a:p>
          <a:p>
            <a:pPr lvl="1">
              <a:buFontTx/>
              <a:buChar char="•"/>
            </a:pPr>
            <a:r>
              <a:rPr lang="en-US" altLang="en-US" sz="2200" dirty="0">
                <a:latin typeface="+mj-lt"/>
              </a:rPr>
              <a:t>A and B are spatial objects in a two dimensional plane.</a:t>
            </a:r>
          </a:p>
          <a:p>
            <a:pPr lvl="1">
              <a:buFontTx/>
              <a:buChar char="•"/>
            </a:pPr>
            <a:r>
              <a:rPr lang="en-US" altLang="en-US" sz="2200" dirty="0">
                <a:latin typeface="+mj-lt"/>
              </a:rPr>
              <a:t>Can be arranged as a 3 by 3 matrix</a:t>
            </a:r>
          </a:p>
          <a:p>
            <a:pPr lvl="1">
              <a:buFontTx/>
              <a:buChar char="•"/>
            </a:pPr>
            <a:r>
              <a:rPr lang="en-US" altLang="en-US" sz="2200" dirty="0">
                <a:latin typeface="+mj-lt"/>
              </a:rPr>
              <a:t>Matrix element take a value of 0 (false) or 1 (true</a:t>
            </a:r>
            <a:r>
              <a:rPr lang="en-US" altLang="en-US" sz="2200" dirty="0" smtClean="0">
                <a:latin typeface="+mj-lt"/>
              </a:rPr>
              <a:t>).</a:t>
            </a:r>
            <a:endParaRPr lang="en-US" altLang="en-US" sz="2200" dirty="0">
              <a:latin typeface="+mj-lt"/>
            </a:endParaRPr>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7625" y="4746760"/>
            <a:ext cx="7801377" cy="1784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827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fontScale="90000"/>
          </a:bodyPr>
          <a:lstStyle/>
          <a:p>
            <a:r>
              <a:rPr lang="en-US" altLang="en-US" sz="4000" dirty="0" smtClean="0"/>
              <a:t>Nine intersection model of Topological Relationships</a:t>
            </a:r>
            <a:endParaRPr lang="en-US" sz="4200" dirty="0"/>
          </a:p>
        </p:txBody>
      </p:sp>
      <p:pic>
        <p:nvPicPr>
          <p:cNvPr id="5" name="Picture 1027" descr="C:\Documents and Settings\Sanjay\spatial\book\BookPPT\Chap2\Fig23.e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5712" y="1545464"/>
            <a:ext cx="8344203" cy="4559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007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Relational model</a:t>
            </a:r>
            <a:endParaRPr lang="en-US" sz="4200" dirty="0"/>
          </a:p>
        </p:txBody>
      </p:sp>
      <p:sp>
        <p:nvSpPr>
          <p:cNvPr id="4" name="Rectangle 3"/>
          <p:cNvSpPr txBox="1">
            <a:spLocks noChangeArrowheads="1"/>
          </p:cNvSpPr>
          <p:nvPr/>
        </p:nvSpPr>
        <p:spPr>
          <a:xfrm>
            <a:off x="804984" y="998415"/>
            <a:ext cx="10605477" cy="838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200" dirty="0" smtClean="0"/>
              <a:t>Tuples recording annual weather conditions at different locations</a:t>
            </a:r>
          </a:p>
          <a:p>
            <a:endParaRPr lang="en-US" altLang="en-US" dirty="0" smtClean="0"/>
          </a:p>
          <a:p>
            <a:endParaRPr lang="en-US" altLang="en-US" dirty="0" smtClean="0"/>
          </a:p>
          <a:p>
            <a:endParaRPr lang="en-US" altLang="en-US" dirty="0" smtClean="0"/>
          </a:p>
          <a:p>
            <a:endParaRPr lang="en-US" altLang="en-US" dirty="0" smtClean="0"/>
          </a:p>
          <a:p>
            <a:endParaRPr lang="en-US" altLang="en-US" dirty="0"/>
          </a:p>
        </p:txBody>
      </p:sp>
      <p:pic>
        <p:nvPicPr>
          <p:cNvPr id="5" name="Picture 6" descr="climate_rel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6036" y="1737702"/>
            <a:ext cx="5903912" cy="3713163"/>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4"/>
          <p:cNvSpPr txBox="1">
            <a:spLocks noChangeArrowheads="1"/>
          </p:cNvSpPr>
          <p:nvPr/>
        </p:nvSpPr>
        <p:spPr bwMode="auto">
          <a:xfrm>
            <a:off x="1779069" y="5633976"/>
            <a:ext cx="7877846" cy="830997"/>
          </a:xfrm>
          <a:prstGeom prst="rect">
            <a:avLst/>
          </a:prstGeom>
          <a:solidFill>
            <a:srgbClr val="FFF5C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a:solidFill>
                  <a:schemeClr val="tx1"/>
                </a:solidFill>
                <a:latin typeface="Arial" panose="020B0604020202020204" pitchFamily="34" charset="0"/>
              </a:defRPr>
            </a:lvl1pPr>
            <a:lvl2pPr marL="179388" algn="l">
              <a:defRPr>
                <a:solidFill>
                  <a:schemeClr val="tx1"/>
                </a:solidFill>
                <a:latin typeface="Arial" panose="020B0604020202020204" pitchFamily="34" charset="0"/>
              </a:defRPr>
            </a:lvl2pPr>
            <a:lvl3pPr marL="2058988" algn="l">
              <a:defRPr>
                <a:solidFill>
                  <a:schemeClr val="tx1"/>
                </a:solidFill>
                <a:latin typeface="Arial" panose="020B0604020202020204" pitchFamily="34" charset="0"/>
              </a:defRPr>
            </a:lvl3pPr>
            <a:lvl4pPr marL="2238375" algn="l">
              <a:defRPr>
                <a:solidFill>
                  <a:schemeClr val="tx1"/>
                </a:solidFill>
                <a:latin typeface="Arial" panose="020B0604020202020204" pitchFamily="34" charset="0"/>
              </a:defRPr>
            </a:lvl4pPr>
            <a:lvl5pPr marL="2417763" algn="l">
              <a:defRPr>
                <a:solidFill>
                  <a:schemeClr val="tx1"/>
                </a:solidFill>
                <a:latin typeface="Arial" panose="020B0604020202020204" pitchFamily="34" charset="0"/>
              </a:defRPr>
            </a:lvl5pPr>
            <a:lvl6pPr marL="2874963" fontAlgn="base">
              <a:spcBef>
                <a:spcPct val="0"/>
              </a:spcBef>
              <a:spcAft>
                <a:spcPct val="0"/>
              </a:spcAft>
              <a:defRPr>
                <a:solidFill>
                  <a:schemeClr val="tx1"/>
                </a:solidFill>
                <a:latin typeface="Arial" panose="020B0604020202020204" pitchFamily="34" charset="0"/>
              </a:defRPr>
            </a:lvl6pPr>
            <a:lvl7pPr marL="3332163" fontAlgn="base">
              <a:spcBef>
                <a:spcPct val="0"/>
              </a:spcBef>
              <a:spcAft>
                <a:spcPct val="0"/>
              </a:spcAft>
              <a:defRPr>
                <a:solidFill>
                  <a:schemeClr val="tx1"/>
                </a:solidFill>
                <a:latin typeface="Arial" panose="020B0604020202020204" pitchFamily="34" charset="0"/>
              </a:defRPr>
            </a:lvl7pPr>
            <a:lvl8pPr marL="3789363" fontAlgn="base">
              <a:spcBef>
                <a:spcPct val="0"/>
              </a:spcBef>
              <a:spcAft>
                <a:spcPct val="0"/>
              </a:spcAft>
              <a:defRPr>
                <a:solidFill>
                  <a:schemeClr val="tx1"/>
                </a:solidFill>
                <a:latin typeface="Arial" panose="020B0604020202020204" pitchFamily="34" charset="0"/>
              </a:defRPr>
            </a:lvl8pPr>
            <a:lvl9pPr marL="4246563" fontAlgn="base">
              <a:spcBef>
                <a:spcPct val="0"/>
              </a:spcBef>
              <a:spcAft>
                <a:spcPct val="0"/>
              </a:spcAft>
              <a:defRPr>
                <a:solidFill>
                  <a:schemeClr val="tx1"/>
                </a:solidFill>
                <a:latin typeface="Arial" panose="020B0604020202020204" pitchFamily="34" charset="0"/>
              </a:defRPr>
            </a:lvl9pPr>
          </a:lstStyle>
          <a:p>
            <a:pPr lvl="1">
              <a:lnSpc>
                <a:spcPct val="120000"/>
              </a:lnSpc>
              <a:spcBef>
                <a:spcPct val="40000"/>
              </a:spcBef>
              <a:spcAft>
                <a:spcPct val="20000"/>
              </a:spcAft>
            </a:pPr>
            <a:r>
              <a:rPr lang="en-US" altLang="en-US" sz="2000" dirty="0"/>
              <a:t>The field-based and object-based approaches are attempts to impose structure and pattern on such data.</a:t>
            </a:r>
          </a:p>
        </p:txBody>
      </p:sp>
    </p:spTree>
    <p:extLst>
      <p:ext uri="{BB962C8B-B14F-4D97-AF65-F5344CB8AC3E}">
        <p14:creationId xmlns:p14="http://schemas.microsoft.com/office/powerpoint/2010/main" val="814147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Field-based approach</a:t>
            </a:r>
            <a:endParaRPr lang="en-US" sz="4200" dirty="0"/>
          </a:p>
        </p:txBody>
      </p:sp>
      <p:sp>
        <p:nvSpPr>
          <p:cNvPr id="7" name="Rectangle 3"/>
          <p:cNvSpPr txBox="1">
            <a:spLocks noChangeArrowheads="1"/>
          </p:cNvSpPr>
          <p:nvPr/>
        </p:nvSpPr>
        <p:spPr>
          <a:xfrm>
            <a:off x="925613" y="1029676"/>
            <a:ext cx="10034954" cy="11351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200" dirty="0" smtClean="0"/>
              <a:t>Treats information as a collection of fields</a:t>
            </a:r>
          </a:p>
          <a:p>
            <a:pPr lvl="1"/>
            <a:r>
              <a:rPr lang="en-US" altLang="en-US" sz="2200" dirty="0" smtClean="0"/>
              <a:t>Each </a:t>
            </a:r>
            <a:r>
              <a:rPr lang="en-US" altLang="en-US" sz="2200" b="1" i="1" dirty="0" smtClean="0">
                <a:solidFill>
                  <a:schemeClr val="accent2"/>
                </a:solidFill>
              </a:rPr>
              <a:t>field</a:t>
            </a:r>
            <a:r>
              <a:rPr lang="en-US" altLang="en-US" sz="2200" dirty="0" smtClean="0"/>
              <a:t> defines the spatial variation of an attribute as a function from the set of locations to an attribute domain</a:t>
            </a:r>
            <a:endParaRPr lang="en-US" altLang="en-US" sz="2200" dirty="0"/>
          </a:p>
        </p:txBody>
      </p:sp>
      <p:pic>
        <p:nvPicPr>
          <p:cNvPr id="9" name="Picture 5" descr="climate_fie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2185" y="2391752"/>
            <a:ext cx="7049477" cy="3907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47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Object-based Approach</a:t>
            </a:r>
            <a:endParaRPr lang="en-US" sz="4200" dirty="0"/>
          </a:p>
        </p:txBody>
      </p:sp>
      <p:sp>
        <p:nvSpPr>
          <p:cNvPr id="5" name="Rectangle 3"/>
          <p:cNvSpPr txBox="1">
            <a:spLocks noChangeArrowheads="1"/>
          </p:cNvSpPr>
          <p:nvPr/>
        </p:nvSpPr>
        <p:spPr>
          <a:xfrm>
            <a:off x="781538" y="962818"/>
            <a:ext cx="10980615" cy="13414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200" dirty="0" smtClean="0"/>
              <a:t>Clumps a relation as single or groups of tuples</a:t>
            </a:r>
          </a:p>
          <a:p>
            <a:pPr lvl="1"/>
            <a:r>
              <a:rPr lang="en-US" altLang="en-US" sz="2200" dirty="0" smtClean="0"/>
              <a:t>Certain groups of measurements of climatic variables can be grouped together into a finite set of types </a:t>
            </a:r>
            <a:endParaRPr lang="en-US" altLang="en-US" sz="2200" dirty="0"/>
          </a:p>
        </p:txBody>
      </p:sp>
      <p:pic>
        <p:nvPicPr>
          <p:cNvPr id="6" name="Picture 5" descr="climate_objec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938" y="2029068"/>
            <a:ext cx="5912216" cy="4378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771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32183" y="2983425"/>
            <a:ext cx="10515600" cy="1004287"/>
          </a:xfrm>
        </p:spPr>
        <p:txBody>
          <a:bodyPr>
            <a:normAutofit/>
          </a:bodyPr>
          <a:lstStyle/>
          <a:p>
            <a:r>
              <a:rPr lang="en-US" sz="4000" dirty="0" smtClean="0"/>
              <a:t>Field Based Models </a:t>
            </a:r>
            <a:endParaRPr lang="en-US" sz="4200" dirty="0"/>
          </a:p>
        </p:txBody>
      </p:sp>
    </p:spTree>
    <p:extLst>
      <p:ext uri="{BB962C8B-B14F-4D97-AF65-F5344CB8AC3E}">
        <p14:creationId xmlns:p14="http://schemas.microsoft.com/office/powerpoint/2010/main" val="3320305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Spatial Framework</a:t>
            </a:r>
            <a:endParaRPr lang="en-US" sz="4200" dirty="0"/>
          </a:p>
        </p:txBody>
      </p:sp>
      <p:sp>
        <p:nvSpPr>
          <p:cNvPr id="5" name="Rectangle 3"/>
          <p:cNvSpPr txBox="1">
            <a:spLocks noChangeArrowheads="1"/>
          </p:cNvSpPr>
          <p:nvPr/>
        </p:nvSpPr>
        <p:spPr>
          <a:xfrm>
            <a:off x="836246" y="1295400"/>
            <a:ext cx="10777416" cy="30968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300" b="1" i="1" dirty="0" smtClean="0">
                <a:solidFill>
                  <a:schemeClr val="accent2"/>
                </a:solidFill>
              </a:rPr>
              <a:t>Spatial framework</a:t>
            </a:r>
            <a:r>
              <a:rPr lang="en-US" altLang="en-US" sz="2300" dirty="0" smtClean="0"/>
              <a:t>: a partition of a region of space, forming a finite </a:t>
            </a:r>
            <a:r>
              <a:rPr lang="en-US" altLang="en-US" sz="2300" b="1" i="1" dirty="0" smtClean="0">
                <a:solidFill>
                  <a:schemeClr val="accent2"/>
                </a:solidFill>
              </a:rPr>
              <a:t>tessellation</a:t>
            </a:r>
            <a:r>
              <a:rPr lang="en-US" altLang="en-US" sz="2300" dirty="0" smtClean="0"/>
              <a:t> of spatial objects </a:t>
            </a:r>
          </a:p>
          <a:p>
            <a:r>
              <a:rPr lang="en-US" altLang="en-US" sz="2300" dirty="0" smtClean="0"/>
              <a:t>In the plane, the elements of a spatial framework are polygons</a:t>
            </a:r>
          </a:p>
          <a:p>
            <a:r>
              <a:rPr lang="en-US" altLang="en-US" sz="2300" dirty="0" smtClean="0"/>
              <a:t>Must be a finite structure for computational purposes</a:t>
            </a:r>
          </a:p>
          <a:p>
            <a:pPr lvl="1"/>
            <a:r>
              <a:rPr lang="en-US" altLang="en-US" sz="2300" dirty="0" smtClean="0"/>
              <a:t>Often the application domain will not be finite and sampling is necessary</a:t>
            </a:r>
          </a:p>
          <a:p>
            <a:pPr lvl="1"/>
            <a:r>
              <a:rPr lang="en-US" altLang="en-US" sz="2300" dirty="0" smtClean="0"/>
              <a:t>Imprecision is introduced by the sampling process</a:t>
            </a:r>
          </a:p>
          <a:p>
            <a:endParaRPr lang="en-US" altLang="en-US" sz="2300" dirty="0"/>
          </a:p>
        </p:txBody>
      </p:sp>
    </p:spTree>
    <p:extLst>
      <p:ext uri="{BB962C8B-B14F-4D97-AF65-F5344CB8AC3E}">
        <p14:creationId xmlns:p14="http://schemas.microsoft.com/office/powerpoint/2010/main" val="3553944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smtClean="0"/>
              <a:t>Spatial Fields</a:t>
            </a:r>
            <a:endParaRPr lang="en-US" sz="4200" dirty="0"/>
          </a:p>
        </p:txBody>
      </p:sp>
      <p:sp>
        <p:nvSpPr>
          <p:cNvPr id="5" name="Rectangle 3"/>
          <p:cNvSpPr txBox="1">
            <a:spLocks noChangeArrowheads="1"/>
          </p:cNvSpPr>
          <p:nvPr/>
        </p:nvSpPr>
        <p:spPr>
          <a:xfrm>
            <a:off x="685290" y="3397739"/>
            <a:ext cx="10951818" cy="19323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200" dirty="0" smtClean="0"/>
              <a:t>If the spatial framework is a Euclidean plane and the attribute domain is a subset of the set of real numbers;</a:t>
            </a:r>
          </a:p>
          <a:p>
            <a:pPr lvl="1"/>
            <a:r>
              <a:rPr lang="en-US" altLang="en-US" sz="2200" dirty="0" smtClean="0"/>
              <a:t>The Euclidean plane plays the role of the horizontal </a:t>
            </a:r>
            <a:r>
              <a:rPr lang="en-US" altLang="en-US" sz="2200" dirty="0" err="1" smtClean="0"/>
              <a:t>xy</a:t>
            </a:r>
            <a:r>
              <a:rPr lang="en-US" altLang="en-US" sz="2200" dirty="0" smtClean="0"/>
              <a:t>-plane</a:t>
            </a:r>
          </a:p>
          <a:p>
            <a:pPr lvl="1"/>
            <a:r>
              <a:rPr lang="en-US" altLang="en-US" sz="2200" dirty="0" smtClean="0"/>
              <a:t>The </a:t>
            </a:r>
            <a:r>
              <a:rPr lang="en-US" altLang="en-US" sz="2200" b="1" i="1" dirty="0" smtClean="0">
                <a:solidFill>
                  <a:schemeClr val="accent2"/>
                </a:solidFill>
              </a:rPr>
              <a:t>spatial field</a:t>
            </a:r>
            <a:r>
              <a:rPr lang="en-US" altLang="en-US" sz="2200" dirty="0" smtClean="0"/>
              <a:t> values give the z-coordinates, or “heights” above the plane</a:t>
            </a:r>
          </a:p>
          <a:p>
            <a:pPr lvl="1"/>
            <a:endParaRPr lang="en-US" altLang="en-US" sz="2000" dirty="0" smtClean="0"/>
          </a:p>
          <a:p>
            <a:pPr lvl="1">
              <a:buFontTx/>
              <a:buNone/>
            </a:pPr>
            <a:endParaRPr lang="en-US" altLang="en-US" sz="2000" dirty="0" smtClean="0"/>
          </a:p>
          <a:p>
            <a:pPr lvl="1">
              <a:buFontTx/>
              <a:buNone/>
            </a:pPr>
            <a:endParaRPr lang="en-US" altLang="en-US" sz="2000" i="1" dirty="0"/>
          </a:p>
        </p:txBody>
      </p:sp>
      <p:sp>
        <p:nvSpPr>
          <p:cNvPr id="2" name="Rectangle 1"/>
          <p:cNvSpPr/>
          <p:nvPr/>
        </p:nvSpPr>
        <p:spPr>
          <a:xfrm>
            <a:off x="1867877" y="1806136"/>
            <a:ext cx="7268308" cy="769441"/>
          </a:xfrm>
          <a:prstGeom prst="rect">
            <a:avLst/>
          </a:prstGeom>
        </p:spPr>
        <p:txBody>
          <a:bodyPr wrap="square">
            <a:spAutoFit/>
          </a:bodyPr>
          <a:lstStyle/>
          <a:p>
            <a:pPr lvl="1"/>
            <a:r>
              <a:rPr lang="en-US" altLang="en-US" sz="2200" b="1" dirty="0"/>
              <a:t>Field Functions:</a:t>
            </a:r>
          </a:p>
          <a:p>
            <a:pPr>
              <a:buFontTx/>
              <a:buNone/>
            </a:pPr>
            <a:r>
              <a:rPr lang="en-US" altLang="en-US" sz="2200" dirty="0"/>
              <a:t>       	 f: Spatial Framework </a:t>
            </a:r>
            <a:r>
              <a:rPr lang="en-US" altLang="en-US" sz="2200" dirty="0">
                <a:sym typeface="Wingdings" panose="05000000000000000000" pitchFamily="2" charset="2"/>
              </a:rPr>
              <a:t> Attribute Domain</a:t>
            </a:r>
            <a:endParaRPr lang="en-US" sz="2200" dirty="0"/>
          </a:p>
        </p:txBody>
      </p:sp>
    </p:spTree>
    <p:extLst>
      <p:ext uri="{BB962C8B-B14F-4D97-AF65-F5344CB8AC3E}">
        <p14:creationId xmlns:p14="http://schemas.microsoft.com/office/powerpoint/2010/main" val="3861212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resentation level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none" rtlCol="0">
        <a:spAutoFit/>
      </a:bodyPr>
      <a:lstStyle>
        <a:defPPr>
          <a:defRPr dirty="0" err="1" smtClean="0">
            <a:ln>
              <a:solidFill>
                <a:schemeClr val="accent1">
                  <a:lumMod val="20000"/>
                  <a:lumOff val="80000"/>
                </a:schemeClr>
              </a:solidFill>
            </a:ln>
          </a:defRPr>
        </a:defPPr>
      </a:lstStyle>
    </a:txDef>
  </a:objectDefaults>
  <a:extraClrSchemeLst/>
  <a:extLst>
    <a:ext uri="{05A4C25C-085E-4340-85A3-A5531E510DB2}">
      <thm15:themeFamily xmlns:thm15="http://schemas.microsoft.com/office/thememl/2012/main" name="Presentation level design" id="{00E2FDB5-77A3-416C-8232-A2B8AB0B9A01}" vid="{6E3E8A63-E899-4F92-AFE5-C80B3CCFC0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3AA760-FEA7-44E2-BB85-0893DB8CD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design slides (Level design)</Template>
  <TotalTime>0</TotalTime>
  <Words>1642</Words>
  <Application>Microsoft Office PowerPoint</Application>
  <PresentationFormat>Widescreen</PresentationFormat>
  <Paragraphs>170</Paragraphs>
  <Slides>37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Century Gothic</vt:lpstr>
      <vt:lpstr>Times New Roman</vt:lpstr>
      <vt:lpstr>Wingdings</vt:lpstr>
      <vt:lpstr>Presentation level design</vt:lpstr>
      <vt:lpstr>Introduction to Spatial Computing CSE 5ISC</vt:lpstr>
      <vt:lpstr>Models of Geo-Spatial Information</vt:lpstr>
      <vt:lpstr>Types of Models </vt:lpstr>
      <vt:lpstr>Relational model</vt:lpstr>
      <vt:lpstr>Field-based approach</vt:lpstr>
      <vt:lpstr>Object-based Approach</vt:lpstr>
      <vt:lpstr>Field Based Models </vt:lpstr>
      <vt:lpstr>Spatial Framework</vt:lpstr>
      <vt:lpstr>Spatial Fields</vt:lpstr>
      <vt:lpstr>Layers</vt:lpstr>
      <vt:lpstr>Properties of Attribute Domain</vt:lpstr>
      <vt:lpstr>Continuous and differentiable fields</vt:lpstr>
      <vt:lpstr>One dimensional examples</vt:lpstr>
      <vt:lpstr>One dimensional examples</vt:lpstr>
      <vt:lpstr>One dimensional examples</vt:lpstr>
      <vt:lpstr>Two dimensional examples</vt:lpstr>
      <vt:lpstr>Spatial Auto-Correlation</vt:lpstr>
      <vt:lpstr>Operations on Fields</vt:lpstr>
      <vt:lpstr>Neighborhood function</vt:lpstr>
      <vt:lpstr>Local Operations</vt:lpstr>
      <vt:lpstr>Focal Operations</vt:lpstr>
      <vt:lpstr>Zonal Operations</vt:lpstr>
      <vt:lpstr>Question</vt:lpstr>
      <vt:lpstr>Object Based Models </vt:lpstr>
      <vt:lpstr>Entities and Literals</vt:lpstr>
      <vt:lpstr>House Object</vt:lpstr>
      <vt:lpstr>House Object</vt:lpstr>
      <vt:lpstr>Spatial objects</vt:lpstr>
      <vt:lpstr>GIS Analysis</vt:lpstr>
      <vt:lpstr>GIS Analysis</vt:lpstr>
      <vt:lpstr>Spatial object types</vt:lpstr>
      <vt:lpstr>Spatial object types</vt:lpstr>
      <vt:lpstr>Topological Spatial Operations</vt:lpstr>
      <vt:lpstr>Topological Spatial Operations for areas</vt:lpstr>
      <vt:lpstr>Topological Spatial Operations for areas</vt:lpstr>
      <vt:lpstr>Nine intersection model of Topological Relationships</vt:lpstr>
      <vt:lpstr>Nine intersection model of Topological Relationships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2015-07-29T05:08:48Z</dcterms:created>
  <dcterms:modified xsi:type="dcterms:W3CDTF">2015-08-14T11:34:21Z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TC034605409991</vt:lpwstr>
  </property>
</Properties>
</file>