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56"/>
  </p:notesMasterIdLst>
  <p:handoutMasterIdLst>
    <p:handoutMasterId r:id="rId57"/>
  </p:handoutMasterIdLst>
  <p:sldIdLst>
    <p:sldId id="257" r:id="rId3"/>
    <p:sldId id="294" r:id="rId4"/>
    <p:sldId id="296" r:id="rId5"/>
    <p:sldId id="295" r:id="rId6"/>
    <p:sldId id="297" r:id="rId7"/>
    <p:sldId id="298" r:id="rId8"/>
    <p:sldId id="299" r:id="rId9"/>
    <p:sldId id="300" r:id="rId10"/>
    <p:sldId id="301" r:id="rId11"/>
    <p:sldId id="303" r:id="rId12"/>
    <p:sldId id="302" r:id="rId13"/>
    <p:sldId id="304" r:id="rId14"/>
    <p:sldId id="305" r:id="rId15"/>
    <p:sldId id="329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6" r:id="rId31"/>
    <p:sldId id="330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8/24/2015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8/24/2015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8/24/2015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8/24/2015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8/24/2015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8/24/2015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8/24/2015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 smtClean="0"/>
              <a:t>Week Aug-17 – Aug-22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Introduction to Spatial Computing CSE 5ISC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20594" y="6519446"/>
            <a:ext cx="12150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</a:t>
            </a:r>
            <a:r>
              <a:rPr lang="en-US" sz="1600" dirty="0" smtClean="0"/>
              <a:t>adapted from </a:t>
            </a:r>
            <a:r>
              <a:rPr lang="en-US" altLang="en-US" sz="1600" dirty="0" err="1" smtClean="0"/>
              <a:t>Worboys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and </a:t>
            </a:r>
            <a:r>
              <a:rPr lang="en-US" altLang="en-US" sz="1600" dirty="0" err="1"/>
              <a:t>Duckham</a:t>
            </a:r>
            <a:r>
              <a:rPr lang="en-US" altLang="en-US" sz="1600" dirty="0"/>
              <a:t> (2004) </a:t>
            </a:r>
            <a:r>
              <a:rPr lang="en-US" altLang="en-US" sz="1600" i="1" dirty="0"/>
              <a:t>GIS: A Computing Perspective</a:t>
            </a:r>
            <a:r>
              <a:rPr lang="en-US" altLang="en-US" sz="1600" dirty="0"/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Green Yao Algorithm for Drifting problem</a:t>
            </a:r>
            <a:endParaRPr lang="en-US" sz="3600" dirty="0"/>
          </a:p>
        </p:txBody>
      </p:sp>
      <p:pic>
        <p:nvPicPr>
          <p:cNvPr id="9" name="Picture 5" descr="green_ya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76" y="2628652"/>
            <a:ext cx="3726219" cy="37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262465" y="4282751"/>
            <a:ext cx="1614196" cy="46653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210937" y="4077478"/>
            <a:ext cx="93307" cy="8397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97806" y="1007707"/>
            <a:ext cx="10900145" cy="13809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Imagine pegs put on the grid points. </a:t>
            </a:r>
          </a:p>
          <a:p>
            <a:r>
              <a:rPr lang="en-US" altLang="en-US" dirty="0" smtClean="0"/>
              <a:t>Lines are imagined to be rubber strings</a:t>
            </a:r>
          </a:p>
          <a:p>
            <a:r>
              <a:rPr lang="en-US" altLang="en-US" dirty="0" smtClean="0"/>
              <a:t>Lines can be stretched to include a point, but not cross a peg.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2388637"/>
            <a:ext cx="3928057" cy="43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Green Yao Algorithm for Drifting problem</a:t>
            </a:r>
            <a:endParaRPr lang="en-US" sz="3600" dirty="0"/>
          </a:p>
        </p:txBody>
      </p:sp>
      <p:pic>
        <p:nvPicPr>
          <p:cNvPr id="7" name="Picture 4" descr="green_ya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382" y="1810139"/>
            <a:ext cx="3971279" cy="397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rifting_line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8" y="1810139"/>
            <a:ext cx="3917204" cy="39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346441" y="3442996"/>
            <a:ext cx="1390261" cy="66247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Discretizing Arcs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97806" y="933062"/>
                <a:ext cx="11394667" cy="15022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200" b="1" u="sng" dirty="0" smtClean="0">
                    <a:latin typeface="+mj-lt"/>
                  </a:rPr>
                  <a:t>Problem</a:t>
                </a:r>
                <a:r>
                  <a:rPr lang="en-US" altLang="en-US" sz="2200" u="sng" dirty="0" smtClean="0">
                    <a:latin typeface="+mj-lt"/>
                  </a:rPr>
                  <a:t>:</a:t>
                </a:r>
                <a:r>
                  <a:rPr lang="en-US" altLang="en-US" sz="2200" dirty="0" smtClean="0">
                    <a:latin typeface="+mj-lt"/>
                  </a:rPr>
                  <a:t> Given an chain of vertices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 smtClean="0">
                    <a:latin typeface="+mj-lt"/>
                  </a:rPr>
                  <a:t> representing an arc, </a:t>
                </a:r>
                <a:r>
                  <a:rPr lang="en-US" sz="2200" dirty="0">
                    <a:latin typeface="+mj-lt"/>
                  </a:rPr>
                  <a:t>the problem is </a:t>
                </a:r>
                <a:r>
                  <a:rPr lang="en-US" sz="2200" dirty="0" smtClean="0">
                    <a:latin typeface="+mj-lt"/>
                  </a:rPr>
                  <a:t>to find </a:t>
                </a:r>
                <a:r>
                  <a:rPr lang="en-US" sz="2200" dirty="0">
                    <a:latin typeface="+mj-lt"/>
                  </a:rPr>
                  <a:t>a subsequence of vertices that </a:t>
                </a:r>
                <a:r>
                  <a:rPr lang="en-US" sz="2200" dirty="0" smtClean="0">
                    <a:latin typeface="+mj-lt"/>
                  </a:rPr>
                  <a:t>approximates the </a:t>
                </a:r>
                <a:r>
                  <a:rPr lang="en-US" sz="2200" dirty="0">
                    <a:latin typeface="+mj-lt"/>
                  </a:rPr>
                  <a:t>chain V.</a:t>
                </a:r>
                <a:r>
                  <a:rPr lang="en-US" altLang="en-US" sz="2200" u="sng" dirty="0" smtClean="0">
                    <a:latin typeface="+mj-lt"/>
                  </a:rPr>
                  <a:t> </a:t>
                </a:r>
              </a:p>
              <a:p>
                <a:r>
                  <a:rPr lang="en-US" altLang="en-US" sz="2200" dirty="0" smtClean="0">
                    <a:latin typeface="+mj-lt"/>
                  </a:rPr>
                  <a:t>No self intersections. </a:t>
                </a:r>
                <a:endParaRPr lang="en-US" alt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6" y="933062"/>
                <a:ext cx="11394667" cy="1502228"/>
              </a:xfrm>
              <a:prstGeom prst="rect">
                <a:avLst/>
              </a:prstGeom>
              <a:blipFill rotWithShape="0">
                <a:blip r:embed="rId2"/>
                <a:stretch>
                  <a:fillRect l="-588" t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697805" y="2979576"/>
                <a:ext cx="11394667" cy="23668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b="1" dirty="0" smtClean="0">
                    <a:latin typeface="+mj-lt"/>
                  </a:rPr>
                  <a:t>Overall Idea </a:t>
                </a:r>
                <a:r>
                  <a:rPr lang="en-US" altLang="en-US" sz="2200" dirty="0" smtClean="0">
                    <a:latin typeface="+mj-lt"/>
                  </a:rPr>
                  <a:t>(Douglas and </a:t>
                </a:r>
                <a:r>
                  <a:rPr lang="en-US" altLang="en-US" sz="2200" dirty="0" err="1" smtClean="0">
                    <a:latin typeface="+mj-lt"/>
                  </a:rPr>
                  <a:t>Peucker</a:t>
                </a:r>
                <a:r>
                  <a:rPr lang="en-US" altLang="en-US" sz="2200" dirty="0">
                    <a:latin typeface="+mj-lt"/>
                  </a:rPr>
                  <a:t> </a:t>
                </a:r>
                <a:r>
                  <a:rPr lang="en-US" altLang="en-US" sz="2200" dirty="0" smtClean="0">
                    <a:latin typeface="+mj-lt"/>
                  </a:rPr>
                  <a:t>Algorithm): </a:t>
                </a:r>
              </a:p>
              <a:p>
                <a:r>
                  <a:rPr lang="en-US" altLang="en-US" sz="2200" dirty="0" smtClean="0">
                    <a:latin typeface="+mj-lt"/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3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 smtClean="0">
                    <a:latin typeface="+mj-lt"/>
                  </a:rPr>
                  <a:t> </a:t>
                </a:r>
                <a:r>
                  <a:rPr lang="en-US" altLang="en-US" sz="2200" dirty="0" smtClean="0">
                    <a:latin typeface="+mj-lt"/>
                  </a:rPr>
                  <a:t>by a single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sz="2200" dirty="0" smtClean="0">
                  <a:latin typeface="+mj-lt"/>
                </a:endParaRPr>
              </a:p>
              <a:p>
                <a:r>
                  <a:rPr lang="en-US" altLang="en-US" sz="2200" dirty="0" smtClean="0">
                    <a:latin typeface="+mj-lt"/>
                  </a:rPr>
                  <a:t>Determine the farthest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 smtClean="0">
                    <a:latin typeface="+mj-lt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200" dirty="0" smtClean="0">
                    <a:latin typeface="+mj-lt"/>
                  </a:rPr>
                  <a:t> </a:t>
                </a:r>
              </a:p>
              <a:p>
                <a:r>
                  <a:rPr lang="en-US" altLang="en-US" sz="2200" dirty="0" smtClean="0">
                    <a:latin typeface="+mj-lt"/>
                  </a:rPr>
                  <a:t>If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3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en-US" sz="23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300" dirty="0" smtClean="0"/>
                  <a:t>) is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𝑡h𝑟𝑒𝑠h𝑜𝑙𝑑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 smtClean="0"/>
                  <a:t> then stop.</a:t>
                </a:r>
              </a:p>
              <a:p>
                <a:r>
                  <a:rPr lang="en-US" altLang="en-US" sz="2200" dirty="0" smtClean="0"/>
                  <a:t>Otherwise break-up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 smtClean="0"/>
                  <a:t> into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,..</m:t>
                        </m:r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3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&amp; {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 smtClean="0"/>
                  <a:t> and proceed recursively.    </a:t>
                </a:r>
                <a:endParaRPr lang="en-US" altLang="en-US" sz="23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5" y="2979576"/>
                <a:ext cx="11394667" cy="2366866"/>
              </a:xfrm>
              <a:prstGeom prst="rect">
                <a:avLst/>
              </a:prstGeom>
              <a:blipFill rotWithShape="0">
                <a:blip r:embed="rId3"/>
                <a:stretch>
                  <a:fillRect l="-695" t="-3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9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Discretizing Arcs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dirty="0"/>
                  <a:t>Douglas and </a:t>
                </a:r>
                <a:r>
                  <a:rPr lang="en-US" altLang="en-US" sz="2200" dirty="0" err="1"/>
                  <a:t>Peucker</a:t>
                </a:r>
                <a:r>
                  <a:rPr lang="en-US" altLang="en-US" sz="2200" dirty="0"/>
                  <a:t> Algorithm </a:t>
                </a:r>
                <a:r>
                  <a:rPr lang="en-US" altLang="en-US" sz="2200" u="sng" dirty="0" smtClean="0">
                    <a:latin typeface="+mj-lt"/>
                  </a:rPr>
                  <a:t>: </a:t>
                </a:r>
              </a:p>
              <a:p>
                <a:r>
                  <a:rPr lang="en-US" altLang="en-US" sz="2200" dirty="0" smtClean="0">
                    <a:latin typeface="+mj-lt"/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3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 smtClean="0">
                    <a:latin typeface="+mj-lt"/>
                  </a:rPr>
                  <a:t> </a:t>
                </a:r>
                <a:r>
                  <a:rPr lang="en-US" altLang="en-US" sz="2200" dirty="0" smtClean="0">
                    <a:latin typeface="+mj-lt"/>
                  </a:rPr>
                  <a:t>by a single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sz="2200" dirty="0" smtClean="0">
                  <a:latin typeface="+mj-lt"/>
                </a:endParaRPr>
              </a:p>
              <a:p>
                <a:r>
                  <a:rPr lang="en-US" altLang="en-US" sz="2200" dirty="0" smtClean="0">
                    <a:latin typeface="+mj-lt"/>
                  </a:rPr>
                  <a:t>Determine the farthest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 smtClean="0">
                    <a:latin typeface="+mj-lt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200" dirty="0" smtClean="0">
                    <a:latin typeface="+mj-lt"/>
                  </a:rPr>
                  <a:t> </a:t>
                </a:r>
              </a:p>
              <a:p>
                <a:r>
                  <a:rPr lang="en-US" altLang="en-US" sz="2200" dirty="0" smtClean="0">
                    <a:latin typeface="+mj-lt"/>
                  </a:rPr>
                  <a:t>If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3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en-US" sz="23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300" dirty="0" smtClean="0"/>
                  <a:t>) is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𝑡h𝑟𝑒𝑠h𝑜𝑙𝑑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 smtClean="0"/>
                  <a:t> then stop.</a:t>
                </a:r>
              </a:p>
              <a:p>
                <a:r>
                  <a:rPr lang="en-US" altLang="en-US" sz="2200" dirty="0" smtClean="0"/>
                  <a:t>Otherwise break-up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 smtClean="0"/>
                  <a:t> into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,..</m:t>
                        </m:r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3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&amp; {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300" dirty="0" smtClean="0"/>
                  <a:t> and proceed recursively.    </a:t>
                </a:r>
                <a:endParaRPr lang="en-US" altLang="en-US" sz="23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7" y="1141445"/>
                <a:ext cx="4751272" cy="4662196"/>
              </a:xfrm>
              <a:prstGeom prst="rect">
                <a:avLst/>
              </a:prstGeom>
              <a:blipFill rotWithShape="0">
                <a:blip r:embed="rId2"/>
                <a:stretch>
                  <a:fillRect l="-1667" t="-1699" r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 descr="douglas_peuc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239" y="421238"/>
            <a:ext cx="6320712" cy="60637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28180" y="205274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3933" y="2363756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32287" y="2363756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8964" y="4603336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00238" y="4536467"/>
            <a:ext cx="3163077" cy="201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9814" y="2770132"/>
            <a:ext cx="9583971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Spatial Algorithms for Raster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664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Calculating Accumulated Water flow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81909"/>
              </p:ext>
            </p:extLst>
          </p:nvPr>
        </p:nvGraphicFramePr>
        <p:xfrm>
          <a:off x="890955" y="2868896"/>
          <a:ext cx="2414956" cy="196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39"/>
                <a:gridCol w="603739"/>
                <a:gridCol w="603739"/>
                <a:gridCol w="603739"/>
              </a:tblGrid>
              <a:tr h="49025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6247" y="1141047"/>
            <a:ext cx="8532163" cy="1289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Given the elevation filed of an geographic region. </a:t>
            </a:r>
          </a:p>
          <a:p>
            <a:r>
              <a:rPr lang="en-US" altLang="en-US" sz="2200" dirty="0" smtClean="0"/>
              <a:t>Compute the water accumulated </a:t>
            </a:r>
          </a:p>
          <a:p>
            <a:r>
              <a:rPr lang="en-US" altLang="en-US" sz="2200" dirty="0" smtClean="0"/>
              <a:t>Assume that water flows along the direction of steepest flow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93981"/>
              </p:ext>
            </p:extLst>
          </p:nvPr>
        </p:nvGraphicFramePr>
        <p:xfrm>
          <a:off x="4238690" y="2868896"/>
          <a:ext cx="2414956" cy="196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39"/>
                <a:gridCol w="603739"/>
                <a:gridCol w="603739"/>
                <a:gridCol w="603739"/>
              </a:tblGrid>
              <a:tr h="49025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99924" y="4957202"/>
            <a:ext cx="2597017" cy="388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Rainfall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38690" y="4957202"/>
            <a:ext cx="2597017" cy="388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35408"/>
              </p:ext>
            </p:extLst>
          </p:nvPr>
        </p:nvGraphicFramePr>
        <p:xfrm>
          <a:off x="7897448" y="2868896"/>
          <a:ext cx="2414956" cy="196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39"/>
                <a:gridCol w="603739"/>
                <a:gridCol w="603739"/>
                <a:gridCol w="603739"/>
              </a:tblGrid>
              <a:tr h="49025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253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747004" y="4936004"/>
            <a:ext cx="2715844" cy="388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Accumulated water</a:t>
            </a: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166031" y="5893388"/>
            <a:ext cx="5563754" cy="388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>
                <a:solidFill>
                  <a:srgbClr val="0070C0"/>
                </a:solidFill>
              </a:rPr>
              <a:t>Is this a local, focal or a zonal operation?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2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Intuition for Algorithm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193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Construct a gradient descent graph. </a:t>
            </a:r>
          </a:p>
          <a:p>
            <a:r>
              <a:rPr lang="en-US" altLang="en-US" sz="2200" dirty="0" smtClean="0"/>
              <a:t>Each node is connected to node with greatest descent. </a:t>
            </a:r>
          </a:p>
          <a:p>
            <a:r>
              <a:rPr lang="en-US" altLang="en-US" sz="2200" dirty="0" smtClean="0"/>
              <a:t>Reverse the edges.</a:t>
            </a:r>
          </a:p>
          <a:p>
            <a:r>
              <a:rPr lang="en-US" altLang="en-US" sz="2300" dirty="0" smtClean="0">
                <a:latin typeface="+mj-lt"/>
              </a:rPr>
              <a:t>Perform a depth first search from each node.</a:t>
            </a:r>
          </a:p>
          <a:p>
            <a:r>
              <a:rPr lang="en-US" altLang="en-US" sz="2300" dirty="0" smtClean="0">
                <a:latin typeface="+mj-lt"/>
              </a:rPr>
              <a:t>Total water at a node = </a:t>
            </a:r>
            <a:r>
              <a:rPr lang="en-US" altLang="en-US" sz="2300" dirty="0"/>
              <a:t>water from its descendants + self water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3"/>
          <p:cNvSpPr txBox="1">
            <a:spLocks noChangeArrowheads="1"/>
          </p:cNvSpPr>
          <p:nvPr/>
        </p:nvSpPr>
        <p:spPr>
          <a:xfrm>
            <a:off x="7818209" y="5768725"/>
            <a:ext cx="2797898" cy="395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Gradient Descent Graph</a:t>
            </a: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53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Intuition for algorithm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1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Construct a gradient descent graph. </a:t>
            </a:r>
          </a:p>
          <a:p>
            <a:r>
              <a:rPr lang="en-US" altLang="en-US" sz="2200" dirty="0" smtClean="0"/>
              <a:t>Each node is connected to node with greatest descent. </a:t>
            </a:r>
          </a:p>
          <a:p>
            <a:r>
              <a:rPr lang="en-US" altLang="en-US" sz="2200" dirty="0" smtClean="0"/>
              <a:t>Reverse the edges.</a:t>
            </a:r>
          </a:p>
          <a:p>
            <a:r>
              <a:rPr lang="en-US" altLang="en-US" sz="2300" dirty="0" smtClean="0">
                <a:latin typeface="+mj-lt"/>
              </a:rPr>
              <a:t>Perform depth first search from each node </a:t>
            </a:r>
          </a:p>
          <a:p>
            <a:r>
              <a:rPr lang="en-US" altLang="en-US" sz="2300" dirty="0" smtClean="0">
                <a:latin typeface="+mj-lt"/>
              </a:rPr>
              <a:t>Total water at a node = water from its descendants + self water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 smtClean="0"/>
              <a:t>Reverse Gradient Descent Graph</a:t>
            </a:r>
            <a:endParaRPr lang="en-US" altLang="en-US" sz="25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795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Intuition for algorithm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Construct a gradient descent graph. </a:t>
            </a:r>
          </a:p>
          <a:p>
            <a:r>
              <a:rPr lang="en-US" altLang="en-US" sz="2200" dirty="0" smtClean="0"/>
              <a:t>Each node is connected to node with greatest descent. </a:t>
            </a:r>
          </a:p>
          <a:p>
            <a:r>
              <a:rPr lang="en-US" altLang="en-US" sz="2200" dirty="0" smtClean="0"/>
              <a:t>Reverse the edges.</a:t>
            </a:r>
          </a:p>
          <a:p>
            <a:r>
              <a:rPr lang="en-US" altLang="en-US" sz="2300" dirty="0" smtClean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 smtClean="0">
                <a:latin typeface="+mj-lt"/>
              </a:rPr>
              <a:t>Total water at a node = water from its descendants + self water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 smtClean="0"/>
              <a:t>Reverse Gradient Descent Graph</a:t>
            </a:r>
            <a:endParaRPr lang="en-US" altLang="en-US" sz="25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56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Intuition for algorithm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Construct a gradient descent graph. </a:t>
            </a:r>
          </a:p>
          <a:p>
            <a:r>
              <a:rPr lang="en-US" altLang="en-US" sz="2200" dirty="0" smtClean="0"/>
              <a:t>Each node is connected to node with greatest descent. </a:t>
            </a:r>
          </a:p>
          <a:p>
            <a:r>
              <a:rPr lang="en-US" altLang="en-US" sz="2200" dirty="0" smtClean="0"/>
              <a:t>Reverse the edges.</a:t>
            </a:r>
          </a:p>
          <a:p>
            <a:r>
              <a:rPr lang="en-US" altLang="en-US" sz="2300" dirty="0" smtClean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 smtClean="0">
                <a:latin typeface="+mj-lt"/>
              </a:rPr>
              <a:t>Total water at a node = water from its descendants + self water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 smtClean="0"/>
              <a:t>Reverse Gradient Descent Graph</a:t>
            </a:r>
            <a:endParaRPr lang="en-US" altLang="en-US" sz="25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36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7291" y="0"/>
            <a:ext cx="11451847" cy="922215"/>
          </a:xfrm>
        </p:spPr>
        <p:txBody>
          <a:bodyPr>
            <a:normAutofit/>
          </a:bodyPr>
          <a:lstStyle/>
          <a:p>
            <a:r>
              <a:rPr lang="en-AU" altLang="en-US" sz="3600" dirty="0"/>
              <a:t>Algorithms</a:t>
            </a:r>
            <a:endParaRPr lang="en-US" sz="3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0383" y="1070708"/>
            <a:ext cx="11105661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en-US" sz="2100" dirty="0" smtClean="0"/>
              <a:t>An </a:t>
            </a:r>
            <a:r>
              <a:rPr lang="en-US" altLang="en-US" sz="2100" b="1" i="1" dirty="0" smtClean="0">
                <a:solidFill>
                  <a:schemeClr val="accent2"/>
                </a:solidFill>
              </a:rPr>
              <a:t>algorithm</a:t>
            </a:r>
            <a:r>
              <a:rPr lang="en-US" altLang="en-US" sz="2100" dirty="0" smtClean="0"/>
              <a:t> is a specification of a computational process required to perform some operation</a:t>
            </a:r>
          </a:p>
          <a:p>
            <a:pPr>
              <a:spcAft>
                <a:spcPts val="1800"/>
              </a:spcAft>
            </a:pPr>
            <a:r>
              <a:rPr lang="en-US" altLang="en-US" sz="2100" dirty="0" smtClean="0"/>
              <a:t>For a given algorithm, we are usually interested in how efficient it is. Efficient algorithms require less computing resources when actually implemented</a:t>
            </a:r>
          </a:p>
          <a:p>
            <a:pPr>
              <a:spcAft>
                <a:spcPts val="1800"/>
              </a:spcAft>
            </a:pPr>
            <a:r>
              <a:rPr lang="en-US" altLang="en-US" sz="2100" dirty="0" smtClean="0"/>
              <a:t>The efficiency of an algorithm is usually measured in terms of the time the algorithm uses, called </a:t>
            </a:r>
            <a:r>
              <a:rPr lang="en-US" altLang="en-US" sz="2100" b="1" i="1" dirty="0" smtClean="0">
                <a:solidFill>
                  <a:schemeClr val="accent2"/>
                </a:solidFill>
              </a:rPr>
              <a:t>time complexity</a:t>
            </a:r>
            <a:r>
              <a:rPr lang="en-US" altLang="en-US" sz="2100" dirty="0" smtClean="0"/>
              <a:t> or  the amount of storage space required, called </a:t>
            </a:r>
            <a:r>
              <a:rPr lang="en-US" altLang="en-US" sz="2100" b="1" i="1" dirty="0" smtClean="0">
                <a:solidFill>
                  <a:schemeClr val="accent2"/>
                </a:solidFill>
              </a:rPr>
              <a:t>space complexity</a:t>
            </a:r>
          </a:p>
          <a:p>
            <a:pPr lvl="1">
              <a:spcAft>
                <a:spcPts val="1800"/>
              </a:spcAft>
            </a:pPr>
            <a:r>
              <a:rPr lang="en-US" altLang="en-US" sz="2100" dirty="0" smtClean="0"/>
              <a:t>For example, the time required to compute the breadth first search for any graph </a:t>
            </a:r>
            <a:r>
              <a:rPr lang="en-US" altLang="en-US" sz="2100" i="1" dirty="0" smtClean="0"/>
              <a:t>G</a:t>
            </a:r>
            <a:r>
              <a:rPr lang="en-US" altLang="en-US" sz="2100" dirty="0" smtClean="0"/>
              <a:t> = (</a:t>
            </a:r>
            <a:r>
              <a:rPr lang="en-US" altLang="en-US" sz="2100" i="1" dirty="0" smtClean="0"/>
              <a:t>V</a:t>
            </a:r>
            <a:r>
              <a:rPr lang="en-US" altLang="en-US" sz="2100" dirty="0" smtClean="0"/>
              <a:t>, </a:t>
            </a:r>
            <a:r>
              <a:rPr lang="en-US" altLang="en-US" sz="2100" i="1" dirty="0" smtClean="0"/>
              <a:t>E</a:t>
            </a:r>
            <a:r>
              <a:rPr lang="en-US" altLang="en-US" sz="2100" dirty="0" smtClean="0"/>
              <a:t>) is proportional to |</a:t>
            </a:r>
            <a:r>
              <a:rPr lang="en-US" altLang="en-US" sz="2100" i="1" dirty="0" smtClean="0"/>
              <a:t>V</a:t>
            </a:r>
            <a:r>
              <a:rPr lang="en-US" altLang="en-US" sz="2100" dirty="0" smtClean="0"/>
              <a:t>|, the number of input nodes</a:t>
            </a:r>
          </a:p>
          <a:p>
            <a:pPr>
              <a:spcAft>
                <a:spcPts val="1800"/>
              </a:spcAft>
            </a:pPr>
            <a:r>
              <a:rPr lang="en-US" altLang="en-US" sz="2100" dirty="0" smtClean="0"/>
              <a:t>We use the “big-oh” notation to classify algorithms according to time complexity</a:t>
            </a:r>
          </a:p>
          <a:p>
            <a:pPr lvl="1">
              <a:spcAft>
                <a:spcPts val="1800"/>
              </a:spcAft>
            </a:pPr>
            <a:r>
              <a:rPr lang="en-US" altLang="en-US" sz="2100" i="1" dirty="0" smtClean="0"/>
              <a:t>O</a:t>
            </a:r>
            <a:r>
              <a:rPr lang="en-US" altLang="en-US" sz="2100" dirty="0" smtClean="0"/>
              <a:t>(</a:t>
            </a:r>
            <a:r>
              <a:rPr lang="en-US" altLang="en-US" sz="2100" i="1" dirty="0" smtClean="0"/>
              <a:t>n</a:t>
            </a:r>
            <a:r>
              <a:rPr lang="en-US" altLang="en-US" sz="2100" dirty="0" smtClean="0"/>
              <a:t>) stands for the set of algorithms that have a time complexity that is at most linearly proportional to </a:t>
            </a:r>
            <a:r>
              <a:rPr lang="en-US" altLang="en-US" sz="2100" i="1" dirty="0" smtClean="0"/>
              <a:t>n</a:t>
            </a:r>
          </a:p>
          <a:p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0238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Intuition for algorithm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Construct a gradient descent graph. </a:t>
            </a:r>
          </a:p>
          <a:p>
            <a:r>
              <a:rPr lang="en-US" altLang="en-US" sz="2200" dirty="0" smtClean="0"/>
              <a:t>Each node is connected to node with greatest descent. </a:t>
            </a:r>
          </a:p>
          <a:p>
            <a:r>
              <a:rPr lang="en-US" altLang="en-US" sz="2200" dirty="0" smtClean="0"/>
              <a:t>Reverse the edges.</a:t>
            </a:r>
          </a:p>
          <a:p>
            <a:r>
              <a:rPr lang="en-US" altLang="en-US" sz="2300" dirty="0" smtClean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 smtClean="0">
                <a:latin typeface="+mj-lt"/>
              </a:rPr>
              <a:t>Total water at a node = water from its descendants + self water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 smtClean="0"/>
              <a:t>Reverse Gradient Descent Graph</a:t>
            </a:r>
            <a:endParaRPr lang="en-US" altLang="en-US" sz="25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33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Intuition for algorithm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Construct a gradient descent graph. </a:t>
            </a:r>
          </a:p>
          <a:p>
            <a:r>
              <a:rPr lang="en-US" altLang="en-US" sz="2200" dirty="0" smtClean="0"/>
              <a:t>Each node is connected to node with greatest descent. </a:t>
            </a:r>
          </a:p>
          <a:p>
            <a:r>
              <a:rPr lang="en-US" altLang="en-US" sz="2200" dirty="0" smtClean="0"/>
              <a:t>Reverse the edges.</a:t>
            </a:r>
          </a:p>
          <a:p>
            <a:r>
              <a:rPr lang="en-US" altLang="en-US" sz="2300" dirty="0" smtClean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 smtClean="0">
                <a:latin typeface="+mj-lt"/>
              </a:rPr>
              <a:t>Total water at a node = water from its descendants + self water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 smtClean="0"/>
              <a:t>Reverse Gradient Descent Graph</a:t>
            </a:r>
            <a:endParaRPr lang="en-US" altLang="en-US" sz="25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4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Intuition for algorithm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Construct a gradient descent graph. </a:t>
            </a:r>
          </a:p>
          <a:p>
            <a:r>
              <a:rPr lang="en-US" altLang="en-US" sz="2200" dirty="0" smtClean="0"/>
              <a:t>Each node is connected to node with greatest descent. </a:t>
            </a:r>
          </a:p>
          <a:p>
            <a:r>
              <a:rPr lang="en-US" altLang="en-US" sz="2200" dirty="0" smtClean="0"/>
              <a:t>Reverse the edges.</a:t>
            </a:r>
          </a:p>
          <a:p>
            <a:r>
              <a:rPr lang="en-US" altLang="en-US" sz="2300" dirty="0" smtClean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 smtClean="0">
                <a:latin typeface="+mj-lt"/>
              </a:rPr>
              <a:t>Total water at a node = water from its descendants + self water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 smtClean="0"/>
              <a:t>Reverse Gradient Descent Graph</a:t>
            </a:r>
            <a:endParaRPr lang="en-US" altLang="en-US" sz="25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Intuition for algorithm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Construct a gradient descent graph. </a:t>
            </a:r>
          </a:p>
          <a:p>
            <a:r>
              <a:rPr lang="en-US" altLang="en-US" sz="2200" dirty="0" smtClean="0"/>
              <a:t>Each node is connected to node with greatest descent. </a:t>
            </a:r>
          </a:p>
          <a:p>
            <a:r>
              <a:rPr lang="en-US" altLang="en-US" sz="2200" dirty="0" smtClean="0"/>
              <a:t>Reverse the edges.</a:t>
            </a:r>
          </a:p>
          <a:p>
            <a:r>
              <a:rPr lang="en-US" altLang="en-US" sz="2300" dirty="0" smtClean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 smtClean="0">
                <a:latin typeface="+mj-lt"/>
              </a:rPr>
              <a:t>Total water at a node = water from its descendants + self water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 smtClean="0"/>
              <a:t>Reverse Gradient Descent Graph</a:t>
            </a:r>
            <a:endParaRPr lang="en-US" altLang="en-US" sz="25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6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Intuition for algorithm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Construct a gradient descent graph. </a:t>
            </a:r>
          </a:p>
          <a:p>
            <a:r>
              <a:rPr lang="en-US" altLang="en-US" sz="2200" dirty="0" smtClean="0"/>
              <a:t>Each node is connected to node with greatest descent. </a:t>
            </a:r>
          </a:p>
          <a:p>
            <a:r>
              <a:rPr lang="en-US" altLang="en-US" sz="2200" dirty="0" smtClean="0"/>
              <a:t>Reverse the edges.</a:t>
            </a:r>
          </a:p>
          <a:p>
            <a:r>
              <a:rPr lang="en-US" altLang="en-US" sz="2300" dirty="0" smtClean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 smtClean="0">
                <a:latin typeface="+mj-lt"/>
              </a:rPr>
              <a:t>Total water at a node = water from its descendants + self water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 smtClean="0"/>
              <a:t>Reverse Gradient Descent Graph</a:t>
            </a:r>
            <a:endParaRPr lang="en-US" altLang="en-US" sz="25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11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Intuition for algorithm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Construct a gradient descent graph. </a:t>
            </a:r>
          </a:p>
          <a:p>
            <a:r>
              <a:rPr lang="en-US" altLang="en-US" sz="2200" dirty="0" smtClean="0"/>
              <a:t>Each node is connected to node with greatest descent. </a:t>
            </a:r>
          </a:p>
          <a:p>
            <a:r>
              <a:rPr lang="en-US" altLang="en-US" sz="2200" dirty="0" smtClean="0"/>
              <a:t>Reverse the edges.</a:t>
            </a:r>
          </a:p>
          <a:p>
            <a:r>
              <a:rPr lang="en-US" altLang="en-US" sz="2300" dirty="0" smtClean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 smtClean="0">
                <a:latin typeface="+mj-lt"/>
              </a:rPr>
              <a:t>Total water at a node = water from its descendants + self water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 smtClean="0"/>
              <a:t>Reverse Gradient Descent Graph</a:t>
            </a:r>
            <a:endParaRPr lang="en-US" altLang="en-US" sz="25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8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Intuition for algorithm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Construct a gradient descent graph. </a:t>
            </a:r>
          </a:p>
          <a:p>
            <a:r>
              <a:rPr lang="en-US" altLang="en-US" sz="2200" dirty="0" smtClean="0"/>
              <a:t>Each node is connected to node with greatest descent. </a:t>
            </a:r>
          </a:p>
          <a:p>
            <a:r>
              <a:rPr lang="en-US" altLang="en-US" sz="2200" dirty="0" smtClean="0"/>
              <a:t>Reverse the edges.</a:t>
            </a:r>
          </a:p>
          <a:p>
            <a:r>
              <a:rPr lang="en-US" altLang="en-US" sz="2300" dirty="0" smtClean="0">
                <a:latin typeface="+mj-lt"/>
              </a:rPr>
              <a:t>Perform depth first search from each node to get </a:t>
            </a:r>
          </a:p>
          <a:p>
            <a:r>
              <a:rPr lang="en-US" altLang="en-US" sz="2300" dirty="0" smtClean="0">
                <a:latin typeface="+mj-lt"/>
              </a:rPr>
              <a:t>Total water at a node = water from its descendants + self water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 smtClean="0"/>
              <a:t>Reverse Gradient Descent Graph</a:t>
            </a:r>
            <a:endParaRPr lang="en-US" altLang="en-US" sz="25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57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Question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016" y="951436"/>
            <a:ext cx="10860274" cy="217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What should be the termination condition for the algorithm?</a:t>
            </a:r>
          </a:p>
          <a:p>
            <a:r>
              <a:rPr lang="en-US" altLang="en-US" sz="2300" dirty="0" smtClean="0">
                <a:latin typeface="+mj-lt"/>
              </a:rPr>
              <a:t>Does it need to keep track of any other information during the depth first search? </a:t>
            </a:r>
          </a:p>
          <a:p>
            <a:r>
              <a:rPr lang="en-US" altLang="en-US" sz="2300" dirty="0" smtClean="0">
                <a:latin typeface="+mj-lt"/>
              </a:rPr>
              <a:t>Hint: Think “what operation would get me to the equilibrium stage of accumulation?”</a:t>
            </a:r>
            <a:endParaRPr lang="en-US" altLang="en-US" sz="23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03567"/>
              </p:ext>
            </p:extLst>
          </p:nvPr>
        </p:nvGraphicFramePr>
        <p:xfrm>
          <a:off x="1128935" y="3379023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29820" y="5492913"/>
            <a:ext cx="2584412" cy="39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Elevation Field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44236" y="338666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2947"/>
              </p:ext>
            </p:extLst>
          </p:nvPr>
        </p:nvGraphicFramePr>
        <p:xfrm>
          <a:off x="4990852" y="3386665"/>
          <a:ext cx="2403236" cy="199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9"/>
                <a:gridCol w="600809"/>
                <a:gridCol w="600809"/>
                <a:gridCol w="600809"/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673015" y="3386665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01794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30573" y="3379023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7944236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73015" y="398046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9401794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0" name="Oval 19"/>
          <p:cNvSpPr/>
          <p:nvPr/>
        </p:nvSpPr>
        <p:spPr>
          <a:xfrm>
            <a:off x="10130573" y="3972819"/>
            <a:ext cx="359507" cy="351866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944236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8673015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3" name="Oval 22"/>
          <p:cNvSpPr/>
          <p:nvPr/>
        </p:nvSpPr>
        <p:spPr>
          <a:xfrm>
            <a:off x="9401794" y="4566615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10130573" y="4574257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44236" y="5168053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673015" y="5168053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7" name="Oval 26"/>
          <p:cNvSpPr/>
          <p:nvPr/>
        </p:nvSpPr>
        <p:spPr>
          <a:xfrm>
            <a:off x="9401794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130573" y="5160411"/>
            <a:ext cx="359507" cy="351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" idx="5"/>
            <a:endCxn id="18" idx="1"/>
          </p:cNvCxnSpPr>
          <p:nvPr/>
        </p:nvCxnSpPr>
        <p:spPr>
          <a:xfrm>
            <a:off x="8251094" y="368700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5"/>
            <a:endCxn id="23" idx="1"/>
          </p:cNvCxnSpPr>
          <p:nvPr/>
        </p:nvCxnSpPr>
        <p:spPr>
          <a:xfrm>
            <a:off x="8979873" y="4280797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8" idx="1"/>
          </p:cNvCxnSpPr>
          <p:nvPr/>
        </p:nvCxnSpPr>
        <p:spPr>
          <a:xfrm>
            <a:off x="9708652" y="4866951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6"/>
            <a:endCxn id="26" idx="2"/>
          </p:cNvCxnSpPr>
          <p:nvPr/>
        </p:nvCxnSpPr>
        <p:spPr>
          <a:xfrm>
            <a:off x="8303743" y="534398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7" idx="2"/>
          </p:cNvCxnSpPr>
          <p:nvPr/>
        </p:nvCxnSpPr>
        <p:spPr>
          <a:xfrm flipV="1">
            <a:off x="9032522" y="5336344"/>
            <a:ext cx="369272" cy="76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8" idx="2"/>
          </p:cNvCxnSpPr>
          <p:nvPr/>
        </p:nvCxnSpPr>
        <p:spPr>
          <a:xfrm>
            <a:off x="9761301" y="5336344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5"/>
            <a:endCxn id="19" idx="1"/>
          </p:cNvCxnSpPr>
          <p:nvPr/>
        </p:nvCxnSpPr>
        <p:spPr>
          <a:xfrm>
            <a:off x="8979873" y="3687001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16" idx="3"/>
          </p:cNvCxnSpPr>
          <p:nvPr/>
        </p:nvCxnSpPr>
        <p:spPr>
          <a:xfrm flipV="1">
            <a:off x="9708652" y="3679359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6"/>
            <a:endCxn id="16" idx="2"/>
          </p:cNvCxnSpPr>
          <p:nvPr/>
        </p:nvCxnSpPr>
        <p:spPr>
          <a:xfrm>
            <a:off x="9761301" y="3554956"/>
            <a:ext cx="369272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  <a:endCxn id="16" idx="4"/>
          </p:cNvCxnSpPr>
          <p:nvPr/>
        </p:nvCxnSpPr>
        <p:spPr>
          <a:xfrm flipV="1">
            <a:off x="10310327" y="3730889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4"/>
            <a:endCxn id="21" idx="0"/>
          </p:cNvCxnSpPr>
          <p:nvPr/>
        </p:nvCxnSpPr>
        <p:spPr>
          <a:xfrm>
            <a:off x="8123990" y="4332327"/>
            <a:ext cx="0" cy="24193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5"/>
            <a:endCxn id="26" idx="1"/>
          </p:cNvCxnSpPr>
          <p:nvPr/>
        </p:nvCxnSpPr>
        <p:spPr>
          <a:xfrm>
            <a:off x="8251094" y="4874593"/>
            <a:ext cx="474570" cy="34499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5"/>
            <a:endCxn id="27" idx="1"/>
          </p:cNvCxnSpPr>
          <p:nvPr/>
        </p:nvCxnSpPr>
        <p:spPr>
          <a:xfrm>
            <a:off x="8979873" y="4874593"/>
            <a:ext cx="474570" cy="33734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4" idx="4"/>
            <a:endCxn id="28" idx="0"/>
          </p:cNvCxnSpPr>
          <p:nvPr/>
        </p:nvCxnSpPr>
        <p:spPr>
          <a:xfrm>
            <a:off x="10310327" y="4926123"/>
            <a:ext cx="0" cy="2342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881455" y="5746565"/>
            <a:ext cx="2797898" cy="45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500" dirty="0" smtClean="0"/>
              <a:t>Reverse Gradient Descent Graph</a:t>
            </a:r>
            <a:endParaRPr lang="en-US" altLang="en-US" sz="25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24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Pseudo-Code (1/2)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>
            <a:off x="768145" y="733246"/>
            <a:ext cx="1128138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r>
              <a:rPr lang="en-US" sz="1900" b="0" dirty="0" smtClean="0">
                <a:solidFill>
                  <a:schemeClr val="accent2"/>
                </a:solidFill>
                <a:latin typeface="+mj-lt"/>
              </a:rPr>
              <a:t>Input: </a:t>
            </a:r>
            <a:r>
              <a:rPr lang="en-US" sz="1900" b="0" dirty="0" smtClean="0">
                <a:latin typeface="+mj-lt"/>
              </a:rPr>
              <a:t>Gradient descent grap</a:t>
            </a:r>
            <a:r>
              <a:rPr lang="en-US" sz="1900" dirty="0" smtClean="0">
                <a:latin typeface="+mj-lt"/>
              </a:rPr>
              <a:t>h with a set of N nodes and E edges. Each node is contains a value (</a:t>
            </a:r>
            <a:r>
              <a:rPr lang="en-US" sz="1900" dirty="0" err="1" smtClean="0">
                <a:latin typeface="+mj-lt"/>
              </a:rPr>
              <a:t>rvalue</a:t>
            </a:r>
            <a:r>
              <a:rPr lang="en-US" sz="1900" dirty="0" smtClean="0">
                <a:latin typeface="+mj-lt"/>
              </a:rPr>
              <a:t>) which denotes the amount of rainfall it received.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r>
              <a:rPr lang="en-US" sz="1900" b="0" dirty="0" smtClean="0">
                <a:solidFill>
                  <a:schemeClr val="accent2"/>
                </a:solidFill>
                <a:latin typeface="+mj-lt"/>
              </a:rPr>
              <a:t>Output: </a:t>
            </a:r>
            <a:r>
              <a:rPr lang="en-US" sz="1900" b="0" dirty="0" smtClean="0">
                <a:latin typeface="+mj-lt"/>
              </a:rPr>
              <a:t>Modified gradient descent graph where each node contains the accumulated rain in its “</a:t>
            </a:r>
            <a:r>
              <a:rPr lang="en-US" sz="1900" b="0" dirty="0" err="1" smtClean="0">
                <a:latin typeface="+mj-lt"/>
              </a:rPr>
              <a:t>rvalue</a:t>
            </a:r>
            <a:r>
              <a:rPr lang="en-US" sz="1900" dirty="0" smtClean="0">
                <a:latin typeface="+mj-lt"/>
              </a:rPr>
              <a:t>” attribute.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22853" y="2515154"/>
                <a:ext cx="9892040" cy="3683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000" b="1" dirty="0" smtClean="0">
                    <a:latin typeface="+mj-lt"/>
                  </a:rPr>
                  <a:t>Modified-Depth-First (node)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/>
                </a:pPr>
                <a:r>
                  <a:rPr lang="en-US" sz="2000" b="0" dirty="0" smtClean="0">
                    <a:latin typeface="+mj-lt"/>
                  </a:rPr>
                  <a:t>IF node is Null then return -1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/>
                </a:pPr>
                <a:r>
                  <a:rPr lang="en-US" sz="2000" dirty="0" err="1" smtClean="0">
                    <a:latin typeface="+mj-lt"/>
                  </a:rPr>
                  <a:t>Accum_rain</a:t>
                </a:r>
                <a:r>
                  <a:rPr lang="en-US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0</a:t>
                </a:r>
                <a:endParaRPr lang="en-US" sz="2000" b="0" dirty="0" smtClean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/>
                </a:pPr>
                <a:r>
                  <a:rPr lang="en-US" sz="2000" dirty="0" smtClean="0">
                    <a:latin typeface="+mj-lt"/>
                  </a:rPr>
                  <a:t>For all children of node do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000" dirty="0" smtClean="0">
                    <a:solidFill>
                      <a:schemeClr val="accent2"/>
                    </a:solidFill>
                    <a:latin typeface="+mj-lt"/>
                  </a:rPr>
                  <a:t>3.1</a:t>
                </a:r>
                <a:r>
                  <a:rPr lang="en-US" sz="2000" dirty="0" smtClean="0">
                    <a:latin typeface="+mj-lt"/>
                  </a:rPr>
                  <a:t>	If Child’s </a:t>
                </a:r>
                <a:r>
                  <a:rPr lang="en-US" sz="2000" dirty="0" err="1" smtClean="0">
                    <a:latin typeface="+mj-lt"/>
                  </a:rPr>
                  <a:t>rvalue</a:t>
                </a:r>
                <a:r>
                  <a:rPr lang="en-US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sz="2000" b="0" dirty="0" smtClean="0">
                    <a:latin typeface="+mj-lt"/>
                  </a:rPr>
                  <a:t>0 </a:t>
                </a:r>
              </a:p>
              <a:p>
                <a:pPr lvl="2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000" dirty="0" smtClean="0">
                    <a:solidFill>
                      <a:schemeClr val="accent2"/>
                    </a:solidFill>
                    <a:latin typeface="+mj-lt"/>
                  </a:rPr>
                  <a:t>3.1.1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Accum_rain</a:t>
                </a:r>
                <a:r>
                  <a:rPr lang="en-US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Accum_rain</a:t>
                </a:r>
                <a:r>
                  <a:rPr lang="en-US" sz="2000" dirty="0" smtClean="0">
                    <a:latin typeface="+mj-lt"/>
                  </a:rPr>
                  <a:t> + </a:t>
                </a:r>
                <a:r>
                  <a:rPr lang="en-US" sz="2000" dirty="0"/>
                  <a:t>Modified-Depth-First(child node)</a:t>
                </a:r>
              </a:p>
              <a:p>
                <a:pPr lvl="2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000" b="0" dirty="0" smtClean="0">
                    <a:solidFill>
                      <a:schemeClr val="accent2"/>
                    </a:solidFill>
                    <a:latin typeface="+mj-lt"/>
                  </a:rPr>
                  <a:t>3.1.2</a:t>
                </a:r>
                <a:r>
                  <a:rPr lang="en-US" sz="2000" b="0" dirty="0" smtClean="0">
                    <a:latin typeface="+mj-lt"/>
                  </a:rPr>
                  <a:t> Set Child’s </a:t>
                </a:r>
                <a:r>
                  <a:rPr lang="en-US" sz="2000" b="0" dirty="0" err="1" smtClean="0">
                    <a:latin typeface="+mj-lt"/>
                  </a:rPr>
                  <a:t>rvalue</a:t>
                </a:r>
                <a:r>
                  <a:rPr lang="en-US" sz="2000" b="0" dirty="0" smtClean="0">
                    <a:latin typeface="+mj-lt"/>
                  </a:rPr>
                  <a:t> to 0 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 startAt="4"/>
                </a:pPr>
                <a:r>
                  <a:rPr lang="en-US" sz="2000" b="0" dirty="0" smtClean="0">
                    <a:latin typeface="+mj-lt"/>
                  </a:rPr>
                  <a:t>Node </a:t>
                </a:r>
                <a:r>
                  <a:rPr lang="en-US" sz="2000" b="0" dirty="0" err="1" smtClean="0">
                    <a:latin typeface="+mj-lt"/>
                  </a:rPr>
                  <a:t>rvalue</a:t>
                </a:r>
                <a:r>
                  <a:rPr lang="en-US" sz="2000" b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b="0" dirty="0" smtClean="0">
                    <a:latin typeface="+mj-lt"/>
                  </a:rPr>
                  <a:t> Node </a:t>
                </a:r>
                <a:r>
                  <a:rPr lang="en-US" sz="2000" b="0" dirty="0" err="1" smtClean="0">
                    <a:latin typeface="+mj-lt"/>
                  </a:rPr>
                  <a:t>rvalue</a:t>
                </a:r>
                <a:r>
                  <a:rPr lang="en-US" sz="2000" b="0" dirty="0" smtClean="0">
                    <a:latin typeface="+mj-lt"/>
                  </a:rPr>
                  <a:t> + </a:t>
                </a:r>
                <a:r>
                  <a:rPr lang="en-US" sz="2000" b="0" dirty="0" err="1" smtClean="0">
                    <a:latin typeface="+mj-lt"/>
                  </a:rPr>
                  <a:t>Accum_rain</a:t>
                </a:r>
                <a:endParaRPr lang="en-US" sz="2000" b="0" dirty="0" smtClean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 startAt="4"/>
                </a:pPr>
                <a:r>
                  <a:rPr lang="en-US" sz="2000" dirty="0" smtClean="0">
                    <a:latin typeface="+mj-lt"/>
                  </a:rPr>
                  <a:t>Return Node </a:t>
                </a:r>
                <a:r>
                  <a:rPr lang="en-US" sz="2000" dirty="0" err="1" smtClean="0">
                    <a:latin typeface="+mj-lt"/>
                  </a:rPr>
                  <a:t>rvalue</a:t>
                </a:r>
                <a:endParaRPr lang="en-US" sz="20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53" y="2515154"/>
                <a:ext cx="9892040" cy="3683060"/>
              </a:xfrm>
              <a:prstGeom prst="rect">
                <a:avLst/>
              </a:prstGeom>
              <a:blipFill rotWithShape="0">
                <a:blip r:embed="rId2"/>
                <a:stretch>
                  <a:fillRect l="-986" t="-993" b="-3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6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4183" y="73825"/>
            <a:ext cx="9583971" cy="770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Pseudo-Code (2/2)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68145" y="733246"/>
                <a:ext cx="11281380" cy="4488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 smtClean="0">
                    <a:solidFill>
                      <a:schemeClr val="accent2"/>
                    </a:solidFill>
                    <a:latin typeface="+mj-lt"/>
                  </a:rPr>
                  <a:t>Input: </a:t>
                </a:r>
                <a:r>
                  <a:rPr lang="en-US" sz="1900" b="0" dirty="0" smtClean="0">
                    <a:latin typeface="+mj-lt"/>
                  </a:rPr>
                  <a:t>Gradient descent grap</a:t>
                </a:r>
                <a:r>
                  <a:rPr lang="en-US" sz="1900" dirty="0" smtClean="0">
                    <a:latin typeface="+mj-lt"/>
                  </a:rPr>
                  <a:t>h with a set of N nodes and E edges. Each node is contains a value (</a:t>
                </a:r>
                <a:r>
                  <a:rPr lang="en-US" sz="1900" dirty="0" err="1" smtClean="0">
                    <a:latin typeface="+mj-lt"/>
                  </a:rPr>
                  <a:t>rvalue</a:t>
                </a:r>
                <a:r>
                  <a:rPr lang="en-US" sz="1900" dirty="0" smtClean="0">
                    <a:latin typeface="+mj-lt"/>
                  </a:rPr>
                  <a:t>) which denotes the amount of rainfall it received. 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 smtClean="0">
                    <a:solidFill>
                      <a:schemeClr val="accent2"/>
                    </a:solidFill>
                    <a:latin typeface="+mj-lt"/>
                  </a:rPr>
                  <a:t>Output: </a:t>
                </a:r>
                <a:r>
                  <a:rPr lang="en-US" sz="1900" b="0" dirty="0" smtClean="0">
                    <a:latin typeface="+mj-lt"/>
                  </a:rPr>
                  <a:t>Modified gradient descent graph where each node contains the accumulated rain in its “</a:t>
                </a:r>
                <a:r>
                  <a:rPr lang="en-US" sz="1900" b="0" dirty="0" err="1" smtClean="0">
                    <a:latin typeface="+mj-lt"/>
                  </a:rPr>
                  <a:t>rvalue</a:t>
                </a:r>
                <a:r>
                  <a:rPr lang="en-US" sz="1900" dirty="0" smtClean="0">
                    <a:latin typeface="+mj-lt"/>
                  </a:rPr>
                  <a:t>” attribute. </a:t>
                </a:r>
                <a:endParaRPr lang="en-US" sz="1900" b="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endParaRPr lang="en-US" sz="1900" dirty="0" smtClean="0"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latin typeface="+mj-lt"/>
                  </a:rPr>
                  <a:t>Main Routine</a:t>
                </a:r>
                <a:endParaRPr lang="en-US" sz="1900" b="0" dirty="0" smtClean="0">
                  <a:latin typeface="+mj-lt"/>
                </a:endParaRPr>
              </a:p>
              <a:p>
                <a:pPr marL="457200" indent="-27432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/>
                </a:pPr>
                <a:r>
                  <a:rPr lang="en-US" sz="1900" b="0" dirty="0" smtClean="0">
                    <a:latin typeface="+mj-lt"/>
                  </a:rPr>
                  <a:t>While </a:t>
                </a:r>
                <a:r>
                  <a:rPr lang="en-US" sz="1900" dirty="0" smtClean="0">
                    <a:latin typeface="+mj-lt"/>
                  </a:rPr>
                  <a:t>there exists a node with a child with non-zero “</a:t>
                </a:r>
                <a:r>
                  <a:rPr lang="en-US" sz="1900" dirty="0" err="1" smtClean="0">
                    <a:latin typeface="+mj-lt"/>
                  </a:rPr>
                  <a:t>rvalue</a:t>
                </a:r>
                <a:r>
                  <a:rPr lang="en-US" sz="1900" dirty="0" smtClean="0">
                    <a:latin typeface="+mj-lt"/>
                  </a:rPr>
                  <a:t>”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1.1</a:t>
                </a:r>
                <a:r>
                  <a:rPr lang="en-US" sz="1900" dirty="0" smtClean="0">
                    <a:latin typeface="+mj-lt"/>
                  </a:rPr>
                  <a:t> </a:t>
                </a:r>
                <a:r>
                  <a:rPr lang="en-US" sz="1900" b="0" dirty="0" smtClean="0">
                    <a:latin typeface="+mj-lt"/>
                  </a:rPr>
                  <a:t> For all nodes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b="0" dirty="0" smtClean="0">
                    <a:latin typeface="+mj-lt"/>
                  </a:rPr>
                  <a:t> in the descent graph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1.1.1</a:t>
                </a:r>
                <a:r>
                  <a:rPr lang="en-US" sz="1900" dirty="0" smtClean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 smtClean="0">
                    <a:latin typeface="+mj-lt"/>
                  </a:rPr>
                  <a:t>has a child with non-zero “</a:t>
                </a:r>
                <a:r>
                  <a:rPr lang="en-US" sz="1900" dirty="0" err="1" smtClean="0">
                    <a:latin typeface="+mj-lt"/>
                  </a:rPr>
                  <a:t>rvalue</a:t>
                </a:r>
                <a:r>
                  <a:rPr lang="en-US" sz="1900" dirty="0" smtClean="0">
                    <a:latin typeface="+mj-lt"/>
                  </a:rPr>
                  <a:t>”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latin typeface="+mj-lt"/>
                  </a:rPr>
                  <a:t>	</a:t>
                </a:r>
                <a:r>
                  <a:rPr lang="en-US" sz="1900" b="0" dirty="0" smtClean="0">
                    <a:solidFill>
                      <a:schemeClr val="accent2"/>
                    </a:solidFill>
                    <a:latin typeface="+mj-lt"/>
                  </a:rPr>
                  <a:t>1.1.2</a:t>
                </a:r>
                <a:r>
                  <a:rPr lang="en-US" sz="1900" b="0" dirty="0" smtClean="0">
                    <a:latin typeface="+mj-lt"/>
                  </a:rPr>
                  <a:t> Modified-Depth-First(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900" b="0" dirty="0" smtClean="0">
                    <a:latin typeface="+mj-lt"/>
                  </a:rPr>
                  <a:t>)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  2. </a:t>
                </a:r>
                <a:r>
                  <a:rPr lang="en-US" sz="1900" dirty="0" smtClean="0">
                    <a:latin typeface="+mj-lt"/>
                  </a:rPr>
                  <a:t>Return the accumulated rainfall on all nodes.</a:t>
                </a:r>
                <a:endParaRPr lang="en-US" sz="19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45" y="733246"/>
                <a:ext cx="11281380" cy="4488408"/>
              </a:xfrm>
              <a:prstGeom prst="rect">
                <a:avLst/>
              </a:prstGeom>
              <a:blipFill rotWithShape="0">
                <a:blip r:embed="rId2"/>
                <a:stretch>
                  <a:fillRect l="-486" t="-678" r="-486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02631" y="5681020"/>
            <a:ext cx="581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What is the time complexity of the algorithm?</a:t>
            </a:r>
          </a:p>
        </p:txBody>
      </p:sp>
    </p:spTree>
    <p:extLst>
      <p:ext uri="{BB962C8B-B14F-4D97-AF65-F5344CB8AC3E}">
        <p14:creationId xmlns:p14="http://schemas.microsoft.com/office/powerpoint/2010/main" val="27092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7291" y="0"/>
            <a:ext cx="11451847" cy="922215"/>
          </a:xfrm>
        </p:spPr>
        <p:txBody>
          <a:bodyPr>
            <a:normAutofit/>
          </a:bodyPr>
          <a:lstStyle/>
          <a:p>
            <a:r>
              <a:rPr lang="en-AU" altLang="en-US" sz="3600" dirty="0" smtClean="0"/>
              <a:t>Common Complexity Orders</a:t>
            </a:r>
            <a:endParaRPr lang="en-US" sz="3400" dirty="0"/>
          </a:p>
        </p:txBody>
      </p:sp>
      <p:graphicFrame>
        <p:nvGraphicFramePr>
          <p:cNvPr id="5" name="Group 26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1680943"/>
              </p:ext>
            </p:extLst>
          </p:nvPr>
        </p:nvGraphicFramePr>
        <p:xfrm>
          <a:off x="2250831" y="1849312"/>
          <a:ext cx="5517661" cy="2621088"/>
        </p:xfrm>
        <a:graphic>
          <a:graphicData uri="http://schemas.openxmlformats.org/drawingml/2006/table">
            <a:tbl>
              <a:tblPr/>
              <a:tblGrid>
                <a:gridCol w="1470160"/>
                <a:gridCol w="2392811"/>
                <a:gridCol w="1654690"/>
              </a:tblGrid>
              <a:tr h="436848"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Constant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fast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48"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(log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Logarithmic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Fast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48"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Linear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48"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log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Sub-linear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48"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18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Polynomial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Slow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48"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8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Exponential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5000"/>
                        </a:spcBef>
                        <a:spcAft>
                          <a:spcPct val="35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Intractable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71077" y="1849312"/>
            <a:ext cx="5564554" cy="1310544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1077" y="3597247"/>
            <a:ext cx="5564554" cy="778811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Callout 1 2"/>
          <p:cNvSpPr/>
          <p:nvPr/>
        </p:nvSpPr>
        <p:spPr>
          <a:xfrm>
            <a:off x="8300337" y="1410773"/>
            <a:ext cx="1636765" cy="877078"/>
          </a:xfrm>
          <a:prstGeom prst="borderCallout1">
            <a:avLst>
              <a:gd name="adj1" fmla="val 38963"/>
              <a:gd name="adj2" fmla="val 218"/>
              <a:gd name="adj3" fmla="val 112500"/>
              <a:gd name="adj4" fmla="val -38333"/>
            </a:avLst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We all like these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8228803" y="3037409"/>
            <a:ext cx="1636765" cy="877078"/>
          </a:xfrm>
          <a:prstGeom prst="borderCallout1">
            <a:avLst>
              <a:gd name="adj1" fmla="val 38963"/>
              <a:gd name="adj2" fmla="val 218"/>
              <a:gd name="adj3" fmla="val 112500"/>
              <a:gd name="adj4" fmla="val -38333"/>
            </a:avLst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Not so much!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9814" y="2770132"/>
            <a:ext cx="9583971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Spatial Algorithms for Point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9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Convex Hull of N points in a plane</a:t>
            </a:r>
            <a:endParaRPr lang="en-US" sz="36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26087" y="6347011"/>
            <a:ext cx="8141395" cy="433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Slides </a:t>
            </a:r>
            <a:r>
              <a:rPr lang="en-US" altLang="en-US" sz="1800" dirty="0" smtClean="0"/>
              <a:t>Adapted from http</a:t>
            </a:r>
            <a:r>
              <a:rPr lang="en-US" altLang="en-US" sz="1800" dirty="0"/>
              <a:t>://www.cs.uu.nl/docs/vakken/ga/slides1.pdf</a:t>
            </a:r>
            <a:r>
              <a:rPr lang="en-US" altLang="en-US" sz="1800" dirty="0" smtClean="0"/>
              <a:t>  </a:t>
            </a:r>
            <a:endParaRPr lang="en-US" altLang="en-US" sz="1800" dirty="0">
              <a:latin typeface="+mj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97806" y="1007707"/>
            <a:ext cx="11394667" cy="161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100" u="sng" dirty="0" smtClean="0"/>
              <a:t>Definition:</a:t>
            </a:r>
            <a:r>
              <a:rPr lang="en-US" altLang="en-US" sz="2100" dirty="0" smtClean="0"/>
              <a:t> Given </a:t>
            </a:r>
            <a:r>
              <a:rPr lang="en-US" altLang="en-US" sz="2100" dirty="0"/>
              <a:t>set of N points in the Euclidean plane, </a:t>
            </a:r>
            <a:r>
              <a:rPr lang="en-US" altLang="en-US" sz="2100" dirty="0" smtClean="0"/>
              <a:t>convex hull is the minimum </a:t>
            </a:r>
            <a:r>
              <a:rPr lang="en-US" altLang="en-US" sz="2100" dirty="0"/>
              <a:t>area convex region that contains every point.</a:t>
            </a:r>
          </a:p>
          <a:p>
            <a:pPr marL="0" indent="0">
              <a:buNone/>
            </a:pPr>
            <a:r>
              <a:rPr lang="en-US" altLang="en-US" sz="2100" u="sng" dirty="0"/>
              <a:t>Intuition</a:t>
            </a:r>
            <a:r>
              <a:rPr lang="en-US" altLang="en-US" sz="2100" dirty="0"/>
              <a:t>: points are nails perpendicular to plane, stretch an elastic rubber bound around all points; it will minimize length.</a:t>
            </a:r>
            <a:r>
              <a:rPr lang="en-US" altLang="en-US" sz="2100" dirty="0" smtClean="0"/>
              <a:t>  </a:t>
            </a:r>
            <a:endParaRPr lang="en-US" altLang="en-US" sz="2100" dirty="0">
              <a:latin typeface="+mj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97806" y="3092961"/>
            <a:ext cx="4376218" cy="1168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The input at 2N coordinates. </a:t>
            </a:r>
          </a:p>
          <a:p>
            <a:r>
              <a:rPr lang="en-US" altLang="en-US" sz="2200" dirty="0" smtClean="0"/>
              <a:t>Size of the convex hull O(N)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19" y="2296012"/>
            <a:ext cx="2675858" cy="3746201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8405245" y="5847779"/>
            <a:ext cx="2906006" cy="388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Sample Convex Hull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77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Convex Hull of N points in a plane</a:t>
            </a:r>
            <a:endParaRPr lang="en-US" sz="36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26087" y="6347011"/>
            <a:ext cx="8141395" cy="433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Slides </a:t>
            </a:r>
            <a:r>
              <a:rPr lang="en-US" altLang="en-US" sz="1800" dirty="0" smtClean="0"/>
              <a:t>Adapted from http</a:t>
            </a:r>
            <a:r>
              <a:rPr lang="en-US" altLang="en-US" sz="1800" dirty="0"/>
              <a:t>://www.cs.uu.nl/docs/vakken/ga/slides1.pdf</a:t>
            </a:r>
            <a:r>
              <a:rPr lang="en-US" altLang="en-US" sz="1800" dirty="0" smtClean="0"/>
              <a:t>  </a:t>
            </a:r>
            <a:endParaRPr lang="en-US" altLang="en-US" sz="1800" dirty="0">
              <a:latin typeface="+mj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97806" y="1007707"/>
            <a:ext cx="11394667" cy="161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100" u="sng" dirty="0" smtClean="0"/>
              <a:t>Definition:</a:t>
            </a:r>
            <a:r>
              <a:rPr lang="en-US" altLang="en-US" sz="2100" dirty="0" smtClean="0"/>
              <a:t> Given </a:t>
            </a:r>
            <a:r>
              <a:rPr lang="en-US" altLang="en-US" sz="2100" dirty="0"/>
              <a:t>set of N points in the Euclidean plane, </a:t>
            </a:r>
            <a:r>
              <a:rPr lang="en-US" altLang="en-US" sz="2100" dirty="0" smtClean="0"/>
              <a:t>convex hull is the minimum </a:t>
            </a:r>
            <a:r>
              <a:rPr lang="en-US" altLang="en-US" sz="2100" dirty="0"/>
              <a:t>area convex region that contains every point.</a:t>
            </a:r>
          </a:p>
          <a:p>
            <a:pPr marL="0" indent="0">
              <a:buNone/>
            </a:pPr>
            <a:r>
              <a:rPr lang="en-US" altLang="en-US" sz="2100" u="sng" dirty="0"/>
              <a:t>Intuition</a:t>
            </a:r>
            <a:r>
              <a:rPr lang="en-US" altLang="en-US" sz="2100" dirty="0"/>
              <a:t>: points are nails perpendicular to plane, stretch an elastic rubber bound around all points; it will minimize length.</a:t>
            </a:r>
            <a:r>
              <a:rPr lang="en-US" altLang="en-US" sz="2100" dirty="0" smtClean="0"/>
              <a:t>  </a:t>
            </a:r>
            <a:endParaRPr lang="en-US" altLang="en-US" sz="2100" dirty="0">
              <a:latin typeface="+mj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9523" y="3125298"/>
            <a:ext cx="5254759" cy="1195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output is </a:t>
            </a:r>
            <a:r>
              <a:rPr lang="en-US" sz="2200" dirty="0" smtClean="0"/>
              <a:t>returned </a:t>
            </a:r>
            <a:r>
              <a:rPr lang="en-US" sz="2200" dirty="0"/>
              <a:t>as </a:t>
            </a:r>
            <a:r>
              <a:rPr lang="en-US" sz="2200" dirty="0" smtClean="0"/>
              <a:t>a sorted </a:t>
            </a:r>
            <a:r>
              <a:rPr lang="en-US" sz="2200" dirty="0"/>
              <a:t>sequence of the points, clockwise (CW) along the boundary</a:t>
            </a: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19" y="2296012"/>
            <a:ext cx="2675858" cy="3746201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8405245" y="5847779"/>
            <a:ext cx="2906006" cy="388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Sample Convex Hull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92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Intuitions used in the Algorithm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55038" y="1647308"/>
            <a:ext cx="5590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100" dirty="0">
                <a:latin typeface="+mj-lt"/>
              </a:rPr>
              <a:t>Property: The vertices of the </a:t>
            </a:r>
            <a:r>
              <a:rPr lang="en-US" sz="2100" dirty="0" smtClean="0">
                <a:latin typeface="+mj-lt"/>
              </a:rPr>
              <a:t>convex hull </a:t>
            </a:r>
            <a:r>
              <a:rPr lang="en-US" sz="2100" dirty="0">
                <a:latin typeface="+mj-lt"/>
              </a:rPr>
              <a:t>are always points from the </a:t>
            </a:r>
            <a:r>
              <a:rPr lang="en-US" sz="2100" dirty="0" smtClean="0">
                <a:latin typeface="+mj-lt"/>
              </a:rPr>
              <a:t>input.</a:t>
            </a:r>
            <a:endParaRPr lang="en-US" sz="2100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100" dirty="0">
                <a:latin typeface="+mj-lt"/>
              </a:rPr>
              <a:t>Consequently, the edges of </a:t>
            </a:r>
            <a:r>
              <a:rPr lang="en-US" sz="2100" dirty="0" smtClean="0">
                <a:latin typeface="+mj-lt"/>
              </a:rPr>
              <a:t>the convex </a:t>
            </a:r>
            <a:r>
              <a:rPr lang="en-US" sz="2100" dirty="0">
                <a:latin typeface="+mj-lt"/>
              </a:rPr>
              <a:t>hull connect two points </a:t>
            </a:r>
            <a:r>
              <a:rPr lang="en-US" sz="2100" dirty="0" smtClean="0">
                <a:latin typeface="+mj-lt"/>
              </a:rPr>
              <a:t>of the </a:t>
            </a:r>
            <a:r>
              <a:rPr lang="en-US" sz="2100" dirty="0">
                <a:latin typeface="+mj-lt"/>
              </a:rPr>
              <a:t>input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100" dirty="0">
                <a:latin typeface="+mj-lt"/>
              </a:rPr>
              <a:t>Property: The supporting line of </a:t>
            </a:r>
            <a:r>
              <a:rPr lang="en-US" sz="2100" dirty="0" smtClean="0">
                <a:latin typeface="+mj-lt"/>
              </a:rPr>
              <a:t>any convex hull edge has all input points to </a:t>
            </a:r>
            <a:r>
              <a:rPr lang="en-US" sz="2100" dirty="0">
                <a:latin typeface="+mj-lt"/>
              </a:rPr>
              <a:t>one side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03" y="1509572"/>
            <a:ext cx="3581900" cy="32770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60659" y="4786629"/>
            <a:ext cx="3469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all points lie right of the</a:t>
            </a:r>
          </a:p>
          <a:p>
            <a:r>
              <a:rPr lang="en-US" sz="2000" dirty="0">
                <a:latin typeface="+mj-lt"/>
              </a:rPr>
              <a:t>directed line from p to q,</a:t>
            </a:r>
          </a:p>
          <a:p>
            <a:r>
              <a:rPr lang="en-US" sz="2000" dirty="0">
                <a:latin typeface="+mj-lt"/>
              </a:rPr>
              <a:t>if the edge from p to q is</a:t>
            </a:r>
          </a:p>
          <a:p>
            <a:r>
              <a:rPr lang="en-US" sz="2000" dirty="0">
                <a:latin typeface="+mj-lt"/>
              </a:rPr>
              <a:t>a </a:t>
            </a:r>
            <a:r>
              <a:rPr lang="en-US" sz="2000" dirty="0" smtClean="0">
                <a:latin typeface="+mj-lt"/>
              </a:rPr>
              <a:t>convex </a:t>
            </a:r>
            <a:r>
              <a:rPr lang="en-US" sz="2000" dirty="0">
                <a:latin typeface="+mj-lt"/>
              </a:rPr>
              <a:t>hull edge</a:t>
            </a:r>
          </a:p>
        </p:txBody>
      </p:sp>
    </p:spTree>
    <p:extLst>
      <p:ext uri="{BB962C8B-B14F-4D97-AF65-F5344CB8AC3E}">
        <p14:creationId xmlns:p14="http://schemas.microsoft.com/office/powerpoint/2010/main" val="23539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Intuitions used in the Algorithm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55038" y="1647308"/>
            <a:ext cx="5590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100" dirty="0">
                <a:latin typeface="+mj-lt"/>
              </a:rPr>
              <a:t>Property: The vertices of the </a:t>
            </a:r>
            <a:r>
              <a:rPr lang="en-US" sz="2100" dirty="0" smtClean="0">
                <a:latin typeface="+mj-lt"/>
              </a:rPr>
              <a:t>convex hull </a:t>
            </a:r>
            <a:r>
              <a:rPr lang="en-US" sz="2100" dirty="0">
                <a:latin typeface="+mj-lt"/>
              </a:rPr>
              <a:t>are always points from the </a:t>
            </a:r>
            <a:r>
              <a:rPr lang="en-US" sz="2100" dirty="0" smtClean="0">
                <a:latin typeface="+mj-lt"/>
              </a:rPr>
              <a:t>input.</a:t>
            </a:r>
            <a:endParaRPr lang="en-US" sz="2100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100" dirty="0">
                <a:latin typeface="+mj-lt"/>
              </a:rPr>
              <a:t>Consequently, the edges of </a:t>
            </a:r>
            <a:r>
              <a:rPr lang="en-US" sz="2100" dirty="0" smtClean="0">
                <a:latin typeface="+mj-lt"/>
              </a:rPr>
              <a:t>the convex </a:t>
            </a:r>
            <a:r>
              <a:rPr lang="en-US" sz="2100" dirty="0">
                <a:latin typeface="+mj-lt"/>
              </a:rPr>
              <a:t>hull connect two points </a:t>
            </a:r>
            <a:r>
              <a:rPr lang="en-US" sz="2100" dirty="0" smtClean="0">
                <a:latin typeface="+mj-lt"/>
              </a:rPr>
              <a:t>of the </a:t>
            </a:r>
            <a:r>
              <a:rPr lang="en-US" sz="2100" dirty="0">
                <a:latin typeface="+mj-lt"/>
              </a:rPr>
              <a:t>input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100" dirty="0">
                <a:latin typeface="+mj-lt"/>
              </a:rPr>
              <a:t>Property: The supporting line of </a:t>
            </a:r>
            <a:r>
              <a:rPr lang="en-US" sz="2100" dirty="0" smtClean="0">
                <a:latin typeface="+mj-lt"/>
              </a:rPr>
              <a:t>any convex hull edge has all input points to </a:t>
            </a:r>
            <a:r>
              <a:rPr lang="en-US" sz="2100" dirty="0">
                <a:latin typeface="+mj-lt"/>
              </a:rPr>
              <a:t>one side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83" y="1407460"/>
            <a:ext cx="3729317" cy="33791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60659" y="4786629"/>
            <a:ext cx="3469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all points lie right of the</a:t>
            </a:r>
          </a:p>
          <a:p>
            <a:r>
              <a:rPr lang="en-US" sz="2000" dirty="0">
                <a:latin typeface="+mj-lt"/>
              </a:rPr>
              <a:t>directed line from p to q,</a:t>
            </a:r>
          </a:p>
          <a:p>
            <a:r>
              <a:rPr lang="en-US" sz="2000" dirty="0">
                <a:latin typeface="+mj-lt"/>
              </a:rPr>
              <a:t>if the edge from p to q is</a:t>
            </a:r>
          </a:p>
          <a:p>
            <a:r>
              <a:rPr lang="en-US" sz="2000" dirty="0">
                <a:latin typeface="+mj-lt"/>
              </a:rPr>
              <a:t>a </a:t>
            </a:r>
            <a:r>
              <a:rPr lang="en-US" sz="2000" dirty="0" smtClean="0">
                <a:latin typeface="+mj-lt"/>
              </a:rPr>
              <a:t>convex </a:t>
            </a:r>
            <a:r>
              <a:rPr lang="en-US" sz="2000" dirty="0">
                <a:latin typeface="+mj-lt"/>
              </a:rPr>
              <a:t>hull edge</a:t>
            </a:r>
          </a:p>
        </p:txBody>
      </p:sp>
    </p:spTree>
    <p:extLst>
      <p:ext uri="{BB962C8B-B14F-4D97-AF65-F5344CB8AC3E}">
        <p14:creationId xmlns:p14="http://schemas.microsoft.com/office/powerpoint/2010/main" val="10351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Simple Algorithm for Convex Hull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10215" y="1007707"/>
                <a:ext cx="10521174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b="0" i="1" dirty="0" smtClean="0">
                    <a:solidFill>
                      <a:schemeClr val="accent2"/>
                    </a:solidFill>
                    <a:latin typeface="+mj-lt"/>
                  </a:rPr>
                  <a:t>Input:</a:t>
                </a:r>
                <a:r>
                  <a:rPr lang="en-US" sz="21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100" b="0" dirty="0" smtClean="0">
                    <a:latin typeface="+mj-lt"/>
                  </a:rPr>
                  <a:t>A set of </a:t>
                </a:r>
                <a:r>
                  <a:rPr lang="en-US" sz="2100" b="0" i="1" dirty="0" smtClean="0">
                    <a:latin typeface="Cambria Math" panose="02040503050406030204" pitchFamily="18" charset="0"/>
                  </a:rPr>
                  <a:t>P  </a:t>
                </a:r>
                <a:r>
                  <a:rPr lang="en-US" sz="2100" b="0" dirty="0" smtClean="0">
                    <a:latin typeface="+mj-lt"/>
                  </a:rPr>
                  <a:t>points in a Plane</a:t>
                </a:r>
                <a:r>
                  <a:rPr lang="en-US" sz="2100" b="0" i="1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i="1" dirty="0" smtClean="0">
                    <a:solidFill>
                      <a:schemeClr val="accent2"/>
                    </a:solidFill>
                    <a:latin typeface="+mj-lt"/>
                  </a:rPr>
                  <a:t>Output:</a:t>
                </a:r>
                <a:r>
                  <a:rPr lang="en-US" sz="21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100" dirty="0" smtClean="0">
                    <a:latin typeface="+mj-lt"/>
                  </a:rPr>
                  <a:t>A list containing the vertices of the convex hull  </a:t>
                </a:r>
                <a:r>
                  <a:rPr lang="en-US" sz="2100" i="1" dirty="0" smtClean="0">
                    <a:latin typeface="Cambria Math" panose="02040503050406030204" pitchFamily="18" charset="0"/>
                  </a:rPr>
                  <a:t>CH(P) </a:t>
                </a:r>
                <a:r>
                  <a:rPr lang="en-US" sz="2100" dirty="0" smtClean="0">
                    <a:latin typeface="+mj-lt"/>
                  </a:rPr>
                  <a:t>in clockwise order.</a:t>
                </a:r>
                <a:endParaRPr lang="en-US" sz="2100" b="0" dirty="0" smtClean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←∅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valid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200" dirty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200" dirty="0" smtClean="0">
                    <a:latin typeface="+mj-lt"/>
                  </a:rPr>
                  <a:t>For all ordered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𝑃𝑋𝑃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2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2.1</a:t>
                </a:r>
                <a:r>
                  <a:rPr lang="en-US" sz="2200" dirty="0" smtClean="0">
                    <a:latin typeface="+mj-lt"/>
                  </a:rPr>
                  <a:t> Do while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valid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2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2.2</a:t>
                </a:r>
                <a:r>
                  <a:rPr lang="en-US" sz="2200" dirty="0" smtClean="0">
                    <a:latin typeface="+mj-lt"/>
                  </a:rPr>
                  <a:t> For all points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200" b="0" dirty="0" smtClean="0">
                  <a:latin typeface="+mj-lt"/>
                </a:endParaRPr>
              </a:p>
              <a:p>
                <a:pPr lvl="2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2.2.1</a:t>
                </a:r>
                <a:r>
                  <a:rPr lang="en-US" sz="2200" dirty="0" smtClean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lies to the left of the directed lines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endParaRPr lang="en-US" sz="2200" dirty="0" smtClean="0">
                  <a:latin typeface="+mj-lt"/>
                </a:endParaRPr>
              </a:p>
              <a:p>
                <a:pPr lvl="3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latin typeface="+mj-lt"/>
                  </a:rPr>
                  <a:t>      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valid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sz="2200" b="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2.3</a:t>
                </a:r>
                <a:r>
                  <a:rPr lang="en-US" sz="2200" dirty="0" smtClean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valid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true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then add the directed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200" dirty="0" smtClean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200" dirty="0" smtClean="0">
                    <a:latin typeface="+mj-lt"/>
                  </a:rPr>
                  <a:t>From the 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of edges construct a list of vertices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, sorted in clockwise order.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15" y="1007707"/>
                <a:ext cx="10521174" cy="5262979"/>
              </a:xfrm>
              <a:prstGeom prst="rect">
                <a:avLst/>
              </a:prstGeom>
              <a:blipFill rotWithShape="0">
                <a:blip r:embed="rId2"/>
                <a:stretch>
                  <a:fillRect l="-1043" t="-694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7806" y="1097354"/>
            <a:ext cx="10777018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+mj-lt"/>
              </a:rPr>
              <a:t>Main </a:t>
            </a:r>
            <a:r>
              <a:rPr lang="en-US" sz="2100" dirty="0">
                <a:latin typeface="+mj-lt"/>
              </a:rPr>
              <a:t>idea: Sort the points from left to right (= by x-coordinate</a:t>
            </a:r>
            <a:r>
              <a:rPr lang="en-US" sz="2100" dirty="0" smtClean="0">
                <a:latin typeface="+mj-lt"/>
              </a:rPr>
              <a:t>).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+mj-lt"/>
              </a:rPr>
              <a:t>Insert </a:t>
            </a:r>
            <a:r>
              <a:rPr lang="en-US" sz="2100" dirty="0">
                <a:latin typeface="+mj-lt"/>
              </a:rPr>
              <a:t>the points in this order, and maintain the upper hull so </a:t>
            </a:r>
            <a:r>
              <a:rPr lang="en-US" sz="2100" dirty="0" smtClean="0">
                <a:latin typeface="+mj-lt"/>
              </a:rPr>
              <a:t>far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SzPct val="119000"/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+mj-lt"/>
              </a:rPr>
              <a:t>First compute </a:t>
            </a:r>
            <a:r>
              <a:rPr lang="en-US" sz="2100" dirty="0">
                <a:latin typeface="+mj-lt"/>
              </a:rPr>
              <a:t>the upper boundary of the convex </a:t>
            </a:r>
            <a:r>
              <a:rPr lang="en-US" sz="2100" dirty="0" smtClean="0">
                <a:latin typeface="+mj-lt"/>
              </a:rPr>
              <a:t>hull and then the lower part. </a:t>
            </a:r>
            <a:endParaRPr lang="en-US" sz="2100" dirty="0">
              <a:latin typeface="+mj-lt"/>
            </a:endParaRPr>
          </a:p>
          <a:p>
            <a:endParaRPr lang="en-US" dirty="0" smtClean="0">
              <a:latin typeface="CMSS10"/>
            </a:endParaRPr>
          </a:p>
          <a:p>
            <a:endParaRPr lang="en-US" dirty="0" smtClean="0">
              <a:latin typeface="CMSS1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58" y="2750764"/>
            <a:ext cx="4502890" cy="38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853" y="2603425"/>
            <a:ext cx="3443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Observation: from left </a:t>
            </a:r>
            <a:r>
              <a:rPr lang="en-US" sz="2400" dirty="0" smtClean="0"/>
              <a:t>to right</a:t>
            </a:r>
            <a:r>
              <a:rPr lang="en-US" sz="2400" dirty="0"/>
              <a:t>, there </a:t>
            </a:r>
            <a:r>
              <a:rPr lang="en-US" sz="2400" dirty="0" smtClean="0"/>
              <a:t>would be only </a:t>
            </a:r>
            <a:r>
              <a:rPr lang="en-US" sz="2400" dirty="0"/>
              <a:t>right turns</a:t>
            </a:r>
          </a:p>
          <a:p>
            <a:r>
              <a:rPr lang="en-US" sz="2400" dirty="0"/>
              <a:t>on the upper hull</a:t>
            </a:r>
            <a:r>
              <a:rPr lang="en-US" sz="2100" dirty="0" smtClean="0">
                <a:latin typeface="+mj-lt"/>
              </a:rPr>
              <a:t>. </a:t>
            </a:r>
            <a:endParaRPr lang="en-US" sz="2100" dirty="0">
              <a:latin typeface="+mj-lt"/>
            </a:endParaRPr>
          </a:p>
          <a:p>
            <a:endParaRPr lang="en-US" dirty="0" smtClean="0">
              <a:latin typeface="CMSS10"/>
            </a:endParaRPr>
          </a:p>
          <a:p>
            <a:endParaRPr lang="en-US" dirty="0" smtClean="0">
              <a:latin typeface="CMSS1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67" y="1097354"/>
            <a:ext cx="5439534" cy="352474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526306" y="3352800"/>
            <a:ext cx="367553" cy="101301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93859" y="1703294"/>
            <a:ext cx="2976282" cy="160468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870141" y="1719378"/>
            <a:ext cx="744071" cy="8840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0649330" y="2619509"/>
            <a:ext cx="377258" cy="104574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93859" y="2325760"/>
            <a:ext cx="367553" cy="101301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7094668" y="2678980"/>
            <a:ext cx="333487" cy="306571"/>
          </a:xfrm>
          <a:prstGeom prst="arc">
            <a:avLst>
              <a:gd name="adj1" fmla="val 14525587"/>
              <a:gd name="adj2" fmla="val 130128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79612" y="2201878"/>
            <a:ext cx="1559859" cy="527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Right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 Turn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67" y="1214069"/>
            <a:ext cx="5439534" cy="32913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44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Initialize by inserting </a:t>
            </a:r>
            <a:r>
              <a:rPr lang="en-US" sz="2400" dirty="0" smtClean="0"/>
              <a:t>the leftmost </a:t>
            </a:r>
            <a:r>
              <a:rPr lang="en-US" sz="2400" dirty="0"/>
              <a:t>two points</a:t>
            </a:r>
            <a:endParaRPr lang="en-US" dirty="0" smtClean="0">
              <a:latin typeface="CMSS10"/>
            </a:endParaRPr>
          </a:p>
          <a:p>
            <a:endParaRPr lang="en-US" dirty="0" smtClean="0">
              <a:latin typeface="CMSS10"/>
            </a:endParaRPr>
          </a:p>
        </p:txBody>
      </p:sp>
    </p:spTree>
    <p:extLst>
      <p:ext uri="{BB962C8B-B14F-4D97-AF65-F5344CB8AC3E}">
        <p14:creationId xmlns:p14="http://schemas.microsoft.com/office/powerpoint/2010/main" val="40747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63" y="1214069"/>
            <a:ext cx="5133192" cy="32913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443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we add the third point </a:t>
            </a:r>
            <a:r>
              <a:rPr lang="en-US" sz="2400" dirty="0" smtClean="0"/>
              <a:t>there will </a:t>
            </a:r>
            <a:r>
              <a:rPr lang="en-US" sz="2400" dirty="0"/>
              <a:t>be a right turn at </a:t>
            </a:r>
            <a:r>
              <a:rPr lang="en-US" sz="2400" dirty="0" smtClean="0"/>
              <a:t>the previous </a:t>
            </a:r>
            <a:r>
              <a:rPr lang="en-US" sz="2400" dirty="0"/>
              <a:t>point, so </a:t>
            </a:r>
            <a:r>
              <a:rPr lang="en-US" sz="2400" dirty="0" smtClean="0"/>
              <a:t>we add </a:t>
            </a:r>
            <a:r>
              <a:rPr lang="en-US" sz="2400" dirty="0"/>
              <a:t>it</a:t>
            </a:r>
            <a:endParaRPr lang="en-US" dirty="0" smtClean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1713" y="375441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96692" y="3024692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70028" y="2483282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661699" y="248154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222889" y="3151580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608372" y="1551537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7291" y="1"/>
            <a:ext cx="11451847" cy="998376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What about the complexity of these tasks? Can even have a correct and complete algorithm?</a:t>
            </a:r>
            <a:endParaRPr lang="en-US" sz="34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42461" y="1138335"/>
            <a:ext cx="11183815" cy="55594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Examples: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Geo-locate all human settlements e.g. tents (or usable roads) </a:t>
            </a:r>
            <a:r>
              <a:rPr lang="en-US" sz="2000" dirty="0" smtClean="0"/>
              <a:t>after an earthquake. You are given aerial images. </a:t>
            </a:r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/>
              <a:t>Given a digital satellite image, create an object based model for water bodies including wells (points), streams (</a:t>
            </a:r>
            <a:r>
              <a:rPr lang="en-US" sz="2000" dirty="0" smtClean="0"/>
              <a:t>line string</a:t>
            </a:r>
            <a:r>
              <a:rPr lang="en-US" sz="2000" dirty="0"/>
              <a:t>) and lakes (polygons). 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Given </a:t>
            </a:r>
            <a:r>
              <a:rPr lang="en-US" sz="2000" dirty="0"/>
              <a:t>a news article (e.g. those from Google News), photograph, or video-clip, identify the geographic location it is describing. 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/>
              <a:t>Given postal addresses of hotels, determine the hotel closest to a specified point of interest (</a:t>
            </a:r>
            <a:r>
              <a:rPr lang="en-US" sz="2000" dirty="0" smtClean="0"/>
              <a:t>POI). </a:t>
            </a:r>
            <a:r>
              <a:rPr lang="en-US" sz="2000" dirty="0"/>
              <a:t>Assume the availability of a geo-coding service to convert postal addresses to geographic point-locations</a:t>
            </a:r>
            <a:endParaRPr lang="en-US" altLang="en-US" sz="2000" dirty="0" smtClean="0"/>
          </a:p>
          <a:p>
            <a:endParaRPr lang="en-US" altLang="en-US" sz="2000" dirty="0"/>
          </a:p>
        </p:txBody>
      </p:sp>
      <p:pic>
        <p:nvPicPr>
          <p:cNvPr id="1026" name="Picture 2" descr="tent-city-haiti-earthquake-aerial_11899_600x450.jpg (600×4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55" y="2078994"/>
            <a:ext cx="2743932" cy="18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nationalgeographic.com/wpf/media-live/photos/000/119/cache/stadium-aerial-haiti-earthquake_11901_600x450.jpg?01AD=3DRcBT_2CQWp08K7vptjIUi7a_QpbEZ1ndp_-onbemU44WMWyygQTZQ&amp;01RI=5549D2E4966EDDA&amp;01NA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81" y="1830057"/>
            <a:ext cx="2846884" cy="20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04" y="1214069"/>
            <a:ext cx="5000075" cy="33489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443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we add the fourth point </a:t>
            </a:r>
            <a:r>
              <a:rPr lang="en-US" sz="2400" dirty="0" smtClean="0"/>
              <a:t>we get </a:t>
            </a:r>
            <a:r>
              <a:rPr lang="en-US" sz="2400" dirty="0"/>
              <a:t>a left turn at the third</a:t>
            </a:r>
          </a:p>
          <a:p>
            <a:r>
              <a:rPr lang="en-US" sz="2400" dirty="0"/>
              <a:t>point</a:t>
            </a:r>
            <a:endParaRPr lang="en-US" dirty="0" smtClean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0047" y="384783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15026" y="3118111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88362" y="2576701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80033" y="2574967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41223" y="3244999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726706" y="164495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04" y="1314999"/>
            <a:ext cx="5117702" cy="3221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443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…..so </a:t>
            </a:r>
            <a:r>
              <a:rPr lang="en-US" sz="2400" dirty="0"/>
              <a:t>we remove the </a:t>
            </a:r>
            <a:r>
              <a:rPr lang="en-US" sz="2400" dirty="0" smtClean="0"/>
              <a:t>third point </a:t>
            </a:r>
            <a:r>
              <a:rPr lang="en-US" sz="2400" dirty="0"/>
              <a:t>from the upper </a:t>
            </a:r>
            <a:r>
              <a:rPr lang="en-US" sz="2400" dirty="0" smtClean="0"/>
              <a:t>hull when </a:t>
            </a:r>
            <a:r>
              <a:rPr lang="en-US" sz="2400" dirty="0"/>
              <a:t>we add the fourth</a:t>
            </a:r>
            <a:endParaRPr lang="en-US" dirty="0" smtClean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1782" y="3821425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96761" y="309169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70097" y="255028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61768" y="2548554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422958" y="3218586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808441" y="161854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9" y="1342724"/>
            <a:ext cx="5179777" cy="32292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we add the </a:t>
            </a:r>
            <a:r>
              <a:rPr lang="en-US" sz="2400" dirty="0" smtClean="0"/>
              <a:t>fifth </a:t>
            </a:r>
            <a:r>
              <a:rPr lang="en-US" sz="2400" dirty="0"/>
              <a:t>point we </a:t>
            </a:r>
            <a:r>
              <a:rPr lang="en-US" sz="2400" dirty="0" smtClean="0"/>
              <a:t>get a </a:t>
            </a:r>
            <a:r>
              <a:rPr lang="en-US" sz="2400" dirty="0"/>
              <a:t>left turn at the fourth point</a:t>
            </a:r>
            <a:endParaRPr lang="en-US" dirty="0" smtClean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307" y="3842940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9286" y="311321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22622" y="257180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14293" y="257006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75483" y="3240101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760966" y="164005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14" y="1370162"/>
            <a:ext cx="5176392" cy="32108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….so </a:t>
            </a:r>
            <a:r>
              <a:rPr lang="en-US" sz="2400" dirty="0"/>
              <a:t>we remove the </a:t>
            </a:r>
            <a:r>
              <a:rPr lang="en-US" sz="2400" dirty="0" smtClean="0"/>
              <a:t>fourth point </a:t>
            </a:r>
            <a:r>
              <a:rPr lang="en-US" sz="2400" dirty="0"/>
              <a:t>when we add the </a:t>
            </a:r>
            <a:r>
              <a:rPr lang="en-US" sz="2400" dirty="0" smtClean="0"/>
              <a:t>fifth</a:t>
            </a:r>
            <a:endParaRPr lang="en-US" dirty="0" smtClean="0">
              <a:latin typeface="CMSS1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37692" y="3820770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52671" y="309104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226007" y="254963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817678" y="254789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378868" y="3217931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64351" y="161788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72" y="1295262"/>
            <a:ext cx="5334000" cy="3311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we add the sixth point </a:t>
            </a:r>
            <a:r>
              <a:rPr lang="en-US" sz="2400" dirty="0" smtClean="0"/>
              <a:t>we get </a:t>
            </a:r>
            <a:r>
              <a:rPr lang="en-US" sz="2400" dirty="0"/>
              <a:t>a right turn at the </a:t>
            </a:r>
            <a:r>
              <a:rPr lang="en-US" sz="2400" dirty="0" smtClean="0"/>
              <a:t>fifth point</a:t>
            </a:r>
            <a:r>
              <a:rPr lang="en-US" sz="2400" dirty="0"/>
              <a:t>, so we just add it</a:t>
            </a:r>
            <a:endParaRPr lang="en-US" dirty="0" smtClean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8450" y="3820770"/>
            <a:ext cx="473336" cy="421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13429" y="3091043"/>
            <a:ext cx="473336" cy="421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86765" y="2549633"/>
            <a:ext cx="473336" cy="421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78436" y="2547899"/>
            <a:ext cx="473336" cy="421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39626" y="3217526"/>
            <a:ext cx="473336" cy="4349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725109" y="1617888"/>
            <a:ext cx="473336" cy="421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1295262"/>
            <a:ext cx="5349519" cy="3311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also just add the </a:t>
            </a:r>
            <a:r>
              <a:rPr lang="en-US" sz="2400" dirty="0" smtClean="0"/>
              <a:t>seventh point as it was also a right turn.</a:t>
            </a:r>
            <a:endParaRPr lang="en-US" dirty="0" smtClean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3625" y="3842940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68604" y="311321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41940" y="257180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33611" y="257006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294801" y="3240101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680284" y="164005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344093"/>
            <a:ext cx="5439166" cy="3267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When adding the eight </a:t>
            </a:r>
            <a:r>
              <a:rPr lang="en-US" sz="2400" dirty="0" smtClean="0"/>
              <a:t>point (a left turn) we </a:t>
            </a:r>
            <a:r>
              <a:rPr lang="en-US" sz="2400" dirty="0"/>
              <a:t>must remove </a:t>
            </a:r>
            <a:r>
              <a:rPr lang="en-US" sz="2400" dirty="0" smtClean="0"/>
              <a:t>the seventh </a:t>
            </a:r>
            <a:r>
              <a:rPr lang="en-US" sz="2400" dirty="0"/>
              <a:t>point</a:t>
            </a:r>
            <a:endParaRPr lang="en-US" dirty="0" smtClean="0">
              <a:latin typeface="CMSS1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7016" y="3820770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71995" y="309104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45331" y="254963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37002" y="254789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287432" y="3388255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31101" y="154078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24" y="1344093"/>
            <a:ext cx="5315616" cy="32886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….</a:t>
            </a:r>
            <a:r>
              <a:rPr lang="en-US" sz="2400" dirty="0" smtClean="0">
                <a:latin typeface="+mj-lt"/>
              </a:rPr>
              <a:t>we must also </a:t>
            </a:r>
            <a:r>
              <a:rPr lang="en-US" sz="2400" dirty="0">
                <a:latin typeface="+mj-lt"/>
              </a:rPr>
              <a:t>remove </a:t>
            </a:r>
            <a:r>
              <a:rPr lang="en-US" sz="2400" dirty="0" smtClean="0">
                <a:latin typeface="+mj-lt"/>
              </a:rPr>
              <a:t>the seventh point.</a:t>
            </a:r>
            <a:endParaRPr lang="en-US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It is also a left turn from current edge.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8802" y="3977538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3781" y="3247811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97117" y="2706401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688788" y="2704667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249978" y="3374699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635461" y="177465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4" y="1347601"/>
            <a:ext cx="5324556" cy="3287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….</a:t>
            </a:r>
            <a:r>
              <a:rPr lang="en-US" sz="2400" dirty="0"/>
              <a:t> and also the sixth </a:t>
            </a:r>
            <a:r>
              <a:rPr lang="en-US" sz="2400" dirty="0" smtClean="0"/>
              <a:t>point.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9862" y="3832183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14841" y="310245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88177" y="256104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679848" y="2559312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241038" y="3229344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626521" y="1629301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88" y="1297125"/>
            <a:ext cx="5387424" cy="33376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….</a:t>
            </a:r>
            <a:r>
              <a:rPr lang="en-US" sz="2400" dirty="0"/>
              <a:t> and also the </a:t>
            </a:r>
            <a:r>
              <a:rPr lang="en-US" sz="2400" dirty="0" smtClean="0"/>
              <a:t>fifth </a:t>
            </a:r>
            <a:r>
              <a:rPr lang="en-US" sz="2400" dirty="0"/>
              <a:t>point</a:t>
            </a:r>
            <a:r>
              <a:rPr lang="en-US" sz="2400" dirty="0" smtClean="0"/>
              <a:t>.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0047" y="389927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15026" y="316954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88362" y="2628139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80033" y="2626405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41223" y="3296437"/>
            <a:ext cx="473336" cy="4213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045109" y="1459436"/>
            <a:ext cx="473336" cy="4087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9814" y="2770132"/>
            <a:ext cx="9583971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Special Considerations for Discrete Euclidean Plane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67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Incremental Algorithm for Convex Hull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88" y="1317707"/>
            <a:ext cx="5387424" cy="32964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853" y="2603425"/>
            <a:ext cx="3847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After two more steps we get the result.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63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10350298" cy="92479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Pesudo</a:t>
            </a:r>
            <a:r>
              <a:rPr lang="en-US" sz="3600" dirty="0" smtClean="0"/>
              <a:t>-code for the Incremental algorithm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0215" y="1007707"/>
                <a:ext cx="11281380" cy="4208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b="0" i="1" dirty="0" smtClean="0">
                    <a:solidFill>
                      <a:schemeClr val="accent2"/>
                    </a:solidFill>
                    <a:latin typeface="+mj-lt"/>
                  </a:rPr>
                  <a:t>Input:</a:t>
                </a:r>
                <a:r>
                  <a:rPr lang="en-US" sz="21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100" b="0" dirty="0" smtClean="0">
                    <a:latin typeface="+mj-lt"/>
                  </a:rPr>
                  <a:t>A set of points P in a Plane</a:t>
                </a:r>
                <a:r>
                  <a:rPr lang="en-US" sz="2100" b="0" i="1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 smtClean="0">
                    <a:solidFill>
                      <a:schemeClr val="accent2"/>
                    </a:solidFill>
                    <a:latin typeface="+mj-lt"/>
                  </a:rPr>
                  <a:t>Upper Part of  Convex Hull</a:t>
                </a:r>
                <a:endParaRPr lang="en-US" sz="2100" b="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200" b="0" dirty="0" smtClean="0"/>
                  <a:t>Sor</a:t>
                </a:r>
                <a:r>
                  <a:rPr lang="en-US" sz="2200" dirty="0" smtClean="0"/>
                  <a:t>t the points by x-coordinate, resulting in a sequence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US" sz="2200" dirty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200" dirty="0" smtClean="0">
                    <a:latin typeface="+mj-lt"/>
                  </a:rPr>
                  <a:t>Put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in a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as the first point. 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200" dirty="0" smtClean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sz="22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3.1</a:t>
                </a:r>
                <a:r>
                  <a:rPr lang="en-US" sz="2200" dirty="0" smtClean="0">
                    <a:latin typeface="+mj-lt"/>
                  </a:rPr>
                  <a:t> Do append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</m:oMath>
                </a14:m>
                <a:endParaRPr lang="en-US" sz="2200" b="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b="0" dirty="0" smtClean="0">
                    <a:solidFill>
                      <a:schemeClr val="accent2"/>
                    </a:solidFill>
                    <a:latin typeface="+mj-lt"/>
                  </a:rPr>
                  <a:t>3.2</a:t>
                </a:r>
                <a:r>
                  <a:rPr lang="en-US" sz="2200" b="0" dirty="0" smtClean="0">
                    <a:latin typeface="+mj-lt"/>
                  </a:rPr>
                  <a:t>  </a:t>
                </a:r>
                <a:r>
                  <a:rPr lang="en-US" sz="2200" dirty="0" smtClean="0">
                    <a:latin typeface="+mj-lt"/>
                  </a:rPr>
                  <a:t>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contains more that two points and the last three points in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do not make a right turn.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3.3</a:t>
                </a:r>
                <a:r>
                  <a:rPr lang="en-US" sz="2200" dirty="0" smtClean="0">
                    <a:latin typeface="+mj-lt"/>
                  </a:rPr>
                  <a:t> Delete the middle of the last three points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15" y="1007707"/>
                <a:ext cx="11281380" cy="4208203"/>
              </a:xfrm>
              <a:prstGeom prst="rect">
                <a:avLst/>
              </a:prstGeom>
              <a:blipFill rotWithShape="0">
                <a:blip r:embed="rId2"/>
                <a:stretch>
                  <a:fillRect l="-972" t="-868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8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10350298" cy="92479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Pesudo</a:t>
            </a:r>
            <a:r>
              <a:rPr lang="en-US" sz="3600" dirty="0" smtClean="0"/>
              <a:t>-code for the Incremental algorithm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7806" y="1394982"/>
                <a:ext cx="11281380" cy="4208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b="0" i="1" dirty="0" smtClean="0">
                    <a:solidFill>
                      <a:schemeClr val="accent2"/>
                    </a:solidFill>
                    <a:latin typeface="+mj-lt"/>
                  </a:rPr>
                  <a:t>Input:</a:t>
                </a:r>
                <a:r>
                  <a:rPr lang="en-US" sz="22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200" b="0" dirty="0" smtClean="0">
                    <a:latin typeface="+mj-lt"/>
                  </a:rPr>
                  <a:t>A set of points P in a Plane</a:t>
                </a:r>
                <a:r>
                  <a:rPr lang="en-US" sz="2200" b="0" i="1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Upper Part of  Convex Hull</a:t>
                </a:r>
                <a:endParaRPr lang="en-US" sz="2200" b="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200" b="0" dirty="0" smtClean="0"/>
                  <a:t>Sor</a:t>
                </a:r>
                <a:r>
                  <a:rPr lang="en-US" sz="2200" dirty="0" smtClean="0"/>
                  <a:t>t the points by x-coordinate, resulting in a sequence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US" sz="2200" dirty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200" dirty="0" smtClean="0">
                    <a:latin typeface="+mj-lt"/>
                  </a:rPr>
                  <a:t>Put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in a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as the first point. 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200" dirty="0" smtClean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sz="22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3.1</a:t>
                </a:r>
                <a:r>
                  <a:rPr lang="en-US" sz="2200" dirty="0" smtClean="0">
                    <a:latin typeface="+mj-lt"/>
                  </a:rPr>
                  <a:t> Do append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</m:oMath>
                </a14:m>
                <a:endParaRPr lang="en-US" sz="2200" b="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b="0" dirty="0" smtClean="0">
                    <a:solidFill>
                      <a:schemeClr val="accent2"/>
                    </a:solidFill>
                    <a:latin typeface="+mj-lt"/>
                  </a:rPr>
                  <a:t>3.2</a:t>
                </a:r>
                <a:r>
                  <a:rPr lang="en-US" sz="2200" b="0" dirty="0" smtClean="0">
                    <a:latin typeface="+mj-lt"/>
                  </a:rPr>
                  <a:t>  </a:t>
                </a:r>
                <a:r>
                  <a:rPr lang="en-US" sz="2200" dirty="0" smtClean="0">
                    <a:latin typeface="+mj-lt"/>
                  </a:rPr>
                  <a:t>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contains more that two points and the last three points in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do not make a right turn.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	3.2.1</a:t>
                </a:r>
                <a:r>
                  <a:rPr lang="en-US" sz="2200" dirty="0" smtClean="0">
                    <a:latin typeface="+mj-lt"/>
                  </a:rPr>
                  <a:t> Delete the middle of the last three points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6" y="1394982"/>
                <a:ext cx="11281380" cy="4208203"/>
              </a:xfrm>
              <a:prstGeom prst="rect">
                <a:avLst/>
              </a:prstGeom>
              <a:blipFill rotWithShape="0">
                <a:blip r:embed="rId2"/>
                <a:stretch>
                  <a:fillRect l="-972" t="-1014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5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10350298" cy="92479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Pesudo</a:t>
            </a:r>
            <a:r>
              <a:rPr lang="en-US" sz="3600" dirty="0" smtClean="0"/>
              <a:t>-code for the Incremental algorithm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19180" y="1097354"/>
            <a:ext cx="10521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19000"/>
            </a:pP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7806" y="1528241"/>
                <a:ext cx="11281380" cy="4962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b="0" i="1" dirty="0" smtClean="0">
                    <a:solidFill>
                      <a:schemeClr val="accent2"/>
                    </a:solidFill>
                    <a:latin typeface="+mj-lt"/>
                  </a:rPr>
                  <a:t>Input:</a:t>
                </a:r>
                <a:r>
                  <a:rPr lang="en-US" sz="22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200" b="0" dirty="0" smtClean="0">
                    <a:latin typeface="+mj-lt"/>
                  </a:rPr>
                  <a:t>A set of points P in a Plane</a:t>
                </a:r>
                <a:r>
                  <a:rPr lang="en-US" sz="2200" b="0" i="1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Lower Part of  Convex Hull</a:t>
                </a:r>
                <a:endParaRPr lang="en-US" sz="2200" b="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 startAt="4"/>
                </a:pPr>
                <a:r>
                  <a:rPr lang="en-US" sz="2200" b="0" dirty="0" smtClean="0"/>
                  <a:t>Put points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in a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lower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as the first point. 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AutoNum type="arabicPeriod" startAt="4"/>
                </a:pPr>
                <a:r>
                  <a:rPr lang="en-US" sz="2200" dirty="0" smtClean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−2 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𝑑𝑜𝑤𝑛𝑡𝑜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1 </m:t>
                    </m:r>
                  </m:oMath>
                </a14:m>
                <a:endParaRPr lang="en-US" sz="22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>
                    <a:solidFill>
                      <a:schemeClr val="accent2"/>
                    </a:solidFill>
                    <a:latin typeface="+mj-lt"/>
                  </a:rPr>
                  <a:t>5</a:t>
                </a: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.1</a:t>
                </a:r>
                <a:r>
                  <a:rPr lang="en-US" sz="2200" dirty="0" smtClean="0">
                    <a:latin typeface="+mj-lt"/>
                  </a:rPr>
                  <a:t> Do append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lower</m:t>
                        </m:r>
                      </m:sub>
                    </m:sSub>
                  </m:oMath>
                </a14:m>
                <a:endParaRPr lang="en-US" sz="2200" b="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>
                    <a:solidFill>
                      <a:schemeClr val="accent2"/>
                    </a:solidFill>
                    <a:latin typeface="+mj-lt"/>
                  </a:rPr>
                  <a:t>5</a:t>
                </a:r>
                <a:r>
                  <a:rPr lang="en-US" sz="2200" b="0" dirty="0" smtClean="0">
                    <a:solidFill>
                      <a:schemeClr val="accent2"/>
                    </a:solidFill>
                    <a:latin typeface="+mj-lt"/>
                  </a:rPr>
                  <a:t>.2</a:t>
                </a:r>
                <a:r>
                  <a:rPr lang="en-US" sz="2200" b="0" dirty="0" smtClean="0">
                    <a:latin typeface="+mj-lt"/>
                  </a:rPr>
                  <a:t>  </a:t>
                </a:r>
                <a:r>
                  <a:rPr lang="en-US" sz="2200" dirty="0" smtClean="0">
                    <a:latin typeface="+mj-lt"/>
                  </a:rPr>
                  <a:t>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lower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contains more that two points and the last three points in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lower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do not make a right turn.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	5.2.1</a:t>
                </a:r>
                <a:r>
                  <a:rPr lang="en-US" sz="2200" dirty="0" smtClean="0">
                    <a:latin typeface="+mj-lt"/>
                  </a:rPr>
                  <a:t> Delete the middle of the last three points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lower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6. </a:t>
                </a:r>
                <a:r>
                  <a:rPr lang="en-US" sz="2200" dirty="0"/>
                  <a:t>Remove the first and the last point </a:t>
                </a:r>
                <a:r>
                  <a:rPr lang="en-US" sz="2200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lower</m:t>
                        </m:r>
                      </m:sub>
                    </m:sSub>
                  </m:oMath>
                </a14:m>
                <a:r>
                  <a:rPr lang="en-US" sz="2200" dirty="0" smtClean="0"/>
                  <a:t> to </a:t>
                </a:r>
                <a:r>
                  <a:rPr lang="en-US" sz="2200" dirty="0"/>
                  <a:t>avoid duplication of the </a:t>
                </a:r>
                <a:r>
                  <a:rPr lang="en-US" sz="2200" dirty="0" smtClean="0"/>
                  <a:t>	points </a:t>
                </a:r>
                <a:r>
                  <a:rPr lang="en-US" sz="2200" dirty="0"/>
                  <a:t>where the upper and lower hull meet</a:t>
                </a:r>
                <a:r>
                  <a:rPr lang="en-US" sz="2200" dirty="0" smtClean="0"/>
                  <a:t>.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+mj-lt"/>
                  </a:rPr>
                  <a:t>7</a:t>
                </a:r>
                <a:r>
                  <a:rPr lang="en-US" sz="2200" dirty="0" smtClean="0">
                    <a:latin typeface="+mj-lt"/>
                  </a:rPr>
                  <a:t>. Append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lower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upper</m:t>
                        </m:r>
                      </m:sub>
                    </m:sSub>
                    <m:r>
                      <a:rPr lang="en-US" sz="2200" b="0" i="1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and return the result.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6" y="1528241"/>
                <a:ext cx="11281380" cy="4962449"/>
              </a:xfrm>
              <a:prstGeom prst="rect">
                <a:avLst/>
              </a:prstGeom>
              <a:blipFill rotWithShape="0">
                <a:blip r:embed="rId2"/>
                <a:stretch>
                  <a:fillRect l="-972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6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Geometric domains</a:t>
            </a:r>
            <a:endParaRPr 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97805" y="1007707"/>
            <a:ext cx="11208055" cy="549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Geometric domain is a triple &lt;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,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,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&gt;, where:</a:t>
            </a:r>
          </a:p>
          <a:p>
            <a:pPr lvl="1"/>
            <a:r>
              <a:rPr lang="en-US" altLang="en-US" i="1" dirty="0" smtClean="0"/>
              <a:t>G</a:t>
            </a:r>
            <a:r>
              <a:rPr lang="en-US" altLang="en-US" dirty="0" smtClean="0"/>
              <a:t>, the domain grid, is a finite connected portion of the discrete Euclidean plane, </a:t>
            </a:r>
            <a:r>
              <a:rPr lang="en-US" altLang="en-US" dirty="0" smtClean="0">
                <a:latin typeface="msbm10" pitchFamily="34" charset="0"/>
              </a:rPr>
              <a:t>Z</a:t>
            </a:r>
            <a:r>
              <a:rPr lang="en-US" altLang="en-US" baseline="30000" dirty="0" smtClean="0"/>
              <a:t>2</a:t>
            </a:r>
            <a:endParaRPr lang="en-US" altLang="en-US" dirty="0" smtClean="0"/>
          </a:p>
          <a:p>
            <a:pPr lvl="1"/>
            <a:r>
              <a:rPr lang="en-US" altLang="en-US" i="1" dirty="0" smtClean="0"/>
              <a:t>P</a:t>
            </a:r>
            <a:r>
              <a:rPr lang="en-US" altLang="en-US" dirty="0" smtClean="0"/>
              <a:t> is a set of points in </a:t>
            </a:r>
            <a:r>
              <a:rPr lang="en-US" altLang="en-US" dirty="0" smtClean="0">
                <a:latin typeface="msbm10" pitchFamily="34" charset="0"/>
              </a:rPr>
              <a:t>Z</a:t>
            </a:r>
            <a:r>
              <a:rPr lang="en-US" altLang="en-US" baseline="30000" dirty="0" smtClean="0"/>
              <a:t>2</a:t>
            </a:r>
            <a:endParaRPr lang="en-US" altLang="en-US" dirty="0" smtClean="0"/>
          </a:p>
          <a:p>
            <a:pPr lvl="1">
              <a:spcAft>
                <a:spcPts val="1200"/>
              </a:spcAft>
            </a:pPr>
            <a:r>
              <a:rPr lang="en-US" altLang="en-US" i="1" dirty="0" smtClean="0"/>
              <a:t>S</a:t>
            </a:r>
            <a:r>
              <a:rPr lang="en-US" altLang="en-US" dirty="0" smtClean="0"/>
              <a:t> is a set of line segments in </a:t>
            </a:r>
            <a:r>
              <a:rPr lang="en-US" altLang="en-US" dirty="0" smtClean="0">
                <a:latin typeface="msbm10" pitchFamily="34" charset="0"/>
              </a:rPr>
              <a:t>Z</a:t>
            </a:r>
            <a:r>
              <a:rPr lang="en-US" altLang="en-US" baseline="30000" dirty="0" smtClean="0"/>
              <a:t>2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Subject to the following closure conditions:</a:t>
            </a:r>
          </a:p>
          <a:p>
            <a:pPr lvl="1"/>
            <a:r>
              <a:rPr lang="en-US" altLang="en-US" dirty="0" smtClean="0"/>
              <a:t>Each point of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is a point in the domain grid </a:t>
            </a:r>
            <a:r>
              <a:rPr lang="en-US" altLang="en-US" i="1" dirty="0" smtClean="0"/>
              <a:t>G</a:t>
            </a:r>
          </a:p>
          <a:p>
            <a:pPr lvl="1"/>
            <a:r>
              <a:rPr lang="en-US" altLang="en-US" dirty="0" smtClean="0"/>
              <a:t>Any line segment in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must have its end-points as members of </a:t>
            </a:r>
            <a:r>
              <a:rPr lang="en-US" altLang="en-US" i="1" dirty="0" smtClean="0"/>
              <a:t>P</a:t>
            </a:r>
          </a:p>
          <a:p>
            <a:pPr lvl="1"/>
            <a:r>
              <a:rPr lang="en-US" altLang="en-US" dirty="0" smtClean="0"/>
              <a:t>Any point in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that is incident with a line segment in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must be one of its end-points</a:t>
            </a:r>
          </a:p>
          <a:p>
            <a:pPr lvl="1"/>
            <a:r>
              <a:rPr lang="en-US" altLang="en-US" dirty="0" smtClean="0"/>
              <a:t>If any two line segments in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intersect as a point, then that point must be a member of </a:t>
            </a:r>
            <a:r>
              <a:rPr lang="en-US" altLang="en-US" i="1" dirty="0" smtClean="0"/>
              <a:t>P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3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Grid Structures</a:t>
            </a:r>
            <a:endParaRPr lang="en-US" sz="3600" dirty="0"/>
          </a:p>
        </p:txBody>
      </p:sp>
      <p:pic>
        <p:nvPicPr>
          <p:cNvPr id="5" name="Picture 4" descr="grid_struct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3" y="981954"/>
            <a:ext cx="3576477" cy="35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id_structu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27" y="990743"/>
            <a:ext cx="3567599" cy="353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13528" y="4727499"/>
            <a:ext cx="28797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B050"/>
                </a:solidFill>
              </a:rPr>
              <a:t>A structure that forms a geometric domain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939123" y="4727499"/>
            <a:ext cx="34271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A structure that does not form a geometric domain</a:t>
            </a:r>
          </a:p>
        </p:txBody>
      </p:sp>
    </p:spTree>
    <p:extLst>
      <p:ext uri="{BB962C8B-B14F-4D97-AF65-F5344CB8AC3E}">
        <p14:creationId xmlns:p14="http://schemas.microsoft.com/office/powerpoint/2010/main" val="26192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Discretization</a:t>
            </a:r>
            <a:endParaRPr lang="en-US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97805" y="1007707"/>
            <a:ext cx="10900145" cy="765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i="1" smtClean="0">
                <a:solidFill>
                  <a:schemeClr val="accent2"/>
                </a:solidFill>
              </a:rPr>
              <a:t>Discretization</a:t>
            </a:r>
            <a:r>
              <a:rPr lang="en-US" altLang="en-US" smtClean="0"/>
              <a:t>: moving data from a continuous to a discrete domain (some precision will be lost)</a:t>
            </a:r>
            <a:endParaRPr lang="en-US" altLang="en-US" dirty="0"/>
          </a:p>
        </p:txBody>
      </p:sp>
      <p:pic>
        <p:nvPicPr>
          <p:cNvPr id="10" name="Picture 5" descr="drifting_lin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81" y="1856792"/>
            <a:ext cx="3718079" cy="371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rifting_lines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83" y="1856792"/>
            <a:ext cx="3735061" cy="37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81882" y="5591853"/>
            <a:ext cx="39578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70C0"/>
                </a:solidFill>
              </a:rPr>
              <a:t>Can snap the intersection point to a nearest gird point? Point x in this example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007284" y="5591853"/>
            <a:ext cx="38348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</a:rPr>
              <a:t>May not always work. Here the intersection point change its location with respect to line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ef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7806" y="82917"/>
            <a:ext cx="9583971" cy="92479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Discretization – Drifting problem</a:t>
            </a:r>
            <a:endParaRPr lang="en-US" sz="3600" dirty="0"/>
          </a:p>
        </p:txBody>
      </p:sp>
      <p:pic>
        <p:nvPicPr>
          <p:cNvPr id="8" name="Picture 4" descr="drifting_line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30" y="1119674"/>
            <a:ext cx="3917204" cy="39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rifting_line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49" y="1119674"/>
            <a:ext cx="3844212" cy="384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822330" y="5148845"/>
            <a:ext cx="39172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The chain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axyzb</a:t>
            </a:r>
            <a:r>
              <a:rPr lang="en-US" altLang="en-US" sz="2000" b="1" dirty="0">
                <a:solidFill>
                  <a:srgbClr val="FF0000"/>
                </a:solidFill>
              </a:rPr>
              <a:t> has strayed well away from the original line segment </a:t>
            </a:r>
            <a:r>
              <a:rPr lang="en-US" altLang="en-US" sz="2000" b="1" i="1" dirty="0">
                <a:solidFill>
                  <a:srgbClr val="FF0000"/>
                </a:solidFill>
              </a:rPr>
              <a:t>ab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257949" y="5148844"/>
            <a:ext cx="39172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70C0"/>
                </a:solidFill>
              </a:rPr>
              <a:t>Say we go ahead snapping  the intersection point to the grid point x anyways</a:t>
            </a:r>
            <a:endParaRPr lang="en-US" alt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2872</Words>
  <Application>Microsoft Office PowerPoint</Application>
  <PresentationFormat>Widescreen</PresentationFormat>
  <Paragraphs>1541</Paragraphs>
  <Slides>53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Cambria Math</vt:lpstr>
      <vt:lpstr>Century Gothic</vt:lpstr>
      <vt:lpstr>CMSS10</vt:lpstr>
      <vt:lpstr>msbm10</vt:lpstr>
      <vt:lpstr>Times New Roman</vt:lpstr>
      <vt:lpstr>Wingdings</vt:lpstr>
      <vt:lpstr>Presentation level design</vt:lpstr>
      <vt:lpstr>Introduction to Spatial Computing CSE 5ISC</vt:lpstr>
      <vt:lpstr>Algorithms</vt:lpstr>
      <vt:lpstr>Common Complexity Orders</vt:lpstr>
      <vt:lpstr>What about the complexity of these tasks? Can even have a correct and complete algorithm?</vt:lpstr>
      <vt:lpstr>Special Considerations for Discrete Euclidean Plane</vt:lpstr>
      <vt:lpstr>Geometric domains</vt:lpstr>
      <vt:lpstr>Grid Structures</vt:lpstr>
      <vt:lpstr>Discretization</vt:lpstr>
      <vt:lpstr>Discretization – Drifting problem</vt:lpstr>
      <vt:lpstr>Green Yao Algorithm for Drifting problem</vt:lpstr>
      <vt:lpstr>Green Yao Algorithm for Drifting problem</vt:lpstr>
      <vt:lpstr>Discretizing Arcs</vt:lpstr>
      <vt:lpstr>Discretizing Arcs</vt:lpstr>
      <vt:lpstr>Spatial Algorithms for Raster data</vt:lpstr>
      <vt:lpstr>Calculating Accumulated Water flow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Intuition for algorithm</vt:lpstr>
      <vt:lpstr>Question</vt:lpstr>
      <vt:lpstr>Pseudo-Code (1/2)</vt:lpstr>
      <vt:lpstr>Pseudo-Code (2/2)</vt:lpstr>
      <vt:lpstr>Spatial Algorithms for Point Data</vt:lpstr>
      <vt:lpstr>Convex Hull of N points in a plane</vt:lpstr>
      <vt:lpstr>Convex Hull of N points in a plane</vt:lpstr>
      <vt:lpstr>Intuitions used in the Algorithm</vt:lpstr>
      <vt:lpstr>Intuitions used in the Algorithm</vt:lpstr>
      <vt:lpstr>Simple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Incremental Algorithm for Convex Hull </vt:lpstr>
      <vt:lpstr>Pesudo-code for the Incremental algorithm</vt:lpstr>
      <vt:lpstr>Pesudo-code for the Incremental algorithm</vt:lpstr>
      <vt:lpstr>Pesudo-code for the Incremental algorithm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2015-08-24T12:05:26Z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