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04"/>
  </p:notesMasterIdLst>
  <p:handoutMasterIdLst>
    <p:handoutMasterId r:id="rId105"/>
  </p:handoutMasterIdLst>
  <p:sldIdLst>
    <p:sldId id="257" r:id="rId3"/>
    <p:sldId id="297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298" r:id="rId13"/>
    <p:sldId id="308" r:id="rId14"/>
    <p:sldId id="309" r:id="rId15"/>
    <p:sldId id="311" r:id="rId16"/>
    <p:sldId id="310" r:id="rId17"/>
    <p:sldId id="312" r:id="rId18"/>
    <p:sldId id="313" r:id="rId19"/>
    <p:sldId id="314" r:id="rId20"/>
    <p:sldId id="315" r:id="rId21"/>
    <p:sldId id="316" r:id="rId22"/>
    <p:sldId id="317" r:id="rId23"/>
    <p:sldId id="324" r:id="rId24"/>
    <p:sldId id="318" r:id="rId25"/>
    <p:sldId id="325" r:id="rId26"/>
    <p:sldId id="319" r:id="rId27"/>
    <p:sldId id="321" r:id="rId28"/>
    <p:sldId id="320" r:id="rId29"/>
    <p:sldId id="322" r:id="rId30"/>
    <p:sldId id="323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6" r:id="rId41"/>
    <p:sldId id="335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5" r:id="rId70"/>
    <p:sldId id="378" r:id="rId71"/>
    <p:sldId id="377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9" r:id="rId80"/>
    <p:sldId id="380" r:id="rId81"/>
    <p:sldId id="381" r:id="rId82"/>
    <p:sldId id="389" r:id="rId83"/>
    <p:sldId id="385" r:id="rId84"/>
    <p:sldId id="386" r:id="rId85"/>
    <p:sldId id="388" r:id="rId86"/>
    <p:sldId id="406" r:id="rId87"/>
    <p:sldId id="390" r:id="rId88"/>
    <p:sldId id="392" r:id="rId89"/>
    <p:sldId id="391" r:id="rId90"/>
    <p:sldId id="393" r:id="rId91"/>
    <p:sldId id="394" r:id="rId92"/>
    <p:sldId id="395" r:id="rId93"/>
    <p:sldId id="396" r:id="rId94"/>
    <p:sldId id="397" r:id="rId95"/>
    <p:sldId id="398" r:id="rId96"/>
    <p:sldId id="399" r:id="rId97"/>
    <p:sldId id="400" r:id="rId98"/>
    <p:sldId id="401" r:id="rId99"/>
    <p:sldId id="402" r:id="rId100"/>
    <p:sldId id="403" r:id="rId101"/>
    <p:sldId id="404" r:id="rId102"/>
    <p:sldId id="40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8/25/2015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8/25/2015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8/25/2015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8/25/2015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Week Aug-17 – Aug-22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</a:t>
            </a:r>
            <a:r>
              <a:rPr lang="en-US" altLang="en-US" sz="1600" dirty="0" err="1" smtClean="0"/>
              <a:t>Worboys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Segment Intersection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79709" y="1342767"/>
            <a:ext cx="5262647" cy="424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200" dirty="0" smtClean="0"/>
              <a:t>Two line segments </a:t>
            </a:r>
            <a:r>
              <a:rPr lang="en-US" altLang="en-US" sz="2200" i="1" dirty="0" smtClean="0"/>
              <a:t>ab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cd</a:t>
            </a:r>
            <a:r>
              <a:rPr lang="en-US" altLang="en-US" sz="2200" dirty="0" smtClean="0"/>
              <a:t> can only intersect if </a:t>
            </a:r>
            <a:r>
              <a:rPr lang="en-US" altLang="en-US" sz="2200" i="1" dirty="0" smtClean="0"/>
              <a:t>a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b</a:t>
            </a:r>
            <a:r>
              <a:rPr lang="en-US" altLang="en-US" sz="2200" dirty="0" smtClean="0"/>
              <a:t> are on opposite sides of </a:t>
            </a:r>
            <a:r>
              <a:rPr lang="en-US" altLang="en-US" sz="2200" i="1" dirty="0" smtClean="0"/>
              <a:t>cd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c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d</a:t>
            </a:r>
            <a:r>
              <a:rPr lang="en-US" altLang="en-US" sz="2200" dirty="0" smtClean="0"/>
              <a:t> are on opposite sides of </a:t>
            </a:r>
            <a:r>
              <a:rPr lang="en-US" altLang="en-US" sz="2200" i="1" dirty="0" smtClean="0"/>
              <a:t>ab</a:t>
            </a:r>
          </a:p>
          <a:p>
            <a:pPr>
              <a:spcAft>
                <a:spcPts val="1800"/>
              </a:spcAft>
            </a:pPr>
            <a:r>
              <a:rPr lang="en-US" altLang="en-US" sz="2200" dirty="0" smtClean="0"/>
              <a:t>Therefore two line segments intersect if the following inequalities hold</a:t>
            </a:r>
          </a:p>
          <a:p>
            <a:endParaRPr lang="en-US" altLang="en-US" dirty="0"/>
          </a:p>
        </p:txBody>
      </p:sp>
      <p:pic>
        <p:nvPicPr>
          <p:cNvPr id="8" name="Picture 8" descr="intersection_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29" y="2287030"/>
            <a:ext cx="36163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73" y="4302940"/>
            <a:ext cx="3474240" cy="6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61304"/>
              </p:ext>
            </p:extLst>
          </p:nvPr>
        </p:nvGraphicFramePr>
        <p:xfrm>
          <a:off x="8011912" y="3562764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5704101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88291"/>
              </p:ext>
            </p:extLst>
          </p:nvPr>
        </p:nvGraphicFramePr>
        <p:xfrm>
          <a:off x="8011912" y="0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3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Perform Thinning on this image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94159"/>
              </p:ext>
            </p:extLst>
          </p:nvPr>
        </p:nvGraphicFramePr>
        <p:xfrm>
          <a:off x="868742" y="193083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53379199"/>
                  </p:ext>
                </p:extLst>
              </p:nvPr>
            </p:nvGraphicFramePr>
            <p:xfrm>
              <a:off x="5192754" y="955718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53379199"/>
                  </p:ext>
                </p:extLst>
              </p:nvPr>
            </p:nvGraphicFramePr>
            <p:xfrm>
              <a:off x="5192754" y="955718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13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790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12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Polygon Triangulation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65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Motivating Need through Tessellations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6290" y="1311875"/>
            <a:ext cx="11145795" cy="4413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Tessellations</a:t>
            </a:r>
            <a:r>
              <a:rPr lang="en-US" altLang="en-US" sz="2200" dirty="0" smtClean="0"/>
              <a:t>: a partition of the plane as the union of a set of disjoint areal objects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Regular polygon</a:t>
            </a:r>
            <a:r>
              <a:rPr lang="en-US" altLang="en-US" sz="2200" dirty="0" smtClean="0"/>
              <a:t>: a polygon with all edges the same length and all internal angles equal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Vertex figure</a:t>
            </a:r>
            <a:r>
              <a:rPr lang="en-US" altLang="en-US" sz="2200" dirty="0" smtClean="0"/>
              <a:t>: the polygon formed by joining in order the mid points of all edges incident with the vertex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Regular tessellation: </a:t>
            </a:r>
            <a:r>
              <a:rPr lang="en-US" altLang="en-US" sz="2200" dirty="0" smtClean="0"/>
              <a:t>a tessellation of a surface for which all the participating polygons and vertex figures are regular and equal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Square grid</a:t>
            </a:r>
            <a:r>
              <a:rPr lang="en-US" altLang="en-US" sz="2200" dirty="0" smtClean="0"/>
              <a:t> is most commonly used regular tessellation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Provides the raster representation of spatial data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721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Irregular Tessellated representations</a:t>
            </a: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9070" y="1097692"/>
            <a:ext cx="10692714" cy="542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100" b="1" i="1" dirty="0" smtClean="0">
                <a:solidFill>
                  <a:schemeClr val="accent2"/>
                </a:solidFill>
              </a:rPr>
              <a:t>Irregular tessellation</a:t>
            </a:r>
            <a:r>
              <a:rPr lang="en-US" altLang="en-US" sz="2100" dirty="0" smtClean="0"/>
              <a:t>: a tessellation for which the participating polygons are not all regular and equal</a:t>
            </a:r>
          </a:p>
          <a:p>
            <a:pPr>
              <a:spcAft>
                <a:spcPts val="1200"/>
              </a:spcAft>
            </a:pPr>
            <a:r>
              <a:rPr lang="en-US" altLang="en-US" sz="2100" b="1" i="1" dirty="0" smtClean="0">
                <a:solidFill>
                  <a:schemeClr val="accent2"/>
                </a:solidFill>
              </a:rPr>
              <a:t>TIN</a:t>
            </a:r>
            <a:r>
              <a:rPr lang="en-US" altLang="en-US" sz="2100" dirty="0" smtClean="0"/>
              <a:t> (triangulated irregular networks) is the most commonly used irregular tessellations</a:t>
            </a:r>
          </a:p>
          <a:p>
            <a:pPr>
              <a:spcAft>
                <a:spcPts val="1200"/>
              </a:spcAft>
            </a:pPr>
            <a:r>
              <a:rPr lang="en-US" altLang="en-US" sz="2100" dirty="0" smtClean="0"/>
              <a:t>The irregularity of a TIN allows the resolution to vary over the surface, capturing finer details where required.</a:t>
            </a:r>
          </a:p>
          <a:p>
            <a:pPr>
              <a:spcAft>
                <a:spcPts val="1200"/>
              </a:spcAft>
            </a:pPr>
            <a:r>
              <a:rPr lang="en-US" sz="2100" dirty="0" smtClean="0"/>
              <a:t>TINs </a:t>
            </a:r>
            <a:r>
              <a:rPr lang="en-US" sz="2100" dirty="0"/>
              <a:t>are often derived from the elevation data of a rasterized digital elevation model (DEM). </a:t>
            </a:r>
            <a:endParaRPr lang="en-US" sz="2100" dirty="0" smtClean="0"/>
          </a:p>
          <a:p>
            <a:pPr>
              <a:spcAft>
                <a:spcPts val="1200"/>
              </a:spcAft>
            </a:pPr>
            <a:r>
              <a:rPr lang="en-US" sz="2100" dirty="0" smtClean="0"/>
              <a:t>An </a:t>
            </a:r>
            <a:r>
              <a:rPr lang="en-US" sz="2100" dirty="0"/>
              <a:t>advantage of using a TIN over a raster DEM </a:t>
            </a:r>
            <a:r>
              <a:rPr lang="en-US" sz="2100" dirty="0" smtClean="0"/>
              <a:t>is </a:t>
            </a:r>
            <a:r>
              <a:rPr lang="en-US" sz="2100" dirty="0"/>
              <a:t>that the points of a TIN are distributed variably based on an </a:t>
            </a:r>
            <a:r>
              <a:rPr lang="en-US" sz="2100" dirty="0" smtClean="0"/>
              <a:t>algorithm.</a:t>
            </a:r>
          </a:p>
          <a:p>
            <a:pPr>
              <a:spcAft>
                <a:spcPts val="1200"/>
              </a:spcAft>
            </a:pPr>
            <a:r>
              <a:rPr lang="en-US" sz="2100" dirty="0" smtClean="0"/>
              <a:t>We can decide which </a:t>
            </a:r>
            <a:r>
              <a:rPr lang="en-US" sz="2100" dirty="0"/>
              <a:t>points are most necessary to an accurate representation of the terrain. </a:t>
            </a:r>
            <a:endParaRPr lang="en-US" alt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5812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6290" y="156519"/>
            <a:ext cx="9583971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Triangulated Irregular Networks</a:t>
            </a:r>
            <a:endParaRPr lang="en-US" sz="3600" dirty="0"/>
          </a:p>
        </p:txBody>
      </p:sp>
      <p:pic>
        <p:nvPicPr>
          <p:cNvPr id="1026" name="Picture 2" descr="http://warnercnr.colostate.edu/~rboone/nr505/projects/project12/Images/TIN_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5" y="1095633"/>
            <a:ext cx="5609156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2908" y="5031945"/>
            <a:ext cx="371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http://warnercnr.colostate.edu/~rboone</a:t>
            </a:r>
          </a:p>
        </p:txBody>
      </p:sp>
      <p:pic>
        <p:nvPicPr>
          <p:cNvPr id="1028" name="Picture 4" descr="http://webhelp.esri.com/arcgisdesktop/9.2/published_images/Tin%20Surf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1095633"/>
            <a:ext cx="5207453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907" y="5014095"/>
            <a:ext cx="539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http://www.snipview.com/q/Triangulated_irregular_network</a:t>
            </a:r>
          </a:p>
        </p:txBody>
      </p:sp>
    </p:spTree>
    <p:extLst>
      <p:ext uri="{BB962C8B-B14F-4D97-AF65-F5344CB8AC3E}">
        <p14:creationId xmlns:p14="http://schemas.microsoft.com/office/powerpoint/2010/main" val="5890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Interpolating the height using Triangulation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24651" y="3716338"/>
            <a:ext cx="934471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Point </a:t>
            </a:r>
            <a:r>
              <a:rPr lang="en-US" altLang="en-US" sz="2000" i="1" dirty="0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is inside or on the boundary of the triangle </a:t>
            </a:r>
            <a:r>
              <a:rPr lang="en-US" altLang="en-US" sz="2000" i="1" dirty="0" err="1">
                <a:latin typeface="+mj-lt"/>
              </a:rPr>
              <a:t>abc</a:t>
            </a:r>
            <a:r>
              <a:rPr lang="en-US" altLang="en-US" sz="2000" dirty="0">
                <a:latin typeface="+mj-lt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=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i="1" dirty="0">
                <a:latin typeface="+mj-lt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Where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latin typeface="+mj-lt"/>
              </a:rPr>
              <a:t> ,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latin typeface="+mj-lt"/>
              </a:rPr>
              <a:t> , and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latin typeface="+mj-lt"/>
              </a:rPr>
              <a:t> are scalar coefficients that can be uniquely determined, such that: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latin typeface="+mj-lt"/>
              </a:rPr>
              <a:t> = 1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The height 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x</a:t>
            </a:r>
            <a:r>
              <a:rPr lang="en-US" altLang="en-US" sz="2000" dirty="0">
                <a:latin typeface="+mj-lt"/>
              </a:rPr>
              <a:t> can now be found by using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	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x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=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latin typeface="+mj-lt"/>
              </a:rPr>
              <a:t>h</a:t>
            </a:r>
            <a:r>
              <a:rPr lang="en-US" altLang="en-US" sz="2000" i="1" baseline="-25000" dirty="0">
                <a:latin typeface="+mj-lt"/>
              </a:rPr>
              <a:t>a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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+ </a:t>
            </a:r>
            <a:r>
              <a:rPr lang="en-US" altLang="en-US" sz="2000" i="1" dirty="0">
                <a:latin typeface="+mj-lt"/>
                <a:sym typeface="Symbol" panose="05050102010706020507" pitchFamily="18" charset="2"/>
              </a:rPr>
              <a:t></a:t>
            </a:r>
            <a:r>
              <a:rPr lang="en-US" altLang="en-US" sz="2000" i="1" dirty="0" err="1">
                <a:latin typeface="+mj-lt"/>
              </a:rPr>
              <a:t>h</a:t>
            </a:r>
            <a:r>
              <a:rPr lang="en-US" altLang="en-US" sz="2000" i="1" baseline="-25000" dirty="0" err="1">
                <a:latin typeface="+mj-lt"/>
              </a:rPr>
              <a:t>c</a:t>
            </a:r>
            <a:endParaRPr lang="en-US" altLang="en-US" sz="2000" i="1" baseline="-25000" dirty="0">
              <a:latin typeface="+mj-lt"/>
            </a:endParaRPr>
          </a:p>
        </p:txBody>
      </p:sp>
      <p:pic>
        <p:nvPicPr>
          <p:cNvPr id="7" name="Picture 7" descr="tin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90" y="858225"/>
            <a:ext cx="3088010" cy="25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Delaunay Triangulation</a:t>
            </a: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2595" y="1311875"/>
            <a:ext cx="10544432" cy="403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Delaunay triangulation</a:t>
            </a:r>
            <a:r>
              <a:rPr lang="en-US" altLang="en-US" sz="2200" dirty="0" smtClean="0"/>
              <a:t>: constituent triangles in a Delaunay triangulations are “as nearly equilateral as possible”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Each circumcircle of a constituent triangle does not include any other triangulation point within it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smtClean="0">
                <a:solidFill>
                  <a:schemeClr val="accent2"/>
                </a:solidFill>
              </a:rPr>
              <a:t>Proximal polygon</a:t>
            </a:r>
            <a:r>
              <a:rPr lang="en-US" altLang="en-US" sz="2200" dirty="0" smtClean="0"/>
              <a:t>: A region </a:t>
            </a:r>
            <a:r>
              <a:rPr lang="en-US" altLang="en-US" sz="2200" i="1" dirty="0" err="1" smtClean="0"/>
              <a:t>R</a:t>
            </a:r>
            <a:r>
              <a:rPr lang="en-US" altLang="en-US" sz="2200" i="1" baseline="-25000" dirty="0" err="1" smtClean="0"/>
              <a:t>p</a:t>
            </a:r>
            <a:r>
              <a:rPr lang="en-US" altLang="en-US" sz="2200" dirty="0" smtClean="0"/>
              <a:t> around a point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with the property that every location in </a:t>
            </a:r>
            <a:r>
              <a:rPr lang="en-US" altLang="en-US" sz="2200" i="1" dirty="0" err="1" smtClean="0"/>
              <a:t>R</a:t>
            </a:r>
            <a:r>
              <a:rPr lang="en-US" altLang="en-US" sz="2200" i="1" baseline="-25000" dirty="0" err="1" smtClean="0"/>
              <a:t>p</a:t>
            </a:r>
            <a:r>
              <a:rPr lang="en-US" altLang="en-US" sz="2200" dirty="0" smtClean="0"/>
              <a:t> is nearer to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than to any other point</a:t>
            </a:r>
          </a:p>
          <a:p>
            <a:pPr>
              <a:spcAft>
                <a:spcPts val="1200"/>
              </a:spcAft>
            </a:pPr>
            <a:r>
              <a:rPr lang="en-US" altLang="en-US" sz="2200" b="1" i="1" dirty="0" err="1" smtClean="0">
                <a:solidFill>
                  <a:schemeClr val="accent2"/>
                </a:solidFill>
              </a:rPr>
              <a:t>Voronoi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 diagram</a:t>
            </a:r>
            <a:r>
              <a:rPr lang="en-US" altLang="en-US" sz="2200" dirty="0" smtClean="0"/>
              <a:t>: the dual of a Delaunay triangulations</a:t>
            </a:r>
          </a:p>
          <a:p>
            <a:pPr lvl="1">
              <a:spcAft>
                <a:spcPts val="1200"/>
              </a:spcAft>
            </a:pPr>
            <a:r>
              <a:rPr lang="en-US" altLang="en-US" sz="2200" dirty="0" smtClean="0"/>
              <a:t>The set of proximal polygons constitutes a </a:t>
            </a:r>
            <a:r>
              <a:rPr lang="en-US" altLang="en-US" sz="2200" dirty="0" err="1" smtClean="0"/>
              <a:t>Voronoi</a:t>
            </a:r>
            <a:r>
              <a:rPr lang="en-US" altLang="en-US" sz="2200" dirty="0" smtClean="0"/>
              <a:t> diagram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6820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Properties of Delaunay Triangulation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577" y="1122405"/>
            <a:ext cx="1044302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 smtClean="0"/>
              <a:t>Given an initial point set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for which no sets of three points are collinear (to avoid degenerate cases)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2"/>
              </a:buBlip>
            </a:pPr>
            <a:r>
              <a:rPr lang="en-US" altLang="en-US" sz="2200" dirty="0" smtClean="0"/>
              <a:t>The Delaunay triangulation is unique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3"/>
              </a:buBlip>
            </a:pPr>
            <a:r>
              <a:rPr lang="en-US" altLang="en-US" sz="2200" dirty="0" smtClean="0"/>
              <a:t>The external edges of the triangulation from the convex hull of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(i.e., the smallest convex set containing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)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4"/>
              </a:buBlip>
            </a:pPr>
            <a:r>
              <a:rPr lang="en-US" altLang="en-US" sz="2200" dirty="0" smtClean="0"/>
              <a:t>The circumcircles of the triangles contain no members of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in their interior</a:t>
            </a:r>
          </a:p>
          <a:p>
            <a:pPr lvl="1">
              <a:spcAft>
                <a:spcPts val="1200"/>
              </a:spcAft>
              <a:buSzPct val="130000"/>
              <a:buFontTx/>
              <a:buBlip>
                <a:blip r:embed="rId5"/>
              </a:buBlip>
            </a:pPr>
            <a:r>
              <a:rPr lang="en-US" altLang="en-US" sz="2200" dirty="0" smtClean="0"/>
              <a:t>The triangles in a Delaunay triangulation are best-possible with respect to regularity (closest to equilateral)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89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3940" y="1435425"/>
            <a:ext cx="6597919" cy="401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200" dirty="0"/>
              <a:t>A simple polygon is y-monotone </a:t>
            </a:r>
            <a:r>
              <a:rPr lang="en-US" sz="2200" dirty="0" smtClean="0"/>
              <a:t>if any horizontal </a:t>
            </a:r>
            <a:r>
              <a:rPr lang="en-US" sz="2200" dirty="0"/>
              <a:t>line intersects it in a </a:t>
            </a:r>
            <a:r>
              <a:rPr lang="en-US" sz="2200" dirty="0" smtClean="0"/>
              <a:t>connected set </a:t>
            </a:r>
            <a:r>
              <a:rPr lang="en-US" sz="2200" dirty="0"/>
              <a:t>(or not at all)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If not a y-monotone then partition a polygon into </a:t>
            </a:r>
            <a:r>
              <a:rPr lang="en-US" sz="2200" dirty="0"/>
              <a:t>y-monotone </a:t>
            </a:r>
            <a:r>
              <a:rPr lang="en-US" sz="2200" dirty="0" smtClean="0"/>
              <a:t>polygons (covered later)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200" dirty="0" smtClean="0"/>
              <a:t>Triangulate </a:t>
            </a:r>
            <a:r>
              <a:rPr lang="en-US" sz="2200" dirty="0"/>
              <a:t>each y-monotone polygon</a:t>
            </a:r>
            <a:endParaRPr lang="en-US" altLang="en-US" sz="2200" dirty="0"/>
          </a:p>
        </p:txBody>
      </p:sp>
      <p:sp>
        <p:nvSpPr>
          <p:cNvPr id="2" name="Oval 1"/>
          <p:cNvSpPr/>
          <p:nvPr/>
        </p:nvSpPr>
        <p:spPr>
          <a:xfrm>
            <a:off x="9656512" y="947392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15810" y="209816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62055" y="1510339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35688" y="2732649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63475" y="3058032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02098" y="397362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55853" y="468274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42521" y="51980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37094" y="6073008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2" idx="3"/>
            <a:endCxn id="7" idx="0"/>
          </p:cNvCxnSpPr>
          <p:nvPr/>
        </p:nvCxnSpPr>
        <p:spPr>
          <a:xfrm flipH="1">
            <a:off x="9085832" y="1059895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9" idx="1"/>
          </p:cNvCxnSpPr>
          <p:nvPr/>
        </p:nvCxnSpPr>
        <p:spPr>
          <a:xfrm>
            <a:off x="9135344" y="2210671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4"/>
            <a:endCxn id="12" idx="0"/>
          </p:cNvCxnSpPr>
          <p:nvPr/>
        </p:nvCxnSpPr>
        <p:spPr>
          <a:xfrm flipH="1">
            <a:off x="9225875" y="2864454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4"/>
            <a:endCxn id="14" idx="1"/>
          </p:cNvCxnSpPr>
          <p:nvPr/>
        </p:nvCxnSpPr>
        <p:spPr>
          <a:xfrm>
            <a:off x="9225875" y="4814553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5"/>
            <a:endCxn id="8" idx="1"/>
          </p:cNvCxnSpPr>
          <p:nvPr/>
        </p:nvCxnSpPr>
        <p:spPr>
          <a:xfrm>
            <a:off x="9776046" y="1059895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4"/>
            <a:endCxn id="10" idx="0"/>
          </p:cNvCxnSpPr>
          <p:nvPr/>
        </p:nvCxnSpPr>
        <p:spPr>
          <a:xfrm flipH="1">
            <a:off x="10233497" y="1642144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4"/>
            <a:endCxn id="11" idx="0"/>
          </p:cNvCxnSpPr>
          <p:nvPr/>
        </p:nvCxnSpPr>
        <p:spPr>
          <a:xfrm>
            <a:off x="10233497" y="3189837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4"/>
            <a:endCxn id="13" idx="0"/>
          </p:cNvCxnSpPr>
          <p:nvPr/>
        </p:nvCxnSpPr>
        <p:spPr>
          <a:xfrm flipH="1">
            <a:off x="10412543" y="4105426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3"/>
            <a:endCxn id="14" idx="6"/>
          </p:cNvCxnSpPr>
          <p:nvPr/>
        </p:nvCxnSpPr>
        <p:spPr>
          <a:xfrm flipH="1">
            <a:off x="9777137" y="5310579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733664" y="458595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785879" y="77459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612354" y="14135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0289565" y="297089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742141" y="387683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433052" y="5108928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771462" y="609569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628506" y="200509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037624" y="267345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61577" y="676076"/>
                <a:ext cx="11123980" cy="620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1200"/>
                  </a:spcAft>
                  <a:buClr>
                    <a:schemeClr val="accent2"/>
                  </a:buClr>
                  <a:buSzPct val="119000"/>
                </a:pPr>
                <a:r>
                  <a:rPr lang="en-US" sz="2200" b="0" dirty="0" smtClean="0">
                    <a:solidFill>
                      <a:schemeClr val="accent2"/>
                    </a:solidFill>
                    <a:latin typeface="+mj-lt"/>
                  </a:rPr>
                  <a:t>Input:</a:t>
                </a:r>
                <a:r>
                  <a:rPr lang="en-US" sz="2200" b="0" dirty="0" smtClean="0">
                    <a:latin typeface="+mj-lt"/>
                  </a:rPr>
                  <a:t> (a) </a:t>
                </a:r>
                <a:r>
                  <a:rPr lang="en-US" sz="2200" dirty="0" smtClean="0">
                    <a:latin typeface="+mj-lt"/>
                  </a:rPr>
                  <a:t>A point set P of an Y-monotone. (b) Left and right chains of P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 smtClean="0">
                    <a:latin typeface="+mj-lt"/>
                  </a:rPr>
                  <a:t>merge </a:t>
                </a:r>
                <a:r>
                  <a:rPr lang="en-US" sz="2100" dirty="0">
                    <a:latin typeface="+mj-lt"/>
                  </a:rPr>
                  <a:t>the vertices of the left and right chains of P into y-sorted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+mj-lt"/>
                  </a:rPr>
                  <a:t>.</a:t>
                </a:r>
                <a:endParaRPr lang="en-US" sz="2100" dirty="0">
                  <a:latin typeface="+mj-lt"/>
                </a:endParaRP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 smtClean="0">
                    <a:latin typeface="+mj-lt"/>
                  </a:rPr>
                  <a:t>Put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1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+mj-lt"/>
                  </a:rPr>
                  <a:t> into an empty stack S. </a:t>
                </a:r>
              </a:p>
              <a:p>
                <a:pPr marL="457200" indent="-457200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  <a:buFont typeface="+mj-lt"/>
                  <a:buAutoNum type="arabicPeriod"/>
                </a:pPr>
                <a:r>
                  <a:rPr lang="en-US" sz="21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21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21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1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21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21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21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21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2100" b="0" dirty="0" smtClean="0">
                    <a:latin typeface="+mj-lt"/>
                  </a:rPr>
                  <a:t>  </a:t>
                </a:r>
                <a:r>
                  <a:rPr lang="en-US" sz="2100" dirty="0" smtClean="0">
                    <a:latin typeface="+mj-lt"/>
                  </a:rPr>
                  <a:t>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op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 smtClean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latin typeface="+mj-lt"/>
                  </a:rPr>
                  <a:t>	</a:t>
                </a: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3.2.1</a:t>
                </a:r>
                <a:r>
                  <a:rPr lang="en-US" sz="21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op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100" dirty="0"/>
                  <a:t> </a:t>
                </a:r>
                <a:endParaRPr lang="en-US" sz="21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2100" dirty="0" smtClean="0"/>
                  <a:t>pop </a:t>
                </a:r>
                <a:r>
                  <a:rPr lang="en-US" sz="2100" dirty="0"/>
                  <a:t>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 smtClean="0"/>
                  <a:t>, </a:t>
                </a:r>
                <a:r>
                  <a:rPr lang="en-US" sz="2100" dirty="0" smtClean="0"/>
                  <a:t>and 		add a </a:t>
                </a:r>
                <a:r>
                  <a:rPr lang="en-US" sz="21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/>
                  <a:t>and each popped vertex.</a:t>
                </a:r>
                <a:br>
                  <a:rPr lang="en-US" sz="2100" dirty="0"/>
                </a:br>
                <a:r>
                  <a:rPr lang="en-US" sz="2100" dirty="0"/>
                  <a:t>	</a:t>
                </a:r>
                <a:r>
                  <a:rPr lang="en-US" sz="21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2100" dirty="0" smtClean="0"/>
                  <a:t> </a:t>
                </a:r>
                <a:r>
                  <a:rPr lang="en-US" sz="2100" dirty="0"/>
                  <a:t>push last popped vertex back onto S.</a:t>
                </a:r>
                <a:br>
                  <a:rPr lang="en-US" sz="2100" dirty="0"/>
                </a:br>
                <a:r>
                  <a:rPr lang="en-US" sz="2100" dirty="0"/>
                  <a:t>	</a:t>
                </a:r>
                <a:r>
                  <a:rPr lang="en-US" sz="21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21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100" dirty="0" smtClean="0"/>
                  <a:t> </a:t>
                </a:r>
                <a:r>
                  <a:rPr lang="en-US" sz="2100" dirty="0"/>
                  <a:t>onto S.</a:t>
                </a:r>
                <a:endParaRPr lang="en-US" sz="21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21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21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1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77" y="676076"/>
                <a:ext cx="11123980" cy="6209136"/>
              </a:xfrm>
              <a:prstGeom prst="rect">
                <a:avLst/>
              </a:prstGeom>
              <a:blipFill rotWithShape="0">
                <a:blip r:embed="rId2"/>
                <a:stretch>
                  <a:fillRect l="-932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9814" y="2770132"/>
            <a:ext cx="958397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Few Common Geometric Algorithms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6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563430" cy="525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 smtClean="0">
                    <a:latin typeface="+mj-lt"/>
                  </a:rPr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 smtClean="0">
                    <a:latin typeface="+mj-lt"/>
                  </a:rPr>
                  <a:t>Pop(s)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563430" cy="5252976"/>
              </a:xfrm>
              <a:prstGeom prst="rect">
                <a:avLst/>
              </a:prstGeom>
              <a:blipFill rotWithShape="0">
                <a:blip r:embed="rId2"/>
                <a:stretch>
                  <a:fillRect l="-836" t="-580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 smtClean="0">
                    <a:latin typeface="+mj-lt"/>
                  </a:rPr>
                  <a:t>Else</a:t>
                </a:r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</a:t>
                </a:r>
                <a:r>
                  <a:rPr lang="en-US" sz="1900" dirty="0" smtClean="0"/>
                  <a:t>)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7" r="-392" b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latin typeface="+mj-lt"/>
                  </a:rPr>
                  <a:t>3.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 smtClean="0">
                    <a:latin typeface="+mj-lt"/>
                  </a:rPr>
                  <a:t>Else</a:t>
                </a:r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</a:t>
                </a:r>
                <a:r>
                  <a:rPr lang="en-US" sz="1900" dirty="0" smtClean="0"/>
                  <a:t>)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4121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</a:t>
                </a:r>
                <a:r>
                  <a:rPr lang="en-US" sz="1900" dirty="0" smtClean="0"/>
                  <a:t>)</a:t>
                </a:r>
                <a:r>
                  <a:rPr lang="en-US" sz="1900" dirty="0" smtClean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9126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</a:t>
                </a:r>
                <a:r>
                  <a:rPr lang="en-US" sz="1900" dirty="0" smtClean="0"/>
                  <a:t>)</a:t>
                </a:r>
                <a:r>
                  <a:rPr lang="en-US" sz="1900" dirty="0" smtClean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9126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 </a:t>
                </a:r>
                <a:r>
                  <a:rPr lang="en-US" sz="1900" dirty="0" smtClean="0"/>
                  <a:t>Else</a:t>
                </a:r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 smtClean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 </a:t>
                </a:r>
                <a:r>
                  <a:rPr lang="en-US" sz="1900" dirty="0" smtClean="0"/>
                  <a:t>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8794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=3 </a:t>
                      </a:r>
                    </a:p>
                    <a:p>
                      <a:pPr algn="ctr"/>
                      <a:r>
                        <a:rPr lang="en-US" dirty="0" smtClean="0"/>
                        <a:t>Processing P3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b="1" dirty="0"/>
                  <a:t>For </a:t>
                </a:r>
                <a14:m>
                  <m:oMath xmlns:m="http://schemas.openxmlformats.org/officeDocument/2006/math">
                    <m:r>
                      <a:rPr lang="en-US" sz="19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0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0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0" dirty="0" smtClean="0">
                    <a:latin typeface="+mj-lt"/>
                  </a:rPr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</a:t>
                </a:r>
                <a:r>
                  <a:rPr lang="en-US" sz="1900" dirty="0" smtClean="0">
                    <a:latin typeface="+mj-lt"/>
                  </a:rPr>
                  <a:t>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8465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>
                    <a:solidFill>
                      <a:schemeClr val="accent2"/>
                    </a:solidFill>
                    <a:latin typeface="+mj-lt"/>
                  </a:rPr>
                  <a:t>3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.2</a:t>
                </a:r>
                <a:r>
                  <a:rPr lang="en-US" sz="1900" b="1" dirty="0" smtClean="0">
                    <a:latin typeface="+mj-lt"/>
                  </a:rPr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endParaRPr lang="en-US" sz="1900" dirty="0" smtClean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3.2.2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3.2.4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781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3269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0772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 and Angle between points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6245" y="928076"/>
            <a:ext cx="10199077" cy="552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 smtClean="0">
                <a:latin typeface="+mj-lt"/>
              </a:rPr>
              <a:t>Length of a line segment can be computed as the </a:t>
            </a:r>
            <a:r>
              <a:rPr lang="en-US" altLang="en-US" sz="2100" b="1" i="1" dirty="0" smtClean="0">
                <a:solidFill>
                  <a:schemeClr val="accent2"/>
                </a:solidFill>
                <a:latin typeface="+mj-lt"/>
              </a:rPr>
              <a:t>distance</a:t>
            </a:r>
            <a:r>
              <a:rPr lang="en-US" altLang="en-US" sz="2100" dirty="0" smtClean="0">
                <a:latin typeface="+mj-lt"/>
              </a:rPr>
              <a:t> between successive pairs of points</a:t>
            </a:r>
          </a:p>
          <a:p>
            <a:endParaRPr lang="en-US" altLang="en-US" sz="2100" dirty="0" smtClean="0">
              <a:latin typeface="+mj-lt"/>
            </a:endParaRPr>
          </a:p>
          <a:p>
            <a:endParaRPr lang="en-US" altLang="en-US" sz="2100" dirty="0" smtClean="0">
              <a:latin typeface="+mj-lt"/>
            </a:endParaRPr>
          </a:p>
          <a:p>
            <a:endParaRPr lang="en-US" altLang="en-US" sz="2100" dirty="0" smtClean="0">
              <a:latin typeface="+mj-lt"/>
            </a:endParaRPr>
          </a:p>
          <a:p>
            <a:r>
              <a:rPr lang="en-US" altLang="en-US" sz="2100" dirty="0" smtClean="0">
                <a:latin typeface="+mj-lt"/>
              </a:rPr>
              <a:t>The bearing, </a:t>
            </a:r>
            <a:r>
              <a:rPr lang="en-US" altLang="en-US" sz="2100" i="1" dirty="0" smtClean="0">
                <a:latin typeface="+mj-lt"/>
                <a:sym typeface="Symbol" panose="05050102010706020507" pitchFamily="18" charset="2"/>
              </a:rPr>
              <a:t></a:t>
            </a:r>
            <a:r>
              <a:rPr lang="en-US" altLang="en-US" sz="2100" dirty="0" smtClean="0">
                <a:latin typeface="+mj-lt"/>
              </a:rPr>
              <a:t>, of </a:t>
            </a:r>
            <a:r>
              <a:rPr lang="en-US" altLang="en-US" sz="2100" i="1" dirty="0" smtClean="0">
                <a:latin typeface="+mj-lt"/>
              </a:rPr>
              <a:t>q</a:t>
            </a:r>
            <a:r>
              <a:rPr lang="en-US" altLang="en-US" sz="2100" dirty="0" smtClean="0">
                <a:latin typeface="+mj-lt"/>
              </a:rPr>
              <a:t> from </a:t>
            </a:r>
            <a:r>
              <a:rPr lang="en-US" altLang="en-US" sz="2100" i="1" dirty="0" smtClean="0">
                <a:latin typeface="+mj-lt"/>
              </a:rPr>
              <a:t>p</a:t>
            </a:r>
            <a:r>
              <a:rPr lang="en-US" altLang="en-US" sz="2100" dirty="0" smtClean="0">
                <a:latin typeface="+mj-lt"/>
              </a:rPr>
              <a:t> is given by the unique solution in the interval [0,360] of the simultaneous equations:</a:t>
            </a:r>
            <a:endParaRPr lang="en-US" altLang="en-US" sz="2100" dirty="0">
              <a:latin typeface="+mj-lt"/>
            </a:endParaRPr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8" y="3823067"/>
            <a:ext cx="2036261" cy="61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8" y="5056676"/>
            <a:ext cx="2060074" cy="6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68" y="1888391"/>
            <a:ext cx="4957097" cy="5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0772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441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b="1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8441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b="1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4619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2359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6853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 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517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2066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 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9778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10166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 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7184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1304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 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435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521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 </a:t>
                      </a:r>
                    </a:p>
                    <a:p>
                      <a:pPr algn="ctr"/>
                      <a:r>
                        <a:rPr lang="en-US" dirty="0" smtClean="0"/>
                        <a:t>Processing P5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 from point to Line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85169" y="928075"/>
            <a:ext cx="5314462" cy="565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100" dirty="0" smtClean="0"/>
              <a:t>Distance from a point to a line implies minimum distance</a:t>
            </a:r>
          </a:p>
          <a:p>
            <a:pPr>
              <a:spcAft>
                <a:spcPts val="1200"/>
              </a:spcAft>
            </a:pPr>
            <a:r>
              <a:rPr lang="en-US" altLang="en-US" sz="2100" dirty="0" smtClean="0"/>
              <a:t>For a straight line segment, distance computation depends on whether </a:t>
            </a:r>
            <a:r>
              <a:rPr lang="en-US" altLang="en-US" sz="2100" i="1" dirty="0" smtClean="0"/>
              <a:t>p</a:t>
            </a:r>
            <a:r>
              <a:rPr lang="en-US" altLang="en-US" sz="2100" dirty="0" smtClean="0"/>
              <a:t> is in </a:t>
            </a:r>
            <a:r>
              <a:rPr lang="en-US" altLang="en-US" sz="2100" b="1" dirty="0" smtClean="0"/>
              <a:t>middle</a:t>
            </a:r>
            <a:r>
              <a:rPr lang="en-US" altLang="en-US" sz="2100" dirty="0" smtClean="0"/>
              <a:t>(</a:t>
            </a:r>
            <a:r>
              <a:rPr lang="en-US" altLang="en-US" sz="2100" i="1" dirty="0" smtClean="0"/>
              <a:t>l</a:t>
            </a:r>
            <a:r>
              <a:rPr lang="en-US" altLang="en-US" sz="2100" dirty="0" smtClean="0"/>
              <a:t>) or </a:t>
            </a:r>
            <a:r>
              <a:rPr lang="en-US" altLang="en-US" sz="2100" b="1" dirty="0" smtClean="0"/>
              <a:t>end</a:t>
            </a:r>
            <a:r>
              <a:rPr lang="en-US" altLang="en-US" sz="2100" dirty="0" smtClean="0"/>
              <a:t>(</a:t>
            </a:r>
            <a:r>
              <a:rPr lang="en-US" altLang="en-US" sz="2100" i="1" dirty="0" smtClean="0"/>
              <a:t>l</a:t>
            </a:r>
            <a:r>
              <a:rPr lang="en-US" altLang="en-US" sz="21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sz="2100" dirty="0" smtClean="0"/>
              <a:t>For a polyline, distance to each line segment must be calculated</a:t>
            </a:r>
          </a:p>
          <a:p>
            <a:pPr>
              <a:spcAft>
                <a:spcPts val="1200"/>
              </a:spcAft>
            </a:pPr>
            <a:r>
              <a:rPr lang="en-US" altLang="en-US" sz="2100" dirty="0" smtClean="0"/>
              <a:t>A polygon calculation is as for polyline (distance to boundary of polygon)</a:t>
            </a:r>
          </a:p>
          <a:p>
            <a:endParaRPr lang="en-US" altLang="en-US" dirty="0"/>
          </a:p>
        </p:txBody>
      </p:sp>
      <p:pic>
        <p:nvPicPr>
          <p:cNvPr id="9" name="Picture 4" descr="line_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7" y="3448171"/>
            <a:ext cx="4037542" cy="22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olyline_d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7" y="1086337"/>
            <a:ext cx="3639849" cy="17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19229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2836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5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3481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034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4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0343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8428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08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23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086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38623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1365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0392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13655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288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15571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=6 </a:t>
                      </a:r>
                    </a:p>
                    <a:p>
                      <a:pPr algn="ctr"/>
                      <a:r>
                        <a:rPr lang="en-US" dirty="0" smtClean="0"/>
                        <a:t>Processing 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Area of a polygon (1/2)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1998" y="1295400"/>
            <a:ext cx="1063904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Let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be a simple polygon (no boundary self-intersections) with vertex vectors:  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y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), 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y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), ..., (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y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)  where (</a:t>
            </a:r>
            <a:r>
              <a:rPr lang="en-US" altLang="en-US" sz="2400" i="1" dirty="0" smtClean="0"/>
              <a:t>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y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) = (</a:t>
            </a:r>
            <a:r>
              <a:rPr lang="en-US" altLang="en-US" sz="2400" i="1" dirty="0" err="1" smtClean="0"/>
              <a:t>x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y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dirty="0" smtClean="0"/>
              <a:t>) </a:t>
            </a:r>
            <a:br>
              <a:rPr lang="en-US" altLang="en-US" sz="2400" dirty="0" smtClean="0"/>
            </a:br>
            <a:r>
              <a:rPr lang="en-US" altLang="en-US" sz="2400" dirty="0" smtClean="0"/>
              <a:t>Then the area is: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In the case of a triangle </a:t>
            </a:r>
            <a:r>
              <a:rPr lang="en-US" altLang="en-US" sz="2400" i="1" dirty="0" err="1" smtClean="0"/>
              <a:t>pqr</a:t>
            </a:r>
            <a:endParaRPr lang="en-US" altLang="en-US" sz="2400" i="1" dirty="0" smtClean="0"/>
          </a:p>
          <a:p>
            <a:endParaRPr lang="en-US" altLang="en-US" sz="2400" dirty="0"/>
          </a:p>
        </p:txBody>
      </p:sp>
      <p:pic>
        <p:nvPicPr>
          <p:cNvPr id="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64" y="4730323"/>
            <a:ext cx="6852209" cy="5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88" y="2552333"/>
            <a:ext cx="4632963" cy="8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9067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52106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10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620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b="1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b="1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117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4921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1178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0798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b="1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, </a:t>
                </a:r>
                <a:r>
                  <a:rPr lang="en-US" sz="1900" b="1" dirty="0" smtClean="0"/>
                  <a:t>and add a </a:t>
                </a:r>
                <a:r>
                  <a:rPr lang="en-US" sz="1900" b="1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and each popped vertex.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r>
                  <a:rPr lang="en-US" sz="1900" b="1" dirty="0"/>
                  <a:t/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9468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4635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94681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506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push last popped vertex back onto S.</a:t>
                </a:r>
                <a:br>
                  <a:rPr lang="en-US" sz="1900" b="1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325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6581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02139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41073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b="1" dirty="0" smtClean="0"/>
                  <a:t> </a:t>
                </a:r>
                <a:r>
                  <a:rPr lang="en-US" sz="1900" b="1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b="1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/>
                  <a:t> onto S.</a:t>
                </a:r>
                <a:endParaRPr lang="en-US" sz="1900" b="1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0188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=7 </a:t>
                      </a:r>
                    </a:p>
                    <a:p>
                      <a:pPr algn="ctr"/>
                      <a:r>
                        <a:rPr lang="en-US" dirty="0" smtClean="0"/>
                        <a:t>Processing 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Area of a polygon (2/2)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44060" y="1185984"/>
            <a:ext cx="1056640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Area may be positive or negative</a:t>
            </a:r>
          </a:p>
          <a:p>
            <a:r>
              <a:rPr lang="en-US" altLang="en-US" sz="2200" dirty="0" smtClean="0"/>
              <a:t>In fact, </a:t>
            </a:r>
            <a:r>
              <a:rPr lang="en-US" altLang="en-US" sz="2200" b="1" dirty="0" smtClean="0"/>
              <a:t>area</a:t>
            </a:r>
            <a:r>
              <a:rPr lang="en-US" altLang="en-US" sz="2200" dirty="0" smtClean="0"/>
              <a:t>(</a:t>
            </a:r>
            <a:r>
              <a:rPr lang="en-US" altLang="en-US" sz="2200" i="1" dirty="0" err="1" smtClean="0"/>
              <a:t>pqr</a:t>
            </a:r>
            <a:r>
              <a:rPr lang="en-US" altLang="en-US" sz="2200" dirty="0" smtClean="0"/>
              <a:t>) = -</a:t>
            </a:r>
            <a:r>
              <a:rPr lang="en-US" altLang="en-US" sz="2200" b="1" dirty="0" smtClean="0"/>
              <a:t>area</a:t>
            </a:r>
            <a:r>
              <a:rPr lang="en-US" altLang="en-US" sz="2200" dirty="0" smtClean="0"/>
              <a:t>(</a:t>
            </a:r>
            <a:r>
              <a:rPr lang="en-US" altLang="en-US" sz="2200" i="1" dirty="0" err="1" smtClean="0"/>
              <a:t>qpr</a:t>
            </a:r>
            <a:r>
              <a:rPr lang="en-US" altLang="en-US" sz="2200" dirty="0" smtClean="0"/>
              <a:t>)</a:t>
            </a:r>
          </a:p>
          <a:p>
            <a:r>
              <a:rPr lang="en-US" altLang="en-US" sz="2200" dirty="0" smtClean="0"/>
              <a:t>If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is to the left of </a:t>
            </a:r>
            <a:r>
              <a:rPr lang="en-US" altLang="en-US" sz="2200" i="1" dirty="0" err="1" smtClean="0"/>
              <a:t>qr</a:t>
            </a:r>
            <a:r>
              <a:rPr lang="en-US" altLang="en-US" sz="2200" dirty="0" smtClean="0"/>
              <a:t> then the area is positive, if 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is to the right of </a:t>
            </a:r>
            <a:r>
              <a:rPr lang="en-US" altLang="en-US" sz="2200" i="1" dirty="0" err="1" smtClean="0"/>
              <a:t>qr</a:t>
            </a:r>
            <a:r>
              <a:rPr lang="en-US" altLang="en-US" sz="2200" dirty="0" smtClean="0"/>
              <a:t> then the area is negative</a:t>
            </a:r>
          </a:p>
          <a:p>
            <a:endParaRPr lang="en-US" altLang="en-US" dirty="0"/>
          </a:p>
        </p:txBody>
      </p:sp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20" y="2870915"/>
            <a:ext cx="8314226" cy="10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 descr="side_op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86" y="4431322"/>
            <a:ext cx="4585244" cy="20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98535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5726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856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11050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3.1.1 </a:t>
                </a:r>
                <a:r>
                  <a:rPr lang="en-US" sz="1900" b="1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97173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4951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1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97173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48532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b="1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𝐭𝐨𝐩</m:t>
                    </m:r>
                    <m:d>
                      <m:d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b="1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900" b="1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P8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994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=8</a:t>
                      </a:r>
                    </a:p>
                    <a:p>
                      <a:pPr algn="ctr"/>
                      <a:r>
                        <a:rPr lang="en-US" dirty="0" smtClean="0"/>
                        <a:t>Processing P8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3. </a:t>
                </a:r>
                <a:r>
                  <a:rPr lang="en-US" sz="1900" b="1" dirty="0" smtClean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𝒕𝒐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1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253041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0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P8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1698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 </a:t>
                      </a:r>
                    </a:p>
                    <a:p>
                      <a:pPr algn="ctr"/>
                      <a:r>
                        <a:rPr lang="en-US" dirty="0" smtClean="0"/>
                        <a:t>Processing P9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Triangulation of Polygons – Y monotones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</a:rPr>
                  <a:t>3. </a:t>
                </a:r>
                <a:r>
                  <a:rPr lang="en-US" sz="19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←3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 </a:t>
                </a:r>
                <a:r>
                  <a:rPr lang="en-US" sz="19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900" dirty="0" smtClean="0">
                    <a:latin typeface="+mj-lt"/>
                  </a:rPr>
                  <a:t>are on different chains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	3.1.1 </a:t>
                </a:r>
                <a:r>
                  <a:rPr lang="en-US" sz="1900" dirty="0" smtClean="0">
                    <a:latin typeface="+mj-lt"/>
                  </a:rPr>
                  <a:t>Pop all vertices from S and add a 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+mj-lt"/>
                  </a:rPr>
                  <a:t> and each 		popped vertex except the last.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3.1.2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push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 onto S</a:t>
                </a:r>
                <a:endParaRPr lang="en-US" sz="19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 smtClean="0">
                    <a:solidFill>
                      <a:schemeClr val="accent2"/>
                    </a:solidFill>
                  </a:rPr>
                  <a:t>3.2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Else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/>
                  <a:t>	</a:t>
                </a:r>
                <a:r>
                  <a:rPr lang="en-US" sz="1900" dirty="0">
                    <a:solidFill>
                      <a:schemeClr val="accent2"/>
                    </a:solidFill>
                  </a:rPr>
                  <a:t>3.2.1 </a:t>
                </a:r>
                <a:r>
                  <a:rPr lang="en-US" sz="1900" dirty="0"/>
                  <a:t>Pop(s) </a:t>
                </a:r>
                <a:r>
                  <a:rPr lang="en-US" sz="1900" dirty="0">
                    <a:latin typeface="+mj-lt"/>
                  </a:rPr>
                  <a:t>	</a:t>
                </a:r>
                <a:endParaRPr lang="en-US" sz="1900" dirty="0" smtClean="0">
                  <a:latin typeface="+mj-lt"/>
                </a:endParaRP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dirty="0">
                    <a:solidFill>
                      <a:schemeClr val="accent2"/>
                    </a:solidFill>
                    <a:latin typeface="+mj-lt"/>
                  </a:rPr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  <a:latin typeface="+mj-lt"/>
                  </a:rPr>
                  <a:t>3.2.1 </a:t>
                </a:r>
                <a:r>
                  <a:rPr lang="en-US" sz="1900" dirty="0"/>
                  <a:t>pop the other vertices from S while they are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and add a </a:t>
                </a:r>
                <a:r>
                  <a:rPr lang="en-US" sz="1900" dirty="0"/>
                  <a:t>diagonal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and each popped vertex.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3.2.2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push last popped vertex back onto S.</a:t>
                </a:r>
                <a:br>
                  <a:rPr lang="en-US" sz="1900" dirty="0"/>
                </a:br>
                <a:r>
                  <a:rPr lang="en-US" sz="1900" dirty="0"/>
                  <a:t>	</a:t>
                </a:r>
                <a:r>
                  <a:rPr lang="en-US" sz="1900" dirty="0" smtClean="0">
                    <a:solidFill>
                      <a:schemeClr val="accent2"/>
                    </a:solidFill>
                  </a:rPr>
                  <a:t>3.2.3</a:t>
                </a:r>
                <a:r>
                  <a:rPr lang="en-US" sz="1900" dirty="0" smtClean="0"/>
                  <a:t> push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onto S.</a:t>
                </a:r>
                <a:endParaRPr lang="en-US" sz="1900" dirty="0">
                  <a:solidFill>
                    <a:schemeClr val="accent2"/>
                  </a:solidFill>
                  <a:latin typeface="+mj-lt"/>
                </a:endParaRP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chemeClr val="accent2"/>
                  </a:buClr>
                  <a:buSzPct val="119000"/>
                </a:pPr>
                <a:r>
                  <a:rPr lang="en-US" sz="1900" b="1" dirty="0" smtClean="0">
                    <a:solidFill>
                      <a:schemeClr val="accent2"/>
                    </a:solidFill>
                    <a:latin typeface="+mj-lt"/>
                  </a:rPr>
                  <a:t>4</a:t>
                </a:r>
                <a:r>
                  <a:rPr lang="en-US" sz="1900" b="1" dirty="0" smtClean="0">
                    <a:latin typeface="+mj-lt"/>
                  </a:rPr>
                  <a:t>. Add diagonals from the last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900" b="1" dirty="0" smtClean="0">
                    <a:latin typeface="+mj-lt"/>
                  </a:rPr>
                  <a:t> to all stack vertices except first and last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1" y="792322"/>
                <a:ext cx="6216078" cy="5196294"/>
              </a:xfrm>
              <a:prstGeom prst="rect">
                <a:avLst/>
              </a:prstGeom>
              <a:blipFill rotWithShape="0">
                <a:blip r:embed="rId2"/>
                <a:stretch>
                  <a:fillRect l="-882" t="-587" r="-980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275878" y="87274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35176" y="202352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81421" y="143569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55054" y="2658004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2841" y="2983387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1464" y="3898976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75219" y="460810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961887" y="5123431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460" y="5998363"/>
            <a:ext cx="140043" cy="13180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6" idx="0"/>
          </p:cNvCxnSpPr>
          <p:nvPr/>
        </p:nvCxnSpPr>
        <p:spPr>
          <a:xfrm flipH="1">
            <a:off x="9705198" y="985250"/>
            <a:ext cx="591189" cy="1038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5"/>
            <a:endCxn id="8" idx="1"/>
          </p:cNvCxnSpPr>
          <p:nvPr/>
        </p:nvCxnSpPr>
        <p:spPr>
          <a:xfrm>
            <a:off x="9754710" y="2136026"/>
            <a:ext cx="320853" cy="541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1" idx="0"/>
          </p:cNvCxnSpPr>
          <p:nvPr/>
        </p:nvCxnSpPr>
        <p:spPr>
          <a:xfrm flipH="1">
            <a:off x="9845241" y="2789809"/>
            <a:ext cx="279835" cy="18182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1"/>
          </p:cNvCxnSpPr>
          <p:nvPr/>
        </p:nvCxnSpPr>
        <p:spPr>
          <a:xfrm>
            <a:off x="9845241" y="4739908"/>
            <a:ext cx="431728" cy="1277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7" idx="1"/>
          </p:cNvCxnSpPr>
          <p:nvPr/>
        </p:nvCxnSpPr>
        <p:spPr>
          <a:xfrm>
            <a:off x="10395412" y="985250"/>
            <a:ext cx="706518" cy="469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9" idx="0"/>
          </p:cNvCxnSpPr>
          <p:nvPr/>
        </p:nvCxnSpPr>
        <p:spPr>
          <a:xfrm flipH="1">
            <a:off x="10852863" y="1567499"/>
            <a:ext cx="298580" cy="1415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10" idx="0"/>
          </p:cNvCxnSpPr>
          <p:nvPr/>
        </p:nvCxnSpPr>
        <p:spPr>
          <a:xfrm>
            <a:off x="10852863" y="3115192"/>
            <a:ext cx="438623" cy="783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  <a:endCxn id="12" idx="0"/>
          </p:cNvCxnSpPr>
          <p:nvPr/>
        </p:nvCxnSpPr>
        <p:spPr>
          <a:xfrm flipH="1">
            <a:off x="11031909" y="4030781"/>
            <a:ext cx="259577" cy="109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6"/>
          </p:cNvCxnSpPr>
          <p:nvPr/>
        </p:nvCxnSpPr>
        <p:spPr>
          <a:xfrm flipH="1">
            <a:off x="10396503" y="5235934"/>
            <a:ext cx="585893" cy="8283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353030" y="451131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05245" y="69995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231720" y="133890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908931" y="28962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61507" y="3802186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052418" y="5034283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0828" y="6021051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247872" y="1930449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656990" y="2598814"/>
            <a:ext cx="45720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4427"/>
              </p:ext>
            </p:extLst>
          </p:nvPr>
        </p:nvGraphicFramePr>
        <p:xfrm>
          <a:off x="8073098" y="3955611"/>
          <a:ext cx="1017203" cy="111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3"/>
              </a:tblGrid>
              <a:tr h="336706">
                <a:tc>
                  <a:txBody>
                    <a:bodyPr/>
                    <a:lstStyle/>
                    <a:p>
                      <a:r>
                        <a:rPr lang="en-US" dirty="0" smtClean="0"/>
                        <a:t>Stack S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P8</a:t>
                      </a:r>
                      <a:endParaRPr lang="en-US" dirty="0"/>
                    </a:p>
                  </a:txBody>
                  <a:tcPr/>
                </a:tc>
              </a:tr>
              <a:tr h="372822">
                <a:tc>
                  <a:txBody>
                    <a:bodyPr/>
                    <a:lstStyle/>
                    <a:p>
                      <a:r>
                        <a:rPr lang="en-US" dirty="0" smtClean="0"/>
                        <a:t>P7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63917"/>
              </p:ext>
            </p:extLst>
          </p:nvPr>
        </p:nvGraphicFramePr>
        <p:xfrm>
          <a:off x="7963162" y="5407937"/>
          <a:ext cx="14627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88"/>
              </a:tblGrid>
              <a:tr h="5955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=4 </a:t>
                      </a:r>
                    </a:p>
                    <a:p>
                      <a:pPr algn="ctr"/>
                      <a:r>
                        <a:rPr lang="en-US" dirty="0" smtClean="0"/>
                        <a:t>Processing P9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>
            <a:stCxn id="6" idx="6"/>
            <a:endCxn id="7" idx="3"/>
          </p:cNvCxnSpPr>
          <p:nvPr/>
        </p:nvCxnSpPr>
        <p:spPr>
          <a:xfrm flipV="1">
            <a:off x="9775219" y="1548197"/>
            <a:ext cx="1326711" cy="541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7" idx="4"/>
          </p:cNvCxnSpPr>
          <p:nvPr/>
        </p:nvCxnSpPr>
        <p:spPr>
          <a:xfrm flipV="1">
            <a:off x="10195097" y="1567499"/>
            <a:ext cx="956346" cy="1156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2"/>
            <a:endCxn id="8" idx="5"/>
          </p:cNvCxnSpPr>
          <p:nvPr/>
        </p:nvCxnSpPr>
        <p:spPr>
          <a:xfrm flipH="1" flipV="1">
            <a:off x="10174588" y="2770507"/>
            <a:ext cx="608253" cy="2787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8" idx="5"/>
          </p:cNvCxnSpPr>
          <p:nvPr/>
        </p:nvCxnSpPr>
        <p:spPr>
          <a:xfrm flipH="1" flipV="1">
            <a:off x="10174588" y="2770507"/>
            <a:ext cx="1046876" cy="11943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11" idx="6"/>
          </p:cNvCxnSpPr>
          <p:nvPr/>
        </p:nvCxnSpPr>
        <p:spPr>
          <a:xfrm flipH="1">
            <a:off x="9915262" y="4011479"/>
            <a:ext cx="1326711" cy="662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5"/>
          </p:cNvCxnSpPr>
          <p:nvPr/>
        </p:nvCxnSpPr>
        <p:spPr>
          <a:xfrm flipH="1" flipV="1">
            <a:off x="9894753" y="4720606"/>
            <a:ext cx="1067134" cy="4687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1156996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15201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7462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81534" y="12596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1670179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43192" y="1693177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36164" y="1691048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72204" y="1670179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Centroid of a polygon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6246" y="1068754"/>
            <a:ext cx="10996246" cy="53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The 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centroid</a:t>
            </a:r>
            <a:r>
              <a:rPr lang="en-US" altLang="en-US" sz="2200" dirty="0" smtClean="0"/>
              <a:t> of a polygon (or </a:t>
            </a:r>
            <a:r>
              <a:rPr lang="en-US" altLang="en-US" sz="2200" b="1" i="1" dirty="0" smtClean="0">
                <a:solidFill>
                  <a:schemeClr val="accent2"/>
                </a:solidFill>
              </a:rPr>
              <a:t>center of gravity</a:t>
            </a:r>
            <a:r>
              <a:rPr lang="en-US" altLang="en-US" sz="2200" dirty="0" smtClean="0"/>
              <a:t>) of a (simple) polygonal object (</a:t>
            </a:r>
            <a:r>
              <a:rPr lang="en-US" altLang="en-US" sz="2200" i="1" dirty="0" smtClean="0"/>
              <a:t>P</a:t>
            </a:r>
            <a:r>
              <a:rPr lang="en-US" altLang="en-US" sz="2200" dirty="0" smtClean="0"/>
              <a:t> = (</a:t>
            </a:r>
            <a:r>
              <a:rPr lang="en-US" altLang="en-US" sz="2200" i="1" dirty="0" smtClean="0"/>
              <a:t>x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y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), (</a:t>
            </a:r>
            <a:r>
              <a:rPr lang="en-US" altLang="en-US" sz="2200" i="1" dirty="0" smtClean="0"/>
              <a:t>x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y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), ..., (</a:t>
            </a:r>
            <a:r>
              <a:rPr lang="en-US" altLang="en-US" sz="2200" i="1" dirty="0" err="1" smtClean="0"/>
              <a:t>x</a:t>
            </a:r>
            <a:r>
              <a:rPr lang="en-US" altLang="en-US" sz="2200" i="1" baseline="-25000" dirty="0" err="1" smtClean="0"/>
              <a:t>n</a:t>
            </a:r>
            <a:r>
              <a:rPr lang="en-US" altLang="en-US" sz="2200" dirty="0" smtClean="0"/>
              <a:t>, </a:t>
            </a:r>
            <a:r>
              <a:rPr lang="en-US" altLang="en-US" sz="2200" i="1" dirty="0" err="1" smtClean="0"/>
              <a:t>y</a:t>
            </a:r>
            <a:r>
              <a:rPr lang="en-US" altLang="en-US" sz="2200" i="1" baseline="-25000" dirty="0" err="1" smtClean="0"/>
              <a:t>n</a:t>
            </a:r>
            <a:r>
              <a:rPr lang="en-US" altLang="en-US" sz="2200" dirty="0" smtClean="0"/>
              <a:t>)  where (</a:t>
            </a:r>
            <a:r>
              <a:rPr lang="en-US" altLang="en-US" sz="2200" i="1" dirty="0" smtClean="0"/>
              <a:t>x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y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) = (</a:t>
            </a:r>
            <a:r>
              <a:rPr lang="en-US" altLang="en-US" sz="2200" i="1" dirty="0" err="1" smtClean="0"/>
              <a:t>x</a:t>
            </a:r>
            <a:r>
              <a:rPr lang="en-US" altLang="en-US" sz="2200" i="1" baseline="-25000" dirty="0" err="1" smtClean="0"/>
              <a:t>n</a:t>
            </a:r>
            <a:r>
              <a:rPr lang="en-US" altLang="en-US" sz="2200" dirty="0" smtClean="0"/>
              <a:t>, </a:t>
            </a:r>
            <a:r>
              <a:rPr lang="en-US" altLang="en-US" sz="2200" i="1" dirty="0" err="1" smtClean="0"/>
              <a:t>y</a:t>
            </a:r>
            <a:r>
              <a:rPr lang="en-US" altLang="en-US" sz="2200" i="1" baseline="-25000" dirty="0" err="1" smtClean="0"/>
              <a:t>n</a:t>
            </a:r>
            <a:r>
              <a:rPr lang="en-US" altLang="en-US" sz="2200" dirty="0" smtClean="0"/>
              <a:t>)) </a:t>
            </a:r>
            <a:br>
              <a:rPr lang="en-US" altLang="en-US" sz="2200" dirty="0" smtClean="0"/>
            </a:br>
            <a:r>
              <a:rPr lang="en-US" altLang="en-US" sz="2200" dirty="0" smtClean="0"/>
              <a:t>is the point at which it would balance if it were cut out of a sheet of material of uniform density:</a:t>
            </a:r>
          </a:p>
          <a:p>
            <a:endParaRPr lang="en-US" altLang="en-US" dirty="0"/>
          </a:p>
        </p:txBody>
      </p:sp>
      <p:pic>
        <p:nvPicPr>
          <p:cNvPr id="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44" y="2738314"/>
            <a:ext cx="7117913" cy="7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71" y="4399083"/>
            <a:ext cx="7154886" cy="72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82080" y="1800401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99993" y="180040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03707" y="181447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67134" y="181447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8808" y="1324947"/>
            <a:ext cx="1828800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61861" y="2112203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15201" y="21122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9715" y="21122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48473" y="210372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443024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650426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38726" y="1896322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52584" y="210372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59830" y="2387040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93903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33731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16424" y="2387040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19872" y="2625752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68548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43062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29811" y="262575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6" y="2089649"/>
            <a:ext cx="1912775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Merge Vertex</a:t>
            </a: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Split Vertex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3526581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59218" y="3512585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88228" y="352658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41779" y="3526581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Merge Vertex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Split Vertex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64792" y="345193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570582" y="3700332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51307" y="368413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12842" y="3700332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355000" y="3694478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Merge Vertex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Split Vertex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End Vertex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38592" y="47484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883159" y="4377004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25952" y="438633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98637" y="437700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84892" y="4377003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Merge Vertex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Split Vertex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05807" y="383775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09864" y="437700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End Vertex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38592" y="4748429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508809" y="1464906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2761861" y="4703444"/>
            <a:ext cx="47306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16010" y="470344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20951" y="4703444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22214" y="4687247"/>
            <a:ext cx="0" cy="41054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494" y="180040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27171" y="1435726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945158" y="1609530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66720" y="1474611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38726" y="1324947"/>
            <a:ext cx="1548881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Start Vertex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8638592" y="1557024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9528" y="2112203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8727" y="2089649"/>
            <a:ext cx="1803414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Merge Vertex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38592" y="2297051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6271" y="2267463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52117" y="232172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38727" y="2890325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Regular Vertex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52585" y="30977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1210" y="2612980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38727" y="3691001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Split Vertex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52585" y="3983727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0819" y="276902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1347" y="292764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36164" y="3391287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000" y="3533729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50834" y="368413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63594" y="3475172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05807" y="383775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09864" y="437700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19528" y="4642795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52585" y="4659256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38726" y="4451853"/>
            <a:ext cx="1996752" cy="5361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End Vertex</a:t>
            </a:r>
            <a:endParaRPr lang="en-US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4" y="1013426"/>
            <a:ext cx="6216078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 smtClean="0">
                <a:latin typeface="+mj-lt"/>
              </a:rPr>
              <a:t>To partition P into a y-</a:t>
            </a:r>
            <a:r>
              <a:rPr lang="en-US" sz="2100" dirty="0" err="1" smtClean="0">
                <a:latin typeface="+mj-lt"/>
              </a:rPr>
              <a:t>montones</a:t>
            </a:r>
            <a:r>
              <a:rPr lang="en-US" sz="2100" dirty="0" smtClean="0">
                <a:latin typeface="+mj-lt"/>
              </a:rPr>
              <a:t>, we need to get rid of spilt (Purple) and merge (Red) nodes</a:t>
            </a:r>
          </a:p>
        </p:txBody>
      </p:sp>
    </p:spTree>
    <p:extLst>
      <p:ext uri="{BB962C8B-B14F-4D97-AF65-F5344CB8AC3E}">
        <p14:creationId xmlns:p14="http://schemas.microsoft.com/office/powerpoint/2010/main" val="38876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27648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 smtClean="0">
                <a:latin typeface="+mj-lt"/>
              </a:rPr>
              <a:t>To partition P into y-</a:t>
            </a:r>
            <a:r>
              <a:rPr lang="en-US" sz="2100" dirty="0" err="1" smtClean="0">
                <a:latin typeface="+mj-lt"/>
              </a:rPr>
              <a:t>montones</a:t>
            </a:r>
            <a:r>
              <a:rPr lang="en-US" sz="2100" dirty="0" smtClean="0">
                <a:latin typeface="+mj-lt"/>
              </a:rPr>
              <a:t>, we need to get rid of spilt (Purple) and merge (Red)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+mj-lt"/>
              </a:rPr>
              <a:t>Downward diagonals from merge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+mj-lt"/>
              </a:rPr>
              <a:t>Upward diagonals from split nodes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Point in a polygon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9014" y="937052"/>
            <a:ext cx="10503877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Determining whether a point is inside a polygon is one of the most fundamental operations in a spatial database</a:t>
            </a:r>
          </a:p>
          <a:p>
            <a:r>
              <a:rPr lang="en-US" altLang="en-US" sz="2200" b="1" i="1" dirty="0" smtClean="0">
                <a:solidFill>
                  <a:schemeClr val="accent2"/>
                </a:solidFill>
              </a:rPr>
              <a:t>Semi-line algorithm</a:t>
            </a:r>
            <a:r>
              <a:rPr lang="en-US" altLang="en-US" sz="2200" dirty="0" smtClean="0"/>
              <a:t>: checks for odd or even numbers of intersections of a semi-line with polygon</a:t>
            </a:r>
          </a:p>
          <a:p>
            <a:r>
              <a:rPr lang="en-US" altLang="en-US" sz="2200" b="1" i="1" dirty="0" smtClean="0">
                <a:solidFill>
                  <a:schemeClr val="accent2"/>
                </a:solidFill>
              </a:rPr>
              <a:t>Winding algorithm</a:t>
            </a:r>
            <a:r>
              <a:rPr lang="en-US" altLang="en-US" sz="2200" dirty="0" smtClean="0"/>
              <a:t>: sums bearings from point to polygon vertices. The point is inside if a full turn is observed. </a:t>
            </a:r>
            <a:endParaRPr lang="en-US" altLang="en-US" sz="2200" dirty="0"/>
          </a:p>
        </p:txBody>
      </p:sp>
      <p:pic>
        <p:nvPicPr>
          <p:cNvPr id="9" name="Picture 5" descr="winding_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54" y="3141052"/>
            <a:ext cx="6507773" cy="29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1906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r>
              <a:rPr lang="en-US" sz="2100" dirty="0" smtClean="0">
                <a:latin typeface="+mj-lt"/>
              </a:rPr>
              <a:t>To partition P into y-</a:t>
            </a:r>
            <a:r>
              <a:rPr lang="en-US" sz="2100" dirty="0" err="1" smtClean="0">
                <a:latin typeface="+mj-lt"/>
              </a:rPr>
              <a:t>montones</a:t>
            </a:r>
            <a:r>
              <a:rPr lang="en-US" sz="2100" dirty="0" smtClean="0">
                <a:latin typeface="+mj-lt"/>
              </a:rPr>
              <a:t>, we need to get rid of spilt (Purple) and merge (Red)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+mj-lt"/>
              </a:rPr>
              <a:t>Downward diagonals from merge nodes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+mj-lt"/>
              </a:rPr>
              <a:t>Upward diagonals from split nodes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dirty="0" smtClean="0">
                <a:solidFill>
                  <a:schemeClr val="accent2"/>
                </a:solidFill>
                <a:latin typeface="+mj-lt"/>
              </a:rPr>
              <a:t>2. </a:t>
            </a:r>
            <a:r>
              <a:rPr lang="en-US" sz="2100" dirty="0" smtClean="0">
                <a:latin typeface="+mj-lt"/>
              </a:rPr>
              <a:t>Where do edges go?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1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6984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 smtClean="0">
                <a:latin typeface="+mj-lt"/>
              </a:rPr>
              <a:t>Helpers: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dirty="0" smtClean="0">
                <a:latin typeface="+mj-lt"/>
              </a:rPr>
              <a:t>Let helper(</a:t>
            </a:r>
            <a:r>
              <a:rPr lang="en-US" sz="2100" dirty="0" err="1" smtClean="0">
                <a:latin typeface="+mj-lt"/>
              </a:rPr>
              <a:t>e</a:t>
            </a:r>
            <a:r>
              <a:rPr lang="en-US" sz="2100" baseline="-25000" dirty="0" err="1" smtClean="0">
                <a:latin typeface="+mj-lt"/>
              </a:rPr>
              <a:t>j</a:t>
            </a:r>
            <a:r>
              <a:rPr lang="en-US" sz="2100" dirty="0" smtClean="0">
                <a:latin typeface="+mj-lt"/>
              </a:rPr>
              <a:t>) be </a:t>
            </a:r>
            <a:r>
              <a:rPr lang="en-US" sz="2400" dirty="0" smtClean="0"/>
              <a:t>the </a:t>
            </a:r>
            <a:r>
              <a:rPr lang="en-US" sz="2400" dirty="0"/>
              <a:t>lowest vertex above the sweep-line such that the horizontal segment connecting the vertex to </a:t>
            </a:r>
            <a:r>
              <a:rPr lang="en-US" sz="2400" dirty="0" err="1"/>
              <a:t>e</a:t>
            </a:r>
            <a:r>
              <a:rPr lang="en-US" sz="2400" baseline="-25000" dirty="0" err="1"/>
              <a:t>j</a:t>
            </a:r>
            <a:r>
              <a:rPr lang="en-US" sz="2400" dirty="0" smtClean="0"/>
              <a:t> </a:t>
            </a:r>
            <a:r>
              <a:rPr lang="en-US" sz="2400" dirty="0"/>
              <a:t>lies inside P</a:t>
            </a:r>
            <a:r>
              <a:rPr lang="en-US" sz="2100" dirty="0" smtClean="0">
                <a:latin typeface="+mj-lt"/>
              </a:rPr>
              <a:t> </a:t>
            </a:r>
            <a:endParaRPr lang="en-US" sz="21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endParaRPr lang="en-US" sz="2100" dirty="0"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endParaRPr lang="en-US" sz="2100" dirty="0" smtClean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>
              <a:latin typeface="+mj-lt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+mj-lt"/>
              <a:buAutoNum type="arabicPeriod"/>
            </a:pPr>
            <a:endParaRPr lang="en-US" sz="2100" dirty="0" smtClean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91877" y="2306154"/>
            <a:ext cx="1447766" cy="2734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Helper(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2416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 smtClean="0">
                <a:latin typeface="+mj-lt"/>
              </a:rPr>
              <a:t>Removing Merge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For a merge node (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), Let 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</a:t>
            </a:r>
            <a:r>
              <a:rPr lang="en-US" sz="2200" dirty="0" smtClean="0">
                <a:latin typeface="+mj-lt"/>
              </a:rPr>
              <a:t>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 becomes the helper once we reach it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Whenever helper(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 is replaced by some. vertex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m</a:t>
            </a:r>
            <a:r>
              <a:rPr lang="en-US" sz="2200" dirty="0" smtClean="0">
                <a:latin typeface="+mj-lt"/>
              </a:rPr>
              <a:t>, add a diagonal from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m</a:t>
            </a:r>
            <a:r>
              <a:rPr lang="en-US" sz="2200" dirty="0" smtClean="0">
                <a:latin typeface="+mj-lt"/>
              </a:rPr>
              <a:t> to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066950" y="2092001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42027" y="2188149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71685" y="158378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31957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 smtClean="0">
                <a:latin typeface="+mj-lt"/>
              </a:rPr>
              <a:t>Removing Merge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For a merge node (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), Let 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</a:t>
            </a:r>
            <a:r>
              <a:rPr lang="en-US" sz="2200" dirty="0" smtClean="0">
                <a:latin typeface="+mj-lt"/>
              </a:rPr>
              <a:t>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 becomes the helper once we reach it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Whenever helper(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 is replaced by some. vertex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m</a:t>
            </a:r>
            <a:r>
              <a:rPr lang="en-US" sz="2200" dirty="0" smtClean="0">
                <a:latin typeface="+mj-lt"/>
              </a:rPr>
              <a:t>, add a diagonal from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m</a:t>
            </a:r>
            <a:r>
              <a:rPr lang="en-US" sz="2200" dirty="0" smtClean="0">
                <a:latin typeface="+mj-lt"/>
              </a:rPr>
              <a:t> to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If it is never replaced then we can connect it to lower end point of </a:t>
            </a:r>
            <a:r>
              <a:rPr lang="en-US" sz="2200" dirty="0" err="1"/>
              <a:t>e</a:t>
            </a:r>
            <a:r>
              <a:rPr lang="en-US" sz="2200" baseline="-25000" dirty="0" err="1"/>
              <a:t>j</a:t>
            </a:r>
            <a:endParaRPr lang="en-US" sz="22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2027" y="2188149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71685" y="158378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j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58154" y="2309481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17765" y="225802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m</a:t>
            </a:r>
            <a:endParaRPr lang="en-US" dirty="0"/>
          </a:p>
        </p:txBody>
      </p:sp>
      <p:cxnSp>
        <p:nvCxnSpPr>
          <p:cNvPr id="5" name="Straight Connector 4"/>
          <p:cNvCxnSpPr>
            <a:stCxn id="15" idx="6"/>
            <a:endCxn id="19" idx="1"/>
          </p:cNvCxnSpPr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16363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 smtClean="0">
                <a:latin typeface="+mj-lt"/>
              </a:rPr>
              <a:t>Removing Split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For a split vertex (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), Let 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</a:t>
            </a:r>
            <a:r>
              <a:rPr lang="en-US" sz="2200" dirty="0" smtClean="0">
                <a:latin typeface="+mj-lt"/>
              </a:rPr>
              <a:t>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Add a diagonal from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 to helper(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Helper(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7"/>
            <a:endCxn id="19" idx="2"/>
          </p:cNvCxnSpPr>
          <p:nvPr/>
        </p:nvCxnSpPr>
        <p:spPr>
          <a:xfrm flipV="1">
            <a:off x="3421421" y="2338187"/>
            <a:ext cx="707373" cy="248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Creating Y monotones</a:t>
            </a:r>
            <a:endParaRPr lang="en-US" sz="3600" dirty="0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85486" y="1420718"/>
            <a:ext cx="3414505" cy="3238538"/>
          </a:xfrm>
          <a:custGeom>
            <a:avLst/>
            <a:gdLst>
              <a:gd name="T0" fmla="*/ 1524695325 w 1584"/>
              <a:gd name="T1" fmla="*/ 2147483647 h 1728"/>
              <a:gd name="T2" fmla="*/ 1935480000 w 1584"/>
              <a:gd name="T3" fmla="*/ 0 h 1728"/>
              <a:gd name="T4" fmla="*/ 2147483647 w 1584"/>
              <a:gd name="T5" fmla="*/ 967740000 h 1728"/>
              <a:gd name="T6" fmla="*/ 2147483647 w 1584"/>
              <a:gd name="T7" fmla="*/ 241935000 h 1728"/>
              <a:gd name="T8" fmla="*/ 2147483647 w 1584"/>
              <a:gd name="T9" fmla="*/ 88206263 h 1728"/>
              <a:gd name="T10" fmla="*/ 2147483647 w 1584"/>
              <a:gd name="T11" fmla="*/ 1209675000 h 1728"/>
              <a:gd name="T12" fmla="*/ 2147483647 w 1584"/>
              <a:gd name="T13" fmla="*/ 2056447500 h 1728"/>
              <a:gd name="T14" fmla="*/ 2147483647 w 1584"/>
              <a:gd name="T15" fmla="*/ 2147483647 h 1728"/>
              <a:gd name="T16" fmla="*/ 2147483647 w 1584"/>
              <a:gd name="T17" fmla="*/ 1814512500 h 1728"/>
              <a:gd name="T18" fmla="*/ 2147483647 w 1584"/>
              <a:gd name="T19" fmla="*/ 1572577500 h 1728"/>
              <a:gd name="T20" fmla="*/ 2147483647 w 1584"/>
              <a:gd name="T21" fmla="*/ 2147483647 h 1728"/>
              <a:gd name="T22" fmla="*/ 2147483647 w 1584"/>
              <a:gd name="T23" fmla="*/ 2147483647 h 1728"/>
              <a:gd name="T24" fmla="*/ 2147483647 w 1584"/>
              <a:gd name="T25" fmla="*/ 2147483647 h 1728"/>
              <a:gd name="T26" fmla="*/ 2147483647 w 1584"/>
              <a:gd name="T27" fmla="*/ 2147483647 h 1728"/>
              <a:gd name="T28" fmla="*/ 120967500 w 1584"/>
              <a:gd name="T29" fmla="*/ 2147483647 h 1728"/>
              <a:gd name="T30" fmla="*/ 0 w 1584"/>
              <a:gd name="T31" fmla="*/ 483870000 h 1728"/>
              <a:gd name="T32" fmla="*/ 1121470325 w 1584"/>
              <a:gd name="T33" fmla="*/ 1154231563 h 1728"/>
              <a:gd name="T34" fmla="*/ 1524695325 w 158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4" h="1728">
                <a:moveTo>
                  <a:pt x="605" y="1232"/>
                </a:moveTo>
                <a:lnTo>
                  <a:pt x="768" y="0"/>
                </a:lnTo>
                <a:lnTo>
                  <a:pt x="912" y="384"/>
                </a:lnTo>
                <a:lnTo>
                  <a:pt x="1152" y="96"/>
                </a:lnTo>
                <a:lnTo>
                  <a:pt x="1494" y="35"/>
                </a:lnTo>
                <a:lnTo>
                  <a:pt x="1392" y="480"/>
                </a:lnTo>
                <a:lnTo>
                  <a:pt x="1584" y="816"/>
                </a:lnTo>
                <a:lnTo>
                  <a:pt x="1341" y="1142"/>
                </a:lnTo>
                <a:lnTo>
                  <a:pt x="1344" y="720"/>
                </a:lnTo>
                <a:lnTo>
                  <a:pt x="1008" y="624"/>
                </a:lnTo>
                <a:lnTo>
                  <a:pt x="960" y="1056"/>
                </a:lnTo>
                <a:lnTo>
                  <a:pt x="1200" y="1296"/>
                </a:lnTo>
                <a:lnTo>
                  <a:pt x="1104" y="1584"/>
                </a:lnTo>
                <a:lnTo>
                  <a:pt x="912" y="1728"/>
                </a:lnTo>
                <a:lnTo>
                  <a:pt x="48" y="1104"/>
                </a:lnTo>
                <a:lnTo>
                  <a:pt x="0" y="192"/>
                </a:lnTo>
                <a:lnTo>
                  <a:pt x="445" y="458"/>
                </a:lnTo>
                <a:lnTo>
                  <a:pt x="605" y="1232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120171" y="175621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03848" y="1391538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621835" y="1565342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43397" y="1430423"/>
            <a:ext cx="121298" cy="121298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6205" y="2068015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2948" y="2223275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8794" y="2277538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7887" y="2568792"/>
            <a:ext cx="121298" cy="12129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07496" y="272483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88024" y="2883461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2841" y="3347099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1677" y="3489541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27511" y="3639947"/>
            <a:ext cx="121298" cy="12129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40271" y="3430984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82484" y="379356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6541" y="4332816"/>
            <a:ext cx="121298" cy="12129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96205" y="4598607"/>
            <a:ext cx="121298" cy="121298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5253" y="1013426"/>
            <a:ext cx="6282615" cy="16363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</a:pPr>
            <a:r>
              <a:rPr lang="en-US" sz="2100" b="1" dirty="0" smtClean="0">
                <a:latin typeface="+mj-lt"/>
              </a:rPr>
              <a:t>Removing Split Nodes: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For a split vertex (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), Let 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the edge immediately to the left of </a:t>
            </a:r>
            <a:r>
              <a:rPr lang="en-US" sz="2200" dirty="0" smtClean="0">
                <a:latin typeface="+mj-lt"/>
              </a:rPr>
              <a:t>it.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9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Add a diagonal from </a:t>
            </a:r>
            <a:r>
              <a:rPr lang="en-US" sz="2200" dirty="0" err="1" smtClean="0">
                <a:latin typeface="+mj-lt"/>
              </a:rPr>
              <a:t>v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 to helper(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j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66950" y="2577589"/>
            <a:ext cx="4030672" cy="466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8935" y="2024321"/>
            <a:ext cx="849086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4212765" y="2042160"/>
            <a:ext cx="1335830" cy="32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Helper(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17503" y="2128664"/>
            <a:ext cx="929055" cy="1666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7"/>
            <a:endCxn id="19" idx="2"/>
          </p:cNvCxnSpPr>
          <p:nvPr/>
        </p:nvCxnSpPr>
        <p:spPr>
          <a:xfrm flipV="1">
            <a:off x="3421421" y="2338187"/>
            <a:ext cx="707373" cy="248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50092" y="4200525"/>
            <a:ext cx="2650954" cy="94917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Where would this be connected?</a:t>
            </a:r>
            <a:endParaRPr lang="en-US" sz="1900" dirty="0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2548809" y="3761245"/>
            <a:ext cx="1701283" cy="913865"/>
          </a:xfrm>
          <a:prstGeom prst="straightConnector1">
            <a:avLst/>
          </a:prstGeom>
          <a:ln w="22225"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</a:t>
            </a:r>
            <a:endParaRPr lang="en-US" sz="3600" dirty="0"/>
          </a:p>
        </p:txBody>
      </p:sp>
      <p:pic>
        <p:nvPicPr>
          <p:cNvPr id="1026" name="Picture 2" descr="http://www.linbo.me/wp-content/uploads/2014/10/t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63" y="4003590"/>
            <a:ext cx="4914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84" y="906162"/>
            <a:ext cx="6942929" cy="29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99765"/>
              </p:ext>
            </p:extLst>
          </p:nvPr>
        </p:nvGraphicFramePr>
        <p:xfrm>
          <a:off x="896790" y="1576873"/>
          <a:ext cx="2827176" cy="184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392"/>
                <a:gridCol w="942392"/>
                <a:gridCol w="942392"/>
              </a:tblGrid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i="0" dirty="0" smtClean="0">
                          <a:latin typeface="+mj-lt"/>
                        </a:rPr>
                        <a:t>P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kumimoji="0" lang="en-US" altLang="en-US" sz="2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1969" y="1623526"/>
            <a:ext cx="70620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0 – White</a:t>
            </a:r>
          </a:p>
          <a:p>
            <a:r>
              <a:rPr lang="en-US" sz="2300" dirty="0" smtClean="0"/>
              <a:t>1 – Black</a:t>
            </a:r>
          </a:p>
          <a:p>
            <a:r>
              <a:rPr lang="en-US" sz="2300" dirty="0" smtClean="0"/>
              <a:t>N(p)  = Sum of neighbors of p</a:t>
            </a:r>
          </a:p>
          <a:p>
            <a:r>
              <a:rPr lang="en-US" sz="2300" dirty="0" smtClean="0"/>
              <a:t>T(p) = Count of number of transitions from 0 to 1</a:t>
            </a:r>
            <a:endParaRPr lang="en-US" sz="23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40897"/>
              </p:ext>
            </p:extLst>
          </p:nvPr>
        </p:nvGraphicFramePr>
        <p:xfrm>
          <a:off x="5985084" y="3707363"/>
          <a:ext cx="2827176" cy="184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392"/>
                <a:gridCol w="942392"/>
                <a:gridCol w="942392"/>
              </a:tblGrid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i="0" dirty="0" smtClean="0">
                          <a:latin typeface="+mj-lt"/>
                        </a:rPr>
                        <a:t>p</a:t>
                      </a:r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428792" y="3962835"/>
            <a:ext cx="1996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18849" y="3934625"/>
            <a:ext cx="0" cy="1392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28792" y="5234473"/>
            <a:ext cx="1996751" cy="93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335486" y="3934625"/>
            <a:ext cx="1" cy="12998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989747" y="4399883"/>
            <a:ext cx="132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T(p</a:t>
            </a:r>
            <a:r>
              <a:rPr lang="en-US" dirty="0" smtClean="0"/>
              <a:t>)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77810006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77810006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16731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2971963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endParaRPr kumimoji="0" lang="en-US" altLang="en-US" sz="19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2971963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87551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998" y="1"/>
            <a:ext cx="9583971" cy="758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Collinearity and Point on a segment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71413" y="1397000"/>
                <a:ext cx="10850064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100" dirty="0" smtClean="0">
                    <a:latin typeface="+mj-lt"/>
                  </a:rPr>
                  <a:t>Boolean operation </a:t>
                </a:r>
                <a:r>
                  <a:rPr lang="en-US" altLang="en-US" sz="2100" b="1" dirty="0" err="1" smtClean="0">
                    <a:latin typeface="+mj-lt"/>
                  </a:rPr>
                  <a:t>colinear</a:t>
                </a:r>
                <a:r>
                  <a:rPr lang="en-US" altLang="en-US" sz="2100" dirty="0" smtClean="0">
                    <a:latin typeface="+mj-lt"/>
                  </a:rPr>
                  <a:t>(</a:t>
                </a:r>
                <a:r>
                  <a:rPr lang="en-US" altLang="en-US" sz="2100" i="1" dirty="0" err="1" smtClean="0">
                    <a:latin typeface="+mj-lt"/>
                  </a:rPr>
                  <a:t>a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b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c</a:t>
                </a:r>
                <a:r>
                  <a:rPr lang="en-US" altLang="en-US" sz="2100" dirty="0" smtClean="0">
                    <a:latin typeface="+mj-lt"/>
                  </a:rPr>
                  <a:t>) determine whether points </a:t>
                </a:r>
                <a:r>
                  <a:rPr lang="en-US" altLang="en-US" sz="2100" i="1" dirty="0" smtClean="0">
                    <a:latin typeface="+mj-lt"/>
                  </a:rPr>
                  <a:t>a</a:t>
                </a:r>
                <a:r>
                  <a:rPr lang="en-US" altLang="en-US" sz="2100" dirty="0" smtClean="0">
                    <a:latin typeface="+mj-lt"/>
                  </a:rPr>
                  <a:t>, </a:t>
                </a:r>
                <a:r>
                  <a:rPr lang="en-US" altLang="en-US" sz="2100" i="1" dirty="0" smtClean="0">
                    <a:latin typeface="+mj-lt"/>
                  </a:rPr>
                  <a:t>b</a:t>
                </a:r>
                <a:r>
                  <a:rPr lang="en-US" altLang="en-US" sz="2100" dirty="0" smtClean="0">
                    <a:latin typeface="+mj-lt"/>
                  </a:rPr>
                  <a:t> and </a:t>
                </a:r>
                <a:r>
                  <a:rPr lang="en-US" altLang="en-US" sz="2100" i="1" dirty="0" smtClean="0">
                    <a:latin typeface="+mj-lt"/>
                  </a:rPr>
                  <a:t>c</a:t>
                </a:r>
                <a:r>
                  <a:rPr lang="en-US" altLang="en-US" sz="2100" dirty="0" smtClean="0">
                    <a:latin typeface="+mj-lt"/>
                  </a:rPr>
                  <a:t> lie on the same straight line</a:t>
                </a:r>
              </a:p>
              <a:p>
                <a:pPr lvl="1">
                  <a:buFontTx/>
                  <a:buNone/>
                </a:pPr>
                <a:r>
                  <a:rPr lang="en-US" altLang="en-US" sz="2100" b="1" dirty="0" smtClean="0">
                    <a:latin typeface="+mj-lt"/>
                  </a:rPr>
                  <a:t>	</a:t>
                </a:r>
                <a:r>
                  <a:rPr lang="en-US" altLang="en-US" sz="2100" b="1" dirty="0" err="1" smtClean="0">
                    <a:latin typeface="+mj-lt"/>
                  </a:rPr>
                  <a:t>Colinear</a:t>
                </a:r>
                <a:r>
                  <a:rPr lang="en-US" altLang="en-US" sz="2100" dirty="0" smtClean="0">
                    <a:latin typeface="+mj-lt"/>
                  </a:rPr>
                  <a:t>(</a:t>
                </a:r>
                <a:r>
                  <a:rPr lang="en-US" altLang="en-US" sz="2100" i="1" dirty="0" err="1" smtClean="0">
                    <a:latin typeface="+mj-lt"/>
                  </a:rPr>
                  <a:t>a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b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c</a:t>
                </a:r>
                <a:r>
                  <a:rPr lang="en-US" altLang="en-US" sz="2100" dirty="0" smtClean="0">
                    <a:latin typeface="+mj-lt"/>
                  </a:rPr>
                  <a:t>)</a:t>
                </a:r>
                <a:r>
                  <a:rPr lang="en-US" altLang="en-US" sz="2100" b="1" dirty="0" smtClean="0">
                    <a:latin typeface="+mj-lt"/>
                  </a:rPr>
                  <a:t> = true </a:t>
                </a:r>
                <a:r>
                  <a:rPr lang="en-US" altLang="en-US" sz="2100" dirty="0" smtClean="0">
                    <a:latin typeface="+mj-lt"/>
                  </a:rPr>
                  <a:t>if and only if </a:t>
                </a:r>
                <a:r>
                  <a:rPr lang="en-US" altLang="en-US" sz="2100" b="1" dirty="0" smtClean="0">
                    <a:latin typeface="+mj-lt"/>
                  </a:rPr>
                  <a:t>side </a:t>
                </a:r>
                <a:r>
                  <a:rPr lang="en-US" altLang="en-US" sz="2100" dirty="0" smtClean="0">
                    <a:latin typeface="+mj-lt"/>
                  </a:rPr>
                  <a:t>(</a:t>
                </a:r>
                <a:r>
                  <a:rPr lang="en-US" altLang="en-US" sz="2100" i="1" dirty="0" err="1" smtClean="0">
                    <a:latin typeface="+mj-lt"/>
                  </a:rPr>
                  <a:t>a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b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c</a:t>
                </a:r>
                <a:r>
                  <a:rPr lang="en-US" altLang="en-US" sz="2100" dirty="0" smtClean="0">
                    <a:latin typeface="+mj-lt"/>
                  </a:rPr>
                  <a:t>) =0</a:t>
                </a:r>
              </a:p>
              <a:p>
                <a:pPr lvl="1">
                  <a:buFontTx/>
                  <a:buNone/>
                </a:pPr>
                <a:endParaRPr lang="en-US" altLang="en-US" sz="2100" dirty="0">
                  <a:latin typeface="+mj-lt"/>
                </a:endParaRPr>
              </a:p>
              <a:p>
                <a:pPr lvl="1">
                  <a:buFontTx/>
                  <a:buNone/>
                </a:pPr>
                <a:endParaRPr lang="en-US" altLang="en-US" sz="2100" dirty="0" smtClean="0">
                  <a:latin typeface="+mj-lt"/>
                </a:endParaRPr>
              </a:p>
              <a:p>
                <a:r>
                  <a:rPr lang="en-US" altLang="en-US" sz="2100" dirty="0" smtClean="0">
                    <a:latin typeface="+mj-lt"/>
                  </a:rPr>
                  <a:t>Operation </a:t>
                </a:r>
                <a:r>
                  <a:rPr lang="en-US" altLang="en-US" sz="2100" b="1" dirty="0" err="1" smtClean="0">
                    <a:latin typeface="+mj-lt"/>
                  </a:rPr>
                  <a:t>point_on_segment</a:t>
                </a:r>
                <a:r>
                  <a:rPr lang="en-US" altLang="en-US" sz="2100" dirty="0" smtClean="0">
                    <a:latin typeface="+mj-lt"/>
                  </a:rPr>
                  <a:t>(</a:t>
                </a:r>
                <a:r>
                  <a:rPr lang="en-US" altLang="en-US" sz="2100" i="1" dirty="0" err="1" smtClean="0">
                    <a:latin typeface="+mj-lt"/>
                  </a:rPr>
                  <a:t>p</a:t>
                </a:r>
                <a:r>
                  <a:rPr lang="en-US" altLang="en-US" sz="2100" dirty="0" err="1" smtClean="0">
                    <a:latin typeface="+mj-lt"/>
                  </a:rPr>
                  <a:t>,</a:t>
                </a:r>
                <a:r>
                  <a:rPr lang="en-US" altLang="en-US" sz="2100" i="1" dirty="0" err="1" smtClean="0">
                    <a:latin typeface="+mj-lt"/>
                  </a:rPr>
                  <a:t>l</a:t>
                </a:r>
                <a:r>
                  <a:rPr lang="en-US" altLang="en-US" sz="2100" dirty="0" smtClean="0">
                    <a:latin typeface="+mj-lt"/>
                  </a:rPr>
                  <a:t>) returns the Boolean value </a:t>
                </a:r>
                <a:r>
                  <a:rPr lang="en-US" altLang="en-US" sz="2100" b="1" dirty="0" smtClean="0">
                    <a:latin typeface="+mj-lt"/>
                  </a:rPr>
                  <a:t>true</a:t>
                </a:r>
                <a:r>
                  <a:rPr lang="en-US" altLang="en-US" sz="2100" dirty="0" smtClean="0">
                    <a:latin typeface="+mj-lt"/>
                  </a:rPr>
                  <a:t> if </a:t>
                </a:r>
                <a:r>
                  <a:rPr lang="en-US" altLang="en-US" sz="2100" i="1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i="1" dirty="0" smtClean="0">
                    <a:latin typeface="+mj-lt"/>
                  </a:rPr>
                  <a:t> l </a:t>
                </a:r>
                <a:br>
                  <a:rPr lang="en-US" altLang="en-US" sz="2100" i="1" dirty="0" smtClean="0">
                    <a:latin typeface="+mj-lt"/>
                  </a:rPr>
                </a:br>
                <a:r>
                  <a:rPr lang="en-US" altLang="en-US" sz="2100" dirty="0" smtClean="0">
                    <a:latin typeface="+mj-lt"/>
                  </a:rPr>
                  <a:t>(line segment </a:t>
                </a:r>
                <a:r>
                  <a:rPr lang="en-US" altLang="en-US" sz="2100" i="1" dirty="0" smtClean="0">
                    <a:latin typeface="+mj-lt"/>
                  </a:rPr>
                  <a:t>l</a:t>
                </a:r>
                <a:r>
                  <a:rPr lang="en-US" altLang="en-US" sz="2100" dirty="0" smtClean="0">
                    <a:latin typeface="+mj-lt"/>
                  </a:rPr>
                  <a:t> having end-points </a:t>
                </a:r>
                <a:r>
                  <a:rPr lang="en-US" altLang="en-US" sz="2100" i="1" dirty="0" smtClean="0">
                    <a:latin typeface="+mj-lt"/>
                  </a:rPr>
                  <a:t>q</a:t>
                </a:r>
                <a:r>
                  <a:rPr lang="en-US" altLang="en-US" sz="2100" dirty="0" smtClean="0">
                    <a:latin typeface="+mj-lt"/>
                  </a:rPr>
                  <a:t> and </a:t>
                </a:r>
                <a:r>
                  <a:rPr lang="en-US" altLang="en-US" sz="2100" i="1" dirty="0" smtClean="0">
                    <a:latin typeface="+mj-lt"/>
                  </a:rPr>
                  <a:t>r</a:t>
                </a:r>
                <a:r>
                  <a:rPr lang="en-US" altLang="en-US" sz="2100" dirty="0" smtClean="0">
                    <a:latin typeface="+mj-lt"/>
                  </a:rPr>
                  <a:t>)</a:t>
                </a:r>
              </a:p>
              <a:p>
                <a:pPr lvl="2">
                  <a:buSzPct val="150000"/>
                  <a:buFontTx/>
                  <a:buBlip>
                    <a:blip r:embed="rId3"/>
                  </a:buBlip>
                </a:pPr>
                <a:r>
                  <a:rPr lang="en-US" altLang="en-US" sz="2100" dirty="0" smtClean="0">
                    <a:latin typeface="+mj-lt"/>
                  </a:rPr>
                  <a:t>Determine whether </a:t>
                </a:r>
                <a:r>
                  <a:rPr lang="en-US" altLang="en-US" sz="2100" i="1" dirty="0" smtClean="0">
                    <a:latin typeface="+mj-lt"/>
                  </a:rPr>
                  <a:t>p</a:t>
                </a:r>
                <a:r>
                  <a:rPr lang="en-US" altLang="en-US" sz="2100" dirty="0" smtClean="0">
                    <a:latin typeface="+mj-lt"/>
                  </a:rPr>
                  <a:t>, </a:t>
                </a:r>
                <a:r>
                  <a:rPr lang="en-US" altLang="en-US" sz="2100" i="1" dirty="0" smtClean="0">
                    <a:latin typeface="+mj-lt"/>
                  </a:rPr>
                  <a:t>q</a:t>
                </a:r>
                <a:r>
                  <a:rPr lang="en-US" altLang="en-US" sz="2100" dirty="0" smtClean="0">
                    <a:latin typeface="+mj-lt"/>
                  </a:rPr>
                  <a:t>, </a:t>
                </a:r>
                <a:r>
                  <a:rPr lang="en-US" altLang="en-US" sz="2100" i="1" dirty="0" smtClean="0">
                    <a:latin typeface="+mj-lt"/>
                  </a:rPr>
                  <a:t>r</a:t>
                </a:r>
                <a:r>
                  <a:rPr lang="en-US" altLang="en-US" sz="2100" dirty="0" smtClean="0">
                    <a:latin typeface="+mj-lt"/>
                  </a:rPr>
                  <a:t> are collinear</a:t>
                </a:r>
              </a:p>
              <a:p>
                <a:pPr lvl="2">
                  <a:buSzPct val="150000"/>
                  <a:buFontTx/>
                  <a:buBlip>
                    <a:blip r:embed="rId4"/>
                  </a:buBlip>
                </a:pPr>
                <a:r>
                  <a:rPr lang="en-US" altLang="en-US" sz="2100" dirty="0" smtClean="0">
                    <a:latin typeface="+mj-lt"/>
                  </a:rPr>
                  <a:t>If yes, then </a:t>
                </a:r>
                <a:r>
                  <a:rPr lang="en-US" altLang="en-US" sz="2100" i="1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dirty="0" smtClean="0">
                    <a:latin typeface="+mj-lt"/>
                  </a:rPr>
                  <a:t> </a:t>
                </a:r>
                <a:r>
                  <a:rPr lang="en-US" altLang="en-US" sz="2100" i="1" dirty="0" smtClean="0">
                    <a:latin typeface="+mj-lt"/>
                  </a:rPr>
                  <a:t>l</a:t>
                </a:r>
                <a:r>
                  <a:rPr lang="en-US" altLang="en-US" sz="2100" dirty="0" smtClean="0">
                    <a:latin typeface="+mj-lt"/>
                  </a:rPr>
                  <a:t> if and only if </a:t>
                </a:r>
                <a:r>
                  <a:rPr lang="en-US" altLang="en-US" sz="2100" i="1" dirty="0" smtClean="0">
                    <a:latin typeface="+mj-lt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100" dirty="0" smtClean="0">
                    <a:latin typeface="+mj-lt"/>
                  </a:rPr>
                  <a:t> (minimum bounding box) </a:t>
                </a:r>
                <a:r>
                  <a:rPr lang="en-US" altLang="en-US" sz="2100" b="1" dirty="0" smtClean="0">
                    <a:latin typeface="+mj-lt"/>
                  </a:rPr>
                  <a:t>MMB</a:t>
                </a:r>
                <a:r>
                  <a:rPr lang="en-US" altLang="en-US" sz="2100" dirty="0" smtClean="0">
                    <a:latin typeface="+mj-lt"/>
                  </a:rPr>
                  <a:t> (</a:t>
                </a:r>
                <a:r>
                  <a:rPr lang="en-US" altLang="en-US" sz="2100" i="1" dirty="0" smtClean="0">
                    <a:latin typeface="+mj-lt"/>
                  </a:rPr>
                  <a:t>l</a:t>
                </a:r>
                <a:r>
                  <a:rPr lang="en-US" altLang="en-US" sz="2100" dirty="0" smtClean="0">
                    <a:latin typeface="+mj-lt"/>
                  </a:rPr>
                  <a:t>)</a:t>
                </a:r>
              </a:p>
              <a:p>
                <a:pPr lvl="3">
                  <a:buSzPct val="150000"/>
                  <a:buFontTx/>
                  <a:buNone/>
                </a:pPr>
                <a:r>
                  <a:rPr lang="en-US" altLang="en-US" sz="2100" i="1" dirty="0" smtClean="0">
                    <a:latin typeface="+mj-lt"/>
                  </a:rPr>
                  <a:t>	</a:t>
                </a:r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3" y="1397000"/>
                <a:ext cx="10850064" cy="5029200"/>
              </a:xfrm>
              <a:prstGeom prst="rect">
                <a:avLst/>
              </a:prstGeom>
              <a:blipFill rotWithShape="0">
                <a:blip r:embed="rId5"/>
                <a:stretch>
                  <a:fillRect l="-562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80" y="5069010"/>
            <a:ext cx="5211790" cy="8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47285440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47285440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14145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56461" y="219429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48537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48537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00408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3472592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845889858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845889858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58416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344868585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344868585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33333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42783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42783342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57669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0547" y="4349669"/>
            <a:ext cx="410232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62387141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62387141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4991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27645" y="5226746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4907286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49072864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13660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09880" y="2194299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91284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3548730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17883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09880" y="4351163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61577" y="90616"/>
            <a:ext cx="10080564" cy="701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Raster Thinning Algorithm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469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169988" defTabSz="469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349375" defTabSz="469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528763"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469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469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469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b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</a:b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>
                          <a:lvl1pPr marL="901700" indent="-901700" defTabSz="1905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1081088" defTabSz="1905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260475" defTabSz="1905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439863"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1905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1905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901700" marR="0" lvl="0" indent="-901700" algn="l" defTabSz="1905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7:	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2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6 and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1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and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9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=0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mark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8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97787"/>
                  </p:ext>
                </p:extLst>
              </p:nvPr>
            </p:nvGraphicFramePr>
            <p:xfrm>
              <a:off x="820779" y="884281"/>
              <a:ext cx="6782745" cy="5664801"/>
            </p:xfrm>
            <a:graphic>
              <a:graphicData uri="http://schemas.openxmlformats.org/drawingml/2006/table">
                <a:tbl>
                  <a:tblPr/>
                  <a:tblGrid>
                    <a:gridCol w="6782745"/>
                  </a:tblGrid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 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binary raster(0 = white,1=black)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1.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repeat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159441" r="-1346" b="-40069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if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then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halt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5: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else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6: 	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for all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points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 the raster 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71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08" t="-409091" r="-1346" b="-151049"/>
                          </a:stretch>
                        </a:blipFill>
                      </a:tcPr>
                    </a:tc>
                  </a:tr>
                  <a:tr h="436076">
                    <a:tc>
                      <a:txBody>
                        <a:bodyPr/>
                        <a:lstStyle>
                          <a:lvl1pPr defTabSz="5334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5334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5334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5334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5334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533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8:	set all marked points to value 0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9: </a:t>
                          </a:r>
                          <a:r>
                            <a:rPr kumimoji="0" lang="en-US" altLang="en-US" sz="19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until</a:t>
                          </a:r>
                          <a:r>
                            <a:rPr kumimoji="0" lang="en-US" altLang="en-US" sz="19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there are no marked points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5611">
                    <a:tc>
                      <a:txBody>
                        <a:bodyPr/>
                        <a:lstStyle>
                          <a:lvl1pPr defTabSz="342900">
                            <a:spcBef>
                              <a:spcPct val="35000"/>
                            </a:spcBef>
                            <a:spcAft>
                              <a:spcPct val="3500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defTabSz="342900">
                            <a:spcBef>
                              <a:spcPct val="20000"/>
                            </a:spcBef>
                            <a:spcAft>
                              <a:spcPct val="2000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defTabSz="342900">
                            <a:spcBef>
                              <a:spcPct val="20000"/>
                            </a:spcBef>
                            <a:defRPr sz="1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defTabSz="342900">
                            <a:spcBef>
                              <a:spcPct val="20000"/>
                            </a:spcBef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defTabSz="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3429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10:</a:t>
                          </a:r>
                          <a:r>
                            <a:rPr kumimoji="0" lang="en-US" altLang="en-US" sz="19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Output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: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x </a:t>
                          </a:r>
                          <a:r>
                            <a:rPr kumimoji="0" lang="en-US" altLang="en-US" sz="19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kumimoji="0" lang="en-US" altLang="en-US" sz="19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thinned binary raster (black is thinned)</a:t>
                          </a:r>
                        </a:p>
                      </a:txBody>
                      <a:tcPr marL="90000" marR="90000" marT="0" marB="0"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17883"/>
              </p:ext>
            </p:extLst>
          </p:nvPr>
        </p:nvGraphicFramePr>
        <p:xfrm>
          <a:off x="8009307" y="884281"/>
          <a:ext cx="3747267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  <a:gridCol w="416363"/>
              </a:tblGrid>
              <a:tr h="365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9546" y="5704101"/>
            <a:ext cx="610899" cy="33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sin\theta = \frac {x_q - x_p}{\vert pq\vert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81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bf{side}(a,b,c) \not= \textbf{side}(a,b,d)\\&#10;\textbf{side}(c,d,a) \not= \textbf{side}(c,d,b)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25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cos\theta = \frac {y_q -y_p}{\vert pq\vert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90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ert pq\vert = \sqrt{(x_q - x_p)^2 + (y_q - y_p)^2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2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301"/>
  <p:tag name="PICTUREFILESIZE" val="153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area}(pqr) =&#10;\frac {x_py_q-x_qy_p+x_qy_r-x_ry_q+x_ry_p-x_py_r}{2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05"/>
  <p:tag name="PICTUREFILESIZE" val="28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area}(P) = \frac {1}{2}\sum_{i=1}^{n-1} x_iy_{i+1}- x_{i+1}y_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4"/>
  <p:tag name="BOXHEIGHT" val="460"/>
  <p:tag name="BOXFONT" val="10"/>
  <p:tag name="BOXWRAP" val="False"/>
  <p:tag name="WORKAROUNDTRANSPARENCYBUG" val="False"/>
  <p:tag name="ALLOWFONTSUBSTITUTION" val="False"/>
  <p:tag name="BITMAPFORMAT" val="pngmono"/>
  <p:tag name="ORIGWIDTH" val="317"/>
  <p:tag name="PICTUREFILESIZE" val="197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side}(p,q,r) = &#10;\left\{&#10;\begin{array}{lll}&#10;1 &amp; \mbox{if \textbf{area}}(pqr)&gt;0 &amp; (p \mbox{ is left of } qr)\\&#10;0 &amp; \mbox{if \textbf{area}}(pqr)=0 &amp; (pqr \mbox{ are collinear})\\&#10;-1 &amp; \mbox{if \textbf{area}}(pqr)&lt;0 &amp; (p \mbox{ is right of } qr)&#10;\end{array}&#10;\right.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6"/>
  <p:tag name="PICTUREFILESIZE" val="645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centroid}_x(P)=&#10;\frac{1}{6.\textbf{area}(P)}&#10;\sum_{i=1}^{n-1}&#10;(x_i+x_{i+1})&#10;(x_iy_{i+1}-x_{i+1}y_i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6"/>
  <p:tag name="PICTUREFILESIZE" val="347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extbf{centroid}_y(P)=&#10;\frac{1}{6.\textbf{area}(P)}&#10;\sum_{i=1}^{n-1}&#10;(y_i+y_{i+1})&#10;(x_iy_{i+1}-x_{i+1}y_i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False"/>
  <p:tag name="WORKAROUNDTRANSPARENCYBUG" val="False"/>
  <p:tag name="ALLOWFONTSUBSTITUTION" val="False"/>
  <p:tag name="BITMAPFORMAT" val="pngmono"/>
  <p:tag name="ORIGWIDTH" val="562"/>
  <p:tag name="PICTUREFILESIZE" val="356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extbf{min}(x_q,x_r)\leq x_p\leq\textbf{max}(x_q,x_r)\\&#10;\textbf{min}(y_q,y_r)\leq y_p\leq\textbf{max}(y_q,y_r)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431"/>
  <p:tag name="BOXFONT" val="10"/>
  <p:tag name="BOXWRAP" val="True"/>
  <p:tag name="WORKAROUNDTRANSPARENCYBUG" val="False"/>
  <p:tag name="ALLOWFONTSUBSTITUTION" val="False"/>
  <p:tag name="BITMAPFORMAT" val="pngmono"/>
  <p:tag name="ORIGWIDTH" val="302"/>
  <p:tag name="PICTUREFILESIZE" val="30485"/>
</p:tagLst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3833</Words>
  <Application>Microsoft Office PowerPoint</Application>
  <PresentationFormat>Widescreen</PresentationFormat>
  <Paragraphs>1666</Paragraphs>
  <Slides>101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Arial</vt:lpstr>
      <vt:lpstr>Cambria Math</vt:lpstr>
      <vt:lpstr>Century Gothic</vt:lpstr>
      <vt:lpstr>Symbol</vt:lpstr>
      <vt:lpstr>Times New Roman</vt:lpstr>
      <vt:lpstr>Wingdings</vt:lpstr>
      <vt:lpstr>Presentation level design</vt:lpstr>
      <vt:lpstr>Introduction to Spatial Computing CSE 5ISC</vt:lpstr>
      <vt:lpstr>Few Common Geometric Algorithms</vt:lpstr>
      <vt:lpstr>Distance and Angle between points</vt:lpstr>
      <vt:lpstr>Distance from point to Line</vt:lpstr>
      <vt:lpstr>Area of a polygon (1/2)</vt:lpstr>
      <vt:lpstr>Area of a polygon (2/2)</vt:lpstr>
      <vt:lpstr>Centroid of a polygon</vt:lpstr>
      <vt:lpstr>Point in a polygon</vt:lpstr>
      <vt:lpstr>Collinearity and Point on a segment</vt:lpstr>
      <vt:lpstr>Segment Intersection</vt:lpstr>
      <vt:lpstr>Polygon Triangulation</vt:lpstr>
      <vt:lpstr>Motivating Need through Tessellations</vt:lpstr>
      <vt:lpstr>Irregular Tessellated representations</vt:lpstr>
      <vt:lpstr>Sample Triangulated Irregular Networks</vt:lpstr>
      <vt:lpstr>Interpolating the height using Triangulation</vt:lpstr>
      <vt:lpstr>Delaunay Triangulation</vt:lpstr>
      <vt:lpstr>Properties of Delaunay Triangulation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Triangulation of Polygons –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Creating Y monotones</vt:lpstr>
      <vt:lpstr>Raster Thinning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Raster Thinning Algorithm</vt:lpstr>
      <vt:lpstr>Perform Thinning on this image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2015-08-25T11:30:21Z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