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2"/>
  </p:notesMasterIdLst>
  <p:handoutMasterIdLst>
    <p:handoutMasterId r:id="rId73"/>
  </p:handoutMasterIdLst>
  <p:sldIdLst>
    <p:sldId id="257" r:id="rId3"/>
    <p:sldId id="297" r:id="rId4"/>
    <p:sldId id="298" r:id="rId5"/>
    <p:sldId id="300" r:id="rId6"/>
    <p:sldId id="301" r:id="rId7"/>
    <p:sldId id="302" r:id="rId8"/>
    <p:sldId id="303" r:id="rId9"/>
    <p:sldId id="304" r:id="rId10"/>
    <p:sldId id="306" r:id="rId11"/>
    <p:sldId id="308" r:id="rId12"/>
    <p:sldId id="307" r:id="rId13"/>
    <p:sldId id="309" r:id="rId14"/>
    <p:sldId id="310" r:id="rId15"/>
    <p:sldId id="322" r:id="rId16"/>
    <p:sldId id="311" r:id="rId17"/>
    <p:sldId id="314" r:id="rId18"/>
    <p:sldId id="315" r:id="rId19"/>
    <p:sldId id="316" r:id="rId20"/>
    <p:sldId id="318" r:id="rId21"/>
    <p:sldId id="317" r:id="rId22"/>
    <p:sldId id="319" r:id="rId23"/>
    <p:sldId id="321" r:id="rId24"/>
    <p:sldId id="327" r:id="rId25"/>
    <p:sldId id="323" r:id="rId26"/>
    <p:sldId id="326" r:id="rId27"/>
    <p:sldId id="324" r:id="rId28"/>
    <p:sldId id="325" r:id="rId29"/>
    <p:sldId id="328" r:id="rId30"/>
    <p:sldId id="334" r:id="rId31"/>
    <p:sldId id="336" r:id="rId32"/>
    <p:sldId id="338" r:id="rId33"/>
    <p:sldId id="339" r:id="rId34"/>
    <p:sldId id="340" r:id="rId35"/>
    <p:sldId id="341" r:id="rId36"/>
    <p:sldId id="342" r:id="rId37"/>
    <p:sldId id="349" r:id="rId38"/>
    <p:sldId id="348" r:id="rId39"/>
    <p:sldId id="352" r:id="rId40"/>
    <p:sldId id="350" r:id="rId41"/>
    <p:sldId id="351" r:id="rId42"/>
    <p:sldId id="353" r:id="rId43"/>
    <p:sldId id="354" r:id="rId44"/>
    <p:sldId id="355" r:id="rId45"/>
    <p:sldId id="343" r:id="rId46"/>
    <p:sldId id="344" r:id="rId47"/>
    <p:sldId id="345" r:id="rId48"/>
    <p:sldId id="346" r:id="rId49"/>
    <p:sldId id="347" r:id="rId50"/>
    <p:sldId id="356" r:id="rId51"/>
    <p:sldId id="357" r:id="rId52"/>
    <p:sldId id="358" r:id="rId53"/>
    <p:sldId id="359" r:id="rId54"/>
    <p:sldId id="360" r:id="rId55"/>
    <p:sldId id="361" r:id="rId56"/>
    <p:sldId id="362" r:id="rId57"/>
    <p:sldId id="363" r:id="rId58"/>
    <p:sldId id="364" r:id="rId59"/>
    <p:sldId id="365" r:id="rId60"/>
    <p:sldId id="366" r:id="rId61"/>
    <p:sldId id="367" r:id="rId62"/>
    <p:sldId id="368" r:id="rId63"/>
    <p:sldId id="374" r:id="rId64"/>
    <p:sldId id="375" r:id="rId65"/>
    <p:sldId id="376" r:id="rId66"/>
    <p:sldId id="377" r:id="rId67"/>
    <p:sldId id="369" r:id="rId68"/>
    <p:sldId id="370" r:id="rId69"/>
    <p:sldId id="372" r:id="rId70"/>
    <p:sldId id="373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9B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9/7/2015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9/7/2015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9/7/2015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9/7/2015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9/7/2015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Week Aug-24 – Aug-29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Introduction to Spatial Computing CSE 5ISC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20594" y="6519446"/>
            <a:ext cx="121508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</a:t>
            </a:r>
            <a:r>
              <a:rPr lang="en-US" sz="1600" dirty="0" smtClean="0"/>
              <a:t>adapted from </a:t>
            </a:r>
            <a:r>
              <a:rPr lang="en-US" altLang="en-US" sz="1600" dirty="0" err="1" smtClean="0"/>
              <a:t>Worboys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and </a:t>
            </a:r>
            <a:r>
              <a:rPr lang="en-US" altLang="en-US" sz="1600" dirty="0" err="1"/>
              <a:t>Duckham</a:t>
            </a:r>
            <a:r>
              <a:rPr lang="en-US" altLang="en-US" sz="1600" dirty="0"/>
              <a:t> (2004) </a:t>
            </a:r>
            <a:r>
              <a:rPr lang="en-US" altLang="en-US" sz="1600" i="1" dirty="0"/>
              <a:t>GIS: A Computing Perspective</a:t>
            </a:r>
            <a:r>
              <a:rPr lang="en-US" altLang="en-US" sz="1600" dirty="0"/>
              <a:t>, Second Edition, CRC Press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Double Connected Edge List-- Algorithms</a:t>
            </a:r>
            <a:endParaRPr lang="en-US" sz="3600" dirty="0"/>
          </a:p>
        </p:txBody>
      </p:sp>
      <p:pic>
        <p:nvPicPr>
          <p:cNvPr id="9" name="Picture 10" descr="planar_n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09" y="2327658"/>
            <a:ext cx="3872204" cy="389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Group 4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94299158"/>
                  </p:ext>
                </p:extLst>
              </p:nvPr>
            </p:nvGraphicFramePr>
            <p:xfrm>
              <a:off x="729310" y="1968905"/>
              <a:ext cx="7910837" cy="4609176"/>
            </p:xfrm>
            <a:graphic>
              <a:graphicData uri="http://schemas.openxmlformats.org/drawingml/2006/table">
                <a:tbl>
                  <a:tblPr/>
                  <a:tblGrid>
                    <a:gridCol w="7910837"/>
                  </a:tblGrid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Input: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Area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1: find some arc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which bounds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2: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3: 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repeat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4:	store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in sequence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5:	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if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left_area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 =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then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6:		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previous_arc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7:	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else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8:		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next_arc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9: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until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is not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Output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: Clockwise sequence of arcs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Group 4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94299158"/>
                  </p:ext>
                </p:extLst>
              </p:nvPr>
            </p:nvGraphicFramePr>
            <p:xfrm>
              <a:off x="729310" y="1968905"/>
              <a:ext cx="7910837" cy="4609176"/>
            </p:xfrm>
            <a:graphic>
              <a:graphicData uri="http://schemas.openxmlformats.org/drawingml/2006/table">
                <a:tbl>
                  <a:tblPr/>
                  <a:tblGrid>
                    <a:gridCol w="7910837"/>
                  </a:tblGrid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Input: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Area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1: find some arc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which bounds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693" t="-218841" r="-77" b="-801449"/>
                          </a:stretch>
                        </a:blipFill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3: 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repeat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4:	store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in sequence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5:	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if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left_area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 = </a:t>
                          </a:r>
                          <a:r>
                            <a:rPr kumimoji="0" lang="en-US" altLang="en-US" sz="19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then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693" t="-617391" r="-77" b="-402899"/>
                          </a:stretch>
                        </a:blipFill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 defTabSz="4445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4445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444500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444500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4445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4445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7:	</a:t>
                          </a:r>
                          <a:r>
                            <a:rPr kumimoji="0" lang="en-US" altLang="en-US" sz="19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else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693" t="-817391" r="-77" b="-202899"/>
                          </a:stretch>
                        </a:blipFill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9: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until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is not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9016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Output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: Clockwise sequence of arcs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729309" y="871699"/>
            <a:ext cx="7910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Clockwise sequence of arcs surrounding area </a:t>
            </a:r>
            <a:r>
              <a:rPr lang="en-US" altLang="en-US" sz="2400" i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3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Double Connected Edge List-- Algorithms</a:t>
            </a:r>
            <a:endParaRPr lang="en-US" sz="3600" dirty="0"/>
          </a:p>
        </p:txBody>
      </p:sp>
      <p:pic>
        <p:nvPicPr>
          <p:cNvPr id="9" name="Picture 10" descr="planar_n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98" y="2434485"/>
            <a:ext cx="3588879" cy="369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Group 16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4311939"/>
                  </p:ext>
                </p:extLst>
              </p:nvPr>
            </p:nvGraphicFramePr>
            <p:xfrm>
              <a:off x="729311" y="1968898"/>
              <a:ext cx="7652787" cy="4554583"/>
            </p:xfrm>
            <a:graphic>
              <a:graphicData uri="http://schemas.openxmlformats.org/drawingml/2006/table">
                <a:tbl>
                  <a:tblPr/>
                  <a:tblGrid>
                    <a:gridCol w="7652787"/>
                  </a:tblGrid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Input: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Node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1: find some arc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which is incident with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2: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3: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repeat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4:	store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in sequence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5:	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if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begin_node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 =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then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266700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266700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266700">
                            <a:spcBef>
                              <a:spcPct val="20000"/>
                            </a:spcBef>
                            <a:tabLst>
                              <a:tab pos="808038" algn="l"/>
                              <a:tab pos="896938" algn="l"/>
                            </a:tabLst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266700">
                            <a:spcBef>
                              <a:spcPct val="20000"/>
                            </a:spcBef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266700">
                            <a:spcBef>
                              <a:spcPct val="20000"/>
                            </a:spcBef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2667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2667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2667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266700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808038" algn="l"/>
                              <a:tab pos="8969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2667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808038" algn="l"/>
                              <a:tab pos="896938" algn="l"/>
                            </a:tabLst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6:		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previous_arc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7:	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else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tabLst>
                              <a:tab pos="541338" algn="l"/>
                            </a:tabLs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tabLst>
                              <a:tab pos="541338" algn="l"/>
                            </a:tabLst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tabLst>
                              <a:tab pos="541338" algn="l"/>
                            </a:tabLs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>
                              <a:tab pos="541338" algn="l"/>
                            </a:tabLst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8:		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19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next_arc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9: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until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is not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Output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: Counterclockwise sequence of arcs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Group 16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4311939"/>
                  </p:ext>
                </p:extLst>
              </p:nvPr>
            </p:nvGraphicFramePr>
            <p:xfrm>
              <a:off x="729311" y="1968898"/>
              <a:ext cx="7652787" cy="4554583"/>
            </p:xfrm>
            <a:graphic>
              <a:graphicData uri="http://schemas.openxmlformats.org/drawingml/2006/table">
                <a:tbl>
                  <a:tblPr/>
                  <a:tblGrid>
                    <a:gridCol w="7652787"/>
                  </a:tblGrid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Input: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Node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1: find some arc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which is incident with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16" t="-219118" r="-80" b="-805882"/>
                          </a:stretch>
                        </a:blipFill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3: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repeat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4:	store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in sequence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5:	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if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begin_node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(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) =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n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then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16" t="-620588" r="-80" b="-404412"/>
                          </a:stretch>
                        </a:blipFill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 defTabSz="541338"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defTabSz="541338"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defTabSz="541338"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defTabSz="541338"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defTabSz="541338"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541338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7:	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else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16" t="-820588" r="-80" b="-204412"/>
                          </a:stretch>
                        </a:blipFill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9: </a:t>
                          </a: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until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arc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 is not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4053">
                    <a:tc>
                      <a:txBody>
                        <a:bodyPr/>
                        <a:lstStyle>
                          <a:lvl1pPr>
                            <a:spcBef>
                              <a:spcPct val="35000"/>
                            </a:spcBef>
                            <a:spcAft>
                              <a:spcPct val="3500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spcAft>
                              <a:spcPct val="2000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1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9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Output</a:t>
                          </a:r>
                          <a:r>
                            <a:rPr kumimoji="0" lang="en-US" altLang="en-US" sz="19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: Counterclockwise sequence of arcs </a:t>
                          </a:r>
                          <a:r>
                            <a:rPr kumimoji="0" lang="en-US" altLang="en-US" sz="19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s</a:t>
                          </a:r>
                        </a:p>
                      </a:txBody>
                      <a:tcPr marL="90000" marR="90000" marT="0" marB="0" horzOverflow="overflow">
                        <a:lnL cap="flat"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Text Box 161"/>
          <p:cNvSpPr txBox="1">
            <a:spLocks noChangeArrowheads="1"/>
          </p:cNvSpPr>
          <p:nvPr/>
        </p:nvSpPr>
        <p:spPr bwMode="auto">
          <a:xfrm>
            <a:off x="729311" y="960250"/>
            <a:ext cx="64552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Counterclockwise sequence of arcs surrounding node </a:t>
            </a:r>
            <a:r>
              <a:rPr lang="en-US" altLang="en-US" sz="2400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061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69814" y="2770132"/>
            <a:ext cx="9583971" cy="13255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691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52192" y="121464"/>
            <a:ext cx="9583971" cy="83202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Diagrams- Example</a:t>
            </a:r>
            <a:endParaRPr lang="en-US" sz="3600" dirty="0"/>
          </a:p>
        </p:txBody>
      </p:sp>
      <p:grpSp>
        <p:nvGrpSpPr>
          <p:cNvPr id="35" name="Group 98"/>
          <p:cNvGrpSpPr>
            <a:grpSpLocks/>
          </p:cNvGrpSpPr>
          <p:nvPr/>
        </p:nvGrpSpPr>
        <p:grpSpPr bwMode="auto">
          <a:xfrm>
            <a:off x="6690397" y="2105812"/>
            <a:ext cx="5105400" cy="4076700"/>
            <a:chOff x="1632" y="1089"/>
            <a:chExt cx="3216" cy="2568"/>
          </a:xfrm>
        </p:grpSpPr>
        <p:sp>
          <p:nvSpPr>
            <p:cNvPr id="36" name="Line 51"/>
            <p:cNvSpPr>
              <a:spLocks noChangeShapeType="1"/>
            </p:cNvSpPr>
            <p:nvPr/>
          </p:nvSpPr>
          <p:spPr bwMode="auto">
            <a:xfrm flipH="1" flipV="1">
              <a:off x="3480" y="1611"/>
              <a:ext cx="4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97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632" y="1089"/>
              <a:chExt cx="3216" cy="2568"/>
            </a:xfrm>
          </p:grpSpPr>
          <p:sp>
            <p:nvSpPr>
              <p:cNvPr id="38" name="Line 40"/>
              <p:cNvSpPr>
                <a:spLocks noChangeShapeType="1"/>
              </p:cNvSpPr>
              <p:nvPr/>
            </p:nvSpPr>
            <p:spPr bwMode="auto">
              <a:xfrm>
                <a:off x="3264" y="2259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 flipV="1">
                <a:off x="3264" y="1959"/>
                <a:ext cx="24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7"/>
              <p:cNvSpPr>
                <a:spLocks noChangeShapeType="1"/>
              </p:cNvSpPr>
              <p:nvPr/>
            </p:nvSpPr>
            <p:spPr bwMode="auto">
              <a:xfrm flipV="1">
                <a:off x="3576" y="2355"/>
                <a:ext cx="39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8"/>
              <p:cNvSpPr>
                <a:spLocks noChangeShapeType="1"/>
              </p:cNvSpPr>
              <p:nvPr/>
            </p:nvSpPr>
            <p:spPr bwMode="auto">
              <a:xfrm flipH="1" flipV="1">
                <a:off x="3966" y="2313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" name="Group 86"/>
              <p:cNvGrpSpPr>
                <a:grpSpLocks/>
              </p:cNvGrpSpPr>
              <p:nvPr/>
            </p:nvGrpSpPr>
            <p:grpSpPr bwMode="auto">
              <a:xfrm>
                <a:off x="1632" y="1089"/>
                <a:ext cx="3216" cy="2568"/>
                <a:chOff x="1632" y="1089"/>
                <a:chExt cx="3216" cy="2568"/>
              </a:xfrm>
            </p:grpSpPr>
            <p:grpSp>
              <p:nvGrpSpPr>
                <p:cNvPr id="45" name="Group 60"/>
                <p:cNvGrpSpPr>
                  <a:grpSpLocks/>
                </p:cNvGrpSpPr>
                <p:nvPr/>
              </p:nvGrpSpPr>
              <p:grpSpPr bwMode="auto">
                <a:xfrm>
                  <a:off x="1632" y="1089"/>
                  <a:ext cx="3216" cy="2568"/>
                  <a:chOff x="1056" y="1134"/>
                  <a:chExt cx="3216" cy="2568"/>
                </a:xfrm>
              </p:grpSpPr>
              <p:sp>
                <p:nvSpPr>
                  <p:cNvPr id="4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1440"/>
                    <a:ext cx="864" cy="5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968"/>
                    <a:ext cx="144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2256"/>
                    <a:ext cx="864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56" y="3024"/>
                    <a:ext cx="48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928"/>
                    <a:ext cx="81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2400"/>
                    <a:ext cx="384" cy="5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2256"/>
                    <a:ext cx="28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004"/>
                    <a:ext cx="456" cy="3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400"/>
                    <a:ext cx="264" cy="30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2928"/>
                    <a:ext cx="66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Line 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06" y="2712"/>
                    <a:ext cx="6" cy="4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2" y="1782"/>
                    <a:ext cx="24" cy="22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4" y="1650"/>
                    <a:ext cx="666" cy="30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012" y="3120"/>
                    <a:ext cx="354" cy="5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396" y="2406"/>
                    <a:ext cx="876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946" y="1794"/>
                    <a:ext cx="678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90" y="1986"/>
                    <a:ext cx="228" cy="3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18" y="1626"/>
                    <a:ext cx="636" cy="3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10" y="1134"/>
                    <a:ext cx="36" cy="51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131" y="1486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i="1" dirty="0"/>
                    <a:t>e</a:t>
                  </a:r>
                  <a:endParaRPr lang="en-US" altLang="en-US" i="1" baseline="-25000" dirty="0"/>
                </a:p>
              </p:txBody>
            </p:sp>
          </p:grpSp>
        </p:grpSp>
      </p:grpSp>
      <p:grpSp>
        <p:nvGrpSpPr>
          <p:cNvPr id="67" name="Group 84"/>
          <p:cNvGrpSpPr>
            <a:grpSpLocks/>
          </p:cNvGrpSpPr>
          <p:nvPr/>
        </p:nvGrpSpPr>
        <p:grpSpPr bwMode="auto">
          <a:xfrm>
            <a:off x="7425409" y="2897976"/>
            <a:ext cx="3360738" cy="2513013"/>
            <a:chOff x="2104" y="1597"/>
            <a:chExt cx="2117" cy="1583"/>
          </a:xfrm>
        </p:grpSpPr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3572" y="289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 dirty="0"/>
                <a:t>v</a:t>
              </a:r>
            </a:p>
          </p:txBody>
        </p:sp>
        <p:grpSp>
          <p:nvGrpSpPr>
            <p:cNvPr id="70" name="Group 83"/>
            <p:cNvGrpSpPr>
              <a:grpSpLocks/>
            </p:cNvGrpSpPr>
            <p:nvPr/>
          </p:nvGrpSpPr>
          <p:grpSpPr bwMode="auto">
            <a:xfrm>
              <a:off x="2104" y="1597"/>
              <a:ext cx="2117" cy="1512"/>
              <a:chOff x="2104" y="1597"/>
              <a:chExt cx="2117" cy="1512"/>
            </a:xfrm>
          </p:grpSpPr>
          <p:sp>
            <p:nvSpPr>
              <p:cNvPr id="71" name="Oval 69"/>
              <p:cNvSpPr>
                <a:spLocks noChangeArrowheads="1"/>
              </p:cNvSpPr>
              <p:nvPr/>
            </p:nvSpPr>
            <p:spPr bwMode="auto">
              <a:xfrm>
                <a:off x="3560" y="3053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" name="Oval 70"/>
              <p:cNvSpPr>
                <a:spLocks noChangeArrowheads="1"/>
              </p:cNvSpPr>
              <p:nvPr/>
            </p:nvSpPr>
            <p:spPr bwMode="auto">
              <a:xfrm>
                <a:off x="2916" y="2853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" name="Oval 71"/>
              <p:cNvSpPr>
                <a:spLocks noChangeArrowheads="1"/>
              </p:cNvSpPr>
              <p:nvPr/>
            </p:nvSpPr>
            <p:spPr bwMode="auto">
              <a:xfrm>
                <a:off x="2104" y="2955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4" name="Oval 72"/>
              <p:cNvSpPr>
                <a:spLocks noChangeArrowheads="1"/>
              </p:cNvSpPr>
              <p:nvPr/>
            </p:nvSpPr>
            <p:spPr bwMode="auto">
              <a:xfrm>
                <a:off x="2952" y="218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" name="Oval 73"/>
              <p:cNvSpPr>
                <a:spLocks noChangeArrowheads="1"/>
              </p:cNvSpPr>
              <p:nvPr/>
            </p:nvSpPr>
            <p:spPr bwMode="auto">
              <a:xfrm>
                <a:off x="3249" y="2241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Oval 74"/>
              <p:cNvSpPr>
                <a:spLocks noChangeArrowheads="1"/>
              </p:cNvSpPr>
              <p:nvPr/>
            </p:nvSpPr>
            <p:spPr bwMode="auto">
              <a:xfrm>
                <a:off x="3291" y="23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7" name="Oval 75"/>
              <p:cNvSpPr>
                <a:spLocks noChangeArrowheads="1"/>
              </p:cNvSpPr>
              <p:nvPr/>
            </p:nvSpPr>
            <p:spPr bwMode="auto">
              <a:xfrm>
                <a:off x="3550" y="26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8" name="Oval 76"/>
              <p:cNvSpPr>
                <a:spLocks noChangeArrowheads="1"/>
              </p:cNvSpPr>
              <p:nvPr/>
            </p:nvSpPr>
            <p:spPr bwMode="auto">
              <a:xfrm>
                <a:off x="3941" y="234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" name="Oval 77"/>
              <p:cNvSpPr>
                <a:spLocks noChangeArrowheads="1"/>
              </p:cNvSpPr>
              <p:nvPr/>
            </p:nvSpPr>
            <p:spPr bwMode="auto">
              <a:xfrm>
                <a:off x="3938" y="22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0" name="Oval 78"/>
              <p:cNvSpPr>
                <a:spLocks noChangeArrowheads="1"/>
              </p:cNvSpPr>
              <p:nvPr/>
            </p:nvSpPr>
            <p:spPr bwMode="auto">
              <a:xfrm>
                <a:off x="3474" y="19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1" name="Oval 79"/>
              <p:cNvSpPr>
                <a:spLocks noChangeArrowheads="1"/>
              </p:cNvSpPr>
              <p:nvPr/>
            </p:nvSpPr>
            <p:spPr bwMode="auto">
              <a:xfrm>
                <a:off x="3492" y="172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Oval 80"/>
              <p:cNvSpPr>
                <a:spLocks noChangeArrowheads="1"/>
              </p:cNvSpPr>
              <p:nvPr/>
            </p:nvSpPr>
            <p:spPr bwMode="auto">
              <a:xfrm>
                <a:off x="3455" y="159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" name="Oval 81"/>
              <p:cNvSpPr>
                <a:spLocks noChangeArrowheads="1"/>
              </p:cNvSpPr>
              <p:nvPr/>
            </p:nvSpPr>
            <p:spPr bwMode="auto">
              <a:xfrm>
                <a:off x="2799" y="189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" name="Oval 82"/>
              <p:cNvSpPr>
                <a:spLocks noChangeArrowheads="1"/>
              </p:cNvSpPr>
              <p:nvPr/>
            </p:nvSpPr>
            <p:spPr bwMode="auto">
              <a:xfrm>
                <a:off x="4165" y="191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85" name="Group 87"/>
          <p:cNvGrpSpPr>
            <a:grpSpLocks/>
          </p:cNvGrpSpPr>
          <p:nvPr/>
        </p:nvGrpSpPr>
        <p:grpSpPr bwMode="auto">
          <a:xfrm>
            <a:off x="8228684" y="2896387"/>
            <a:ext cx="2819400" cy="2914650"/>
            <a:chOff x="2592" y="1587"/>
            <a:chExt cx="1776" cy="1836"/>
          </a:xfrm>
        </p:grpSpPr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3024" y="3123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Oval 23"/>
            <p:cNvSpPr>
              <a:spLocks noChangeArrowheads="1"/>
            </p:cNvSpPr>
            <p:nvPr/>
          </p:nvSpPr>
          <p:spPr bwMode="auto">
            <a:xfrm>
              <a:off x="3168" y="2643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Oval 24"/>
            <p:cNvSpPr>
              <a:spLocks noChangeArrowheads="1"/>
            </p:cNvSpPr>
            <p:nvPr/>
          </p:nvSpPr>
          <p:spPr bwMode="auto">
            <a:xfrm>
              <a:off x="3552" y="221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Oval 25"/>
            <p:cNvSpPr>
              <a:spLocks noChangeArrowheads="1"/>
            </p:cNvSpPr>
            <p:nvPr/>
          </p:nvSpPr>
          <p:spPr bwMode="auto">
            <a:xfrm>
              <a:off x="3888" y="259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0" name="Oval 26"/>
            <p:cNvSpPr>
              <a:spLocks noChangeArrowheads="1"/>
            </p:cNvSpPr>
            <p:nvPr/>
          </p:nvSpPr>
          <p:spPr bwMode="auto">
            <a:xfrm>
              <a:off x="4224" y="221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Oval 27"/>
            <p:cNvSpPr>
              <a:spLocks noChangeArrowheads="1"/>
            </p:cNvSpPr>
            <p:nvPr/>
          </p:nvSpPr>
          <p:spPr bwMode="auto">
            <a:xfrm>
              <a:off x="3792" y="1923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Oval 28"/>
            <p:cNvSpPr>
              <a:spLocks noChangeArrowheads="1"/>
            </p:cNvSpPr>
            <p:nvPr/>
          </p:nvSpPr>
          <p:spPr bwMode="auto">
            <a:xfrm>
              <a:off x="3888" y="163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Oval 29"/>
            <p:cNvSpPr>
              <a:spLocks noChangeArrowheads="1"/>
            </p:cNvSpPr>
            <p:nvPr/>
          </p:nvSpPr>
          <p:spPr bwMode="auto">
            <a:xfrm>
              <a:off x="2928" y="245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Oval 30"/>
            <p:cNvSpPr>
              <a:spLocks noChangeArrowheads="1"/>
            </p:cNvSpPr>
            <p:nvPr/>
          </p:nvSpPr>
          <p:spPr bwMode="auto">
            <a:xfrm>
              <a:off x="2592" y="2067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" name="Oval 31"/>
            <p:cNvSpPr>
              <a:spLocks noChangeArrowheads="1"/>
            </p:cNvSpPr>
            <p:nvPr/>
          </p:nvSpPr>
          <p:spPr bwMode="auto">
            <a:xfrm>
              <a:off x="3024" y="187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Oval 32"/>
            <p:cNvSpPr>
              <a:spLocks noChangeArrowheads="1"/>
            </p:cNvSpPr>
            <p:nvPr/>
          </p:nvSpPr>
          <p:spPr bwMode="auto">
            <a:xfrm>
              <a:off x="2928" y="1587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7" name="Text Box 61"/>
            <p:cNvSpPr txBox="1">
              <a:spLocks noChangeArrowheads="1"/>
            </p:cNvSpPr>
            <p:nvPr/>
          </p:nvSpPr>
          <p:spPr bwMode="auto">
            <a:xfrm>
              <a:off x="2887" y="313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 dirty="0"/>
                <a:t>p</a:t>
              </a:r>
              <a:r>
                <a:rPr lang="en-US" altLang="en-US" i="1" baseline="-25000" dirty="0"/>
                <a:t>i</a:t>
              </a:r>
              <a:endParaRPr lang="en-US" altLang="en-US" i="1" dirty="0"/>
            </a:p>
          </p:txBody>
        </p:sp>
      </p:grpSp>
      <p:sp>
        <p:nvSpPr>
          <p:cNvPr id="99" name="Text Box 92"/>
          <p:cNvSpPr txBox="1">
            <a:spLocks noChangeArrowheads="1"/>
          </p:cNvSpPr>
          <p:nvPr/>
        </p:nvSpPr>
        <p:spPr bwMode="auto">
          <a:xfrm>
            <a:off x="1013470" y="2820686"/>
            <a:ext cx="6205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 dirty="0">
                <a:latin typeface="+mj-lt"/>
              </a:rPr>
              <a:t>p</a:t>
            </a:r>
            <a:r>
              <a:rPr lang="en-US" altLang="en-US" i="1" baseline="-25000" dirty="0">
                <a:latin typeface="+mj-lt"/>
              </a:rPr>
              <a:t>i</a:t>
            </a:r>
            <a:r>
              <a:rPr lang="en-US" altLang="en-US" dirty="0">
                <a:latin typeface="+mj-lt"/>
              </a:rPr>
              <a:t> : site </a:t>
            </a:r>
            <a:r>
              <a:rPr lang="en-US" altLang="en-US" dirty="0" smtClean="0">
                <a:latin typeface="+mj-lt"/>
              </a:rPr>
              <a:t>points, e.g., post offices, hospitals</a:t>
            </a:r>
            <a:endParaRPr lang="en-US" altLang="en-US" dirty="0">
              <a:latin typeface="+mj-lt"/>
            </a:endParaRPr>
          </a:p>
        </p:txBody>
      </p:sp>
      <p:sp>
        <p:nvSpPr>
          <p:cNvPr id="100" name="Text Box 90"/>
          <p:cNvSpPr txBox="1">
            <a:spLocks noChangeArrowheads="1"/>
          </p:cNvSpPr>
          <p:nvPr/>
        </p:nvSpPr>
        <p:spPr bwMode="auto">
          <a:xfrm>
            <a:off x="1013470" y="3402098"/>
            <a:ext cx="270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latin typeface="+mj-lt"/>
              </a:rPr>
              <a:t>e</a:t>
            </a:r>
            <a:r>
              <a:rPr lang="en-US" altLang="en-US" dirty="0">
                <a:latin typeface="+mj-lt"/>
              </a:rPr>
              <a:t> : </a:t>
            </a:r>
            <a:r>
              <a:rPr lang="en-US" altLang="en-US" dirty="0" err="1">
                <a:latin typeface="+mj-lt"/>
              </a:rPr>
              <a:t>Voronoi</a:t>
            </a:r>
            <a:r>
              <a:rPr lang="en-US" altLang="en-US" dirty="0">
                <a:latin typeface="+mj-lt"/>
              </a:rPr>
              <a:t> edge</a:t>
            </a:r>
          </a:p>
        </p:txBody>
      </p:sp>
      <p:sp>
        <p:nvSpPr>
          <p:cNvPr id="101" name="Text Box 91"/>
          <p:cNvSpPr txBox="1">
            <a:spLocks noChangeArrowheads="1"/>
          </p:cNvSpPr>
          <p:nvPr/>
        </p:nvSpPr>
        <p:spPr bwMode="auto">
          <a:xfrm>
            <a:off x="961876" y="3999597"/>
            <a:ext cx="281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latin typeface="+mj-lt"/>
              </a:rPr>
              <a:t>v</a:t>
            </a:r>
            <a:r>
              <a:rPr lang="en-US" altLang="en-US" dirty="0">
                <a:latin typeface="+mj-lt"/>
              </a:rPr>
              <a:t> : </a:t>
            </a:r>
            <a:r>
              <a:rPr lang="en-US" altLang="en-US" dirty="0" err="1">
                <a:latin typeface="+mj-lt"/>
              </a:rPr>
              <a:t>Voronoi</a:t>
            </a:r>
            <a:r>
              <a:rPr lang="en-US" altLang="en-US" dirty="0">
                <a:latin typeface="+mj-lt"/>
              </a:rPr>
              <a:t> vertex</a:t>
            </a:r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961876" y="1299884"/>
            <a:ext cx="984074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dirty="0" smtClean="0"/>
              <a:t>Post Office:  What is the area of service?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46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</a:t>
            </a:r>
            <a:r>
              <a:rPr lang="en-US" sz="3600" smtClean="0"/>
              <a:t>Diagrams Terminology</a:t>
            </a:r>
            <a:endParaRPr lang="en-US" sz="3600" dirty="0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 rot="13500000">
            <a:off x="5478106" y="2445398"/>
            <a:ext cx="1447800" cy="1447800"/>
          </a:xfrm>
          <a:prstGeom prst="rtTriangle">
            <a:avLst/>
          </a:prstGeom>
          <a:solidFill>
            <a:srgbClr val="D3A9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655906" y="309309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6570306" y="309309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5732106" y="316929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6189306" y="2102498"/>
            <a:ext cx="0" cy="2133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7179906" y="248349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rot="18900000">
            <a:off x="6494106" y="286449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5808306" y="1188098"/>
            <a:ext cx="836613" cy="1031875"/>
            <a:chOff x="2160" y="1248"/>
            <a:chExt cx="527" cy="650"/>
          </a:xfrm>
        </p:grpSpPr>
        <p:sp>
          <p:nvSpPr>
            <p:cNvPr id="32" name="Line 11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24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486" y="161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v</a:t>
              </a:r>
            </a:p>
          </p:txBody>
        </p:sp>
      </p:grp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6189306" y="2102498"/>
            <a:ext cx="10668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" name="Group 14"/>
          <p:cNvGrpSpPr>
            <a:grpSpLocks/>
          </p:cNvGrpSpPr>
          <p:nvPr/>
        </p:nvGrpSpPr>
        <p:grpSpPr bwMode="auto">
          <a:xfrm>
            <a:off x="6189306" y="3015311"/>
            <a:ext cx="1192213" cy="1220787"/>
            <a:chOff x="2400" y="2399"/>
            <a:chExt cx="751" cy="769"/>
          </a:xfrm>
        </p:grpSpPr>
        <p:sp>
          <p:nvSpPr>
            <p:cNvPr id="39" name="Oval 15"/>
            <p:cNvSpPr>
              <a:spLocks noChangeArrowheads="1"/>
            </p:cNvSpPr>
            <p:nvPr/>
          </p:nvSpPr>
          <p:spPr bwMode="auto">
            <a:xfrm rot="5400000">
              <a:off x="3055" y="2831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2700000">
              <a:off x="2623" y="268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H="1">
              <a:off x="2400" y="2496"/>
              <a:ext cx="672" cy="6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Line 18"/>
          <p:cNvSpPr>
            <a:spLocks noChangeShapeType="1"/>
          </p:cNvSpPr>
          <p:nvPr/>
        </p:nvSpPr>
        <p:spPr bwMode="auto">
          <a:xfrm flipH="1">
            <a:off x="5732106" y="4236098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7256106" y="316929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20"/>
          <p:cNvGrpSpPr>
            <a:grpSpLocks/>
          </p:cNvGrpSpPr>
          <p:nvPr/>
        </p:nvGrpSpPr>
        <p:grpSpPr bwMode="auto">
          <a:xfrm>
            <a:off x="3074631" y="1864373"/>
            <a:ext cx="5973763" cy="2882900"/>
            <a:chOff x="438" y="1674"/>
            <a:chExt cx="3763" cy="1816"/>
          </a:xfrm>
        </p:grpSpPr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822" y="3202"/>
              <a:ext cx="13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/>
                <a:t>Unbounded Cell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438" y="3122"/>
              <a:ext cx="11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/>
                <a:t>Bounded Cell</a:t>
              </a:r>
            </a:p>
          </p:txBody>
        </p:sp>
        <p:cxnSp>
          <p:nvCxnSpPr>
            <p:cNvPr id="49" name="AutoShape 23"/>
            <p:cNvCxnSpPr>
              <a:cxnSpLocks noChangeShapeType="1"/>
            </p:cNvCxnSpPr>
            <p:nvPr/>
          </p:nvCxnSpPr>
          <p:spPr bwMode="auto">
            <a:xfrm flipV="1">
              <a:off x="1662" y="2567"/>
              <a:ext cx="905" cy="659"/>
            </a:xfrm>
            <a:prstGeom prst="curvedConnector3">
              <a:avLst>
                <a:gd name="adj1" fmla="val 499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4" y="1674"/>
              <a:ext cx="119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 err="1" smtClean="0"/>
                <a:t>Voronoi</a:t>
              </a:r>
              <a:r>
                <a:rPr lang="en-US" altLang="en-US" dirty="0" smtClean="0"/>
                <a:t> Edge</a:t>
              </a:r>
              <a:endParaRPr lang="en-US" altLang="en-US" dirty="0"/>
            </a:p>
          </p:txBody>
        </p:sp>
        <p:cxnSp>
          <p:nvCxnSpPr>
            <p:cNvPr id="51" name="AutoShape 25"/>
            <p:cNvCxnSpPr>
              <a:cxnSpLocks noChangeShapeType="1"/>
              <a:stCxn id="50" idx="3"/>
            </p:cNvCxnSpPr>
            <p:nvPr/>
          </p:nvCxnSpPr>
          <p:spPr bwMode="auto">
            <a:xfrm>
              <a:off x="1761" y="1820"/>
              <a:ext cx="617" cy="35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Rectangle 25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203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52192" y="121464"/>
            <a:ext cx="9583971" cy="8320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Definition of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>
          <a:xfrm>
            <a:off x="752192" y="1445740"/>
            <a:ext cx="11327027" cy="436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300" dirty="0" smtClean="0"/>
              <a:t>Let </a:t>
            </a:r>
            <a:r>
              <a:rPr lang="en-US" altLang="en-US" sz="2300" i="1" dirty="0" smtClean="0"/>
              <a:t>P</a:t>
            </a:r>
            <a:r>
              <a:rPr lang="en-US" altLang="en-US" sz="2300" dirty="0" smtClean="0"/>
              <a:t> be a set of </a:t>
            </a:r>
            <a:r>
              <a:rPr lang="en-US" altLang="en-US" sz="2300" i="1" dirty="0" smtClean="0"/>
              <a:t>n </a:t>
            </a:r>
            <a:r>
              <a:rPr lang="en-US" altLang="en-US" sz="2300" dirty="0" smtClean="0"/>
              <a:t>distinct points (sites) in the plane.</a:t>
            </a:r>
            <a:br>
              <a:rPr lang="en-US" altLang="en-US" sz="2300" dirty="0" smtClean="0"/>
            </a:br>
            <a:endParaRPr lang="en-US" altLang="en-US" sz="2300" dirty="0" smtClean="0"/>
          </a:p>
          <a:p>
            <a:pPr>
              <a:spcBef>
                <a:spcPct val="0"/>
              </a:spcBef>
            </a:pPr>
            <a:r>
              <a:rPr lang="en-US" altLang="en-US" sz="2300" dirty="0" smtClean="0"/>
              <a:t>The </a:t>
            </a:r>
            <a:r>
              <a:rPr lang="en-US" altLang="en-US" sz="2300" dirty="0" err="1" smtClean="0"/>
              <a:t>Voronoi</a:t>
            </a:r>
            <a:r>
              <a:rPr lang="en-US" altLang="en-US" sz="2300" dirty="0" smtClean="0"/>
              <a:t> diagram of </a:t>
            </a:r>
            <a:r>
              <a:rPr lang="en-US" altLang="en-US" sz="2300" i="1" dirty="0" smtClean="0"/>
              <a:t>P</a:t>
            </a:r>
            <a:r>
              <a:rPr lang="en-US" altLang="en-US" sz="2300" dirty="0" smtClean="0"/>
              <a:t> is the subdivision of the plane into </a:t>
            </a:r>
            <a:r>
              <a:rPr lang="en-US" altLang="en-US" sz="2300" i="1" dirty="0" smtClean="0"/>
              <a:t>n</a:t>
            </a:r>
            <a:r>
              <a:rPr lang="en-US" altLang="en-US" sz="2300" dirty="0" smtClean="0"/>
              <a:t> cells (also called proximal polygons), one for each site.</a:t>
            </a:r>
            <a:br>
              <a:rPr lang="en-US" altLang="en-US" sz="2300" dirty="0" smtClean="0"/>
            </a:br>
            <a:endParaRPr lang="en-US" altLang="en-US" sz="2300" dirty="0" smtClean="0"/>
          </a:p>
          <a:p>
            <a:pPr>
              <a:spcBef>
                <a:spcPct val="0"/>
              </a:spcBef>
            </a:pPr>
            <a:r>
              <a:rPr lang="en-US" altLang="en-US" sz="2300" dirty="0" smtClean="0"/>
              <a:t>A point </a:t>
            </a:r>
            <a:r>
              <a:rPr lang="en-US" altLang="en-US" sz="2300" i="1" dirty="0" smtClean="0"/>
              <a:t>q</a:t>
            </a:r>
            <a:r>
              <a:rPr lang="en-US" altLang="en-US" sz="2300" dirty="0" smtClean="0"/>
              <a:t> lies in the cell corresponding to a site </a:t>
            </a:r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i</a:t>
            </a:r>
            <a:r>
              <a:rPr lang="en-US" altLang="en-US" sz="2300" dirty="0" smtClean="0"/>
              <a:t> </a:t>
            </a:r>
            <a:r>
              <a:rPr lang="en-US" altLang="en-US" sz="2300" dirty="0" smtClean="0">
                <a:sym typeface="Symbol" panose="05050102010706020507" pitchFamily="18" charset="2"/>
              </a:rPr>
              <a:t> </a:t>
            </a:r>
            <a:r>
              <a:rPr lang="en-US" altLang="en-US" sz="2300" i="1" dirty="0" smtClean="0">
                <a:sym typeface="Symbol" panose="05050102010706020507" pitchFamily="18" charset="2"/>
              </a:rPr>
              <a:t>P</a:t>
            </a:r>
            <a:r>
              <a:rPr lang="en-US" altLang="en-US" sz="2300" dirty="0" smtClean="0">
                <a:sym typeface="Symbol" panose="05050102010706020507" pitchFamily="18" charset="2"/>
              </a:rPr>
              <a:t>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300" i="1" dirty="0" smtClean="0">
                <a:sym typeface="Symbol" panose="05050102010706020507" pitchFamily="18" charset="2"/>
              </a:rPr>
              <a:t>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300" i="1" dirty="0">
                <a:sym typeface="Symbol" panose="05050102010706020507" pitchFamily="18" charset="2"/>
              </a:rPr>
              <a:t>	</a:t>
            </a:r>
            <a:r>
              <a:rPr lang="en-US" altLang="en-US" sz="2300" i="1" dirty="0" smtClean="0">
                <a:sym typeface="Symbol" panose="05050102010706020507" pitchFamily="18" charset="2"/>
              </a:rPr>
              <a:t>				if and only if</a:t>
            </a:r>
            <a:r>
              <a:rPr lang="en-US" altLang="en-US" sz="2300" dirty="0" smtClean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br>
              <a:rPr lang="en-US" altLang="en-US" dirty="0" smtClean="0">
                <a:sym typeface="Symbol" panose="05050102010706020507" pitchFamily="18" charset="2"/>
              </a:rPr>
            </a:br>
            <a:r>
              <a:rPr lang="en-US" altLang="en-US" sz="2300" dirty="0" err="1" smtClean="0">
                <a:latin typeface="+mj-lt"/>
                <a:sym typeface="Symbol" panose="05050102010706020507" pitchFamily="18" charset="2"/>
              </a:rPr>
              <a:t>Euclidean_Distance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( </a:t>
            </a:r>
            <a:r>
              <a:rPr lang="en-US" altLang="en-US" sz="2300" i="1" dirty="0" smtClean="0">
                <a:latin typeface="+mj-lt"/>
                <a:sym typeface="Symbol" panose="05050102010706020507" pitchFamily="18" charset="2"/>
              </a:rPr>
              <a:t>q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, </a:t>
            </a:r>
            <a:r>
              <a:rPr lang="en-US" altLang="en-US" sz="2300" i="1" dirty="0" smtClean="0">
                <a:latin typeface="+mj-lt"/>
              </a:rPr>
              <a:t>p</a:t>
            </a:r>
            <a:r>
              <a:rPr lang="en-US" altLang="en-US" sz="2300" i="1" baseline="-25000" dirty="0" smtClean="0">
                <a:latin typeface="+mj-lt"/>
              </a:rPr>
              <a:t>i </a:t>
            </a:r>
            <a:r>
              <a:rPr lang="en-US" altLang="en-US" sz="2300" dirty="0" smtClean="0">
                <a:latin typeface="+mj-lt"/>
              </a:rPr>
              <a:t>) &lt; </a:t>
            </a:r>
            <a:r>
              <a:rPr lang="en-US" altLang="en-US" sz="2300" dirty="0" err="1" smtClean="0">
                <a:latin typeface="+mj-lt"/>
              </a:rPr>
              <a:t>Euclidean_</a:t>
            </a:r>
            <a:r>
              <a:rPr lang="en-US" altLang="en-US" sz="2300" dirty="0" err="1" smtClean="0">
                <a:latin typeface="+mj-lt"/>
                <a:sym typeface="Symbol" panose="05050102010706020507" pitchFamily="18" charset="2"/>
              </a:rPr>
              <a:t>distance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( </a:t>
            </a:r>
            <a:r>
              <a:rPr lang="en-US" altLang="en-US" sz="2300" i="1" dirty="0" smtClean="0">
                <a:latin typeface="+mj-lt"/>
                <a:sym typeface="Symbol" panose="05050102010706020507" pitchFamily="18" charset="2"/>
              </a:rPr>
              <a:t>q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, </a:t>
            </a:r>
            <a:r>
              <a:rPr lang="en-US" altLang="en-US" sz="2300" i="1" dirty="0" err="1" smtClean="0">
                <a:latin typeface="+mj-lt"/>
              </a:rPr>
              <a:t>p</a:t>
            </a:r>
            <a:r>
              <a:rPr lang="en-US" altLang="en-US" sz="2300" i="1" baseline="-25000" dirty="0" err="1" smtClean="0">
                <a:latin typeface="+mj-lt"/>
              </a:rPr>
              <a:t>j</a:t>
            </a:r>
            <a:r>
              <a:rPr lang="en-US" altLang="en-US" sz="2300" i="1" baseline="-25000" dirty="0" smtClean="0">
                <a:latin typeface="+mj-lt"/>
              </a:rPr>
              <a:t> </a:t>
            </a:r>
            <a:r>
              <a:rPr lang="en-US" altLang="en-US" sz="2300" dirty="0" smtClean="0">
                <a:latin typeface="+mj-lt"/>
              </a:rPr>
              <a:t>), for each </a:t>
            </a:r>
            <a:r>
              <a:rPr lang="en-US" altLang="en-US" sz="2300" i="1" dirty="0" smtClean="0">
                <a:latin typeface="+mj-lt"/>
              </a:rPr>
              <a:t>p</a:t>
            </a:r>
            <a:r>
              <a:rPr lang="en-US" altLang="en-US" sz="2300" i="1" baseline="-25000" dirty="0" smtClean="0">
                <a:latin typeface="+mj-lt"/>
              </a:rPr>
              <a:t>i</a:t>
            </a:r>
            <a:r>
              <a:rPr lang="en-US" altLang="en-US" sz="2300" dirty="0" smtClean="0">
                <a:latin typeface="+mj-lt"/>
              </a:rPr>
              <a:t> 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 </a:t>
            </a:r>
            <a:r>
              <a:rPr lang="en-US" altLang="en-US" sz="2300" i="1" dirty="0" smtClean="0">
                <a:latin typeface="+mj-lt"/>
                <a:sym typeface="Symbol" panose="05050102010706020507" pitchFamily="18" charset="2"/>
              </a:rPr>
              <a:t>P, j 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 </a:t>
            </a:r>
            <a:r>
              <a:rPr lang="en-US" altLang="en-US" sz="2300" i="1" dirty="0" err="1" smtClean="0">
                <a:latin typeface="+mj-lt"/>
                <a:sym typeface="Symbol" panose="05050102010706020507" pitchFamily="18" charset="2"/>
              </a:rPr>
              <a:t>i</a:t>
            </a:r>
            <a:r>
              <a:rPr lang="en-US" altLang="en-US" sz="2300" dirty="0" smtClean="0">
                <a:latin typeface="+mj-lt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793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733780" y="2965621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07448" y="4012165"/>
            <a:ext cx="5483206" cy="2501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Trivial Case: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One Site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Trivially </a:t>
            </a:r>
            <a:r>
              <a:rPr lang="en-US" altLang="en-US" sz="2200" dirty="0"/>
              <a:t>a</a:t>
            </a:r>
            <a:r>
              <a:rPr lang="en-US" altLang="en-US" sz="2200" dirty="0" smtClean="0"/>
              <a:t>ll points are close to 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/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5672268" y="3287402"/>
            <a:ext cx="56991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1</a:t>
            </a:r>
            <a:endParaRPr lang="en-US" altLang="en-US" sz="23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91194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573925" y="252994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7597" y="4401493"/>
            <a:ext cx="7546868" cy="196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Two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edge?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Perpendicular bisector would “define” the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edge. </a:t>
            </a:r>
            <a:endParaRPr lang="en-US" altLang="en-US" sz="2000" i="1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4524168" y="291704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607945" y="252994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558188" y="291704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</p:spTree>
    <p:extLst>
      <p:ext uri="{BB962C8B-B14F-4D97-AF65-F5344CB8AC3E}">
        <p14:creationId xmlns:p14="http://schemas.microsoft.com/office/powerpoint/2010/main" val="81917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573925" y="252994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59605" y="4661625"/>
            <a:ext cx="7546868" cy="196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Two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edge?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Perpendicular bisector would “define” the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edge. </a:t>
            </a:r>
            <a:endParaRPr lang="en-US" altLang="en-US" sz="2000" i="1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4524168" y="291704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607945" y="252994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6558188" y="291704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659395" y="1120346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1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1774741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84944" y="4890966"/>
            <a:ext cx="7546868" cy="196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Collinear sets of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4984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08761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759004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5482104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5432347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3</a:t>
            </a:r>
            <a:endParaRPr lang="en-US" altLang="en-US" sz="2300" i="1" baseline="-25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348276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/>
          <p:nvPr/>
        </p:nvSpPr>
        <p:spPr>
          <a:xfrm>
            <a:off x="7298519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4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9130373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/>
          <p:cNvSpPr/>
          <p:nvPr/>
        </p:nvSpPr>
        <p:spPr>
          <a:xfrm>
            <a:off x="9080616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5</a:t>
            </a:r>
            <a:endParaRPr lang="en-US" altLang="en-US" sz="2300" i="1" baseline="-25000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1164393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8"/>
          <p:cNvSpPr/>
          <p:nvPr/>
        </p:nvSpPr>
        <p:spPr>
          <a:xfrm>
            <a:off x="11114636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6</a:t>
            </a:r>
            <a:endParaRPr lang="en-US" altLang="en-US" sz="2300" i="1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94318" y="2584580"/>
            <a:ext cx="10518221" cy="186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5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69814" y="2770132"/>
            <a:ext cx="958397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Representation Models for Object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6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1774741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84944" y="4890966"/>
            <a:ext cx="7546868" cy="1967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Collinear sets of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edges?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A set of perpendicular bisectors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One between each consecutive pair of nodes.</a:t>
            </a:r>
            <a:endParaRPr lang="en-US" altLang="en-US" sz="2000" i="1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1724984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08761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759004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860211" y="1064362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5482104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5432347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3</a:t>
            </a:r>
            <a:endParaRPr lang="en-US" altLang="en-US" sz="2300" i="1" baseline="-25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348276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/>
          <p:nvPr/>
        </p:nvSpPr>
        <p:spPr>
          <a:xfrm>
            <a:off x="7298519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4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9130373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/>
          <p:cNvSpPr/>
          <p:nvPr/>
        </p:nvSpPr>
        <p:spPr>
          <a:xfrm>
            <a:off x="9080616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5</a:t>
            </a:r>
            <a:endParaRPr lang="en-US" altLang="en-US" sz="2300" i="1" baseline="-25000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1164393" y="2473962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8"/>
          <p:cNvSpPr/>
          <p:nvPr/>
        </p:nvSpPr>
        <p:spPr>
          <a:xfrm>
            <a:off x="11114636" y="2861057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6</a:t>
            </a:r>
            <a:endParaRPr lang="en-US" altLang="en-US" sz="2300" i="1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94318" y="2584580"/>
            <a:ext cx="10518221" cy="186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11841" y="1064361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63471" y="1064360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94075" y="1080524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66731" y="1080524"/>
            <a:ext cx="32951" cy="3281147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0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2236" y="5123479"/>
            <a:ext cx="11426262" cy="156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Non-Collinear sets of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edges?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Again perpendicular bisectors, but need to consider their intersections as well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These become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vertices</a:t>
            </a: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4793825" y="3861174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Rectangle 25"/>
          <p:cNvSpPr/>
          <p:nvPr/>
        </p:nvSpPr>
        <p:spPr>
          <a:xfrm>
            <a:off x="4744068" y="4248269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636190" y="4200223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Rectangle 27"/>
          <p:cNvSpPr/>
          <p:nvPr/>
        </p:nvSpPr>
        <p:spPr>
          <a:xfrm>
            <a:off x="7008765" y="4316954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7732884" y="274933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Rectangle 29"/>
          <p:cNvSpPr/>
          <p:nvPr/>
        </p:nvSpPr>
        <p:spPr>
          <a:xfrm>
            <a:off x="7683127" y="313643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3</a:t>
            </a:r>
            <a:endParaRPr lang="en-US" altLang="en-US" sz="2300" i="1" baseline="-25000" dirty="0"/>
          </a:p>
        </p:txBody>
      </p:sp>
      <p:sp>
        <p:nvSpPr>
          <p:cNvPr id="2" name="Oval 1"/>
          <p:cNvSpPr/>
          <p:nvPr/>
        </p:nvSpPr>
        <p:spPr>
          <a:xfrm>
            <a:off x="4394718" y="936201"/>
            <a:ext cx="3462763" cy="3517176"/>
          </a:xfrm>
          <a:prstGeom prst="ellipse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27" idx="6"/>
          </p:cNvCxnSpPr>
          <p:nvPr/>
        </p:nvCxnSpPr>
        <p:spPr>
          <a:xfrm>
            <a:off x="4973369" y="3958901"/>
            <a:ext cx="1912016" cy="3648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796020" y="2905123"/>
            <a:ext cx="1061461" cy="14186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697067" y="972749"/>
            <a:ext cx="832933" cy="4351606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18422" y="1747595"/>
            <a:ext cx="3274039" cy="2605498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541137" y="857358"/>
            <a:ext cx="1568790" cy="4582389"/>
          </a:xfrm>
          <a:prstGeom prst="line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10715" y="2869168"/>
            <a:ext cx="2946766" cy="10650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857481" y="6476264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718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Intuition for Constructing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2236" y="5123479"/>
            <a:ext cx="11426262" cy="156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Non-Collinear sets of sites: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What would be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edges?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Again perpendicular bisectors, but need to consider their intersections as well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 smtClean="0"/>
              <a:t>These become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vertices</a:t>
            </a: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4793825" y="3861174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Rectangle 25"/>
          <p:cNvSpPr/>
          <p:nvPr/>
        </p:nvSpPr>
        <p:spPr>
          <a:xfrm>
            <a:off x="4744068" y="4248269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/>
              <a:t>1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636190" y="4200223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Rectangle 27"/>
          <p:cNvSpPr/>
          <p:nvPr/>
        </p:nvSpPr>
        <p:spPr>
          <a:xfrm>
            <a:off x="7008765" y="4316954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2</a:t>
            </a:r>
            <a:endParaRPr lang="en-US" altLang="en-US" sz="2300" i="1" baseline="-25000" dirty="0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7732884" y="2749336"/>
            <a:ext cx="249195" cy="24713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Rectangle 29"/>
          <p:cNvSpPr/>
          <p:nvPr/>
        </p:nvSpPr>
        <p:spPr>
          <a:xfrm>
            <a:off x="7683127" y="3136431"/>
            <a:ext cx="59790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/>
              <a:t>P</a:t>
            </a:r>
            <a:r>
              <a:rPr lang="en-US" altLang="en-US" sz="2300" i="1" baseline="-25000" dirty="0" smtClean="0"/>
              <a:t>3</a:t>
            </a:r>
            <a:endParaRPr lang="en-US" altLang="en-US" sz="2300" i="1" baseline="-25000" dirty="0"/>
          </a:p>
        </p:txBody>
      </p:sp>
      <p:sp>
        <p:nvSpPr>
          <p:cNvPr id="2" name="Oval 1"/>
          <p:cNvSpPr/>
          <p:nvPr/>
        </p:nvSpPr>
        <p:spPr>
          <a:xfrm>
            <a:off x="4394718" y="936201"/>
            <a:ext cx="3462763" cy="3517176"/>
          </a:xfrm>
          <a:prstGeom prst="ellipse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27" idx="6"/>
          </p:cNvCxnSpPr>
          <p:nvPr/>
        </p:nvCxnSpPr>
        <p:spPr>
          <a:xfrm>
            <a:off x="4973369" y="3958901"/>
            <a:ext cx="1912016" cy="3648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796020" y="2905123"/>
            <a:ext cx="1061461" cy="14186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659745" y="2749336"/>
            <a:ext cx="480064" cy="2562898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62680" y="2731566"/>
            <a:ext cx="1936291" cy="1516703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541137" y="857359"/>
            <a:ext cx="621543" cy="1891977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10715" y="2869168"/>
            <a:ext cx="2946766" cy="10650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01543" y="2341875"/>
                <a:ext cx="765110" cy="49452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3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543" y="2341875"/>
                <a:ext cx="765110" cy="4945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373478" y="2225022"/>
                <a:ext cx="3008718" cy="1013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sz="2300" dirty="0" err="1" smtClean="0"/>
                  <a:t>Voronoi</a:t>
                </a:r>
                <a:r>
                  <a:rPr lang="en-US" sz="2300" dirty="0" smtClean="0"/>
                  <a:t> Vertex</a:t>
                </a:r>
                <a:endParaRPr lang="en-US" sz="23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478" y="2225022"/>
                <a:ext cx="3008718" cy="10130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17036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72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89" y="0"/>
            <a:ext cx="10948983" cy="7464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 all bisectors form edges in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 flipH="1" flipV="1">
            <a:off x="8237764" y="2739513"/>
            <a:ext cx="55563" cy="173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7952014" y="3520563"/>
            <a:ext cx="6350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 flipV="1">
            <a:off x="7952014" y="3158613"/>
            <a:ext cx="3175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 flipV="1">
            <a:off x="8364764" y="3636450"/>
            <a:ext cx="515938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 flipH="1" flipV="1">
            <a:off x="8880702" y="3585650"/>
            <a:ext cx="0" cy="65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" name="Group 13"/>
          <p:cNvGrpSpPr>
            <a:grpSpLocks/>
          </p:cNvGrpSpPr>
          <p:nvPr/>
        </p:nvGrpSpPr>
        <p:grpSpPr bwMode="auto">
          <a:xfrm>
            <a:off x="5793014" y="2109275"/>
            <a:ext cx="4254500" cy="3097213"/>
            <a:chOff x="1056" y="1134"/>
            <a:chExt cx="3216" cy="2568"/>
          </a:xfrm>
        </p:grpSpPr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1392" y="1440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2256" y="19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 flipH="1">
              <a:off x="1536" y="2256"/>
              <a:ext cx="8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>
              <a:off x="1056" y="302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 flipV="1">
              <a:off x="1536" y="2928"/>
              <a:ext cx="81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2352" y="2400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>
              <a:off x="2400" y="2256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>
              <a:off x="2928" y="2004"/>
              <a:ext cx="456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2"/>
            <p:cNvSpPr>
              <a:spLocks noChangeShapeType="1"/>
            </p:cNvSpPr>
            <p:nvPr/>
          </p:nvSpPr>
          <p:spPr bwMode="auto">
            <a:xfrm>
              <a:off x="2736" y="2400"/>
              <a:ext cx="264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66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 flipV="1">
              <a:off x="3006" y="2712"/>
              <a:ext cx="6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25"/>
            <p:cNvSpPr>
              <a:spLocks noChangeShapeType="1"/>
            </p:cNvSpPr>
            <p:nvPr/>
          </p:nvSpPr>
          <p:spPr bwMode="auto">
            <a:xfrm flipV="1">
              <a:off x="2922" y="1782"/>
              <a:ext cx="2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6"/>
            <p:cNvSpPr>
              <a:spLocks noChangeShapeType="1"/>
            </p:cNvSpPr>
            <p:nvPr/>
          </p:nvSpPr>
          <p:spPr bwMode="auto">
            <a:xfrm flipV="1">
              <a:off x="2244" y="1650"/>
              <a:ext cx="666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27"/>
            <p:cNvSpPr>
              <a:spLocks noChangeShapeType="1"/>
            </p:cNvSpPr>
            <p:nvPr/>
          </p:nvSpPr>
          <p:spPr bwMode="auto">
            <a:xfrm>
              <a:off x="3012" y="3120"/>
              <a:ext cx="354" cy="5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8"/>
            <p:cNvSpPr>
              <a:spLocks noChangeShapeType="1"/>
            </p:cNvSpPr>
            <p:nvPr/>
          </p:nvSpPr>
          <p:spPr bwMode="auto">
            <a:xfrm>
              <a:off x="3396" y="2406"/>
              <a:ext cx="87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>
              <a:off x="2946" y="1794"/>
              <a:ext cx="67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30"/>
            <p:cNvSpPr>
              <a:spLocks noChangeShapeType="1"/>
            </p:cNvSpPr>
            <p:nvPr/>
          </p:nvSpPr>
          <p:spPr bwMode="auto">
            <a:xfrm flipV="1">
              <a:off x="3390" y="1986"/>
              <a:ext cx="228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31"/>
            <p:cNvSpPr>
              <a:spLocks noChangeShapeType="1"/>
            </p:cNvSpPr>
            <p:nvPr/>
          </p:nvSpPr>
          <p:spPr bwMode="auto">
            <a:xfrm flipV="1">
              <a:off x="3618" y="1626"/>
              <a:ext cx="636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32"/>
            <p:cNvSpPr>
              <a:spLocks noChangeShapeType="1"/>
            </p:cNvSpPr>
            <p:nvPr/>
          </p:nvSpPr>
          <p:spPr bwMode="auto">
            <a:xfrm flipV="1">
              <a:off x="2910" y="1134"/>
              <a:ext cx="36" cy="5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" name="Text Box 33"/>
          <p:cNvSpPr txBox="1">
            <a:spLocks noChangeArrowheads="1"/>
          </p:cNvSpPr>
          <p:nvPr/>
        </p:nvSpPr>
        <p:spPr bwMode="auto">
          <a:xfrm>
            <a:off x="8688614" y="459688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e</a:t>
            </a:r>
            <a:endParaRPr lang="en-US" altLang="en-US" i="1" baseline="-25000"/>
          </a:p>
        </p:txBody>
      </p:sp>
      <p:sp>
        <p:nvSpPr>
          <p:cNvPr id="81" name="Text Box 34"/>
          <p:cNvSpPr txBox="1">
            <a:spLocks noChangeArrowheads="1"/>
          </p:cNvSpPr>
          <p:nvPr/>
        </p:nvSpPr>
        <p:spPr bwMode="auto">
          <a:xfrm>
            <a:off x="1998405" y="3398326"/>
            <a:ext cx="2562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i="1" dirty="0"/>
              <a:t>e</a:t>
            </a:r>
            <a:r>
              <a:rPr lang="en-US" altLang="en-US" sz="2800" dirty="0"/>
              <a:t> : </a:t>
            </a:r>
            <a:r>
              <a:rPr lang="en-US" altLang="en-US" sz="2800" dirty="0" err="1"/>
              <a:t>Voronoi</a:t>
            </a:r>
            <a:r>
              <a:rPr lang="en-US" altLang="en-US" sz="2800" dirty="0"/>
              <a:t> edge</a:t>
            </a:r>
            <a:endParaRPr lang="en-US" altLang="en-US" dirty="0"/>
          </a:p>
        </p:txBody>
      </p:sp>
      <p:sp>
        <p:nvSpPr>
          <p:cNvPr id="82" name="Oval 37"/>
          <p:cNvSpPr>
            <a:spLocks noChangeArrowheads="1"/>
          </p:cNvSpPr>
          <p:nvPr/>
        </p:nvSpPr>
        <p:spPr bwMode="auto">
          <a:xfrm>
            <a:off x="7621814" y="4520688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Oval 38"/>
          <p:cNvSpPr>
            <a:spLocks noChangeArrowheads="1"/>
          </p:cNvSpPr>
          <p:nvPr/>
        </p:nvSpPr>
        <p:spPr bwMode="auto">
          <a:xfrm>
            <a:off x="7856764" y="4058725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" name="Oval 39"/>
          <p:cNvSpPr>
            <a:spLocks noChangeArrowheads="1"/>
          </p:cNvSpPr>
          <p:nvPr/>
        </p:nvSpPr>
        <p:spPr bwMode="auto">
          <a:xfrm>
            <a:off x="8334602" y="3463413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Oval 40"/>
          <p:cNvSpPr>
            <a:spLocks noChangeArrowheads="1"/>
          </p:cNvSpPr>
          <p:nvPr/>
        </p:nvSpPr>
        <p:spPr bwMode="auto">
          <a:xfrm>
            <a:off x="8764814" y="3884100"/>
            <a:ext cx="190500" cy="173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" name="Oval 41"/>
          <p:cNvSpPr>
            <a:spLocks noChangeArrowheads="1"/>
          </p:cNvSpPr>
          <p:nvPr/>
        </p:nvSpPr>
        <p:spPr bwMode="auto">
          <a:xfrm>
            <a:off x="9209314" y="3420550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" name="Oval 42"/>
          <p:cNvSpPr>
            <a:spLocks noChangeArrowheads="1"/>
          </p:cNvSpPr>
          <p:nvPr/>
        </p:nvSpPr>
        <p:spPr bwMode="auto">
          <a:xfrm>
            <a:off x="8607652" y="3101463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Oval 43"/>
          <p:cNvSpPr>
            <a:spLocks noChangeArrowheads="1"/>
          </p:cNvSpPr>
          <p:nvPr/>
        </p:nvSpPr>
        <p:spPr bwMode="auto">
          <a:xfrm>
            <a:off x="8750527" y="2796663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" name="Oval 44"/>
          <p:cNvSpPr>
            <a:spLocks noChangeArrowheads="1"/>
          </p:cNvSpPr>
          <p:nvPr/>
        </p:nvSpPr>
        <p:spPr bwMode="auto">
          <a:xfrm>
            <a:off x="7494814" y="3709475"/>
            <a:ext cx="190500" cy="17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" name="Oval 45"/>
          <p:cNvSpPr>
            <a:spLocks noChangeArrowheads="1"/>
          </p:cNvSpPr>
          <p:nvPr/>
        </p:nvSpPr>
        <p:spPr bwMode="auto">
          <a:xfrm>
            <a:off x="7050314" y="3247513"/>
            <a:ext cx="190500" cy="173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Oval 46"/>
          <p:cNvSpPr>
            <a:spLocks noChangeArrowheads="1"/>
          </p:cNvSpPr>
          <p:nvPr/>
        </p:nvSpPr>
        <p:spPr bwMode="auto">
          <a:xfrm>
            <a:off x="7709127" y="3044313"/>
            <a:ext cx="190500" cy="173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" name="Oval 47"/>
          <p:cNvSpPr>
            <a:spLocks noChangeArrowheads="1"/>
          </p:cNvSpPr>
          <p:nvPr/>
        </p:nvSpPr>
        <p:spPr bwMode="auto">
          <a:xfrm>
            <a:off x="7537677" y="2668075"/>
            <a:ext cx="190500" cy="1730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" name="Text Box 48"/>
          <p:cNvSpPr txBox="1">
            <a:spLocks noChangeArrowheads="1"/>
          </p:cNvSpPr>
          <p:nvPr/>
        </p:nvSpPr>
        <p:spPr bwMode="auto">
          <a:xfrm>
            <a:off x="7448777" y="466673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94" name="Text Box 49"/>
          <p:cNvSpPr txBox="1">
            <a:spLocks noChangeArrowheads="1"/>
          </p:cNvSpPr>
          <p:nvPr/>
        </p:nvSpPr>
        <p:spPr bwMode="auto">
          <a:xfrm>
            <a:off x="2013193" y="2789439"/>
            <a:ext cx="2154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i="1" dirty="0"/>
              <a:t>p</a:t>
            </a:r>
            <a:r>
              <a:rPr lang="en-US" altLang="en-US" sz="2800" i="1" baseline="-25000" dirty="0"/>
              <a:t>i</a:t>
            </a:r>
            <a:r>
              <a:rPr lang="en-US" altLang="en-US" sz="2800" dirty="0"/>
              <a:t> : site points</a:t>
            </a:r>
          </a:p>
        </p:txBody>
      </p:sp>
      <p:sp>
        <p:nvSpPr>
          <p:cNvPr id="95" name="Line 50"/>
          <p:cNvSpPr>
            <a:spLocks noChangeShapeType="1"/>
          </p:cNvSpPr>
          <p:nvPr/>
        </p:nvSpPr>
        <p:spPr bwMode="auto">
          <a:xfrm flipV="1">
            <a:off x="6466114" y="2033075"/>
            <a:ext cx="3200400" cy="2895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3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89" y="0"/>
            <a:ext cx="11247563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 which Bisectors form the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Diagram?</a:t>
            </a:r>
            <a:endParaRPr lang="en-US" sz="3600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936334" y="1060936"/>
            <a:ext cx="11255666" cy="408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en-US" sz="2200" dirty="0" smtClean="0"/>
              <a:t>Consider a point q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200" dirty="0" smtClean="0"/>
              <a:t>Let C(q) be the largest empty circle with q as its center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200" dirty="0" smtClean="0"/>
              <a:t>And does not contain any site of P in its interior  </a:t>
            </a:r>
          </a:p>
          <a:p>
            <a:pPr>
              <a:buFontTx/>
              <a:buNone/>
            </a:pPr>
            <a:r>
              <a:rPr lang="en-US" altLang="en-US" sz="2200" dirty="0" smtClean="0"/>
              <a:t>The bisector between </a:t>
            </a:r>
            <a:r>
              <a:rPr lang="en-US" altLang="en-US" sz="2200" i="1" dirty="0" smtClean="0"/>
              <a:t>p</a:t>
            </a:r>
            <a:r>
              <a:rPr lang="en-US" altLang="en-US" sz="2200" i="1" baseline="-25000" dirty="0" smtClean="0"/>
              <a:t>i</a:t>
            </a:r>
            <a:r>
              <a:rPr lang="en-US" altLang="en-US" sz="2200" baseline="-25000" dirty="0" smtClean="0"/>
              <a:t> </a:t>
            </a:r>
            <a:r>
              <a:rPr lang="en-US" altLang="en-US" sz="2200" dirty="0" smtClean="0"/>
              <a:t>and </a:t>
            </a:r>
            <a:r>
              <a:rPr lang="en-US" altLang="en-US" sz="2200" i="1" dirty="0" err="1" smtClean="0"/>
              <a:t>p</a:t>
            </a:r>
            <a:r>
              <a:rPr lang="en-US" altLang="en-US" sz="2200" i="1" baseline="-25000" dirty="0" err="1" smtClean="0"/>
              <a:t>j</a:t>
            </a:r>
            <a:r>
              <a:rPr lang="en-US" altLang="en-US" sz="2200" i="1" baseline="-25000" dirty="0" smtClean="0"/>
              <a:t> </a:t>
            </a:r>
            <a:r>
              <a:rPr lang="en-US" altLang="en-US" sz="2200" i="1" dirty="0" smtClean="0"/>
              <a:t> </a:t>
            </a:r>
            <a:r>
              <a:rPr lang="en-US" altLang="en-US" sz="2200" dirty="0" smtClean="0"/>
              <a:t>define an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edge </a:t>
            </a:r>
            <a:r>
              <a:rPr lang="en-US" altLang="en-US" sz="2200" dirty="0" err="1" smtClean="0"/>
              <a:t>iff</a:t>
            </a:r>
            <a:r>
              <a:rPr lang="en-US" altLang="en-US" sz="2200" dirty="0" smtClean="0"/>
              <a:t> </a:t>
            </a:r>
            <a:endParaRPr lang="en-US" altLang="en-US" sz="2200" i="1" baseline="-25000" dirty="0" smtClean="0"/>
          </a:p>
          <a:p>
            <a:pPr lvl="1"/>
            <a:r>
              <a:rPr lang="en-US" altLang="en-US" sz="2200" dirty="0" smtClean="0"/>
              <a:t>	There is point q on the bisector of </a:t>
            </a:r>
            <a:r>
              <a:rPr lang="en-US" altLang="en-US" sz="2200" i="1" dirty="0"/>
              <a:t>p</a:t>
            </a:r>
            <a:r>
              <a:rPr lang="en-US" altLang="en-US" sz="2200" i="1" baseline="-25000" dirty="0"/>
              <a:t>i</a:t>
            </a:r>
            <a:r>
              <a:rPr lang="en-US" altLang="en-US" sz="2200" baseline="-25000" dirty="0"/>
              <a:t> </a:t>
            </a:r>
            <a:r>
              <a:rPr lang="en-US" altLang="en-US" sz="2200" dirty="0"/>
              <a:t>and </a:t>
            </a:r>
            <a:r>
              <a:rPr lang="en-US" altLang="en-US" sz="2200" i="1" dirty="0" err="1" smtClean="0"/>
              <a:t>p</a:t>
            </a:r>
            <a:r>
              <a:rPr lang="en-US" altLang="en-US" sz="2200" i="1" baseline="-25000" dirty="0" err="1" smtClean="0"/>
              <a:t>j</a:t>
            </a:r>
            <a:r>
              <a:rPr lang="en-US" altLang="en-US" sz="2200" i="1" baseline="-25000" dirty="0" smtClean="0"/>
              <a:t> </a:t>
            </a:r>
            <a:r>
              <a:rPr lang="en-US" altLang="en-US" sz="2200" i="1" dirty="0" smtClean="0"/>
              <a:t> such that C(q) contains both </a:t>
            </a:r>
            <a:r>
              <a:rPr lang="en-US" altLang="en-US" sz="2200" i="1" dirty="0"/>
              <a:t>p</a:t>
            </a:r>
            <a:r>
              <a:rPr lang="en-US" altLang="en-US" sz="2200" i="1" baseline="-25000" dirty="0"/>
              <a:t>i</a:t>
            </a:r>
            <a:r>
              <a:rPr lang="en-US" altLang="en-US" sz="2200" baseline="-25000" dirty="0"/>
              <a:t> </a:t>
            </a:r>
            <a:r>
              <a:rPr lang="en-US" altLang="en-US" sz="2200" dirty="0"/>
              <a:t>and </a:t>
            </a:r>
            <a:r>
              <a:rPr lang="en-US" altLang="en-US" sz="2200" i="1" dirty="0" err="1"/>
              <a:t>p</a:t>
            </a:r>
            <a:r>
              <a:rPr lang="en-US" altLang="en-US" sz="2200" i="1" baseline="-25000" dirty="0" err="1"/>
              <a:t>j</a:t>
            </a:r>
            <a:r>
              <a:rPr lang="en-US" altLang="en-US" sz="2200" i="1" baseline="-25000" dirty="0"/>
              <a:t> </a:t>
            </a:r>
            <a:r>
              <a:rPr lang="en-US" altLang="en-US" sz="2200" i="1" dirty="0" smtClean="0"/>
              <a:t>on its boundary and no other site.</a:t>
            </a:r>
            <a:endParaRPr lang="en-US" altLang="en-US" sz="2200" dirty="0" smtClean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H="1" flipV="1">
            <a:off x="6358033" y="4139454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6077046" y="4991942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6077046" y="4596654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6481858" y="5117354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6986683" y="506179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3965671" y="3452067"/>
            <a:ext cx="4162425" cy="3378200"/>
            <a:chOff x="1632" y="1089"/>
            <a:chExt cx="3216" cy="2568"/>
          </a:xfrm>
        </p:grpSpPr>
        <p:grpSp>
          <p:nvGrpSpPr>
            <p:cNvPr id="32" name="Group 18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27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28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29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0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31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33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6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37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3821" y="3153"/>
              <a:ext cx="247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e</a:t>
              </a:r>
              <a:endParaRPr lang="en-US" altLang="en-US" i="1" baseline="-25000"/>
            </a:p>
          </p:txBody>
        </p:sp>
      </p:grp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6496146" y="5822204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v</a:t>
            </a:r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4576858" y="4120404"/>
            <a:ext cx="2740025" cy="1989138"/>
            <a:chOff x="2104" y="1597"/>
            <a:chExt cx="2117" cy="1512"/>
          </a:xfrm>
        </p:grpSpPr>
        <p:sp>
          <p:nvSpPr>
            <p:cNvPr id="60" name="Oval 44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Oval 45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Oval 46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Oval 47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Oval 48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Oval 49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Oval 50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Oval 51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Oval 52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Oval 53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Oval 54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Oval 55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Oval 56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Oval 57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4" name="Oval 61"/>
          <p:cNvSpPr>
            <a:spLocks noChangeArrowheads="1"/>
          </p:cNvSpPr>
          <p:nvPr/>
        </p:nvSpPr>
        <p:spPr bwMode="auto">
          <a:xfrm>
            <a:off x="5767483" y="6128592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Oval 62"/>
          <p:cNvSpPr>
            <a:spLocks noChangeArrowheads="1"/>
          </p:cNvSpPr>
          <p:nvPr/>
        </p:nvSpPr>
        <p:spPr bwMode="auto">
          <a:xfrm>
            <a:off x="5954808" y="5496767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Oval 63"/>
          <p:cNvSpPr>
            <a:spLocks noChangeArrowheads="1"/>
          </p:cNvSpPr>
          <p:nvPr/>
        </p:nvSpPr>
        <p:spPr bwMode="auto">
          <a:xfrm>
            <a:off x="6451696" y="4928442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Oval 64"/>
          <p:cNvSpPr>
            <a:spLocks noChangeArrowheads="1"/>
          </p:cNvSpPr>
          <p:nvPr/>
        </p:nvSpPr>
        <p:spPr bwMode="auto">
          <a:xfrm>
            <a:off x="6886671" y="5433267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Oval 65"/>
          <p:cNvSpPr>
            <a:spLocks noChangeArrowheads="1"/>
          </p:cNvSpPr>
          <p:nvPr/>
        </p:nvSpPr>
        <p:spPr bwMode="auto">
          <a:xfrm>
            <a:off x="7321646" y="4928442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Oval 66"/>
          <p:cNvSpPr>
            <a:spLocks noChangeArrowheads="1"/>
          </p:cNvSpPr>
          <p:nvPr/>
        </p:nvSpPr>
        <p:spPr bwMode="auto">
          <a:xfrm>
            <a:off x="6761258" y="4549029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Oval 67"/>
          <p:cNvSpPr>
            <a:spLocks noChangeArrowheads="1"/>
          </p:cNvSpPr>
          <p:nvPr/>
        </p:nvSpPr>
        <p:spPr bwMode="auto">
          <a:xfrm>
            <a:off x="6886671" y="4171204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" name="Oval 68"/>
          <p:cNvSpPr>
            <a:spLocks noChangeArrowheads="1"/>
          </p:cNvSpPr>
          <p:nvPr/>
        </p:nvSpPr>
        <p:spPr bwMode="auto">
          <a:xfrm>
            <a:off x="5643658" y="5244354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" name="Oval 69"/>
          <p:cNvSpPr>
            <a:spLocks noChangeArrowheads="1"/>
          </p:cNvSpPr>
          <p:nvPr/>
        </p:nvSpPr>
        <p:spPr bwMode="auto">
          <a:xfrm>
            <a:off x="5208683" y="4739529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Oval 70"/>
          <p:cNvSpPr>
            <a:spLocks noChangeArrowheads="1"/>
          </p:cNvSpPr>
          <p:nvPr/>
        </p:nvSpPr>
        <p:spPr bwMode="auto">
          <a:xfrm>
            <a:off x="5767483" y="4487117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" name="Oval 71"/>
          <p:cNvSpPr>
            <a:spLocks noChangeArrowheads="1"/>
          </p:cNvSpPr>
          <p:nvPr/>
        </p:nvSpPr>
        <p:spPr bwMode="auto">
          <a:xfrm>
            <a:off x="5643658" y="4107704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72"/>
          <p:cNvSpPr txBox="1">
            <a:spLocks noChangeArrowheads="1"/>
          </p:cNvSpPr>
          <p:nvPr/>
        </p:nvSpPr>
        <p:spPr bwMode="auto">
          <a:xfrm>
            <a:off x="5600796" y="6288929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86" name="Oval 76"/>
          <p:cNvSpPr>
            <a:spLocks noChangeArrowheads="1"/>
          </p:cNvSpPr>
          <p:nvPr/>
        </p:nvSpPr>
        <p:spPr bwMode="auto">
          <a:xfrm>
            <a:off x="5176933" y="5323729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" name="Oval 77"/>
          <p:cNvSpPr>
            <a:spLocks noChangeArrowheads="1"/>
          </p:cNvSpPr>
          <p:nvPr/>
        </p:nvSpPr>
        <p:spPr bwMode="auto">
          <a:xfrm>
            <a:off x="4719733" y="4866529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 Properties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760445" y="1017231"/>
            <a:ext cx="1101478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300" dirty="0" smtClean="0"/>
              <a:t>A point </a:t>
            </a:r>
            <a:r>
              <a:rPr lang="en-US" altLang="en-US" sz="2300" i="1" dirty="0" smtClean="0"/>
              <a:t>q</a:t>
            </a:r>
            <a:r>
              <a:rPr lang="en-US" altLang="en-US" sz="2300" dirty="0" smtClean="0"/>
              <a:t> is a </a:t>
            </a:r>
            <a:r>
              <a:rPr lang="en-US" altLang="en-US" sz="2300" dirty="0" err="1" smtClean="0"/>
              <a:t>voronoi</a:t>
            </a:r>
            <a:r>
              <a:rPr lang="en-US" altLang="en-US" sz="2300" dirty="0" smtClean="0"/>
              <a:t> vertex if and only if the largest empty circle centered at </a:t>
            </a:r>
            <a:r>
              <a:rPr lang="en-US" altLang="en-US" sz="2300" i="1" dirty="0" smtClean="0"/>
              <a:t>q</a:t>
            </a:r>
            <a:r>
              <a:rPr lang="en-US" altLang="en-US" sz="2300" dirty="0" smtClean="0"/>
              <a:t> touches at least 3 sites  on its boundary.</a:t>
            </a:r>
          </a:p>
          <a:p>
            <a:pPr lvl="1"/>
            <a:r>
              <a:rPr lang="en-US" altLang="en-US" sz="2300" dirty="0" smtClean="0"/>
              <a:t>A </a:t>
            </a:r>
            <a:r>
              <a:rPr lang="en-US" altLang="en-US" sz="2300" dirty="0" err="1" smtClean="0"/>
              <a:t>Voronoi</a:t>
            </a:r>
            <a:r>
              <a:rPr lang="en-US" altLang="en-US" sz="2300" dirty="0" smtClean="0"/>
              <a:t> vertex is an intersection of 3 more segments, each equidistant from a pair of sites</a:t>
            </a:r>
          </a:p>
        </p:txBody>
      </p:sp>
      <p:sp>
        <p:nvSpPr>
          <p:cNvPr id="89" name="Line 4"/>
          <p:cNvSpPr>
            <a:spLocks noChangeShapeType="1"/>
          </p:cNvSpPr>
          <p:nvPr/>
        </p:nvSpPr>
        <p:spPr bwMode="auto">
          <a:xfrm flipH="1" flipV="1">
            <a:off x="8136683" y="3501248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5"/>
          <p:cNvSpPr>
            <a:spLocks noChangeShapeType="1"/>
          </p:cNvSpPr>
          <p:nvPr/>
        </p:nvSpPr>
        <p:spPr bwMode="auto">
          <a:xfrm>
            <a:off x="7855696" y="4353736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6"/>
          <p:cNvSpPr>
            <a:spLocks noChangeShapeType="1"/>
          </p:cNvSpPr>
          <p:nvPr/>
        </p:nvSpPr>
        <p:spPr bwMode="auto">
          <a:xfrm flipV="1">
            <a:off x="7855696" y="3958448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7"/>
          <p:cNvSpPr>
            <a:spLocks noChangeShapeType="1"/>
          </p:cNvSpPr>
          <p:nvPr/>
        </p:nvSpPr>
        <p:spPr bwMode="auto">
          <a:xfrm flipV="1">
            <a:off x="8260508" y="4479148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/>
        </p:nvSpPr>
        <p:spPr bwMode="auto">
          <a:xfrm flipH="1" flipV="1">
            <a:off x="8765333" y="4423586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4" name="Group 9"/>
          <p:cNvGrpSpPr>
            <a:grpSpLocks/>
          </p:cNvGrpSpPr>
          <p:nvPr/>
        </p:nvGrpSpPr>
        <p:grpSpPr bwMode="auto">
          <a:xfrm>
            <a:off x="5744321" y="2813861"/>
            <a:ext cx="4162425" cy="3378200"/>
            <a:chOff x="1632" y="1089"/>
            <a:chExt cx="3216" cy="2568"/>
          </a:xfrm>
        </p:grpSpPr>
        <p:grpSp>
          <p:nvGrpSpPr>
            <p:cNvPr id="95" name="Group 10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2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3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5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6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7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8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9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0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1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2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3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4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5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26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27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28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29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821" y="3153"/>
              <a:ext cx="247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e</a:t>
              </a:r>
              <a:endParaRPr lang="en-US" altLang="en-US" i="1" baseline="-25000"/>
            </a:p>
          </p:txBody>
        </p:sp>
      </p:grp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3254091" y="4055898"/>
            <a:ext cx="222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/>
              <a:t>e</a:t>
            </a:r>
            <a:r>
              <a:rPr lang="en-US" altLang="en-US" dirty="0"/>
              <a:t> : </a:t>
            </a:r>
            <a:r>
              <a:rPr lang="en-US" altLang="en-US" dirty="0" err="1"/>
              <a:t>Voronoi</a:t>
            </a:r>
            <a:r>
              <a:rPr lang="en-US" altLang="en-US" dirty="0"/>
              <a:t> edge</a:t>
            </a:r>
            <a:endParaRPr lang="en-US" altLang="en-US" sz="2000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8274796" y="518399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v</a:t>
            </a:r>
          </a:p>
        </p:txBody>
      </p:sp>
      <p:grpSp>
        <p:nvGrpSpPr>
          <p:cNvPr id="118" name="Group 33"/>
          <p:cNvGrpSpPr>
            <a:grpSpLocks/>
          </p:cNvGrpSpPr>
          <p:nvPr/>
        </p:nvGrpSpPr>
        <p:grpSpPr bwMode="auto">
          <a:xfrm>
            <a:off x="6355508" y="3482198"/>
            <a:ext cx="2740025" cy="1989138"/>
            <a:chOff x="2104" y="1597"/>
            <a:chExt cx="2117" cy="1512"/>
          </a:xfrm>
        </p:grpSpPr>
        <p:sp>
          <p:nvSpPr>
            <p:cNvPr id="119" name="Oval 34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" name="Oval 35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" name="Oval 36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" name="Oval 37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" name="Oval 38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4" name="Oval 39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5" name="Oval 40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6" name="Oval 41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7" name="Oval 42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8" name="Oval 43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9" name="Oval 44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0" name="Oval 45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1" name="Oval 46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2" name="Oval 47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3" name="Text Box 48"/>
          <p:cNvSpPr txBox="1">
            <a:spLocks noChangeArrowheads="1"/>
          </p:cNvSpPr>
          <p:nvPr/>
        </p:nvSpPr>
        <p:spPr bwMode="auto">
          <a:xfrm>
            <a:off x="3254091" y="4436898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/>
              <a:t>v</a:t>
            </a:r>
            <a:r>
              <a:rPr lang="en-US" altLang="en-US"/>
              <a:t> : Voronoi vertex</a:t>
            </a:r>
            <a:endParaRPr lang="en-US" altLang="en-US" sz="2000"/>
          </a:p>
        </p:txBody>
      </p:sp>
      <p:sp>
        <p:nvSpPr>
          <p:cNvPr id="134" name="Oval 49"/>
          <p:cNvSpPr>
            <a:spLocks noChangeArrowheads="1"/>
          </p:cNvSpPr>
          <p:nvPr/>
        </p:nvSpPr>
        <p:spPr bwMode="auto">
          <a:xfrm>
            <a:off x="7546133" y="5490386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5" name="Oval 50"/>
          <p:cNvSpPr>
            <a:spLocks noChangeArrowheads="1"/>
          </p:cNvSpPr>
          <p:nvPr/>
        </p:nvSpPr>
        <p:spPr bwMode="auto">
          <a:xfrm>
            <a:off x="7733458" y="4858561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6" name="Oval 51"/>
          <p:cNvSpPr>
            <a:spLocks noChangeArrowheads="1"/>
          </p:cNvSpPr>
          <p:nvPr/>
        </p:nvSpPr>
        <p:spPr bwMode="auto">
          <a:xfrm>
            <a:off x="8230346" y="4290236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7" name="Oval 52"/>
          <p:cNvSpPr>
            <a:spLocks noChangeArrowheads="1"/>
          </p:cNvSpPr>
          <p:nvPr/>
        </p:nvSpPr>
        <p:spPr bwMode="auto">
          <a:xfrm>
            <a:off x="8665321" y="4795061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8" name="Oval 53"/>
          <p:cNvSpPr>
            <a:spLocks noChangeArrowheads="1"/>
          </p:cNvSpPr>
          <p:nvPr/>
        </p:nvSpPr>
        <p:spPr bwMode="auto">
          <a:xfrm>
            <a:off x="9100296" y="4290236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" name="Oval 54"/>
          <p:cNvSpPr>
            <a:spLocks noChangeArrowheads="1"/>
          </p:cNvSpPr>
          <p:nvPr/>
        </p:nvSpPr>
        <p:spPr bwMode="auto">
          <a:xfrm>
            <a:off x="8539908" y="3910823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0" name="Oval 55"/>
          <p:cNvSpPr>
            <a:spLocks noChangeArrowheads="1"/>
          </p:cNvSpPr>
          <p:nvPr/>
        </p:nvSpPr>
        <p:spPr bwMode="auto">
          <a:xfrm>
            <a:off x="8665321" y="3532998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1" name="Oval 56"/>
          <p:cNvSpPr>
            <a:spLocks noChangeArrowheads="1"/>
          </p:cNvSpPr>
          <p:nvPr/>
        </p:nvSpPr>
        <p:spPr bwMode="auto">
          <a:xfrm>
            <a:off x="7422308" y="4606148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2" name="Oval 57"/>
          <p:cNvSpPr>
            <a:spLocks noChangeArrowheads="1"/>
          </p:cNvSpPr>
          <p:nvPr/>
        </p:nvSpPr>
        <p:spPr bwMode="auto">
          <a:xfrm>
            <a:off x="6987333" y="4101323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" name="Oval 58"/>
          <p:cNvSpPr>
            <a:spLocks noChangeArrowheads="1"/>
          </p:cNvSpPr>
          <p:nvPr/>
        </p:nvSpPr>
        <p:spPr bwMode="auto">
          <a:xfrm>
            <a:off x="7546133" y="3848911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" name="Oval 59"/>
          <p:cNvSpPr>
            <a:spLocks noChangeArrowheads="1"/>
          </p:cNvSpPr>
          <p:nvPr/>
        </p:nvSpPr>
        <p:spPr bwMode="auto">
          <a:xfrm>
            <a:off x="7422308" y="3469498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5" name="Text Box 60"/>
          <p:cNvSpPr txBox="1">
            <a:spLocks noChangeArrowheads="1"/>
          </p:cNvSpPr>
          <p:nvPr/>
        </p:nvSpPr>
        <p:spPr bwMode="auto">
          <a:xfrm>
            <a:off x="7379446" y="5650723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146" name="Text Box 61"/>
          <p:cNvSpPr txBox="1">
            <a:spLocks noChangeArrowheads="1"/>
          </p:cNvSpPr>
          <p:nvPr/>
        </p:nvSpPr>
        <p:spPr bwMode="auto">
          <a:xfrm>
            <a:off x="3177891" y="367489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 : site points</a:t>
            </a:r>
          </a:p>
        </p:txBody>
      </p:sp>
      <p:sp>
        <p:nvSpPr>
          <p:cNvPr id="147" name="Oval 62"/>
          <p:cNvSpPr>
            <a:spLocks noChangeArrowheads="1"/>
          </p:cNvSpPr>
          <p:nvPr/>
        </p:nvSpPr>
        <p:spPr bwMode="auto">
          <a:xfrm>
            <a:off x="7441358" y="425689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8" name="Oval 63"/>
          <p:cNvSpPr>
            <a:spLocks noChangeArrowheads="1"/>
          </p:cNvSpPr>
          <p:nvPr/>
        </p:nvSpPr>
        <p:spPr bwMode="auto">
          <a:xfrm>
            <a:off x="7107983" y="3923523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8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Relation between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and Triangulation</a:t>
            </a:r>
            <a:endParaRPr lang="en-US" sz="3600" dirty="0"/>
          </a:p>
        </p:txBody>
      </p:sp>
      <p:pic>
        <p:nvPicPr>
          <p:cNvPr id="5" name="Picture 5" descr="delaunay_vorono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773" y="920535"/>
            <a:ext cx="3992819" cy="346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49643" y="4616192"/>
            <a:ext cx="11327027" cy="2130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 smtClean="0"/>
              <a:t>Dual of </a:t>
            </a:r>
            <a:r>
              <a:rPr lang="en-US" altLang="en-US" sz="2100" dirty="0" err="1" smtClean="0"/>
              <a:t>Voronoi</a:t>
            </a:r>
            <a:r>
              <a:rPr lang="en-US" altLang="en-US" sz="2100" dirty="0" smtClean="0"/>
              <a:t> diagram </a:t>
            </a:r>
            <a:r>
              <a:rPr lang="en-US" altLang="en-US" sz="2100" dirty="0" smtClean="0">
                <a:sym typeface="Wingdings" panose="05000000000000000000" pitchFamily="2" charset="2"/>
              </a:rPr>
              <a:t> </a:t>
            </a:r>
            <a:r>
              <a:rPr lang="en-US" altLang="en-US" sz="2100" b="1" dirty="0" smtClean="0">
                <a:sym typeface="Wingdings" panose="05000000000000000000" pitchFamily="2" charset="2"/>
              </a:rPr>
              <a:t>Delaunay triangulation</a:t>
            </a:r>
            <a:endParaRPr lang="en-US" altLang="en-US" sz="2100" b="1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 smtClean="0"/>
              <a:t>Make each site a vertex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 smtClean="0"/>
              <a:t>Add an edge between two vertices if they share an </a:t>
            </a:r>
            <a:r>
              <a:rPr lang="en-US" altLang="en-US" sz="2100" dirty="0" err="1" smtClean="0"/>
              <a:t>voronoi</a:t>
            </a:r>
            <a:r>
              <a:rPr lang="en-US" altLang="en-US" sz="2100" dirty="0" smtClean="0"/>
              <a:t> edge.</a:t>
            </a:r>
          </a:p>
        </p:txBody>
      </p:sp>
    </p:spTree>
    <p:extLst>
      <p:ext uri="{BB962C8B-B14F-4D97-AF65-F5344CB8AC3E}">
        <p14:creationId xmlns:p14="http://schemas.microsoft.com/office/powerpoint/2010/main" val="424108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Properties of Delaunay Triangulation</a:t>
            </a:r>
            <a:endParaRPr lang="en-US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6119" y="1616676"/>
            <a:ext cx="10766854" cy="3713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100" dirty="0" smtClean="0"/>
              <a:t>Given an initial point set </a:t>
            </a:r>
            <a:r>
              <a:rPr lang="en-US" altLang="en-US" sz="2100" i="1" dirty="0" smtClean="0"/>
              <a:t>P</a:t>
            </a:r>
            <a:r>
              <a:rPr lang="en-US" altLang="en-US" sz="2100" dirty="0" smtClean="0"/>
              <a:t> for which no sets of three points are collinear (to avoid degenerate cases)</a:t>
            </a:r>
          </a:p>
          <a:p>
            <a:pPr lvl="1">
              <a:spcAft>
                <a:spcPts val="1200"/>
              </a:spcAft>
              <a:buSzPct val="130000"/>
              <a:buFontTx/>
              <a:buBlip>
                <a:blip r:embed="rId2"/>
              </a:buBlip>
            </a:pPr>
            <a:r>
              <a:rPr lang="en-US" altLang="en-US" sz="2100" dirty="0" smtClean="0"/>
              <a:t>The Delaunay triangulation is unique</a:t>
            </a:r>
          </a:p>
          <a:p>
            <a:pPr lvl="1">
              <a:spcAft>
                <a:spcPts val="1200"/>
              </a:spcAft>
              <a:buSzPct val="130000"/>
              <a:buFontTx/>
              <a:buBlip>
                <a:blip r:embed="rId3"/>
              </a:buBlip>
            </a:pPr>
            <a:r>
              <a:rPr lang="en-US" altLang="en-US" sz="2100" dirty="0" smtClean="0"/>
              <a:t>The external edges of the triangulation from the convex hull of </a:t>
            </a:r>
            <a:r>
              <a:rPr lang="en-US" altLang="en-US" sz="2100" i="1" dirty="0" smtClean="0"/>
              <a:t>P</a:t>
            </a:r>
            <a:r>
              <a:rPr lang="en-US" altLang="en-US" sz="2100" dirty="0" smtClean="0"/>
              <a:t> (i.e., the smallest convex set containing </a:t>
            </a:r>
            <a:r>
              <a:rPr lang="en-US" altLang="en-US" sz="2100" i="1" dirty="0" smtClean="0"/>
              <a:t>P</a:t>
            </a:r>
            <a:r>
              <a:rPr lang="en-US" altLang="en-US" sz="2100" dirty="0" smtClean="0"/>
              <a:t>)</a:t>
            </a:r>
          </a:p>
          <a:p>
            <a:pPr lvl="1">
              <a:spcAft>
                <a:spcPts val="1200"/>
              </a:spcAft>
              <a:buSzPct val="130000"/>
              <a:buFontTx/>
              <a:buBlip>
                <a:blip r:embed="rId4"/>
              </a:buBlip>
            </a:pPr>
            <a:r>
              <a:rPr lang="en-US" altLang="en-US" sz="2100" dirty="0" smtClean="0"/>
              <a:t>The circumcircles of the triangles contain no members of </a:t>
            </a:r>
            <a:r>
              <a:rPr lang="en-US" altLang="en-US" sz="2100" i="1" dirty="0" smtClean="0"/>
              <a:t>P</a:t>
            </a:r>
            <a:r>
              <a:rPr lang="en-US" altLang="en-US" sz="2100" dirty="0" smtClean="0"/>
              <a:t> in their interior</a:t>
            </a:r>
          </a:p>
          <a:p>
            <a:pPr lvl="1">
              <a:spcAft>
                <a:spcPts val="1200"/>
              </a:spcAft>
              <a:buSzPct val="130000"/>
              <a:buFontTx/>
              <a:buBlip>
                <a:blip r:embed="rId5"/>
              </a:buBlip>
            </a:pPr>
            <a:r>
              <a:rPr lang="en-US" altLang="en-US" sz="2100" dirty="0" smtClean="0"/>
              <a:t>The triangles in a Delaunay triangulation are best-possible with respect to regularity (closest to equilateral)</a:t>
            </a:r>
          </a:p>
        </p:txBody>
      </p:sp>
    </p:spTree>
    <p:extLst>
      <p:ext uri="{BB962C8B-B14F-4D97-AF65-F5344CB8AC3E}">
        <p14:creationId xmlns:p14="http://schemas.microsoft.com/office/powerpoint/2010/main" val="243765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69814" y="2770132"/>
            <a:ext cx="958397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Algorithms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403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 Naïve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651152" y="978243"/>
                <a:ext cx="11107884" cy="37132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altLang="en-US" sz="2200" dirty="0" smtClean="0"/>
                  <a:t>Input: A set </a:t>
                </a:r>
                <a:r>
                  <a:rPr lang="en-US" altLang="en-US" sz="2200" i="1" dirty="0" smtClean="0"/>
                  <a:t>P of sites whose </a:t>
                </a:r>
                <a:r>
                  <a:rPr lang="en-US" altLang="en-US" sz="2200" i="1" dirty="0" err="1" smtClean="0"/>
                  <a:t>voronoi</a:t>
                </a:r>
                <a:r>
                  <a:rPr lang="en-US" altLang="en-US" sz="2200" i="1" dirty="0" smtClean="0"/>
                  <a:t> diagram has to be constructed.</a:t>
                </a:r>
                <a:endParaRPr lang="en-US" altLang="en-US" sz="2200" dirty="0" smtClean="0"/>
              </a:p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en-US" sz="2100" b="1" dirty="0" smtClean="0"/>
                  <a:t>For</a:t>
                </a:r>
                <a:r>
                  <a:rPr lang="en-US" altLang="en-US" sz="2100" dirty="0" smtClean="0"/>
                  <a:t> all sites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2100" i="1" dirty="0" smtClean="0"/>
                  <a:t> </a:t>
                </a:r>
                <a:r>
                  <a:rPr lang="en-US" altLang="en-US" sz="2100" b="1" i="1" dirty="0" smtClean="0"/>
                  <a:t>do</a:t>
                </a:r>
                <a:r>
                  <a:rPr lang="en-US" altLang="en-US" sz="2100" i="1" dirty="0" smtClean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2100" i="1" dirty="0" smtClean="0">
                    <a:solidFill>
                      <a:schemeClr val="accent2"/>
                    </a:solidFill>
                  </a:rPr>
                  <a:t>1.1</a:t>
                </a:r>
                <a:r>
                  <a:rPr lang="en-US" altLang="en-US" sz="2100" i="1" dirty="0"/>
                  <a:t> </a:t>
                </a:r>
                <a:r>
                  <a:rPr lang="en-US" altLang="en-US" sz="2100" i="1" dirty="0" smtClean="0"/>
                  <a:t>Initialize a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𝑉𝑜𝑟</m:t>
                        </m:r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1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2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altLang="en-US" sz="2100" i="1" dirty="0" smtClean="0"/>
                  <a:t>(doubly linked list) to store the 	boundary of 	</a:t>
                </a:r>
                <a:r>
                  <a:rPr lang="en-US" altLang="en-US" sz="2100" i="1" dirty="0" err="1" smtClean="0"/>
                  <a:t>voronoi</a:t>
                </a:r>
                <a:r>
                  <a:rPr lang="en-US" altLang="en-US" sz="2100" i="1" dirty="0" smtClean="0"/>
                  <a:t> cell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2100" i="1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2100" i="1" dirty="0" smtClean="0">
                    <a:solidFill>
                      <a:schemeClr val="accent2"/>
                    </a:solidFill>
                  </a:rPr>
                  <a:t>1.2</a:t>
                </a:r>
                <a:r>
                  <a:rPr lang="en-US" altLang="en-US" sz="2100" i="1" dirty="0" smtClean="0"/>
                  <a:t> </a:t>
                </a:r>
                <a:r>
                  <a:rPr lang="en-US" altLang="en-US" sz="2100" b="1" i="1" dirty="0" smtClean="0"/>
                  <a:t>For</a:t>
                </a:r>
                <a:r>
                  <a:rPr lang="en-US" altLang="en-US" sz="2100" i="1" dirty="0" smtClean="0"/>
                  <a:t> all sites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100" dirty="0" smtClean="0"/>
                  <a:t> </a:t>
                </a:r>
                <a:r>
                  <a:rPr lang="en-US" altLang="en-US" sz="2100" b="1" dirty="0" smtClean="0"/>
                  <a:t>do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2100" dirty="0" smtClean="0">
                    <a:solidFill>
                      <a:schemeClr val="accent2"/>
                    </a:solidFill>
                  </a:rPr>
                  <a:t>1.2.1</a:t>
                </a:r>
                <a:r>
                  <a:rPr lang="en-US" altLang="en-US" sz="2100" dirty="0" smtClean="0"/>
                  <a:t>   Construct the half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1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100" dirty="0" smtClean="0"/>
                  <a:t> corresponding to the 	perpendicular bisector of the line segment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2100" dirty="0" smtClean="0"/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2100" dirty="0" smtClean="0">
                    <a:solidFill>
                      <a:schemeClr val="accent2"/>
                    </a:solidFill>
                  </a:rPr>
                  <a:t>1.2.2 	</a:t>
                </a:r>
                <a:r>
                  <a:rPr lang="en-US" altLang="en-US" sz="2100" dirty="0" smtClean="0"/>
                  <a:t>Determine the intersection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21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100" dirty="0"/>
                  <a:t> </a:t>
                </a:r>
                <a:r>
                  <a:rPr lang="en-US" altLang="en-US" sz="2100" dirty="0" smtClean="0"/>
                  <a:t>with </a:t>
                </a:r>
                <a14:m>
                  <m:oMath xmlns:m="http://schemas.openxmlformats.org/officeDocument/2006/math">
                    <m:r>
                      <a:rPr lang="en-US" altLang="en-US" sz="21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21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100" dirty="0" smtClean="0"/>
                  <a:t> and update 	</a:t>
                </a:r>
                <a14:m>
                  <m:oMath xmlns:m="http://schemas.openxmlformats.org/officeDocument/2006/math">
                    <m:r>
                      <a:rPr lang="en-US" altLang="en-US" sz="21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21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1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100" dirty="0" smtClean="0"/>
              </a:p>
              <a:p>
                <a:pPr marL="914400" lvl="2" indent="0">
                  <a:spcAft>
                    <a:spcPts val="1200"/>
                  </a:spcAft>
                  <a:buNone/>
                </a:pPr>
                <a:endParaRPr lang="en-US" altLang="en-US" sz="1000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2" y="978243"/>
                <a:ext cx="11107884" cy="3713205"/>
              </a:xfrm>
              <a:prstGeom prst="rect">
                <a:avLst/>
              </a:prstGeom>
              <a:blipFill rotWithShape="0">
                <a:blip r:embed="rId2"/>
                <a:stretch>
                  <a:fillRect l="-714" t="-1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07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Spaghetti Model</a:t>
            </a:r>
            <a:endParaRPr lang="en-US" sz="36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39114" y="899983"/>
            <a:ext cx="11129318" cy="564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b="1" i="1" dirty="0" smtClean="0">
                <a:solidFill>
                  <a:schemeClr val="accent2"/>
                </a:solidFill>
              </a:rPr>
              <a:t>Spaghetti </a:t>
            </a:r>
            <a:r>
              <a:rPr lang="en-US" altLang="en-US" sz="2200" dirty="0" smtClean="0"/>
              <a:t>data structure represents a planar configuration of points, arcs, and areas</a:t>
            </a:r>
          </a:p>
          <a:p>
            <a:r>
              <a:rPr lang="en-US" altLang="en-US" sz="2200" dirty="0" smtClean="0"/>
              <a:t>Geometry is represented as a set of lists of straight-line segments</a:t>
            </a:r>
          </a:p>
          <a:p>
            <a:r>
              <a:rPr lang="en-US" altLang="en-US" sz="2200" dirty="0" smtClean="0"/>
              <a:t>There is </a:t>
            </a:r>
            <a:r>
              <a:rPr lang="en-US" altLang="en-US" sz="2200" b="1" dirty="0" smtClean="0"/>
              <a:t>NO</a:t>
            </a:r>
            <a:r>
              <a:rPr lang="en-US" altLang="en-US" sz="2200" dirty="0" smtClean="0"/>
              <a:t> explicit representation of the topological interrelationships of the configuration, such as adjacency </a:t>
            </a:r>
            <a:endParaRPr lang="en-US" altLang="en-US" sz="2200" dirty="0"/>
          </a:p>
        </p:txBody>
      </p:sp>
      <p:pic>
        <p:nvPicPr>
          <p:cNvPr id="5" name="Picture 6" descr="spaghetti_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86" y="3102919"/>
            <a:ext cx="6334083" cy="288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46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 Naïve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en-US" sz="1900" b="1" dirty="0" smtClean="0"/>
                  <a:t>For</a:t>
                </a:r>
                <a:r>
                  <a:rPr lang="en-US" altLang="en-US" sz="1900" dirty="0" smtClean="0"/>
                  <a:t> all sites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do</a:t>
                </a:r>
                <a:r>
                  <a:rPr lang="en-US" altLang="en-US" sz="1900" i="1" dirty="0" smtClean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1.1</a:t>
                </a:r>
                <a:r>
                  <a:rPr lang="en-US" altLang="en-US" sz="1900" i="1" dirty="0"/>
                  <a:t> </a:t>
                </a:r>
                <a:r>
                  <a:rPr lang="en-US" altLang="en-US" sz="1900" i="1" dirty="0" smtClean="0"/>
                  <a:t>Initialize a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𝑉𝑜𝑟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altLang="en-US" sz="1900" i="1" dirty="0" smtClean="0"/>
                  <a:t>(doubly linked list) to store the boundary of 	</a:t>
                </a:r>
                <a:r>
                  <a:rPr lang="en-US" altLang="en-US" sz="1900" i="1" dirty="0" err="1" smtClean="0"/>
                  <a:t>voronoi</a:t>
                </a:r>
                <a:r>
                  <a:rPr lang="en-US" altLang="en-US" sz="1900" i="1" dirty="0" smtClean="0"/>
                  <a:t> cell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i="1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1.2</a:t>
                </a:r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For</a:t>
                </a:r>
                <a:r>
                  <a:rPr lang="en-US" altLang="en-US" sz="1900" i="1" dirty="0" smtClean="0"/>
                  <a:t> sites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900" dirty="0" smtClean="0"/>
                  <a:t> </a:t>
                </a:r>
                <a:r>
                  <a:rPr lang="en-US" altLang="en-US" sz="1900" b="1" dirty="0" smtClean="0"/>
                  <a:t>do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1.2.1</a:t>
                </a:r>
                <a:r>
                  <a:rPr lang="en-US" altLang="en-US" sz="1900" dirty="0" smtClean="0"/>
                  <a:t>   Construct the half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corresponding to the perpendicular bisector 	of the line segment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dirty="0" smtClean="0"/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1.2.2 	</a:t>
                </a:r>
                <a:r>
                  <a:rPr lang="en-US" altLang="en-US" sz="1900" dirty="0" smtClean="0"/>
                  <a:t>Determine the intersection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/>
                  <a:t> </a:t>
                </a:r>
                <a:r>
                  <a:rPr lang="en-US" altLang="en-US" sz="1900" dirty="0" smtClean="0"/>
                  <a:t>with 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and update 	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900" dirty="0" smtClean="0"/>
              </a:p>
              <a:p>
                <a:pPr marL="914400" lvl="2" indent="0">
                  <a:spcAft>
                    <a:spcPts val="1200"/>
                  </a:spcAft>
                  <a:buNone/>
                </a:pPr>
                <a:endParaRPr lang="en-US" altLang="en-US" sz="1900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  <a:blipFill rotWithShape="0">
                <a:blip r:embed="rId2"/>
                <a:stretch>
                  <a:fillRect l="-549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19567" y="3534031"/>
            <a:ext cx="3044224" cy="3042165"/>
          </a:xfrm>
          <a:prstGeom prst="rect">
            <a:avLst/>
          </a:prstGeom>
          <a:solidFill>
            <a:srgbClr val="D3A9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686167" y="493068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00567" y="493068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762367" y="500688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1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 Naïve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en-US" sz="1900" b="1" dirty="0" smtClean="0"/>
                  <a:t>For</a:t>
                </a:r>
                <a:r>
                  <a:rPr lang="en-US" altLang="en-US" sz="1900" dirty="0" smtClean="0"/>
                  <a:t> all sites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do</a:t>
                </a:r>
                <a:r>
                  <a:rPr lang="en-US" altLang="en-US" sz="1900" i="1" dirty="0" smtClean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1.1</a:t>
                </a:r>
                <a:r>
                  <a:rPr lang="en-US" altLang="en-US" sz="1900" i="1" dirty="0"/>
                  <a:t> </a:t>
                </a:r>
                <a:r>
                  <a:rPr lang="en-US" altLang="en-US" sz="1900" i="1" dirty="0" smtClean="0"/>
                  <a:t>Initialize a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𝑉𝑜𝑟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altLang="en-US" sz="1900" i="1" dirty="0" smtClean="0"/>
                  <a:t>(doubly linked list) to store the boundary of 	</a:t>
                </a:r>
                <a:r>
                  <a:rPr lang="en-US" altLang="en-US" sz="1900" i="1" dirty="0" err="1" smtClean="0"/>
                  <a:t>voronoi</a:t>
                </a:r>
                <a:r>
                  <a:rPr lang="en-US" altLang="en-US" sz="1900" i="1" dirty="0" smtClean="0"/>
                  <a:t> cell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i="1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1.2</a:t>
                </a:r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For</a:t>
                </a:r>
                <a:r>
                  <a:rPr lang="en-US" altLang="en-US" sz="1900" i="1" dirty="0" smtClean="0"/>
                  <a:t> sites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900" dirty="0" smtClean="0"/>
                  <a:t> </a:t>
                </a:r>
                <a:r>
                  <a:rPr lang="en-US" altLang="en-US" sz="1900" b="1" dirty="0" smtClean="0"/>
                  <a:t>do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1.2.1</a:t>
                </a:r>
                <a:r>
                  <a:rPr lang="en-US" altLang="en-US" sz="1900" dirty="0" smtClean="0"/>
                  <a:t>   Construct the half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corresponding to the perpendicular bisector   	of the line segment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dirty="0" smtClean="0"/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1.2.2 	</a:t>
                </a:r>
                <a:r>
                  <a:rPr lang="en-US" altLang="en-US" sz="1900" dirty="0" smtClean="0"/>
                  <a:t>Determine the intersection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/>
                  <a:t> </a:t>
                </a:r>
                <a:r>
                  <a:rPr lang="en-US" altLang="en-US" sz="1900" dirty="0" smtClean="0"/>
                  <a:t>with 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and update 	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900" dirty="0" smtClean="0"/>
              </a:p>
              <a:p>
                <a:pPr marL="914400" lvl="2" indent="0">
                  <a:spcAft>
                    <a:spcPts val="1200"/>
                  </a:spcAft>
                  <a:buNone/>
                </a:pPr>
                <a:endParaRPr lang="en-US" altLang="en-US" sz="1900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  <a:blipFill rotWithShape="0">
                <a:blip r:embed="rId2"/>
                <a:stretch>
                  <a:fillRect l="-549" t="-3922" r="-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16"/>
          <p:cNvSpPr>
            <a:spLocks noChangeArrowheads="1"/>
          </p:cNvSpPr>
          <p:nvPr/>
        </p:nvSpPr>
        <p:spPr bwMode="auto">
          <a:xfrm rot="19800000">
            <a:off x="5522475" y="3564175"/>
            <a:ext cx="2412761" cy="2773448"/>
          </a:xfrm>
          <a:prstGeom prst="triangle">
            <a:avLst>
              <a:gd name="adj" fmla="val 68838"/>
            </a:avLst>
          </a:prstGeom>
          <a:solidFill>
            <a:srgbClr val="D3A9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44061" y="464236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6758461" y="464236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920261" y="471856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6382152" y="3058640"/>
            <a:ext cx="32113" cy="388345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7555652" y="38393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rot="18900000" flipV="1">
            <a:off x="6660960" y="4362343"/>
            <a:ext cx="1049903" cy="412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6072661" y="3171567"/>
            <a:ext cx="3098800" cy="307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2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 Naïve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en-US" sz="1900" b="1" dirty="0" smtClean="0"/>
                  <a:t>For</a:t>
                </a:r>
                <a:r>
                  <a:rPr lang="en-US" altLang="en-US" sz="1900" dirty="0" smtClean="0"/>
                  <a:t> all sites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do</a:t>
                </a:r>
                <a:r>
                  <a:rPr lang="en-US" altLang="en-US" sz="1900" i="1" dirty="0" smtClean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1.1</a:t>
                </a:r>
                <a:r>
                  <a:rPr lang="en-US" altLang="en-US" sz="1900" i="1" dirty="0"/>
                  <a:t> </a:t>
                </a:r>
                <a:r>
                  <a:rPr lang="en-US" altLang="en-US" sz="1900" i="1" dirty="0" smtClean="0"/>
                  <a:t>Initialize a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𝑉𝑜𝑟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altLang="en-US" sz="1900" i="1" dirty="0" smtClean="0"/>
                  <a:t>(doubly linked list) to store the boundary of 	</a:t>
                </a:r>
                <a:r>
                  <a:rPr lang="en-US" altLang="en-US" sz="1900" i="1" dirty="0" err="1" smtClean="0"/>
                  <a:t>voronoi</a:t>
                </a:r>
                <a:r>
                  <a:rPr lang="en-US" altLang="en-US" sz="1900" i="1" dirty="0" smtClean="0"/>
                  <a:t> cell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i="1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1.2</a:t>
                </a:r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For</a:t>
                </a:r>
                <a:r>
                  <a:rPr lang="en-US" altLang="en-US" sz="1900" i="1" dirty="0" smtClean="0"/>
                  <a:t> sites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900" dirty="0" smtClean="0"/>
                  <a:t> </a:t>
                </a:r>
                <a:r>
                  <a:rPr lang="en-US" altLang="en-US" sz="1900" b="1" dirty="0" smtClean="0"/>
                  <a:t>do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1.2.1</a:t>
                </a:r>
                <a:r>
                  <a:rPr lang="en-US" altLang="en-US" sz="1900" dirty="0" smtClean="0"/>
                  <a:t>   Construct the half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corresponding to the perpendicular bisector   	of the line segment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dirty="0" smtClean="0"/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1.2.2 	</a:t>
                </a:r>
                <a:r>
                  <a:rPr lang="en-US" altLang="en-US" sz="1900" dirty="0" smtClean="0"/>
                  <a:t>Determine the intersection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/>
                  <a:t> </a:t>
                </a:r>
                <a:r>
                  <a:rPr lang="en-US" altLang="en-US" sz="1900" dirty="0" smtClean="0"/>
                  <a:t>with 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and update 	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900" dirty="0" smtClean="0"/>
              </a:p>
              <a:p>
                <a:pPr marL="914400" lvl="2" indent="0">
                  <a:spcAft>
                    <a:spcPts val="1200"/>
                  </a:spcAft>
                  <a:buNone/>
                </a:pPr>
                <a:endParaRPr lang="en-US" altLang="en-US" sz="1900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  <a:blipFill rotWithShape="0">
                <a:blip r:embed="rId2"/>
                <a:stretch>
                  <a:fillRect l="-549" t="-3922" r="-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4"/>
          <p:cNvSpPr>
            <a:spLocks noChangeArrowheads="1"/>
          </p:cNvSpPr>
          <p:nvPr/>
        </p:nvSpPr>
        <p:spPr bwMode="auto">
          <a:xfrm rot="13500000">
            <a:off x="5592119" y="4287108"/>
            <a:ext cx="1447800" cy="1447800"/>
          </a:xfrm>
          <a:prstGeom prst="rtTriangle">
            <a:avLst/>
          </a:prstGeom>
          <a:solidFill>
            <a:srgbClr val="D3A9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5769919" y="493480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6684319" y="493480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5846119" y="501100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6304477" y="3418702"/>
            <a:ext cx="24241" cy="343929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7293919" y="432520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rot="18900000">
            <a:off x="6608119" y="470620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 rot="5400000">
            <a:off x="7343132" y="554282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rot="2700000">
            <a:off x="6657332" y="531422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5769918" y="3418702"/>
            <a:ext cx="2715055" cy="275143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5628632" y="3847070"/>
            <a:ext cx="2856341" cy="2869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 Naïve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en-US" sz="1900" b="1" dirty="0" smtClean="0"/>
                  <a:t>For</a:t>
                </a:r>
                <a:r>
                  <a:rPr lang="en-US" altLang="en-US" sz="1900" dirty="0" smtClean="0"/>
                  <a:t> all sites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do</a:t>
                </a:r>
                <a:r>
                  <a:rPr lang="en-US" altLang="en-US" sz="1900" i="1" dirty="0" smtClean="0"/>
                  <a:t> </a:t>
                </a:r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1.1</a:t>
                </a:r>
                <a:r>
                  <a:rPr lang="en-US" altLang="en-US" sz="1900" i="1" dirty="0"/>
                  <a:t> </a:t>
                </a:r>
                <a:r>
                  <a:rPr lang="en-US" altLang="en-US" sz="1900" i="1" dirty="0" smtClean="0"/>
                  <a:t>Initialize a data structure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𝑉𝑜𝑟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altLang="en-US" sz="1900" i="1" dirty="0" smtClean="0"/>
                  <a:t>(doubly linked list) to store the boundary of 	</a:t>
                </a:r>
                <a:r>
                  <a:rPr lang="en-US" altLang="en-US" sz="1900" i="1" dirty="0" err="1" smtClean="0"/>
                  <a:t>voronoi</a:t>
                </a:r>
                <a:r>
                  <a:rPr lang="en-US" altLang="en-US" sz="1900" i="1" dirty="0" smtClean="0"/>
                  <a:t> cell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i="1" dirty="0" smtClean="0"/>
              </a:p>
              <a:p>
                <a:pPr marL="457200" lvl="1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i="1" dirty="0" smtClean="0">
                    <a:solidFill>
                      <a:schemeClr val="accent2"/>
                    </a:solidFill>
                  </a:rPr>
                  <a:t>1.2</a:t>
                </a:r>
                <a:r>
                  <a:rPr lang="en-US" altLang="en-US" sz="1900" i="1" dirty="0" smtClean="0"/>
                  <a:t> </a:t>
                </a:r>
                <a:r>
                  <a:rPr lang="en-US" altLang="en-US" sz="1900" b="1" i="1" dirty="0" smtClean="0"/>
                  <a:t>For</a:t>
                </a:r>
                <a:r>
                  <a:rPr lang="en-US" altLang="en-US" sz="1900" i="1" dirty="0" smtClean="0"/>
                  <a:t> sites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900" dirty="0" smtClean="0"/>
                  <a:t> </a:t>
                </a:r>
                <a:r>
                  <a:rPr lang="en-US" altLang="en-US" sz="1900" b="1" dirty="0" smtClean="0"/>
                  <a:t>do</a:t>
                </a: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1.2.1</a:t>
                </a:r>
                <a:r>
                  <a:rPr lang="en-US" altLang="en-US" sz="1900" dirty="0" smtClean="0"/>
                  <a:t>   Construct the half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corresponding to the perpendicular bisector   	of the line segment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en-US" sz="1900" dirty="0" smtClean="0"/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en-US" sz="1900" dirty="0" smtClean="0">
                    <a:solidFill>
                      <a:schemeClr val="accent2"/>
                    </a:solidFill>
                  </a:rPr>
                  <a:t>1.2.2 	</a:t>
                </a:r>
                <a:r>
                  <a:rPr lang="en-US" altLang="en-US" sz="1900" dirty="0" smtClean="0"/>
                  <a:t>Determine the intersection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/>
                  <a:t> </a:t>
                </a:r>
                <a:r>
                  <a:rPr lang="en-US" altLang="en-US" sz="1900" dirty="0" smtClean="0"/>
                  <a:t>with 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00" dirty="0" smtClean="0"/>
                  <a:t> and update 	</a:t>
                </a:r>
                <a14:m>
                  <m:oMath xmlns:m="http://schemas.openxmlformats.org/officeDocument/2006/math">
                    <m:r>
                      <a:rPr lang="en-US" altLang="en-US" sz="1900" i="1">
                        <a:latin typeface="Cambria Math" panose="02040503050406030204" pitchFamily="18" charset="0"/>
                      </a:rPr>
                      <m:t>𝑉𝑜𝑟</m:t>
                    </m:r>
                    <m:r>
                      <a:rPr lang="en-US" altLang="en-US" sz="19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19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900" dirty="0" smtClean="0"/>
              </a:p>
              <a:p>
                <a:pPr marL="914400" lvl="2" indent="0">
                  <a:spcAft>
                    <a:spcPts val="1200"/>
                  </a:spcAft>
                  <a:buNone/>
                </a:pPr>
                <a:endParaRPr lang="en-US" altLang="en-US" sz="1900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2" y="755782"/>
                <a:ext cx="11107884" cy="2489926"/>
              </a:xfrm>
              <a:prstGeom prst="rect">
                <a:avLst/>
              </a:prstGeom>
              <a:blipFill rotWithShape="0">
                <a:blip r:embed="rId2"/>
                <a:stretch>
                  <a:fillRect l="-549" t="-3922" r="-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638645" y="3900195"/>
            <a:ext cx="7132898" cy="200608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b="1" dirty="0" smtClean="0"/>
              <a:t>Time Complexity</a:t>
            </a:r>
            <a:r>
              <a:rPr lang="en-US" sz="2100" dirty="0" smtClean="0"/>
              <a:t>: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100" dirty="0" smtClean="0"/>
              <a:t>Each </a:t>
            </a:r>
            <a:r>
              <a:rPr lang="en-US" sz="2100" dirty="0" err="1" smtClean="0"/>
              <a:t>Vornoi</a:t>
            </a:r>
            <a:r>
              <a:rPr lang="en-US" sz="2100" dirty="0" smtClean="0"/>
              <a:t> cell is a intersection of n-1 half planes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100" dirty="0" smtClean="0"/>
              <a:t>Cost of half plane intersection: O(n log n)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100" dirty="0" smtClean="0"/>
              <a:t>We repeat this for all sites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100" dirty="0" smtClean="0"/>
              <a:t>Thus, total cost O(n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log n)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31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983897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Sweep Line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34" name="Line 62"/>
          <p:cNvSpPr>
            <a:spLocks noChangeShapeType="1"/>
          </p:cNvSpPr>
          <p:nvPr/>
        </p:nvSpPr>
        <p:spPr bwMode="auto">
          <a:xfrm flipH="1" flipV="1">
            <a:off x="3992745" y="2919968"/>
            <a:ext cx="4445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3764145" y="3637518"/>
            <a:ext cx="52387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64"/>
          <p:cNvSpPr>
            <a:spLocks noChangeShapeType="1"/>
          </p:cNvSpPr>
          <p:nvPr/>
        </p:nvSpPr>
        <p:spPr bwMode="auto">
          <a:xfrm flipV="1">
            <a:off x="3764145" y="3304143"/>
            <a:ext cx="252412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65"/>
          <p:cNvSpPr>
            <a:spLocks noChangeShapeType="1"/>
          </p:cNvSpPr>
          <p:nvPr/>
        </p:nvSpPr>
        <p:spPr bwMode="auto">
          <a:xfrm flipV="1">
            <a:off x="4092757" y="3743880"/>
            <a:ext cx="409575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66"/>
          <p:cNvSpPr>
            <a:spLocks noChangeShapeType="1"/>
          </p:cNvSpPr>
          <p:nvPr/>
        </p:nvSpPr>
        <p:spPr bwMode="auto">
          <a:xfrm flipH="1" flipV="1">
            <a:off x="4502332" y="3696255"/>
            <a:ext cx="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67"/>
          <p:cNvGrpSpPr>
            <a:grpSpLocks/>
          </p:cNvGrpSpPr>
          <p:nvPr/>
        </p:nvGrpSpPr>
        <p:grpSpPr bwMode="auto">
          <a:xfrm>
            <a:off x="2051232" y="2340530"/>
            <a:ext cx="3378200" cy="2846388"/>
            <a:chOff x="1632" y="1089"/>
            <a:chExt cx="3216" cy="2568"/>
          </a:xfrm>
        </p:grpSpPr>
        <p:grpSp>
          <p:nvGrpSpPr>
            <p:cNvPr id="40" name="Group 68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42" name="Line 69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70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71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72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73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74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75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76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77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78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79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80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81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82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83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4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85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86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87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" name="Text Box 88"/>
            <p:cNvSpPr txBox="1">
              <a:spLocks noChangeArrowheads="1"/>
            </p:cNvSpPr>
            <p:nvPr/>
          </p:nvSpPr>
          <p:spPr bwMode="auto">
            <a:xfrm>
              <a:off x="3820" y="3154"/>
              <a:ext cx="304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e</a:t>
              </a:r>
              <a:endParaRPr lang="en-US" altLang="en-US" i="1" baseline="-25000"/>
            </a:p>
          </p:txBody>
        </p:sp>
      </p:grpSp>
      <p:sp>
        <p:nvSpPr>
          <p:cNvPr id="61" name="Text Box 89"/>
          <p:cNvSpPr txBox="1">
            <a:spLocks noChangeArrowheads="1"/>
          </p:cNvSpPr>
          <p:nvPr/>
        </p:nvSpPr>
        <p:spPr bwMode="auto">
          <a:xfrm>
            <a:off x="4105457" y="433919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v</a:t>
            </a:r>
          </a:p>
        </p:txBody>
      </p:sp>
      <p:grpSp>
        <p:nvGrpSpPr>
          <p:cNvPr id="62" name="Group 90"/>
          <p:cNvGrpSpPr>
            <a:grpSpLocks/>
          </p:cNvGrpSpPr>
          <p:nvPr/>
        </p:nvGrpSpPr>
        <p:grpSpPr bwMode="auto">
          <a:xfrm>
            <a:off x="2546532" y="2904093"/>
            <a:ext cx="2224088" cy="1674812"/>
            <a:chOff x="2104" y="1597"/>
            <a:chExt cx="2117" cy="1512"/>
          </a:xfrm>
        </p:grpSpPr>
        <p:sp>
          <p:nvSpPr>
            <p:cNvPr id="63" name="Oval 91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Oval 92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Oval 93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Oval 94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Oval 95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Oval 96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Oval 97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Oval 98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Oval 99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Oval 100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Oval 101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Oval 102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103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Oval 104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7" name="Oval 105"/>
          <p:cNvSpPr>
            <a:spLocks noChangeArrowheads="1"/>
          </p:cNvSpPr>
          <p:nvPr/>
        </p:nvSpPr>
        <p:spPr bwMode="auto">
          <a:xfrm>
            <a:off x="3513320" y="4596368"/>
            <a:ext cx="152400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Oval 106"/>
          <p:cNvSpPr>
            <a:spLocks noChangeArrowheads="1"/>
          </p:cNvSpPr>
          <p:nvPr/>
        </p:nvSpPr>
        <p:spPr bwMode="auto">
          <a:xfrm>
            <a:off x="3665720" y="4062968"/>
            <a:ext cx="150812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Oval 107"/>
          <p:cNvSpPr>
            <a:spLocks noChangeArrowheads="1"/>
          </p:cNvSpPr>
          <p:nvPr/>
        </p:nvSpPr>
        <p:spPr bwMode="auto">
          <a:xfrm>
            <a:off x="4068945" y="3585130"/>
            <a:ext cx="150812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Oval 108"/>
          <p:cNvSpPr>
            <a:spLocks noChangeArrowheads="1"/>
          </p:cNvSpPr>
          <p:nvPr/>
        </p:nvSpPr>
        <p:spPr bwMode="auto">
          <a:xfrm>
            <a:off x="4421370" y="4010580"/>
            <a:ext cx="150812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" name="Oval 109"/>
          <p:cNvSpPr>
            <a:spLocks noChangeArrowheads="1"/>
          </p:cNvSpPr>
          <p:nvPr/>
        </p:nvSpPr>
        <p:spPr bwMode="auto">
          <a:xfrm>
            <a:off x="4775382" y="3585130"/>
            <a:ext cx="150813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" name="Oval 110"/>
          <p:cNvSpPr>
            <a:spLocks noChangeArrowheads="1"/>
          </p:cNvSpPr>
          <p:nvPr/>
        </p:nvSpPr>
        <p:spPr bwMode="auto">
          <a:xfrm>
            <a:off x="4319770" y="3264455"/>
            <a:ext cx="152400" cy="160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Oval 111"/>
          <p:cNvSpPr>
            <a:spLocks noChangeArrowheads="1"/>
          </p:cNvSpPr>
          <p:nvPr/>
        </p:nvSpPr>
        <p:spPr bwMode="auto">
          <a:xfrm>
            <a:off x="4421370" y="2946955"/>
            <a:ext cx="150812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" name="Oval 112"/>
          <p:cNvSpPr>
            <a:spLocks noChangeArrowheads="1"/>
          </p:cNvSpPr>
          <p:nvPr/>
        </p:nvSpPr>
        <p:spPr bwMode="auto">
          <a:xfrm>
            <a:off x="3413307" y="3850243"/>
            <a:ext cx="150813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Oval 113"/>
          <p:cNvSpPr>
            <a:spLocks noChangeArrowheads="1"/>
          </p:cNvSpPr>
          <p:nvPr/>
        </p:nvSpPr>
        <p:spPr bwMode="auto">
          <a:xfrm>
            <a:off x="3059295" y="3424793"/>
            <a:ext cx="150812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" name="Oval 114"/>
          <p:cNvSpPr>
            <a:spLocks noChangeArrowheads="1"/>
          </p:cNvSpPr>
          <p:nvPr/>
        </p:nvSpPr>
        <p:spPr bwMode="auto">
          <a:xfrm>
            <a:off x="3513320" y="3212068"/>
            <a:ext cx="152400" cy="160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" name="Oval 115"/>
          <p:cNvSpPr>
            <a:spLocks noChangeArrowheads="1"/>
          </p:cNvSpPr>
          <p:nvPr/>
        </p:nvSpPr>
        <p:spPr bwMode="auto">
          <a:xfrm>
            <a:off x="3413307" y="2892980"/>
            <a:ext cx="150813" cy="158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Text Box 116"/>
          <p:cNvSpPr txBox="1">
            <a:spLocks noChangeArrowheads="1"/>
          </p:cNvSpPr>
          <p:nvPr/>
        </p:nvSpPr>
        <p:spPr bwMode="auto">
          <a:xfrm>
            <a:off x="4595995" y="2683430"/>
            <a:ext cx="3937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89" name="Line 120"/>
          <p:cNvSpPr>
            <a:spLocks noChangeShapeType="1"/>
          </p:cNvSpPr>
          <p:nvPr/>
        </p:nvSpPr>
        <p:spPr bwMode="auto">
          <a:xfrm>
            <a:off x="985710" y="3323397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 Box 121"/>
          <p:cNvSpPr txBox="1">
            <a:spLocks noChangeArrowheads="1"/>
          </p:cNvSpPr>
          <p:nvPr/>
        </p:nvSpPr>
        <p:spPr bwMode="auto">
          <a:xfrm>
            <a:off x="599930" y="2521942"/>
            <a:ext cx="163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Sweep Line</a:t>
            </a:r>
          </a:p>
        </p:txBody>
      </p:sp>
      <p:sp>
        <p:nvSpPr>
          <p:cNvPr id="91" name="Line 122"/>
          <p:cNvSpPr>
            <a:spLocks noChangeShapeType="1"/>
          </p:cNvSpPr>
          <p:nvPr/>
        </p:nvSpPr>
        <p:spPr bwMode="auto">
          <a:xfrm>
            <a:off x="1258592" y="340019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Text Box 123"/>
          <p:cNvSpPr txBox="1">
            <a:spLocks noChangeArrowheads="1"/>
          </p:cNvSpPr>
          <p:nvPr/>
        </p:nvSpPr>
        <p:spPr bwMode="auto">
          <a:xfrm>
            <a:off x="4729345" y="236751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93" name="Oval 124"/>
          <p:cNvSpPr>
            <a:spLocks noChangeArrowheads="1"/>
          </p:cNvSpPr>
          <p:nvPr/>
        </p:nvSpPr>
        <p:spPr bwMode="auto">
          <a:xfrm>
            <a:off x="4996045" y="2432605"/>
            <a:ext cx="115887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7636333" y="2340530"/>
            <a:ext cx="4231576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Part of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(p</a:t>
            </a:r>
            <a:r>
              <a:rPr lang="en-US" altLang="en-US" sz="2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that lies above sweep line depends on things which are below the sweep line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Other words, when the sweep lines reaches the topmost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voronoi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vertex of cell, we don’t have all the information required to compute it. 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16119" y="945664"/>
            <a:ext cx="108356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200" dirty="0" smtClean="0">
                <a:sym typeface="Wingdings" panose="05000000000000000000" pitchFamily="2" charset="2"/>
              </a:rPr>
              <a:t>Goal is to construct the </a:t>
            </a:r>
            <a:r>
              <a:rPr lang="en-US" altLang="en-US" sz="2200" dirty="0" err="1" smtClean="0">
                <a:sym typeface="Wingdings" panose="05000000000000000000" pitchFamily="2" charset="2"/>
              </a:rPr>
              <a:t>voronoi</a:t>
            </a:r>
            <a:r>
              <a:rPr lang="en-US" altLang="en-US" sz="2200" dirty="0" smtClean="0"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sym typeface="Wingdings" panose="05000000000000000000" pitchFamily="2" charset="2"/>
              </a:rPr>
              <a:t>diagram </a:t>
            </a:r>
            <a:r>
              <a:rPr lang="en-US" altLang="en-US" sz="2200" dirty="0" smtClean="0">
                <a:sym typeface="Wingdings" panose="05000000000000000000" pitchFamily="2" charset="2"/>
              </a:rPr>
              <a:t>as a horizontal </a:t>
            </a:r>
            <a:r>
              <a:rPr lang="en-US" altLang="en-US" sz="2200" dirty="0">
                <a:sym typeface="Wingdings" panose="05000000000000000000" pitchFamily="2" charset="2"/>
              </a:rPr>
              <a:t>line sweeps the set of sites from top to bottom</a:t>
            </a:r>
          </a:p>
        </p:txBody>
      </p:sp>
    </p:spTree>
    <p:extLst>
      <p:ext uri="{BB962C8B-B14F-4D97-AF65-F5344CB8AC3E}">
        <p14:creationId xmlns:p14="http://schemas.microsoft.com/office/powerpoint/2010/main" val="19984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61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 animBg="1"/>
      <p:bldP spid="90" grpId="0"/>
      <p:bldP spid="91" grpId="0" animBg="1"/>
      <p:bldP spid="92" grpId="0"/>
      <p:bldP spid="93" grpId="0" animBg="1"/>
      <p:bldP spid="9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Incremental construction  maintains portion of diagram which cannot change due to sites below sweep line.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949363" y="2346836"/>
            <a:ext cx="24865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Wingdings" panose="05000000000000000000" pitchFamily="2" charset="2"/>
              </a:rPr>
              <a:t>Loop Invariant</a:t>
            </a:r>
            <a:endParaRPr lang="en-US" altLang="en-US" sz="2200" dirty="0">
              <a:sym typeface="Wingdings" panose="05000000000000000000" pitchFamily="2" charset="2"/>
            </a:endParaRP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7961992" y="2777723"/>
            <a:ext cx="4025180" cy="24622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 any stage during the course of the algorithm we have a representation of the locus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 points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that are closer to some site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altLang="en-US" sz="2200" i="1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above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sweep line than to the line itself (and thus to any site below the line).</a:t>
            </a:r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249280" y="5438839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402870" y="4655063"/>
            <a:ext cx="100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Sweep Line</a:t>
            </a:r>
          </a:p>
        </p:txBody>
      </p:sp>
      <p:sp>
        <p:nvSpPr>
          <p:cNvPr id="97" name="Line 62"/>
          <p:cNvSpPr>
            <a:spLocks noChangeShapeType="1"/>
          </p:cNvSpPr>
          <p:nvPr/>
        </p:nvSpPr>
        <p:spPr bwMode="auto">
          <a:xfrm flipH="1">
            <a:off x="1131512" y="5422964"/>
            <a:ext cx="8218" cy="3679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5"/>
          <p:cNvSpPr>
            <a:spLocks noChangeShapeType="1"/>
          </p:cNvSpPr>
          <p:nvPr/>
        </p:nvSpPr>
        <p:spPr bwMode="auto">
          <a:xfrm flipH="1" flipV="1">
            <a:off x="3908343" y="3983101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2"/>
          <p:cNvSpPr>
            <a:spLocks noChangeShapeType="1"/>
          </p:cNvSpPr>
          <p:nvPr/>
        </p:nvSpPr>
        <p:spPr bwMode="auto">
          <a:xfrm>
            <a:off x="1230230" y="3546539"/>
            <a:ext cx="15557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>
            <a:off x="2785980" y="4519676"/>
            <a:ext cx="258763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23"/>
          <p:cNvSpPr>
            <a:spLocks noChangeShapeType="1"/>
          </p:cNvSpPr>
          <p:nvPr/>
        </p:nvSpPr>
        <p:spPr bwMode="auto">
          <a:xfrm flipV="1">
            <a:off x="3913105" y="4214876"/>
            <a:ext cx="63500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24"/>
          <p:cNvSpPr>
            <a:spLocks noChangeShapeType="1"/>
          </p:cNvSpPr>
          <p:nvPr/>
        </p:nvSpPr>
        <p:spPr bwMode="auto">
          <a:xfrm flipV="1">
            <a:off x="2765343" y="3970401"/>
            <a:ext cx="112871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>
            <a:off x="3982955" y="4199001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30"/>
          <p:cNvSpPr>
            <a:spLocks noChangeShapeType="1"/>
          </p:cNvSpPr>
          <p:nvPr/>
        </p:nvSpPr>
        <p:spPr bwMode="auto">
          <a:xfrm flipV="1">
            <a:off x="3900405" y="2986151"/>
            <a:ext cx="84138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Oval 53"/>
          <p:cNvSpPr>
            <a:spLocks noChangeArrowheads="1"/>
          </p:cNvSpPr>
          <p:nvPr/>
        </p:nvSpPr>
        <p:spPr bwMode="auto">
          <a:xfrm>
            <a:off x="4513180" y="4519676"/>
            <a:ext cx="261938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" name="Oval 54"/>
          <p:cNvSpPr>
            <a:spLocks noChangeArrowheads="1"/>
          </p:cNvSpPr>
          <p:nvPr/>
        </p:nvSpPr>
        <p:spPr bwMode="auto">
          <a:xfrm>
            <a:off x="4687805" y="3991039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" name="Oval 56"/>
          <p:cNvSpPr>
            <a:spLocks noChangeArrowheads="1"/>
          </p:cNvSpPr>
          <p:nvPr/>
        </p:nvSpPr>
        <p:spPr bwMode="auto">
          <a:xfrm>
            <a:off x="2354180" y="4787964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" name="Oval 57"/>
          <p:cNvSpPr>
            <a:spLocks noChangeArrowheads="1"/>
          </p:cNvSpPr>
          <p:nvPr/>
        </p:nvSpPr>
        <p:spPr bwMode="auto">
          <a:xfrm>
            <a:off x="3132055" y="4432364"/>
            <a:ext cx="260350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" name="Oval 58"/>
          <p:cNvSpPr>
            <a:spLocks noChangeArrowheads="1"/>
          </p:cNvSpPr>
          <p:nvPr/>
        </p:nvSpPr>
        <p:spPr bwMode="auto">
          <a:xfrm>
            <a:off x="2960605" y="3900551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" name="Text Box 59"/>
          <p:cNvSpPr txBox="1">
            <a:spLocks noChangeArrowheads="1"/>
          </p:cNvSpPr>
          <p:nvPr/>
        </p:nvSpPr>
        <p:spPr bwMode="auto">
          <a:xfrm>
            <a:off x="4986255" y="3551301"/>
            <a:ext cx="3921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111" name="Text Box 63"/>
          <p:cNvSpPr txBox="1">
            <a:spLocks noChangeArrowheads="1"/>
          </p:cNvSpPr>
          <p:nvPr/>
        </p:nvSpPr>
        <p:spPr bwMode="auto">
          <a:xfrm>
            <a:off x="5214855" y="317347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112" name="Oval 64"/>
          <p:cNvSpPr>
            <a:spLocks noChangeArrowheads="1"/>
          </p:cNvSpPr>
          <p:nvPr/>
        </p:nvSpPr>
        <p:spPr bwMode="auto">
          <a:xfrm>
            <a:off x="5527593" y="3236976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3" name="Group 81"/>
          <p:cNvGrpSpPr>
            <a:grpSpLocks/>
          </p:cNvGrpSpPr>
          <p:nvPr/>
        </p:nvGrpSpPr>
        <p:grpSpPr bwMode="auto">
          <a:xfrm>
            <a:off x="4673518" y="4430776"/>
            <a:ext cx="3008312" cy="992188"/>
            <a:chOff x="3474" y="2456"/>
            <a:chExt cx="1895" cy="625"/>
          </a:xfrm>
        </p:grpSpPr>
        <p:sp>
          <p:nvSpPr>
            <p:cNvPr id="114" name="Line 82"/>
            <p:cNvSpPr>
              <a:spLocks noChangeShapeType="1"/>
            </p:cNvSpPr>
            <p:nvPr/>
          </p:nvSpPr>
          <p:spPr bwMode="auto">
            <a:xfrm>
              <a:off x="3474" y="2615"/>
              <a:ext cx="247" cy="146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83"/>
            <p:cNvSpPr>
              <a:spLocks noChangeShapeType="1"/>
            </p:cNvSpPr>
            <p:nvPr/>
          </p:nvSpPr>
          <p:spPr bwMode="auto">
            <a:xfrm>
              <a:off x="3730" y="2779"/>
              <a:ext cx="0" cy="302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84"/>
            <p:cNvSpPr>
              <a:spLocks noChangeShapeType="1"/>
            </p:cNvSpPr>
            <p:nvPr/>
          </p:nvSpPr>
          <p:spPr bwMode="auto">
            <a:xfrm flipH="1">
              <a:off x="3639" y="2597"/>
              <a:ext cx="612" cy="91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85"/>
            <p:cNvSpPr>
              <a:spLocks noChangeShapeType="1"/>
            </p:cNvSpPr>
            <p:nvPr/>
          </p:nvSpPr>
          <p:spPr bwMode="auto">
            <a:xfrm flipH="1">
              <a:off x="3758" y="2725"/>
              <a:ext cx="512" cy="237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Text Box 86"/>
            <p:cNvSpPr txBox="1">
              <a:spLocks noChangeArrowheads="1"/>
            </p:cNvSpPr>
            <p:nvPr/>
          </p:nvSpPr>
          <p:spPr bwMode="auto">
            <a:xfrm>
              <a:off x="4257" y="2456"/>
              <a:ext cx="1112" cy="294"/>
            </a:xfrm>
            <a:prstGeom prst="rect">
              <a:avLst/>
            </a:prstGeom>
            <a:noFill/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/>
                <a:t>Equidistance</a:t>
              </a:r>
            </a:p>
          </p:txBody>
        </p:sp>
      </p:grpSp>
      <p:grpSp>
        <p:nvGrpSpPr>
          <p:cNvPr id="119" name="Group 98"/>
          <p:cNvGrpSpPr>
            <a:grpSpLocks/>
          </p:cNvGrpSpPr>
          <p:nvPr/>
        </p:nvGrpSpPr>
        <p:grpSpPr bwMode="auto">
          <a:xfrm>
            <a:off x="1608055" y="3392551"/>
            <a:ext cx="4549775" cy="1873250"/>
            <a:chOff x="1552" y="1460"/>
            <a:chExt cx="2866" cy="1180"/>
          </a:xfrm>
        </p:grpSpPr>
        <p:sp>
          <p:nvSpPr>
            <p:cNvPr id="120" name="Freeform 67"/>
            <p:cNvSpPr>
              <a:spLocks/>
            </p:cNvSpPr>
            <p:nvPr/>
          </p:nvSpPr>
          <p:spPr bwMode="auto">
            <a:xfrm>
              <a:off x="1552" y="2144"/>
              <a:ext cx="999" cy="496"/>
            </a:xfrm>
            <a:custGeom>
              <a:avLst/>
              <a:gdLst>
                <a:gd name="T0" fmla="*/ 0 w 969"/>
                <a:gd name="T1" fmla="*/ 0 h 652"/>
                <a:gd name="T2" fmla="*/ 575 w 969"/>
                <a:gd name="T3" fmla="*/ 494 h 652"/>
                <a:gd name="T4" fmla="*/ 999 w 969"/>
                <a:gd name="T5" fmla="*/ 14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52">
                  <a:moveTo>
                    <a:pt x="0" y="0"/>
                  </a:moveTo>
                  <a:cubicBezTo>
                    <a:pt x="198" y="323"/>
                    <a:pt x="397" y="646"/>
                    <a:pt x="558" y="649"/>
                  </a:cubicBezTo>
                  <a:cubicBezTo>
                    <a:pt x="719" y="652"/>
                    <a:pt x="844" y="335"/>
                    <a:pt x="969" y="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70"/>
            <p:cNvSpPr>
              <a:spLocks/>
            </p:cNvSpPr>
            <p:nvPr/>
          </p:nvSpPr>
          <p:spPr bwMode="auto">
            <a:xfrm>
              <a:off x="2353" y="1460"/>
              <a:ext cx="2065" cy="1132"/>
            </a:xfrm>
            <a:custGeom>
              <a:avLst/>
              <a:gdLst>
                <a:gd name="T0" fmla="*/ 2065 w 1490"/>
                <a:gd name="T1" fmla="*/ 155 h 1132"/>
                <a:gd name="T2" fmla="*/ 1077 w 1490"/>
                <a:gd name="T3" fmla="*/ 1106 h 1132"/>
                <a:gd name="T4" fmla="*/ 0 w 1490"/>
                <a:gd name="T5" fmla="*/ 0 h 11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0" h="1132">
                  <a:moveTo>
                    <a:pt x="1490" y="155"/>
                  </a:moveTo>
                  <a:cubicBezTo>
                    <a:pt x="1257" y="643"/>
                    <a:pt x="1025" y="1132"/>
                    <a:pt x="777" y="1106"/>
                  </a:cubicBezTo>
                  <a:cubicBezTo>
                    <a:pt x="529" y="1080"/>
                    <a:pt x="129" y="18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93"/>
            <p:cNvSpPr>
              <a:spLocks/>
            </p:cNvSpPr>
            <p:nvPr/>
          </p:nvSpPr>
          <p:spPr bwMode="auto">
            <a:xfrm>
              <a:off x="1920" y="1926"/>
              <a:ext cx="1426" cy="559"/>
            </a:xfrm>
            <a:custGeom>
              <a:avLst/>
              <a:gdLst>
                <a:gd name="T0" fmla="*/ 0 w 814"/>
                <a:gd name="T1" fmla="*/ 8 h 633"/>
                <a:gd name="T2" fmla="*/ 738 w 814"/>
                <a:gd name="T3" fmla="*/ 557 h 633"/>
                <a:gd name="T4" fmla="*/ 1426 w 814"/>
                <a:gd name="T5" fmla="*/ 0 h 6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4" h="633">
                  <a:moveTo>
                    <a:pt x="0" y="9"/>
                  </a:moveTo>
                  <a:cubicBezTo>
                    <a:pt x="142" y="321"/>
                    <a:pt x="285" y="633"/>
                    <a:pt x="421" y="631"/>
                  </a:cubicBezTo>
                  <a:cubicBezTo>
                    <a:pt x="557" y="629"/>
                    <a:pt x="685" y="314"/>
                    <a:pt x="81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" name="Group 97"/>
          <p:cNvGrpSpPr>
            <a:grpSpLocks/>
          </p:cNvGrpSpPr>
          <p:nvPr/>
        </p:nvGrpSpPr>
        <p:grpSpPr bwMode="auto">
          <a:xfrm>
            <a:off x="1633455" y="4310126"/>
            <a:ext cx="4067175" cy="1003300"/>
            <a:chOff x="1568" y="2038"/>
            <a:chExt cx="2562" cy="632"/>
          </a:xfrm>
        </p:grpSpPr>
        <p:sp>
          <p:nvSpPr>
            <p:cNvPr id="124" name="Freeform 90"/>
            <p:cNvSpPr>
              <a:spLocks/>
            </p:cNvSpPr>
            <p:nvPr/>
          </p:nvSpPr>
          <p:spPr bwMode="auto">
            <a:xfrm>
              <a:off x="3024" y="2038"/>
              <a:ext cx="1106" cy="573"/>
            </a:xfrm>
            <a:custGeom>
              <a:avLst/>
              <a:gdLst>
                <a:gd name="T0" fmla="*/ 0 w 1125"/>
                <a:gd name="T1" fmla="*/ 250 h 799"/>
                <a:gd name="T2" fmla="*/ 503 w 1125"/>
                <a:gd name="T3" fmla="*/ 531 h 799"/>
                <a:gd name="T4" fmla="*/ 1106 w 1125"/>
                <a:gd name="T5" fmla="*/ 0 h 7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5" h="799">
                  <a:moveTo>
                    <a:pt x="0" y="348"/>
                  </a:moveTo>
                  <a:cubicBezTo>
                    <a:pt x="162" y="573"/>
                    <a:pt x="325" y="799"/>
                    <a:pt x="512" y="741"/>
                  </a:cubicBezTo>
                  <a:cubicBezTo>
                    <a:pt x="699" y="683"/>
                    <a:pt x="912" y="341"/>
                    <a:pt x="1125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95"/>
            <p:cNvSpPr>
              <a:spLocks/>
            </p:cNvSpPr>
            <p:nvPr/>
          </p:nvSpPr>
          <p:spPr bwMode="auto">
            <a:xfrm>
              <a:off x="1568" y="2188"/>
              <a:ext cx="836" cy="482"/>
            </a:xfrm>
            <a:custGeom>
              <a:avLst/>
              <a:gdLst>
                <a:gd name="T0" fmla="*/ 0 w 856"/>
                <a:gd name="T1" fmla="*/ 0 h 514"/>
                <a:gd name="T2" fmla="*/ 539 w 856"/>
                <a:gd name="T3" fmla="*/ 446 h 514"/>
                <a:gd name="T4" fmla="*/ 836 w 856"/>
                <a:gd name="T5" fmla="*/ 214 h 5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6" h="514">
                  <a:moveTo>
                    <a:pt x="0" y="0"/>
                  </a:moveTo>
                  <a:cubicBezTo>
                    <a:pt x="204" y="219"/>
                    <a:pt x="409" y="438"/>
                    <a:pt x="552" y="476"/>
                  </a:cubicBezTo>
                  <a:cubicBezTo>
                    <a:pt x="695" y="514"/>
                    <a:pt x="775" y="371"/>
                    <a:pt x="856" y="22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96"/>
            <p:cNvSpPr>
              <a:spLocks/>
            </p:cNvSpPr>
            <p:nvPr/>
          </p:nvSpPr>
          <p:spPr bwMode="auto">
            <a:xfrm>
              <a:off x="2404" y="2292"/>
              <a:ext cx="616" cy="206"/>
            </a:xfrm>
            <a:custGeom>
              <a:avLst/>
              <a:gdLst>
                <a:gd name="T0" fmla="*/ 0 w 616"/>
                <a:gd name="T1" fmla="*/ 108 h 206"/>
                <a:gd name="T2" fmla="*/ 332 w 616"/>
                <a:gd name="T3" fmla="*/ 188 h 206"/>
                <a:gd name="T4" fmla="*/ 616 w 616"/>
                <a:gd name="T5" fmla="*/ 0 h 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6" h="206">
                  <a:moveTo>
                    <a:pt x="0" y="108"/>
                  </a:moveTo>
                  <a:cubicBezTo>
                    <a:pt x="114" y="157"/>
                    <a:pt x="229" y="206"/>
                    <a:pt x="332" y="188"/>
                  </a:cubicBezTo>
                  <a:cubicBezTo>
                    <a:pt x="435" y="170"/>
                    <a:pt x="525" y="85"/>
                    <a:pt x="616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68183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5378368" y="5896947"/>
            <a:ext cx="1946163" cy="527119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Beach Line</a:t>
            </a:r>
            <a:endParaRPr lang="en-US" sz="2200" b="1" dirty="0"/>
          </a:p>
        </p:txBody>
      </p:sp>
      <p:cxnSp>
        <p:nvCxnSpPr>
          <p:cNvPr id="8" name="Straight Arrow Connector 7"/>
          <p:cNvCxnSpPr>
            <a:endCxn id="2" idx="1"/>
          </p:cNvCxnSpPr>
          <p:nvPr/>
        </p:nvCxnSpPr>
        <p:spPr>
          <a:xfrm>
            <a:off x="4687805" y="5189601"/>
            <a:ext cx="690563" cy="970906"/>
          </a:xfrm>
          <a:prstGeom prst="straightConnector1">
            <a:avLst/>
          </a:prstGeom>
          <a:ln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21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Incremental construction  maintains portion of diagram which cannot change due to sites below sweep line.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949363" y="2346836"/>
            <a:ext cx="24865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Wingdings" panose="05000000000000000000" pitchFamily="2" charset="2"/>
              </a:rPr>
              <a:t>Loop Invariant</a:t>
            </a:r>
            <a:endParaRPr lang="en-US" altLang="en-US" sz="2200" dirty="0">
              <a:sym typeface="Wingdings" panose="05000000000000000000" pitchFamily="2" charset="2"/>
            </a:endParaRP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7546071" y="3144728"/>
            <a:ext cx="4025180" cy="24622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 any stage during the course of the algorithm we have a representation of the locus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 points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that are closer to some site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altLang="en-US" sz="2200" i="1" baseline="-25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above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 sweep line than to the line itself (and thus to any site below the line).</a:t>
            </a:r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249280" y="5438839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402870" y="4655063"/>
            <a:ext cx="100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Sweep Line</a:t>
            </a:r>
          </a:p>
        </p:txBody>
      </p:sp>
      <p:sp>
        <p:nvSpPr>
          <p:cNvPr id="97" name="Line 62"/>
          <p:cNvSpPr>
            <a:spLocks noChangeShapeType="1"/>
          </p:cNvSpPr>
          <p:nvPr/>
        </p:nvSpPr>
        <p:spPr bwMode="auto">
          <a:xfrm flipH="1">
            <a:off x="1131512" y="5422964"/>
            <a:ext cx="8218" cy="3679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5"/>
          <p:cNvSpPr>
            <a:spLocks noChangeShapeType="1"/>
          </p:cNvSpPr>
          <p:nvPr/>
        </p:nvSpPr>
        <p:spPr bwMode="auto">
          <a:xfrm flipH="1" flipV="1">
            <a:off x="4625220" y="4929420"/>
            <a:ext cx="1143337" cy="75490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2"/>
          <p:cNvSpPr>
            <a:spLocks noChangeShapeType="1"/>
          </p:cNvSpPr>
          <p:nvPr/>
        </p:nvSpPr>
        <p:spPr bwMode="auto">
          <a:xfrm flipV="1">
            <a:off x="2608494" y="3957786"/>
            <a:ext cx="1094970" cy="7299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>
            <a:off x="4511775" y="4545060"/>
            <a:ext cx="75558" cy="21988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23"/>
          <p:cNvSpPr>
            <a:spLocks noChangeShapeType="1"/>
          </p:cNvSpPr>
          <p:nvPr/>
        </p:nvSpPr>
        <p:spPr bwMode="auto">
          <a:xfrm flipH="1" flipV="1">
            <a:off x="4587332" y="4764944"/>
            <a:ext cx="47667" cy="14101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24"/>
          <p:cNvSpPr>
            <a:spLocks noChangeShapeType="1"/>
          </p:cNvSpPr>
          <p:nvPr/>
        </p:nvSpPr>
        <p:spPr bwMode="auto">
          <a:xfrm flipV="1">
            <a:off x="4512864" y="3235844"/>
            <a:ext cx="1265171" cy="132773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>
            <a:off x="3718030" y="3938251"/>
            <a:ext cx="806043" cy="62335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30"/>
          <p:cNvSpPr>
            <a:spLocks noChangeShapeType="1"/>
          </p:cNvSpPr>
          <p:nvPr/>
        </p:nvSpPr>
        <p:spPr bwMode="auto">
          <a:xfrm flipH="1" flipV="1">
            <a:off x="3520081" y="2916286"/>
            <a:ext cx="194592" cy="103637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Oval 53"/>
          <p:cNvSpPr>
            <a:spLocks noChangeArrowheads="1"/>
          </p:cNvSpPr>
          <p:nvPr/>
        </p:nvSpPr>
        <p:spPr bwMode="auto">
          <a:xfrm>
            <a:off x="5291597" y="4304863"/>
            <a:ext cx="261938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" name="Oval 54"/>
          <p:cNvSpPr>
            <a:spLocks noChangeArrowheads="1"/>
          </p:cNvSpPr>
          <p:nvPr/>
        </p:nvSpPr>
        <p:spPr bwMode="auto">
          <a:xfrm>
            <a:off x="4394691" y="3477868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" name="Oval 56"/>
          <p:cNvSpPr>
            <a:spLocks noChangeArrowheads="1"/>
          </p:cNvSpPr>
          <p:nvPr/>
        </p:nvSpPr>
        <p:spPr bwMode="auto">
          <a:xfrm>
            <a:off x="4452945" y="5715065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" name="Oval 57"/>
          <p:cNvSpPr>
            <a:spLocks noChangeArrowheads="1"/>
          </p:cNvSpPr>
          <p:nvPr/>
        </p:nvSpPr>
        <p:spPr bwMode="auto">
          <a:xfrm>
            <a:off x="3315998" y="4583281"/>
            <a:ext cx="260350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" name="Oval 58"/>
          <p:cNvSpPr>
            <a:spLocks noChangeArrowheads="1"/>
          </p:cNvSpPr>
          <p:nvPr/>
        </p:nvSpPr>
        <p:spPr bwMode="auto">
          <a:xfrm>
            <a:off x="2661772" y="3730896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56"/>
          <p:cNvSpPr>
            <a:spLocks noChangeArrowheads="1"/>
          </p:cNvSpPr>
          <p:nvPr/>
        </p:nvSpPr>
        <p:spPr bwMode="auto">
          <a:xfrm>
            <a:off x="2897216" y="6047398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Freeform 90"/>
          <p:cNvSpPr>
            <a:spLocks/>
          </p:cNvSpPr>
          <p:nvPr/>
        </p:nvSpPr>
        <p:spPr bwMode="auto">
          <a:xfrm>
            <a:off x="4588267" y="4573151"/>
            <a:ext cx="1669533" cy="425349"/>
          </a:xfrm>
          <a:custGeom>
            <a:avLst/>
            <a:gdLst>
              <a:gd name="T0" fmla="*/ 0 w 1125"/>
              <a:gd name="T1" fmla="*/ 250 h 799"/>
              <a:gd name="T2" fmla="*/ 503 w 1125"/>
              <a:gd name="T3" fmla="*/ 531 h 799"/>
              <a:gd name="T4" fmla="*/ 1106 w 1125"/>
              <a:gd name="T5" fmla="*/ 0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96"/>
          <p:cNvSpPr>
            <a:spLocks/>
          </p:cNvSpPr>
          <p:nvPr/>
        </p:nvSpPr>
        <p:spPr bwMode="auto">
          <a:xfrm>
            <a:off x="1407477" y="4676981"/>
            <a:ext cx="1222254" cy="174587"/>
          </a:xfrm>
          <a:custGeom>
            <a:avLst/>
            <a:gdLst>
              <a:gd name="T0" fmla="*/ 0 w 616"/>
              <a:gd name="T1" fmla="*/ 108 h 206"/>
              <a:gd name="T2" fmla="*/ 332 w 616"/>
              <a:gd name="T3" fmla="*/ 188 h 206"/>
              <a:gd name="T4" fmla="*/ 616 w 616"/>
              <a:gd name="T5" fmla="*/ 0 h 2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6" h="206">
                <a:moveTo>
                  <a:pt x="0" y="108"/>
                </a:moveTo>
                <a:cubicBezTo>
                  <a:pt x="114" y="157"/>
                  <a:pt x="229" y="206"/>
                  <a:pt x="332" y="188"/>
                </a:cubicBezTo>
                <a:cubicBezTo>
                  <a:pt x="435" y="170"/>
                  <a:pt x="525" y="85"/>
                  <a:pt x="616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67"/>
          <p:cNvSpPr>
            <a:spLocks/>
          </p:cNvSpPr>
          <p:nvPr/>
        </p:nvSpPr>
        <p:spPr bwMode="auto">
          <a:xfrm>
            <a:off x="2643455" y="4704593"/>
            <a:ext cx="1981765" cy="448079"/>
          </a:xfrm>
          <a:custGeom>
            <a:avLst/>
            <a:gdLst>
              <a:gd name="T0" fmla="*/ 0 w 969"/>
              <a:gd name="T1" fmla="*/ 0 h 652"/>
              <a:gd name="T2" fmla="*/ 575 w 969"/>
              <a:gd name="T3" fmla="*/ 494 h 652"/>
              <a:gd name="T4" fmla="*/ 999 w 969"/>
              <a:gd name="T5" fmla="*/ 14 h 6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9" h="652">
                <a:moveTo>
                  <a:pt x="0" y="0"/>
                </a:moveTo>
                <a:cubicBezTo>
                  <a:pt x="198" y="323"/>
                  <a:pt x="397" y="646"/>
                  <a:pt x="558" y="649"/>
                </a:cubicBezTo>
                <a:cubicBezTo>
                  <a:pt x="719" y="652"/>
                  <a:pt x="844" y="335"/>
                  <a:pt x="969" y="1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flipH="1">
            <a:off x="3656731" y="4929421"/>
            <a:ext cx="984635" cy="7505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675392" y="5664277"/>
            <a:ext cx="298187" cy="103483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2375966" y="5261870"/>
            <a:ext cx="1327498" cy="411739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85285" y="5777030"/>
            <a:ext cx="1946163" cy="527119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Break Points</a:t>
            </a:r>
            <a:endParaRPr lang="en-US" sz="2200" b="1" dirty="0"/>
          </a:p>
        </p:txBody>
      </p:sp>
      <p:cxnSp>
        <p:nvCxnSpPr>
          <p:cNvPr id="29" name="Straight Arrow Connector 28"/>
          <p:cNvCxnSpPr>
            <a:stCxn id="101" idx="1"/>
            <a:endCxn id="28" idx="1"/>
          </p:cNvCxnSpPr>
          <p:nvPr/>
        </p:nvCxnSpPr>
        <p:spPr>
          <a:xfrm>
            <a:off x="4587332" y="4764944"/>
            <a:ext cx="1597953" cy="1275646"/>
          </a:xfrm>
          <a:prstGeom prst="straightConnector1">
            <a:avLst/>
          </a:prstGeom>
          <a:ln w="19050">
            <a:solidFill>
              <a:srgbClr val="7030A0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Break Points trace out </a:t>
            </a:r>
            <a:r>
              <a:rPr lang="en-US" altLang="en-US" sz="2300" dirty="0" err="1" smtClean="0">
                <a:sym typeface="Wingdings" panose="05000000000000000000" pitchFamily="2" charset="2"/>
              </a:rPr>
              <a:t>Voronoi</a:t>
            </a:r>
            <a:r>
              <a:rPr lang="en-US" altLang="en-US" sz="2300" dirty="0" smtClean="0">
                <a:sym typeface="Wingdings" panose="05000000000000000000" pitchFamily="2" charset="2"/>
              </a:rPr>
              <a:t> edges.</a:t>
            </a:r>
          </a:p>
        </p:txBody>
      </p:sp>
      <p:grpSp>
        <p:nvGrpSpPr>
          <p:cNvPr id="46" name="Group 44"/>
          <p:cNvGrpSpPr>
            <a:grpSpLocks/>
          </p:cNvGrpSpPr>
          <p:nvPr/>
        </p:nvGrpSpPr>
        <p:grpSpPr bwMode="auto">
          <a:xfrm>
            <a:off x="5625615" y="3354874"/>
            <a:ext cx="1781175" cy="2146300"/>
            <a:chOff x="2521" y="2551"/>
            <a:chExt cx="1122" cy="1352"/>
          </a:xfrm>
        </p:grpSpPr>
        <p:sp>
          <p:nvSpPr>
            <p:cNvPr id="47" name="Line 37"/>
            <p:cNvSpPr>
              <a:spLocks noChangeShapeType="1"/>
            </p:cNvSpPr>
            <p:nvPr/>
          </p:nvSpPr>
          <p:spPr bwMode="auto">
            <a:xfrm>
              <a:off x="2578" y="2551"/>
              <a:ext cx="448" cy="91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 flipH="1">
              <a:off x="2999" y="2615"/>
              <a:ext cx="475" cy="27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3017" y="2642"/>
              <a:ext cx="0" cy="457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flipH="1" flipV="1">
              <a:off x="2806" y="2661"/>
              <a:ext cx="156" cy="960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1"/>
            <p:cNvSpPr>
              <a:spLocks noChangeShapeType="1"/>
            </p:cNvSpPr>
            <p:nvPr/>
          </p:nvSpPr>
          <p:spPr bwMode="auto">
            <a:xfrm flipV="1">
              <a:off x="3017" y="3209"/>
              <a:ext cx="0" cy="338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 flipV="1">
              <a:off x="3090" y="2688"/>
              <a:ext cx="201" cy="914"/>
            </a:xfrm>
            <a:prstGeom prst="line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43"/>
            <p:cNvSpPr txBox="1">
              <a:spLocks noChangeArrowheads="1"/>
            </p:cNvSpPr>
            <p:nvPr/>
          </p:nvSpPr>
          <p:spPr bwMode="auto">
            <a:xfrm>
              <a:off x="2521" y="3599"/>
              <a:ext cx="1122" cy="304"/>
            </a:xfrm>
            <a:prstGeom prst="rect">
              <a:avLst/>
            </a:prstGeom>
            <a:noFill/>
            <a:ln w="254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Equidistance</a:t>
              </a:r>
            </a:p>
          </p:txBody>
        </p:sp>
      </p:grp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3728552" y="4240699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1791802" y="3523149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Sweep Line</a:t>
            </a:r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3236427" y="3994637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 flipH="1" flipV="1">
            <a:off x="6387615" y="2784962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3709502" y="2348399"/>
            <a:ext cx="155575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5265252" y="3321537"/>
            <a:ext cx="258763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 flipV="1">
            <a:off x="6392377" y="3016737"/>
            <a:ext cx="63500" cy="850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2"/>
          <p:cNvSpPr>
            <a:spLocks noChangeShapeType="1"/>
          </p:cNvSpPr>
          <p:nvPr/>
        </p:nvSpPr>
        <p:spPr bwMode="auto">
          <a:xfrm flipV="1">
            <a:off x="5244615" y="2772262"/>
            <a:ext cx="112871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3"/>
          <p:cNvSpPr>
            <a:spLocks noChangeShapeType="1"/>
          </p:cNvSpPr>
          <p:nvPr/>
        </p:nvSpPr>
        <p:spPr bwMode="auto">
          <a:xfrm>
            <a:off x="6462227" y="3000862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 flipV="1">
            <a:off x="6379677" y="1788012"/>
            <a:ext cx="84138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Oval 55"/>
          <p:cNvSpPr>
            <a:spLocks noChangeArrowheads="1"/>
          </p:cNvSpPr>
          <p:nvPr/>
        </p:nvSpPr>
        <p:spPr bwMode="auto">
          <a:xfrm>
            <a:off x="6992452" y="3321537"/>
            <a:ext cx="261938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7167077" y="2792899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Oval 57"/>
          <p:cNvSpPr>
            <a:spLocks noChangeArrowheads="1"/>
          </p:cNvSpPr>
          <p:nvPr/>
        </p:nvSpPr>
        <p:spPr bwMode="auto">
          <a:xfrm>
            <a:off x="4833452" y="3589824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Oval 58"/>
          <p:cNvSpPr>
            <a:spLocks noChangeArrowheads="1"/>
          </p:cNvSpPr>
          <p:nvPr/>
        </p:nvSpPr>
        <p:spPr bwMode="auto">
          <a:xfrm>
            <a:off x="5611327" y="3234224"/>
            <a:ext cx="260350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Oval 59"/>
          <p:cNvSpPr>
            <a:spLocks noChangeArrowheads="1"/>
          </p:cNvSpPr>
          <p:nvPr/>
        </p:nvSpPr>
        <p:spPr bwMode="auto">
          <a:xfrm>
            <a:off x="5439877" y="2702412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" name="Text Box 60"/>
          <p:cNvSpPr txBox="1">
            <a:spLocks noChangeArrowheads="1"/>
          </p:cNvSpPr>
          <p:nvPr/>
        </p:nvSpPr>
        <p:spPr bwMode="auto">
          <a:xfrm>
            <a:off x="7465527" y="2353162"/>
            <a:ext cx="3921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70" name="Text Box 61"/>
          <p:cNvSpPr txBox="1">
            <a:spLocks noChangeArrowheads="1"/>
          </p:cNvSpPr>
          <p:nvPr/>
        </p:nvSpPr>
        <p:spPr bwMode="auto">
          <a:xfrm>
            <a:off x="7694127" y="197533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71" name="Oval 62"/>
          <p:cNvSpPr>
            <a:spLocks noChangeArrowheads="1"/>
          </p:cNvSpPr>
          <p:nvPr/>
        </p:nvSpPr>
        <p:spPr bwMode="auto">
          <a:xfrm>
            <a:off x="8006865" y="2038837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6424127" y="3111987"/>
            <a:ext cx="1755775" cy="909637"/>
          </a:xfrm>
          <a:custGeom>
            <a:avLst/>
            <a:gdLst>
              <a:gd name="T0" fmla="*/ 0 w 1125"/>
              <a:gd name="T1" fmla="*/ 396187 h 799"/>
              <a:gd name="T2" fmla="*/ 799073 w 1125"/>
              <a:gd name="T3" fmla="*/ 843606 h 799"/>
              <a:gd name="T4" fmla="*/ 1755775 w 1125"/>
              <a:gd name="T5" fmla="*/ 0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3"/>
          <p:cNvSpPr>
            <a:spLocks/>
          </p:cNvSpPr>
          <p:nvPr/>
        </p:nvSpPr>
        <p:spPr bwMode="auto">
          <a:xfrm>
            <a:off x="4112727" y="3350112"/>
            <a:ext cx="1327150" cy="765175"/>
          </a:xfrm>
          <a:custGeom>
            <a:avLst/>
            <a:gdLst>
              <a:gd name="T0" fmla="*/ 0 w 856"/>
              <a:gd name="T1" fmla="*/ 0 h 514"/>
              <a:gd name="T2" fmla="*/ 855826 w 856"/>
              <a:gd name="T3" fmla="*/ 708606 h 514"/>
              <a:gd name="T4" fmla="*/ 1327150 w 856"/>
              <a:gd name="T5" fmla="*/ 339416 h 5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6" h="514">
                <a:moveTo>
                  <a:pt x="0" y="0"/>
                </a:moveTo>
                <a:cubicBezTo>
                  <a:pt x="204" y="219"/>
                  <a:pt x="409" y="438"/>
                  <a:pt x="552" y="476"/>
                </a:cubicBezTo>
                <a:cubicBezTo>
                  <a:pt x="695" y="514"/>
                  <a:pt x="775" y="371"/>
                  <a:pt x="856" y="22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4"/>
          <p:cNvSpPr>
            <a:spLocks/>
          </p:cNvSpPr>
          <p:nvPr/>
        </p:nvSpPr>
        <p:spPr bwMode="auto">
          <a:xfrm>
            <a:off x="5439877" y="3515212"/>
            <a:ext cx="977900" cy="327025"/>
          </a:xfrm>
          <a:custGeom>
            <a:avLst/>
            <a:gdLst>
              <a:gd name="T0" fmla="*/ 0 w 616"/>
              <a:gd name="T1" fmla="*/ 171450 h 206"/>
              <a:gd name="T2" fmla="*/ 527050 w 616"/>
              <a:gd name="T3" fmla="*/ 298450 h 206"/>
              <a:gd name="T4" fmla="*/ 977900 w 616"/>
              <a:gd name="T5" fmla="*/ 0 h 2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6" h="206">
                <a:moveTo>
                  <a:pt x="0" y="108"/>
                </a:moveTo>
                <a:cubicBezTo>
                  <a:pt x="114" y="157"/>
                  <a:pt x="229" y="206"/>
                  <a:pt x="332" y="188"/>
                </a:cubicBezTo>
                <a:cubicBezTo>
                  <a:pt x="435" y="170"/>
                  <a:pt x="525" y="85"/>
                  <a:pt x="616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5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 for </a:t>
            </a:r>
            <a:r>
              <a:rPr lang="en-US" sz="3600" dirty="0" err="1" smtClean="0"/>
              <a:t>Voronoi</a:t>
            </a:r>
            <a:r>
              <a:rPr lang="en-US" sz="3600" dirty="0" smtClean="0"/>
              <a:t> Diagrams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49363" y="1272074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Incremental construction  maintains portion of diagram which cannot change due to sites below sweep line.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949363" y="2813366"/>
            <a:ext cx="51475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Wingdings" panose="05000000000000000000" pitchFamily="2" charset="2"/>
              </a:rPr>
              <a:t>Two Main events to keep track of:</a:t>
            </a:r>
          </a:p>
          <a:p>
            <a:pPr marL="800100" lvl="1" indent="-342900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Wingdings" panose="05000000000000000000" pitchFamily="2" charset="2"/>
              </a:rPr>
              <a:t>Circle event</a:t>
            </a:r>
          </a:p>
          <a:p>
            <a:pPr marL="800100" lvl="1" indent="-342900">
              <a:buClr>
                <a:schemeClr val="accent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Wingdings" panose="05000000000000000000" pitchFamily="2" charset="2"/>
              </a:rPr>
              <a:t>Site event</a:t>
            </a:r>
            <a:endParaRPr lang="en-US" altLang="en-US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471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Algorithm: Circle Event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Arcs flatten out as sweep line moves down, even lead to a </a:t>
            </a:r>
            <a:r>
              <a:rPr lang="en-US" altLang="en-US" sz="2300" dirty="0" err="1" smtClean="0">
                <a:sym typeface="Wingdings" panose="05000000000000000000" pitchFamily="2" charset="2"/>
              </a:rPr>
              <a:t>voronoi</a:t>
            </a:r>
            <a:r>
              <a:rPr lang="en-US" altLang="en-US" sz="2300" dirty="0" smtClean="0">
                <a:sym typeface="Wingdings" panose="05000000000000000000" pitchFamily="2" charset="2"/>
              </a:rPr>
              <a:t> vertex</a:t>
            </a:r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>
            <a:off x="3868511" y="5325253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1931761" y="4607703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Sweep Line</a:t>
            </a:r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3376386" y="5079191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 flipH="1" flipV="1">
            <a:off x="6527574" y="2999566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8"/>
          <p:cNvSpPr>
            <a:spLocks noChangeShapeType="1"/>
          </p:cNvSpPr>
          <p:nvPr/>
        </p:nvSpPr>
        <p:spPr bwMode="auto">
          <a:xfrm>
            <a:off x="3849461" y="2563003"/>
            <a:ext cx="155575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>
            <a:off x="5405211" y="3536141"/>
            <a:ext cx="561975" cy="1155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 flipV="1">
            <a:off x="6486299" y="3231341"/>
            <a:ext cx="109537" cy="1474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51"/>
          <p:cNvSpPr>
            <a:spLocks noChangeShapeType="1"/>
          </p:cNvSpPr>
          <p:nvPr/>
        </p:nvSpPr>
        <p:spPr bwMode="auto">
          <a:xfrm flipV="1">
            <a:off x="5384574" y="2986866"/>
            <a:ext cx="112871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6602186" y="3215466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 flipV="1">
            <a:off x="6519636" y="2002616"/>
            <a:ext cx="84138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7132411" y="3536141"/>
            <a:ext cx="261938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55"/>
          <p:cNvSpPr>
            <a:spLocks noChangeArrowheads="1"/>
          </p:cNvSpPr>
          <p:nvPr/>
        </p:nvSpPr>
        <p:spPr bwMode="auto">
          <a:xfrm>
            <a:off x="7307036" y="3007503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Oval 56"/>
          <p:cNvSpPr>
            <a:spLocks noChangeArrowheads="1"/>
          </p:cNvSpPr>
          <p:nvPr/>
        </p:nvSpPr>
        <p:spPr bwMode="auto">
          <a:xfrm>
            <a:off x="4973411" y="3804428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Oval 57"/>
          <p:cNvSpPr>
            <a:spLocks noChangeArrowheads="1"/>
          </p:cNvSpPr>
          <p:nvPr/>
        </p:nvSpPr>
        <p:spPr bwMode="auto">
          <a:xfrm>
            <a:off x="5751286" y="3448828"/>
            <a:ext cx="260350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Oval 58"/>
          <p:cNvSpPr>
            <a:spLocks noChangeArrowheads="1"/>
          </p:cNvSpPr>
          <p:nvPr/>
        </p:nvSpPr>
        <p:spPr bwMode="auto">
          <a:xfrm>
            <a:off x="5579836" y="2917016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Text Box 59"/>
          <p:cNvSpPr txBox="1">
            <a:spLocks noChangeArrowheads="1"/>
          </p:cNvSpPr>
          <p:nvPr/>
        </p:nvSpPr>
        <p:spPr bwMode="auto">
          <a:xfrm>
            <a:off x="7605486" y="2567766"/>
            <a:ext cx="3921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78" name="Text Box 60"/>
          <p:cNvSpPr txBox="1">
            <a:spLocks noChangeArrowheads="1"/>
          </p:cNvSpPr>
          <p:nvPr/>
        </p:nvSpPr>
        <p:spPr bwMode="auto">
          <a:xfrm>
            <a:off x="7834086" y="218994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79" name="Oval 61"/>
          <p:cNvSpPr>
            <a:spLocks noChangeArrowheads="1"/>
          </p:cNvSpPr>
          <p:nvPr/>
        </p:nvSpPr>
        <p:spPr bwMode="auto">
          <a:xfrm>
            <a:off x="8146824" y="2253441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6519636" y="4139391"/>
            <a:ext cx="1755775" cy="358775"/>
          </a:xfrm>
          <a:custGeom>
            <a:avLst/>
            <a:gdLst>
              <a:gd name="T0" fmla="*/ 0 w 1125"/>
              <a:gd name="T1" fmla="*/ 156262 h 799"/>
              <a:gd name="T2" fmla="*/ 799073 w 1125"/>
              <a:gd name="T3" fmla="*/ 332731 h 799"/>
              <a:gd name="T4" fmla="*/ 1755775 w 1125"/>
              <a:gd name="T5" fmla="*/ 0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3846286" y="4115578"/>
            <a:ext cx="1951038" cy="547688"/>
          </a:xfrm>
          <a:custGeom>
            <a:avLst/>
            <a:gdLst>
              <a:gd name="T0" fmla="*/ 0 w 856"/>
              <a:gd name="T1" fmla="*/ 0 h 514"/>
              <a:gd name="T2" fmla="*/ 1258146 w 856"/>
              <a:gd name="T3" fmla="*/ 507197 h 514"/>
              <a:gd name="T4" fmla="*/ 1951038 w 856"/>
              <a:gd name="T5" fmla="*/ 242943 h 5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6" h="514">
                <a:moveTo>
                  <a:pt x="0" y="0"/>
                </a:moveTo>
                <a:cubicBezTo>
                  <a:pt x="204" y="219"/>
                  <a:pt x="409" y="438"/>
                  <a:pt x="552" y="476"/>
                </a:cubicBezTo>
                <a:cubicBezTo>
                  <a:pt x="695" y="514"/>
                  <a:pt x="775" y="371"/>
                  <a:pt x="856" y="22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5811611" y="4294966"/>
            <a:ext cx="701675" cy="93662"/>
          </a:xfrm>
          <a:custGeom>
            <a:avLst/>
            <a:gdLst>
              <a:gd name="T0" fmla="*/ 0 w 616"/>
              <a:gd name="T1" fmla="*/ 49104 h 206"/>
              <a:gd name="T2" fmla="*/ 378175 w 616"/>
              <a:gd name="T3" fmla="*/ 85478 h 206"/>
              <a:gd name="T4" fmla="*/ 701675 w 616"/>
              <a:gd name="T5" fmla="*/ 0 h 2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6" h="206">
                <a:moveTo>
                  <a:pt x="0" y="108"/>
                </a:moveTo>
                <a:cubicBezTo>
                  <a:pt x="114" y="157"/>
                  <a:pt x="229" y="206"/>
                  <a:pt x="332" y="188"/>
                </a:cubicBezTo>
                <a:cubicBezTo>
                  <a:pt x="435" y="170"/>
                  <a:pt x="525" y="85"/>
                  <a:pt x="616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7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Spaghetti Model - Example</a:t>
            </a:r>
            <a:endParaRPr lang="en-US" sz="3600" dirty="0"/>
          </a:p>
        </p:txBody>
      </p:sp>
      <p:pic>
        <p:nvPicPr>
          <p:cNvPr id="5" name="Picture 6" descr="spaghetti_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73" y="3716877"/>
            <a:ext cx="6334083" cy="288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0832" y="782594"/>
            <a:ext cx="11088130" cy="5412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Each polygonal area is represented by its boundary loop</a:t>
            </a:r>
          </a:p>
          <a:p>
            <a:r>
              <a:rPr lang="en-US" altLang="en-US" sz="2200" dirty="0" smtClean="0"/>
              <a:t>Each loop is discretized as a closed polyline</a:t>
            </a:r>
          </a:p>
          <a:p>
            <a:r>
              <a:rPr lang="en-US" altLang="en-US" sz="2200" dirty="0" smtClean="0"/>
              <a:t>Each polyline is represented as a list of points</a:t>
            </a:r>
          </a:p>
          <a:p>
            <a:endParaRPr lang="en-US" altLang="en-US" sz="2200" dirty="0" smtClean="0"/>
          </a:p>
          <a:p>
            <a:pPr lvl="1">
              <a:buFontTx/>
              <a:buNone/>
            </a:pPr>
            <a:r>
              <a:rPr lang="en-US" altLang="en-US" sz="2200" i="1" dirty="0" smtClean="0"/>
              <a:t>A</a:t>
            </a:r>
            <a:r>
              <a:rPr lang="en-US" altLang="en-US" sz="2200" dirty="0" smtClean="0"/>
              <a:t>:[1,2,3,4,21,22,23,26,27,28,20,19,18,17]</a:t>
            </a:r>
          </a:p>
          <a:p>
            <a:pPr lvl="1">
              <a:buFontTx/>
              <a:buNone/>
            </a:pPr>
            <a:r>
              <a:rPr lang="en-US" altLang="en-US" sz="2200" i="1" dirty="0" smtClean="0"/>
              <a:t>B</a:t>
            </a:r>
            <a:r>
              <a:rPr lang="en-US" altLang="en-US" sz="2200" dirty="0" smtClean="0"/>
              <a:t>:[4,5,6,7,8,25,24,23,22,21]</a:t>
            </a:r>
          </a:p>
          <a:p>
            <a:pPr lvl="1">
              <a:buFontTx/>
              <a:buNone/>
            </a:pPr>
            <a:r>
              <a:rPr lang="en-US" altLang="en-US" sz="2200" i="1" dirty="0" smtClean="0"/>
              <a:t>C</a:t>
            </a:r>
            <a:r>
              <a:rPr lang="en-US" altLang="en-US" sz="2200" dirty="0" smtClean="0"/>
              <a:t>:[8,9,10,11,12,13,29,28,27,26,23,24,25]</a:t>
            </a:r>
          </a:p>
          <a:p>
            <a:pPr lvl="1">
              <a:buFontTx/>
              <a:buNone/>
            </a:pPr>
            <a:r>
              <a:rPr lang="en-US" altLang="en-US" sz="2200" i="1" dirty="0" smtClean="0"/>
              <a:t>D</a:t>
            </a:r>
            <a:r>
              <a:rPr lang="en-US" altLang="en-US" sz="2200" dirty="0" smtClean="0"/>
              <a:t>:[17,18,19,20,28,29,13,14,15,16]</a:t>
            </a:r>
            <a:endParaRPr lang="en-US" alt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1029842" y="4338231"/>
            <a:ext cx="4415481" cy="104620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70C0"/>
                </a:solidFill>
              </a:rPr>
              <a:t>Using Spaghetti data model, can we can determine the neighbors of an Area?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862" y="5556423"/>
            <a:ext cx="4415481" cy="104620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70C0"/>
                </a:solidFill>
              </a:rPr>
              <a:t>Any comments on its space requirements?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0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Algorithm: Circle event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dirty="0" smtClean="0">
                <a:sym typeface="Wingdings" panose="05000000000000000000" pitchFamily="2" charset="2"/>
              </a:rPr>
              <a:t>Arcs flatten out as sweep line moves down, even lead to a </a:t>
            </a:r>
            <a:r>
              <a:rPr lang="en-US" altLang="en-US" sz="2300" dirty="0" err="1" smtClean="0">
                <a:sym typeface="Wingdings" panose="05000000000000000000" pitchFamily="2" charset="2"/>
              </a:rPr>
              <a:t>voronoi</a:t>
            </a:r>
            <a:r>
              <a:rPr lang="en-US" altLang="en-US" sz="2300" dirty="0" smtClean="0">
                <a:sym typeface="Wingdings" panose="05000000000000000000" pitchFamily="2" charset="2"/>
              </a:rPr>
              <a:t> vertex</a:t>
            </a:r>
          </a:p>
        </p:txBody>
      </p: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3610485" y="6553103"/>
            <a:ext cx="5645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"/>
          <p:cNvSpPr>
            <a:spLocks noChangeShapeType="1"/>
          </p:cNvSpPr>
          <p:nvPr/>
        </p:nvSpPr>
        <p:spPr bwMode="auto">
          <a:xfrm>
            <a:off x="3326355" y="604510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 flipV="1">
            <a:off x="6282248" y="2355753"/>
            <a:ext cx="74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>
            <a:off x="3604135" y="1919190"/>
            <a:ext cx="155575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5159885" y="2892328"/>
            <a:ext cx="984250" cy="202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0"/>
          <p:cNvSpPr>
            <a:spLocks noChangeShapeType="1"/>
          </p:cNvSpPr>
          <p:nvPr/>
        </p:nvSpPr>
        <p:spPr bwMode="auto">
          <a:xfrm flipV="1">
            <a:off x="6175885" y="2587528"/>
            <a:ext cx="174625" cy="2360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11"/>
          <p:cNvSpPr>
            <a:spLocks noChangeShapeType="1"/>
          </p:cNvSpPr>
          <p:nvPr/>
        </p:nvSpPr>
        <p:spPr bwMode="auto">
          <a:xfrm flipV="1">
            <a:off x="5139248" y="2343053"/>
            <a:ext cx="1128712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12"/>
          <p:cNvSpPr>
            <a:spLocks noChangeShapeType="1"/>
          </p:cNvSpPr>
          <p:nvPr/>
        </p:nvSpPr>
        <p:spPr bwMode="auto">
          <a:xfrm>
            <a:off x="6356860" y="2571653"/>
            <a:ext cx="1373188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 flipV="1">
            <a:off x="6274310" y="1619153"/>
            <a:ext cx="61913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14"/>
          <p:cNvSpPr>
            <a:spLocks noChangeArrowheads="1"/>
          </p:cNvSpPr>
          <p:nvPr/>
        </p:nvSpPr>
        <p:spPr bwMode="auto">
          <a:xfrm>
            <a:off x="6887085" y="2892328"/>
            <a:ext cx="261938" cy="26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15"/>
          <p:cNvSpPr>
            <a:spLocks noChangeArrowheads="1"/>
          </p:cNvSpPr>
          <p:nvPr/>
        </p:nvSpPr>
        <p:spPr bwMode="auto">
          <a:xfrm>
            <a:off x="7061710" y="2363690"/>
            <a:ext cx="258763" cy="265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4728085" y="3160615"/>
            <a:ext cx="258763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5505960" y="2805015"/>
            <a:ext cx="260350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5334510" y="2273203"/>
            <a:ext cx="258763" cy="265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" name="Text Box 19"/>
          <p:cNvSpPr txBox="1">
            <a:spLocks noChangeArrowheads="1"/>
          </p:cNvSpPr>
          <p:nvPr/>
        </p:nvSpPr>
        <p:spPr bwMode="auto">
          <a:xfrm>
            <a:off x="7360160" y="1923953"/>
            <a:ext cx="3921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7588760" y="154612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901498" y="1609628"/>
            <a:ext cx="198437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Freeform 22"/>
          <p:cNvSpPr>
            <a:spLocks/>
          </p:cNvSpPr>
          <p:nvPr/>
        </p:nvSpPr>
        <p:spPr bwMode="auto">
          <a:xfrm>
            <a:off x="6179060" y="4887815"/>
            <a:ext cx="2251075" cy="133350"/>
          </a:xfrm>
          <a:custGeom>
            <a:avLst/>
            <a:gdLst>
              <a:gd name="T0" fmla="*/ 0 w 1125"/>
              <a:gd name="T1" fmla="*/ 58080 h 799"/>
              <a:gd name="T2" fmla="*/ 1024489 w 1125"/>
              <a:gd name="T3" fmla="*/ 123670 h 799"/>
              <a:gd name="T4" fmla="*/ 2251075 w 1125"/>
              <a:gd name="T5" fmla="*/ 0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5" h="799">
                <a:moveTo>
                  <a:pt x="0" y="348"/>
                </a:moveTo>
                <a:cubicBezTo>
                  <a:pt x="162" y="573"/>
                  <a:pt x="325" y="799"/>
                  <a:pt x="512" y="741"/>
                </a:cubicBezTo>
                <a:cubicBezTo>
                  <a:pt x="699" y="683"/>
                  <a:pt x="912" y="341"/>
                  <a:pt x="112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23"/>
          <p:cNvSpPr>
            <a:spLocks/>
          </p:cNvSpPr>
          <p:nvPr/>
        </p:nvSpPr>
        <p:spPr bwMode="auto">
          <a:xfrm>
            <a:off x="3731135" y="4892578"/>
            <a:ext cx="2465388" cy="112712"/>
          </a:xfrm>
          <a:custGeom>
            <a:avLst/>
            <a:gdLst>
              <a:gd name="T0" fmla="*/ 0 w 856"/>
              <a:gd name="T1" fmla="*/ 0 h 514"/>
              <a:gd name="T2" fmla="*/ 1589830 w 856"/>
              <a:gd name="T3" fmla="*/ 104379 h 514"/>
              <a:gd name="T4" fmla="*/ 2465388 w 856"/>
              <a:gd name="T5" fmla="*/ 49997 h 5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6" h="514">
                <a:moveTo>
                  <a:pt x="0" y="0"/>
                </a:moveTo>
                <a:cubicBezTo>
                  <a:pt x="204" y="219"/>
                  <a:pt x="409" y="438"/>
                  <a:pt x="552" y="476"/>
                </a:cubicBezTo>
                <a:cubicBezTo>
                  <a:pt x="695" y="514"/>
                  <a:pt x="775" y="371"/>
                  <a:pt x="856" y="22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Oval 24"/>
          <p:cNvSpPr>
            <a:spLocks noChangeArrowheads="1"/>
          </p:cNvSpPr>
          <p:nvPr/>
        </p:nvSpPr>
        <p:spPr bwMode="auto">
          <a:xfrm>
            <a:off x="4304223" y="2846290"/>
            <a:ext cx="3702050" cy="3702050"/>
          </a:xfrm>
          <a:prstGeom prst="ellips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8" name="Group 26"/>
          <p:cNvGrpSpPr>
            <a:grpSpLocks/>
          </p:cNvGrpSpPr>
          <p:nvPr/>
        </p:nvGrpSpPr>
        <p:grpSpPr bwMode="auto">
          <a:xfrm>
            <a:off x="6163185" y="4957665"/>
            <a:ext cx="4071938" cy="1087438"/>
            <a:chOff x="3017" y="3200"/>
            <a:chExt cx="2565" cy="685"/>
          </a:xfrm>
        </p:grpSpPr>
        <p:sp>
          <p:nvSpPr>
            <p:cNvPr id="89" name="Text Box 27"/>
            <p:cNvSpPr txBox="1">
              <a:spLocks noChangeArrowheads="1"/>
            </p:cNvSpPr>
            <p:nvPr/>
          </p:nvSpPr>
          <p:spPr bwMode="auto">
            <a:xfrm>
              <a:off x="3955" y="3558"/>
              <a:ext cx="16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</a:rPr>
                <a:t>Voronoi vertex!</a:t>
              </a:r>
            </a:p>
          </p:txBody>
        </p:sp>
        <p:sp>
          <p:nvSpPr>
            <p:cNvPr id="90" name="Line 28"/>
            <p:cNvSpPr>
              <a:spLocks noChangeShapeType="1"/>
            </p:cNvSpPr>
            <p:nvPr/>
          </p:nvSpPr>
          <p:spPr bwMode="auto">
            <a:xfrm flipH="1" flipV="1">
              <a:off x="3017" y="3200"/>
              <a:ext cx="896" cy="475"/>
            </a:xfrm>
            <a:prstGeom prst="line">
              <a:avLst/>
            </a:prstGeom>
            <a:noFill/>
            <a:ln w="1270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2100772" y="5475317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Sweep Line</a:t>
            </a:r>
          </a:p>
        </p:txBody>
      </p:sp>
    </p:spTree>
    <p:extLst>
      <p:ext uri="{BB962C8B-B14F-4D97-AF65-F5344CB8AC3E}">
        <p14:creationId xmlns:p14="http://schemas.microsoft.com/office/powerpoint/2010/main" val="23374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Algorithm: Site Event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ym typeface="Wingdings" panose="05000000000000000000" pitchFamily="2" charset="2"/>
              </a:rPr>
              <a:t>A new arc </a:t>
            </a:r>
            <a:r>
              <a:rPr lang="en-US" altLang="en-US" sz="2400" dirty="0" smtClean="0">
                <a:sym typeface="Wingdings" panose="05000000000000000000" pitchFamily="2" charset="2"/>
              </a:rPr>
              <a:t>appears in the beach line when </a:t>
            </a:r>
            <a:r>
              <a:rPr lang="en-US" altLang="en-US" sz="2400" dirty="0">
                <a:sym typeface="Wingdings" panose="05000000000000000000" pitchFamily="2" charset="2"/>
              </a:rPr>
              <a:t>a new site appears</a:t>
            </a:r>
            <a:endParaRPr lang="en-US" altLang="en-US" sz="2300" dirty="0" smtClean="0">
              <a:sym typeface="Wingdings" panose="05000000000000000000" pitchFamily="2" charset="2"/>
            </a:endParaRP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4773289" y="3637009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3"/>
          <p:cNvSpPr>
            <a:spLocks noChangeArrowheads="1"/>
          </p:cNvSpPr>
          <p:nvPr/>
        </p:nvSpPr>
        <p:spPr bwMode="auto">
          <a:xfrm>
            <a:off x="6841801" y="2255884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4077964" y="4587922"/>
            <a:ext cx="33401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4408164" y="4613322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7151364" y="4600622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7198989" y="4146597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5281289" y="4683172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Freeform 45"/>
          <p:cNvSpPr>
            <a:spLocks/>
          </p:cNvSpPr>
          <p:nvPr/>
        </p:nvSpPr>
        <p:spPr bwMode="auto">
          <a:xfrm>
            <a:off x="4000176" y="3286172"/>
            <a:ext cx="2030413" cy="920750"/>
          </a:xfrm>
          <a:custGeom>
            <a:avLst/>
            <a:gdLst>
              <a:gd name="T0" fmla="*/ 0 w 1234"/>
              <a:gd name="T1" fmla="*/ 436459 h 616"/>
              <a:gd name="T2" fmla="*/ 901674 w 1234"/>
              <a:gd name="T3" fmla="*/ 847509 h 616"/>
              <a:gd name="T4" fmla="*/ 2030413 w 1234"/>
              <a:gd name="T5" fmla="*/ 0 h 6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34" h="616">
                <a:moveTo>
                  <a:pt x="0" y="292"/>
                </a:moveTo>
                <a:cubicBezTo>
                  <a:pt x="171" y="454"/>
                  <a:pt x="342" y="616"/>
                  <a:pt x="548" y="567"/>
                </a:cubicBezTo>
                <a:cubicBezTo>
                  <a:pt x="754" y="518"/>
                  <a:pt x="994" y="259"/>
                  <a:pt x="1234" y="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46"/>
          <p:cNvSpPr>
            <a:spLocks/>
          </p:cNvSpPr>
          <p:nvPr/>
        </p:nvSpPr>
        <p:spPr bwMode="auto">
          <a:xfrm>
            <a:off x="6002014" y="3300459"/>
            <a:ext cx="1539875" cy="187325"/>
          </a:xfrm>
          <a:custGeom>
            <a:avLst/>
            <a:gdLst>
              <a:gd name="T0" fmla="*/ 0 w 970"/>
              <a:gd name="T1" fmla="*/ 0 h 118"/>
              <a:gd name="T2" fmla="*/ 958850 w 970"/>
              <a:gd name="T3" fmla="*/ 174625 h 118"/>
              <a:gd name="T4" fmla="*/ 1539875 w 970"/>
              <a:gd name="T5" fmla="*/ 73025 h 1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0" h="118">
                <a:moveTo>
                  <a:pt x="0" y="0"/>
                </a:moveTo>
                <a:cubicBezTo>
                  <a:pt x="221" y="51"/>
                  <a:pt x="442" y="102"/>
                  <a:pt x="604" y="110"/>
                </a:cubicBezTo>
                <a:cubicBezTo>
                  <a:pt x="766" y="118"/>
                  <a:pt x="868" y="82"/>
                  <a:pt x="970" y="46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8"/>
          <p:cNvSpPr>
            <a:spLocks noChangeShapeType="1"/>
          </p:cNvSpPr>
          <p:nvPr/>
        </p:nvSpPr>
        <p:spPr bwMode="auto">
          <a:xfrm>
            <a:off x="5174926" y="2236834"/>
            <a:ext cx="855663" cy="11001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flipV="1">
            <a:off x="4527226" y="3583034"/>
            <a:ext cx="1676400" cy="10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>
            <a:off x="6229026" y="3583034"/>
            <a:ext cx="2286000" cy="1117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8"/>
          <p:cNvSpPr>
            <a:spLocks noChangeShapeType="1"/>
          </p:cNvSpPr>
          <p:nvPr/>
        </p:nvSpPr>
        <p:spPr bwMode="auto">
          <a:xfrm>
            <a:off x="5992587" y="3275059"/>
            <a:ext cx="236440" cy="30797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121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Algorithm: Site Event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ym typeface="Wingdings" panose="05000000000000000000" pitchFamily="2" charset="2"/>
              </a:rPr>
              <a:t>A new arc </a:t>
            </a:r>
            <a:r>
              <a:rPr lang="en-US" altLang="en-US" sz="2400" dirty="0" smtClean="0">
                <a:sym typeface="Wingdings" panose="05000000000000000000" pitchFamily="2" charset="2"/>
              </a:rPr>
              <a:t>appears in the beach line when </a:t>
            </a:r>
            <a:r>
              <a:rPr lang="en-US" altLang="en-US" sz="2400" dirty="0">
                <a:sym typeface="Wingdings" panose="05000000000000000000" pitchFamily="2" charset="2"/>
              </a:rPr>
              <a:t>a new site appears</a:t>
            </a:r>
            <a:endParaRPr lang="en-US" altLang="en-US" sz="2300" dirty="0" smtClean="0">
              <a:sym typeface="Wingdings" panose="05000000000000000000" pitchFamily="2" charset="2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4754629" y="3637009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823141" y="2255884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059304" y="4773659"/>
            <a:ext cx="33401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4389504" y="4799059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7132704" y="4786359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7180329" y="4146597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5262629" y="4683172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Freeform 16"/>
          <p:cNvSpPr>
            <a:spLocks/>
          </p:cNvSpPr>
          <p:nvPr/>
        </p:nvSpPr>
        <p:spPr bwMode="auto">
          <a:xfrm>
            <a:off x="3937066" y="3416347"/>
            <a:ext cx="2206625" cy="839787"/>
          </a:xfrm>
          <a:custGeom>
            <a:avLst/>
            <a:gdLst>
              <a:gd name="T0" fmla="*/ 0 w 1390"/>
              <a:gd name="T1" fmla="*/ 465137 h 529"/>
              <a:gd name="T2" fmla="*/ 958850 w 1390"/>
              <a:gd name="T3" fmla="*/ 827087 h 529"/>
              <a:gd name="T4" fmla="*/ 1858963 w 1390"/>
              <a:gd name="T5" fmla="*/ 392112 h 529"/>
              <a:gd name="T6" fmla="*/ 2206625 w 1390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90" h="529">
                <a:moveTo>
                  <a:pt x="0" y="293"/>
                </a:moveTo>
                <a:cubicBezTo>
                  <a:pt x="204" y="411"/>
                  <a:pt x="409" y="529"/>
                  <a:pt x="604" y="521"/>
                </a:cubicBezTo>
                <a:cubicBezTo>
                  <a:pt x="799" y="513"/>
                  <a:pt x="1040" y="334"/>
                  <a:pt x="1171" y="247"/>
                </a:cubicBezTo>
                <a:cubicBezTo>
                  <a:pt x="1302" y="160"/>
                  <a:pt x="1346" y="80"/>
                  <a:pt x="1390" y="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7"/>
          <p:cNvSpPr>
            <a:spLocks/>
          </p:cNvSpPr>
          <p:nvPr/>
        </p:nvSpPr>
        <p:spPr bwMode="auto">
          <a:xfrm>
            <a:off x="6129404" y="3402059"/>
            <a:ext cx="1465262" cy="149225"/>
          </a:xfrm>
          <a:custGeom>
            <a:avLst/>
            <a:gdLst>
              <a:gd name="T0" fmla="*/ 0 w 923"/>
              <a:gd name="T1" fmla="*/ 0 h 94"/>
              <a:gd name="T2" fmla="*/ 812800 w 923"/>
              <a:gd name="T3" fmla="*/ 144463 h 94"/>
              <a:gd name="T4" fmla="*/ 1465262 w 923"/>
              <a:gd name="T5" fmla="*/ 28575 h 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23" h="94">
                <a:moveTo>
                  <a:pt x="0" y="0"/>
                </a:moveTo>
                <a:cubicBezTo>
                  <a:pt x="179" y="44"/>
                  <a:pt x="358" y="88"/>
                  <a:pt x="512" y="91"/>
                </a:cubicBezTo>
                <a:cubicBezTo>
                  <a:pt x="666" y="94"/>
                  <a:pt x="794" y="56"/>
                  <a:pt x="923" y="18"/>
                </a:cubicBez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5330891" y="4098972"/>
            <a:ext cx="0" cy="6524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227704" y="2236834"/>
            <a:ext cx="915987" cy="11795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4580004" y="3583034"/>
            <a:ext cx="1676400" cy="10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6281804" y="3583034"/>
            <a:ext cx="2286000" cy="1117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6129404" y="3416347"/>
            <a:ext cx="127000" cy="1666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66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Algorithm: Site Event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992156"/>
            <a:ext cx="10221686" cy="124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ym typeface="Wingdings" panose="05000000000000000000" pitchFamily="2" charset="2"/>
              </a:rPr>
              <a:t>A new arc </a:t>
            </a:r>
            <a:r>
              <a:rPr lang="en-US" altLang="en-US" sz="2400" dirty="0" smtClean="0">
                <a:sym typeface="Wingdings" panose="05000000000000000000" pitchFamily="2" charset="2"/>
              </a:rPr>
              <a:t>appears in the beach line when </a:t>
            </a:r>
            <a:r>
              <a:rPr lang="en-US" altLang="en-US" sz="2400" dirty="0">
                <a:sym typeface="Wingdings" panose="05000000000000000000" pitchFamily="2" charset="2"/>
              </a:rPr>
              <a:t>a new site appears</a:t>
            </a:r>
            <a:endParaRPr lang="en-US" altLang="en-US" sz="2300" dirty="0" smtClean="0">
              <a:sym typeface="Wingdings" panose="05000000000000000000" pitchFamily="2" charset="2"/>
            </a:endParaRPr>
          </a:p>
        </p:txBody>
      </p:sp>
      <p:sp>
        <p:nvSpPr>
          <p:cNvPr id="28" name="Freeform 7"/>
          <p:cNvSpPr>
            <a:spLocks/>
          </p:cNvSpPr>
          <p:nvPr/>
        </p:nvSpPr>
        <p:spPr bwMode="auto">
          <a:xfrm>
            <a:off x="4995965" y="3800522"/>
            <a:ext cx="825500" cy="919162"/>
          </a:xfrm>
          <a:custGeom>
            <a:avLst/>
            <a:gdLst>
              <a:gd name="T0" fmla="*/ 0 w 520"/>
              <a:gd name="T1" fmla="*/ 495300 h 579"/>
              <a:gd name="T2" fmla="*/ 368300 w 520"/>
              <a:gd name="T3" fmla="*/ 914400 h 579"/>
              <a:gd name="T4" fmla="*/ 698500 w 520"/>
              <a:gd name="T5" fmla="*/ 469900 h 579"/>
              <a:gd name="T6" fmla="*/ 825500 w 520"/>
              <a:gd name="T7" fmla="*/ 0 h 5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0" h="579">
                <a:moveTo>
                  <a:pt x="0" y="312"/>
                </a:moveTo>
                <a:cubicBezTo>
                  <a:pt x="79" y="445"/>
                  <a:pt x="159" y="579"/>
                  <a:pt x="232" y="576"/>
                </a:cubicBezTo>
                <a:cubicBezTo>
                  <a:pt x="305" y="573"/>
                  <a:pt x="392" y="392"/>
                  <a:pt x="440" y="296"/>
                </a:cubicBezTo>
                <a:cubicBezTo>
                  <a:pt x="488" y="200"/>
                  <a:pt x="504" y="100"/>
                  <a:pt x="520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8"/>
          <p:cNvSpPr>
            <a:spLocks/>
          </p:cNvSpPr>
          <p:nvPr/>
        </p:nvSpPr>
        <p:spPr bwMode="auto">
          <a:xfrm>
            <a:off x="6151665" y="3444922"/>
            <a:ext cx="1270000" cy="90487"/>
          </a:xfrm>
          <a:custGeom>
            <a:avLst/>
            <a:gdLst>
              <a:gd name="T0" fmla="*/ 0 w 800"/>
              <a:gd name="T1" fmla="*/ 12700 h 57"/>
              <a:gd name="T2" fmla="*/ 635000 w 800"/>
              <a:gd name="T3" fmla="*/ 88900 h 57"/>
              <a:gd name="T4" fmla="*/ 1270000 w 800"/>
              <a:gd name="T5" fmla="*/ 0 h 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0" h="57">
                <a:moveTo>
                  <a:pt x="0" y="8"/>
                </a:moveTo>
                <a:cubicBezTo>
                  <a:pt x="133" y="32"/>
                  <a:pt x="267" y="57"/>
                  <a:pt x="400" y="56"/>
                </a:cubicBezTo>
                <a:cubicBezTo>
                  <a:pt x="533" y="55"/>
                  <a:pt x="666" y="27"/>
                  <a:pt x="800" y="0"/>
                </a:cubicBezTo>
              </a:path>
            </a:pathLst>
          </a:custGeom>
          <a:noFill/>
          <a:ln w="635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9"/>
          <p:cNvSpPr>
            <a:spLocks/>
          </p:cNvSpPr>
          <p:nvPr/>
        </p:nvSpPr>
        <p:spPr bwMode="auto">
          <a:xfrm>
            <a:off x="4018065" y="3978322"/>
            <a:ext cx="977900" cy="304800"/>
          </a:xfrm>
          <a:custGeom>
            <a:avLst/>
            <a:gdLst>
              <a:gd name="T0" fmla="*/ 0 w 616"/>
              <a:gd name="T1" fmla="*/ 0 h 192"/>
              <a:gd name="T2" fmla="*/ 457200 w 616"/>
              <a:gd name="T3" fmla="*/ 254000 h 192"/>
              <a:gd name="T4" fmla="*/ 977900 w 616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6" h="192">
                <a:moveTo>
                  <a:pt x="0" y="0"/>
                </a:moveTo>
                <a:cubicBezTo>
                  <a:pt x="92" y="64"/>
                  <a:pt x="185" y="128"/>
                  <a:pt x="288" y="160"/>
                </a:cubicBezTo>
                <a:cubicBezTo>
                  <a:pt x="391" y="192"/>
                  <a:pt x="503" y="192"/>
                  <a:pt x="616" y="192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4792765" y="3584622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6672365" y="2289222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12"/>
          <p:cNvSpPr>
            <a:spLocks noChangeArrowheads="1"/>
          </p:cNvSpPr>
          <p:nvPr/>
        </p:nvSpPr>
        <p:spPr bwMode="auto">
          <a:xfrm>
            <a:off x="5275365" y="4524422"/>
            <a:ext cx="139700" cy="139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4081565" y="4740322"/>
            <a:ext cx="33401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4411765" y="4765722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7154965" y="4753022"/>
            <a:ext cx="0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7202590" y="4298997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38" name="Freeform 22"/>
          <p:cNvSpPr>
            <a:spLocks/>
          </p:cNvSpPr>
          <p:nvPr/>
        </p:nvSpPr>
        <p:spPr bwMode="auto">
          <a:xfrm>
            <a:off x="5826228" y="3448097"/>
            <a:ext cx="333375" cy="361950"/>
          </a:xfrm>
          <a:custGeom>
            <a:avLst/>
            <a:gdLst>
              <a:gd name="T0" fmla="*/ 0 w 210"/>
              <a:gd name="T1" fmla="*/ 361950 h 228"/>
              <a:gd name="T2" fmla="*/ 174625 w 210"/>
              <a:gd name="T3" fmla="*/ 173038 h 228"/>
              <a:gd name="T4" fmla="*/ 333375 w 210"/>
              <a:gd name="T5" fmla="*/ 0 h 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" h="228">
                <a:moveTo>
                  <a:pt x="0" y="228"/>
                </a:moveTo>
                <a:cubicBezTo>
                  <a:pt x="37" y="187"/>
                  <a:pt x="75" y="147"/>
                  <a:pt x="110" y="109"/>
                </a:cubicBezTo>
                <a:cubicBezTo>
                  <a:pt x="145" y="71"/>
                  <a:pt x="177" y="35"/>
                  <a:pt x="210" y="0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5202340" y="2236834"/>
            <a:ext cx="957263" cy="1198564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V="1">
            <a:off x="4554640" y="3583034"/>
            <a:ext cx="1676400" cy="10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6256440" y="3583034"/>
            <a:ext cx="2286000" cy="1117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6129404" y="3416347"/>
            <a:ext cx="127000" cy="1666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532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Fortune’s Algorithm Data Structures</a:t>
            </a:r>
            <a:endParaRPr lang="en-US" sz="3600" dirty="0"/>
          </a:p>
        </p:txBody>
      </p:sp>
      <p:sp>
        <p:nvSpPr>
          <p:cNvPr id="127" name="Rectangle 126"/>
          <p:cNvSpPr/>
          <p:nvPr/>
        </p:nvSpPr>
        <p:spPr>
          <a:xfrm>
            <a:off x="768183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792891" y="1165654"/>
            <a:ext cx="1083069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 b="1" dirty="0" smtClean="0"/>
              <a:t>Current state of the </a:t>
            </a:r>
            <a:r>
              <a:rPr lang="en-US" altLang="en-US" sz="2300" b="1" dirty="0" err="1" smtClean="0"/>
              <a:t>Voronoi</a:t>
            </a:r>
            <a:r>
              <a:rPr lang="en-US" altLang="en-US" sz="2300" b="1" dirty="0" smtClean="0"/>
              <a:t> diagram</a:t>
            </a:r>
          </a:p>
          <a:p>
            <a:pPr lvl="1"/>
            <a:r>
              <a:rPr lang="en-US" altLang="en-US" sz="2300" dirty="0" smtClean="0"/>
              <a:t>Doubly linked list of half-edge, vertex, cell records</a:t>
            </a:r>
          </a:p>
          <a:p>
            <a:r>
              <a:rPr lang="en-US" altLang="en-US" sz="2300" b="1" dirty="0" smtClean="0"/>
              <a:t>Current state of the beach line</a:t>
            </a:r>
          </a:p>
          <a:p>
            <a:pPr lvl="1"/>
            <a:r>
              <a:rPr lang="en-US" altLang="en-US" sz="2300" dirty="0" smtClean="0"/>
              <a:t>Keep track of break points</a:t>
            </a:r>
          </a:p>
          <a:p>
            <a:pPr lvl="1"/>
            <a:r>
              <a:rPr lang="en-US" altLang="en-US" sz="2300" dirty="0" smtClean="0"/>
              <a:t>Keep track of arcs currently on beach line</a:t>
            </a:r>
          </a:p>
          <a:p>
            <a:r>
              <a:rPr lang="en-US" altLang="en-US" sz="2300" b="1" dirty="0" smtClean="0"/>
              <a:t>Current state of the sweep line</a:t>
            </a:r>
          </a:p>
          <a:p>
            <a:pPr lvl="1"/>
            <a:r>
              <a:rPr lang="en-US" altLang="en-US" sz="2300" dirty="0" smtClean="0"/>
              <a:t>Priority event queue sorted on decreasing y-coordinate</a:t>
            </a:r>
          </a:p>
        </p:txBody>
      </p:sp>
    </p:spTree>
    <p:extLst>
      <p:ext uri="{BB962C8B-B14F-4D97-AF65-F5344CB8AC3E}">
        <p14:creationId xmlns:p14="http://schemas.microsoft.com/office/powerpoint/2010/main" val="38512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Doubly Linked List (D)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71267" y="779540"/>
            <a:ext cx="11074744" cy="2004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Goal: a simple data structure that allows an algorithm to traverse a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diagram’s edges, cells and vertices.</a:t>
            </a:r>
          </a:p>
          <a:p>
            <a:r>
              <a:rPr lang="en-US" altLang="en-US" sz="2000" dirty="0"/>
              <a:t>Divide </a:t>
            </a:r>
            <a:r>
              <a:rPr lang="en-US" altLang="en-US" sz="2000" dirty="0" err="1" smtClean="0"/>
              <a:t>voronoi</a:t>
            </a:r>
            <a:r>
              <a:rPr lang="en-US" altLang="en-US" sz="2000" dirty="0" smtClean="0"/>
              <a:t> edges into </a:t>
            </a:r>
            <a:r>
              <a:rPr lang="en-US" altLang="en-US" sz="2000" dirty="0" err="1"/>
              <a:t>uni</a:t>
            </a:r>
            <a:r>
              <a:rPr lang="en-US" altLang="en-US" sz="2000" dirty="0"/>
              <a:t>-directional half-edges</a:t>
            </a:r>
          </a:p>
          <a:p>
            <a:r>
              <a:rPr lang="en-US" altLang="en-US" sz="2000" dirty="0"/>
              <a:t>A chain of counter-clockwise half-edges forms a cell</a:t>
            </a:r>
          </a:p>
          <a:p>
            <a:r>
              <a:rPr lang="en-US" altLang="en-US" sz="2000" dirty="0"/>
              <a:t>Define a half-edge’s “twin” to be its opposite half-edge of the same segment</a:t>
            </a:r>
          </a:p>
          <a:p>
            <a:endParaRPr lang="en-US" altLang="en-US" sz="2200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6" name="Line 61"/>
          <p:cNvSpPr>
            <a:spLocks noChangeShapeType="1"/>
          </p:cNvSpPr>
          <p:nvPr/>
        </p:nvSpPr>
        <p:spPr bwMode="auto">
          <a:xfrm flipH="1" flipV="1">
            <a:off x="3163629" y="4098803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2"/>
          <p:cNvSpPr>
            <a:spLocks noChangeShapeType="1"/>
          </p:cNvSpPr>
          <p:nvPr/>
        </p:nvSpPr>
        <p:spPr bwMode="auto">
          <a:xfrm>
            <a:off x="2882642" y="4951291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3"/>
          <p:cNvSpPr>
            <a:spLocks noChangeShapeType="1"/>
          </p:cNvSpPr>
          <p:nvPr/>
        </p:nvSpPr>
        <p:spPr bwMode="auto">
          <a:xfrm flipV="1">
            <a:off x="2882642" y="4556003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4"/>
          <p:cNvSpPr>
            <a:spLocks noChangeShapeType="1"/>
          </p:cNvSpPr>
          <p:nvPr/>
        </p:nvSpPr>
        <p:spPr bwMode="auto">
          <a:xfrm flipV="1">
            <a:off x="3287454" y="5076703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 flipH="1" flipV="1">
            <a:off x="3792279" y="5021141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771267" y="3411416"/>
            <a:ext cx="4162425" cy="3378200"/>
            <a:chOff x="1632" y="1089"/>
            <a:chExt cx="3216" cy="2568"/>
          </a:xfrm>
        </p:grpSpPr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14" name="Line 68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9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70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71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72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73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74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75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76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77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78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79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80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81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82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83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84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85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86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87"/>
            <p:cNvSpPr txBox="1">
              <a:spLocks noChangeArrowheads="1"/>
            </p:cNvSpPr>
            <p:nvPr/>
          </p:nvSpPr>
          <p:spPr bwMode="auto">
            <a:xfrm>
              <a:off x="3821" y="3153"/>
              <a:ext cx="247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e</a:t>
              </a:r>
              <a:endParaRPr lang="en-US" altLang="en-US" i="1" baseline="-25000"/>
            </a:p>
          </p:txBody>
        </p:sp>
      </p:grpSp>
      <p:sp>
        <p:nvSpPr>
          <p:cNvPr id="33" name="Text Box 88"/>
          <p:cNvSpPr txBox="1">
            <a:spLocks noChangeArrowheads="1"/>
          </p:cNvSpPr>
          <p:nvPr/>
        </p:nvSpPr>
        <p:spPr bwMode="auto">
          <a:xfrm>
            <a:off x="3301742" y="578155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v</a:t>
            </a:r>
          </a:p>
        </p:txBody>
      </p:sp>
      <p:grpSp>
        <p:nvGrpSpPr>
          <p:cNvPr id="34" name="Group 89"/>
          <p:cNvGrpSpPr>
            <a:grpSpLocks/>
          </p:cNvGrpSpPr>
          <p:nvPr/>
        </p:nvGrpSpPr>
        <p:grpSpPr bwMode="auto">
          <a:xfrm>
            <a:off x="1382454" y="4079753"/>
            <a:ext cx="2740025" cy="1989138"/>
            <a:chOff x="2104" y="1597"/>
            <a:chExt cx="2117" cy="1512"/>
          </a:xfrm>
        </p:grpSpPr>
        <p:sp>
          <p:nvSpPr>
            <p:cNvPr id="35" name="Oval 90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91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92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" name="Oval 93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Oval 94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Oval 95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Oval 96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97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Oval 98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Oval 99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Oval 100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Oval 101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Oval 102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Oval 103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0" name="Oval 104"/>
          <p:cNvSpPr>
            <a:spLocks noChangeArrowheads="1"/>
          </p:cNvSpPr>
          <p:nvPr/>
        </p:nvSpPr>
        <p:spPr bwMode="auto">
          <a:xfrm>
            <a:off x="2573079" y="6087941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105"/>
          <p:cNvSpPr>
            <a:spLocks noChangeArrowheads="1"/>
          </p:cNvSpPr>
          <p:nvPr/>
        </p:nvSpPr>
        <p:spPr bwMode="auto">
          <a:xfrm>
            <a:off x="2760404" y="5456116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Oval 106"/>
          <p:cNvSpPr>
            <a:spLocks noChangeArrowheads="1"/>
          </p:cNvSpPr>
          <p:nvPr/>
        </p:nvSpPr>
        <p:spPr bwMode="auto">
          <a:xfrm>
            <a:off x="3257292" y="4887791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Oval 107"/>
          <p:cNvSpPr>
            <a:spLocks noChangeArrowheads="1"/>
          </p:cNvSpPr>
          <p:nvPr/>
        </p:nvSpPr>
        <p:spPr bwMode="auto">
          <a:xfrm>
            <a:off x="3692267" y="5392616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Oval 108"/>
          <p:cNvSpPr>
            <a:spLocks noChangeArrowheads="1"/>
          </p:cNvSpPr>
          <p:nvPr/>
        </p:nvSpPr>
        <p:spPr bwMode="auto">
          <a:xfrm>
            <a:off x="4127242" y="4887791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109"/>
          <p:cNvSpPr>
            <a:spLocks noChangeArrowheads="1"/>
          </p:cNvSpPr>
          <p:nvPr/>
        </p:nvSpPr>
        <p:spPr bwMode="auto">
          <a:xfrm>
            <a:off x="3566854" y="4508378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110"/>
          <p:cNvSpPr>
            <a:spLocks noChangeArrowheads="1"/>
          </p:cNvSpPr>
          <p:nvPr/>
        </p:nvSpPr>
        <p:spPr bwMode="auto">
          <a:xfrm>
            <a:off x="3692267" y="4130553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Oval 111"/>
          <p:cNvSpPr>
            <a:spLocks noChangeArrowheads="1"/>
          </p:cNvSpPr>
          <p:nvPr/>
        </p:nvSpPr>
        <p:spPr bwMode="auto">
          <a:xfrm>
            <a:off x="2449254" y="5203703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112"/>
          <p:cNvSpPr>
            <a:spLocks noChangeArrowheads="1"/>
          </p:cNvSpPr>
          <p:nvPr/>
        </p:nvSpPr>
        <p:spPr bwMode="auto">
          <a:xfrm>
            <a:off x="2014279" y="4698878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113"/>
          <p:cNvSpPr>
            <a:spLocks noChangeArrowheads="1"/>
          </p:cNvSpPr>
          <p:nvPr/>
        </p:nvSpPr>
        <p:spPr bwMode="auto">
          <a:xfrm>
            <a:off x="2573079" y="4446466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114"/>
          <p:cNvSpPr>
            <a:spLocks noChangeArrowheads="1"/>
          </p:cNvSpPr>
          <p:nvPr/>
        </p:nvSpPr>
        <p:spPr bwMode="auto">
          <a:xfrm>
            <a:off x="2449254" y="4067053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Text Box 115"/>
          <p:cNvSpPr txBox="1">
            <a:spLocks noChangeArrowheads="1"/>
          </p:cNvSpPr>
          <p:nvPr/>
        </p:nvSpPr>
        <p:spPr bwMode="auto">
          <a:xfrm>
            <a:off x="1784092" y="5343403"/>
            <a:ext cx="874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Cell(</a:t>
            </a:r>
            <a:r>
              <a:rPr lang="en-US" altLang="en-US" sz="1800" i="1"/>
              <a:t>p</a:t>
            </a:r>
            <a:r>
              <a:rPr lang="en-US" altLang="en-US" sz="1800" i="1" baseline="-25000"/>
              <a:t>i</a:t>
            </a:r>
            <a:r>
              <a:rPr lang="en-US" altLang="en-US" sz="1800"/>
              <a:t>)</a:t>
            </a:r>
            <a:endParaRPr lang="en-US" altLang="en-US" sz="1800" i="1"/>
          </a:p>
        </p:txBody>
      </p: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6615768" y="2814516"/>
            <a:ext cx="4897437" cy="3975100"/>
            <a:chOff x="1341" y="2029"/>
            <a:chExt cx="2622" cy="2128"/>
          </a:xfrm>
        </p:grpSpPr>
        <p:sp>
          <p:nvSpPr>
            <p:cNvPr id="63" name="Line 4"/>
            <p:cNvSpPr>
              <a:spLocks noChangeShapeType="1"/>
            </p:cNvSpPr>
            <p:nvPr/>
          </p:nvSpPr>
          <p:spPr bwMode="auto">
            <a:xfrm flipH="1" flipV="1">
              <a:off x="2848" y="2462"/>
              <a:ext cx="34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2671" y="2999"/>
              <a:ext cx="4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/>
          </p:nvSpPr>
          <p:spPr bwMode="auto">
            <a:xfrm flipV="1">
              <a:off x="2671" y="2750"/>
              <a:ext cx="196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/>
          </p:nvSpPr>
          <p:spPr bwMode="auto">
            <a:xfrm flipV="1">
              <a:off x="2926" y="3078"/>
              <a:ext cx="318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/>
          </p:nvSpPr>
          <p:spPr bwMode="auto">
            <a:xfrm flipH="1" flipV="1">
              <a:off x="3244" y="304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1615" y="2283"/>
              <a:ext cx="704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>
              <a:off x="2319" y="2720"/>
              <a:ext cx="118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H="1">
              <a:off x="1732" y="2959"/>
              <a:ext cx="705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4"/>
            <p:cNvSpPr>
              <a:spLocks noChangeShapeType="1"/>
            </p:cNvSpPr>
            <p:nvPr/>
          </p:nvSpPr>
          <p:spPr bwMode="auto">
            <a:xfrm flipH="1">
              <a:off x="1341" y="3595"/>
              <a:ext cx="391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5"/>
            <p:cNvSpPr>
              <a:spLocks noChangeShapeType="1"/>
            </p:cNvSpPr>
            <p:nvPr/>
          </p:nvSpPr>
          <p:spPr bwMode="auto">
            <a:xfrm flipV="1">
              <a:off x="1732" y="3516"/>
              <a:ext cx="66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V="1">
              <a:off x="2398" y="3078"/>
              <a:ext cx="313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2437" y="2959"/>
              <a:ext cx="235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>
              <a:off x="2867" y="2750"/>
              <a:ext cx="372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2711" y="3078"/>
              <a:ext cx="21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0"/>
            <p:cNvSpPr>
              <a:spLocks noChangeShapeType="1"/>
            </p:cNvSpPr>
            <p:nvPr/>
          </p:nvSpPr>
          <p:spPr bwMode="auto">
            <a:xfrm>
              <a:off x="2398" y="3516"/>
              <a:ext cx="538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1"/>
            <p:cNvSpPr>
              <a:spLocks noChangeShapeType="1"/>
            </p:cNvSpPr>
            <p:nvPr/>
          </p:nvSpPr>
          <p:spPr bwMode="auto">
            <a:xfrm flipH="1" flipV="1">
              <a:off x="2931" y="3337"/>
              <a:ext cx="5" cy="3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flipV="1">
              <a:off x="2862" y="2566"/>
              <a:ext cx="2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3"/>
            <p:cNvSpPr>
              <a:spLocks noChangeShapeType="1"/>
            </p:cNvSpPr>
            <p:nvPr/>
          </p:nvSpPr>
          <p:spPr bwMode="auto">
            <a:xfrm flipV="1">
              <a:off x="2310" y="2457"/>
              <a:ext cx="543" cy="2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>
              <a:off x="2936" y="3675"/>
              <a:ext cx="288" cy="4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>
              <a:off x="3249" y="3083"/>
              <a:ext cx="714" cy="5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6"/>
            <p:cNvSpPr>
              <a:spLocks noChangeShapeType="1"/>
            </p:cNvSpPr>
            <p:nvPr/>
          </p:nvSpPr>
          <p:spPr bwMode="auto">
            <a:xfrm>
              <a:off x="2882" y="2576"/>
              <a:ext cx="553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7"/>
            <p:cNvSpPr>
              <a:spLocks noChangeShapeType="1"/>
            </p:cNvSpPr>
            <p:nvPr/>
          </p:nvSpPr>
          <p:spPr bwMode="auto">
            <a:xfrm flipV="1">
              <a:off x="3244" y="2735"/>
              <a:ext cx="186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8"/>
            <p:cNvSpPr>
              <a:spLocks noChangeShapeType="1"/>
            </p:cNvSpPr>
            <p:nvPr/>
          </p:nvSpPr>
          <p:spPr bwMode="auto">
            <a:xfrm flipV="1">
              <a:off x="3430" y="2437"/>
              <a:ext cx="518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9"/>
            <p:cNvSpPr>
              <a:spLocks noChangeShapeType="1"/>
            </p:cNvSpPr>
            <p:nvPr/>
          </p:nvSpPr>
          <p:spPr bwMode="auto">
            <a:xfrm flipV="1">
              <a:off x="2853" y="2029"/>
              <a:ext cx="29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0"/>
            <p:cNvSpPr txBox="1">
              <a:spLocks noChangeArrowheads="1"/>
            </p:cNvSpPr>
            <p:nvPr/>
          </p:nvSpPr>
          <p:spPr bwMode="auto">
            <a:xfrm>
              <a:off x="3126" y="3739"/>
              <a:ext cx="171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e</a:t>
              </a:r>
              <a:endParaRPr lang="en-US" altLang="en-US" i="1" baseline="-25000"/>
            </a:p>
          </p:txBody>
        </p:sp>
        <p:sp>
          <p:nvSpPr>
            <p:cNvPr id="88" name="Text Box 31"/>
            <p:cNvSpPr txBox="1">
              <a:spLocks noChangeArrowheads="1"/>
            </p:cNvSpPr>
            <p:nvPr/>
          </p:nvSpPr>
          <p:spPr bwMode="auto">
            <a:xfrm>
              <a:off x="2935" y="3522"/>
              <a:ext cx="17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/>
                <a:t>v</a:t>
              </a:r>
            </a:p>
          </p:txBody>
        </p:sp>
        <p:grpSp>
          <p:nvGrpSpPr>
            <p:cNvPr id="89" name="Group 32"/>
            <p:cNvGrpSpPr>
              <a:grpSpLocks/>
            </p:cNvGrpSpPr>
            <p:nvPr/>
          </p:nvGrpSpPr>
          <p:grpSpPr bwMode="auto">
            <a:xfrm>
              <a:off x="1726" y="2450"/>
              <a:ext cx="1726" cy="1253"/>
              <a:chOff x="2104" y="1597"/>
              <a:chExt cx="2117" cy="1512"/>
            </a:xfrm>
          </p:grpSpPr>
          <p:sp>
            <p:nvSpPr>
              <p:cNvPr id="102" name="Oval 33"/>
              <p:cNvSpPr>
                <a:spLocks noChangeArrowheads="1"/>
              </p:cNvSpPr>
              <p:nvPr/>
            </p:nvSpPr>
            <p:spPr bwMode="auto">
              <a:xfrm>
                <a:off x="3560" y="3053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" name="Oval 34"/>
              <p:cNvSpPr>
                <a:spLocks noChangeArrowheads="1"/>
              </p:cNvSpPr>
              <p:nvPr/>
            </p:nvSpPr>
            <p:spPr bwMode="auto">
              <a:xfrm>
                <a:off x="2916" y="2853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" name="Oval 35"/>
              <p:cNvSpPr>
                <a:spLocks noChangeArrowheads="1"/>
              </p:cNvSpPr>
              <p:nvPr/>
            </p:nvSpPr>
            <p:spPr bwMode="auto">
              <a:xfrm>
                <a:off x="2104" y="2955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2952" y="218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3249" y="2241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" name="Oval 38"/>
              <p:cNvSpPr>
                <a:spLocks noChangeArrowheads="1"/>
              </p:cNvSpPr>
              <p:nvPr/>
            </p:nvSpPr>
            <p:spPr bwMode="auto">
              <a:xfrm>
                <a:off x="3291" y="23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3550" y="26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" name="Oval 40"/>
              <p:cNvSpPr>
                <a:spLocks noChangeArrowheads="1"/>
              </p:cNvSpPr>
              <p:nvPr/>
            </p:nvSpPr>
            <p:spPr bwMode="auto">
              <a:xfrm>
                <a:off x="3941" y="234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3938" y="22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3474" y="194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3492" y="172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3455" y="159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" name="Oval 45"/>
              <p:cNvSpPr>
                <a:spLocks noChangeArrowheads="1"/>
              </p:cNvSpPr>
              <p:nvPr/>
            </p:nvSpPr>
            <p:spPr bwMode="auto">
              <a:xfrm>
                <a:off x="2799" y="189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Oval 46"/>
              <p:cNvSpPr>
                <a:spLocks noChangeArrowheads="1"/>
              </p:cNvSpPr>
              <p:nvPr/>
            </p:nvSpPr>
            <p:spPr bwMode="auto">
              <a:xfrm>
                <a:off x="4165" y="1914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90" name="Oval 47"/>
            <p:cNvSpPr>
              <a:spLocks noChangeArrowheads="1"/>
            </p:cNvSpPr>
            <p:nvPr/>
          </p:nvSpPr>
          <p:spPr bwMode="auto">
            <a:xfrm>
              <a:off x="2476" y="3715"/>
              <a:ext cx="118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Oval 48"/>
            <p:cNvSpPr>
              <a:spLocks noChangeArrowheads="1"/>
            </p:cNvSpPr>
            <p:nvPr/>
          </p:nvSpPr>
          <p:spPr bwMode="auto">
            <a:xfrm>
              <a:off x="2594" y="3317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Oval 49"/>
            <p:cNvSpPr>
              <a:spLocks noChangeArrowheads="1"/>
            </p:cNvSpPr>
            <p:nvPr/>
          </p:nvSpPr>
          <p:spPr bwMode="auto">
            <a:xfrm>
              <a:off x="2907" y="2959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Oval 50"/>
            <p:cNvSpPr>
              <a:spLocks noChangeArrowheads="1"/>
            </p:cNvSpPr>
            <p:nvPr/>
          </p:nvSpPr>
          <p:spPr bwMode="auto">
            <a:xfrm>
              <a:off x="3181" y="3277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Oval 51"/>
            <p:cNvSpPr>
              <a:spLocks noChangeArrowheads="1"/>
            </p:cNvSpPr>
            <p:nvPr/>
          </p:nvSpPr>
          <p:spPr bwMode="auto">
            <a:xfrm>
              <a:off x="3455" y="2959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" name="Oval 52"/>
            <p:cNvSpPr>
              <a:spLocks noChangeArrowheads="1"/>
            </p:cNvSpPr>
            <p:nvPr/>
          </p:nvSpPr>
          <p:spPr bwMode="auto">
            <a:xfrm>
              <a:off x="3102" y="2720"/>
              <a:ext cx="118" cy="1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Oval 53"/>
            <p:cNvSpPr>
              <a:spLocks noChangeArrowheads="1"/>
            </p:cNvSpPr>
            <p:nvPr/>
          </p:nvSpPr>
          <p:spPr bwMode="auto">
            <a:xfrm>
              <a:off x="3181" y="2482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7" name="Oval 54"/>
            <p:cNvSpPr>
              <a:spLocks noChangeArrowheads="1"/>
            </p:cNvSpPr>
            <p:nvPr/>
          </p:nvSpPr>
          <p:spPr bwMode="auto">
            <a:xfrm>
              <a:off x="2398" y="3158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8" name="Oval 55"/>
            <p:cNvSpPr>
              <a:spLocks noChangeArrowheads="1"/>
            </p:cNvSpPr>
            <p:nvPr/>
          </p:nvSpPr>
          <p:spPr bwMode="auto">
            <a:xfrm>
              <a:off x="2124" y="2840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9" name="Oval 56"/>
            <p:cNvSpPr>
              <a:spLocks noChangeArrowheads="1"/>
            </p:cNvSpPr>
            <p:nvPr/>
          </p:nvSpPr>
          <p:spPr bwMode="auto">
            <a:xfrm>
              <a:off x="2476" y="2681"/>
              <a:ext cx="118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0" name="Oval 57"/>
            <p:cNvSpPr>
              <a:spLocks noChangeArrowheads="1"/>
            </p:cNvSpPr>
            <p:nvPr/>
          </p:nvSpPr>
          <p:spPr bwMode="auto">
            <a:xfrm>
              <a:off x="2398" y="2442"/>
              <a:ext cx="117" cy="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1" name="Text Box 58"/>
            <p:cNvSpPr txBox="1">
              <a:spLocks noChangeArrowheads="1"/>
            </p:cNvSpPr>
            <p:nvPr/>
          </p:nvSpPr>
          <p:spPr bwMode="auto">
            <a:xfrm>
              <a:off x="1979" y="3246"/>
              <a:ext cx="53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/>
                <a:t>  Cell(</a:t>
              </a:r>
              <a:r>
                <a:rPr lang="en-US" altLang="en-US" sz="1800" i="1"/>
                <a:t>p</a:t>
              </a:r>
              <a:r>
                <a:rPr lang="en-US" altLang="en-US" sz="1800" i="1" baseline="-25000"/>
                <a:t>i</a:t>
              </a:r>
              <a:r>
                <a:rPr lang="en-US" altLang="en-US" sz="1800"/>
                <a:t>)</a:t>
              </a:r>
              <a:endParaRPr lang="en-US" altLang="en-US" sz="1800" i="1"/>
            </a:p>
          </p:txBody>
        </p:sp>
      </p:grpSp>
      <p:sp>
        <p:nvSpPr>
          <p:cNvPr id="116" name="Line 60"/>
          <p:cNvSpPr>
            <a:spLocks noChangeShapeType="1"/>
          </p:cNvSpPr>
          <p:nvPr/>
        </p:nvSpPr>
        <p:spPr bwMode="auto">
          <a:xfrm>
            <a:off x="7242830" y="3289178"/>
            <a:ext cx="1117600" cy="698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61"/>
          <p:cNvSpPr>
            <a:spLocks noChangeShapeType="1"/>
          </p:cNvSpPr>
          <p:nvPr/>
        </p:nvSpPr>
        <p:spPr bwMode="auto">
          <a:xfrm flipV="1">
            <a:off x="8423930" y="3593978"/>
            <a:ext cx="9144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62"/>
          <p:cNvSpPr>
            <a:spLocks noChangeShapeType="1"/>
          </p:cNvSpPr>
          <p:nvPr/>
        </p:nvSpPr>
        <p:spPr bwMode="auto">
          <a:xfrm flipV="1">
            <a:off x="9401830" y="2882778"/>
            <a:ext cx="25400" cy="63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63"/>
          <p:cNvSpPr>
            <a:spLocks noChangeShapeType="1"/>
          </p:cNvSpPr>
          <p:nvPr/>
        </p:nvSpPr>
        <p:spPr bwMode="auto">
          <a:xfrm flipH="1">
            <a:off x="9516130" y="2882778"/>
            <a:ext cx="50800" cy="660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64"/>
          <p:cNvSpPr>
            <a:spLocks noChangeShapeType="1"/>
          </p:cNvSpPr>
          <p:nvPr/>
        </p:nvSpPr>
        <p:spPr bwMode="auto">
          <a:xfrm>
            <a:off x="9490730" y="3619378"/>
            <a:ext cx="63500" cy="190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65"/>
          <p:cNvSpPr>
            <a:spLocks noChangeShapeType="1"/>
          </p:cNvSpPr>
          <p:nvPr/>
        </p:nvSpPr>
        <p:spPr bwMode="auto">
          <a:xfrm>
            <a:off x="9655830" y="3822578"/>
            <a:ext cx="812800" cy="24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66"/>
          <p:cNvSpPr>
            <a:spLocks noChangeShapeType="1"/>
          </p:cNvSpPr>
          <p:nvPr/>
        </p:nvSpPr>
        <p:spPr bwMode="auto">
          <a:xfrm flipV="1">
            <a:off x="10532130" y="3568578"/>
            <a:ext cx="86360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67"/>
          <p:cNvSpPr>
            <a:spLocks noChangeShapeType="1"/>
          </p:cNvSpPr>
          <p:nvPr/>
        </p:nvSpPr>
        <p:spPr bwMode="auto">
          <a:xfrm flipH="1">
            <a:off x="10608330" y="3670178"/>
            <a:ext cx="86360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68"/>
          <p:cNvSpPr>
            <a:spLocks noChangeShapeType="1"/>
          </p:cNvSpPr>
          <p:nvPr/>
        </p:nvSpPr>
        <p:spPr bwMode="auto">
          <a:xfrm flipH="1">
            <a:off x="10252730" y="4216278"/>
            <a:ext cx="304800" cy="520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69"/>
          <p:cNvSpPr>
            <a:spLocks noChangeShapeType="1"/>
          </p:cNvSpPr>
          <p:nvPr/>
        </p:nvSpPr>
        <p:spPr bwMode="auto">
          <a:xfrm>
            <a:off x="10316230" y="4825878"/>
            <a:ext cx="1130300" cy="927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70"/>
          <p:cNvSpPr>
            <a:spLocks noChangeShapeType="1"/>
          </p:cNvSpPr>
          <p:nvPr/>
        </p:nvSpPr>
        <p:spPr bwMode="auto">
          <a:xfrm flipH="1" flipV="1">
            <a:off x="10189230" y="4914778"/>
            <a:ext cx="1231900" cy="977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71"/>
          <p:cNvSpPr>
            <a:spLocks noChangeShapeType="1"/>
          </p:cNvSpPr>
          <p:nvPr/>
        </p:nvSpPr>
        <p:spPr bwMode="auto">
          <a:xfrm flipH="1">
            <a:off x="9693930" y="4914778"/>
            <a:ext cx="381000" cy="342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72"/>
          <p:cNvSpPr>
            <a:spLocks noChangeShapeType="1"/>
          </p:cNvSpPr>
          <p:nvPr/>
        </p:nvSpPr>
        <p:spPr bwMode="auto">
          <a:xfrm>
            <a:off x="9643130" y="5333878"/>
            <a:ext cx="0" cy="520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73"/>
          <p:cNvSpPr>
            <a:spLocks noChangeShapeType="1"/>
          </p:cNvSpPr>
          <p:nvPr/>
        </p:nvSpPr>
        <p:spPr bwMode="auto">
          <a:xfrm>
            <a:off x="9719330" y="5968878"/>
            <a:ext cx="431800" cy="749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74"/>
          <p:cNvSpPr>
            <a:spLocks noChangeShapeType="1"/>
          </p:cNvSpPr>
          <p:nvPr/>
        </p:nvSpPr>
        <p:spPr bwMode="auto">
          <a:xfrm flipH="1" flipV="1">
            <a:off x="9579630" y="5981578"/>
            <a:ext cx="457200" cy="800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75"/>
          <p:cNvSpPr>
            <a:spLocks noChangeShapeType="1"/>
          </p:cNvSpPr>
          <p:nvPr/>
        </p:nvSpPr>
        <p:spPr bwMode="auto">
          <a:xfrm flipH="1" flipV="1">
            <a:off x="8652530" y="5664078"/>
            <a:ext cx="850900" cy="266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76"/>
          <p:cNvSpPr>
            <a:spLocks noChangeShapeType="1"/>
          </p:cNvSpPr>
          <p:nvPr/>
        </p:nvSpPr>
        <p:spPr bwMode="auto">
          <a:xfrm flipH="1">
            <a:off x="7420630" y="5664078"/>
            <a:ext cx="1155700" cy="139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77"/>
          <p:cNvSpPr>
            <a:spLocks noChangeShapeType="1"/>
          </p:cNvSpPr>
          <p:nvPr/>
        </p:nvSpPr>
        <p:spPr bwMode="auto">
          <a:xfrm flipH="1">
            <a:off x="6696730" y="5841878"/>
            <a:ext cx="647700" cy="24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78"/>
          <p:cNvSpPr>
            <a:spLocks noChangeShapeType="1"/>
          </p:cNvSpPr>
          <p:nvPr/>
        </p:nvSpPr>
        <p:spPr bwMode="auto">
          <a:xfrm flipV="1">
            <a:off x="6645930" y="5664078"/>
            <a:ext cx="647700" cy="266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79"/>
          <p:cNvSpPr>
            <a:spLocks noChangeShapeType="1"/>
          </p:cNvSpPr>
          <p:nvPr/>
        </p:nvSpPr>
        <p:spPr bwMode="auto">
          <a:xfrm flipV="1">
            <a:off x="7382530" y="4571878"/>
            <a:ext cx="1193800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80"/>
          <p:cNvSpPr>
            <a:spLocks noChangeShapeType="1"/>
          </p:cNvSpPr>
          <p:nvPr/>
        </p:nvSpPr>
        <p:spPr bwMode="auto">
          <a:xfrm flipH="1" flipV="1">
            <a:off x="8411230" y="4190878"/>
            <a:ext cx="139700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81"/>
          <p:cNvSpPr>
            <a:spLocks noChangeShapeType="1"/>
          </p:cNvSpPr>
          <p:nvPr/>
        </p:nvSpPr>
        <p:spPr bwMode="auto">
          <a:xfrm flipH="1" flipV="1">
            <a:off x="7179330" y="3416178"/>
            <a:ext cx="1181100" cy="736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82"/>
          <p:cNvSpPr>
            <a:spLocks noChangeShapeType="1"/>
          </p:cNvSpPr>
          <p:nvPr/>
        </p:nvSpPr>
        <p:spPr bwMode="auto">
          <a:xfrm>
            <a:off x="8512830" y="4101978"/>
            <a:ext cx="17780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83"/>
          <p:cNvSpPr>
            <a:spLocks noChangeShapeType="1"/>
          </p:cNvSpPr>
          <p:nvPr/>
        </p:nvSpPr>
        <p:spPr bwMode="auto">
          <a:xfrm>
            <a:off x="8741430" y="4508378"/>
            <a:ext cx="342900" cy="50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84"/>
          <p:cNvSpPr>
            <a:spLocks noChangeShapeType="1"/>
          </p:cNvSpPr>
          <p:nvPr/>
        </p:nvSpPr>
        <p:spPr bwMode="auto">
          <a:xfrm flipV="1">
            <a:off x="9109730" y="4152778"/>
            <a:ext cx="279400" cy="342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85"/>
          <p:cNvSpPr>
            <a:spLocks noChangeShapeType="1"/>
          </p:cNvSpPr>
          <p:nvPr/>
        </p:nvSpPr>
        <p:spPr bwMode="auto">
          <a:xfrm flipV="1">
            <a:off x="9401830" y="3886078"/>
            <a:ext cx="25400" cy="203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86"/>
          <p:cNvSpPr>
            <a:spLocks noChangeShapeType="1"/>
          </p:cNvSpPr>
          <p:nvPr/>
        </p:nvSpPr>
        <p:spPr bwMode="auto">
          <a:xfrm flipH="1" flipV="1">
            <a:off x="9376430" y="3695578"/>
            <a:ext cx="635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87"/>
          <p:cNvSpPr>
            <a:spLocks noChangeShapeType="1"/>
          </p:cNvSpPr>
          <p:nvPr/>
        </p:nvSpPr>
        <p:spPr bwMode="auto">
          <a:xfrm flipH="1">
            <a:off x="8550930" y="3733678"/>
            <a:ext cx="77470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88"/>
          <p:cNvSpPr>
            <a:spLocks noChangeShapeType="1"/>
          </p:cNvSpPr>
          <p:nvPr/>
        </p:nvSpPr>
        <p:spPr bwMode="auto">
          <a:xfrm flipH="1">
            <a:off x="7496830" y="4622678"/>
            <a:ext cx="1193800" cy="1041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89"/>
          <p:cNvSpPr>
            <a:spLocks noChangeShapeType="1"/>
          </p:cNvSpPr>
          <p:nvPr/>
        </p:nvSpPr>
        <p:spPr bwMode="auto">
          <a:xfrm flipV="1">
            <a:off x="7585730" y="5524378"/>
            <a:ext cx="95250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90"/>
          <p:cNvSpPr>
            <a:spLocks noChangeShapeType="1"/>
          </p:cNvSpPr>
          <p:nvPr/>
        </p:nvSpPr>
        <p:spPr bwMode="auto">
          <a:xfrm flipV="1">
            <a:off x="8614430" y="4800478"/>
            <a:ext cx="482600" cy="673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91"/>
          <p:cNvSpPr>
            <a:spLocks noChangeShapeType="1"/>
          </p:cNvSpPr>
          <p:nvPr/>
        </p:nvSpPr>
        <p:spPr bwMode="auto">
          <a:xfrm flipH="1" flipV="1">
            <a:off x="9046230" y="4635378"/>
            <a:ext cx="50800" cy="114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92"/>
          <p:cNvSpPr>
            <a:spLocks noChangeShapeType="1"/>
          </p:cNvSpPr>
          <p:nvPr/>
        </p:nvSpPr>
        <p:spPr bwMode="auto">
          <a:xfrm flipH="1" flipV="1">
            <a:off x="8716030" y="4622678"/>
            <a:ext cx="254000" cy="38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93"/>
          <p:cNvSpPr>
            <a:spLocks noChangeShapeType="1"/>
          </p:cNvSpPr>
          <p:nvPr/>
        </p:nvSpPr>
        <p:spPr bwMode="auto">
          <a:xfrm>
            <a:off x="9173230" y="4622678"/>
            <a:ext cx="5080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94"/>
          <p:cNvSpPr>
            <a:spLocks noChangeShapeType="1"/>
          </p:cNvSpPr>
          <p:nvPr/>
        </p:nvSpPr>
        <p:spPr bwMode="auto">
          <a:xfrm flipH="1">
            <a:off x="9224030" y="4267078"/>
            <a:ext cx="254000" cy="27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 flipH="1" flipV="1">
            <a:off x="9566930" y="4292478"/>
            <a:ext cx="5207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96"/>
          <p:cNvSpPr>
            <a:spLocks noChangeShapeType="1"/>
          </p:cNvSpPr>
          <p:nvPr/>
        </p:nvSpPr>
        <p:spPr bwMode="auto">
          <a:xfrm>
            <a:off x="9274830" y="4787778"/>
            <a:ext cx="330200" cy="393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97"/>
          <p:cNvSpPr>
            <a:spLocks noChangeShapeType="1"/>
          </p:cNvSpPr>
          <p:nvPr/>
        </p:nvSpPr>
        <p:spPr bwMode="auto">
          <a:xfrm flipV="1">
            <a:off x="9655830" y="4762378"/>
            <a:ext cx="419100" cy="33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98"/>
          <p:cNvSpPr>
            <a:spLocks noChangeShapeType="1"/>
          </p:cNvSpPr>
          <p:nvPr/>
        </p:nvSpPr>
        <p:spPr bwMode="auto">
          <a:xfrm flipH="1" flipV="1">
            <a:off x="9554230" y="3911478"/>
            <a:ext cx="838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99"/>
          <p:cNvSpPr>
            <a:spLocks noChangeShapeType="1"/>
          </p:cNvSpPr>
          <p:nvPr/>
        </p:nvSpPr>
        <p:spPr bwMode="auto">
          <a:xfrm flipH="1">
            <a:off x="9503430" y="3936878"/>
            <a:ext cx="12700" cy="190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100"/>
          <p:cNvSpPr>
            <a:spLocks noChangeShapeType="1"/>
          </p:cNvSpPr>
          <p:nvPr/>
        </p:nvSpPr>
        <p:spPr bwMode="auto">
          <a:xfrm>
            <a:off x="9554230" y="4178178"/>
            <a:ext cx="584200" cy="444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101"/>
          <p:cNvSpPr>
            <a:spLocks noChangeShapeType="1"/>
          </p:cNvSpPr>
          <p:nvPr/>
        </p:nvSpPr>
        <p:spPr bwMode="auto">
          <a:xfrm flipV="1">
            <a:off x="10163830" y="4216278"/>
            <a:ext cx="190500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102"/>
          <p:cNvSpPr>
            <a:spLocks noChangeShapeType="1"/>
          </p:cNvSpPr>
          <p:nvPr/>
        </p:nvSpPr>
        <p:spPr bwMode="auto">
          <a:xfrm flipH="1" flipV="1">
            <a:off x="9193868" y="4886203"/>
            <a:ext cx="288925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103"/>
          <p:cNvSpPr>
            <a:spLocks noChangeShapeType="1"/>
          </p:cNvSpPr>
          <p:nvPr/>
        </p:nvSpPr>
        <p:spPr bwMode="auto">
          <a:xfrm flipH="1">
            <a:off x="8714443" y="4914778"/>
            <a:ext cx="449262" cy="5953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104"/>
          <p:cNvSpPr>
            <a:spLocks noChangeShapeType="1"/>
          </p:cNvSpPr>
          <p:nvPr/>
        </p:nvSpPr>
        <p:spPr bwMode="auto">
          <a:xfrm>
            <a:off x="8743018" y="5567241"/>
            <a:ext cx="769937" cy="233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105"/>
          <p:cNvSpPr>
            <a:spLocks noChangeShapeType="1"/>
          </p:cNvSpPr>
          <p:nvPr/>
        </p:nvSpPr>
        <p:spPr bwMode="auto">
          <a:xfrm flipV="1">
            <a:off x="9541530" y="5244978"/>
            <a:ext cx="0" cy="4683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5165124" y="4446466"/>
            <a:ext cx="1664044" cy="4770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Doubly Linked List (D)</a:t>
            </a:r>
            <a:endParaRPr lang="en-US" sz="3600" dirty="0"/>
          </a:p>
        </p:txBody>
      </p:sp>
      <p:sp>
        <p:nvSpPr>
          <p:cNvPr id="163" name="Rectangle 3"/>
          <p:cNvSpPr txBox="1">
            <a:spLocks noChangeArrowheads="1"/>
          </p:cNvSpPr>
          <p:nvPr/>
        </p:nvSpPr>
        <p:spPr>
          <a:xfrm>
            <a:off x="916459" y="1305697"/>
            <a:ext cx="10781272" cy="390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b="1" dirty="0" smtClean="0"/>
              <a:t>Cell Table</a:t>
            </a:r>
          </a:p>
          <a:p>
            <a:pPr lvl="1"/>
            <a:r>
              <a:rPr lang="en-US" altLang="en-US" sz="2200" dirty="0" smtClean="0"/>
              <a:t>Cell(</a:t>
            </a:r>
            <a:r>
              <a:rPr lang="en-US" altLang="en-US" sz="2200" i="1" dirty="0" smtClean="0"/>
              <a:t>p</a:t>
            </a:r>
            <a:r>
              <a:rPr lang="en-US" altLang="en-US" sz="2200" i="1" baseline="-25000" dirty="0" smtClean="0"/>
              <a:t>i</a:t>
            </a:r>
            <a:r>
              <a:rPr lang="en-US" altLang="en-US" sz="2200" dirty="0" smtClean="0"/>
              <a:t>) : pointer to any incident half-edge</a:t>
            </a:r>
          </a:p>
          <a:p>
            <a:r>
              <a:rPr lang="en-US" altLang="en-US" sz="2200" b="1" dirty="0" smtClean="0"/>
              <a:t>Vertex Table</a:t>
            </a:r>
          </a:p>
          <a:p>
            <a:pPr lvl="1"/>
            <a:r>
              <a:rPr lang="en-US" altLang="en-US" sz="2200" i="1" dirty="0" smtClean="0"/>
              <a:t>v</a:t>
            </a:r>
            <a:r>
              <a:rPr lang="en-US" altLang="en-US" sz="2200" i="1" baseline="-25000" dirty="0" smtClean="0"/>
              <a:t>i </a:t>
            </a:r>
            <a:r>
              <a:rPr lang="en-US" altLang="en-US" sz="2200" dirty="0" smtClean="0"/>
              <a:t>: list of pointers to all incident half-edges</a:t>
            </a:r>
            <a:endParaRPr lang="en-US" altLang="en-US" sz="2200" i="1" dirty="0" smtClean="0"/>
          </a:p>
          <a:p>
            <a:r>
              <a:rPr lang="en-US" altLang="en-US" sz="2200" b="1" dirty="0" smtClean="0"/>
              <a:t>Doubly Linked-List of half-edges; each has:</a:t>
            </a:r>
          </a:p>
          <a:p>
            <a:pPr lvl="1"/>
            <a:r>
              <a:rPr lang="en-US" altLang="en-US" sz="2200" dirty="0" smtClean="0"/>
              <a:t>Pointer to Cell Table entry</a:t>
            </a:r>
          </a:p>
          <a:p>
            <a:pPr lvl="1"/>
            <a:r>
              <a:rPr lang="en-US" altLang="en-US" sz="2200" dirty="0" smtClean="0"/>
              <a:t>Pointers to start/end vertices of half-edge</a:t>
            </a:r>
          </a:p>
          <a:p>
            <a:pPr lvl="1"/>
            <a:r>
              <a:rPr lang="en-US" altLang="en-US" sz="2200" dirty="0" smtClean="0"/>
              <a:t>Pointers to previous/next half-edges in the CCW chain</a:t>
            </a:r>
          </a:p>
          <a:p>
            <a:pPr lvl="1"/>
            <a:r>
              <a:rPr lang="en-US" altLang="en-US" sz="2200" dirty="0" smtClean="0"/>
              <a:t>Pointer to twin half-edge</a:t>
            </a:r>
          </a:p>
        </p:txBody>
      </p:sp>
    </p:spTree>
    <p:extLst>
      <p:ext uri="{BB962C8B-B14F-4D97-AF65-F5344CB8AC3E}">
        <p14:creationId xmlns:p14="http://schemas.microsoft.com/office/powerpoint/2010/main" val="31181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Balanced Binary Tree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42949" y="877888"/>
            <a:ext cx="10880639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Internal nodes represent break points between two arcs</a:t>
            </a:r>
          </a:p>
          <a:p>
            <a:pPr lvl="1"/>
            <a:r>
              <a:rPr lang="en-US" altLang="en-US" sz="2200" dirty="0" smtClean="0"/>
              <a:t>Also contains a pointer to the </a:t>
            </a:r>
            <a:r>
              <a:rPr lang="en-US" altLang="en-US" sz="2200" i="1" dirty="0" smtClean="0"/>
              <a:t>D </a:t>
            </a:r>
            <a:r>
              <a:rPr lang="en-US" altLang="en-US" sz="2200" dirty="0" smtClean="0"/>
              <a:t>record of the edge being traced</a:t>
            </a:r>
          </a:p>
          <a:p>
            <a:r>
              <a:rPr lang="en-US" altLang="en-US" sz="2200" dirty="0" smtClean="0"/>
              <a:t>Leaf nodes represent arcs, each arc is in turn represented by the site that generated it</a:t>
            </a:r>
          </a:p>
          <a:p>
            <a:pPr lvl="1"/>
            <a:r>
              <a:rPr lang="en-US" altLang="en-US" sz="2200" dirty="0" smtClean="0"/>
              <a:t>Also contains a pointer to a potential circle event</a:t>
            </a:r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2222843" y="3323367"/>
            <a:ext cx="3732213" cy="3032125"/>
            <a:chOff x="352" y="2218"/>
            <a:chExt cx="2351" cy="191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160" y="2256"/>
              <a:ext cx="256" cy="2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16" y="3040"/>
              <a:ext cx="256" cy="2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680" y="3032"/>
              <a:ext cx="256" cy="2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1" name="AutoShape 8"/>
            <p:cNvCxnSpPr>
              <a:cxnSpLocks noChangeShapeType="1"/>
              <a:stCxn id="8" idx="3"/>
              <a:endCxn id="9" idx="7"/>
            </p:cNvCxnSpPr>
            <p:nvPr/>
          </p:nvCxnSpPr>
          <p:spPr bwMode="auto">
            <a:xfrm flipH="1">
              <a:off x="835" y="2475"/>
              <a:ext cx="362" cy="6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9"/>
            <p:cNvCxnSpPr>
              <a:cxnSpLocks noChangeShapeType="1"/>
              <a:stCxn id="8" idx="5"/>
              <a:endCxn id="10" idx="1"/>
            </p:cNvCxnSpPr>
            <p:nvPr/>
          </p:nvCxnSpPr>
          <p:spPr bwMode="auto">
            <a:xfrm>
              <a:off x="1379" y="2475"/>
              <a:ext cx="338" cy="5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52" y="3856"/>
              <a:ext cx="272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/>
                <a:t>p</a:t>
              </a:r>
              <a:r>
                <a:rPr lang="en-US" altLang="en-US" i="1" baseline="-25000"/>
                <a:t>i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888" y="3848"/>
              <a:ext cx="272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/>
                <a:t>p</a:t>
              </a:r>
              <a:r>
                <a:rPr lang="en-US" altLang="en-US" i="1" baseline="-25000"/>
                <a:t>j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416" y="3856"/>
              <a:ext cx="272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/>
                <a:t>p</a:t>
              </a:r>
              <a:r>
                <a:rPr lang="en-US" altLang="en-US" i="1" baseline="-25000"/>
                <a:t>k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952" y="3840"/>
              <a:ext cx="272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i="1"/>
                <a:t>p</a:t>
              </a:r>
              <a:r>
                <a:rPr lang="en-US" altLang="en-US" i="1" baseline="-25000"/>
                <a:t>l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46" y="2218"/>
              <a:ext cx="7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&lt; </a:t>
              </a:r>
              <a:r>
                <a:rPr lang="en-US" altLang="en-US" i="1"/>
                <a:t>p</a:t>
              </a:r>
              <a:r>
                <a:rPr lang="en-US" altLang="en-US" i="1" baseline="-25000"/>
                <a:t>j</a:t>
              </a:r>
              <a:r>
                <a:rPr lang="en-US" altLang="en-US"/>
                <a:t>, </a:t>
              </a:r>
              <a:r>
                <a:rPr lang="en-US" altLang="en-US" i="1"/>
                <a:t>p</a:t>
              </a:r>
              <a:r>
                <a:rPr lang="en-US" altLang="en-US" i="1" baseline="-25000"/>
                <a:t>k</a:t>
              </a:r>
              <a:r>
                <a:rPr lang="en-US" altLang="en-US"/>
                <a:t>&gt;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78" y="3050"/>
              <a:ext cx="7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&lt; </a:t>
              </a:r>
              <a:r>
                <a:rPr lang="en-US" altLang="en-US" i="1"/>
                <a:t>p</a:t>
              </a:r>
              <a:r>
                <a:rPr lang="en-US" altLang="en-US" i="1" baseline="-25000"/>
                <a:t>i</a:t>
              </a:r>
              <a:r>
                <a:rPr lang="en-US" altLang="en-US"/>
                <a:t>, </a:t>
              </a:r>
              <a:r>
                <a:rPr lang="en-US" altLang="en-US" i="1"/>
                <a:t>p</a:t>
              </a:r>
              <a:r>
                <a:rPr lang="en-US" altLang="en-US" i="1" baseline="-25000"/>
                <a:t>j</a:t>
              </a:r>
              <a:r>
                <a:rPr lang="en-US" altLang="en-US"/>
                <a:t>&gt;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942" y="3058"/>
              <a:ext cx="7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&lt; </a:t>
              </a:r>
              <a:r>
                <a:rPr lang="en-US" altLang="en-US" i="1"/>
                <a:t>p</a:t>
              </a:r>
              <a:r>
                <a:rPr lang="en-US" altLang="en-US" i="1" baseline="-25000"/>
                <a:t>k</a:t>
              </a:r>
              <a:r>
                <a:rPr lang="en-US" altLang="en-US"/>
                <a:t>, </a:t>
              </a:r>
              <a:r>
                <a:rPr lang="en-US" altLang="en-US" i="1"/>
                <a:t>p</a:t>
              </a:r>
              <a:r>
                <a:rPr lang="en-US" altLang="en-US" i="1" baseline="-25000"/>
                <a:t>l</a:t>
              </a:r>
              <a:r>
                <a:rPr lang="en-US" altLang="en-US"/>
                <a:t>&gt;</a:t>
              </a:r>
            </a:p>
          </p:txBody>
        </p:sp>
        <p:cxnSp>
          <p:nvCxnSpPr>
            <p:cNvPr id="20" name="AutoShape 21"/>
            <p:cNvCxnSpPr>
              <a:cxnSpLocks noChangeShapeType="1"/>
              <a:stCxn id="9" idx="3"/>
              <a:endCxn id="13" idx="0"/>
            </p:cNvCxnSpPr>
            <p:nvPr/>
          </p:nvCxnSpPr>
          <p:spPr bwMode="auto">
            <a:xfrm flipH="1">
              <a:off x="488" y="3259"/>
              <a:ext cx="165" cy="5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2"/>
            <p:cNvCxnSpPr>
              <a:cxnSpLocks noChangeShapeType="1"/>
              <a:stCxn id="9" idx="5"/>
              <a:endCxn id="14" idx="0"/>
            </p:cNvCxnSpPr>
            <p:nvPr/>
          </p:nvCxnSpPr>
          <p:spPr bwMode="auto">
            <a:xfrm>
              <a:off x="835" y="3259"/>
              <a:ext cx="189" cy="5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3"/>
            <p:cNvCxnSpPr>
              <a:cxnSpLocks noChangeShapeType="1"/>
              <a:stCxn id="10" idx="3"/>
              <a:endCxn id="15" idx="0"/>
            </p:cNvCxnSpPr>
            <p:nvPr/>
          </p:nvCxnSpPr>
          <p:spPr bwMode="auto">
            <a:xfrm flipH="1">
              <a:off x="1552" y="3251"/>
              <a:ext cx="165" cy="6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4"/>
            <p:cNvCxnSpPr>
              <a:cxnSpLocks noChangeShapeType="1"/>
              <a:stCxn id="10" idx="5"/>
              <a:endCxn id="16" idx="0"/>
            </p:cNvCxnSpPr>
            <p:nvPr/>
          </p:nvCxnSpPr>
          <p:spPr bwMode="auto">
            <a:xfrm>
              <a:off x="1899" y="3251"/>
              <a:ext cx="189" cy="5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7112343" y="54918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7975943" y="54537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8737943" y="58347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9042743" y="53013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>
            <a:off x="7544143" y="60633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8407743" y="45520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9271343" y="42345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8699843" y="36630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4"/>
          <p:cNvSpPr>
            <a:spLocks noChangeArrowheads="1"/>
          </p:cNvSpPr>
          <p:nvPr/>
        </p:nvSpPr>
        <p:spPr bwMode="auto">
          <a:xfrm>
            <a:off x="7493343" y="40567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7290143" y="34598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36"/>
          <p:cNvSpPr>
            <a:spLocks noChangeArrowheads="1"/>
          </p:cNvSpPr>
          <p:nvPr/>
        </p:nvSpPr>
        <p:spPr bwMode="auto">
          <a:xfrm>
            <a:off x="6705943" y="4259992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270968" y="3932967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7071068" y="3717067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8252168" y="3996467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9484068" y="3907567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6210643" y="5187092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6451943" y="5199792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10007943" y="5212492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10131768" y="4733067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43" name="Freeform 45"/>
          <p:cNvSpPr>
            <a:spLocks/>
          </p:cNvSpPr>
          <p:nvPr/>
        </p:nvSpPr>
        <p:spPr bwMode="auto">
          <a:xfrm>
            <a:off x="6197943" y="4590192"/>
            <a:ext cx="1104900" cy="222250"/>
          </a:xfrm>
          <a:custGeom>
            <a:avLst/>
            <a:gdLst>
              <a:gd name="T0" fmla="*/ 0 w 696"/>
              <a:gd name="T1" fmla="*/ 0 h 140"/>
              <a:gd name="T2" fmla="*/ 609600 w 696"/>
              <a:gd name="T3" fmla="*/ 215900 h 140"/>
              <a:gd name="T4" fmla="*/ 1104900 w 696"/>
              <a:gd name="T5" fmla="*/ 38100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6"/>
          <p:cNvSpPr>
            <a:spLocks/>
          </p:cNvSpPr>
          <p:nvPr/>
        </p:nvSpPr>
        <p:spPr bwMode="auto">
          <a:xfrm>
            <a:off x="7277443" y="4602892"/>
            <a:ext cx="635000" cy="65088"/>
          </a:xfrm>
          <a:custGeom>
            <a:avLst/>
            <a:gdLst>
              <a:gd name="T0" fmla="*/ 0 w 376"/>
              <a:gd name="T1" fmla="*/ 12700 h 41"/>
              <a:gd name="T2" fmla="*/ 310745 w 376"/>
              <a:gd name="T3" fmla="*/ 63500 h 41"/>
              <a:gd name="T4" fmla="*/ 6350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7"/>
          <p:cNvSpPr>
            <a:spLocks/>
          </p:cNvSpPr>
          <p:nvPr/>
        </p:nvSpPr>
        <p:spPr bwMode="auto">
          <a:xfrm>
            <a:off x="7861643" y="4590192"/>
            <a:ext cx="1231900" cy="342900"/>
          </a:xfrm>
          <a:custGeom>
            <a:avLst/>
            <a:gdLst>
              <a:gd name="T0" fmla="*/ 0 w 720"/>
              <a:gd name="T1" fmla="*/ 0 h 216"/>
              <a:gd name="T2" fmla="*/ 615950 w 720"/>
              <a:gd name="T3" fmla="*/ 330200 h 216"/>
              <a:gd name="T4" fmla="*/ 1177149 w 720"/>
              <a:gd name="T5" fmla="*/ 76200 h 216"/>
              <a:gd name="T6" fmla="*/ 944457 w 720"/>
              <a:gd name="T7" fmla="*/ 2286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8"/>
          <p:cNvSpPr>
            <a:spLocks/>
          </p:cNvSpPr>
          <p:nvPr/>
        </p:nvSpPr>
        <p:spPr bwMode="auto">
          <a:xfrm>
            <a:off x="9030043" y="4348892"/>
            <a:ext cx="1231900" cy="476250"/>
          </a:xfrm>
          <a:custGeom>
            <a:avLst/>
            <a:gdLst>
              <a:gd name="T0" fmla="*/ 0 w 776"/>
              <a:gd name="T1" fmla="*/ 342900 h 300"/>
              <a:gd name="T2" fmla="*/ 495300 w 776"/>
              <a:gd name="T3" fmla="*/ 419100 h 300"/>
              <a:gd name="T4" fmla="*/ 1231900 w 776"/>
              <a:gd name="T5" fmla="*/ 0 h 3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6" h="300">
                <a:moveTo>
                  <a:pt x="0" y="216"/>
                </a:moveTo>
                <a:cubicBezTo>
                  <a:pt x="91" y="258"/>
                  <a:pt x="183" y="300"/>
                  <a:pt x="312" y="264"/>
                </a:cubicBezTo>
                <a:cubicBezTo>
                  <a:pt x="441" y="228"/>
                  <a:pt x="608" y="114"/>
                  <a:pt x="7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0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Event Queue (Q)</a:t>
            </a:r>
            <a:endParaRPr lang="en-US" sz="36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759940" y="1107989"/>
            <a:ext cx="10616514" cy="2615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An event is an interesting point encountered by the sweep line as it sweeps from top to bottom</a:t>
            </a:r>
          </a:p>
          <a:p>
            <a:pPr lvl="1"/>
            <a:r>
              <a:rPr lang="en-US" altLang="en-US" sz="2200" dirty="0" smtClean="0"/>
              <a:t>Sweep line makes discrete stops, rather than a continuous sweep</a:t>
            </a:r>
          </a:p>
          <a:p>
            <a:r>
              <a:rPr lang="en-US" altLang="en-US" sz="2200" dirty="0" smtClean="0"/>
              <a:t>Consists of Site Events (when the sweep line encounters a new site point) and Circle Events (when the sweep line encounters the </a:t>
            </a:r>
            <a:r>
              <a:rPr lang="en-US" altLang="en-US" sz="2200" i="1" dirty="0" smtClean="0"/>
              <a:t>bottom</a:t>
            </a:r>
            <a:r>
              <a:rPr lang="en-US" altLang="en-US" sz="2200" dirty="0" smtClean="0"/>
              <a:t> of an empty circle touching 3 or more sites).</a:t>
            </a:r>
          </a:p>
          <a:p>
            <a:r>
              <a:rPr lang="en-US" altLang="en-US" sz="2200" dirty="0" smtClean="0"/>
              <a:t>Events are prioritized based on y-coordinate</a:t>
            </a:r>
          </a:p>
        </p:txBody>
      </p:sp>
    </p:spTree>
    <p:extLst>
      <p:ext uri="{BB962C8B-B14F-4D97-AF65-F5344CB8AC3E}">
        <p14:creationId xmlns:p14="http://schemas.microsoft.com/office/powerpoint/2010/main" val="34859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Summarizing Data Structures 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1152" y="898849"/>
            <a:ext cx="11366677" cy="5296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dirty="0" smtClean="0"/>
              <a:t>Current state of the </a:t>
            </a:r>
            <a:r>
              <a:rPr lang="en-US" altLang="en-US" sz="2200" dirty="0" err="1" smtClean="0"/>
              <a:t>Voronoi</a:t>
            </a:r>
            <a:r>
              <a:rPr lang="en-US" altLang="en-US" sz="2200" dirty="0" smtClean="0"/>
              <a:t> diagram</a:t>
            </a:r>
          </a:p>
          <a:p>
            <a:pPr lvl="1"/>
            <a:r>
              <a:rPr lang="en-US" altLang="en-US" sz="2200" dirty="0" smtClean="0"/>
              <a:t>Doubly linked list of half-edge, vertex, cell records</a:t>
            </a:r>
          </a:p>
          <a:p>
            <a:r>
              <a:rPr lang="en-US" altLang="en-US" sz="2200" dirty="0" smtClean="0"/>
              <a:t>Current state of the beach line</a:t>
            </a:r>
          </a:p>
          <a:p>
            <a:pPr lvl="1"/>
            <a:r>
              <a:rPr lang="en-US" altLang="en-US" sz="2200" dirty="0" smtClean="0"/>
              <a:t>Keep track of break points</a:t>
            </a:r>
          </a:p>
          <a:p>
            <a:pPr lvl="2"/>
            <a:r>
              <a:rPr lang="en-US" altLang="en-US" sz="2200" dirty="0" smtClean="0"/>
              <a:t>Inner nodes of binary search tree; represented by a tuple</a:t>
            </a:r>
          </a:p>
          <a:p>
            <a:pPr lvl="1"/>
            <a:r>
              <a:rPr lang="en-US" altLang="en-US" sz="2200" dirty="0" smtClean="0"/>
              <a:t>Keep track of arcs currently on beach line</a:t>
            </a:r>
          </a:p>
          <a:p>
            <a:pPr lvl="2"/>
            <a:r>
              <a:rPr lang="en-US" altLang="en-US" sz="2200" dirty="0" smtClean="0"/>
              <a:t>Leaf nodes of the;  represented by a site that generated the arc</a:t>
            </a:r>
          </a:p>
          <a:p>
            <a:r>
              <a:rPr lang="en-US" altLang="en-US" sz="2200" dirty="0" smtClean="0"/>
              <a:t>Current state of the sweep line</a:t>
            </a:r>
          </a:p>
          <a:p>
            <a:pPr lvl="1"/>
            <a:r>
              <a:rPr lang="en-US" altLang="en-US" sz="2200" dirty="0" smtClean="0"/>
              <a:t>Priority event queue sorted on decreasing y-coordinate</a:t>
            </a:r>
          </a:p>
        </p:txBody>
      </p:sp>
    </p:spTree>
    <p:extLst>
      <p:ext uri="{BB962C8B-B14F-4D97-AF65-F5344CB8AC3E}">
        <p14:creationId xmlns:p14="http://schemas.microsoft.com/office/powerpoint/2010/main" val="269006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NAA : Node Arc Area</a:t>
            </a:r>
            <a:endParaRPr lang="en-US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3338" y="1031789"/>
            <a:ext cx="11425881" cy="3960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200" dirty="0" smtClean="0"/>
              <a:t>Each directed arc has exactly one start and one end node.</a:t>
            </a:r>
          </a:p>
          <a:p>
            <a:pPr>
              <a:spcAft>
                <a:spcPts val="1200"/>
              </a:spcAft>
            </a:pPr>
            <a:r>
              <a:rPr lang="en-US" altLang="en-US" sz="2200" dirty="0" smtClean="0"/>
              <a:t>Each node must be the start node or end node (maybe both) of at least one directed arc.</a:t>
            </a:r>
          </a:p>
          <a:p>
            <a:pPr>
              <a:spcAft>
                <a:spcPts val="1200"/>
              </a:spcAft>
            </a:pPr>
            <a:r>
              <a:rPr lang="en-US" altLang="en-US" sz="2200" smtClean="0"/>
              <a:t>Directed </a:t>
            </a:r>
            <a:r>
              <a:rPr lang="en-US" altLang="en-US" sz="2200" dirty="0" smtClean="0"/>
              <a:t>arcs may intersect only at their end nodes.</a:t>
            </a:r>
          </a:p>
          <a:p>
            <a:pPr>
              <a:spcAft>
                <a:spcPts val="1200"/>
              </a:spcAft>
            </a:pPr>
            <a:r>
              <a:rPr lang="en-US" altLang="en-US" sz="2200" dirty="0" smtClean="0"/>
              <a:t>Each directed arc has exactly one area on its right and one area on its left.</a:t>
            </a:r>
          </a:p>
          <a:p>
            <a:pPr>
              <a:spcAft>
                <a:spcPts val="1200"/>
              </a:spcAft>
            </a:pPr>
            <a:r>
              <a:rPr lang="en-US" altLang="en-US" sz="2200" dirty="0" smtClean="0"/>
              <a:t>Each area must be the left area or right area (maybe both) of at least one directed arc.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64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Algorithm</a:t>
            </a:r>
            <a:endParaRPr lang="en-US" sz="36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1743" y="1010815"/>
            <a:ext cx="9559212" cy="4400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altLang="en-US" sz="2300" dirty="0" smtClean="0"/>
              <a:t>Initialize </a:t>
            </a:r>
          </a:p>
          <a:p>
            <a:pPr marL="990600" lvl="1" indent="-533400">
              <a:buFontTx/>
              <a:buChar char="•"/>
            </a:pPr>
            <a:r>
              <a:rPr lang="en-US" altLang="en-US" sz="2300" dirty="0" smtClean="0"/>
              <a:t>Event queue Q </a:t>
            </a:r>
            <a:r>
              <a:rPr lang="en-US" altLang="en-US" sz="2300" dirty="0" smtClean="0">
                <a:sym typeface="Wingdings" panose="05000000000000000000" pitchFamily="2" charset="2"/>
              </a:rPr>
              <a:t></a:t>
            </a:r>
            <a:r>
              <a:rPr lang="en-US" altLang="en-US" sz="2300" dirty="0" smtClean="0"/>
              <a:t> all site events</a:t>
            </a:r>
          </a:p>
          <a:p>
            <a:pPr marL="990600" lvl="1" indent="-533400">
              <a:buFontTx/>
              <a:buChar char="•"/>
            </a:pPr>
            <a:r>
              <a:rPr lang="en-US" altLang="en-US" sz="2300" dirty="0" smtClean="0"/>
              <a:t>Binary search tree T  </a:t>
            </a:r>
            <a:r>
              <a:rPr lang="en-US" altLang="en-US" sz="2300" dirty="0" smtClean="0">
                <a:sym typeface="Wingdings" panose="05000000000000000000" pitchFamily="2" charset="2"/>
              </a:rPr>
              <a:t> </a:t>
            </a:r>
            <a:r>
              <a:rPr lang="en-US" altLang="en-US" sz="2300" dirty="0" smtClean="0">
                <a:sym typeface="Symbol" panose="05050102010706020507" pitchFamily="18" charset="2"/>
              </a:rPr>
              <a:t></a:t>
            </a:r>
          </a:p>
          <a:p>
            <a:pPr marL="990600" lvl="1" indent="-533400">
              <a:buFontTx/>
              <a:buChar char="•"/>
            </a:pPr>
            <a:r>
              <a:rPr lang="en-US" altLang="en-US" sz="2300" dirty="0" smtClean="0"/>
              <a:t>Doubly linked list D </a:t>
            </a:r>
            <a:r>
              <a:rPr lang="en-US" altLang="en-US" sz="2300" dirty="0" smtClean="0">
                <a:sym typeface="Wingdings" panose="05000000000000000000" pitchFamily="2" charset="2"/>
              </a:rPr>
              <a:t> </a:t>
            </a:r>
            <a:r>
              <a:rPr lang="en-US" altLang="en-US" sz="2300" dirty="0" smtClean="0">
                <a:sym typeface="Symbol" panose="05050102010706020507" pitchFamily="18" charset="2"/>
              </a:rPr>
              <a:t>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300" dirty="0" smtClean="0"/>
              <a:t>While Q not </a:t>
            </a:r>
            <a:r>
              <a:rPr lang="en-US" altLang="en-US" sz="2300" dirty="0" smtClean="0">
                <a:sym typeface="Symbol" panose="05050102010706020507" pitchFamily="18" charset="2"/>
              </a:rPr>
              <a:t>,</a:t>
            </a:r>
          </a:p>
          <a:p>
            <a:pPr marL="990600" lvl="1" indent="-533400">
              <a:buFontTx/>
              <a:buChar char="•"/>
            </a:pPr>
            <a:r>
              <a:rPr lang="en-US" altLang="en-US" sz="2300" dirty="0" smtClean="0"/>
              <a:t>Remove event (e) from Q with largest y-coordinate</a:t>
            </a:r>
          </a:p>
          <a:p>
            <a:pPr marL="1371600" lvl="2" indent="-457200"/>
            <a:r>
              <a:rPr lang="en-US" altLang="en-US" sz="2300" dirty="0" err="1" smtClean="0"/>
              <a:t>HandleEvent</a:t>
            </a:r>
            <a:r>
              <a:rPr lang="en-US" altLang="en-US" sz="2300" dirty="0" smtClean="0"/>
              <a:t>(e, T, D)</a:t>
            </a:r>
            <a:endParaRPr lang="en-US" altLang="en-US" sz="2300" dirty="0" smtClean="0">
              <a:sym typeface="Wingdings" panose="05000000000000000000" pitchFamily="2" charset="2"/>
            </a:endParaRPr>
          </a:p>
          <a:p>
            <a:pPr marL="609600" indent="-609600">
              <a:buFontTx/>
              <a:buNone/>
            </a:pPr>
            <a:endParaRPr lang="en-US" alt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736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Site Events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1114" y="1579983"/>
            <a:ext cx="10585580" cy="287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2300" dirty="0" smtClean="0"/>
              <a:t>Locate the existing arc (if any) that is above the new site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2300" dirty="0" smtClean="0"/>
              <a:t>Break the arc by replacing the leaf node with a sub tree representing the new arc and its break points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2300" dirty="0" smtClean="0">
                <a:sym typeface="Symbol" panose="05050102010706020507" pitchFamily="18" charset="2"/>
              </a:rPr>
              <a:t>Add two half-edge records in the doubly linked list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US" altLang="en-US" sz="2300" dirty="0" smtClean="0"/>
              <a:t>Check for potential circle event(s), add them to event queue if they exist</a:t>
            </a:r>
          </a:p>
        </p:txBody>
      </p:sp>
    </p:spTree>
    <p:extLst>
      <p:ext uri="{BB962C8B-B14F-4D97-AF65-F5344CB8AC3E}">
        <p14:creationId xmlns:p14="http://schemas.microsoft.com/office/powerpoint/2010/main" val="55347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Site Events</a:t>
            </a:r>
            <a:endParaRPr lang="en-US" sz="36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560409" y="309536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6809" y="433996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85909" y="432726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" name="AutoShape 6"/>
          <p:cNvCxnSpPr>
            <a:cxnSpLocks noChangeShapeType="1"/>
            <a:stCxn id="6" idx="3"/>
            <a:endCxn id="7" idx="7"/>
          </p:cNvCxnSpPr>
          <p:nvPr/>
        </p:nvCxnSpPr>
        <p:spPr bwMode="auto">
          <a:xfrm flipH="1">
            <a:off x="2044472" y="3443028"/>
            <a:ext cx="574675" cy="955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7"/>
          <p:cNvCxnSpPr>
            <a:cxnSpLocks noChangeShapeType="1"/>
            <a:stCxn id="6" idx="5"/>
            <a:endCxn id="8" idx="1"/>
          </p:cNvCxnSpPr>
          <p:nvPr/>
        </p:nvCxnSpPr>
        <p:spPr bwMode="auto">
          <a:xfrm>
            <a:off x="2908072" y="3443028"/>
            <a:ext cx="536575" cy="942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77709" y="563536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128609" y="562266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66809" y="563536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817709" y="560996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014434" y="303504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112734" y="435584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801834" y="436854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8" name="AutoShape 15"/>
          <p:cNvCxnSpPr>
            <a:cxnSpLocks noChangeShapeType="1"/>
            <a:stCxn id="7" idx="3"/>
            <a:endCxn id="11" idx="0"/>
          </p:cNvCxnSpPr>
          <p:nvPr/>
        </p:nvCxnSpPr>
        <p:spPr bwMode="auto">
          <a:xfrm flipH="1">
            <a:off x="1493609" y="4687628"/>
            <a:ext cx="261938" cy="947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6"/>
          <p:cNvCxnSpPr>
            <a:cxnSpLocks noChangeShapeType="1"/>
            <a:stCxn id="7" idx="5"/>
            <a:endCxn id="12" idx="0"/>
          </p:cNvCxnSpPr>
          <p:nvPr/>
        </p:nvCxnSpPr>
        <p:spPr bwMode="auto">
          <a:xfrm>
            <a:off x="2044472" y="4687628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7"/>
          <p:cNvCxnSpPr>
            <a:cxnSpLocks noChangeShapeType="1"/>
            <a:stCxn id="8" idx="3"/>
            <a:endCxn id="13" idx="0"/>
          </p:cNvCxnSpPr>
          <p:nvPr/>
        </p:nvCxnSpPr>
        <p:spPr bwMode="auto">
          <a:xfrm flipH="1">
            <a:off x="3182709" y="4674928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8"/>
          <p:cNvCxnSpPr>
            <a:cxnSpLocks noChangeShapeType="1"/>
            <a:stCxn id="8" idx="5"/>
            <a:endCxn id="14" idx="0"/>
          </p:cNvCxnSpPr>
          <p:nvPr/>
        </p:nvCxnSpPr>
        <p:spPr bwMode="auto">
          <a:xfrm>
            <a:off x="3733572" y="4674928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154472" y="978541"/>
            <a:ext cx="917911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dirty="0">
                <a:latin typeface="+mj-lt"/>
              </a:rPr>
              <a:t> The x coordinate of the new site is used for the binary search</a:t>
            </a:r>
          </a:p>
          <a:p>
            <a:pPr eaLnBrk="1" hangingPunct="1">
              <a:buFontTx/>
              <a:buChar char="•"/>
            </a:pPr>
            <a:r>
              <a:rPr lang="en-US" altLang="en-US" sz="2200" dirty="0">
                <a:latin typeface="+mj-lt"/>
              </a:rPr>
              <a:t> The x coordinate of each breakpoint along the root to leaf path</a:t>
            </a:r>
            <a:br>
              <a:rPr lang="en-US" altLang="en-US" sz="2200" dirty="0">
                <a:latin typeface="+mj-lt"/>
              </a:rPr>
            </a:br>
            <a:r>
              <a:rPr lang="en-US" altLang="en-US" sz="2200" dirty="0">
                <a:latin typeface="+mj-lt"/>
              </a:rPr>
              <a:t>   is computed on the fly</a:t>
            </a:r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8863563" y="441616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9727163" y="409866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7949163" y="392086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7161763" y="412406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726788" y="379704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526888" y="358114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8707988" y="3860540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9939888" y="377164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6679163" y="5368665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6920463" y="538136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10476463" y="539406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10600288" y="491464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35" name="Freeform 39"/>
          <p:cNvSpPr>
            <a:spLocks/>
          </p:cNvSpPr>
          <p:nvPr/>
        </p:nvSpPr>
        <p:spPr bwMode="auto">
          <a:xfrm>
            <a:off x="6653763" y="4454265"/>
            <a:ext cx="1104900" cy="222250"/>
          </a:xfrm>
          <a:custGeom>
            <a:avLst/>
            <a:gdLst>
              <a:gd name="T0" fmla="*/ 0 w 696"/>
              <a:gd name="T1" fmla="*/ 0 h 140"/>
              <a:gd name="T2" fmla="*/ 609600 w 696"/>
              <a:gd name="T3" fmla="*/ 215900 h 140"/>
              <a:gd name="T4" fmla="*/ 1104900 w 696"/>
              <a:gd name="T5" fmla="*/ 38100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40"/>
          <p:cNvSpPr>
            <a:spLocks/>
          </p:cNvSpPr>
          <p:nvPr/>
        </p:nvSpPr>
        <p:spPr bwMode="auto">
          <a:xfrm>
            <a:off x="7733263" y="4466965"/>
            <a:ext cx="635000" cy="65088"/>
          </a:xfrm>
          <a:custGeom>
            <a:avLst/>
            <a:gdLst>
              <a:gd name="T0" fmla="*/ 0 w 376"/>
              <a:gd name="T1" fmla="*/ 12700 h 41"/>
              <a:gd name="T2" fmla="*/ 310745 w 376"/>
              <a:gd name="T3" fmla="*/ 63500 h 41"/>
              <a:gd name="T4" fmla="*/ 6350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41"/>
          <p:cNvSpPr>
            <a:spLocks/>
          </p:cNvSpPr>
          <p:nvPr/>
        </p:nvSpPr>
        <p:spPr bwMode="auto">
          <a:xfrm>
            <a:off x="8317463" y="4454265"/>
            <a:ext cx="1231900" cy="342900"/>
          </a:xfrm>
          <a:custGeom>
            <a:avLst/>
            <a:gdLst>
              <a:gd name="T0" fmla="*/ 0 w 720"/>
              <a:gd name="T1" fmla="*/ 0 h 216"/>
              <a:gd name="T2" fmla="*/ 615950 w 720"/>
              <a:gd name="T3" fmla="*/ 330200 h 216"/>
              <a:gd name="T4" fmla="*/ 1177149 w 720"/>
              <a:gd name="T5" fmla="*/ 76200 h 216"/>
              <a:gd name="T6" fmla="*/ 944457 w 720"/>
              <a:gd name="T7" fmla="*/ 2286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2"/>
          <p:cNvSpPr>
            <a:spLocks/>
          </p:cNvSpPr>
          <p:nvPr/>
        </p:nvSpPr>
        <p:spPr bwMode="auto">
          <a:xfrm>
            <a:off x="9500151" y="4184390"/>
            <a:ext cx="1231900" cy="476250"/>
          </a:xfrm>
          <a:custGeom>
            <a:avLst/>
            <a:gdLst>
              <a:gd name="T0" fmla="*/ 0 w 776"/>
              <a:gd name="T1" fmla="*/ 342900 h 300"/>
              <a:gd name="T2" fmla="*/ 495300 w 776"/>
              <a:gd name="T3" fmla="*/ 419100 h 300"/>
              <a:gd name="T4" fmla="*/ 1231900 w 776"/>
              <a:gd name="T5" fmla="*/ 0 h 3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6" h="300">
                <a:moveTo>
                  <a:pt x="0" y="216"/>
                </a:moveTo>
                <a:cubicBezTo>
                  <a:pt x="91" y="258"/>
                  <a:pt x="183" y="300"/>
                  <a:pt x="312" y="264"/>
                </a:cubicBezTo>
                <a:cubicBezTo>
                  <a:pt x="441" y="228"/>
                  <a:pt x="608" y="114"/>
                  <a:pt x="77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45"/>
          <p:cNvSpPr>
            <a:spLocks noChangeArrowheads="1"/>
          </p:cNvSpPr>
          <p:nvPr/>
        </p:nvSpPr>
        <p:spPr bwMode="auto">
          <a:xfrm>
            <a:off x="3601809" y="5368665"/>
            <a:ext cx="965200" cy="965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49"/>
          <p:cNvSpPr>
            <a:spLocks noChangeArrowheads="1"/>
          </p:cNvSpPr>
          <p:nvPr/>
        </p:nvSpPr>
        <p:spPr bwMode="auto">
          <a:xfrm>
            <a:off x="9777963" y="521626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Line 50"/>
          <p:cNvSpPr>
            <a:spLocks noChangeShapeType="1"/>
          </p:cNvSpPr>
          <p:nvPr/>
        </p:nvSpPr>
        <p:spPr bwMode="auto">
          <a:xfrm flipV="1">
            <a:off x="9854163" y="4632065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10028788" y="487654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269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Site Events</a:t>
            </a:r>
            <a:endParaRPr lang="en-US" sz="3600" dirty="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721403" y="1111717"/>
            <a:ext cx="702468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300" dirty="0">
                <a:latin typeface="+mj-lt"/>
              </a:rPr>
              <a:t>Corresponding leaf replaced by a new sub-tree</a:t>
            </a:r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3651898" y="1974254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2800998" y="2761654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4490098" y="2748954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6" name="AutoShape 6"/>
          <p:cNvCxnSpPr>
            <a:cxnSpLocks noChangeShapeType="1"/>
            <a:stCxn id="43" idx="3"/>
            <a:endCxn id="44" idx="7"/>
          </p:cNvCxnSpPr>
          <p:nvPr/>
        </p:nvCxnSpPr>
        <p:spPr bwMode="auto">
          <a:xfrm flipH="1">
            <a:off x="3148661" y="2321917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7"/>
          <p:cNvCxnSpPr>
            <a:cxnSpLocks noChangeShapeType="1"/>
            <a:stCxn id="43" idx="5"/>
            <a:endCxn id="45" idx="1"/>
          </p:cNvCxnSpPr>
          <p:nvPr/>
        </p:nvCxnSpPr>
        <p:spPr bwMode="auto">
          <a:xfrm>
            <a:off x="3999561" y="2321917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2381898" y="3549054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232798" y="3536354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4070998" y="3549054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105923" y="1913929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3216923" y="2777529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4906023" y="2790229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54" name="AutoShape 15"/>
          <p:cNvCxnSpPr>
            <a:cxnSpLocks noChangeShapeType="1"/>
            <a:stCxn id="44" idx="3"/>
            <a:endCxn id="48" idx="0"/>
          </p:cNvCxnSpPr>
          <p:nvPr/>
        </p:nvCxnSpPr>
        <p:spPr bwMode="auto">
          <a:xfrm flipH="1">
            <a:off x="2597798" y="3109317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16"/>
          <p:cNvCxnSpPr>
            <a:cxnSpLocks noChangeShapeType="1"/>
            <a:stCxn id="44" idx="5"/>
            <a:endCxn id="49" idx="0"/>
          </p:cNvCxnSpPr>
          <p:nvPr/>
        </p:nvCxnSpPr>
        <p:spPr bwMode="auto">
          <a:xfrm>
            <a:off x="3148661" y="3109317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17"/>
          <p:cNvCxnSpPr>
            <a:cxnSpLocks noChangeShapeType="1"/>
            <a:stCxn id="45" idx="3"/>
            <a:endCxn id="50" idx="0"/>
          </p:cNvCxnSpPr>
          <p:nvPr/>
        </p:nvCxnSpPr>
        <p:spPr bwMode="auto">
          <a:xfrm flipH="1">
            <a:off x="4286898" y="3096617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18"/>
          <p:cNvCxnSpPr>
            <a:cxnSpLocks noChangeShapeType="1"/>
            <a:stCxn id="45" idx="5"/>
            <a:endCxn id="78" idx="0"/>
          </p:cNvCxnSpPr>
          <p:nvPr/>
        </p:nvCxnSpPr>
        <p:spPr bwMode="auto">
          <a:xfrm>
            <a:off x="4837761" y="3096617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Oval 23"/>
          <p:cNvSpPr>
            <a:spLocks noChangeArrowheads="1"/>
          </p:cNvSpPr>
          <p:nvPr/>
        </p:nvSpPr>
        <p:spPr bwMode="auto">
          <a:xfrm>
            <a:off x="9658998" y="4996854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8744598" y="4196754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26"/>
          <p:cNvSpPr>
            <a:spLocks noChangeArrowheads="1"/>
          </p:cNvSpPr>
          <p:nvPr/>
        </p:nvSpPr>
        <p:spPr bwMode="auto">
          <a:xfrm>
            <a:off x="9608198" y="3879254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28"/>
          <p:cNvSpPr>
            <a:spLocks noChangeArrowheads="1"/>
          </p:cNvSpPr>
          <p:nvPr/>
        </p:nvSpPr>
        <p:spPr bwMode="auto">
          <a:xfrm>
            <a:off x="7830198" y="3701454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30"/>
          <p:cNvSpPr>
            <a:spLocks noChangeArrowheads="1"/>
          </p:cNvSpPr>
          <p:nvPr/>
        </p:nvSpPr>
        <p:spPr bwMode="auto">
          <a:xfrm>
            <a:off x="7042798" y="3904654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6607823" y="3577629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7407923" y="3361729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8589023" y="3641129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9820923" y="3552229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67" name="Line 35"/>
          <p:cNvSpPr>
            <a:spLocks noChangeShapeType="1"/>
          </p:cNvSpPr>
          <p:nvPr/>
        </p:nvSpPr>
        <p:spPr bwMode="auto">
          <a:xfrm>
            <a:off x="6560198" y="5301654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>
            <a:off x="6801498" y="5314354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7"/>
          <p:cNvSpPr>
            <a:spLocks noChangeShapeType="1"/>
          </p:cNvSpPr>
          <p:nvPr/>
        </p:nvSpPr>
        <p:spPr bwMode="auto">
          <a:xfrm>
            <a:off x="10357498" y="5327054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10481323" y="4847629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71" name="Freeform 39"/>
          <p:cNvSpPr>
            <a:spLocks/>
          </p:cNvSpPr>
          <p:nvPr/>
        </p:nvSpPr>
        <p:spPr bwMode="auto">
          <a:xfrm>
            <a:off x="6577661" y="4652367"/>
            <a:ext cx="1104900" cy="90487"/>
          </a:xfrm>
          <a:custGeom>
            <a:avLst/>
            <a:gdLst>
              <a:gd name="T0" fmla="*/ 0 w 696"/>
              <a:gd name="T1" fmla="*/ 0 h 140"/>
              <a:gd name="T2" fmla="*/ 609600 w 696"/>
              <a:gd name="T3" fmla="*/ 87902 h 140"/>
              <a:gd name="T4" fmla="*/ 1104900 w 696"/>
              <a:gd name="T5" fmla="*/ 15512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0"/>
          <p:cNvSpPr>
            <a:spLocks/>
          </p:cNvSpPr>
          <p:nvPr/>
        </p:nvSpPr>
        <p:spPr bwMode="auto">
          <a:xfrm>
            <a:off x="7671448" y="4658717"/>
            <a:ext cx="504825" cy="57150"/>
          </a:xfrm>
          <a:custGeom>
            <a:avLst/>
            <a:gdLst>
              <a:gd name="T0" fmla="*/ 0 w 376"/>
              <a:gd name="T1" fmla="*/ 11151 h 41"/>
              <a:gd name="T2" fmla="*/ 247042 w 376"/>
              <a:gd name="T3" fmla="*/ 55756 h 41"/>
              <a:gd name="T4" fmla="*/ 504825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1"/>
          <p:cNvSpPr>
            <a:spLocks/>
          </p:cNvSpPr>
          <p:nvPr/>
        </p:nvSpPr>
        <p:spPr bwMode="auto">
          <a:xfrm>
            <a:off x="8169923" y="4666654"/>
            <a:ext cx="1333500" cy="138113"/>
          </a:xfrm>
          <a:custGeom>
            <a:avLst/>
            <a:gdLst>
              <a:gd name="T0" fmla="*/ 0 w 720"/>
              <a:gd name="T1" fmla="*/ 0 h 216"/>
              <a:gd name="T2" fmla="*/ 666750 w 720"/>
              <a:gd name="T3" fmla="*/ 132998 h 216"/>
              <a:gd name="T4" fmla="*/ 1274233 w 720"/>
              <a:gd name="T5" fmla="*/ 30692 h 216"/>
              <a:gd name="T6" fmla="*/ 1022350 w 720"/>
              <a:gd name="T7" fmla="*/ 92075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45"/>
          <p:cNvSpPr txBox="1">
            <a:spLocks noChangeArrowheads="1"/>
          </p:cNvSpPr>
          <p:nvPr/>
        </p:nvSpPr>
        <p:spPr bwMode="auto">
          <a:xfrm>
            <a:off x="9909823" y="4657129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75" name="Freeform 46"/>
          <p:cNvSpPr>
            <a:spLocks/>
          </p:cNvSpPr>
          <p:nvPr/>
        </p:nvSpPr>
        <p:spPr bwMode="auto">
          <a:xfrm>
            <a:off x="9663761" y="4699992"/>
            <a:ext cx="157162" cy="563562"/>
          </a:xfrm>
          <a:custGeom>
            <a:avLst/>
            <a:gdLst>
              <a:gd name="T0" fmla="*/ 0 w 184"/>
              <a:gd name="T1" fmla="*/ 8928 h 505"/>
              <a:gd name="T2" fmla="*/ 81998 w 184"/>
              <a:gd name="T3" fmla="*/ 562446 h 505"/>
              <a:gd name="T4" fmla="*/ 157162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47"/>
          <p:cNvSpPr>
            <a:spLocks/>
          </p:cNvSpPr>
          <p:nvPr/>
        </p:nvSpPr>
        <p:spPr bwMode="auto">
          <a:xfrm>
            <a:off x="9466911" y="4674592"/>
            <a:ext cx="211137" cy="42862"/>
          </a:xfrm>
          <a:custGeom>
            <a:avLst/>
            <a:gdLst>
              <a:gd name="T0" fmla="*/ 0 w 160"/>
              <a:gd name="T1" fmla="*/ 0 h 76"/>
              <a:gd name="T2" fmla="*/ 126682 w 160"/>
              <a:gd name="T3" fmla="*/ 36094 h 76"/>
              <a:gd name="T4" fmla="*/ 211137 w 160"/>
              <a:gd name="T5" fmla="*/ 40606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48"/>
          <p:cNvSpPr>
            <a:spLocks/>
          </p:cNvSpPr>
          <p:nvPr/>
        </p:nvSpPr>
        <p:spPr bwMode="auto">
          <a:xfrm>
            <a:off x="9822511" y="4547592"/>
            <a:ext cx="749300" cy="165100"/>
          </a:xfrm>
          <a:custGeom>
            <a:avLst/>
            <a:gdLst>
              <a:gd name="T0" fmla="*/ 0 w 472"/>
              <a:gd name="T1" fmla="*/ 165100 h 256"/>
              <a:gd name="T2" fmla="*/ 406400 w 472"/>
              <a:gd name="T3" fmla="*/ 98028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Oval 49"/>
          <p:cNvSpPr>
            <a:spLocks noChangeArrowheads="1"/>
          </p:cNvSpPr>
          <p:nvPr/>
        </p:nvSpPr>
        <p:spPr bwMode="auto">
          <a:xfrm>
            <a:off x="4959998" y="3549054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Oval 50"/>
          <p:cNvSpPr>
            <a:spLocks noChangeArrowheads="1"/>
          </p:cNvSpPr>
          <p:nvPr/>
        </p:nvSpPr>
        <p:spPr bwMode="auto">
          <a:xfrm>
            <a:off x="4959998" y="4704754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4540898" y="6012854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5391798" y="5987454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82" name="Text Box 54"/>
          <p:cNvSpPr txBox="1">
            <a:spLocks noChangeArrowheads="1"/>
          </p:cNvSpPr>
          <p:nvPr/>
        </p:nvSpPr>
        <p:spPr bwMode="auto">
          <a:xfrm>
            <a:off x="5210823" y="3234729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5160023" y="4339629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84" name="AutoShape 56"/>
          <p:cNvCxnSpPr>
            <a:cxnSpLocks noChangeShapeType="1"/>
            <a:stCxn id="79" idx="3"/>
            <a:endCxn id="80" idx="0"/>
          </p:cNvCxnSpPr>
          <p:nvPr/>
        </p:nvCxnSpPr>
        <p:spPr bwMode="auto">
          <a:xfrm flipH="1">
            <a:off x="4756798" y="5052417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57"/>
          <p:cNvCxnSpPr>
            <a:cxnSpLocks noChangeShapeType="1"/>
            <a:stCxn id="79" idx="5"/>
            <a:endCxn id="81" idx="0"/>
          </p:cNvCxnSpPr>
          <p:nvPr/>
        </p:nvCxnSpPr>
        <p:spPr bwMode="auto">
          <a:xfrm>
            <a:off x="5307661" y="5052417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tangle 60"/>
          <p:cNvSpPr>
            <a:spLocks noChangeArrowheads="1"/>
          </p:cNvSpPr>
          <p:nvPr/>
        </p:nvSpPr>
        <p:spPr bwMode="auto">
          <a:xfrm>
            <a:off x="3766198" y="6038254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cxnSp>
        <p:nvCxnSpPr>
          <p:cNvPr id="87" name="AutoShape 61"/>
          <p:cNvCxnSpPr>
            <a:cxnSpLocks noChangeShapeType="1"/>
            <a:stCxn id="78" idx="3"/>
            <a:endCxn id="86" idx="0"/>
          </p:cNvCxnSpPr>
          <p:nvPr/>
        </p:nvCxnSpPr>
        <p:spPr bwMode="auto">
          <a:xfrm flipH="1">
            <a:off x="3982098" y="3896717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62"/>
          <p:cNvCxnSpPr>
            <a:cxnSpLocks noChangeShapeType="1"/>
            <a:stCxn id="78" idx="4"/>
            <a:endCxn id="79" idx="0"/>
          </p:cNvCxnSpPr>
          <p:nvPr/>
        </p:nvCxnSpPr>
        <p:spPr bwMode="auto">
          <a:xfrm>
            <a:off x="5163198" y="3955454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88"/>
          <p:cNvSpPr/>
          <p:nvPr/>
        </p:nvSpPr>
        <p:spPr>
          <a:xfrm>
            <a:off x="7858371" y="6475271"/>
            <a:ext cx="4333630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85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</a:t>
            </a:r>
            <a:endParaRPr lang="en-US" sz="3600" dirty="0"/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842672" y="1800896"/>
            <a:ext cx="10568010" cy="364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altLang="en-US" dirty="0" smtClean="0"/>
              <a:t>Add vertex to corresponding edge record in doubly linked list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Delete from T the leaf node of the disappearing arc and its associated circle events in the event queue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Create new edge record in doubly linked list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Check the new triplets formed by the former neighboring arcs for potential circle events</a:t>
            </a:r>
          </a:p>
        </p:txBody>
      </p:sp>
    </p:spTree>
    <p:extLst>
      <p:ext uri="{BB962C8B-B14F-4D97-AF65-F5344CB8AC3E}">
        <p14:creationId xmlns:p14="http://schemas.microsoft.com/office/powerpoint/2010/main" val="244006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</a:t>
            </a:r>
            <a:endParaRPr lang="en-US" sz="3600" dirty="0"/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2786845" y="144815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>
            <a:off x="1935945" y="223555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3625045" y="222285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6" idx="7"/>
          </p:cNvCxnSpPr>
          <p:nvPr/>
        </p:nvCxnSpPr>
        <p:spPr bwMode="auto">
          <a:xfrm flipH="1">
            <a:off x="2283608" y="1795821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26"/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3134508" y="1795821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1516845" y="302295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2367745" y="301025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3205945" y="302295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240870" y="1387833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351870" y="2251433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040970" y="2264133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6" name="AutoShape 33"/>
          <p:cNvCxnSpPr>
            <a:cxnSpLocks noChangeShapeType="1"/>
            <a:stCxn id="6" idx="3"/>
            <a:endCxn id="10" idx="0"/>
          </p:cNvCxnSpPr>
          <p:nvPr/>
        </p:nvCxnSpPr>
        <p:spPr bwMode="auto">
          <a:xfrm flipH="1">
            <a:off x="1732745" y="2583221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34"/>
          <p:cNvCxnSpPr>
            <a:cxnSpLocks noChangeShapeType="1"/>
            <a:stCxn id="6" idx="5"/>
            <a:endCxn id="11" idx="0"/>
          </p:cNvCxnSpPr>
          <p:nvPr/>
        </p:nvCxnSpPr>
        <p:spPr bwMode="auto">
          <a:xfrm>
            <a:off x="2283608" y="2583221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35"/>
          <p:cNvCxnSpPr>
            <a:cxnSpLocks noChangeShapeType="1"/>
            <a:stCxn id="7" idx="3"/>
            <a:endCxn id="12" idx="0"/>
          </p:cNvCxnSpPr>
          <p:nvPr/>
        </p:nvCxnSpPr>
        <p:spPr bwMode="auto">
          <a:xfrm flipH="1">
            <a:off x="3421845" y="2570521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36"/>
          <p:cNvCxnSpPr>
            <a:cxnSpLocks noChangeShapeType="1"/>
            <a:stCxn id="7" idx="5"/>
            <a:endCxn id="40" idx="0"/>
          </p:cNvCxnSpPr>
          <p:nvPr/>
        </p:nvCxnSpPr>
        <p:spPr bwMode="auto">
          <a:xfrm>
            <a:off x="3972708" y="2570521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40"/>
          <p:cNvSpPr>
            <a:spLocks noChangeArrowheads="1"/>
          </p:cNvSpPr>
          <p:nvPr/>
        </p:nvSpPr>
        <p:spPr bwMode="auto">
          <a:xfrm>
            <a:off x="10386632" y="4619983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9472232" y="3819883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43"/>
          <p:cNvSpPr>
            <a:spLocks noChangeArrowheads="1"/>
          </p:cNvSpPr>
          <p:nvPr/>
        </p:nvSpPr>
        <p:spPr bwMode="auto">
          <a:xfrm>
            <a:off x="10335832" y="3502383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8583232" y="3946883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7694232" y="3438883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7449757" y="301025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8160957" y="360715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9316657" y="3264258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10548557" y="3175358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29" name="Line 52"/>
          <p:cNvSpPr>
            <a:spLocks noChangeShapeType="1"/>
          </p:cNvSpPr>
          <p:nvPr/>
        </p:nvSpPr>
        <p:spPr bwMode="auto">
          <a:xfrm>
            <a:off x="7275132" y="4861283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7516432" y="4873983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54"/>
          <p:cNvSpPr>
            <a:spLocks noChangeShapeType="1"/>
          </p:cNvSpPr>
          <p:nvPr/>
        </p:nvSpPr>
        <p:spPr bwMode="auto">
          <a:xfrm>
            <a:off x="11072432" y="4886683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11208957" y="455965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33" name="Freeform 56"/>
          <p:cNvSpPr>
            <a:spLocks/>
          </p:cNvSpPr>
          <p:nvPr/>
        </p:nvSpPr>
        <p:spPr bwMode="auto">
          <a:xfrm>
            <a:off x="7249732" y="4150083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57"/>
          <p:cNvSpPr>
            <a:spLocks/>
          </p:cNvSpPr>
          <p:nvPr/>
        </p:nvSpPr>
        <p:spPr bwMode="auto">
          <a:xfrm>
            <a:off x="8240332" y="4111983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58"/>
          <p:cNvSpPr>
            <a:spLocks/>
          </p:cNvSpPr>
          <p:nvPr/>
        </p:nvSpPr>
        <p:spPr bwMode="auto">
          <a:xfrm>
            <a:off x="9065832" y="4111983"/>
            <a:ext cx="1079500" cy="254000"/>
          </a:xfrm>
          <a:custGeom>
            <a:avLst/>
            <a:gdLst>
              <a:gd name="T0" fmla="*/ 0 w 720"/>
              <a:gd name="T1" fmla="*/ 0 h 216"/>
              <a:gd name="T2" fmla="*/ 539750 w 720"/>
              <a:gd name="T3" fmla="*/ 244593 h 216"/>
              <a:gd name="T4" fmla="*/ 1031522 w 720"/>
              <a:gd name="T5" fmla="*/ 56444 h 216"/>
              <a:gd name="T6" fmla="*/ 827617 w 720"/>
              <a:gd name="T7" fmla="*/ 169333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59"/>
          <p:cNvSpPr txBox="1">
            <a:spLocks noChangeArrowheads="1"/>
          </p:cNvSpPr>
          <p:nvPr/>
        </p:nvSpPr>
        <p:spPr bwMode="auto">
          <a:xfrm>
            <a:off x="10637457" y="428025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37" name="Freeform 60"/>
          <p:cNvSpPr>
            <a:spLocks/>
          </p:cNvSpPr>
          <p:nvPr/>
        </p:nvSpPr>
        <p:spPr bwMode="auto">
          <a:xfrm>
            <a:off x="10221532" y="4162783"/>
            <a:ext cx="419100" cy="636588"/>
          </a:xfrm>
          <a:custGeom>
            <a:avLst/>
            <a:gdLst>
              <a:gd name="T0" fmla="*/ 0 w 184"/>
              <a:gd name="T1" fmla="*/ 10085 h 505"/>
              <a:gd name="T2" fmla="*/ 218661 w 184"/>
              <a:gd name="T3" fmla="*/ 635327 h 505"/>
              <a:gd name="T4" fmla="*/ 4191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61"/>
          <p:cNvSpPr>
            <a:spLocks/>
          </p:cNvSpPr>
          <p:nvPr/>
        </p:nvSpPr>
        <p:spPr bwMode="auto">
          <a:xfrm>
            <a:off x="10107232" y="4110396"/>
            <a:ext cx="139700" cy="42862"/>
          </a:xfrm>
          <a:custGeom>
            <a:avLst/>
            <a:gdLst>
              <a:gd name="T0" fmla="*/ 0 w 160"/>
              <a:gd name="T1" fmla="*/ 0 h 76"/>
              <a:gd name="T2" fmla="*/ 83820 w 160"/>
              <a:gd name="T3" fmla="*/ 36094 h 76"/>
              <a:gd name="T4" fmla="*/ 139700 w 160"/>
              <a:gd name="T5" fmla="*/ 40606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62"/>
          <p:cNvSpPr>
            <a:spLocks/>
          </p:cNvSpPr>
          <p:nvPr/>
        </p:nvSpPr>
        <p:spPr bwMode="auto">
          <a:xfrm>
            <a:off x="10640632" y="3921483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63"/>
          <p:cNvSpPr>
            <a:spLocks noChangeArrowheads="1"/>
          </p:cNvSpPr>
          <p:nvPr/>
        </p:nvSpPr>
        <p:spPr bwMode="auto">
          <a:xfrm>
            <a:off x="4094945" y="302295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4"/>
          <p:cNvSpPr>
            <a:spLocks noChangeArrowheads="1"/>
          </p:cNvSpPr>
          <p:nvPr/>
        </p:nvSpPr>
        <p:spPr bwMode="auto">
          <a:xfrm>
            <a:off x="4094945" y="417865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Rectangle 65"/>
          <p:cNvSpPr>
            <a:spLocks noChangeArrowheads="1"/>
          </p:cNvSpPr>
          <p:nvPr/>
        </p:nvSpPr>
        <p:spPr bwMode="auto">
          <a:xfrm>
            <a:off x="3675845" y="548675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43" name="Rectangle 66"/>
          <p:cNvSpPr>
            <a:spLocks noChangeArrowheads="1"/>
          </p:cNvSpPr>
          <p:nvPr/>
        </p:nvSpPr>
        <p:spPr bwMode="auto">
          <a:xfrm>
            <a:off x="4526745" y="5461358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44" name="Text Box 67"/>
          <p:cNvSpPr txBox="1">
            <a:spLocks noChangeArrowheads="1"/>
          </p:cNvSpPr>
          <p:nvPr/>
        </p:nvSpPr>
        <p:spPr bwMode="auto">
          <a:xfrm>
            <a:off x="4345770" y="2708633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45" name="Text Box 68"/>
          <p:cNvSpPr txBox="1">
            <a:spLocks noChangeArrowheads="1"/>
          </p:cNvSpPr>
          <p:nvPr/>
        </p:nvSpPr>
        <p:spPr bwMode="auto">
          <a:xfrm>
            <a:off x="4294970" y="3813533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46" name="AutoShape 69"/>
          <p:cNvCxnSpPr>
            <a:cxnSpLocks noChangeShapeType="1"/>
            <a:stCxn id="41" idx="3"/>
            <a:endCxn id="42" idx="0"/>
          </p:cNvCxnSpPr>
          <p:nvPr/>
        </p:nvCxnSpPr>
        <p:spPr bwMode="auto">
          <a:xfrm flipH="1">
            <a:off x="3891745" y="4526321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70"/>
          <p:cNvCxnSpPr>
            <a:cxnSpLocks noChangeShapeType="1"/>
            <a:stCxn id="41" idx="5"/>
            <a:endCxn id="43" idx="0"/>
          </p:cNvCxnSpPr>
          <p:nvPr/>
        </p:nvCxnSpPr>
        <p:spPr bwMode="auto">
          <a:xfrm>
            <a:off x="4442608" y="4526321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2901145" y="5512158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cxnSp>
        <p:nvCxnSpPr>
          <p:cNvPr id="49" name="AutoShape 72"/>
          <p:cNvCxnSpPr>
            <a:cxnSpLocks noChangeShapeType="1"/>
            <a:stCxn id="40" idx="3"/>
            <a:endCxn id="48" idx="0"/>
          </p:cNvCxnSpPr>
          <p:nvPr/>
        </p:nvCxnSpPr>
        <p:spPr bwMode="auto">
          <a:xfrm flipH="1">
            <a:off x="3117045" y="3370621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AutoShape 73"/>
          <p:cNvCxnSpPr>
            <a:cxnSpLocks noChangeShapeType="1"/>
            <a:stCxn id="40" idx="4"/>
            <a:endCxn id="41" idx="0"/>
          </p:cNvCxnSpPr>
          <p:nvPr/>
        </p:nvCxnSpPr>
        <p:spPr bwMode="auto">
          <a:xfrm>
            <a:off x="4298145" y="3429358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Oval 75"/>
          <p:cNvSpPr>
            <a:spLocks noChangeArrowheads="1"/>
          </p:cNvSpPr>
          <p:nvPr/>
        </p:nvSpPr>
        <p:spPr bwMode="auto">
          <a:xfrm>
            <a:off x="9497632" y="3527783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Oval 76"/>
          <p:cNvSpPr>
            <a:spLocks noChangeArrowheads="1"/>
          </p:cNvSpPr>
          <p:nvPr/>
        </p:nvSpPr>
        <p:spPr bwMode="auto">
          <a:xfrm>
            <a:off x="10081832" y="4746983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Freeform 78"/>
          <p:cNvSpPr>
            <a:spLocks/>
          </p:cNvSpPr>
          <p:nvPr/>
        </p:nvSpPr>
        <p:spPr bwMode="auto">
          <a:xfrm>
            <a:off x="2528083" y="1921233"/>
            <a:ext cx="3217862" cy="4146550"/>
          </a:xfrm>
          <a:custGeom>
            <a:avLst/>
            <a:gdLst>
              <a:gd name="T0" fmla="*/ 1490662 w 2027"/>
              <a:gd name="T1" fmla="*/ 73025 h 2612"/>
              <a:gd name="T2" fmla="*/ 1033462 w 2027"/>
              <a:gd name="T3" fmla="*/ 187325 h 2612"/>
              <a:gd name="T4" fmla="*/ 995362 w 2027"/>
              <a:gd name="T5" fmla="*/ 301625 h 2612"/>
              <a:gd name="T6" fmla="*/ 969962 w 2027"/>
              <a:gd name="T7" fmla="*/ 403225 h 2612"/>
              <a:gd name="T8" fmla="*/ 1033462 w 2027"/>
              <a:gd name="T9" fmla="*/ 733425 h 2612"/>
              <a:gd name="T10" fmla="*/ 1287462 w 2027"/>
              <a:gd name="T11" fmla="*/ 1012825 h 2612"/>
              <a:gd name="T12" fmla="*/ 1274762 w 2027"/>
              <a:gd name="T13" fmla="*/ 1431925 h 2612"/>
              <a:gd name="T14" fmla="*/ 1147762 w 2027"/>
              <a:gd name="T15" fmla="*/ 1647825 h 2612"/>
              <a:gd name="T16" fmla="*/ 1135062 w 2027"/>
              <a:gd name="T17" fmla="*/ 1685925 h 2612"/>
              <a:gd name="T18" fmla="*/ 1071562 w 2027"/>
              <a:gd name="T19" fmla="*/ 1762125 h 2612"/>
              <a:gd name="T20" fmla="*/ 944562 w 2027"/>
              <a:gd name="T21" fmla="*/ 2041525 h 2612"/>
              <a:gd name="T22" fmla="*/ 830262 w 2027"/>
              <a:gd name="T23" fmla="*/ 2193925 h 2612"/>
              <a:gd name="T24" fmla="*/ 677862 w 2027"/>
              <a:gd name="T25" fmla="*/ 2435225 h 2612"/>
              <a:gd name="T26" fmla="*/ 614362 w 2027"/>
              <a:gd name="T27" fmla="*/ 2486025 h 2612"/>
              <a:gd name="T28" fmla="*/ 487362 w 2027"/>
              <a:gd name="T29" fmla="*/ 2638425 h 2612"/>
              <a:gd name="T30" fmla="*/ 360362 w 2027"/>
              <a:gd name="T31" fmla="*/ 2854325 h 2612"/>
              <a:gd name="T32" fmla="*/ 169862 w 2027"/>
              <a:gd name="T33" fmla="*/ 3184525 h 2612"/>
              <a:gd name="T34" fmla="*/ 55562 w 2027"/>
              <a:gd name="T35" fmla="*/ 3476625 h 2612"/>
              <a:gd name="T36" fmla="*/ 30162 w 2027"/>
              <a:gd name="T37" fmla="*/ 3603625 h 2612"/>
              <a:gd name="T38" fmla="*/ 4762 w 2027"/>
              <a:gd name="T39" fmla="*/ 3705225 h 2612"/>
              <a:gd name="T40" fmla="*/ 169862 w 2027"/>
              <a:gd name="T41" fmla="*/ 4098925 h 2612"/>
              <a:gd name="T42" fmla="*/ 322262 w 2027"/>
              <a:gd name="T43" fmla="*/ 4124325 h 2612"/>
              <a:gd name="T44" fmla="*/ 360362 w 2027"/>
              <a:gd name="T45" fmla="*/ 4137025 h 2612"/>
              <a:gd name="T46" fmla="*/ 766762 w 2027"/>
              <a:gd name="T47" fmla="*/ 4098925 h 2612"/>
              <a:gd name="T48" fmla="*/ 1020762 w 2027"/>
              <a:gd name="T49" fmla="*/ 3641725 h 2612"/>
              <a:gd name="T50" fmla="*/ 1185862 w 2027"/>
              <a:gd name="T51" fmla="*/ 2727325 h 2612"/>
              <a:gd name="T52" fmla="*/ 1287462 w 2027"/>
              <a:gd name="T53" fmla="*/ 2422525 h 2612"/>
              <a:gd name="T54" fmla="*/ 1541462 w 2027"/>
              <a:gd name="T55" fmla="*/ 2155825 h 2612"/>
              <a:gd name="T56" fmla="*/ 1630362 w 2027"/>
              <a:gd name="T57" fmla="*/ 2066925 h 2612"/>
              <a:gd name="T58" fmla="*/ 2074862 w 2027"/>
              <a:gd name="T59" fmla="*/ 1851025 h 2612"/>
              <a:gd name="T60" fmla="*/ 2341562 w 2027"/>
              <a:gd name="T61" fmla="*/ 1749425 h 2612"/>
              <a:gd name="T62" fmla="*/ 2582862 w 2027"/>
              <a:gd name="T63" fmla="*/ 1635125 h 2612"/>
              <a:gd name="T64" fmla="*/ 2836862 w 2027"/>
              <a:gd name="T65" fmla="*/ 1584325 h 2612"/>
              <a:gd name="T66" fmla="*/ 3027362 w 2027"/>
              <a:gd name="T67" fmla="*/ 1470025 h 2612"/>
              <a:gd name="T68" fmla="*/ 3065462 w 2027"/>
              <a:gd name="T69" fmla="*/ 1431925 h 2612"/>
              <a:gd name="T70" fmla="*/ 3141662 w 2027"/>
              <a:gd name="T71" fmla="*/ 1381125 h 2612"/>
              <a:gd name="T72" fmla="*/ 3217862 w 2027"/>
              <a:gd name="T73" fmla="*/ 1266825 h 2612"/>
              <a:gd name="T74" fmla="*/ 3205162 w 2027"/>
              <a:gd name="T75" fmla="*/ 1012825 h 2612"/>
              <a:gd name="T76" fmla="*/ 3141662 w 2027"/>
              <a:gd name="T77" fmla="*/ 847725 h 2612"/>
              <a:gd name="T78" fmla="*/ 3090862 w 2027"/>
              <a:gd name="T79" fmla="*/ 682625 h 2612"/>
              <a:gd name="T80" fmla="*/ 2963862 w 2027"/>
              <a:gd name="T81" fmla="*/ 542925 h 2612"/>
              <a:gd name="T82" fmla="*/ 2608262 w 2027"/>
              <a:gd name="T83" fmla="*/ 288925 h 2612"/>
              <a:gd name="T84" fmla="*/ 2392362 w 2027"/>
              <a:gd name="T85" fmla="*/ 174625 h 2612"/>
              <a:gd name="T86" fmla="*/ 1744662 w 2027"/>
              <a:gd name="T87" fmla="*/ 73025 h 2612"/>
              <a:gd name="T88" fmla="*/ 1490662 w 2027"/>
              <a:gd name="T89" fmla="*/ 73025 h 26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027" h="2612">
                <a:moveTo>
                  <a:pt x="939" y="46"/>
                </a:moveTo>
                <a:cubicBezTo>
                  <a:pt x="670" y="55"/>
                  <a:pt x="745" y="0"/>
                  <a:pt x="651" y="118"/>
                </a:cubicBezTo>
                <a:cubicBezTo>
                  <a:pt x="649" y="125"/>
                  <a:pt x="628" y="187"/>
                  <a:pt x="627" y="190"/>
                </a:cubicBezTo>
                <a:cubicBezTo>
                  <a:pt x="620" y="211"/>
                  <a:pt x="611" y="254"/>
                  <a:pt x="611" y="254"/>
                </a:cubicBezTo>
                <a:cubicBezTo>
                  <a:pt x="616" y="296"/>
                  <a:pt x="617" y="411"/>
                  <a:pt x="651" y="462"/>
                </a:cubicBezTo>
                <a:cubicBezTo>
                  <a:pt x="695" y="528"/>
                  <a:pt x="766" y="571"/>
                  <a:pt x="811" y="638"/>
                </a:cubicBezTo>
                <a:cubicBezTo>
                  <a:pt x="828" y="723"/>
                  <a:pt x="834" y="820"/>
                  <a:pt x="803" y="902"/>
                </a:cubicBezTo>
                <a:cubicBezTo>
                  <a:pt x="785" y="950"/>
                  <a:pt x="752" y="995"/>
                  <a:pt x="723" y="1038"/>
                </a:cubicBezTo>
                <a:cubicBezTo>
                  <a:pt x="718" y="1045"/>
                  <a:pt x="720" y="1055"/>
                  <a:pt x="715" y="1062"/>
                </a:cubicBezTo>
                <a:cubicBezTo>
                  <a:pt x="690" y="1100"/>
                  <a:pt x="692" y="1071"/>
                  <a:pt x="675" y="1110"/>
                </a:cubicBezTo>
                <a:cubicBezTo>
                  <a:pt x="649" y="1170"/>
                  <a:pt x="628" y="1229"/>
                  <a:pt x="595" y="1286"/>
                </a:cubicBezTo>
                <a:cubicBezTo>
                  <a:pt x="574" y="1322"/>
                  <a:pt x="548" y="1350"/>
                  <a:pt x="523" y="1382"/>
                </a:cubicBezTo>
                <a:cubicBezTo>
                  <a:pt x="488" y="1427"/>
                  <a:pt x="456" y="1486"/>
                  <a:pt x="427" y="1534"/>
                </a:cubicBezTo>
                <a:cubicBezTo>
                  <a:pt x="418" y="1549"/>
                  <a:pt x="399" y="1554"/>
                  <a:pt x="387" y="1566"/>
                </a:cubicBezTo>
                <a:cubicBezTo>
                  <a:pt x="359" y="1596"/>
                  <a:pt x="326" y="1625"/>
                  <a:pt x="307" y="1662"/>
                </a:cubicBezTo>
                <a:cubicBezTo>
                  <a:pt x="283" y="1710"/>
                  <a:pt x="252" y="1751"/>
                  <a:pt x="227" y="1798"/>
                </a:cubicBezTo>
                <a:cubicBezTo>
                  <a:pt x="190" y="1867"/>
                  <a:pt x="164" y="1949"/>
                  <a:pt x="107" y="2006"/>
                </a:cubicBezTo>
                <a:cubicBezTo>
                  <a:pt x="83" y="2065"/>
                  <a:pt x="64" y="2133"/>
                  <a:pt x="35" y="2190"/>
                </a:cubicBezTo>
                <a:cubicBezTo>
                  <a:pt x="30" y="2217"/>
                  <a:pt x="24" y="2243"/>
                  <a:pt x="19" y="2270"/>
                </a:cubicBezTo>
                <a:cubicBezTo>
                  <a:pt x="15" y="2292"/>
                  <a:pt x="3" y="2334"/>
                  <a:pt x="3" y="2334"/>
                </a:cubicBezTo>
                <a:cubicBezTo>
                  <a:pt x="8" y="2415"/>
                  <a:pt x="0" y="2555"/>
                  <a:pt x="107" y="2582"/>
                </a:cubicBezTo>
                <a:cubicBezTo>
                  <a:pt x="138" y="2590"/>
                  <a:pt x="172" y="2588"/>
                  <a:pt x="203" y="2598"/>
                </a:cubicBezTo>
                <a:cubicBezTo>
                  <a:pt x="211" y="2601"/>
                  <a:pt x="219" y="2603"/>
                  <a:pt x="227" y="2606"/>
                </a:cubicBezTo>
                <a:cubicBezTo>
                  <a:pt x="343" y="2601"/>
                  <a:pt x="394" y="2612"/>
                  <a:pt x="483" y="2582"/>
                </a:cubicBezTo>
                <a:cubicBezTo>
                  <a:pt x="572" y="2493"/>
                  <a:pt x="604" y="2412"/>
                  <a:pt x="643" y="2294"/>
                </a:cubicBezTo>
                <a:cubicBezTo>
                  <a:pt x="655" y="2099"/>
                  <a:pt x="658" y="1895"/>
                  <a:pt x="747" y="1718"/>
                </a:cubicBezTo>
                <a:cubicBezTo>
                  <a:pt x="761" y="1649"/>
                  <a:pt x="771" y="1586"/>
                  <a:pt x="811" y="1526"/>
                </a:cubicBezTo>
                <a:cubicBezTo>
                  <a:pt x="831" y="1447"/>
                  <a:pt x="915" y="1409"/>
                  <a:pt x="971" y="1358"/>
                </a:cubicBezTo>
                <a:cubicBezTo>
                  <a:pt x="991" y="1340"/>
                  <a:pt x="1005" y="1317"/>
                  <a:pt x="1027" y="1302"/>
                </a:cubicBezTo>
                <a:cubicBezTo>
                  <a:pt x="1112" y="1246"/>
                  <a:pt x="1208" y="1191"/>
                  <a:pt x="1307" y="1166"/>
                </a:cubicBezTo>
                <a:cubicBezTo>
                  <a:pt x="1357" y="1133"/>
                  <a:pt x="1419" y="1122"/>
                  <a:pt x="1475" y="1102"/>
                </a:cubicBezTo>
                <a:cubicBezTo>
                  <a:pt x="1534" y="1081"/>
                  <a:pt x="1572" y="1055"/>
                  <a:pt x="1627" y="1030"/>
                </a:cubicBezTo>
                <a:cubicBezTo>
                  <a:pt x="1678" y="1007"/>
                  <a:pt x="1731" y="1006"/>
                  <a:pt x="1787" y="998"/>
                </a:cubicBezTo>
                <a:cubicBezTo>
                  <a:pt x="1828" y="974"/>
                  <a:pt x="1868" y="952"/>
                  <a:pt x="1907" y="926"/>
                </a:cubicBezTo>
                <a:cubicBezTo>
                  <a:pt x="1916" y="920"/>
                  <a:pt x="1922" y="909"/>
                  <a:pt x="1931" y="902"/>
                </a:cubicBezTo>
                <a:cubicBezTo>
                  <a:pt x="1946" y="890"/>
                  <a:pt x="1979" y="870"/>
                  <a:pt x="1979" y="870"/>
                </a:cubicBezTo>
                <a:cubicBezTo>
                  <a:pt x="1996" y="844"/>
                  <a:pt x="2017" y="828"/>
                  <a:pt x="2027" y="798"/>
                </a:cubicBezTo>
                <a:cubicBezTo>
                  <a:pt x="2024" y="745"/>
                  <a:pt x="2023" y="691"/>
                  <a:pt x="2019" y="638"/>
                </a:cubicBezTo>
                <a:cubicBezTo>
                  <a:pt x="2016" y="598"/>
                  <a:pt x="1994" y="568"/>
                  <a:pt x="1979" y="534"/>
                </a:cubicBezTo>
                <a:cubicBezTo>
                  <a:pt x="1964" y="501"/>
                  <a:pt x="1961" y="463"/>
                  <a:pt x="1947" y="430"/>
                </a:cubicBezTo>
                <a:cubicBezTo>
                  <a:pt x="1935" y="401"/>
                  <a:pt x="1874" y="349"/>
                  <a:pt x="1867" y="342"/>
                </a:cubicBezTo>
                <a:cubicBezTo>
                  <a:pt x="1798" y="273"/>
                  <a:pt x="1728" y="229"/>
                  <a:pt x="1643" y="182"/>
                </a:cubicBezTo>
                <a:cubicBezTo>
                  <a:pt x="1596" y="156"/>
                  <a:pt x="1561" y="124"/>
                  <a:pt x="1507" y="110"/>
                </a:cubicBezTo>
                <a:cubicBezTo>
                  <a:pt x="1403" y="41"/>
                  <a:pt x="1209" y="51"/>
                  <a:pt x="1099" y="46"/>
                </a:cubicBezTo>
                <a:cubicBezTo>
                  <a:pt x="1003" y="34"/>
                  <a:pt x="1056" y="36"/>
                  <a:pt x="939" y="4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365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9583971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</a:t>
            </a:r>
            <a:endParaRPr lang="en-US" sz="3600" dirty="0"/>
          </a:p>
        </p:txBody>
      </p:sp>
      <p:sp>
        <p:nvSpPr>
          <p:cNvPr id="114" name="Oval 3"/>
          <p:cNvSpPr>
            <a:spLocks noChangeArrowheads="1"/>
          </p:cNvSpPr>
          <p:nvPr/>
        </p:nvSpPr>
        <p:spPr bwMode="auto">
          <a:xfrm>
            <a:off x="2900608" y="17057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" name="Oval 4"/>
          <p:cNvSpPr>
            <a:spLocks noChangeArrowheads="1"/>
          </p:cNvSpPr>
          <p:nvPr/>
        </p:nvSpPr>
        <p:spPr bwMode="auto">
          <a:xfrm>
            <a:off x="2049708" y="24931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" name="Oval 5"/>
          <p:cNvSpPr>
            <a:spLocks noChangeArrowheads="1"/>
          </p:cNvSpPr>
          <p:nvPr/>
        </p:nvSpPr>
        <p:spPr bwMode="auto">
          <a:xfrm>
            <a:off x="3738808" y="24804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7" name="AutoShape 6"/>
          <p:cNvCxnSpPr>
            <a:cxnSpLocks noChangeShapeType="1"/>
            <a:stCxn id="114" idx="3"/>
            <a:endCxn id="115" idx="7"/>
          </p:cNvCxnSpPr>
          <p:nvPr/>
        </p:nvCxnSpPr>
        <p:spPr bwMode="auto">
          <a:xfrm flipH="1">
            <a:off x="2397371" y="2053398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7"/>
          <p:cNvCxnSpPr>
            <a:cxnSpLocks noChangeShapeType="1"/>
            <a:stCxn id="114" idx="5"/>
            <a:endCxn id="116" idx="1"/>
          </p:cNvCxnSpPr>
          <p:nvPr/>
        </p:nvCxnSpPr>
        <p:spPr bwMode="auto">
          <a:xfrm>
            <a:off x="3248271" y="2053398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ectangle 8"/>
          <p:cNvSpPr>
            <a:spLocks noChangeArrowheads="1"/>
          </p:cNvSpPr>
          <p:nvPr/>
        </p:nvSpPr>
        <p:spPr bwMode="auto">
          <a:xfrm>
            <a:off x="1630608" y="32805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2481508" y="32678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3319708" y="32805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3354633" y="164541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123" name="Text Box 12"/>
          <p:cNvSpPr txBox="1">
            <a:spLocks noChangeArrowheads="1"/>
          </p:cNvSpPr>
          <p:nvPr/>
        </p:nvSpPr>
        <p:spPr bwMode="auto">
          <a:xfrm>
            <a:off x="2465633" y="250901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sp>
        <p:nvSpPr>
          <p:cNvPr id="124" name="Text Box 13"/>
          <p:cNvSpPr txBox="1">
            <a:spLocks noChangeArrowheads="1"/>
          </p:cNvSpPr>
          <p:nvPr/>
        </p:nvSpPr>
        <p:spPr bwMode="auto">
          <a:xfrm>
            <a:off x="4154733" y="252171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25" name="AutoShape 14"/>
          <p:cNvCxnSpPr>
            <a:cxnSpLocks noChangeShapeType="1"/>
            <a:stCxn id="115" idx="3"/>
            <a:endCxn id="119" idx="0"/>
          </p:cNvCxnSpPr>
          <p:nvPr/>
        </p:nvCxnSpPr>
        <p:spPr bwMode="auto">
          <a:xfrm flipH="1">
            <a:off x="1846508" y="2840798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AutoShape 15"/>
          <p:cNvCxnSpPr>
            <a:cxnSpLocks noChangeShapeType="1"/>
            <a:stCxn id="115" idx="5"/>
            <a:endCxn id="120" idx="0"/>
          </p:cNvCxnSpPr>
          <p:nvPr/>
        </p:nvCxnSpPr>
        <p:spPr bwMode="auto">
          <a:xfrm>
            <a:off x="2397371" y="2840798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AutoShape 16"/>
          <p:cNvCxnSpPr>
            <a:cxnSpLocks noChangeShapeType="1"/>
            <a:stCxn id="116" idx="3"/>
            <a:endCxn id="121" idx="0"/>
          </p:cNvCxnSpPr>
          <p:nvPr/>
        </p:nvCxnSpPr>
        <p:spPr bwMode="auto">
          <a:xfrm flipH="1">
            <a:off x="3535608" y="2828098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7"/>
          <p:cNvCxnSpPr>
            <a:cxnSpLocks noChangeShapeType="1"/>
            <a:stCxn id="116" idx="5"/>
            <a:endCxn id="149" idx="0"/>
          </p:cNvCxnSpPr>
          <p:nvPr/>
        </p:nvCxnSpPr>
        <p:spPr bwMode="auto">
          <a:xfrm>
            <a:off x="4086471" y="2828098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Oval 18"/>
          <p:cNvSpPr>
            <a:spLocks noChangeArrowheads="1"/>
          </p:cNvSpPr>
          <p:nvPr/>
        </p:nvSpPr>
        <p:spPr bwMode="auto">
          <a:xfrm>
            <a:off x="8907708" y="47283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0" name="Oval 19"/>
          <p:cNvSpPr>
            <a:spLocks noChangeArrowheads="1"/>
          </p:cNvSpPr>
          <p:nvPr/>
        </p:nvSpPr>
        <p:spPr bwMode="auto">
          <a:xfrm>
            <a:off x="7993308" y="3928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1" name="Oval 20"/>
          <p:cNvSpPr>
            <a:spLocks noChangeArrowheads="1"/>
          </p:cNvSpPr>
          <p:nvPr/>
        </p:nvSpPr>
        <p:spPr bwMode="auto">
          <a:xfrm>
            <a:off x="8856908" y="36107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7104308" y="4055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" name="Oval 24"/>
          <p:cNvSpPr>
            <a:spLocks noChangeArrowheads="1"/>
          </p:cNvSpPr>
          <p:nvPr/>
        </p:nvSpPr>
        <p:spPr bwMode="auto">
          <a:xfrm>
            <a:off x="6215308" y="3547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4" name="Text Box 25"/>
          <p:cNvSpPr txBox="1">
            <a:spLocks noChangeArrowheads="1"/>
          </p:cNvSpPr>
          <p:nvPr/>
        </p:nvSpPr>
        <p:spPr bwMode="auto">
          <a:xfrm>
            <a:off x="5970833" y="31186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35" name="Text Box 26"/>
          <p:cNvSpPr txBox="1">
            <a:spLocks noChangeArrowheads="1"/>
          </p:cNvSpPr>
          <p:nvPr/>
        </p:nvSpPr>
        <p:spPr bwMode="auto">
          <a:xfrm>
            <a:off x="6682033" y="37155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36" name="Text Box 27"/>
          <p:cNvSpPr txBox="1">
            <a:spLocks noChangeArrowheads="1"/>
          </p:cNvSpPr>
          <p:nvPr/>
        </p:nvSpPr>
        <p:spPr bwMode="auto">
          <a:xfrm>
            <a:off x="7837733" y="3372610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37" name="Text Box 28"/>
          <p:cNvSpPr txBox="1">
            <a:spLocks noChangeArrowheads="1"/>
          </p:cNvSpPr>
          <p:nvPr/>
        </p:nvSpPr>
        <p:spPr bwMode="auto">
          <a:xfrm>
            <a:off x="9069633" y="32837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38" name="Line 29"/>
          <p:cNvSpPr>
            <a:spLocks noChangeShapeType="1"/>
          </p:cNvSpPr>
          <p:nvPr/>
        </p:nvSpPr>
        <p:spPr bwMode="auto">
          <a:xfrm>
            <a:off x="5796208" y="4969635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30"/>
          <p:cNvSpPr>
            <a:spLocks noChangeShapeType="1"/>
          </p:cNvSpPr>
          <p:nvPr/>
        </p:nvSpPr>
        <p:spPr bwMode="auto">
          <a:xfrm>
            <a:off x="6037508" y="498233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31"/>
          <p:cNvSpPr>
            <a:spLocks noChangeShapeType="1"/>
          </p:cNvSpPr>
          <p:nvPr/>
        </p:nvSpPr>
        <p:spPr bwMode="auto">
          <a:xfrm>
            <a:off x="9593508" y="499503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Text Box 32"/>
          <p:cNvSpPr txBox="1">
            <a:spLocks noChangeArrowheads="1"/>
          </p:cNvSpPr>
          <p:nvPr/>
        </p:nvSpPr>
        <p:spPr bwMode="auto">
          <a:xfrm>
            <a:off x="9730033" y="466801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142" name="Freeform 33"/>
          <p:cNvSpPr>
            <a:spLocks/>
          </p:cNvSpPr>
          <p:nvPr/>
        </p:nvSpPr>
        <p:spPr bwMode="auto">
          <a:xfrm>
            <a:off x="5770808" y="4258435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34"/>
          <p:cNvSpPr>
            <a:spLocks/>
          </p:cNvSpPr>
          <p:nvPr/>
        </p:nvSpPr>
        <p:spPr bwMode="auto">
          <a:xfrm>
            <a:off x="6761408" y="4220335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35"/>
          <p:cNvSpPr>
            <a:spLocks/>
          </p:cNvSpPr>
          <p:nvPr/>
        </p:nvSpPr>
        <p:spPr bwMode="auto">
          <a:xfrm>
            <a:off x="7586908" y="4220335"/>
            <a:ext cx="1079500" cy="254000"/>
          </a:xfrm>
          <a:custGeom>
            <a:avLst/>
            <a:gdLst>
              <a:gd name="T0" fmla="*/ 0 w 720"/>
              <a:gd name="T1" fmla="*/ 0 h 216"/>
              <a:gd name="T2" fmla="*/ 539750 w 720"/>
              <a:gd name="T3" fmla="*/ 244593 h 216"/>
              <a:gd name="T4" fmla="*/ 1031522 w 720"/>
              <a:gd name="T5" fmla="*/ 56444 h 216"/>
              <a:gd name="T6" fmla="*/ 827617 w 720"/>
              <a:gd name="T7" fmla="*/ 169333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Text Box 36"/>
          <p:cNvSpPr txBox="1">
            <a:spLocks noChangeArrowheads="1"/>
          </p:cNvSpPr>
          <p:nvPr/>
        </p:nvSpPr>
        <p:spPr bwMode="auto">
          <a:xfrm>
            <a:off x="9158533" y="43886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146" name="Freeform 37"/>
          <p:cNvSpPr>
            <a:spLocks/>
          </p:cNvSpPr>
          <p:nvPr/>
        </p:nvSpPr>
        <p:spPr bwMode="auto">
          <a:xfrm>
            <a:off x="8742608" y="4271135"/>
            <a:ext cx="419100" cy="636588"/>
          </a:xfrm>
          <a:custGeom>
            <a:avLst/>
            <a:gdLst>
              <a:gd name="T0" fmla="*/ 0 w 184"/>
              <a:gd name="T1" fmla="*/ 10085 h 505"/>
              <a:gd name="T2" fmla="*/ 218661 w 184"/>
              <a:gd name="T3" fmla="*/ 635327 h 505"/>
              <a:gd name="T4" fmla="*/ 4191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38"/>
          <p:cNvSpPr>
            <a:spLocks/>
          </p:cNvSpPr>
          <p:nvPr/>
        </p:nvSpPr>
        <p:spPr bwMode="auto">
          <a:xfrm>
            <a:off x="8628308" y="4218748"/>
            <a:ext cx="139700" cy="42862"/>
          </a:xfrm>
          <a:custGeom>
            <a:avLst/>
            <a:gdLst>
              <a:gd name="T0" fmla="*/ 0 w 160"/>
              <a:gd name="T1" fmla="*/ 0 h 76"/>
              <a:gd name="T2" fmla="*/ 83820 w 160"/>
              <a:gd name="T3" fmla="*/ 36094 h 76"/>
              <a:gd name="T4" fmla="*/ 139700 w 160"/>
              <a:gd name="T5" fmla="*/ 40606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39"/>
          <p:cNvSpPr>
            <a:spLocks/>
          </p:cNvSpPr>
          <p:nvPr/>
        </p:nvSpPr>
        <p:spPr bwMode="auto">
          <a:xfrm>
            <a:off x="9161708" y="4029835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40"/>
          <p:cNvSpPr>
            <a:spLocks noChangeArrowheads="1"/>
          </p:cNvSpPr>
          <p:nvPr/>
        </p:nvSpPr>
        <p:spPr bwMode="auto">
          <a:xfrm>
            <a:off x="4208708" y="32805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0" name="Oval 41"/>
          <p:cNvSpPr>
            <a:spLocks noChangeArrowheads="1"/>
          </p:cNvSpPr>
          <p:nvPr/>
        </p:nvSpPr>
        <p:spPr bwMode="auto">
          <a:xfrm>
            <a:off x="4208708" y="44362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1" name="Rectangle 42"/>
          <p:cNvSpPr>
            <a:spLocks noChangeArrowheads="1"/>
          </p:cNvSpPr>
          <p:nvPr/>
        </p:nvSpPr>
        <p:spPr bwMode="auto">
          <a:xfrm>
            <a:off x="3789608" y="57443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152" name="Rectangle 43"/>
          <p:cNvSpPr>
            <a:spLocks noChangeArrowheads="1"/>
          </p:cNvSpPr>
          <p:nvPr/>
        </p:nvSpPr>
        <p:spPr bwMode="auto">
          <a:xfrm>
            <a:off x="4640508" y="5718935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53" name="Text Box 44"/>
          <p:cNvSpPr txBox="1">
            <a:spLocks noChangeArrowheads="1"/>
          </p:cNvSpPr>
          <p:nvPr/>
        </p:nvSpPr>
        <p:spPr bwMode="auto">
          <a:xfrm>
            <a:off x="4459533" y="2966210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154" name="Text Box 45"/>
          <p:cNvSpPr txBox="1">
            <a:spLocks noChangeArrowheads="1"/>
          </p:cNvSpPr>
          <p:nvPr/>
        </p:nvSpPr>
        <p:spPr bwMode="auto">
          <a:xfrm>
            <a:off x="4408733" y="4071110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55" name="AutoShape 46"/>
          <p:cNvCxnSpPr>
            <a:cxnSpLocks noChangeShapeType="1"/>
            <a:stCxn id="150" idx="3"/>
            <a:endCxn id="151" idx="0"/>
          </p:cNvCxnSpPr>
          <p:nvPr/>
        </p:nvCxnSpPr>
        <p:spPr bwMode="auto">
          <a:xfrm flipH="1">
            <a:off x="4005508" y="4783898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47"/>
          <p:cNvCxnSpPr>
            <a:cxnSpLocks noChangeShapeType="1"/>
            <a:stCxn id="150" idx="5"/>
            <a:endCxn id="152" idx="0"/>
          </p:cNvCxnSpPr>
          <p:nvPr/>
        </p:nvCxnSpPr>
        <p:spPr bwMode="auto">
          <a:xfrm>
            <a:off x="4556371" y="4783898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48"/>
          <p:cNvSpPr>
            <a:spLocks noChangeArrowheads="1"/>
          </p:cNvSpPr>
          <p:nvPr/>
        </p:nvSpPr>
        <p:spPr bwMode="auto">
          <a:xfrm>
            <a:off x="3014908" y="5769735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cxnSp>
        <p:nvCxnSpPr>
          <p:cNvPr id="158" name="AutoShape 49"/>
          <p:cNvCxnSpPr>
            <a:cxnSpLocks noChangeShapeType="1"/>
            <a:stCxn id="149" idx="3"/>
            <a:endCxn id="157" idx="0"/>
          </p:cNvCxnSpPr>
          <p:nvPr/>
        </p:nvCxnSpPr>
        <p:spPr bwMode="auto">
          <a:xfrm flipH="1">
            <a:off x="3230808" y="3628198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AutoShape 50"/>
          <p:cNvCxnSpPr>
            <a:cxnSpLocks noChangeShapeType="1"/>
            <a:stCxn id="149" idx="4"/>
            <a:endCxn id="150" idx="0"/>
          </p:cNvCxnSpPr>
          <p:nvPr/>
        </p:nvCxnSpPr>
        <p:spPr bwMode="auto">
          <a:xfrm>
            <a:off x="4411908" y="3686935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Oval 51"/>
          <p:cNvSpPr>
            <a:spLocks noChangeArrowheads="1"/>
          </p:cNvSpPr>
          <p:nvPr/>
        </p:nvSpPr>
        <p:spPr bwMode="auto">
          <a:xfrm>
            <a:off x="8018708" y="3636135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1" name="Oval 52"/>
          <p:cNvSpPr>
            <a:spLocks noChangeArrowheads="1"/>
          </p:cNvSpPr>
          <p:nvPr/>
        </p:nvSpPr>
        <p:spPr bwMode="auto">
          <a:xfrm>
            <a:off x="8602908" y="4855335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2" name="Freeform 53"/>
          <p:cNvSpPr>
            <a:spLocks/>
          </p:cNvSpPr>
          <p:nvPr/>
        </p:nvSpPr>
        <p:spPr bwMode="auto">
          <a:xfrm>
            <a:off x="2641846" y="2178810"/>
            <a:ext cx="3217862" cy="4146550"/>
          </a:xfrm>
          <a:custGeom>
            <a:avLst/>
            <a:gdLst>
              <a:gd name="T0" fmla="*/ 1490662 w 2027"/>
              <a:gd name="T1" fmla="*/ 73025 h 2612"/>
              <a:gd name="T2" fmla="*/ 1033462 w 2027"/>
              <a:gd name="T3" fmla="*/ 187325 h 2612"/>
              <a:gd name="T4" fmla="*/ 995362 w 2027"/>
              <a:gd name="T5" fmla="*/ 301625 h 2612"/>
              <a:gd name="T6" fmla="*/ 969962 w 2027"/>
              <a:gd name="T7" fmla="*/ 403225 h 2612"/>
              <a:gd name="T8" fmla="*/ 1033462 w 2027"/>
              <a:gd name="T9" fmla="*/ 733425 h 2612"/>
              <a:gd name="T10" fmla="*/ 1287462 w 2027"/>
              <a:gd name="T11" fmla="*/ 1012825 h 2612"/>
              <a:gd name="T12" fmla="*/ 1274762 w 2027"/>
              <a:gd name="T13" fmla="*/ 1431925 h 2612"/>
              <a:gd name="T14" fmla="*/ 1147762 w 2027"/>
              <a:gd name="T15" fmla="*/ 1647825 h 2612"/>
              <a:gd name="T16" fmla="*/ 1135062 w 2027"/>
              <a:gd name="T17" fmla="*/ 1685925 h 2612"/>
              <a:gd name="T18" fmla="*/ 1071562 w 2027"/>
              <a:gd name="T19" fmla="*/ 1762125 h 2612"/>
              <a:gd name="T20" fmla="*/ 944562 w 2027"/>
              <a:gd name="T21" fmla="*/ 2041525 h 2612"/>
              <a:gd name="T22" fmla="*/ 830262 w 2027"/>
              <a:gd name="T23" fmla="*/ 2193925 h 2612"/>
              <a:gd name="T24" fmla="*/ 677862 w 2027"/>
              <a:gd name="T25" fmla="*/ 2435225 h 2612"/>
              <a:gd name="T26" fmla="*/ 614362 w 2027"/>
              <a:gd name="T27" fmla="*/ 2486025 h 2612"/>
              <a:gd name="T28" fmla="*/ 487362 w 2027"/>
              <a:gd name="T29" fmla="*/ 2638425 h 2612"/>
              <a:gd name="T30" fmla="*/ 360362 w 2027"/>
              <a:gd name="T31" fmla="*/ 2854325 h 2612"/>
              <a:gd name="T32" fmla="*/ 169862 w 2027"/>
              <a:gd name="T33" fmla="*/ 3184525 h 2612"/>
              <a:gd name="T34" fmla="*/ 55562 w 2027"/>
              <a:gd name="T35" fmla="*/ 3476625 h 2612"/>
              <a:gd name="T36" fmla="*/ 30162 w 2027"/>
              <a:gd name="T37" fmla="*/ 3603625 h 2612"/>
              <a:gd name="T38" fmla="*/ 4762 w 2027"/>
              <a:gd name="T39" fmla="*/ 3705225 h 2612"/>
              <a:gd name="T40" fmla="*/ 169862 w 2027"/>
              <a:gd name="T41" fmla="*/ 4098925 h 2612"/>
              <a:gd name="T42" fmla="*/ 322262 w 2027"/>
              <a:gd name="T43" fmla="*/ 4124325 h 2612"/>
              <a:gd name="T44" fmla="*/ 360362 w 2027"/>
              <a:gd name="T45" fmla="*/ 4137025 h 2612"/>
              <a:gd name="T46" fmla="*/ 766762 w 2027"/>
              <a:gd name="T47" fmla="*/ 4098925 h 2612"/>
              <a:gd name="T48" fmla="*/ 1020762 w 2027"/>
              <a:gd name="T49" fmla="*/ 3641725 h 2612"/>
              <a:gd name="T50" fmla="*/ 1185862 w 2027"/>
              <a:gd name="T51" fmla="*/ 2727325 h 2612"/>
              <a:gd name="T52" fmla="*/ 1287462 w 2027"/>
              <a:gd name="T53" fmla="*/ 2422525 h 2612"/>
              <a:gd name="T54" fmla="*/ 1541462 w 2027"/>
              <a:gd name="T55" fmla="*/ 2155825 h 2612"/>
              <a:gd name="T56" fmla="*/ 1630362 w 2027"/>
              <a:gd name="T57" fmla="*/ 2066925 h 2612"/>
              <a:gd name="T58" fmla="*/ 2074862 w 2027"/>
              <a:gd name="T59" fmla="*/ 1851025 h 2612"/>
              <a:gd name="T60" fmla="*/ 2341562 w 2027"/>
              <a:gd name="T61" fmla="*/ 1749425 h 2612"/>
              <a:gd name="T62" fmla="*/ 2582862 w 2027"/>
              <a:gd name="T63" fmla="*/ 1635125 h 2612"/>
              <a:gd name="T64" fmla="*/ 2836862 w 2027"/>
              <a:gd name="T65" fmla="*/ 1584325 h 2612"/>
              <a:gd name="T66" fmla="*/ 3027362 w 2027"/>
              <a:gd name="T67" fmla="*/ 1470025 h 2612"/>
              <a:gd name="T68" fmla="*/ 3065462 w 2027"/>
              <a:gd name="T69" fmla="*/ 1431925 h 2612"/>
              <a:gd name="T70" fmla="*/ 3141662 w 2027"/>
              <a:gd name="T71" fmla="*/ 1381125 h 2612"/>
              <a:gd name="T72" fmla="*/ 3217862 w 2027"/>
              <a:gd name="T73" fmla="*/ 1266825 h 2612"/>
              <a:gd name="T74" fmla="*/ 3205162 w 2027"/>
              <a:gd name="T75" fmla="*/ 1012825 h 2612"/>
              <a:gd name="T76" fmla="*/ 3141662 w 2027"/>
              <a:gd name="T77" fmla="*/ 847725 h 2612"/>
              <a:gd name="T78" fmla="*/ 3090862 w 2027"/>
              <a:gd name="T79" fmla="*/ 682625 h 2612"/>
              <a:gd name="T80" fmla="*/ 2963862 w 2027"/>
              <a:gd name="T81" fmla="*/ 542925 h 2612"/>
              <a:gd name="T82" fmla="*/ 2608262 w 2027"/>
              <a:gd name="T83" fmla="*/ 288925 h 2612"/>
              <a:gd name="T84" fmla="*/ 2392362 w 2027"/>
              <a:gd name="T85" fmla="*/ 174625 h 2612"/>
              <a:gd name="T86" fmla="*/ 1744662 w 2027"/>
              <a:gd name="T87" fmla="*/ 73025 h 2612"/>
              <a:gd name="T88" fmla="*/ 1490662 w 2027"/>
              <a:gd name="T89" fmla="*/ 73025 h 26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027" h="2612">
                <a:moveTo>
                  <a:pt x="939" y="46"/>
                </a:moveTo>
                <a:cubicBezTo>
                  <a:pt x="670" y="55"/>
                  <a:pt x="745" y="0"/>
                  <a:pt x="651" y="118"/>
                </a:cubicBezTo>
                <a:cubicBezTo>
                  <a:pt x="649" y="125"/>
                  <a:pt x="628" y="187"/>
                  <a:pt x="627" y="190"/>
                </a:cubicBezTo>
                <a:cubicBezTo>
                  <a:pt x="620" y="211"/>
                  <a:pt x="611" y="254"/>
                  <a:pt x="611" y="254"/>
                </a:cubicBezTo>
                <a:cubicBezTo>
                  <a:pt x="616" y="296"/>
                  <a:pt x="617" y="411"/>
                  <a:pt x="651" y="462"/>
                </a:cubicBezTo>
                <a:cubicBezTo>
                  <a:pt x="695" y="528"/>
                  <a:pt x="766" y="571"/>
                  <a:pt x="811" y="638"/>
                </a:cubicBezTo>
                <a:cubicBezTo>
                  <a:pt x="828" y="723"/>
                  <a:pt x="834" y="820"/>
                  <a:pt x="803" y="902"/>
                </a:cubicBezTo>
                <a:cubicBezTo>
                  <a:pt x="785" y="950"/>
                  <a:pt x="752" y="995"/>
                  <a:pt x="723" y="1038"/>
                </a:cubicBezTo>
                <a:cubicBezTo>
                  <a:pt x="718" y="1045"/>
                  <a:pt x="720" y="1055"/>
                  <a:pt x="715" y="1062"/>
                </a:cubicBezTo>
                <a:cubicBezTo>
                  <a:pt x="690" y="1100"/>
                  <a:pt x="692" y="1071"/>
                  <a:pt x="675" y="1110"/>
                </a:cubicBezTo>
                <a:cubicBezTo>
                  <a:pt x="649" y="1170"/>
                  <a:pt x="628" y="1229"/>
                  <a:pt x="595" y="1286"/>
                </a:cubicBezTo>
                <a:cubicBezTo>
                  <a:pt x="574" y="1322"/>
                  <a:pt x="548" y="1350"/>
                  <a:pt x="523" y="1382"/>
                </a:cubicBezTo>
                <a:cubicBezTo>
                  <a:pt x="488" y="1427"/>
                  <a:pt x="456" y="1486"/>
                  <a:pt x="427" y="1534"/>
                </a:cubicBezTo>
                <a:cubicBezTo>
                  <a:pt x="418" y="1549"/>
                  <a:pt x="399" y="1554"/>
                  <a:pt x="387" y="1566"/>
                </a:cubicBezTo>
                <a:cubicBezTo>
                  <a:pt x="359" y="1596"/>
                  <a:pt x="326" y="1625"/>
                  <a:pt x="307" y="1662"/>
                </a:cubicBezTo>
                <a:cubicBezTo>
                  <a:pt x="283" y="1710"/>
                  <a:pt x="252" y="1751"/>
                  <a:pt x="227" y="1798"/>
                </a:cubicBezTo>
                <a:cubicBezTo>
                  <a:pt x="190" y="1867"/>
                  <a:pt x="164" y="1949"/>
                  <a:pt x="107" y="2006"/>
                </a:cubicBezTo>
                <a:cubicBezTo>
                  <a:pt x="83" y="2065"/>
                  <a:pt x="64" y="2133"/>
                  <a:pt x="35" y="2190"/>
                </a:cubicBezTo>
                <a:cubicBezTo>
                  <a:pt x="30" y="2217"/>
                  <a:pt x="24" y="2243"/>
                  <a:pt x="19" y="2270"/>
                </a:cubicBezTo>
                <a:cubicBezTo>
                  <a:pt x="15" y="2292"/>
                  <a:pt x="3" y="2334"/>
                  <a:pt x="3" y="2334"/>
                </a:cubicBezTo>
                <a:cubicBezTo>
                  <a:pt x="8" y="2415"/>
                  <a:pt x="0" y="2555"/>
                  <a:pt x="107" y="2582"/>
                </a:cubicBezTo>
                <a:cubicBezTo>
                  <a:pt x="138" y="2590"/>
                  <a:pt x="172" y="2588"/>
                  <a:pt x="203" y="2598"/>
                </a:cubicBezTo>
                <a:cubicBezTo>
                  <a:pt x="211" y="2601"/>
                  <a:pt x="219" y="2603"/>
                  <a:pt x="227" y="2606"/>
                </a:cubicBezTo>
                <a:cubicBezTo>
                  <a:pt x="343" y="2601"/>
                  <a:pt x="394" y="2612"/>
                  <a:pt x="483" y="2582"/>
                </a:cubicBezTo>
                <a:cubicBezTo>
                  <a:pt x="572" y="2493"/>
                  <a:pt x="604" y="2412"/>
                  <a:pt x="643" y="2294"/>
                </a:cubicBezTo>
                <a:cubicBezTo>
                  <a:pt x="655" y="2099"/>
                  <a:pt x="658" y="1895"/>
                  <a:pt x="747" y="1718"/>
                </a:cubicBezTo>
                <a:cubicBezTo>
                  <a:pt x="761" y="1649"/>
                  <a:pt x="771" y="1586"/>
                  <a:pt x="811" y="1526"/>
                </a:cubicBezTo>
                <a:cubicBezTo>
                  <a:pt x="831" y="1447"/>
                  <a:pt x="915" y="1409"/>
                  <a:pt x="971" y="1358"/>
                </a:cubicBezTo>
                <a:cubicBezTo>
                  <a:pt x="991" y="1340"/>
                  <a:pt x="1005" y="1317"/>
                  <a:pt x="1027" y="1302"/>
                </a:cubicBezTo>
                <a:cubicBezTo>
                  <a:pt x="1112" y="1246"/>
                  <a:pt x="1208" y="1191"/>
                  <a:pt x="1307" y="1166"/>
                </a:cubicBezTo>
                <a:cubicBezTo>
                  <a:pt x="1357" y="1133"/>
                  <a:pt x="1419" y="1122"/>
                  <a:pt x="1475" y="1102"/>
                </a:cubicBezTo>
                <a:cubicBezTo>
                  <a:pt x="1534" y="1081"/>
                  <a:pt x="1572" y="1055"/>
                  <a:pt x="1627" y="1030"/>
                </a:cubicBezTo>
                <a:cubicBezTo>
                  <a:pt x="1678" y="1007"/>
                  <a:pt x="1731" y="1006"/>
                  <a:pt x="1787" y="998"/>
                </a:cubicBezTo>
                <a:cubicBezTo>
                  <a:pt x="1828" y="974"/>
                  <a:pt x="1868" y="952"/>
                  <a:pt x="1907" y="926"/>
                </a:cubicBezTo>
                <a:cubicBezTo>
                  <a:pt x="1916" y="920"/>
                  <a:pt x="1922" y="909"/>
                  <a:pt x="1931" y="902"/>
                </a:cubicBezTo>
                <a:cubicBezTo>
                  <a:pt x="1946" y="890"/>
                  <a:pt x="1979" y="870"/>
                  <a:pt x="1979" y="870"/>
                </a:cubicBezTo>
                <a:cubicBezTo>
                  <a:pt x="1996" y="844"/>
                  <a:pt x="2017" y="828"/>
                  <a:pt x="2027" y="798"/>
                </a:cubicBezTo>
                <a:cubicBezTo>
                  <a:pt x="2024" y="745"/>
                  <a:pt x="2023" y="691"/>
                  <a:pt x="2019" y="638"/>
                </a:cubicBezTo>
                <a:cubicBezTo>
                  <a:pt x="2016" y="598"/>
                  <a:pt x="1994" y="568"/>
                  <a:pt x="1979" y="534"/>
                </a:cubicBezTo>
                <a:cubicBezTo>
                  <a:pt x="1964" y="501"/>
                  <a:pt x="1961" y="463"/>
                  <a:pt x="1947" y="430"/>
                </a:cubicBezTo>
                <a:cubicBezTo>
                  <a:pt x="1935" y="401"/>
                  <a:pt x="1874" y="349"/>
                  <a:pt x="1867" y="342"/>
                </a:cubicBezTo>
                <a:cubicBezTo>
                  <a:pt x="1798" y="273"/>
                  <a:pt x="1728" y="229"/>
                  <a:pt x="1643" y="182"/>
                </a:cubicBezTo>
                <a:cubicBezTo>
                  <a:pt x="1596" y="156"/>
                  <a:pt x="1561" y="124"/>
                  <a:pt x="1507" y="110"/>
                </a:cubicBezTo>
                <a:cubicBezTo>
                  <a:pt x="1403" y="41"/>
                  <a:pt x="1209" y="51"/>
                  <a:pt x="1099" y="46"/>
                </a:cubicBezTo>
                <a:cubicBezTo>
                  <a:pt x="1003" y="34"/>
                  <a:pt x="1056" y="36"/>
                  <a:pt x="939" y="4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55"/>
          <p:cNvSpPr>
            <a:spLocks noChangeShapeType="1"/>
          </p:cNvSpPr>
          <p:nvPr/>
        </p:nvSpPr>
        <p:spPr bwMode="auto">
          <a:xfrm flipV="1">
            <a:off x="3980108" y="1870835"/>
            <a:ext cx="14986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Text Box 58"/>
          <p:cNvSpPr txBox="1">
            <a:spLocks noChangeArrowheads="1"/>
          </p:cNvSpPr>
          <p:nvPr/>
        </p:nvSpPr>
        <p:spPr bwMode="auto">
          <a:xfrm>
            <a:off x="6605833" y="145491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65" name="Text Box 59"/>
          <p:cNvSpPr txBox="1">
            <a:spLocks noChangeArrowheads="1"/>
          </p:cNvSpPr>
          <p:nvPr/>
        </p:nvSpPr>
        <p:spPr bwMode="auto">
          <a:xfrm>
            <a:off x="6618533" y="140411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66" name="AutoShape 57"/>
          <p:cNvSpPr>
            <a:spLocks noChangeArrowheads="1"/>
          </p:cNvSpPr>
          <p:nvPr/>
        </p:nvSpPr>
        <p:spPr bwMode="auto">
          <a:xfrm>
            <a:off x="5504108" y="1616835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Half Edge Record</a:t>
            </a:r>
          </a:p>
          <a:p>
            <a:pPr eaLnBrk="1" hangingPunct="1"/>
            <a:r>
              <a:rPr lang="en-US" altLang="en-US" sz="1800"/>
              <a:t>Endpoints.add(x, y)</a:t>
            </a:r>
          </a:p>
        </p:txBody>
      </p:sp>
      <p:sp>
        <p:nvSpPr>
          <p:cNvPr id="167" name="Line 61"/>
          <p:cNvSpPr>
            <a:spLocks noChangeShapeType="1"/>
          </p:cNvSpPr>
          <p:nvPr/>
        </p:nvSpPr>
        <p:spPr bwMode="auto">
          <a:xfrm flipH="1" flipV="1">
            <a:off x="7307508" y="2226435"/>
            <a:ext cx="1371600" cy="20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65"/>
          <p:cNvSpPr>
            <a:spLocks noChangeShapeType="1"/>
          </p:cNvSpPr>
          <p:nvPr/>
        </p:nvSpPr>
        <p:spPr bwMode="auto">
          <a:xfrm flipV="1">
            <a:off x="4462708" y="2302635"/>
            <a:ext cx="3454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AutoShape 67"/>
          <p:cNvSpPr>
            <a:spLocks noChangeArrowheads="1"/>
          </p:cNvSpPr>
          <p:nvPr/>
        </p:nvSpPr>
        <p:spPr bwMode="auto">
          <a:xfrm>
            <a:off x="7904408" y="1591435"/>
            <a:ext cx="1981200" cy="7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Half Edge Record</a:t>
            </a:r>
          </a:p>
          <a:p>
            <a:pPr eaLnBrk="1" hangingPunct="1"/>
            <a:r>
              <a:rPr lang="en-US" altLang="en-US" sz="1800"/>
              <a:t>Endpoints.add(x, y)</a:t>
            </a:r>
          </a:p>
        </p:txBody>
      </p:sp>
      <p:sp>
        <p:nvSpPr>
          <p:cNvPr id="170" name="Line 68"/>
          <p:cNvSpPr>
            <a:spLocks noChangeShapeType="1"/>
          </p:cNvSpPr>
          <p:nvPr/>
        </p:nvSpPr>
        <p:spPr bwMode="auto">
          <a:xfrm flipV="1">
            <a:off x="8742608" y="2289935"/>
            <a:ext cx="8509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Text Box 69"/>
          <p:cNvSpPr txBox="1">
            <a:spLocks noChangeArrowheads="1"/>
          </p:cNvSpPr>
          <p:nvPr/>
        </p:nvSpPr>
        <p:spPr bwMode="auto">
          <a:xfrm>
            <a:off x="7342433" y="122472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Link!</a:t>
            </a:r>
          </a:p>
        </p:txBody>
      </p:sp>
      <p:cxnSp>
        <p:nvCxnSpPr>
          <p:cNvPr id="172" name="AutoShape 70"/>
          <p:cNvCxnSpPr>
            <a:cxnSpLocks noChangeShapeType="1"/>
          </p:cNvCxnSpPr>
          <p:nvPr/>
        </p:nvCxnSpPr>
        <p:spPr bwMode="auto">
          <a:xfrm>
            <a:off x="7485308" y="1883535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71"/>
          <p:cNvCxnSpPr>
            <a:cxnSpLocks noChangeShapeType="1"/>
          </p:cNvCxnSpPr>
          <p:nvPr/>
        </p:nvCxnSpPr>
        <p:spPr bwMode="auto">
          <a:xfrm>
            <a:off x="7485308" y="2048635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173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265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Handling Circle Events: Adding vertex to edge record</a:t>
            </a:r>
            <a:endParaRPr lang="en-US" sz="3600" dirty="0"/>
          </a:p>
        </p:txBody>
      </p:sp>
      <p:sp>
        <p:nvSpPr>
          <p:cNvPr id="114" name="Oval 3"/>
          <p:cNvSpPr>
            <a:spLocks noChangeArrowheads="1"/>
          </p:cNvSpPr>
          <p:nvPr/>
        </p:nvSpPr>
        <p:spPr bwMode="auto">
          <a:xfrm>
            <a:off x="2900608" y="17057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" name="Oval 4"/>
          <p:cNvSpPr>
            <a:spLocks noChangeArrowheads="1"/>
          </p:cNvSpPr>
          <p:nvPr/>
        </p:nvSpPr>
        <p:spPr bwMode="auto">
          <a:xfrm>
            <a:off x="2049708" y="24931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" name="Oval 5"/>
          <p:cNvSpPr>
            <a:spLocks noChangeArrowheads="1"/>
          </p:cNvSpPr>
          <p:nvPr/>
        </p:nvSpPr>
        <p:spPr bwMode="auto">
          <a:xfrm>
            <a:off x="3738808" y="24804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7" name="AutoShape 6"/>
          <p:cNvCxnSpPr>
            <a:cxnSpLocks noChangeShapeType="1"/>
            <a:stCxn id="114" idx="3"/>
            <a:endCxn id="115" idx="7"/>
          </p:cNvCxnSpPr>
          <p:nvPr/>
        </p:nvCxnSpPr>
        <p:spPr bwMode="auto">
          <a:xfrm flipH="1">
            <a:off x="2397371" y="2053398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7"/>
          <p:cNvCxnSpPr>
            <a:cxnSpLocks noChangeShapeType="1"/>
            <a:stCxn id="114" idx="5"/>
            <a:endCxn id="116" idx="1"/>
          </p:cNvCxnSpPr>
          <p:nvPr/>
        </p:nvCxnSpPr>
        <p:spPr bwMode="auto">
          <a:xfrm>
            <a:off x="3248271" y="2053398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ectangle 8"/>
          <p:cNvSpPr>
            <a:spLocks noChangeArrowheads="1"/>
          </p:cNvSpPr>
          <p:nvPr/>
        </p:nvSpPr>
        <p:spPr bwMode="auto">
          <a:xfrm>
            <a:off x="1630608" y="32805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20" name="Rectangle 9"/>
          <p:cNvSpPr>
            <a:spLocks noChangeArrowheads="1"/>
          </p:cNvSpPr>
          <p:nvPr/>
        </p:nvSpPr>
        <p:spPr bwMode="auto">
          <a:xfrm>
            <a:off x="2481508" y="32678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21" name="Rectangle 10"/>
          <p:cNvSpPr>
            <a:spLocks noChangeArrowheads="1"/>
          </p:cNvSpPr>
          <p:nvPr/>
        </p:nvSpPr>
        <p:spPr bwMode="auto">
          <a:xfrm>
            <a:off x="3319708" y="32805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3354633" y="164541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123" name="Text Box 12"/>
          <p:cNvSpPr txBox="1">
            <a:spLocks noChangeArrowheads="1"/>
          </p:cNvSpPr>
          <p:nvPr/>
        </p:nvSpPr>
        <p:spPr bwMode="auto">
          <a:xfrm>
            <a:off x="2465633" y="250901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sp>
        <p:nvSpPr>
          <p:cNvPr id="124" name="Text Box 13"/>
          <p:cNvSpPr txBox="1">
            <a:spLocks noChangeArrowheads="1"/>
          </p:cNvSpPr>
          <p:nvPr/>
        </p:nvSpPr>
        <p:spPr bwMode="auto">
          <a:xfrm>
            <a:off x="4154733" y="252171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25" name="AutoShape 14"/>
          <p:cNvCxnSpPr>
            <a:cxnSpLocks noChangeShapeType="1"/>
            <a:stCxn id="115" idx="3"/>
            <a:endCxn id="119" idx="0"/>
          </p:cNvCxnSpPr>
          <p:nvPr/>
        </p:nvCxnSpPr>
        <p:spPr bwMode="auto">
          <a:xfrm flipH="1">
            <a:off x="1846508" y="2840798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AutoShape 15"/>
          <p:cNvCxnSpPr>
            <a:cxnSpLocks noChangeShapeType="1"/>
            <a:stCxn id="115" idx="5"/>
            <a:endCxn id="120" idx="0"/>
          </p:cNvCxnSpPr>
          <p:nvPr/>
        </p:nvCxnSpPr>
        <p:spPr bwMode="auto">
          <a:xfrm>
            <a:off x="2397371" y="2840798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AutoShape 16"/>
          <p:cNvCxnSpPr>
            <a:cxnSpLocks noChangeShapeType="1"/>
            <a:stCxn id="116" idx="3"/>
            <a:endCxn id="121" idx="0"/>
          </p:cNvCxnSpPr>
          <p:nvPr/>
        </p:nvCxnSpPr>
        <p:spPr bwMode="auto">
          <a:xfrm flipH="1">
            <a:off x="3535608" y="2828098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7"/>
          <p:cNvCxnSpPr>
            <a:cxnSpLocks noChangeShapeType="1"/>
            <a:stCxn id="116" idx="5"/>
            <a:endCxn id="149" idx="0"/>
          </p:cNvCxnSpPr>
          <p:nvPr/>
        </p:nvCxnSpPr>
        <p:spPr bwMode="auto">
          <a:xfrm>
            <a:off x="4086471" y="2828098"/>
            <a:ext cx="3254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Oval 18"/>
          <p:cNvSpPr>
            <a:spLocks noChangeArrowheads="1"/>
          </p:cNvSpPr>
          <p:nvPr/>
        </p:nvSpPr>
        <p:spPr bwMode="auto">
          <a:xfrm>
            <a:off x="8907708" y="47283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0" name="Oval 19"/>
          <p:cNvSpPr>
            <a:spLocks noChangeArrowheads="1"/>
          </p:cNvSpPr>
          <p:nvPr/>
        </p:nvSpPr>
        <p:spPr bwMode="auto">
          <a:xfrm>
            <a:off x="7993308" y="3928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1" name="Oval 20"/>
          <p:cNvSpPr>
            <a:spLocks noChangeArrowheads="1"/>
          </p:cNvSpPr>
          <p:nvPr/>
        </p:nvSpPr>
        <p:spPr bwMode="auto">
          <a:xfrm>
            <a:off x="8856908" y="36107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7104308" y="4055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" name="Oval 24"/>
          <p:cNvSpPr>
            <a:spLocks noChangeArrowheads="1"/>
          </p:cNvSpPr>
          <p:nvPr/>
        </p:nvSpPr>
        <p:spPr bwMode="auto">
          <a:xfrm>
            <a:off x="6215308" y="354723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4" name="Text Box 25"/>
          <p:cNvSpPr txBox="1">
            <a:spLocks noChangeArrowheads="1"/>
          </p:cNvSpPr>
          <p:nvPr/>
        </p:nvSpPr>
        <p:spPr bwMode="auto">
          <a:xfrm>
            <a:off x="5970833" y="31186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35" name="Text Box 26"/>
          <p:cNvSpPr txBox="1">
            <a:spLocks noChangeArrowheads="1"/>
          </p:cNvSpPr>
          <p:nvPr/>
        </p:nvSpPr>
        <p:spPr bwMode="auto">
          <a:xfrm>
            <a:off x="6682033" y="37155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36" name="Text Box 27"/>
          <p:cNvSpPr txBox="1">
            <a:spLocks noChangeArrowheads="1"/>
          </p:cNvSpPr>
          <p:nvPr/>
        </p:nvSpPr>
        <p:spPr bwMode="auto">
          <a:xfrm>
            <a:off x="7837733" y="3372610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37" name="Text Box 28"/>
          <p:cNvSpPr txBox="1">
            <a:spLocks noChangeArrowheads="1"/>
          </p:cNvSpPr>
          <p:nvPr/>
        </p:nvSpPr>
        <p:spPr bwMode="auto">
          <a:xfrm>
            <a:off x="9069633" y="328371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38" name="Line 29"/>
          <p:cNvSpPr>
            <a:spLocks noChangeShapeType="1"/>
          </p:cNvSpPr>
          <p:nvPr/>
        </p:nvSpPr>
        <p:spPr bwMode="auto">
          <a:xfrm>
            <a:off x="5796208" y="4969635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30"/>
          <p:cNvSpPr>
            <a:spLocks noChangeShapeType="1"/>
          </p:cNvSpPr>
          <p:nvPr/>
        </p:nvSpPr>
        <p:spPr bwMode="auto">
          <a:xfrm>
            <a:off x="6037508" y="498233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31"/>
          <p:cNvSpPr>
            <a:spLocks noChangeShapeType="1"/>
          </p:cNvSpPr>
          <p:nvPr/>
        </p:nvSpPr>
        <p:spPr bwMode="auto">
          <a:xfrm>
            <a:off x="9593508" y="499503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Text Box 32"/>
          <p:cNvSpPr txBox="1">
            <a:spLocks noChangeArrowheads="1"/>
          </p:cNvSpPr>
          <p:nvPr/>
        </p:nvSpPr>
        <p:spPr bwMode="auto">
          <a:xfrm>
            <a:off x="9730033" y="466801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142" name="Freeform 33"/>
          <p:cNvSpPr>
            <a:spLocks/>
          </p:cNvSpPr>
          <p:nvPr/>
        </p:nvSpPr>
        <p:spPr bwMode="auto">
          <a:xfrm>
            <a:off x="5770808" y="4258435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34"/>
          <p:cNvSpPr>
            <a:spLocks/>
          </p:cNvSpPr>
          <p:nvPr/>
        </p:nvSpPr>
        <p:spPr bwMode="auto">
          <a:xfrm>
            <a:off x="6761408" y="4220335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35"/>
          <p:cNvSpPr>
            <a:spLocks/>
          </p:cNvSpPr>
          <p:nvPr/>
        </p:nvSpPr>
        <p:spPr bwMode="auto">
          <a:xfrm>
            <a:off x="7586908" y="4220335"/>
            <a:ext cx="1079500" cy="254000"/>
          </a:xfrm>
          <a:custGeom>
            <a:avLst/>
            <a:gdLst>
              <a:gd name="T0" fmla="*/ 0 w 720"/>
              <a:gd name="T1" fmla="*/ 0 h 216"/>
              <a:gd name="T2" fmla="*/ 539750 w 720"/>
              <a:gd name="T3" fmla="*/ 244593 h 216"/>
              <a:gd name="T4" fmla="*/ 1031522 w 720"/>
              <a:gd name="T5" fmla="*/ 56444 h 216"/>
              <a:gd name="T6" fmla="*/ 827617 w 720"/>
              <a:gd name="T7" fmla="*/ 169333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Text Box 36"/>
          <p:cNvSpPr txBox="1">
            <a:spLocks noChangeArrowheads="1"/>
          </p:cNvSpPr>
          <p:nvPr/>
        </p:nvSpPr>
        <p:spPr bwMode="auto">
          <a:xfrm>
            <a:off x="9158533" y="438861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146" name="Freeform 37"/>
          <p:cNvSpPr>
            <a:spLocks/>
          </p:cNvSpPr>
          <p:nvPr/>
        </p:nvSpPr>
        <p:spPr bwMode="auto">
          <a:xfrm>
            <a:off x="8742608" y="4271135"/>
            <a:ext cx="419100" cy="636588"/>
          </a:xfrm>
          <a:custGeom>
            <a:avLst/>
            <a:gdLst>
              <a:gd name="T0" fmla="*/ 0 w 184"/>
              <a:gd name="T1" fmla="*/ 10085 h 505"/>
              <a:gd name="T2" fmla="*/ 218661 w 184"/>
              <a:gd name="T3" fmla="*/ 635327 h 505"/>
              <a:gd name="T4" fmla="*/ 4191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38"/>
          <p:cNvSpPr>
            <a:spLocks/>
          </p:cNvSpPr>
          <p:nvPr/>
        </p:nvSpPr>
        <p:spPr bwMode="auto">
          <a:xfrm>
            <a:off x="8628308" y="4218748"/>
            <a:ext cx="139700" cy="42862"/>
          </a:xfrm>
          <a:custGeom>
            <a:avLst/>
            <a:gdLst>
              <a:gd name="T0" fmla="*/ 0 w 160"/>
              <a:gd name="T1" fmla="*/ 0 h 76"/>
              <a:gd name="T2" fmla="*/ 83820 w 160"/>
              <a:gd name="T3" fmla="*/ 36094 h 76"/>
              <a:gd name="T4" fmla="*/ 139700 w 160"/>
              <a:gd name="T5" fmla="*/ 40606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76">
                <a:moveTo>
                  <a:pt x="0" y="0"/>
                </a:moveTo>
                <a:cubicBezTo>
                  <a:pt x="34" y="26"/>
                  <a:pt x="69" y="52"/>
                  <a:pt x="96" y="64"/>
                </a:cubicBezTo>
                <a:cubicBezTo>
                  <a:pt x="123" y="76"/>
                  <a:pt x="141" y="74"/>
                  <a:pt x="160" y="7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39"/>
          <p:cNvSpPr>
            <a:spLocks/>
          </p:cNvSpPr>
          <p:nvPr/>
        </p:nvSpPr>
        <p:spPr bwMode="auto">
          <a:xfrm>
            <a:off x="9161708" y="4029835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40"/>
          <p:cNvSpPr>
            <a:spLocks noChangeArrowheads="1"/>
          </p:cNvSpPr>
          <p:nvPr/>
        </p:nvSpPr>
        <p:spPr bwMode="auto">
          <a:xfrm>
            <a:off x="4208708" y="32805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0" name="Oval 41"/>
          <p:cNvSpPr>
            <a:spLocks noChangeArrowheads="1"/>
          </p:cNvSpPr>
          <p:nvPr/>
        </p:nvSpPr>
        <p:spPr bwMode="auto">
          <a:xfrm>
            <a:off x="4208708" y="443623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1" name="Rectangle 42"/>
          <p:cNvSpPr>
            <a:spLocks noChangeArrowheads="1"/>
          </p:cNvSpPr>
          <p:nvPr/>
        </p:nvSpPr>
        <p:spPr bwMode="auto">
          <a:xfrm>
            <a:off x="3789608" y="574433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152" name="Rectangle 43"/>
          <p:cNvSpPr>
            <a:spLocks noChangeArrowheads="1"/>
          </p:cNvSpPr>
          <p:nvPr/>
        </p:nvSpPr>
        <p:spPr bwMode="auto">
          <a:xfrm>
            <a:off x="4640508" y="5718935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53" name="Text Box 44"/>
          <p:cNvSpPr txBox="1">
            <a:spLocks noChangeArrowheads="1"/>
          </p:cNvSpPr>
          <p:nvPr/>
        </p:nvSpPr>
        <p:spPr bwMode="auto">
          <a:xfrm>
            <a:off x="4459533" y="2966210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154" name="Text Box 45"/>
          <p:cNvSpPr txBox="1">
            <a:spLocks noChangeArrowheads="1"/>
          </p:cNvSpPr>
          <p:nvPr/>
        </p:nvSpPr>
        <p:spPr bwMode="auto">
          <a:xfrm>
            <a:off x="4408733" y="4071110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55" name="AutoShape 46"/>
          <p:cNvCxnSpPr>
            <a:cxnSpLocks noChangeShapeType="1"/>
            <a:stCxn id="150" idx="3"/>
            <a:endCxn id="151" idx="0"/>
          </p:cNvCxnSpPr>
          <p:nvPr/>
        </p:nvCxnSpPr>
        <p:spPr bwMode="auto">
          <a:xfrm flipH="1">
            <a:off x="4005508" y="4783898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47"/>
          <p:cNvCxnSpPr>
            <a:cxnSpLocks noChangeShapeType="1"/>
            <a:stCxn id="150" idx="5"/>
            <a:endCxn id="152" idx="0"/>
          </p:cNvCxnSpPr>
          <p:nvPr/>
        </p:nvCxnSpPr>
        <p:spPr bwMode="auto">
          <a:xfrm>
            <a:off x="4556371" y="4783898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48"/>
          <p:cNvSpPr>
            <a:spLocks noChangeArrowheads="1"/>
          </p:cNvSpPr>
          <p:nvPr/>
        </p:nvSpPr>
        <p:spPr bwMode="auto">
          <a:xfrm>
            <a:off x="3014908" y="5769735"/>
            <a:ext cx="431800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cxnSp>
        <p:nvCxnSpPr>
          <p:cNvPr id="158" name="AutoShape 49"/>
          <p:cNvCxnSpPr>
            <a:cxnSpLocks noChangeShapeType="1"/>
            <a:stCxn id="149" idx="3"/>
            <a:endCxn id="157" idx="0"/>
          </p:cNvCxnSpPr>
          <p:nvPr/>
        </p:nvCxnSpPr>
        <p:spPr bwMode="auto">
          <a:xfrm flipH="1">
            <a:off x="3230808" y="3628198"/>
            <a:ext cx="1036638" cy="2141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AutoShape 50"/>
          <p:cNvCxnSpPr>
            <a:cxnSpLocks noChangeShapeType="1"/>
            <a:stCxn id="149" idx="4"/>
            <a:endCxn id="150" idx="0"/>
          </p:cNvCxnSpPr>
          <p:nvPr/>
        </p:nvCxnSpPr>
        <p:spPr bwMode="auto">
          <a:xfrm>
            <a:off x="4411908" y="3686935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Oval 51"/>
          <p:cNvSpPr>
            <a:spLocks noChangeArrowheads="1"/>
          </p:cNvSpPr>
          <p:nvPr/>
        </p:nvSpPr>
        <p:spPr bwMode="auto">
          <a:xfrm>
            <a:off x="8018708" y="3636135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1" name="Oval 52"/>
          <p:cNvSpPr>
            <a:spLocks noChangeArrowheads="1"/>
          </p:cNvSpPr>
          <p:nvPr/>
        </p:nvSpPr>
        <p:spPr bwMode="auto">
          <a:xfrm>
            <a:off x="8602908" y="4855335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2" name="Freeform 53"/>
          <p:cNvSpPr>
            <a:spLocks/>
          </p:cNvSpPr>
          <p:nvPr/>
        </p:nvSpPr>
        <p:spPr bwMode="auto">
          <a:xfrm>
            <a:off x="2641846" y="2178810"/>
            <a:ext cx="3217862" cy="4146550"/>
          </a:xfrm>
          <a:custGeom>
            <a:avLst/>
            <a:gdLst>
              <a:gd name="T0" fmla="*/ 1490662 w 2027"/>
              <a:gd name="T1" fmla="*/ 73025 h 2612"/>
              <a:gd name="T2" fmla="*/ 1033462 w 2027"/>
              <a:gd name="T3" fmla="*/ 187325 h 2612"/>
              <a:gd name="T4" fmla="*/ 995362 w 2027"/>
              <a:gd name="T5" fmla="*/ 301625 h 2612"/>
              <a:gd name="T6" fmla="*/ 969962 w 2027"/>
              <a:gd name="T7" fmla="*/ 403225 h 2612"/>
              <a:gd name="T8" fmla="*/ 1033462 w 2027"/>
              <a:gd name="T9" fmla="*/ 733425 h 2612"/>
              <a:gd name="T10" fmla="*/ 1287462 w 2027"/>
              <a:gd name="T11" fmla="*/ 1012825 h 2612"/>
              <a:gd name="T12" fmla="*/ 1274762 w 2027"/>
              <a:gd name="T13" fmla="*/ 1431925 h 2612"/>
              <a:gd name="T14" fmla="*/ 1147762 w 2027"/>
              <a:gd name="T15" fmla="*/ 1647825 h 2612"/>
              <a:gd name="T16" fmla="*/ 1135062 w 2027"/>
              <a:gd name="T17" fmla="*/ 1685925 h 2612"/>
              <a:gd name="T18" fmla="*/ 1071562 w 2027"/>
              <a:gd name="T19" fmla="*/ 1762125 h 2612"/>
              <a:gd name="T20" fmla="*/ 944562 w 2027"/>
              <a:gd name="T21" fmla="*/ 2041525 h 2612"/>
              <a:gd name="T22" fmla="*/ 830262 w 2027"/>
              <a:gd name="T23" fmla="*/ 2193925 h 2612"/>
              <a:gd name="T24" fmla="*/ 677862 w 2027"/>
              <a:gd name="T25" fmla="*/ 2435225 h 2612"/>
              <a:gd name="T26" fmla="*/ 614362 w 2027"/>
              <a:gd name="T27" fmla="*/ 2486025 h 2612"/>
              <a:gd name="T28" fmla="*/ 487362 w 2027"/>
              <a:gd name="T29" fmla="*/ 2638425 h 2612"/>
              <a:gd name="T30" fmla="*/ 360362 w 2027"/>
              <a:gd name="T31" fmla="*/ 2854325 h 2612"/>
              <a:gd name="T32" fmla="*/ 169862 w 2027"/>
              <a:gd name="T33" fmla="*/ 3184525 h 2612"/>
              <a:gd name="T34" fmla="*/ 55562 w 2027"/>
              <a:gd name="T35" fmla="*/ 3476625 h 2612"/>
              <a:gd name="T36" fmla="*/ 30162 w 2027"/>
              <a:gd name="T37" fmla="*/ 3603625 h 2612"/>
              <a:gd name="T38" fmla="*/ 4762 w 2027"/>
              <a:gd name="T39" fmla="*/ 3705225 h 2612"/>
              <a:gd name="T40" fmla="*/ 169862 w 2027"/>
              <a:gd name="T41" fmla="*/ 4098925 h 2612"/>
              <a:gd name="T42" fmla="*/ 322262 w 2027"/>
              <a:gd name="T43" fmla="*/ 4124325 h 2612"/>
              <a:gd name="T44" fmla="*/ 360362 w 2027"/>
              <a:gd name="T45" fmla="*/ 4137025 h 2612"/>
              <a:gd name="T46" fmla="*/ 766762 w 2027"/>
              <a:gd name="T47" fmla="*/ 4098925 h 2612"/>
              <a:gd name="T48" fmla="*/ 1020762 w 2027"/>
              <a:gd name="T49" fmla="*/ 3641725 h 2612"/>
              <a:gd name="T50" fmla="*/ 1185862 w 2027"/>
              <a:gd name="T51" fmla="*/ 2727325 h 2612"/>
              <a:gd name="T52" fmla="*/ 1287462 w 2027"/>
              <a:gd name="T53" fmla="*/ 2422525 h 2612"/>
              <a:gd name="T54" fmla="*/ 1541462 w 2027"/>
              <a:gd name="T55" fmla="*/ 2155825 h 2612"/>
              <a:gd name="T56" fmla="*/ 1630362 w 2027"/>
              <a:gd name="T57" fmla="*/ 2066925 h 2612"/>
              <a:gd name="T58" fmla="*/ 2074862 w 2027"/>
              <a:gd name="T59" fmla="*/ 1851025 h 2612"/>
              <a:gd name="T60" fmla="*/ 2341562 w 2027"/>
              <a:gd name="T61" fmla="*/ 1749425 h 2612"/>
              <a:gd name="T62" fmla="*/ 2582862 w 2027"/>
              <a:gd name="T63" fmla="*/ 1635125 h 2612"/>
              <a:gd name="T64" fmla="*/ 2836862 w 2027"/>
              <a:gd name="T65" fmla="*/ 1584325 h 2612"/>
              <a:gd name="T66" fmla="*/ 3027362 w 2027"/>
              <a:gd name="T67" fmla="*/ 1470025 h 2612"/>
              <a:gd name="T68" fmla="*/ 3065462 w 2027"/>
              <a:gd name="T69" fmla="*/ 1431925 h 2612"/>
              <a:gd name="T70" fmla="*/ 3141662 w 2027"/>
              <a:gd name="T71" fmla="*/ 1381125 h 2612"/>
              <a:gd name="T72" fmla="*/ 3217862 w 2027"/>
              <a:gd name="T73" fmla="*/ 1266825 h 2612"/>
              <a:gd name="T74" fmla="*/ 3205162 w 2027"/>
              <a:gd name="T75" fmla="*/ 1012825 h 2612"/>
              <a:gd name="T76" fmla="*/ 3141662 w 2027"/>
              <a:gd name="T77" fmla="*/ 847725 h 2612"/>
              <a:gd name="T78" fmla="*/ 3090862 w 2027"/>
              <a:gd name="T79" fmla="*/ 682625 h 2612"/>
              <a:gd name="T80" fmla="*/ 2963862 w 2027"/>
              <a:gd name="T81" fmla="*/ 542925 h 2612"/>
              <a:gd name="T82" fmla="*/ 2608262 w 2027"/>
              <a:gd name="T83" fmla="*/ 288925 h 2612"/>
              <a:gd name="T84" fmla="*/ 2392362 w 2027"/>
              <a:gd name="T85" fmla="*/ 174625 h 2612"/>
              <a:gd name="T86" fmla="*/ 1744662 w 2027"/>
              <a:gd name="T87" fmla="*/ 73025 h 2612"/>
              <a:gd name="T88" fmla="*/ 1490662 w 2027"/>
              <a:gd name="T89" fmla="*/ 73025 h 26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027" h="2612">
                <a:moveTo>
                  <a:pt x="939" y="46"/>
                </a:moveTo>
                <a:cubicBezTo>
                  <a:pt x="670" y="55"/>
                  <a:pt x="745" y="0"/>
                  <a:pt x="651" y="118"/>
                </a:cubicBezTo>
                <a:cubicBezTo>
                  <a:pt x="649" y="125"/>
                  <a:pt x="628" y="187"/>
                  <a:pt x="627" y="190"/>
                </a:cubicBezTo>
                <a:cubicBezTo>
                  <a:pt x="620" y="211"/>
                  <a:pt x="611" y="254"/>
                  <a:pt x="611" y="254"/>
                </a:cubicBezTo>
                <a:cubicBezTo>
                  <a:pt x="616" y="296"/>
                  <a:pt x="617" y="411"/>
                  <a:pt x="651" y="462"/>
                </a:cubicBezTo>
                <a:cubicBezTo>
                  <a:pt x="695" y="528"/>
                  <a:pt x="766" y="571"/>
                  <a:pt x="811" y="638"/>
                </a:cubicBezTo>
                <a:cubicBezTo>
                  <a:pt x="828" y="723"/>
                  <a:pt x="834" y="820"/>
                  <a:pt x="803" y="902"/>
                </a:cubicBezTo>
                <a:cubicBezTo>
                  <a:pt x="785" y="950"/>
                  <a:pt x="752" y="995"/>
                  <a:pt x="723" y="1038"/>
                </a:cubicBezTo>
                <a:cubicBezTo>
                  <a:pt x="718" y="1045"/>
                  <a:pt x="720" y="1055"/>
                  <a:pt x="715" y="1062"/>
                </a:cubicBezTo>
                <a:cubicBezTo>
                  <a:pt x="690" y="1100"/>
                  <a:pt x="692" y="1071"/>
                  <a:pt x="675" y="1110"/>
                </a:cubicBezTo>
                <a:cubicBezTo>
                  <a:pt x="649" y="1170"/>
                  <a:pt x="628" y="1229"/>
                  <a:pt x="595" y="1286"/>
                </a:cubicBezTo>
                <a:cubicBezTo>
                  <a:pt x="574" y="1322"/>
                  <a:pt x="548" y="1350"/>
                  <a:pt x="523" y="1382"/>
                </a:cubicBezTo>
                <a:cubicBezTo>
                  <a:pt x="488" y="1427"/>
                  <a:pt x="456" y="1486"/>
                  <a:pt x="427" y="1534"/>
                </a:cubicBezTo>
                <a:cubicBezTo>
                  <a:pt x="418" y="1549"/>
                  <a:pt x="399" y="1554"/>
                  <a:pt x="387" y="1566"/>
                </a:cubicBezTo>
                <a:cubicBezTo>
                  <a:pt x="359" y="1596"/>
                  <a:pt x="326" y="1625"/>
                  <a:pt x="307" y="1662"/>
                </a:cubicBezTo>
                <a:cubicBezTo>
                  <a:pt x="283" y="1710"/>
                  <a:pt x="252" y="1751"/>
                  <a:pt x="227" y="1798"/>
                </a:cubicBezTo>
                <a:cubicBezTo>
                  <a:pt x="190" y="1867"/>
                  <a:pt x="164" y="1949"/>
                  <a:pt x="107" y="2006"/>
                </a:cubicBezTo>
                <a:cubicBezTo>
                  <a:pt x="83" y="2065"/>
                  <a:pt x="64" y="2133"/>
                  <a:pt x="35" y="2190"/>
                </a:cubicBezTo>
                <a:cubicBezTo>
                  <a:pt x="30" y="2217"/>
                  <a:pt x="24" y="2243"/>
                  <a:pt x="19" y="2270"/>
                </a:cubicBezTo>
                <a:cubicBezTo>
                  <a:pt x="15" y="2292"/>
                  <a:pt x="3" y="2334"/>
                  <a:pt x="3" y="2334"/>
                </a:cubicBezTo>
                <a:cubicBezTo>
                  <a:pt x="8" y="2415"/>
                  <a:pt x="0" y="2555"/>
                  <a:pt x="107" y="2582"/>
                </a:cubicBezTo>
                <a:cubicBezTo>
                  <a:pt x="138" y="2590"/>
                  <a:pt x="172" y="2588"/>
                  <a:pt x="203" y="2598"/>
                </a:cubicBezTo>
                <a:cubicBezTo>
                  <a:pt x="211" y="2601"/>
                  <a:pt x="219" y="2603"/>
                  <a:pt x="227" y="2606"/>
                </a:cubicBezTo>
                <a:cubicBezTo>
                  <a:pt x="343" y="2601"/>
                  <a:pt x="394" y="2612"/>
                  <a:pt x="483" y="2582"/>
                </a:cubicBezTo>
                <a:cubicBezTo>
                  <a:pt x="572" y="2493"/>
                  <a:pt x="604" y="2412"/>
                  <a:pt x="643" y="2294"/>
                </a:cubicBezTo>
                <a:cubicBezTo>
                  <a:pt x="655" y="2099"/>
                  <a:pt x="658" y="1895"/>
                  <a:pt x="747" y="1718"/>
                </a:cubicBezTo>
                <a:cubicBezTo>
                  <a:pt x="761" y="1649"/>
                  <a:pt x="771" y="1586"/>
                  <a:pt x="811" y="1526"/>
                </a:cubicBezTo>
                <a:cubicBezTo>
                  <a:pt x="831" y="1447"/>
                  <a:pt x="915" y="1409"/>
                  <a:pt x="971" y="1358"/>
                </a:cubicBezTo>
                <a:cubicBezTo>
                  <a:pt x="991" y="1340"/>
                  <a:pt x="1005" y="1317"/>
                  <a:pt x="1027" y="1302"/>
                </a:cubicBezTo>
                <a:cubicBezTo>
                  <a:pt x="1112" y="1246"/>
                  <a:pt x="1208" y="1191"/>
                  <a:pt x="1307" y="1166"/>
                </a:cubicBezTo>
                <a:cubicBezTo>
                  <a:pt x="1357" y="1133"/>
                  <a:pt x="1419" y="1122"/>
                  <a:pt x="1475" y="1102"/>
                </a:cubicBezTo>
                <a:cubicBezTo>
                  <a:pt x="1534" y="1081"/>
                  <a:pt x="1572" y="1055"/>
                  <a:pt x="1627" y="1030"/>
                </a:cubicBezTo>
                <a:cubicBezTo>
                  <a:pt x="1678" y="1007"/>
                  <a:pt x="1731" y="1006"/>
                  <a:pt x="1787" y="998"/>
                </a:cubicBezTo>
                <a:cubicBezTo>
                  <a:pt x="1828" y="974"/>
                  <a:pt x="1868" y="952"/>
                  <a:pt x="1907" y="926"/>
                </a:cubicBezTo>
                <a:cubicBezTo>
                  <a:pt x="1916" y="920"/>
                  <a:pt x="1922" y="909"/>
                  <a:pt x="1931" y="902"/>
                </a:cubicBezTo>
                <a:cubicBezTo>
                  <a:pt x="1946" y="890"/>
                  <a:pt x="1979" y="870"/>
                  <a:pt x="1979" y="870"/>
                </a:cubicBezTo>
                <a:cubicBezTo>
                  <a:pt x="1996" y="844"/>
                  <a:pt x="2017" y="828"/>
                  <a:pt x="2027" y="798"/>
                </a:cubicBezTo>
                <a:cubicBezTo>
                  <a:pt x="2024" y="745"/>
                  <a:pt x="2023" y="691"/>
                  <a:pt x="2019" y="638"/>
                </a:cubicBezTo>
                <a:cubicBezTo>
                  <a:pt x="2016" y="598"/>
                  <a:pt x="1994" y="568"/>
                  <a:pt x="1979" y="534"/>
                </a:cubicBezTo>
                <a:cubicBezTo>
                  <a:pt x="1964" y="501"/>
                  <a:pt x="1961" y="463"/>
                  <a:pt x="1947" y="430"/>
                </a:cubicBezTo>
                <a:cubicBezTo>
                  <a:pt x="1935" y="401"/>
                  <a:pt x="1874" y="349"/>
                  <a:pt x="1867" y="342"/>
                </a:cubicBezTo>
                <a:cubicBezTo>
                  <a:pt x="1798" y="273"/>
                  <a:pt x="1728" y="229"/>
                  <a:pt x="1643" y="182"/>
                </a:cubicBezTo>
                <a:cubicBezTo>
                  <a:pt x="1596" y="156"/>
                  <a:pt x="1561" y="124"/>
                  <a:pt x="1507" y="110"/>
                </a:cubicBezTo>
                <a:cubicBezTo>
                  <a:pt x="1403" y="41"/>
                  <a:pt x="1209" y="51"/>
                  <a:pt x="1099" y="46"/>
                </a:cubicBezTo>
                <a:cubicBezTo>
                  <a:pt x="1003" y="34"/>
                  <a:pt x="1056" y="36"/>
                  <a:pt x="939" y="4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55"/>
          <p:cNvSpPr>
            <a:spLocks noChangeShapeType="1"/>
          </p:cNvSpPr>
          <p:nvPr/>
        </p:nvSpPr>
        <p:spPr bwMode="auto">
          <a:xfrm flipV="1">
            <a:off x="3980108" y="1870835"/>
            <a:ext cx="14986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Text Box 58"/>
          <p:cNvSpPr txBox="1">
            <a:spLocks noChangeArrowheads="1"/>
          </p:cNvSpPr>
          <p:nvPr/>
        </p:nvSpPr>
        <p:spPr bwMode="auto">
          <a:xfrm>
            <a:off x="6605833" y="145491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65" name="Text Box 59"/>
          <p:cNvSpPr txBox="1">
            <a:spLocks noChangeArrowheads="1"/>
          </p:cNvSpPr>
          <p:nvPr/>
        </p:nvSpPr>
        <p:spPr bwMode="auto">
          <a:xfrm>
            <a:off x="6618533" y="140411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66" name="AutoShape 57"/>
          <p:cNvSpPr>
            <a:spLocks noChangeArrowheads="1"/>
          </p:cNvSpPr>
          <p:nvPr/>
        </p:nvSpPr>
        <p:spPr bwMode="auto">
          <a:xfrm>
            <a:off x="5504108" y="1616835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Half Edge Record</a:t>
            </a:r>
          </a:p>
          <a:p>
            <a:pPr eaLnBrk="1" hangingPunct="1"/>
            <a:r>
              <a:rPr lang="en-US" altLang="en-US" sz="1800"/>
              <a:t>Endpoints.add(x, y)</a:t>
            </a:r>
          </a:p>
        </p:txBody>
      </p:sp>
      <p:sp>
        <p:nvSpPr>
          <p:cNvPr id="167" name="Line 61"/>
          <p:cNvSpPr>
            <a:spLocks noChangeShapeType="1"/>
          </p:cNvSpPr>
          <p:nvPr/>
        </p:nvSpPr>
        <p:spPr bwMode="auto">
          <a:xfrm flipH="1" flipV="1">
            <a:off x="7307508" y="2226435"/>
            <a:ext cx="1371600" cy="208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65"/>
          <p:cNvSpPr>
            <a:spLocks noChangeShapeType="1"/>
          </p:cNvSpPr>
          <p:nvPr/>
        </p:nvSpPr>
        <p:spPr bwMode="auto">
          <a:xfrm flipV="1">
            <a:off x="4462708" y="2302635"/>
            <a:ext cx="3454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AutoShape 67"/>
          <p:cNvSpPr>
            <a:spLocks noChangeArrowheads="1"/>
          </p:cNvSpPr>
          <p:nvPr/>
        </p:nvSpPr>
        <p:spPr bwMode="auto">
          <a:xfrm>
            <a:off x="7904408" y="1591435"/>
            <a:ext cx="1981200" cy="7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Half Edge Record</a:t>
            </a:r>
          </a:p>
          <a:p>
            <a:pPr eaLnBrk="1" hangingPunct="1"/>
            <a:r>
              <a:rPr lang="en-US" altLang="en-US" sz="1800"/>
              <a:t>Endpoints.add(x, y)</a:t>
            </a:r>
          </a:p>
        </p:txBody>
      </p:sp>
      <p:sp>
        <p:nvSpPr>
          <p:cNvPr id="170" name="Line 68"/>
          <p:cNvSpPr>
            <a:spLocks noChangeShapeType="1"/>
          </p:cNvSpPr>
          <p:nvPr/>
        </p:nvSpPr>
        <p:spPr bwMode="auto">
          <a:xfrm flipV="1">
            <a:off x="8742608" y="2289935"/>
            <a:ext cx="8509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Text Box 69"/>
          <p:cNvSpPr txBox="1">
            <a:spLocks noChangeArrowheads="1"/>
          </p:cNvSpPr>
          <p:nvPr/>
        </p:nvSpPr>
        <p:spPr bwMode="auto">
          <a:xfrm>
            <a:off x="7342433" y="122472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Link!</a:t>
            </a:r>
          </a:p>
        </p:txBody>
      </p:sp>
      <p:cxnSp>
        <p:nvCxnSpPr>
          <p:cNvPr id="172" name="AutoShape 70"/>
          <p:cNvCxnSpPr>
            <a:cxnSpLocks noChangeShapeType="1"/>
          </p:cNvCxnSpPr>
          <p:nvPr/>
        </p:nvCxnSpPr>
        <p:spPr bwMode="auto">
          <a:xfrm>
            <a:off x="7485308" y="1883535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71"/>
          <p:cNvCxnSpPr>
            <a:cxnSpLocks noChangeShapeType="1"/>
          </p:cNvCxnSpPr>
          <p:nvPr/>
        </p:nvCxnSpPr>
        <p:spPr bwMode="auto">
          <a:xfrm>
            <a:off x="7485308" y="2048635"/>
            <a:ext cx="419100" cy="63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62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85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Events: Delete disappearing arc</a:t>
            </a:r>
            <a:endParaRPr lang="en-US" sz="3600" dirty="0"/>
          </a:p>
        </p:txBody>
      </p:sp>
      <p:sp>
        <p:nvSpPr>
          <p:cNvPr id="63" name="Oval 3"/>
          <p:cNvSpPr>
            <a:spLocks noChangeArrowheads="1"/>
          </p:cNvSpPr>
          <p:nvPr/>
        </p:nvSpPr>
        <p:spPr bwMode="auto">
          <a:xfrm>
            <a:off x="3171065" y="148679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4"/>
          <p:cNvSpPr>
            <a:spLocks noChangeArrowheads="1"/>
          </p:cNvSpPr>
          <p:nvPr/>
        </p:nvSpPr>
        <p:spPr bwMode="auto">
          <a:xfrm>
            <a:off x="2320165" y="227419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5" name="AutoShape 6"/>
          <p:cNvCxnSpPr>
            <a:cxnSpLocks noChangeShapeType="1"/>
            <a:stCxn id="63" idx="3"/>
            <a:endCxn id="64" idx="7"/>
          </p:cNvCxnSpPr>
          <p:nvPr/>
        </p:nvCxnSpPr>
        <p:spPr bwMode="auto">
          <a:xfrm flipH="1">
            <a:off x="2667828" y="1834458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7"/>
          <p:cNvCxnSpPr>
            <a:cxnSpLocks noChangeShapeType="1"/>
            <a:stCxn id="63" idx="5"/>
          </p:cNvCxnSpPr>
          <p:nvPr/>
        </p:nvCxnSpPr>
        <p:spPr bwMode="auto">
          <a:xfrm>
            <a:off x="3518728" y="1834458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1901065" y="306159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2751965" y="304889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69" name="Rectangle 10"/>
          <p:cNvSpPr>
            <a:spLocks noChangeArrowheads="1"/>
          </p:cNvSpPr>
          <p:nvPr/>
        </p:nvSpPr>
        <p:spPr bwMode="auto">
          <a:xfrm>
            <a:off x="3590165" y="306159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3625090" y="1426470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2736090" y="229007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72" name="AutoShape 14"/>
          <p:cNvCxnSpPr>
            <a:cxnSpLocks noChangeShapeType="1"/>
            <a:stCxn id="64" idx="3"/>
            <a:endCxn id="67" idx="0"/>
          </p:cNvCxnSpPr>
          <p:nvPr/>
        </p:nvCxnSpPr>
        <p:spPr bwMode="auto">
          <a:xfrm flipH="1">
            <a:off x="2116965" y="2621858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15"/>
          <p:cNvCxnSpPr>
            <a:cxnSpLocks noChangeShapeType="1"/>
            <a:stCxn id="64" idx="5"/>
            <a:endCxn id="68" idx="0"/>
          </p:cNvCxnSpPr>
          <p:nvPr/>
        </p:nvCxnSpPr>
        <p:spPr bwMode="auto">
          <a:xfrm>
            <a:off x="2667828" y="2621858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16"/>
          <p:cNvCxnSpPr>
            <a:cxnSpLocks noChangeShapeType="1"/>
            <a:endCxn id="69" idx="0"/>
          </p:cNvCxnSpPr>
          <p:nvPr/>
        </p:nvCxnSpPr>
        <p:spPr bwMode="auto">
          <a:xfrm flipH="1">
            <a:off x="3806065" y="2609158"/>
            <a:ext cx="261938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Oval 18"/>
          <p:cNvSpPr>
            <a:spLocks noChangeArrowheads="1"/>
          </p:cNvSpPr>
          <p:nvPr/>
        </p:nvSpPr>
        <p:spPr bwMode="auto">
          <a:xfrm>
            <a:off x="9178165" y="450939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Oval 19"/>
          <p:cNvSpPr>
            <a:spLocks noChangeArrowheads="1"/>
          </p:cNvSpPr>
          <p:nvPr/>
        </p:nvSpPr>
        <p:spPr bwMode="auto">
          <a:xfrm>
            <a:off x="8263765" y="370929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Oval 20"/>
          <p:cNvSpPr>
            <a:spLocks noChangeArrowheads="1"/>
          </p:cNvSpPr>
          <p:nvPr/>
        </p:nvSpPr>
        <p:spPr bwMode="auto">
          <a:xfrm>
            <a:off x="9127365" y="339179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Oval 22"/>
          <p:cNvSpPr>
            <a:spLocks noChangeArrowheads="1"/>
          </p:cNvSpPr>
          <p:nvPr/>
        </p:nvSpPr>
        <p:spPr bwMode="auto">
          <a:xfrm>
            <a:off x="7374765" y="383629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Oval 24"/>
          <p:cNvSpPr>
            <a:spLocks noChangeArrowheads="1"/>
          </p:cNvSpPr>
          <p:nvPr/>
        </p:nvSpPr>
        <p:spPr bwMode="auto">
          <a:xfrm>
            <a:off x="6485765" y="3328295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" name="Text Box 25"/>
          <p:cNvSpPr txBox="1">
            <a:spLocks noChangeArrowheads="1"/>
          </p:cNvSpPr>
          <p:nvPr/>
        </p:nvSpPr>
        <p:spPr bwMode="auto">
          <a:xfrm>
            <a:off x="6241290" y="289967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81" name="Text Box 26"/>
          <p:cNvSpPr txBox="1">
            <a:spLocks noChangeArrowheads="1"/>
          </p:cNvSpPr>
          <p:nvPr/>
        </p:nvSpPr>
        <p:spPr bwMode="auto">
          <a:xfrm>
            <a:off x="6952490" y="349657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8108190" y="3153670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83" name="Text Box 28"/>
          <p:cNvSpPr txBox="1">
            <a:spLocks noChangeArrowheads="1"/>
          </p:cNvSpPr>
          <p:nvPr/>
        </p:nvSpPr>
        <p:spPr bwMode="auto">
          <a:xfrm>
            <a:off x="9340090" y="3064770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6066665" y="4750695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>
            <a:off x="6307965" y="476339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31"/>
          <p:cNvSpPr>
            <a:spLocks noChangeShapeType="1"/>
          </p:cNvSpPr>
          <p:nvPr/>
        </p:nvSpPr>
        <p:spPr bwMode="auto">
          <a:xfrm>
            <a:off x="9863965" y="4776095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10000490" y="444907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6041265" y="4039495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7031865" y="4001395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35"/>
          <p:cNvSpPr>
            <a:spLocks/>
          </p:cNvSpPr>
          <p:nvPr/>
        </p:nvSpPr>
        <p:spPr bwMode="auto">
          <a:xfrm>
            <a:off x="7857365" y="4026795"/>
            <a:ext cx="1117600" cy="228600"/>
          </a:xfrm>
          <a:custGeom>
            <a:avLst/>
            <a:gdLst>
              <a:gd name="T0" fmla="*/ 0 w 720"/>
              <a:gd name="T1" fmla="*/ 0 h 216"/>
              <a:gd name="T2" fmla="*/ 558800 w 720"/>
              <a:gd name="T3" fmla="*/ 220133 h 216"/>
              <a:gd name="T4" fmla="*/ 1067929 w 720"/>
              <a:gd name="T5" fmla="*/ 50800 h 216"/>
              <a:gd name="T6" fmla="*/ 856827 w 720"/>
              <a:gd name="T7" fmla="*/ 1524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36"/>
          <p:cNvSpPr txBox="1">
            <a:spLocks noChangeArrowheads="1"/>
          </p:cNvSpPr>
          <p:nvPr/>
        </p:nvSpPr>
        <p:spPr bwMode="auto">
          <a:xfrm>
            <a:off x="9428990" y="416967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8974965" y="4052195"/>
            <a:ext cx="482600" cy="636588"/>
          </a:xfrm>
          <a:custGeom>
            <a:avLst/>
            <a:gdLst>
              <a:gd name="T0" fmla="*/ 0 w 184"/>
              <a:gd name="T1" fmla="*/ 10085 h 505"/>
              <a:gd name="T2" fmla="*/ 251791 w 184"/>
              <a:gd name="T3" fmla="*/ 635327 h 505"/>
              <a:gd name="T4" fmla="*/ 4826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39"/>
          <p:cNvSpPr>
            <a:spLocks/>
          </p:cNvSpPr>
          <p:nvPr/>
        </p:nvSpPr>
        <p:spPr bwMode="auto">
          <a:xfrm>
            <a:off x="9470265" y="3836295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Oval 41"/>
          <p:cNvSpPr>
            <a:spLocks noChangeArrowheads="1"/>
          </p:cNvSpPr>
          <p:nvPr/>
        </p:nvSpPr>
        <p:spPr bwMode="auto">
          <a:xfrm>
            <a:off x="4479165" y="4217295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Rectangle 42"/>
          <p:cNvSpPr>
            <a:spLocks noChangeArrowheads="1"/>
          </p:cNvSpPr>
          <p:nvPr/>
        </p:nvSpPr>
        <p:spPr bwMode="auto">
          <a:xfrm>
            <a:off x="4060065" y="552539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96" name="Rectangle 43"/>
          <p:cNvSpPr>
            <a:spLocks noChangeArrowheads="1"/>
          </p:cNvSpPr>
          <p:nvPr/>
        </p:nvSpPr>
        <p:spPr bwMode="auto">
          <a:xfrm>
            <a:off x="4910965" y="5499995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97" name="Text Box 45"/>
          <p:cNvSpPr txBox="1">
            <a:spLocks noChangeArrowheads="1"/>
          </p:cNvSpPr>
          <p:nvPr/>
        </p:nvSpPr>
        <p:spPr bwMode="auto">
          <a:xfrm>
            <a:off x="4679190" y="3852170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98" name="AutoShape 46"/>
          <p:cNvCxnSpPr>
            <a:cxnSpLocks noChangeShapeType="1"/>
            <a:stCxn id="94" idx="3"/>
            <a:endCxn id="95" idx="0"/>
          </p:cNvCxnSpPr>
          <p:nvPr/>
        </p:nvCxnSpPr>
        <p:spPr bwMode="auto">
          <a:xfrm flipH="1">
            <a:off x="4275965" y="4564958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AutoShape 47"/>
          <p:cNvCxnSpPr>
            <a:cxnSpLocks noChangeShapeType="1"/>
            <a:stCxn id="94" idx="5"/>
            <a:endCxn id="96" idx="0"/>
          </p:cNvCxnSpPr>
          <p:nvPr/>
        </p:nvCxnSpPr>
        <p:spPr bwMode="auto">
          <a:xfrm>
            <a:off x="4826828" y="4564958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AutoShape 50"/>
          <p:cNvCxnSpPr>
            <a:cxnSpLocks noChangeShapeType="1"/>
            <a:endCxn id="94" idx="0"/>
          </p:cNvCxnSpPr>
          <p:nvPr/>
        </p:nvCxnSpPr>
        <p:spPr bwMode="auto">
          <a:xfrm>
            <a:off x="4682365" y="3467995"/>
            <a:ext cx="0" cy="749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Oval 51"/>
          <p:cNvSpPr>
            <a:spLocks noChangeArrowheads="1"/>
          </p:cNvSpPr>
          <p:nvPr/>
        </p:nvSpPr>
        <p:spPr bwMode="auto">
          <a:xfrm>
            <a:off x="8289165" y="3417195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" name="Oval 52"/>
          <p:cNvSpPr>
            <a:spLocks noChangeArrowheads="1"/>
          </p:cNvSpPr>
          <p:nvPr/>
        </p:nvSpPr>
        <p:spPr bwMode="auto">
          <a:xfrm>
            <a:off x="8873365" y="4636395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" name="Rectangle 102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48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Events: Delete disappearing arc</a:t>
            </a:r>
            <a:endParaRPr lang="en-US" sz="3600" dirty="0"/>
          </a:p>
        </p:txBody>
      </p:sp>
      <p:sp>
        <p:nvSpPr>
          <p:cNvPr id="43" name="Oval 3"/>
          <p:cNvSpPr>
            <a:spLocks noChangeArrowheads="1"/>
          </p:cNvSpPr>
          <p:nvPr/>
        </p:nvSpPr>
        <p:spPr bwMode="auto">
          <a:xfrm>
            <a:off x="3467279" y="1808766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2616379" y="2596166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45" name="AutoShape 6"/>
          <p:cNvCxnSpPr>
            <a:cxnSpLocks noChangeShapeType="1"/>
            <a:stCxn id="43" idx="3"/>
            <a:endCxn id="44" idx="7"/>
          </p:cNvCxnSpPr>
          <p:nvPr/>
        </p:nvCxnSpPr>
        <p:spPr bwMode="auto">
          <a:xfrm flipH="1">
            <a:off x="2964042" y="2156429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7"/>
          <p:cNvCxnSpPr>
            <a:cxnSpLocks noChangeShapeType="1"/>
            <a:stCxn id="43" idx="5"/>
          </p:cNvCxnSpPr>
          <p:nvPr/>
        </p:nvCxnSpPr>
        <p:spPr bwMode="auto">
          <a:xfrm>
            <a:off x="3814942" y="2156429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2197279" y="3383566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3048179" y="3370866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3886379" y="3383566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3921304" y="1748441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3032304" y="2612041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52" name="AutoShape 14"/>
          <p:cNvCxnSpPr>
            <a:cxnSpLocks noChangeShapeType="1"/>
            <a:stCxn id="44" idx="3"/>
            <a:endCxn id="47" idx="0"/>
          </p:cNvCxnSpPr>
          <p:nvPr/>
        </p:nvCxnSpPr>
        <p:spPr bwMode="auto">
          <a:xfrm flipH="1">
            <a:off x="2413179" y="2943829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15"/>
          <p:cNvCxnSpPr>
            <a:cxnSpLocks noChangeShapeType="1"/>
            <a:stCxn id="44" idx="5"/>
            <a:endCxn id="48" idx="0"/>
          </p:cNvCxnSpPr>
          <p:nvPr/>
        </p:nvCxnSpPr>
        <p:spPr bwMode="auto">
          <a:xfrm>
            <a:off x="2964042" y="2943829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9925139" y="4777391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9010739" y="3977291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20"/>
          <p:cNvSpPr>
            <a:spLocks noChangeArrowheads="1"/>
          </p:cNvSpPr>
          <p:nvPr/>
        </p:nvSpPr>
        <p:spPr bwMode="auto">
          <a:xfrm>
            <a:off x="9874339" y="3659791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8121739" y="4104291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24"/>
          <p:cNvSpPr>
            <a:spLocks noChangeArrowheads="1"/>
          </p:cNvSpPr>
          <p:nvPr/>
        </p:nvSpPr>
        <p:spPr bwMode="auto">
          <a:xfrm>
            <a:off x="7232739" y="3596291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6988264" y="3167666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7699464" y="3764566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8855164" y="3421666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0087064" y="3332766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03" name="Line 29"/>
          <p:cNvSpPr>
            <a:spLocks noChangeShapeType="1"/>
          </p:cNvSpPr>
          <p:nvPr/>
        </p:nvSpPr>
        <p:spPr bwMode="auto">
          <a:xfrm>
            <a:off x="6813639" y="5018691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30"/>
          <p:cNvSpPr>
            <a:spLocks noChangeShapeType="1"/>
          </p:cNvSpPr>
          <p:nvPr/>
        </p:nvSpPr>
        <p:spPr bwMode="auto">
          <a:xfrm>
            <a:off x="6953339" y="5056791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31"/>
          <p:cNvSpPr>
            <a:spLocks noChangeShapeType="1"/>
          </p:cNvSpPr>
          <p:nvPr/>
        </p:nvSpPr>
        <p:spPr bwMode="auto">
          <a:xfrm>
            <a:off x="10610939" y="5044091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Text Box 32"/>
          <p:cNvSpPr txBox="1">
            <a:spLocks noChangeArrowheads="1"/>
          </p:cNvSpPr>
          <p:nvPr/>
        </p:nvSpPr>
        <p:spPr bwMode="auto">
          <a:xfrm>
            <a:off x="10747464" y="4717066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107" name="Freeform 33"/>
          <p:cNvSpPr>
            <a:spLocks/>
          </p:cNvSpPr>
          <p:nvPr/>
        </p:nvSpPr>
        <p:spPr bwMode="auto">
          <a:xfrm>
            <a:off x="6788239" y="4307491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34"/>
          <p:cNvSpPr>
            <a:spLocks/>
          </p:cNvSpPr>
          <p:nvPr/>
        </p:nvSpPr>
        <p:spPr bwMode="auto">
          <a:xfrm>
            <a:off x="7778839" y="4269391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35"/>
          <p:cNvSpPr>
            <a:spLocks/>
          </p:cNvSpPr>
          <p:nvPr/>
        </p:nvSpPr>
        <p:spPr bwMode="auto">
          <a:xfrm>
            <a:off x="8604339" y="4294791"/>
            <a:ext cx="1104900" cy="228600"/>
          </a:xfrm>
          <a:custGeom>
            <a:avLst/>
            <a:gdLst>
              <a:gd name="T0" fmla="*/ 0 w 720"/>
              <a:gd name="T1" fmla="*/ 0 h 216"/>
              <a:gd name="T2" fmla="*/ 552450 w 720"/>
              <a:gd name="T3" fmla="*/ 220133 h 216"/>
              <a:gd name="T4" fmla="*/ 1055793 w 720"/>
              <a:gd name="T5" fmla="*/ 50800 h 216"/>
              <a:gd name="T6" fmla="*/ 847090 w 720"/>
              <a:gd name="T7" fmla="*/ 1524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 Box 36"/>
          <p:cNvSpPr txBox="1">
            <a:spLocks noChangeArrowheads="1"/>
          </p:cNvSpPr>
          <p:nvPr/>
        </p:nvSpPr>
        <p:spPr bwMode="auto">
          <a:xfrm>
            <a:off x="10175964" y="4437666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111" name="Freeform 37"/>
          <p:cNvSpPr>
            <a:spLocks/>
          </p:cNvSpPr>
          <p:nvPr/>
        </p:nvSpPr>
        <p:spPr bwMode="auto">
          <a:xfrm>
            <a:off x="9696539" y="4320191"/>
            <a:ext cx="558800" cy="636588"/>
          </a:xfrm>
          <a:custGeom>
            <a:avLst/>
            <a:gdLst>
              <a:gd name="T0" fmla="*/ 0 w 184"/>
              <a:gd name="T1" fmla="*/ 10085 h 505"/>
              <a:gd name="T2" fmla="*/ 291548 w 184"/>
              <a:gd name="T3" fmla="*/ 635327 h 505"/>
              <a:gd name="T4" fmla="*/ 5588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39"/>
          <p:cNvSpPr>
            <a:spLocks/>
          </p:cNvSpPr>
          <p:nvPr/>
        </p:nvSpPr>
        <p:spPr bwMode="auto">
          <a:xfrm>
            <a:off x="10217239" y="4104291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41"/>
          <p:cNvSpPr>
            <a:spLocks noChangeArrowheads="1"/>
          </p:cNvSpPr>
          <p:nvPr/>
        </p:nvSpPr>
        <p:spPr bwMode="auto">
          <a:xfrm>
            <a:off x="4673779" y="3434366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4" name="Rectangle 42"/>
          <p:cNvSpPr>
            <a:spLocks noChangeArrowheads="1"/>
          </p:cNvSpPr>
          <p:nvPr/>
        </p:nvSpPr>
        <p:spPr bwMode="auto">
          <a:xfrm>
            <a:off x="4254679" y="4742466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115" name="Rectangle 43"/>
          <p:cNvSpPr>
            <a:spLocks noChangeArrowheads="1"/>
          </p:cNvSpPr>
          <p:nvPr/>
        </p:nvSpPr>
        <p:spPr bwMode="auto">
          <a:xfrm>
            <a:off x="5105579" y="4717066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16" name="Text Box 45"/>
          <p:cNvSpPr txBox="1">
            <a:spLocks noChangeArrowheads="1"/>
          </p:cNvSpPr>
          <p:nvPr/>
        </p:nvSpPr>
        <p:spPr bwMode="auto">
          <a:xfrm>
            <a:off x="4975404" y="3145441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17" name="AutoShape 46"/>
          <p:cNvCxnSpPr>
            <a:cxnSpLocks noChangeShapeType="1"/>
            <a:stCxn id="113" idx="3"/>
            <a:endCxn id="114" idx="0"/>
          </p:cNvCxnSpPr>
          <p:nvPr/>
        </p:nvCxnSpPr>
        <p:spPr bwMode="auto">
          <a:xfrm flipH="1">
            <a:off x="4470579" y="3782029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47"/>
          <p:cNvCxnSpPr>
            <a:cxnSpLocks noChangeShapeType="1"/>
            <a:stCxn id="113" idx="5"/>
            <a:endCxn id="115" idx="0"/>
          </p:cNvCxnSpPr>
          <p:nvPr/>
        </p:nvCxnSpPr>
        <p:spPr bwMode="auto">
          <a:xfrm>
            <a:off x="5021442" y="3782029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50"/>
          <p:cNvCxnSpPr>
            <a:cxnSpLocks noChangeShapeType="1"/>
            <a:stCxn id="122" idx="5"/>
            <a:endCxn id="113" idx="0"/>
          </p:cNvCxnSpPr>
          <p:nvPr/>
        </p:nvCxnSpPr>
        <p:spPr bwMode="auto">
          <a:xfrm>
            <a:off x="4627742" y="2981929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Oval 51"/>
          <p:cNvSpPr>
            <a:spLocks noChangeArrowheads="1"/>
          </p:cNvSpPr>
          <p:nvPr/>
        </p:nvSpPr>
        <p:spPr bwMode="auto">
          <a:xfrm>
            <a:off x="9036139" y="3685191"/>
            <a:ext cx="1282700" cy="1282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1" name="Oval 52"/>
          <p:cNvSpPr>
            <a:spLocks noChangeArrowheads="1"/>
          </p:cNvSpPr>
          <p:nvPr/>
        </p:nvSpPr>
        <p:spPr bwMode="auto">
          <a:xfrm>
            <a:off x="9620339" y="4904391"/>
            <a:ext cx="152400" cy="152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" name="Oval 54"/>
          <p:cNvSpPr>
            <a:spLocks noChangeArrowheads="1"/>
          </p:cNvSpPr>
          <p:nvPr/>
        </p:nvSpPr>
        <p:spPr bwMode="auto">
          <a:xfrm>
            <a:off x="4280079" y="2634266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3" name="AutoShape 55"/>
          <p:cNvCxnSpPr>
            <a:cxnSpLocks noChangeShapeType="1"/>
            <a:stCxn id="122" idx="3"/>
            <a:endCxn id="49" idx="0"/>
          </p:cNvCxnSpPr>
          <p:nvPr/>
        </p:nvCxnSpPr>
        <p:spPr bwMode="auto">
          <a:xfrm flipH="1">
            <a:off x="4102279" y="2981929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 Box 56"/>
          <p:cNvSpPr txBox="1">
            <a:spLocks noChangeArrowheads="1"/>
          </p:cNvSpPr>
          <p:nvPr/>
        </p:nvSpPr>
        <p:spPr bwMode="auto">
          <a:xfrm>
            <a:off x="4696004" y="2624741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9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NAA : Example</a:t>
            </a:r>
            <a:endParaRPr lang="en-US" sz="3600" dirty="0"/>
          </a:p>
        </p:txBody>
      </p:sp>
      <p:pic>
        <p:nvPicPr>
          <p:cNvPr id="5" name="Picture 4" descr="planar_n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03" y="1506496"/>
            <a:ext cx="4431956" cy="425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oup 1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19742"/>
              </p:ext>
            </p:extLst>
          </p:nvPr>
        </p:nvGraphicFramePr>
        <p:xfrm>
          <a:off x="7216347" y="1486628"/>
          <a:ext cx="3811758" cy="4279861"/>
        </p:xfrm>
        <a:graphic>
          <a:graphicData uri="http://schemas.openxmlformats.org/drawingml/2006/table">
            <a:tbl>
              <a:tblPr/>
              <a:tblGrid>
                <a:gridCol w="623608"/>
                <a:gridCol w="929877"/>
                <a:gridCol w="717702"/>
                <a:gridCol w="664198"/>
                <a:gridCol w="876373"/>
              </a:tblGrid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Begin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Left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Right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174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174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174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7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8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Events: Create new edge record</a:t>
            </a:r>
            <a:endParaRPr lang="en-US" sz="3600" dirty="0"/>
          </a:p>
        </p:txBody>
      </p:sp>
      <p:sp>
        <p:nvSpPr>
          <p:cNvPr id="63" name="Oval 3"/>
          <p:cNvSpPr>
            <a:spLocks noChangeArrowheads="1"/>
          </p:cNvSpPr>
          <p:nvPr/>
        </p:nvSpPr>
        <p:spPr bwMode="auto">
          <a:xfrm>
            <a:off x="2874850" y="167997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4"/>
          <p:cNvSpPr>
            <a:spLocks noChangeArrowheads="1"/>
          </p:cNvSpPr>
          <p:nvPr/>
        </p:nvSpPr>
        <p:spPr bwMode="auto">
          <a:xfrm>
            <a:off x="2023950" y="246737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5" name="AutoShape 5"/>
          <p:cNvCxnSpPr>
            <a:cxnSpLocks noChangeShapeType="1"/>
            <a:stCxn id="63" idx="3"/>
            <a:endCxn id="64" idx="7"/>
          </p:cNvCxnSpPr>
          <p:nvPr/>
        </p:nvCxnSpPr>
        <p:spPr bwMode="auto">
          <a:xfrm flipH="1">
            <a:off x="2371613" y="2027640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6"/>
          <p:cNvCxnSpPr>
            <a:cxnSpLocks noChangeShapeType="1"/>
            <a:stCxn id="63" idx="5"/>
          </p:cNvCxnSpPr>
          <p:nvPr/>
        </p:nvCxnSpPr>
        <p:spPr bwMode="auto">
          <a:xfrm>
            <a:off x="3222513" y="2027640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1604850" y="325477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2455750" y="324207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3293950" y="325477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3328875" y="1619652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2439875" y="2483252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72" name="AutoShape 12"/>
          <p:cNvCxnSpPr>
            <a:cxnSpLocks noChangeShapeType="1"/>
            <a:stCxn id="64" idx="3"/>
            <a:endCxn id="67" idx="0"/>
          </p:cNvCxnSpPr>
          <p:nvPr/>
        </p:nvCxnSpPr>
        <p:spPr bwMode="auto">
          <a:xfrm flipH="1">
            <a:off x="1820750" y="2815040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13"/>
          <p:cNvCxnSpPr>
            <a:cxnSpLocks noChangeShapeType="1"/>
            <a:stCxn id="64" idx="5"/>
            <a:endCxn id="68" idx="0"/>
          </p:cNvCxnSpPr>
          <p:nvPr/>
        </p:nvCxnSpPr>
        <p:spPr bwMode="auto">
          <a:xfrm>
            <a:off x="2371613" y="2815040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val 14"/>
          <p:cNvSpPr>
            <a:spLocks noChangeArrowheads="1"/>
          </p:cNvSpPr>
          <p:nvPr/>
        </p:nvSpPr>
        <p:spPr bwMode="auto">
          <a:xfrm>
            <a:off x="8881950" y="470257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Oval 15"/>
          <p:cNvSpPr>
            <a:spLocks noChangeArrowheads="1"/>
          </p:cNvSpPr>
          <p:nvPr/>
        </p:nvSpPr>
        <p:spPr bwMode="auto">
          <a:xfrm>
            <a:off x="7967550" y="390247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" name="Oval 16"/>
          <p:cNvSpPr>
            <a:spLocks noChangeArrowheads="1"/>
          </p:cNvSpPr>
          <p:nvPr/>
        </p:nvSpPr>
        <p:spPr bwMode="auto">
          <a:xfrm>
            <a:off x="8831150" y="358497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" name="Oval 18"/>
          <p:cNvSpPr>
            <a:spLocks noChangeArrowheads="1"/>
          </p:cNvSpPr>
          <p:nvPr/>
        </p:nvSpPr>
        <p:spPr bwMode="auto">
          <a:xfrm>
            <a:off x="7078550" y="402947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Oval 20"/>
          <p:cNvSpPr>
            <a:spLocks noChangeArrowheads="1"/>
          </p:cNvSpPr>
          <p:nvPr/>
        </p:nvSpPr>
        <p:spPr bwMode="auto">
          <a:xfrm>
            <a:off x="6189550" y="352147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5945075" y="309285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6656275" y="368975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7811975" y="3346852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9043875" y="325795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83" name="Line 25"/>
          <p:cNvSpPr>
            <a:spLocks noChangeShapeType="1"/>
          </p:cNvSpPr>
          <p:nvPr/>
        </p:nvSpPr>
        <p:spPr bwMode="auto">
          <a:xfrm>
            <a:off x="5770450" y="4943877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5910150" y="4981977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7"/>
          <p:cNvSpPr>
            <a:spLocks noChangeShapeType="1"/>
          </p:cNvSpPr>
          <p:nvPr/>
        </p:nvSpPr>
        <p:spPr bwMode="auto">
          <a:xfrm>
            <a:off x="9567750" y="4969277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28"/>
          <p:cNvSpPr txBox="1">
            <a:spLocks noChangeArrowheads="1"/>
          </p:cNvSpPr>
          <p:nvPr/>
        </p:nvSpPr>
        <p:spPr bwMode="auto">
          <a:xfrm>
            <a:off x="9704275" y="4642252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87" name="Freeform 29"/>
          <p:cNvSpPr>
            <a:spLocks/>
          </p:cNvSpPr>
          <p:nvPr/>
        </p:nvSpPr>
        <p:spPr bwMode="auto">
          <a:xfrm>
            <a:off x="5745050" y="4232677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30"/>
          <p:cNvSpPr>
            <a:spLocks/>
          </p:cNvSpPr>
          <p:nvPr/>
        </p:nvSpPr>
        <p:spPr bwMode="auto">
          <a:xfrm>
            <a:off x="6735650" y="4194577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1"/>
          <p:cNvSpPr>
            <a:spLocks/>
          </p:cNvSpPr>
          <p:nvPr/>
        </p:nvSpPr>
        <p:spPr bwMode="auto">
          <a:xfrm>
            <a:off x="7561150" y="4219977"/>
            <a:ext cx="1104900" cy="228600"/>
          </a:xfrm>
          <a:custGeom>
            <a:avLst/>
            <a:gdLst>
              <a:gd name="T0" fmla="*/ 0 w 720"/>
              <a:gd name="T1" fmla="*/ 0 h 216"/>
              <a:gd name="T2" fmla="*/ 552450 w 720"/>
              <a:gd name="T3" fmla="*/ 220133 h 216"/>
              <a:gd name="T4" fmla="*/ 1055793 w 720"/>
              <a:gd name="T5" fmla="*/ 50800 h 216"/>
              <a:gd name="T6" fmla="*/ 847090 w 720"/>
              <a:gd name="T7" fmla="*/ 1524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9132775" y="4362852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91" name="Freeform 33"/>
          <p:cNvSpPr>
            <a:spLocks/>
          </p:cNvSpPr>
          <p:nvPr/>
        </p:nvSpPr>
        <p:spPr bwMode="auto">
          <a:xfrm>
            <a:off x="8653350" y="4245377"/>
            <a:ext cx="558800" cy="636588"/>
          </a:xfrm>
          <a:custGeom>
            <a:avLst/>
            <a:gdLst>
              <a:gd name="T0" fmla="*/ 0 w 184"/>
              <a:gd name="T1" fmla="*/ 10085 h 505"/>
              <a:gd name="T2" fmla="*/ 291548 w 184"/>
              <a:gd name="T3" fmla="*/ 635327 h 505"/>
              <a:gd name="T4" fmla="*/ 5588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34"/>
          <p:cNvSpPr>
            <a:spLocks/>
          </p:cNvSpPr>
          <p:nvPr/>
        </p:nvSpPr>
        <p:spPr bwMode="auto">
          <a:xfrm>
            <a:off x="9174050" y="4029477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Oval 35"/>
          <p:cNvSpPr>
            <a:spLocks noChangeArrowheads="1"/>
          </p:cNvSpPr>
          <p:nvPr/>
        </p:nvSpPr>
        <p:spPr bwMode="auto">
          <a:xfrm>
            <a:off x="4081350" y="330557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Rectangle 36"/>
          <p:cNvSpPr>
            <a:spLocks noChangeArrowheads="1"/>
          </p:cNvSpPr>
          <p:nvPr/>
        </p:nvSpPr>
        <p:spPr bwMode="auto">
          <a:xfrm>
            <a:off x="3662250" y="461367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95" name="Rectangle 37"/>
          <p:cNvSpPr>
            <a:spLocks noChangeArrowheads="1"/>
          </p:cNvSpPr>
          <p:nvPr/>
        </p:nvSpPr>
        <p:spPr bwMode="auto">
          <a:xfrm>
            <a:off x="4513150" y="458827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96" name="Text Box 38"/>
          <p:cNvSpPr txBox="1">
            <a:spLocks noChangeArrowheads="1"/>
          </p:cNvSpPr>
          <p:nvPr/>
        </p:nvSpPr>
        <p:spPr bwMode="auto">
          <a:xfrm>
            <a:off x="4382975" y="3016652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97" name="AutoShape 39"/>
          <p:cNvCxnSpPr>
            <a:cxnSpLocks noChangeShapeType="1"/>
            <a:stCxn id="93" idx="3"/>
            <a:endCxn id="94" idx="0"/>
          </p:cNvCxnSpPr>
          <p:nvPr/>
        </p:nvCxnSpPr>
        <p:spPr bwMode="auto">
          <a:xfrm flipH="1">
            <a:off x="3878150" y="3653240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40"/>
          <p:cNvCxnSpPr>
            <a:cxnSpLocks noChangeShapeType="1"/>
            <a:stCxn id="93" idx="5"/>
            <a:endCxn id="95" idx="0"/>
          </p:cNvCxnSpPr>
          <p:nvPr/>
        </p:nvCxnSpPr>
        <p:spPr bwMode="auto">
          <a:xfrm>
            <a:off x="4429013" y="3653240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AutoShape 41"/>
          <p:cNvCxnSpPr>
            <a:cxnSpLocks noChangeShapeType="1"/>
            <a:stCxn id="100" idx="5"/>
            <a:endCxn id="93" idx="0"/>
          </p:cNvCxnSpPr>
          <p:nvPr/>
        </p:nvCxnSpPr>
        <p:spPr bwMode="auto">
          <a:xfrm>
            <a:off x="4035313" y="2853140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Oval 44"/>
          <p:cNvSpPr>
            <a:spLocks noChangeArrowheads="1"/>
          </p:cNvSpPr>
          <p:nvPr/>
        </p:nvSpPr>
        <p:spPr bwMode="auto">
          <a:xfrm>
            <a:off x="3687650" y="250547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01" name="AutoShape 45"/>
          <p:cNvCxnSpPr>
            <a:cxnSpLocks noChangeShapeType="1"/>
            <a:stCxn id="100" idx="3"/>
            <a:endCxn id="69" idx="0"/>
          </p:cNvCxnSpPr>
          <p:nvPr/>
        </p:nvCxnSpPr>
        <p:spPr bwMode="auto">
          <a:xfrm flipH="1">
            <a:off x="3509850" y="2853140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 Box 46"/>
          <p:cNvSpPr txBox="1">
            <a:spLocks noChangeArrowheads="1"/>
          </p:cNvSpPr>
          <p:nvPr/>
        </p:nvSpPr>
        <p:spPr bwMode="auto">
          <a:xfrm>
            <a:off x="4103575" y="2495952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6580075" y="142915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26" name="Text Box 48"/>
          <p:cNvSpPr txBox="1">
            <a:spLocks noChangeArrowheads="1"/>
          </p:cNvSpPr>
          <p:nvPr/>
        </p:nvSpPr>
        <p:spPr bwMode="auto">
          <a:xfrm>
            <a:off x="6592775" y="137835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27" name="AutoShape 50"/>
          <p:cNvSpPr>
            <a:spLocks noChangeArrowheads="1"/>
          </p:cNvSpPr>
          <p:nvPr/>
        </p:nvSpPr>
        <p:spPr bwMode="auto">
          <a:xfrm>
            <a:off x="6532450" y="1781577"/>
            <a:ext cx="2565400" cy="787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New Half Edge Record</a:t>
            </a:r>
          </a:p>
          <a:p>
            <a:pPr eaLnBrk="1" hangingPunct="1"/>
            <a:r>
              <a:rPr lang="en-US" altLang="en-US" sz="2000"/>
              <a:t>Endpoints.add(x, y)</a:t>
            </a:r>
          </a:p>
        </p:txBody>
      </p:sp>
      <p:sp>
        <p:nvSpPr>
          <p:cNvPr id="128" name="Line 51"/>
          <p:cNvSpPr>
            <a:spLocks noChangeShapeType="1"/>
          </p:cNvSpPr>
          <p:nvPr/>
        </p:nvSpPr>
        <p:spPr bwMode="auto">
          <a:xfrm flipV="1">
            <a:off x="3954350" y="2124477"/>
            <a:ext cx="251460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52"/>
          <p:cNvSpPr>
            <a:spLocks noChangeShapeType="1"/>
          </p:cNvSpPr>
          <p:nvPr/>
        </p:nvSpPr>
        <p:spPr bwMode="auto">
          <a:xfrm flipH="1" flipV="1">
            <a:off x="8272350" y="2429277"/>
            <a:ext cx="381000" cy="185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Text Box 54"/>
          <p:cNvSpPr txBox="1">
            <a:spLocks noChangeArrowheads="1"/>
          </p:cNvSpPr>
          <p:nvPr/>
        </p:nvSpPr>
        <p:spPr bwMode="auto">
          <a:xfrm>
            <a:off x="4217875" y="5747152"/>
            <a:ext cx="4692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 new edge is traced out by the new 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break point &lt; </a:t>
            </a:r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i="1" baseline="-25000">
                <a:solidFill>
                  <a:srgbClr val="FF0000"/>
                </a:solidFill>
              </a:rPr>
              <a:t>k</a:t>
            </a:r>
            <a:r>
              <a:rPr lang="en-US" altLang="en-US">
                <a:solidFill>
                  <a:srgbClr val="FF0000"/>
                </a:solidFill>
              </a:rPr>
              <a:t>, </a:t>
            </a:r>
            <a:r>
              <a:rPr lang="en-US" altLang="en-US" i="1">
                <a:solidFill>
                  <a:srgbClr val="FF0000"/>
                </a:solidFill>
              </a:rPr>
              <a:t>p</a:t>
            </a:r>
            <a:r>
              <a:rPr lang="en-US" altLang="en-US" i="1" baseline="-25000">
                <a:solidFill>
                  <a:srgbClr val="FF0000"/>
                </a:solidFill>
              </a:rPr>
              <a:t>m</a:t>
            </a:r>
            <a:r>
              <a:rPr lang="en-US" altLang="en-US">
                <a:solidFill>
                  <a:srgbClr val="FF0000"/>
                </a:solidFill>
              </a:rPr>
              <a:t>&gt;</a:t>
            </a:r>
          </a:p>
        </p:txBody>
      </p:sp>
      <p:cxnSp>
        <p:nvCxnSpPr>
          <p:cNvPr id="131" name="AutoShape 55"/>
          <p:cNvCxnSpPr>
            <a:cxnSpLocks noChangeShapeType="1"/>
          </p:cNvCxnSpPr>
          <p:nvPr/>
        </p:nvCxnSpPr>
        <p:spPr bwMode="auto">
          <a:xfrm rot="16200000">
            <a:off x="6895987" y="4599390"/>
            <a:ext cx="1069975" cy="1200150"/>
          </a:xfrm>
          <a:prstGeom prst="curved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Line 56"/>
          <p:cNvSpPr>
            <a:spLocks noChangeShapeType="1"/>
          </p:cNvSpPr>
          <p:nvPr/>
        </p:nvSpPr>
        <p:spPr bwMode="auto">
          <a:xfrm flipH="1">
            <a:off x="7789750" y="4270777"/>
            <a:ext cx="86360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35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Handling Circle Events: Check new triplets </a:t>
            </a:r>
            <a:endParaRPr lang="en-US" sz="3600" dirty="0"/>
          </a:p>
        </p:txBody>
      </p:sp>
      <p:sp>
        <p:nvSpPr>
          <p:cNvPr id="125" name="Text Box 47"/>
          <p:cNvSpPr txBox="1">
            <a:spLocks noChangeArrowheads="1"/>
          </p:cNvSpPr>
          <p:nvPr/>
        </p:nvSpPr>
        <p:spPr bwMode="auto">
          <a:xfrm>
            <a:off x="6580075" y="142915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26" name="Text Box 48"/>
          <p:cNvSpPr txBox="1">
            <a:spLocks noChangeArrowheads="1"/>
          </p:cNvSpPr>
          <p:nvPr/>
        </p:nvSpPr>
        <p:spPr bwMode="auto">
          <a:xfrm>
            <a:off x="6592775" y="1378352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33" name="Rectangle 132"/>
          <p:cNvSpPr/>
          <p:nvPr/>
        </p:nvSpPr>
        <p:spPr>
          <a:xfrm>
            <a:off x="7604840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52" name="Oval 1027"/>
          <p:cNvSpPr>
            <a:spLocks noChangeArrowheads="1"/>
          </p:cNvSpPr>
          <p:nvPr/>
        </p:nvSpPr>
        <p:spPr bwMode="auto">
          <a:xfrm>
            <a:off x="2939245" y="119058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Oval 1028"/>
          <p:cNvSpPr>
            <a:spLocks noChangeArrowheads="1"/>
          </p:cNvSpPr>
          <p:nvPr/>
        </p:nvSpPr>
        <p:spPr bwMode="auto">
          <a:xfrm>
            <a:off x="2088345" y="197798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4" name="AutoShape 1029"/>
          <p:cNvCxnSpPr>
            <a:cxnSpLocks noChangeShapeType="1"/>
            <a:stCxn id="52" idx="3"/>
            <a:endCxn id="53" idx="7"/>
          </p:cNvCxnSpPr>
          <p:nvPr/>
        </p:nvCxnSpPr>
        <p:spPr bwMode="auto">
          <a:xfrm flipH="1">
            <a:off x="2436008" y="153824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1030"/>
          <p:cNvCxnSpPr>
            <a:cxnSpLocks noChangeShapeType="1"/>
            <a:stCxn id="52" idx="5"/>
          </p:cNvCxnSpPr>
          <p:nvPr/>
        </p:nvCxnSpPr>
        <p:spPr bwMode="auto">
          <a:xfrm>
            <a:off x="3286908" y="153824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1031"/>
          <p:cNvSpPr>
            <a:spLocks noChangeArrowheads="1"/>
          </p:cNvSpPr>
          <p:nvPr/>
        </p:nvSpPr>
        <p:spPr bwMode="auto">
          <a:xfrm>
            <a:off x="1669245" y="276538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57" name="Rectangle 1032"/>
          <p:cNvSpPr>
            <a:spLocks noChangeArrowheads="1"/>
          </p:cNvSpPr>
          <p:nvPr/>
        </p:nvSpPr>
        <p:spPr bwMode="auto">
          <a:xfrm>
            <a:off x="2520145" y="275268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58" name="Rectangle 1033"/>
          <p:cNvSpPr>
            <a:spLocks noChangeArrowheads="1"/>
          </p:cNvSpPr>
          <p:nvPr/>
        </p:nvSpPr>
        <p:spPr bwMode="auto">
          <a:xfrm>
            <a:off x="3358345" y="276538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59" name="Text Box 1034"/>
          <p:cNvSpPr txBox="1">
            <a:spLocks noChangeArrowheads="1"/>
          </p:cNvSpPr>
          <p:nvPr/>
        </p:nvSpPr>
        <p:spPr bwMode="auto">
          <a:xfrm>
            <a:off x="3393270" y="1130255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60" name="Text Box 1035"/>
          <p:cNvSpPr txBox="1">
            <a:spLocks noChangeArrowheads="1"/>
          </p:cNvSpPr>
          <p:nvPr/>
        </p:nvSpPr>
        <p:spPr bwMode="auto">
          <a:xfrm>
            <a:off x="2504270" y="199385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61" name="AutoShape 1036"/>
          <p:cNvCxnSpPr>
            <a:cxnSpLocks noChangeShapeType="1"/>
            <a:stCxn id="53" idx="3"/>
            <a:endCxn id="56" idx="0"/>
          </p:cNvCxnSpPr>
          <p:nvPr/>
        </p:nvCxnSpPr>
        <p:spPr bwMode="auto">
          <a:xfrm flipH="1">
            <a:off x="1885145" y="232564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1037"/>
          <p:cNvCxnSpPr>
            <a:cxnSpLocks noChangeShapeType="1"/>
            <a:stCxn id="53" idx="5"/>
            <a:endCxn id="57" idx="0"/>
          </p:cNvCxnSpPr>
          <p:nvPr/>
        </p:nvCxnSpPr>
        <p:spPr bwMode="auto">
          <a:xfrm>
            <a:off x="2436008" y="232564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Oval 1038"/>
          <p:cNvSpPr>
            <a:spLocks noChangeArrowheads="1"/>
          </p:cNvSpPr>
          <p:nvPr/>
        </p:nvSpPr>
        <p:spPr bwMode="auto">
          <a:xfrm>
            <a:off x="8946345" y="421318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" name="Oval 1039"/>
          <p:cNvSpPr>
            <a:spLocks noChangeArrowheads="1"/>
          </p:cNvSpPr>
          <p:nvPr/>
        </p:nvSpPr>
        <p:spPr bwMode="auto">
          <a:xfrm>
            <a:off x="8031945" y="341308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" name="Oval 1040"/>
          <p:cNvSpPr>
            <a:spLocks noChangeArrowheads="1"/>
          </p:cNvSpPr>
          <p:nvPr/>
        </p:nvSpPr>
        <p:spPr bwMode="auto">
          <a:xfrm>
            <a:off x="8895545" y="309558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" name="Oval 1042"/>
          <p:cNvSpPr>
            <a:spLocks noChangeArrowheads="1"/>
          </p:cNvSpPr>
          <p:nvPr/>
        </p:nvSpPr>
        <p:spPr bwMode="auto">
          <a:xfrm>
            <a:off x="7142945" y="354008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" name="Oval 1044"/>
          <p:cNvSpPr>
            <a:spLocks noChangeArrowheads="1"/>
          </p:cNvSpPr>
          <p:nvPr/>
        </p:nvSpPr>
        <p:spPr bwMode="auto">
          <a:xfrm>
            <a:off x="6253945" y="303208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" name="Text Box 1045"/>
          <p:cNvSpPr txBox="1">
            <a:spLocks noChangeArrowheads="1"/>
          </p:cNvSpPr>
          <p:nvPr/>
        </p:nvSpPr>
        <p:spPr bwMode="auto">
          <a:xfrm>
            <a:off x="6009470" y="260345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09" name="Text Box 1046"/>
          <p:cNvSpPr txBox="1">
            <a:spLocks noChangeArrowheads="1"/>
          </p:cNvSpPr>
          <p:nvPr/>
        </p:nvSpPr>
        <p:spPr bwMode="auto">
          <a:xfrm>
            <a:off x="6720670" y="320035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10" name="Text Box 1047"/>
          <p:cNvSpPr txBox="1">
            <a:spLocks noChangeArrowheads="1"/>
          </p:cNvSpPr>
          <p:nvPr/>
        </p:nvSpPr>
        <p:spPr bwMode="auto">
          <a:xfrm>
            <a:off x="7876370" y="2857455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11" name="Text Box 1048"/>
          <p:cNvSpPr txBox="1">
            <a:spLocks noChangeArrowheads="1"/>
          </p:cNvSpPr>
          <p:nvPr/>
        </p:nvSpPr>
        <p:spPr bwMode="auto">
          <a:xfrm>
            <a:off x="9108270" y="276855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12" name="Line 1049"/>
          <p:cNvSpPr>
            <a:spLocks noChangeShapeType="1"/>
          </p:cNvSpPr>
          <p:nvPr/>
        </p:nvSpPr>
        <p:spPr bwMode="auto">
          <a:xfrm>
            <a:off x="5834845" y="445448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0"/>
          <p:cNvSpPr>
            <a:spLocks noChangeShapeType="1"/>
          </p:cNvSpPr>
          <p:nvPr/>
        </p:nvSpPr>
        <p:spPr bwMode="auto">
          <a:xfrm>
            <a:off x="5974545" y="449258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51"/>
          <p:cNvSpPr>
            <a:spLocks noChangeShapeType="1"/>
          </p:cNvSpPr>
          <p:nvPr/>
        </p:nvSpPr>
        <p:spPr bwMode="auto">
          <a:xfrm>
            <a:off x="9632145" y="447988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Text Box 1052"/>
          <p:cNvSpPr txBox="1">
            <a:spLocks noChangeArrowheads="1"/>
          </p:cNvSpPr>
          <p:nvPr/>
        </p:nvSpPr>
        <p:spPr bwMode="auto">
          <a:xfrm>
            <a:off x="9768670" y="415285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116" name="Freeform 1053"/>
          <p:cNvSpPr>
            <a:spLocks/>
          </p:cNvSpPr>
          <p:nvPr/>
        </p:nvSpPr>
        <p:spPr bwMode="auto">
          <a:xfrm>
            <a:off x="5809445" y="3743280"/>
            <a:ext cx="1028700" cy="115888"/>
          </a:xfrm>
          <a:custGeom>
            <a:avLst/>
            <a:gdLst>
              <a:gd name="T0" fmla="*/ 0 w 696"/>
              <a:gd name="T1" fmla="*/ 0 h 140"/>
              <a:gd name="T2" fmla="*/ 567559 w 696"/>
              <a:gd name="T3" fmla="*/ 112577 h 140"/>
              <a:gd name="T4" fmla="*/ 1028700 w 696"/>
              <a:gd name="T5" fmla="*/ 19867 h 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6" h="140">
                <a:moveTo>
                  <a:pt x="0" y="0"/>
                </a:moveTo>
                <a:cubicBezTo>
                  <a:pt x="134" y="66"/>
                  <a:pt x="268" y="132"/>
                  <a:pt x="384" y="136"/>
                </a:cubicBezTo>
                <a:cubicBezTo>
                  <a:pt x="500" y="140"/>
                  <a:pt x="598" y="82"/>
                  <a:pt x="696" y="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054"/>
          <p:cNvSpPr>
            <a:spLocks/>
          </p:cNvSpPr>
          <p:nvPr/>
        </p:nvSpPr>
        <p:spPr bwMode="auto">
          <a:xfrm>
            <a:off x="6800045" y="3705180"/>
            <a:ext cx="838200" cy="360363"/>
          </a:xfrm>
          <a:custGeom>
            <a:avLst/>
            <a:gdLst>
              <a:gd name="T0" fmla="*/ 0 w 376"/>
              <a:gd name="T1" fmla="*/ 70315 h 41"/>
              <a:gd name="T2" fmla="*/ 410183 w 376"/>
              <a:gd name="T3" fmla="*/ 351574 h 41"/>
              <a:gd name="T4" fmla="*/ 838200 w 376"/>
              <a:gd name="T5" fmla="*/ 0 h 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6" h="41">
                <a:moveTo>
                  <a:pt x="0" y="8"/>
                </a:moveTo>
                <a:cubicBezTo>
                  <a:pt x="60" y="24"/>
                  <a:pt x="121" y="41"/>
                  <a:pt x="184" y="40"/>
                </a:cubicBezTo>
                <a:cubicBezTo>
                  <a:pt x="247" y="39"/>
                  <a:pt x="311" y="19"/>
                  <a:pt x="376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55"/>
          <p:cNvSpPr>
            <a:spLocks/>
          </p:cNvSpPr>
          <p:nvPr/>
        </p:nvSpPr>
        <p:spPr bwMode="auto">
          <a:xfrm>
            <a:off x="7625545" y="3730580"/>
            <a:ext cx="1104900" cy="228600"/>
          </a:xfrm>
          <a:custGeom>
            <a:avLst/>
            <a:gdLst>
              <a:gd name="T0" fmla="*/ 0 w 720"/>
              <a:gd name="T1" fmla="*/ 0 h 216"/>
              <a:gd name="T2" fmla="*/ 552450 w 720"/>
              <a:gd name="T3" fmla="*/ 220133 h 216"/>
              <a:gd name="T4" fmla="*/ 1055793 w 720"/>
              <a:gd name="T5" fmla="*/ 50800 h 216"/>
              <a:gd name="T6" fmla="*/ 847090 w 720"/>
              <a:gd name="T7" fmla="*/ 1524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0" h="216">
                <a:moveTo>
                  <a:pt x="0" y="0"/>
                </a:moveTo>
                <a:cubicBezTo>
                  <a:pt x="122" y="100"/>
                  <a:pt x="245" y="200"/>
                  <a:pt x="360" y="208"/>
                </a:cubicBezTo>
                <a:cubicBezTo>
                  <a:pt x="475" y="216"/>
                  <a:pt x="656" y="59"/>
                  <a:pt x="688" y="48"/>
                </a:cubicBezTo>
                <a:cubicBezTo>
                  <a:pt x="720" y="37"/>
                  <a:pt x="636" y="90"/>
                  <a:pt x="552" y="144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1056"/>
          <p:cNvSpPr txBox="1">
            <a:spLocks noChangeArrowheads="1"/>
          </p:cNvSpPr>
          <p:nvPr/>
        </p:nvSpPr>
        <p:spPr bwMode="auto">
          <a:xfrm>
            <a:off x="9197170" y="387345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120" name="Freeform 1057"/>
          <p:cNvSpPr>
            <a:spLocks/>
          </p:cNvSpPr>
          <p:nvPr/>
        </p:nvSpPr>
        <p:spPr bwMode="auto">
          <a:xfrm>
            <a:off x="8717745" y="3755980"/>
            <a:ext cx="558800" cy="636588"/>
          </a:xfrm>
          <a:custGeom>
            <a:avLst/>
            <a:gdLst>
              <a:gd name="T0" fmla="*/ 0 w 184"/>
              <a:gd name="T1" fmla="*/ 10085 h 505"/>
              <a:gd name="T2" fmla="*/ 291548 w 184"/>
              <a:gd name="T3" fmla="*/ 635327 h 505"/>
              <a:gd name="T4" fmla="*/ 5588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58"/>
          <p:cNvSpPr>
            <a:spLocks/>
          </p:cNvSpPr>
          <p:nvPr/>
        </p:nvSpPr>
        <p:spPr bwMode="auto">
          <a:xfrm>
            <a:off x="9238445" y="3540080"/>
            <a:ext cx="749300" cy="228600"/>
          </a:xfrm>
          <a:custGeom>
            <a:avLst/>
            <a:gdLst>
              <a:gd name="T0" fmla="*/ 0 w 472"/>
              <a:gd name="T1" fmla="*/ 228600 h 256"/>
              <a:gd name="T2" fmla="*/ 406400 w 472"/>
              <a:gd name="T3" fmla="*/ 135731 h 256"/>
              <a:gd name="T4" fmla="*/ 749300 w 472"/>
              <a:gd name="T5" fmla="*/ 0 h 2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256">
                <a:moveTo>
                  <a:pt x="0" y="256"/>
                </a:moveTo>
                <a:cubicBezTo>
                  <a:pt x="88" y="225"/>
                  <a:pt x="177" y="195"/>
                  <a:pt x="256" y="152"/>
                </a:cubicBezTo>
                <a:cubicBezTo>
                  <a:pt x="335" y="109"/>
                  <a:pt x="437" y="25"/>
                  <a:pt x="4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Oval 1059"/>
          <p:cNvSpPr>
            <a:spLocks noChangeArrowheads="1"/>
          </p:cNvSpPr>
          <p:nvPr/>
        </p:nvSpPr>
        <p:spPr bwMode="auto">
          <a:xfrm>
            <a:off x="4145745" y="281618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" name="Rectangle 1060"/>
          <p:cNvSpPr>
            <a:spLocks noChangeArrowheads="1"/>
          </p:cNvSpPr>
          <p:nvPr/>
        </p:nvSpPr>
        <p:spPr bwMode="auto">
          <a:xfrm>
            <a:off x="3726645" y="412428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124" name="Rectangle 1061"/>
          <p:cNvSpPr>
            <a:spLocks noChangeArrowheads="1"/>
          </p:cNvSpPr>
          <p:nvPr/>
        </p:nvSpPr>
        <p:spPr bwMode="auto">
          <a:xfrm>
            <a:off x="4577545" y="409888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34" name="Text Box 1062"/>
          <p:cNvSpPr txBox="1">
            <a:spLocks noChangeArrowheads="1"/>
          </p:cNvSpPr>
          <p:nvPr/>
        </p:nvSpPr>
        <p:spPr bwMode="auto">
          <a:xfrm>
            <a:off x="4447370" y="2527255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35" name="AutoShape 1063"/>
          <p:cNvCxnSpPr>
            <a:cxnSpLocks noChangeShapeType="1"/>
            <a:stCxn id="122" idx="3"/>
            <a:endCxn id="123" idx="0"/>
          </p:cNvCxnSpPr>
          <p:nvPr/>
        </p:nvCxnSpPr>
        <p:spPr bwMode="auto">
          <a:xfrm flipH="1">
            <a:off x="3942545" y="316384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064"/>
          <p:cNvCxnSpPr>
            <a:cxnSpLocks noChangeShapeType="1"/>
            <a:stCxn id="122" idx="5"/>
            <a:endCxn id="124" idx="0"/>
          </p:cNvCxnSpPr>
          <p:nvPr/>
        </p:nvCxnSpPr>
        <p:spPr bwMode="auto">
          <a:xfrm>
            <a:off x="4493408" y="316384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065"/>
          <p:cNvCxnSpPr>
            <a:cxnSpLocks noChangeShapeType="1"/>
            <a:stCxn id="138" idx="5"/>
            <a:endCxn id="122" idx="0"/>
          </p:cNvCxnSpPr>
          <p:nvPr/>
        </p:nvCxnSpPr>
        <p:spPr bwMode="auto">
          <a:xfrm>
            <a:off x="4099708" y="2363743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Oval 1066"/>
          <p:cNvSpPr>
            <a:spLocks noChangeArrowheads="1"/>
          </p:cNvSpPr>
          <p:nvPr/>
        </p:nvSpPr>
        <p:spPr bwMode="auto">
          <a:xfrm>
            <a:off x="3752045" y="201608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9" name="AutoShape 1067"/>
          <p:cNvCxnSpPr>
            <a:cxnSpLocks noChangeShapeType="1"/>
            <a:stCxn id="138" idx="3"/>
            <a:endCxn id="58" idx="0"/>
          </p:cNvCxnSpPr>
          <p:nvPr/>
        </p:nvCxnSpPr>
        <p:spPr bwMode="auto">
          <a:xfrm flipH="1">
            <a:off x="3574245" y="2363743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Text Box 1068"/>
          <p:cNvSpPr txBox="1">
            <a:spLocks noChangeArrowheads="1"/>
          </p:cNvSpPr>
          <p:nvPr/>
        </p:nvSpPr>
        <p:spPr bwMode="auto">
          <a:xfrm>
            <a:off x="4167970" y="200655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141" name="Line 1074"/>
          <p:cNvSpPr>
            <a:spLocks noChangeShapeType="1"/>
          </p:cNvSpPr>
          <p:nvPr/>
        </p:nvSpPr>
        <p:spPr bwMode="auto">
          <a:xfrm flipH="1">
            <a:off x="7854145" y="3781380"/>
            <a:ext cx="863600" cy="9144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Oval 1077"/>
          <p:cNvSpPr>
            <a:spLocks noChangeArrowheads="1"/>
          </p:cNvSpPr>
          <p:nvPr/>
        </p:nvSpPr>
        <p:spPr bwMode="auto">
          <a:xfrm>
            <a:off x="6723845" y="3476580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" name="Oval 1078"/>
          <p:cNvSpPr>
            <a:spLocks noChangeArrowheads="1"/>
          </p:cNvSpPr>
          <p:nvPr/>
        </p:nvSpPr>
        <p:spPr bwMode="auto">
          <a:xfrm>
            <a:off x="7803345" y="5724480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" name="Line 1079"/>
          <p:cNvSpPr>
            <a:spLocks noChangeShapeType="1"/>
          </p:cNvSpPr>
          <p:nvPr/>
        </p:nvSpPr>
        <p:spPr bwMode="auto">
          <a:xfrm>
            <a:off x="2316945" y="538158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080"/>
          <p:cNvSpPr>
            <a:spLocks noChangeShapeType="1"/>
          </p:cNvSpPr>
          <p:nvPr/>
        </p:nvSpPr>
        <p:spPr bwMode="auto">
          <a:xfrm>
            <a:off x="2316945" y="5851480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1081"/>
          <p:cNvSpPr>
            <a:spLocks noChangeShapeType="1"/>
          </p:cNvSpPr>
          <p:nvPr/>
        </p:nvSpPr>
        <p:spPr bwMode="auto">
          <a:xfrm>
            <a:off x="2316945" y="5381580"/>
            <a:ext cx="0" cy="469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Text Box 1082"/>
          <p:cNvSpPr txBox="1">
            <a:spLocks noChangeArrowheads="1"/>
          </p:cNvSpPr>
          <p:nvPr/>
        </p:nvSpPr>
        <p:spPr bwMode="auto">
          <a:xfrm>
            <a:off x="1856570" y="537205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Q</a:t>
            </a:r>
          </a:p>
        </p:txBody>
      </p:sp>
      <p:cxnSp>
        <p:nvCxnSpPr>
          <p:cNvPr id="148" name="AutoShape 1083"/>
          <p:cNvCxnSpPr>
            <a:cxnSpLocks noChangeShapeType="1"/>
            <a:stCxn id="143" idx="3"/>
          </p:cNvCxnSpPr>
          <p:nvPr/>
        </p:nvCxnSpPr>
        <p:spPr bwMode="auto">
          <a:xfrm rot="16200000" flipV="1">
            <a:off x="5800714" y="3840911"/>
            <a:ext cx="230188" cy="3819525"/>
          </a:xfrm>
          <a:prstGeom prst="curvedConnector4">
            <a:avLst>
              <a:gd name="adj1" fmla="val -109657"/>
              <a:gd name="adj2" fmla="val 50292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AutoShape 1084"/>
          <p:cNvSpPr>
            <a:spLocks noChangeArrowheads="1"/>
          </p:cNvSpPr>
          <p:nvPr/>
        </p:nvSpPr>
        <p:spPr bwMode="auto">
          <a:xfrm>
            <a:off x="3193245" y="5419680"/>
            <a:ext cx="774700" cy="393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0" name="Text Box 1087"/>
          <p:cNvSpPr txBox="1">
            <a:spLocks noChangeArrowheads="1"/>
          </p:cNvSpPr>
          <p:nvPr/>
        </p:nvSpPr>
        <p:spPr bwMode="auto">
          <a:xfrm>
            <a:off x="2491570" y="533395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…</a:t>
            </a:r>
          </a:p>
        </p:txBody>
      </p:sp>
      <p:cxnSp>
        <p:nvCxnSpPr>
          <p:cNvPr id="151" name="AutoShape 1088"/>
          <p:cNvCxnSpPr>
            <a:cxnSpLocks noChangeShapeType="1"/>
            <a:stCxn id="58" idx="2"/>
            <a:endCxn id="149" idx="0"/>
          </p:cNvCxnSpPr>
          <p:nvPr/>
        </p:nvCxnSpPr>
        <p:spPr bwMode="auto">
          <a:xfrm rot="16200000" flipH="1">
            <a:off x="2466170" y="4305255"/>
            <a:ext cx="2222500" cy="635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Text Box 1089"/>
          <p:cNvSpPr txBox="1">
            <a:spLocks noChangeArrowheads="1"/>
          </p:cNvSpPr>
          <p:nvPr/>
        </p:nvSpPr>
        <p:spPr bwMode="auto">
          <a:xfrm>
            <a:off x="3202770" y="5829255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new circle event</a:t>
            </a:r>
          </a:p>
        </p:txBody>
      </p:sp>
      <p:sp>
        <p:nvSpPr>
          <p:cNvPr id="153" name="Line 1090"/>
          <p:cNvSpPr>
            <a:spLocks noChangeShapeType="1"/>
          </p:cNvSpPr>
          <p:nvPr/>
        </p:nvSpPr>
        <p:spPr bwMode="auto">
          <a:xfrm>
            <a:off x="7600145" y="3527380"/>
            <a:ext cx="266700" cy="1168400"/>
          </a:xfrm>
          <a:prstGeom prst="line">
            <a:avLst/>
          </a:prstGeom>
          <a:noFill/>
          <a:ln w="254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Note on Algorithm Termination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651152" y="2407003"/>
            <a:ext cx="110686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2"/>
              </a:buClr>
              <a:buSzPct val="114000"/>
              <a:buFont typeface="Wingdings" panose="05000000000000000000" pitchFamily="2" charset="2"/>
              <a:buChar char="§"/>
            </a:pPr>
            <a:r>
              <a:rPr lang="en-US" altLang="en-US" sz="2200" dirty="0"/>
              <a:t>Algorithm terminates when Q = </a:t>
            </a:r>
            <a:r>
              <a:rPr lang="en-US" altLang="en-US" sz="2200" dirty="0" smtClean="0">
                <a:sym typeface="Symbol" panose="05050102010706020507" pitchFamily="18" charset="2"/>
              </a:rPr>
              <a:t></a:t>
            </a:r>
            <a:r>
              <a:rPr lang="en-US" altLang="en-US" sz="2200" dirty="0">
                <a:sym typeface="Symbol" panose="05050102010706020507" pitchFamily="18" charset="2"/>
              </a:rPr>
              <a:t>.</a:t>
            </a:r>
            <a:endParaRPr lang="en-US" altLang="en-US" sz="2200" dirty="0" smtClean="0">
              <a:sym typeface="Symbol" panose="05050102010706020507" pitchFamily="18" charset="2"/>
            </a:endParaRP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SzPct val="114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Symbol" panose="05050102010706020507" pitchFamily="18" charset="2"/>
              </a:rPr>
              <a:t>However, the </a:t>
            </a:r>
            <a:r>
              <a:rPr lang="en-US" altLang="en-US" sz="2200" dirty="0">
                <a:sym typeface="Symbol" panose="05050102010706020507" pitchFamily="18" charset="2"/>
              </a:rPr>
              <a:t>beach line and its break points continue to trace </a:t>
            </a:r>
            <a:r>
              <a:rPr lang="en-US" altLang="en-US" sz="2200" dirty="0" smtClean="0">
                <a:sym typeface="Symbol" panose="05050102010706020507" pitchFamily="18" charset="2"/>
              </a:rPr>
              <a:t>the  </a:t>
            </a:r>
            <a:r>
              <a:rPr lang="en-US" altLang="en-US" sz="2200" dirty="0" err="1" smtClean="0">
                <a:sym typeface="Symbol" panose="05050102010706020507" pitchFamily="18" charset="2"/>
              </a:rPr>
              <a:t>Voronoi</a:t>
            </a:r>
            <a:r>
              <a:rPr lang="en-US" altLang="en-US" sz="2200" dirty="0" smtClean="0">
                <a:sym typeface="Symbol" panose="05050102010706020507" pitchFamily="18" charset="2"/>
              </a:rPr>
              <a:t> edge.</a:t>
            </a:r>
          </a:p>
          <a:p>
            <a:pPr marL="457200" indent="-457200">
              <a:spcAft>
                <a:spcPts val="1200"/>
              </a:spcAft>
              <a:buClr>
                <a:schemeClr val="accent2"/>
              </a:buClr>
              <a:buSzPct val="114000"/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ym typeface="Symbol" panose="05050102010706020507" pitchFamily="18" charset="2"/>
              </a:rPr>
              <a:t>Terminate </a:t>
            </a:r>
            <a:r>
              <a:rPr lang="en-US" altLang="en-US" sz="2200" dirty="0">
                <a:sym typeface="Symbol" panose="05050102010706020507" pitchFamily="18" charset="2"/>
              </a:rPr>
              <a:t>these “half-infinite” edges via a bounding </a:t>
            </a:r>
            <a:r>
              <a:rPr lang="en-US" altLang="en-US" sz="2200" dirty="0" smtClean="0">
                <a:sym typeface="Symbol" panose="05050102010706020507" pitchFamily="18" charset="2"/>
              </a:rPr>
              <a:t>box.</a:t>
            </a:r>
            <a:endParaRPr lang="en-US" altLang="en-US" sz="2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952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Note on Algorithm Termination</a:t>
            </a:r>
            <a:endParaRPr lang="en-US" sz="3600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055155" y="133224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204255" y="211964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7" name="AutoShape 5"/>
          <p:cNvCxnSpPr>
            <a:cxnSpLocks noChangeShapeType="1"/>
            <a:stCxn id="5" idx="3"/>
            <a:endCxn id="6" idx="7"/>
          </p:cNvCxnSpPr>
          <p:nvPr/>
        </p:nvCxnSpPr>
        <p:spPr bwMode="auto">
          <a:xfrm flipH="1">
            <a:off x="2551918" y="1679911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6"/>
          <p:cNvCxnSpPr>
            <a:cxnSpLocks noChangeShapeType="1"/>
            <a:stCxn id="5" idx="5"/>
          </p:cNvCxnSpPr>
          <p:nvPr/>
        </p:nvCxnSpPr>
        <p:spPr bwMode="auto">
          <a:xfrm>
            <a:off x="3402818" y="1679911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85155" y="290704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36055" y="289434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74255" y="290704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09180" y="1271923"/>
            <a:ext cx="120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&gt;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620180" y="2135523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14" name="AutoShape 12"/>
          <p:cNvCxnSpPr>
            <a:cxnSpLocks noChangeShapeType="1"/>
            <a:stCxn id="6" idx="3"/>
            <a:endCxn id="9" idx="0"/>
          </p:cNvCxnSpPr>
          <p:nvPr/>
        </p:nvCxnSpPr>
        <p:spPr bwMode="auto">
          <a:xfrm flipH="1">
            <a:off x="2001055" y="2467311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6" idx="5"/>
            <a:endCxn id="10" idx="0"/>
          </p:cNvCxnSpPr>
          <p:nvPr/>
        </p:nvCxnSpPr>
        <p:spPr bwMode="auto">
          <a:xfrm>
            <a:off x="2551918" y="2467311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9062255" y="4354848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8147855" y="3554748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9011455" y="3237248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258855" y="3681748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369855" y="3173748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125380" y="274512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836580" y="334202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92280" y="2999123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9224180" y="291022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950755" y="6069348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6090455" y="6107448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9748055" y="6094748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9884580" y="576772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9313080" y="401512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30" name="Freeform 33"/>
          <p:cNvSpPr>
            <a:spLocks/>
          </p:cNvSpPr>
          <p:nvPr/>
        </p:nvSpPr>
        <p:spPr bwMode="auto">
          <a:xfrm>
            <a:off x="8033555" y="4824748"/>
            <a:ext cx="2247900" cy="179388"/>
          </a:xfrm>
          <a:custGeom>
            <a:avLst/>
            <a:gdLst>
              <a:gd name="T0" fmla="*/ 0 w 184"/>
              <a:gd name="T1" fmla="*/ 2842 h 505"/>
              <a:gd name="T2" fmla="*/ 1172817 w 184"/>
              <a:gd name="T3" fmla="*/ 179033 h 505"/>
              <a:gd name="T4" fmla="*/ 22479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4261655" y="295784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3842555" y="426594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4693455" y="4240548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563280" y="2668923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35" name="AutoShape 39"/>
          <p:cNvCxnSpPr>
            <a:cxnSpLocks noChangeShapeType="1"/>
            <a:stCxn id="31" idx="3"/>
            <a:endCxn id="32" idx="0"/>
          </p:cNvCxnSpPr>
          <p:nvPr/>
        </p:nvCxnSpPr>
        <p:spPr bwMode="auto">
          <a:xfrm flipH="1">
            <a:off x="4058455" y="3305511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40"/>
          <p:cNvCxnSpPr>
            <a:cxnSpLocks noChangeShapeType="1"/>
            <a:stCxn id="31" idx="5"/>
            <a:endCxn id="33" idx="0"/>
          </p:cNvCxnSpPr>
          <p:nvPr/>
        </p:nvCxnSpPr>
        <p:spPr bwMode="auto">
          <a:xfrm>
            <a:off x="4609318" y="3305511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41"/>
          <p:cNvCxnSpPr>
            <a:cxnSpLocks noChangeShapeType="1"/>
            <a:stCxn id="38" idx="5"/>
            <a:endCxn id="31" idx="0"/>
          </p:cNvCxnSpPr>
          <p:nvPr/>
        </p:nvCxnSpPr>
        <p:spPr bwMode="auto">
          <a:xfrm>
            <a:off x="4215618" y="2505411"/>
            <a:ext cx="249237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val 42"/>
          <p:cNvSpPr>
            <a:spLocks noChangeArrowheads="1"/>
          </p:cNvSpPr>
          <p:nvPr/>
        </p:nvSpPr>
        <p:spPr bwMode="auto">
          <a:xfrm>
            <a:off x="3867955" y="2157748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9" name="AutoShape 43"/>
          <p:cNvCxnSpPr>
            <a:cxnSpLocks noChangeShapeType="1"/>
            <a:stCxn id="38" idx="3"/>
            <a:endCxn id="11" idx="0"/>
          </p:cNvCxnSpPr>
          <p:nvPr/>
        </p:nvCxnSpPr>
        <p:spPr bwMode="auto">
          <a:xfrm flipH="1">
            <a:off x="3690155" y="2505411"/>
            <a:ext cx="236538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283880" y="2148223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k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6760380" y="108142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6773080" y="103062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43" name="Oval 48"/>
          <p:cNvSpPr>
            <a:spLocks noChangeArrowheads="1"/>
          </p:cNvSpPr>
          <p:nvPr/>
        </p:nvSpPr>
        <p:spPr bwMode="auto">
          <a:xfrm>
            <a:off x="6839755" y="3618248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49"/>
          <p:cNvSpPr>
            <a:spLocks noChangeArrowheads="1"/>
          </p:cNvSpPr>
          <p:nvPr/>
        </p:nvSpPr>
        <p:spPr bwMode="auto">
          <a:xfrm>
            <a:off x="7919255" y="5866148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60"/>
          <p:cNvSpPr>
            <a:spLocks noChangeShapeType="1"/>
          </p:cNvSpPr>
          <p:nvPr/>
        </p:nvSpPr>
        <p:spPr bwMode="auto">
          <a:xfrm flipV="1">
            <a:off x="5912655" y="2538748"/>
            <a:ext cx="163830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61"/>
          <p:cNvSpPr>
            <a:spLocks noChangeShapeType="1"/>
          </p:cNvSpPr>
          <p:nvPr/>
        </p:nvSpPr>
        <p:spPr bwMode="auto">
          <a:xfrm>
            <a:off x="7563655" y="2513348"/>
            <a:ext cx="4572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62"/>
          <p:cNvSpPr>
            <a:spLocks noChangeShapeType="1"/>
          </p:cNvSpPr>
          <p:nvPr/>
        </p:nvSpPr>
        <p:spPr bwMode="auto">
          <a:xfrm flipH="1">
            <a:off x="8033555" y="3935748"/>
            <a:ext cx="7620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63"/>
          <p:cNvSpPr>
            <a:spLocks noChangeShapeType="1"/>
          </p:cNvSpPr>
          <p:nvPr/>
        </p:nvSpPr>
        <p:spPr bwMode="auto">
          <a:xfrm flipV="1">
            <a:off x="8808255" y="3808748"/>
            <a:ext cx="14605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64"/>
          <p:cNvSpPr>
            <a:spLocks noChangeShapeType="1"/>
          </p:cNvSpPr>
          <p:nvPr/>
        </p:nvSpPr>
        <p:spPr bwMode="auto">
          <a:xfrm>
            <a:off x="7843055" y="1459248"/>
            <a:ext cx="965200" cy="250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66"/>
          <p:cNvSpPr>
            <a:spLocks noChangeShapeType="1"/>
          </p:cNvSpPr>
          <p:nvPr/>
        </p:nvSpPr>
        <p:spPr bwMode="auto">
          <a:xfrm flipH="1">
            <a:off x="7563655" y="1484648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68"/>
          <p:cNvSpPr>
            <a:spLocks noChangeShapeType="1"/>
          </p:cNvSpPr>
          <p:nvPr/>
        </p:nvSpPr>
        <p:spPr bwMode="auto">
          <a:xfrm flipH="1">
            <a:off x="7868455" y="4837448"/>
            <a:ext cx="1524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69"/>
          <p:cNvSpPr>
            <a:spLocks noChangeShapeType="1"/>
          </p:cNvSpPr>
          <p:nvPr/>
        </p:nvSpPr>
        <p:spPr bwMode="auto">
          <a:xfrm>
            <a:off x="2432855" y="5523248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70"/>
          <p:cNvSpPr>
            <a:spLocks noChangeShapeType="1"/>
          </p:cNvSpPr>
          <p:nvPr/>
        </p:nvSpPr>
        <p:spPr bwMode="auto">
          <a:xfrm>
            <a:off x="2432855" y="5993148"/>
            <a:ext cx="1320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71"/>
          <p:cNvSpPr>
            <a:spLocks noChangeShapeType="1"/>
          </p:cNvSpPr>
          <p:nvPr/>
        </p:nvSpPr>
        <p:spPr bwMode="auto">
          <a:xfrm>
            <a:off x="2432855" y="5523248"/>
            <a:ext cx="0" cy="469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72"/>
          <p:cNvSpPr txBox="1">
            <a:spLocks noChangeArrowheads="1"/>
          </p:cNvSpPr>
          <p:nvPr/>
        </p:nvSpPr>
        <p:spPr bwMode="auto">
          <a:xfrm>
            <a:off x="1972480" y="551372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56" name="Text Box 73"/>
          <p:cNvSpPr txBox="1">
            <a:spLocks noChangeArrowheads="1"/>
          </p:cNvSpPr>
          <p:nvPr/>
        </p:nvSpPr>
        <p:spPr bwMode="auto">
          <a:xfrm>
            <a:off x="2607480" y="5469273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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7" name="Freeform 74"/>
          <p:cNvSpPr>
            <a:spLocks/>
          </p:cNvSpPr>
          <p:nvPr/>
        </p:nvSpPr>
        <p:spPr bwMode="auto">
          <a:xfrm>
            <a:off x="6153955" y="4596148"/>
            <a:ext cx="1892300" cy="319088"/>
          </a:xfrm>
          <a:custGeom>
            <a:avLst/>
            <a:gdLst>
              <a:gd name="T0" fmla="*/ 0 w 1192"/>
              <a:gd name="T1" fmla="*/ 0 h 201"/>
              <a:gd name="T2" fmla="*/ 990600 w 1192"/>
              <a:gd name="T3" fmla="*/ 279400 h 201"/>
              <a:gd name="T4" fmla="*/ 1892300 w 1192"/>
              <a:gd name="T5" fmla="*/ 241300 h 2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92" h="201">
                <a:moveTo>
                  <a:pt x="0" y="0"/>
                </a:moveTo>
                <a:cubicBezTo>
                  <a:pt x="212" y="75"/>
                  <a:pt x="425" y="151"/>
                  <a:pt x="624" y="176"/>
                </a:cubicBezTo>
                <a:cubicBezTo>
                  <a:pt x="823" y="201"/>
                  <a:pt x="1007" y="176"/>
                  <a:pt x="1192" y="15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75"/>
          <p:cNvSpPr>
            <a:spLocks/>
          </p:cNvSpPr>
          <p:nvPr/>
        </p:nvSpPr>
        <p:spPr bwMode="auto">
          <a:xfrm>
            <a:off x="5747555" y="4532648"/>
            <a:ext cx="393700" cy="76200"/>
          </a:xfrm>
          <a:custGeom>
            <a:avLst/>
            <a:gdLst>
              <a:gd name="T0" fmla="*/ 393700 w 248"/>
              <a:gd name="T1" fmla="*/ 76200 h 48"/>
              <a:gd name="T2" fmla="*/ 0 w 248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" h="48">
                <a:moveTo>
                  <a:pt x="248" y="48"/>
                </a:moveTo>
                <a:cubicBezTo>
                  <a:pt x="248" y="48"/>
                  <a:pt x="124" y="24"/>
                  <a:pt x="0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6"/>
          <p:cNvSpPr>
            <a:spLocks/>
          </p:cNvSpPr>
          <p:nvPr/>
        </p:nvSpPr>
        <p:spPr bwMode="auto">
          <a:xfrm>
            <a:off x="3296455" y="1792623"/>
            <a:ext cx="2414588" cy="1749425"/>
          </a:xfrm>
          <a:custGeom>
            <a:avLst/>
            <a:gdLst>
              <a:gd name="T0" fmla="*/ 1358900 w 1521"/>
              <a:gd name="T1" fmla="*/ 22225 h 1102"/>
              <a:gd name="T2" fmla="*/ 977900 w 1521"/>
              <a:gd name="T3" fmla="*/ 123825 h 1102"/>
              <a:gd name="T4" fmla="*/ 749300 w 1521"/>
              <a:gd name="T5" fmla="*/ 301625 h 1102"/>
              <a:gd name="T6" fmla="*/ 571500 w 1521"/>
              <a:gd name="T7" fmla="*/ 479425 h 1102"/>
              <a:gd name="T8" fmla="*/ 355600 w 1521"/>
              <a:gd name="T9" fmla="*/ 784225 h 1102"/>
              <a:gd name="T10" fmla="*/ 177800 w 1521"/>
              <a:gd name="T11" fmla="*/ 1089025 h 1102"/>
              <a:gd name="T12" fmla="*/ 127000 w 1521"/>
              <a:gd name="T13" fmla="*/ 1165225 h 1102"/>
              <a:gd name="T14" fmla="*/ 50800 w 1521"/>
              <a:gd name="T15" fmla="*/ 1266825 h 1102"/>
              <a:gd name="T16" fmla="*/ 0 w 1521"/>
              <a:gd name="T17" fmla="*/ 1482725 h 1102"/>
              <a:gd name="T18" fmla="*/ 165100 w 1521"/>
              <a:gd name="T19" fmla="*/ 1749425 h 1102"/>
              <a:gd name="T20" fmla="*/ 393700 w 1521"/>
              <a:gd name="T21" fmla="*/ 1736725 h 1102"/>
              <a:gd name="T22" fmla="*/ 647700 w 1521"/>
              <a:gd name="T23" fmla="*/ 1546225 h 1102"/>
              <a:gd name="T24" fmla="*/ 762000 w 1521"/>
              <a:gd name="T25" fmla="*/ 1343025 h 1102"/>
              <a:gd name="T26" fmla="*/ 838200 w 1521"/>
              <a:gd name="T27" fmla="*/ 1190625 h 1102"/>
              <a:gd name="T28" fmla="*/ 939800 w 1521"/>
              <a:gd name="T29" fmla="*/ 1127125 h 1102"/>
              <a:gd name="T30" fmla="*/ 1130300 w 1521"/>
              <a:gd name="T31" fmla="*/ 1050925 h 1102"/>
              <a:gd name="T32" fmla="*/ 1257300 w 1521"/>
              <a:gd name="T33" fmla="*/ 987425 h 1102"/>
              <a:gd name="T34" fmla="*/ 1866900 w 1521"/>
              <a:gd name="T35" fmla="*/ 860425 h 1102"/>
              <a:gd name="T36" fmla="*/ 2082800 w 1521"/>
              <a:gd name="T37" fmla="*/ 771525 h 1102"/>
              <a:gd name="T38" fmla="*/ 2311400 w 1521"/>
              <a:gd name="T39" fmla="*/ 733425 h 1102"/>
              <a:gd name="T40" fmla="*/ 2413000 w 1521"/>
              <a:gd name="T41" fmla="*/ 606425 h 1102"/>
              <a:gd name="T42" fmla="*/ 2387600 w 1521"/>
              <a:gd name="T43" fmla="*/ 492125 h 1102"/>
              <a:gd name="T44" fmla="*/ 1930400 w 1521"/>
              <a:gd name="T45" fmla="*/ 352425 h 1102"/>
              <a:gd name="T46" fmla="*/ 1752600 w 1521"/>
              <a:gd name="T47" fmla="*/ 288925 h 1102"/>
              <a:gd name="T48" fmla="*/ 1651000 w 1521"/>
              <a:gd name="T49" fmla="*/ 250825 h 1102"/>
              <a:gd name="T50" fmla="*/ 1574800 w 1521"/>
              <a:gd name="T51" fmla="*/ 225425 h 1102"/>
              <a:gd name="T52" fmla="*/ 1435100 w 1521"/>
              <a:gd name="T53" fmla="*/ 47625 h 1102"/>
              <a:gd name="T54" fmla="*/ 1358900 w 1521"/>
              <a:gd name="T55" fmla="*/ 22225 h 11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521" h="1102">
                <a:moveTo>
                  <a:pt x="856" y="14"/>
                </a:moveTo>
                <a:cubicBezTo>
                  <a:pt x="776" y="30"/>
                  <a:pt x="691" y="45"/>
                  <a:pt x="616" y="78"/>
                </a:cubicBezTo>
                <a:cubicBezTo>
                  <a:pt x="557" y="104"/>
                  <a:pt x="518" y="149"/>
                  <a:pt x="472" y="190"/>
                </a:cubicBezTo>
                <a:cubicBezTo>
                  <a:pt x="434" y="224"/>
                  <a:pt x="389" y="259"/>
                  <a:pt x="360" y="302"/>
                </a:cubicBezTo>
                <a:cubicBezTo>
                  <a:pt x="316" y="368"/>
                  <a:pt x="294" y="448"/>
                  <a:pt x="224" y="494"/>
                </a:cubicBezTo>
                <a:cubicBezTo>
                  <a:pt x="183" y="556"/>
                  <a:pt x="154" y="625"/>
                  <a:pt x="112" y="686"/>
                </a:cubicBezTo>
                <a:cubicBezTo>
                  <a:pt x="101" y="702"/>
                  <a:pt x="91" y="718"/>
                  <a:pt x="80" y="734"/>
                </a:cubicBezTo>
                <a:cubicBezTo>
                  <a:pt x="65" y="756"/>
                  <a:pt x="32" y="798"/>
                  <a:pt x="32" y="798"/>
                </a:cubicBezTo>
                <a:cubicBezTo>
                  <a:pt x="16" y="845"/>
                  <a:pt x="7" y="884"/>
                  <a:pt x="0" y="934"/>
                </a:cubicBezTo>
                <a:cubicBezTo>
                  <a:pt x="9" y="1021"/>
                  <a:pt x="14" y="1072"/>
                  <a:pt x="104" y="1102"/>
                </a:cubicBezTo>
                <a:cubicBezTo>
                  <a:pt x="152" y="1099"/>
                  <a:pt x="200" y="1100"/>
                  <a:pt x="248" y="1094"/>
                </a:cubicBezTo>
                <a:cubicBezTo>
                  <a:pt x="304" y="1086"/>
                  <a:pt x="367" y="1015"/>
                  <a:pt x="408" y="974"/>
                </a:cubicBezTo>
                <a:cubicBezTo>
                  <a:pt x="424" y="927"/>
                  <a:pt x="460" y="891"/>
                  <a:pt x="480" y="846"/>
                </a:cubicBezTo>
                <a:cubicBezTo>
                  <a:pt x="524" y="747"/>
                  <a:pt x="461" y="850"/>
                  <a:pt x="528" y="750"/>
                </a:cubicBezTo>
                <a:cubicBezTo>
                  <a:pt x="540" y="732"/>
                  <a:pt x="575" y="720"/>
                  <a:pt x="592" y="710"/>
                </a:cubicBezTo>
                <a:cubicBezTo>
                  <a:pt x="630" y="688"/>
                  <a:pt x="670" y="676"/>
                  <a:pt x="712" y="662"/>
                </a:cubicBezTo>
                <a:cubicBezTo>
                  <a:pt x="739" y="653"/>
                  <a:pt x="764" y="631"/>
                  <a:pt x="792" y="622"/>
                </a:cubicBezTo>
                <a:cubicBezTo>
                  <a:pt x="898" y="543"/>
                  <a:pt x="1049" y="565"/>
                  <a:pt x="1176" y="542"/>
                </a:cubicBezTo>
                <a:cubicBezTo>
                  <a:pt x="1222" y="523"/>
                  <a:pt x="1264" y="502"/>
                  <a:pt x="1312" y="486"/>
                </a:cubicBezTo>
                <a:cubicBezTo>
                  <a:pt x="1350" y="473"/>
                  <a:pt x="1415" y="469"/>
                  <a:pt x="1456" y="462"/>
                </a:cubicBezTo>
                <a:cubicBezTo>
                  <a:pt x="1499" y="441"/>
                  <a:pt x="1502" y="427"/>
                  <a:pt x="1520" y="382"/>
                </a:cubicBezTo>
                <a:cubicBezTo>
                  <a:pt x="1516" y="358"/>
                  <a:pt x="1521" y="327"/>
                  <a:pt x="1504" y="310"/>
                </a:cubicBezTo>
                <a:cubicBezTo>
                  <a:pt x="1434" y="240"/>
                  <a:pt x="1304" y="242"/>
                  <a:pt x="1216" y="222"/>
                </a:cubicBezTo>
                <a:cubicBezTo>
                  <a:pt x="1176" y="213"/>
                  <a:pt x="1143" y="192"/>
                  <a:pt x="1104" y="182"/>
                </a:cubicBezTo>
                <a:cubicBezTo>
                  <a:pt x="1062" y="154"/>
                  <a:pt x="1099" y="174"/>
                  <a:pt x="1040" y="158"/>
                </a:cubicBezTo>
                <a:cubicBezTo>
                  <a:pt x="1024" y="154"/>
                  <a:pt x="992" y="142"/>
                  <a:pt x="992" y="142"/>
                </a:cubicBezTo>
                <a:cubicBezTo>
                  <a:pt x="953" y="91"/>
                  <a:pt x="968" y="62"/>
                  <a:pt x="904" y="30"/>
                </a:cubicBezTo>
                <a:cubicBezTo>
                  <a:pt x="893" y="24"/>
                  <a:pt x="856" y="0"/>
                  <a:pt x="856" y="1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4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Note on Algorithm Termination</a:t>
            </a:r>
            <a:endParaRPr lang="en-US" sz="3600" dirty="0"/>
          </a:p>
        </p:txBody>
      </p:sp>
      <p:sp>
        <p:nvSpPr>
          <p:cNvPr id="60" name="Oval 3"/>
          <p:cNvSpPr>
            <a:spLocks noChangeArrowheads="1"/>
          </p:cNvSpPr>
          <p:nvPr/>
        </p:nvSpPr>
        <p:spPr bwMode="auto">
          <a:xfrm>
            <a:off x="3158186" y="122921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Oval 4"/>
          <p:cNvSpPr>
            <a:spLocks noChangeArrowheads="1"/>
          </p:cNvSpPr>
          <p:nvPr/>
        </p:nvSpPr>
        <p:spPr bwMode="auto">
          <a:xfrm>
            <a:off x="2307286" y="201661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2" name="AutoShape 5"/>
          <p:cNvCxnSpPr>
            <a:cxnSpLocks noChangeShapeType="1"/>
            <a:stCxn id="60" idx="3"/>
            <a:endCxn id="61" idx="7"/>
          </p:cNvCxnSpPr>
          <p:nvPr/>
        </p:nvCxnSpPr>
        <p:spPr bwMode="auto">
          <a:xfrm flipH="1">
            <a:off x="2654949" y="1576880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6"/>
          <p:cNvCxnSpPr>
            <a:cxnSpLocks noChangeShapeType="1"/>
            <a:stCxn id="60" idx="5"/>
          </p:cNvCxnSpPr>
          <p:nvPr/>
        </p:nvCxnSpPr>
        <p:spPr bwMode="auto">
          <a:xfrm>
            <a:off x="3505849" y="1576880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1888186" y="280401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2739086" y="279131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3612211" y="1168892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2723211" y="2032492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68" name="AutoShape 12"/>
          <p:cNvCxnSpPr>
            <a:cxnSpLocks noChangeShapeType="1"/>
            <a:stCxn id="61" idx="3"/>
            <a:endCxn id="64" idx="0"/>
          </p:cNvCxnSpPr>
          <p:nvPr/>
        </p:nvCxnSpPr>
        <p:spPr bwMode="auto">
          <a:xfrm flipH="1">
            <a:off x="2104086" y="2364280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AutoShape 13"/>
          <p:cNvCxnSpPr>
            <a:cxnSpLocks noChangeShapeType="1"/>
            <a:stCxn id="61" idx="5"/>
            <a:endCxn id="65" idx="0"/>
          </p:cNvCxnSpPr>
          <p:nvPr/>
        </p:nvCxnSpPr>
        <p:spPr bwMode="auto">
          <a:xfrm>
            <a:off x="2654949" y="2364280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165286" y="425181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>
            <a:off x="8250886" y="345171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9114486" y="313421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7361886" y="357871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" name="Oval 18"/>
          <p:cNvSpPr>
            <a:spLocks noChangeArrowheads="1"/>
          </p:cNvSpPr>
          <p:nvPr/>
        </p:nvSpPr>
        <p:spPr bwMode="auto">
          <a:xfrm>
            <a:off x="6472886" y="3070717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6228411" y="264209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6939611" y="323899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8095311" y="2896092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9327211" y="2807192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79" name="Line 23"/>
          <p:cNvSpPr>
            <a:spLocks noChangeShapeType="1"/>
          </p:cNvSpPr>
          <p:nvPr/>
        </p:nvSpPr>
        <p:spPr bwMode="auto">
          <a:xfrm>
            <a:off x="6053786" y="5966317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24"/>
          <p:cNvSpPr>
            <a:spLocks noChangeShapeType="1"/>
          </p:cNvSpPr>
          <p:nvPr/>
        </p:nvSpPr>
        <p:spPr bwMode="auto">
          <a:xfrm>
            <a:off x="6193486" y="6004417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25"/>
          <p:cNvSpPr>
            <a:spLocks noChangeShapeType="1"/>
          </p:cNvSpPr>
          <p:nvPr/>
        </p:nvSpPr>
        <p:spPr bwMode="auto">
          <a:xfrm>
            <a:off x="9851086" y="5991717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9987611" y="5664692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9416111" y="3912092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84" name="Freeform 28"/>
          <p:cNvSpPr>
            <a:spLocks/>
          </p:cNvSpPr>
          <p:nvPr/>
        </p:nvSpPr>
        <p:spPr bwMode="auto">
          <a:xfrm>
            <a:off x="8136586" y="4721717"/>
            <a:ext cx="2247900" cy="179388"/>
          </a:xfrm>
          <a:custGeom>
            <a:avLst/>
            <a:gdLst>
              <a:gd name="T0" fmla="*/ 0 w 184"/>
              <a:gd name="T1" fmla="*/ 2842 h 505"/>
              <a:gd name="T2" fmla="*/ 1172817 w 184"/>
              <a:gd name="T3" fmla="*/ 179033 h 505"/>
              <a:gd name="T4" fmla="*/ 22479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Oval 29"/>
          <p:cNvSpPr>
            <a:spLocks noChangeArrowheads="1"/>
          </p:cNvSpPr>
          <p:nvPr/>
        </p:nvSpPr>
        <p:spPr bwMode="auto">
          <a:xfrm>
            <a:off x="4021786" y="1978517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3602686" y="328661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87" name="Rectangle 31"/>
          <p:cNvSpPr>
            <a:spLocks noChangeArrowheads="1"/>
          </p:cNvSpPr>
          <p:nvPr/>
        </p:nvSpPr>
        <p:spPr bwMode="auto">
          <a:xfrm>
            <a:off x="4453586" y="3261217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4323411" y="1689592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89" name="AutoShape 33"/>
          <p:cNvCxnSpPr>
            <a:cxnSpLocks noChangeShapeType="1"/>
            <a:stCxn id="85" idx="3"/>
            <a:endCxn id="86" idx="0"/>
          </p:cNvCxnSpPr>
          <p:nvPr/>
        </p:nvCxnSpPr>
        <p:spPr bwMode="auto">
          <a:xfrm flipH="1">
            <a:off x="3818586" y="2326180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AutoShape 34"/>
          <p:cNvCxnSpPr>
            <a:cxnSpLocks noChangeShapeType="1"/>
            <a:stCxn id="85" idx="5"/>
            <a:endCxn id="87" idx="0"/>
          </p:cNvCxnSpPr>
          <p:nvPr/>
        </p:nvCxnSpPr>
        <p:spPr bwMode="auto">
          <a:xfrm>
            <a:off x="4369449" y="2326180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Oval 41"/>
          <p:cNvSpPr>
            <a:spLocks noChangeArrowheads="1"/>
          </p:cNvSpPr>
          <p:nvPr/>
        </p:nvSpPr>
        <p:spPr bwMode="auto">
          <a:xfrm>
            <a:off x="6942786" y="3515217"/>
            <a:ext cx="2298700" cy="2298700"/>
          </a:xfrm>
          <a:prstGeom prst="ellipse">
            <a:avLst/>
          </a:prstGeom>
          <a:noFill/>
          <a:ln w="635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" name="Oval 42"/>
          <p:cNvSpPr>
            <a:spLocks noChangeArrowheads="1"/>
          </p:cNvSpPr>
          <p:nvPr/>
        </p:nvSpPr>
        <p:spPr bwMode="auto">
          <a:xfrm>
            <a:off x="8022286" y="5763117"/>
            <a:ext cx="152400" cy="1651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" name="Line 43"/>
          <p:cNvSpPr>
            <a:spLocks noChangeShapeType="1"/>
          </p:cNvSpPr>
          <p:nvPr/>
        </p:nvSpPr>
        <p:spPr bwMode="auto">
          <a:xfrm flipV="1">
            <a:off x="6015686" y="2435717"/>
            <a:ext cx="163830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44"/>
          <p:cNvSpPr>
            <a:spLocks noChangeShapeType="1"/>
          </p:cNvSpPr>
          <p:nvPr/>
        </p:nvSpPr>
        <p:spPr bwMode="auto">
          <a:xfrm>
            <a:off x="7666686" y="2410317"/>
            <a:ext cx="4572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45"/>
          <p:cNvSpPr>
            <a:spLocks noChangeShapeType="1"/>
          </p:cNvSpPr>
          <p:nvPr/>
        </p:nvSpPr>
        <p:spPr bwMode="auto">
          <a:xfrm flipH="1">
            <a:off x="8136586" y="3832717"/>
            <a:ext cx="7620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46"/>
          <p:cNvSpPr>
            <a:spLocks noChangeShapeType="1"/>
          </p:cNvSpPr>
          <p:nvPr/>
        </p:nvSpPr>
        <p:spPr bwMode="auto">
          <a:xfrm flipV="1">
            <a:off x="8911286" y="3705717"/>
            <a:ext cx="14605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47"/>
          <p:cNvSpPr>
            <a:spLocks noChangeShapeType="1"/>
          </p:cNvSpPr>
          <p:nvPr/>
        </p:nvSpPr>
        <p:spPr bwMode="auto">
          <a:xfrm>
            <a:off x="7946086" y="1356217"/>
            <a:ext cx="965200" cy="250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48"/>
          <p:cNvSpPr>
            <a:spLocks noChangeShapeType="1"/>
          </p:cNvSpPr>
          <p:nvPr/>
        </p:nvSpPr>
        <p:spPr bwMode="auto">
          <a:xfrm flipH="1">
            <a:off x="7666686" y="1381617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49"/>
          <p:cNvSpPr>
            <a:spLocks noChangeShapeType="1"/>
          </p:cNvSpPr>
          <p:nvPr/>
        </p:nvSpPr>
        <p:spPr bwMode="auto">
          <a:xfrm flipH="1">
            <a:off x="7971486" y="4734417"/>
            <a:ext cx="1524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50"/>
          <p:cNvSpPr>
            <a:spLocks noChangeShapeType="1"/>
          </p:cNvSpPr>
          <p:nvPr/>
        </p:nvSpPr>
        <p:spPr bwMode="auto">
          <a:xfrm>
            <a:off x="2535886" y="5420217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51"/>
          <p:cNvSpPr>
            <a:spLocks noChangeShapeType="1"/>
          </p:cNvSpPr>
          <p:nvPr/>
        </p:nvSpPr>
        <p:spPr bwMode="auto">
          <a:xfrm>
            <a:off x="2535886" y="5890117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52"/>
          <p:cNvSpPr>
            <a:spLocks noChangeShapeType="1"/>
          </p:cNvSpPr>
          <p:nvPr/>
        </p:nvSpPr>
        <p:spPr bwMode="auto">
          <a:xfrm>
            <a:off x="2535886" y="5420217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2075511" y="541069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104" name="Text Box 54"/>
          <p:cNvSpPr txBox="1">
            <a:spLocks noChangeArrowheads="1"/>
          </p:cNvSpPr>
          <p:nvPr/>
        </p:nvSpPr>
        <p:spPr bwMode="auto">
          <a:xfrm>
            <a:off x="2710511" y="536624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</a:t>
            </a:r>
            <a:endParaRPr lang="en-US" altLang="en-US"/>
          </a:p>
        </p:txBody>
      </p:sp>
      <p:sp>
        <p:nvSpPr>
          <p:cNvPr id="105" name="Freeform 55"/>
          <p:cNvSpPr>
            <a:spLocks/>
          </p:cNvSpPr>
          <p:nvPr/>
        </p:nvSpPr>
        <p:spPr bwMode="auto">
          <a:xfrm>
            <a:off x="6256986" y="4493117"/>
            <a:ext cx="1892300" cy="319088"/>
          </a:xfrm>
          <a:custGeom>
            <a:avLst/>
            <a:gdLst>
              <a:gd name="T0" fmla="*/ 0 w 1192"/>
              <a:gd name="T1" fmla="*/ 0 h 201"/>
              <a:gd name="T2" fmla="*/ 990600 w 1192"/>
              <a:gd name="T3" fmla="*/ 279400 h 201"/>
              <a:gd name="T4" fmla="*/ 1892300 w 1192"/>
              <a:gd name="T5" fmla="*/ 241300 h 2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92" h="201">
                <a:moveTo>
                  <a:pt x="0" y="0"/>
                </a:moveTo>
                <a:cubicBezTo>
                  <a:pt x="212" y="75"/>
                  <a:pt x="425" y="151"/>
                  <a:pt x="624" y="176"/>
                </a:cubicBezTo>
                <a:cubicBezTo>
                  <a:pt x="823" y="201"/>
                  <a:pt x="1007" y="176"/>
                  <a:pt x="1192" y="15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56"/>
          <p:cNvSpPr>
            <a:spLocks/>
          </p:cNvSpPr>
          <p:nvPr/>
        </p:nvSpPr>
        <p:spPr bwMode="auto">
          <a:xfrm>
            <a:off x="5850586" y="4442317"/>
            <a:ext cx="393700" cy="76200"/>
          </a:xfrm>
          <a:custGeom>
            <a:avLst/>
            <a:gdLst>
              <a:gd name="T0" fmla="*/ 393700 w 248"/>
              <a:gd name="T1" fmla="*/ 76200 h 48"/>
              <a:gd name="T2" fmla="*/ 0 w 248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" h="48">
                <a:moveTo>
                  <a:pt x="248" y="48"/>
                </a:moveTo>
                <a:cubicBezTo>
                  <a:pt x="248" y="48"/>
                  <a:pt x="124" y="24"/>
                  <a:pt x="0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4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1152" y="1"/>
            <a:ext cx="11364837" cy="7557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Note on Algorithm Termination</a:t>
            </a:r>
            <a:endParaRPr lang="en-US" sz="3600" dirty="0"/>
          </a:p>
        </p:txBody>
      </p:sp>
      <p:sp>
        <p:nvSpPr>
          <p:cNvPr id="50" name="Oval 3"/>
          <p:cNvSpPr>
            <a:spLocks noChangeArrowheads="1"/>
          </p:cNvSpPr>
          <p:nvPr/>
        </p:nvSpPr>
        <p:spPr bwMode="auto">
          <a:xfrm>
            <a:off x="2965003" y="130649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114103" y="209389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52" name="AutoShape 5"/>
          <p:cNvCxnSpPr>
            <a:cxnSpLocks noChangeShapeType="1"/>
            <a:stCxn id="50" idx="3"/>
            <a:endCxn id="51" idx="7"/>
          </p:cNvCxnSpPr>
          <p:nvPr/>
        </p:nvCxnSpPr>
        <p:spPr bwMode="auto">
          <a:xfrm flipH="1">
            <a:off x="2461766" y="1654153"/>
            <a:ext cx="561975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6"/>
          <p:cNvCxnSpPr>
            <a:cxnSpLocks noChangeShapeType="1"/>
            <a:stCxn id="50" idx="5"/>
          </p:cNvCxnSpPr>
          <p:nvPr/>
        </p:nvCxnSpPr>
        <p:spPr bwMode="auto">
          <a:xfrm>
            <a:off x="3312666" y="1654153"/>
            <a:ext cx="54927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1695003" y="288129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545903" y="286859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3419028" y="1246165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&gt;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2530028" y="210976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j</a:t>
            </a:r>
            <a:r>
              <a:rPr lang="en-US" altLang="en-US"/>
              <a:t>&gt;</a:t>
            </a:r>
          </a:p>
        </p:txBody>
      </p:sp>
      <p:cxnSp>
        <p:nvCxnSpPr>
          <p:cNvPr id="58" name="AutoShape 11"/>
          <p:cNvCxnSpPr>
            <a:cxnSpLocks noChangeShapeType="1"/>
            <a:stCxn id="51" idx="3"/>
            <a:endCxn id="54" idx="0"/>
          </p:cNvCxnSpPr>
          <p:nvPr/>
        </p:nvCxnSpPr>
        <p:spPr bwMode="auto">
          <a:xfrm flipH="1">
            <a:off x="1910903" y="2441553"/>
            <a:ext cx="26193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12"/>
          <p:cNvCxnSpPr>
            <a:cxnSpLocks noChangeShapeType="1"/>
            <a:stCxn id="51" idx="5"/>
            <a:endCxn id="55" idx="0"/>
          </p:cNvCxnSpPr>
          <p:nvPr/>
        </p:nvCxnSpPr>
        <p:spPr bwMode="auto">
          <a:xfrm>
            <a:off x="2461766" y="2441553"/>
            <a:ext cx="300037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Oval 13"/>
          <p:cNvSpPr>
            <a:spLocks noChangeArrowheads="1"/>
          </p:cNvSpPr>
          <p:nvPr/>
        </p:nvSpPr>
        <p:spPr bwMode="auto">
          <a:xfrm>
            <a:off x="8972103" y="432909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" name="Oval 14"/>
          <p:cNvSpPr>
            <a:spLocks noChangeArrowheads="1"/>
          </p:cNvSpPr>
          <p:nvPr/>
        </p:nvSpPr>
        <p:spPr bwMode="auto">
          <a:xfrm>
            <a:off x="8057703" y="352899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" name="Oval 15"/>
          <p:cNvSpPr>
            <a:spLocks noChangeArrowheads="1"/>
          </p:cNvSpPr>
          <p:nvPr/>
        </p:nvSpPr>
        <p:spPr bwMode="auto">
          <a:xfrm>
            <a:off x="8921303" y="321149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" name="Oval 16"/>
          <p:cNvSpPr>
            <a:spLocks noChangeArrowheads="1"/>
          </p:cNvSpPr>
          <p:nvPr/>
        </p:nvSpPr>
        <p:spPr bwMode="auto">
          <a:xfrm>
            <a:off x="7168703" y="365599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" name="Oval 17"/>
          <p:cNvSpPr>
            <a:spLocks noChangeArrowheads="1"/>
          </p:cNvSpPr>
          <p:nvPr/>
        </p:nvSpPr>
        <p:spPr bwMode="auto">
          <a:xfrm>
            <a:off x="6279703" y="3147990"/>
            <a:ext cx="1524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" name="Text Box 18"/>
          <p:cNvSpPr txBox="1">
            <a:spLocks noChangeArrowheads="1"/>
          </p:cNvSpPr>
          <p:nvPr/>
        </p:nvSpPr>
        <p:spPr bwMode="auto">
          <a:xfrm>
            <a:off x="6035228" y="271936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</a:p>
        </p:txBody>
      </p:sp>
      <p:sp>
        <p:nvSpPr>
          <p:cNvPr id="113" name="Text Box 19"/>
          <p:cNvSpPr txBox="1">
            <a:spLocks noChangeArrowheads="1"/>
          </p:cNvSpPr>
          <p:nvPr/>
        </p:nvSpPr>
        <p:spPr bwMode="auto">
          <a:xfrm>
            <a:off x="6746428" y="331626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j</a:t>
            </a:r>
          </a:p>
        </p:txBody>
      </p:sp>
      <p:sp>
        <p:nvSpPr>
          <p:cNvPr id="114" name="Text Box 20"/>
          <p:cNvSpPr txBox="1">
            <a:spLocks noChangeArrowheads="1"/>
          </p:cNvSpPr>
          <p:nvPr/>
        </p:nvSpPr>
        <p:spPr bwMode="auto">
          <a:xfrm>
            <a:off x="7902128" y="2973365"/>
            <a:ext cx="42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k</a:t>
            </a:r>
          </a:p>
        </p:txBody>
      </p:sp>
      <p:sp>
        <p:nvSpPr>
          <p:cNvPr id="115" name="Text Box 21"/>
          <p:cNvSpPr txBox="1">
            <a:spLocks noChangeArrowheads="1"/>
          </p:cNvSpPr>
          <p:nvPr/>
        </p:nvSpPr>
        <p:spPr bwMode="auto">
          <a:xfrm>
            <a:off x="9134028" y="288446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16" name="Line 22"/>
          <p:cNvSpPr>
            <a:spLocks noChangeShapeType="1"/>
          </p:cNvSpPr>
          <p:nvPr/>
        </p:nvSpPr>
        <p:spPr bwMode="auto">
          <a:xfrm>
            <a:off x="5860603" y="6246790"/>
            <a:ext cx="401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23"/>
          <p:cNvSpPr>
            <a:spLocks noChangeShapeType="1"/>
          </p:cNvSpPr>
          <p:nvPr/>
        </p:nvSpPr>
        <p:spPr bwMode="auto">
          <a:xfrm>
            <a:off x="6000303" y="628489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24"/>
          <p:cNvSpPr>
            <a:spLocks noChangeShapeType="1"/>
          </p:cNvSpPr>
          <p:nvPr/>
        </p:nvSpPr>
        <p:spPr bwMode="auto">
          <a:xfrm>
            <a:off x="9657903" y="6272190"/>
            <a:ext cx="0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25"/>
          <p:cNvSpPr txBox="1">
            <a:spLocks noChangeArrowheads="1"/>
          </p:cNvSpPr>
          <p:nvPr/>
        </p:nvSpPr>
        <p:spPr bwMode="auto">
          <a:xfrm>
            <a:off x="9794428" y="574196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l</a:t>
            </a:r>
          </a:p>
        </p:txBody>
      </p:sp>
      <p:sp>
        <p:nvSpPr>
          <p:cNvPr id="120" name="Text Box 26"/>
          <p:cNvSpPr txBox="1">
            <a:spLocks noChangeArrowheads="1"/>
          </p:cNvSpPr>
          <p:nvPr/>
        </p:nvSpPr>
        <p:spPr bwMode="auto">
          <a:xfrm>
            <a:off x="9222928" y="3989365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  <a:endParaRPr lang="en-US" altLang="en-US" i="1"/>
          </a:p>
        </p:txBody>
      </p:sp>
      <p:sp>
        <p:nvSpPr>
          <p:cNvPr id="121" name="Freeform 27"/>
          <p:cNvSpPr>
            <a:spLocks/>
          </p:cNvSpPr>
          <p:nvPr/>
        </p:nvSpPr>
        <p:spPr bwMode="auto">
          <a:xfrm>
            <a:off x="7791003" y="5167290"/>
            <a:ext cx="2400300" cy="166688"/>
          </a:xfrm>
          <a:custGeom>
            <a:avLst/>
            <a:gdLst>
              <a:gd name="T0" fmla="*/ 0 w 184"/>
              <a:gd name="T1" fmla="*/ 2641 h 505"/>
              <a:gd name="T2" fmla="*/ 1252330 w 184"/>
              <a:gd name="T3" fmla="*/ 166358 h 505"/>
              <a:gd name="T4" fmla="*/ 2400300 w 184"/>
              <a:gd name="T5" fmla="*/ 0 h 5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" h="505">
                <a:moveTo>
                  <a:pt x="0" y="8"/>
                </a:moveTo>
                <a:cubicBezTo>
                  <a:pt x="32" y="256"/>
                  <a:pt x="65" y="505"/>
                  <a:pt x="96" y="504"/>
                </a:cubicBezTo>
                <a:cubicBezTo>
                  <a:pt x="127" y="503"/>
                  <a:pt x="155" y="251"/>
                  <a:pt x="184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Oval 28"/>
          <p:cNvSpPr>
            <a:spLocks noChangeArrowheads="1"/>
          </p:cNvSpPr>
          <p:nvPr/>
        </p:nvSpPr>
        <p:spPr bwMode="auto">
          <a:xfrm>
            <a:off x="3828603" y="2055790"/>
            <a:ext cx="406400" cy="40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" name="Rectangle 29"/>
          <p:cNvSpPr>
            <a:spLocks noChangeArrowheads="1"/>
          </p:cNvSpPr>
          <p:nvPr/>
        </p:nvSpPr>
        <p:spPr bwMode="auto">
          <a:xfrm>
            <a:off x="3409503" y="336389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m</a:t>
            </a:r>
          </a:p>
        </p:txBody>
      </p:sp>
      <p:sp>
        <p:nvSpPr>
          <p:cNvPr id="124" name="Rectangle 30"/>
          <p:cNvSpPr>
            <a:spLocks noChangeArrowheads="1"/>
          </p:cNvSpPr>
          <p:nvPr/>
        </p:nvSpPr>
        <p:spPr bwMode="auto">
          <a:xfrm>
            <a:off x="4260403" y="3338490"/>
            <a:ext cx="431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i="1"/>
              <a:t>p</a:t>
            </a:r>
            <a:r>
              <a:rPr lang="en-US" altLang="en-US" i="1" baseline="-25000"/>
              <a:t>l</a:t>
            </a:r>
          </a:p>
        </p:txBody>
      </p:sp>
      <p:sp>
        <p:nvSpPr>
          <p:cNvPr id="125" name="Text Box 31"/>
          <p:cNvSpPr txBox="1">
            <a:spLocks noChangeArrowheads="1"/>
          </p:cNvSpPr>
          <p:nvPr/>
        </p:nvSpPr>
        <p:spPr bwMode="auto">
          <a:xfrm>
            <a:off x="4130228" y="1766865"/>
            <a:ext cx="126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&lt; </a:t>
            </a:r>
            <a:r>
              <a:rPr lang="en-US" altLang="en-US" i="1"/>
              <a:t>p</a:t>
            </a:r>
            <a:r>
              <a:rPr lang="en-US" altLang="en-US" i="1" baseline="-25000"/>
              <a:t>m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&gt;</a:t>
            </a:r>
          </a:p>
        </p:txBody>
      </p:sp>
      <p:cxnSp>
        <p:nvCxnSpPr>
          <p:cNvPr id="126" name="AutoShape 32"/>
          <p:cNvCxnSpPr>
            <a:cxnSpLocks noChangeShapeType="1"/>
            <a:stCxn id="122" idx="3"/>
            <a:endCxn id="123" idx="0"/>
          </p:cNvCxnSpPr>
          <p:nvPr/>
        </p:nvCxnSpPr>
        <p:spPr bwMode="auto">
          <a:xfrm flipH="1">
            <a:off x="3625403" y="2403453"/>
            <a:ext cx="261938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AutoShape 33"/>
          <p:cNvCxnSpPr>
            <a:cxnSpLocks noChangeShapeType="1"/>
            <a:stCxn id="122" idx="5"/>
            <a:endCxn id="124" idx="0"/>
          </p:cNvCxnSpPr>
          <p:nvPr/>
        </p:nvCxnSpPr>
        <p:spPr bwMode="auto">
          <a:xfrm>
            <a:off x="4176266" y="2403453"/>
            <a:ext cx="300037" cy="935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 Box 34"/>
          <p:cNvSpPr txBox="1">
            <a:spLocks noChangeArrowheads="1"/>
          </p:cNvSpPr>
          <p:nvPr/>
        </p:nvSpPr>
        <p:spPr bwMode="auto">
          <a:xfrm>
            <a:off x="6670228" y="105566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29" name="Text Box 35"/>
          <p:cNvSpPr txBox="1">
            <a:spLocks noChangeArrowheads="1"/>
          </p:cNvSpPr>
          <p:nvPr/>
        </p:nvSpPr>
        <p:spPr bwMode="auto">
          <a:xfrm>
            <a:off x="6682928" y="100486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30" name="Line 38"/>
          <p:cNvSpPr>
            <a:spLocks noChangeShapeType="1"/>
          </p:cNvSpPr>
          <p:nvPr/>
        </p:nvSpPr>
        <p:spPr bwMode="auto">
          <a:xfrm flipV="1">
            <a:off x="5466903" y="2512990"/>
            <a:ext cx="1993900" cy="285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39"/>
          <p:cNvSpPr>
            <a:spLocks noChangeShapeType="1"/>
          </p:cNvSpPr>
          <p:nvPr/>
        </p:nvSpPr>
        <p:spPr bwMode="auto">
          <a:xfrm>
            <a:off x="7473503" y="2487590"/>
            <a:ext cx="457200" cy="232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40"/>
          <p:cNvSpPr>
            <a:spLocks noChangeShapeType="1"/>
          </p:cNvSpPr>
          <p:nvPr/>
        </p:nvSpPr>
        <p:spPr bwMode="auto">
          <a:xfrm flipH="1">
            <a:off x="7943403" y="3909990"/>
            <a:ext cx="7620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41"/>
          <p:cNvSpPr>
            <a:spLocks noChangeShapeType="1"/>
          </p:cNvSpPr>
          <p:nvPr/>
        </p:nvSpPr>
        <p:spPr bwMode="auto">
          <a:xfrm flipV="1">
            <a:off x="8718103" y="3782990"/>
            <a:ext cx="14605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42"/>
          <p:cNvSpPr>
            <a:spLocks noChangeShapeType="1"/>
          </p:cNvSpPr>
          <p:nvPr/>
        </p:nvSpPr>
        <p:spPr bwMode="auto">
          <a:xfrm>
            <a:off x="7778303" y="1496990"/>
            <a:ext cx="939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/>
        </p:nvSpPr>
        <p:spPr bwMode="auto">
          <a:xfrm flipH="1">
            <a:off x="7473503" y="1458890"/>
            <a:ext cx="304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44"/>
          <p:cNvSpPr>
            <a:spLocks noChangeShapeType="1"/>
          </p:cNvSpPr>
          <p:nvPr/>
        </p:nvSpPr>
        <p:spPr bwMode="auto">
          <a:xfrm flipH="1">
            <a:off x="7778303" y="4811690"/>
            <a:ext cx="1524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50"/>
          <p:cNvSpPr>
            <a:spLocks/>
          </p:cNvSpPr>
          <p:nvPr/>
        </p:nvSpPr>
        <p:spPr bwMode="auto">
          <a:xfrm>
            <a:off x="5759003" y="4938690"/>
            <a:ext cx="2044700" cy="319088"/>
          </a:xfrm>
          <a:custGeom>
            <a:avLst/>
            <a:gdLst>
              <a:gd name="T0" fmla="*/ 0 w 1192"/>
              <a:gd name="T1" fmla="*/ 0 h 201"/>
              <a:gd name="T2" fmla="*/ 1070380 w 1192"/>
              <a:gd name="T3" fmla="*/ 279400 h 201"/>
              <a:gd name="T4" fmla="*/ 2044700 w 1192"/>
              <a:gd name="T5" fmla="*/ 241300 h 2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92" h="201">
                <a:moveTo>
                  <a:pt x="0" y="0"/>
                </a:moveTo>
                <a:cubicBezTo>
                  <a:pt x="212" y="75"/>
                  <a:pt x="425" y="151"/>
                  <a:pt x="624" y="176"/>
                </a:cubicBezTo>
                <a:cubicBezTo>
                  <a:pt x="823" y="201"/>
                  <a:pt x="1007" y="176"/>
                  <a:pt x="1192" y="15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51"/>
          <p:cNvSpPr>
            <a:spLocks/>
          </p:cNvSpPr>
          <p:nvPr/>
        </p:nvSpPr>
        <p:spPr bwMode="auto">
          <a:xfrm>
            <a:off x="5505003" y="4887890"/>
            <a:ext cx="254000" cy="63500"/>
          </a:xfrm>
          <a:custGeom>
            <a:avLst/>
            <a:gdLst>
              <a:gd name="T0" fmla="*/ 254000 w 248"/>
              <a:gd name="T1" fmla="*/ 63500 h 48"/>
              <a:gd name="T2" fmla="*/ 0 w 248"/>
              <a:gd name="T3" fmla="*/ 0 h 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" h="48">
                <a:moveTo>
                  <a:pt x="248" y="48"/>
                </a:moveTo>
                <a:cubicBezTo>
                  <a:pt x="248" y="48"/>
                  <a:pt x="124" y="24"/>
                  <a:pt x="0" y="0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Rectangle 52"/>
          <p:cNvSpPr>
            <a:spLocks noChangeArrowheads="1"/>
          </p:cNvSpPr>
          <p:nvPr/>
        </p:nvSpPr>
        <p:spPr bwMode="auto">
          <a:xfrm>
            <a:off x="5466903" y="1230290"/>
            <a:ext cx="4749800" cy="424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0" name="Line 53"/>
          <p:cNvSpPr>
            <a:spLocks noChangeShapeType="1"/>
          </p:cNvSpPr>
          <p:nvPr/>
        </p:nvSpPr>
        <p:spPr bwMode="auto">
          <a:xfrm flipV="1">
            <a:off x="7778303" y="1255690"/>
            <a:ext cx="127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59"/>
          <p:cNvSpPr>
            <a:spLocks noChangeShapeType="1"/>
          </p:cNvSpPr>
          <p:nvPr/>
        </p:nvSpPr>
        <p:spPr bwMode="auto">
          <a:xfrm>
            <a:off x="2342703" y="549749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60"/>
          <p:cNvSpPr>
            <a:spLocks noChangeShapeType="1"/>
          </p:cNvSpPr>
          <p:nvPr/>
        </p:nvSpPr>
        <p:spPr bwMode="auto">
          <a:xfrm>
            <a:off x="2342703" y="596739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61"/>
          <p:cNvSpPr>
            <a:spLocks noChangeShapeType="1"/>
          </p:cNvSpPr>
          <p:nvPr/>
        </p:nvSpPr>
        <p:spPr bwMode="auto">
          <a:xfrm>
            <a:off x="2342703" y="5497490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Text Box 62"/>
          <p:cNvSpPr txBox="1">
            <a:spLocks noChangeArrowheads="1"/>
          </p:cNvSpPr>
          <p:nvPr/>
        </p:nvSpPr>
        <p:spPr bwMode="auto">
          <a:xfrm>
            <a:off x="1882328" y="548796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</a:p>
        </p:txBody>
      </p:sp>
      <p:sp>
        <p:nvSpPr>
          <p:cNvPr id="145" name="Text Box 63"/>
          <p:cNvSpPr txBox="1">
            <a:spLocks noChangeArrowheads="1"/>
          </p:cNvSpPr>
          <p:nvPr/>
        </p:nvSpPr>
        <p:spPr bwMode="auto">
          <a:xfrm>
            <a:off x="2517328" y="5443515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</a:t>
            </a:r>
            <a:endParaRPr lang="en-US" altLang="en-US"/>
          </a:p>
        </p:txBody>
      </p:sp>
      <p:sp>
        <p:nvSpPr>
          <p:cNvPr id="146" name="Text Box 64"/>
          <p:cNvSpPr txBox="1">
            <a:spLocks noChangeArrowheads="1"/>
          </p:cNvSpPr>
          <p:nvPr/>
        </p:nvSpPr>
        <p:spPr bwMode="auto">
          <a:xfrm>
            <a:off x="2441128" y="4192565"/>
            <a:ext cx="2798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Terminate half-lines 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a bounding box!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487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Diagrams: Space Complexity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89" name="Line 4"/>
          <p:cNvSpPr>
            <a:spLocks noChangeShapeType="1"/>
          </p:cNvSpPr>
          <p:nvPr/>
        </p:nvSpPr>
        <p:spPr bwMode="auto">
          <a:xfrm flipH="1" flipV="1">
            <a:off x="9844185" y="3631877"/>
            <a:ext cx="53975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5"/>
          <p:cNvSpPr>
            <a:spLocks noChangeShapeType="1"/>
          </p:cNvSpPr>
          <p:nvPr/>
        </p:nvSpPr>
        <p:spPr bwMode="auto">
          <a:xfrm>
            <a:off x="9563198" y="4484365"/>
            <a:ext cx="63500" cy="12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6"/>
          <p:cNvSpPr>
            <a:spLocks noChangeShapeType="1"/>
          </p:cNvSpPr>
          <p:nvPr/>
        </p:nvSpPr>
        <p:spPr bwMode="auto">
          <a:xfrm flipV="1">
            <a:off x="9563198" y="4089077"/>
            <a:ext cx="31115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7"/>
          <p:cNvSpPr>
            <a:spLocks noChangeShapeType="1"/>
          </p:cNvSpPr>
          <p:nvPr/>
        </p:nvSpPr>
        <p:spPr bwMode="auto">
          <a:xfrm flipV="1">
            <a:off x="9968010" y="4609777"/>
            <a:ext cx="504825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/>
        </p:nvSpPr>
        <p:spPr bwMode="auto">
          <a:xfrm flipH="1" flipV="1">
            <a:off x="10472835" y="4554215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4" name="Group 9"/>
          <p:cNvGrpSpPr>
            <a:grpSpLocks/>
          </p:cNvGrpSpPr>
          <p:nvPr/>
        </p:nvGrpSpPr>
        <p:grpSpPr bwMode="auto">
          <a:xfrm>
            <a:off x="7451823" y="2944490"/>
            <a:ext cx="4162425" cy="3378200"/>
            <a:chOff x="1632" y="1089"/>
            <a:chExt cx="3216" cy="2568"/>
          </a:xfrm>
        </p:grpSpPr>
        <p:grpSp>
          <p:nvGrpSpPr>
            <p:cNvPr id="95" name="Group 10"/>
            <p:cNvGrpSpPr>
              <a:grpSpLocks/>
            </p:cNvGrpSpPr>
            <p:nvPr/>
          </p:nvGrpSpPr>
          <p:grpSpPr bwMode="auto">
            <a:xfrm>
              <a:off x="1632" y="1089"/>
              <a:ext cx="3216" cy="2568"/>
              <a:chOff x="1056" y="1134"/>
              <a:chExt cx="3216" cy="2568"/>
            </a:xfrm>
          </p:grpSpPr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86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2"/>
              <p:cNvSpPr>
                <a:spLocks noChangeShapeType="1"/>
              </p:cNvSpPr>
              <p:nvPr/>
            </p:nvSpPr>
            <p:spPr bwMode="auto">
              <a:xfrm>
                <a:off x="2256" y="196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3"/>
              <p:cNvSpPr>
                <a:spLocks noChangeShapeType="1"/>
              </p:cNvSpPr>
              <p:nvPr/>
            </p:nvSpPr>
            <p:spPr bwMode="auto">
              <a:xfrm flipH="1">
                <a:off x="1536" y="2256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4"/>
              <p:cNvSpPr>
                <a:spLocks noChangeShapeType="1"/>
              </p:cNvSpPr>
              <p:nvPr/>
            </p:nvSpPr>
            <p:spPr bwMode="auto">
              <a:xfrm flipH="1">
                <a:off x="1056" y="3024"/>
                <a:ext cx="48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5"/>
              <p:cNvSpPr>
                <a:spLocks noChangeShapeType="1"/>
              </p:cNvSpPr>
              <p:nvPr/>
            </p:nvSpPr>
            <p:spPr bwMode="auto">
              <a:xfrm flipV="1">
                <a:off x="1536" y="2928"/>
                <a:ext cx="81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6"/>
              <p:cNvSpPr>
                <a:spLocks noChangeShapeType="1"/>
              </p:cNvSpPr>
              <p:nvPr/>
            </p:nvSpPr>
            <p:spPr bwMode="auto">
              <a:xfrm flipV="1">
                <a:off x="2352" y="2400"/>
                <a:ext cx="38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7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2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8"/>
              <p:cNvSpPr>
                <a:spLocks noChangeShapeType="1"/>
              </p:cNvSpPr>
              <p:nvPr/>
            </p:nvSpPr>
            <p:spPr bwMode="auto">
              <a:xfrm>
                <a:off x="2928" y="2004"/>
                <a:ext cx="45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9"/>
              <p:cNvSpPr>
                <a:spLocks noChangeShapeType="1"/>
              </p:cNvSpPr>
              <p:nvPr/>
            </p:nvSpPr>
            <p:spPr bwMode="auto">
              <a:xfrm>
                <a:off x="2736" y="2400"/>
                <a:ext cx="264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0"/>
              <p:cNvSpPr>
                <a:spLocks noChangeShapeType="1"/>
              </p:cNvSpPr>
              <p:nvPr/>
            </p:nvSpPr>
            <p:spPr bwMode="auto">
              <a:xfrm>
                <a:off x="2352" y="2928"/>
                <a:ext cx="6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1"/>
              <p:cNvSpPr>
                <a:spLocks noChangeShapeType="1"/>
              </p:cNvSpPr>
              <p:nvPr/>
            </p:nvSpPr>
            <p:spPr bwMode="auto">
              <a:xfrm flipH="1" flipV="1">
                <a:off x="3006" y="2712"/>
                <a:ext cx="6" cy="4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2"/>
              <p:cNvSpPr>
                <a:spLocks noChangeShapeType="1"/>
              </p:cNvSpPr>
              <p:nvPr/>
            </p:nvSpPr>
            <p:spPr bwMode="auto">
              <a:xfrm flipV="1">
                <a:off x="2922" y="1782"/>
                <a:ext cx="2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3"/>
              <p:cNvSpPr>
                <a:spLocks noChangeShapeType="1"/>
              </p:cNvSpPr>
              <p:nvPr/>
            </p:nvSpPr>
            <p:spPr bwMode="auto">
              <a:xfrm flipV="1">
                <a:off x="2244" y="1650"/>
                <a:ext cx="666" cy="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4"/>
              <p:cNvSpPr>
                <a:spLocks noChangeShapeType="1"/>
              </p:cNvSpPr>
              <p:nvPr/>
            </p:nvSpPr>
            <p:spPr bwMode="auto">
              <a:xfrm>
                <a:off x="3012" y="3120"/>
                <a:ext cx="354" cy="5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5"/>
              <p:cNvSpPr>
                <a:spLocks noChangeShapeType="1"/>
              </p:cNvSpPr>
              <p:nvPr/>
            </p:nvSpPr>
            <p:spPr bwMode="auto">
              <a:xfrm>
                <a:off x="3396" y="2406"/>
                <a:ext cx="8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26"/>
              <p:cNvSpPr>
                <a:spLocks noChangeShapeType="1"/>
              </p:cNvSpPr>
              <p:nvPr/>
            </p:nvSpPr>
            <p:spPr bwMode="auto">
              <a:xfrm>
                <a:off x="2946" y="1794"/>
                <a:ext cx="67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27"/>
              <p:cNvSpPr>
                <a:spLocks noChangeShapeType="1"/>
              </p:cNvSpPr>
              <p:nvPr/>
            </p:nvSpPr>
            <p:spPr bwMode="auto">
              <a:xfrm flipV="1">
                <a:off x="3390" y="1986"/>
                <a:ext cx="22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28"/>
              <p:cNvSpPr>
                <a:spLocks noChangeShapeType="1"/>
              </p:cNvSpPr>
              <p:nvPr/>
            </p:nvSpPr>
            <p:spPr bwMode="auto">
              <a:xfrm flipV="1">
                <a:off x="3618" y="1626"/>
                <a:ext cx="636" cy="3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29"/>
              <p:cNvSpPr>
                <a:spLocks noChangeShapeType="1"/>
              </p:cNvSpPr>
              <p:nvPr/>
            </p:nvSpPr>
            <p:spPr bwMode="auto">
              <a:xfrm flipV="1">
                <a:off x="2910" y="1134"/>
                <a:ext cx="36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821" y="3153"/>
              <a:ext cx="293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i="1" dirty="0" err="1" smtClean="0"/>
                <a:t>e</a:t>
              </a:r>
              <a:r>
                <a:rPr lang="en-US" altLang="en-US" i="1" baseline="-25000" dirty="0" err="1" smtClean="0"/>
                <a:t>i</a:t>
              </a:r>
              <a:endParaRPr lang="en-US" altLang="en-US" i="1" baseline="-25000" dirty="0"/>
            </a:p>
          </p:txBody>
        </p:sp>
      </p:grp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9982298" y="5314627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 dirty="0" smtClean="0"/>
              <a:t>v</a:t>
            </a:r>
            <a:r>
              <a:rPr lang="en-US" altLang="en-US" i="1" baseline="-25000" dirty="0" smtClean="0"/>
              <a:t>i</a:t>
            </a:r>
            <a:endParaRPr lang="en-US" altLang="en-US" i="1" baseline="-25000" dirty="0"/>
          </a:p>
        </p:txBody>
      </p:sp>
      <p:grpSp>
        <p:nvGrpSpPr>
          <p:cNvPr id="118" name="Group 33"/>
          <p:cNvGrpSpPr>
            <a:grpSpLocks/>
          </p:cNvGrpSpPr>
          <p:nvPr/>
        </p:nvGrpSpPr>
        <p:grpSpPr bwMode="auto">
          <a:xfrm>
            <a:off x="8063010" y="3612827"/>
            <a:ext cx="2740025" cy="1989138"/>
            <a:chOff x="2104" y="1597"/>
            <a:chExt cx="2117" cy="1512"/>
          </a:xfrm>
        </p:grpSpPr>
        <p:sp>
          <p:nvSpPr>
            <p:cNvPr id="119" name="Oval 34"/>
            <p:cNvSpPr>
              <a:spLocks noChangeArrowheads="1"/>
            </p:cNvSpPr>
            <p:nvPr/>
          </p:nvSpPr>
          <p:spPr bwMode="auto">
            <a:xfrm>
              <a:off x="3560" y="30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" name="Oval 35"/>
            <p:cNvSpPr>
              <a:spLocks noChangeArrowheads="1"/>
            </p:cNvSpPr>
            <p:nvPr/>
          </p:nvSpPr>
          <p:spPr bwMode="auto">
            <a:xfrm>
              <a:off x="2916" y="285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" name="Oval 36"/>
            <p:cNvSpPr>
              <a:spLocks noChangeArrowheads="1"/>
            </p:cNvSpPr>
            <p:nvPr/>
          </p:nvSpPr>
          <p:spPr bwMode="auto">
            <a:xfrm>
              <a:off x="2104" y="295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" name="Oval 37"/>
            <p:cNvSpPr>
              <a:spLocks noChangeArrowheads="1"/>
            </p:cNvSpPr>
            <p:nvPr/>
          </p:nvSpPr>
          <p:spPr bwMode="auto">
            <a:xfrm>
              <a:off x="2952" y="21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" name="Oval 38"/>
            <p:cNvSpPr>
              <a:spLocks noChangeArrowheads="1"/>
            </p:cNvSpPr>
            <p:nvPr/>
          </p:nvSpPr>
          <p:spPr bwMode="auto">
            <a:xfrm>
              <a:off x="3249" y="224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4" name="Oval 39"/>
            <p:cNvSpPr>
              <a:spLocks noChangeArrowheads="1"/>
            </p:cNvSpPr>
            <p:nvPr/>
          </p:nvSpPr>
          <p:spPr bwMode="auto">
            <a:xfrm>
              <a:off x="3291" y="23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5" name="Oval 40"/>
            <p:cNvSpPr>
              <a:spLocks noChangeArrowheads="1"/>
            </p:cNvSpPr>
            <p:nvPr/>
          </p:nvSpPr>
          <p:spPr bwMode="auto">
            <a:xfrm>
              <a:off x="3550" y="26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6" name="Oval 41"/>
            <p:cNvSpPr>
              <a:spLocks noChangeArrowheads="1"/>
            </p:cNvSpPr>
            <p:nvPr/>
          </p:nvSpPr>
          <p:spPr bwMode="auto">
            <a:xfrm>
              <a:off x="3941" y="234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7" name="Oval 42"/>
            <p:cNvSpPr>
              <a:spLocks noChangeArrowheads="1"/>
            </p:cNvSpPr>
            <p:nvPr/>
          </p:nvSpPr>
          <p:spPr bwMode="auto">
            <a:xfrm>
              <a:off x="3938" y="227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8" name="Oval 43"/>
            <p:cNvSpPr>
              <a:spLocks noChangeArrowheads="1"/>
            </p:cNvSpPr>
            <p:nvPr/>
          </p:nvSpPr>
          <p:spPr bwMode="auto">
            <a:xfrm>
              <a:off x="3474" y="194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9" name="Oval 44"/>
            <p:cNvSpPr>
              <a:spLocks noChangeArrowheads="1"/>
            </p:cNvSpPr>
            <p:nvPr/>
          </p:nvSpPr>
          <p:spPr bwMode="auto">
            <a:xfrm>
              <a:off x="3492" y="172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0" name="Oval 45"/>
            <p:cNvSpPr>
              <a:spLocks noChangeArrowheads="1"/>
            </p:cNvSpPr>
            <p:nvPr/>
          </p:nvSpPr>
          <p:spPr bwMode="auto">
            <a:xfrm>
              <a:off x="3455" y="159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1" name="Oval 46"/>
            <p:cNvSpPr>
              <a:spLocks noChangeArrowheads="1"/>
            </p:cNvSpPr>
            <p:nvPr/>
          </p:nvSpPr>
          <p:spPr bwMode="auto">
            <a:xfrm>
              <a:off x="2799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2" name="Oval 47"/>
            <p:cNvSpPr>
              <a:spLocks noChangeArrowheads="1"/>
            </p:cNvSpPr>
            <p:nvPr/>
          </p:nvSpPr>
          <p:spPr bwMode="auto">
            <a:xfrm>
              <a:off x="4165" y="1914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4" name="Oval 49"/>
          <p:cNvSpPr>
            <a:spLocks noChangeArrowheads="1"/>
          </p:cNvSpPr>
          <p:nvPr/>
        </p:nvSpPr>
        <p:spPr bwMode="auto">
          <a:xfrm>
            <a:off x="9253635" y="5621015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5" name="Oval 50"/>
          <p:cNvSpPr>
            <a:spLocks noChangeArrowheads="1"/>
          </p:cNvSpPr>
          <p:nvPr/>
        </p:nvSpPr>
        <p:spPr bwMode="auto">
          <a:xfrm>
            <a:off x="9440960" y="4989190"/>
            <a:ext cx="185738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6" name="Oval 51"/>
          <p:cNvSpPr>
            <a:spLocks noChangeArrowheads="1"/>
          </p:cNvSpPr>
          <p:nvPr/>
        </p:nvSpPr>
        <p:spPr bwMode="auto">
          <a:xfrm>
            <a:off x="9937848" y="4420865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7" name="Oval 52"/>
          <p:cNvSpPr>
            <a:spLocks noChangeArrowheads="1"/>
          </p:cNvSpPr>
          <p:nvPr/>
        </p:nvSpPr>
        <p:spPr bwMode="auto">
          <a:xfrm>
            <a:off x="10372823" y="4925690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8" name="Oval 53"/>
          <p:cNvSpPr>
            <a:spLocks noChangeArrowheads="1"/>
          </p:cNvSpPr>
          <p:nvPr/>
        </p:nvSpPr>
        <p:spPr bwMode="auto">
          <a:xfrm>
            <a:off x="10807798" y="4420865"/>
            <a:ext cx="185737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" name="Oval 54"/>
          <p:cNvSpPr>
            <a:spLocks noChangeArrowheads="1"/>
          </p:cNvSpPr>
          <p:nvPr/>
        </p:nvSpPr>
        <p:spPr bwMode="auto">
          <a:xfrm>
            <a:off x="10247410" y="4041452"/>
            <a:ext cx="187325" cy="190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0" name="Oval 55"/>
          <p:cNvSpPr>
            <a:spLocks noChangeArrowheads="1"/>
          </p:cNvSpPr>
          <p:nvPr/>
        </p:nvSpPr>
        <p:spPr bwMode="auto">
          <a:xfrm>
            <a:off x="10372823" y="3663627"/>
            <a:ext cx="185737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1" name="Oval 56"/>
          <p:cNvSpPr>
            <a:spLocks noChangeArrowheads="1"/>
          </p:cNvSpPr>
          <p:nvPr/>
        </p:nvSpPr>
        <p:spPr bwMode="auto">
          <a:xfrm>
            <a:off x="9129810" y="4736777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2" name="Oval 57"/>
          <p:cNvSpPr>
            <a:spLocks noChangeArrowheads="1"/>
          </p:cNvSpPr>
          <p:nvPr/>
        </p:nvSpPr>
        <p:spPr bwMode="auto">
          <a:xfrm>
            <a:off x="8694835" y="4231952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" name="Oval 58"/>
          <p:cNvSpPr>
            <a:spLocks noChangeArrowheads="1"/>
          </p:cNvSpPr>
          <p:nvPr/>
        </p:nvSpPr>
        <p:spPr bwMode="auto">
          <a:xfrm>
            <a:off x="9253635" y="3979540"/>
            <a:ext cx="187325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" name="Oval 59"/>
          <p:cNvSpPr>
            <a:spLocks noChangeArrowheads="1"/>
          </p:cNvSpPr>
          <p:nvPr/>
        </p:nvSpPr>
        <p:spPr bwMode="auto">
          <a:xfrm>
            <a:off x="9129810" y="3600127"/>
            <a:ext cx="185738" cy="188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5" name="Text Box 60"/>
          <p:cNvSpPr txBox="1">
            <a:spLocks noChangeArrowheads="1"/>
          </p:cNvSpPr>
          <p:nvPr/>
        </p:nvSpPr>
        <p:spPr bwMode="auto">
          <a:xfrm>
            <a:off x="9086948" y="5781352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147" name="Oval 62"/>
          <p:cNvSpPr>
            <a:spLocks noChangeArrowheads="1"/>
          </p:cNvSpPr>
          <p:nvPr/>
        </p:nvSpPr>
        <p:spPr bwMode="auto">
          <a:xfrm>
            <a:off x="9148860" y="4387527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797096" y="936188"/>
            <a:ext cx="10817152" cy="453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u="sng" dirty="0" smtClean="0"/>
              <a:t>Claim:</a:t>
            </a:r>
            <a:r>
              <a:rPr lang="en-US" altLang="en-US" sz="2400" dirty="0" smtClean="0"/>
              <a:t> For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 3,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  2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5 and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  3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6</a:t>
            </a:r>
          </a:p>
          <a:p>
            <a:pPr>
              <a:buFontTx/>
              <a:buNone/>
            </a:pPr>
            <a:r>
              <a:rPr lang="en-US" altLang="en-US" sz="2400" u="sng" dirty="0" smtClean="0">
                <a:sym typeface="Symbol" panose="05050102010706020507" pitchFamily="18" charset="2"/>
              </a:rPr>
              <a:t>Proof:</a:t>
            </a:r>
            <a:r>
              <a:rPr lang="en-US" altLang="en-US" sz="2400" dirty="0" smtClean="0">
                <a:sym typeface="Symbol" panose="05050102010706020507" pitchFamily="18" charset="2"/>
              </a:rPr>
              <a:t> (General Case)</a:t>
            </a:r>
          </a:p>
          <a:p>
            <a:r>
              <a:rPr lang="en-US" altLang="en-US" sz="2400" dirty="0" smtClean="0">
                <a:sym typeface="Symbol" panose="05050102010706020507" pitchFamily="18" charset="2"/>
              </a:rPr>
              <a:t>Euler’s Formula: for connected, planar graphs,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 smtClean="0">
                <a:sym typeface="Symbol" panose="05050102010706020507" pitchFamily="18" charset="2"/>
              </a:rPr>
              <a:t> – </a:t>
            </a: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 smtClean="0">
                <a:sym typeface="Symbol" panose="05050102010706020507" pitchFamily="18" charset="2"/>
              </a:rPr>
              <a:t> + f = </a:t>
            </a:r>
            <a:r>
              <a:rPr lang="en-US" altLang="en-US" sz="2400" dirty="0" smtClean="0">
                <a:sym typeface="Symbol" panose="05050102010706020507" pitchFamily="18" charset="2"/>
              </a:rPr>
              <a:t>2 </a:t>
            </a:r>
          </a:p>
          <a:p>
            <a:pPr>
              <a:buFontTx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Where:</a:t>
            </a:r>
          </a:p>
          <a:p>
            <a:pPr>
              <a:buFontTx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 is the number of vertices</a:t>
            </a:r>
          </a:p>
          <a:p>
            <a:pPr>
              <a:buFontTx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 is the number of edges</a:t>
            </a:r>
          </a:p>
          <a:p>
            <a:pPr>
              <a:buFontTx/>
              <a:buNone/>
            </a:pPr>
            <a:r>
              <a:rPr lang="en-US" altLang="en-US" sz="2400" i="1" dirty="0" smtClean="0">
                <a:sym typeface="Symbol" panose="05050102010706020507" pitchFamily="18" charset="2"/>
              </a:rPr>
              <a:t> f   </a:t>
            </a:r>
            <a:r>
              <a:rPr lang="en-US" altLang="en-US" sz="2400" dirty="0" smtClean="0">
                <a:sym typeface="Symbol" panose="05050102010706020507" pitchFamily="18" charset="2"/>
              </a:rPr>
              <a:t>is the number of faces</a:t>
            </a:r>
            <a:endParaRPr lang="en-US" altLang="en-US" sz="2400" i="1" dirty="0" smtClean="0">
              <a:sym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29926" y="4876785"/>
            <a:ext cx="36981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300" i="1" dirty="0" smtClean="0">
                <a:sym typeface="Symbol" panose="05050102010706020507" pitchFamily="18" charset="2"/>
              </a:rPr>
              <a:t>f</a:t>
            </a:r>
            <a:r>
              <a:rPr lang="en-US" altLang="en-US" sz="2300" i="1" baseline="-25000" dirty="0" smtClean="0">
                <a:sym typeface="Symbol" panose="05050102010706020507" pitchFamily="18" charset="2"/>
              </a:rPr>
              <a:t>i</a:t>
            </a:r>
            <a:endParaRPr lang="en-US" sz="2300" baseline="-25000" dirty="0"/>
          </a:p>
        </p:txBody>
      </p:sp>
    </p:spTree>
    <p:extLst>
      <p:ext uri="{BB962C8B-B14F-4D97-AF65-F5344CB8AC3E}">
        <p14:creationId xmlns:p14="http://schemas.microsoft.com/office/powerpoint/2010/main" val="38389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Diagrams: Space Complexity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6289" y="6424066"/>
            <a:ext cx="4585505" cy="4339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Slide adapted from Allen </a:t>
            </a:r>
            <a:r>
              <a:rPr lang="en-US" sz="1600" dirty="0" err="1" smtClean="0"/>
              <a:t>Miu</a:t>
            </a:r>
            <a:r>
              <a:rPr lang="en-US" sz="1600" dirty="0" smtClean="0"/>
              <a:t> CSAIL MIT</a:t>
            </a:r>
            <a:endParaRPr lang="en-US" sz="1600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797096" y="936188"/>
            <a:ext cx="10817152" cy="453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u="sng" dirty="0" smtClean="0"/>
              <a:t>Claim:</a:t>
            </a:r>
            <a:r>
              <a:rPr lang="en-US" altLang="en-US" sz="2400" dirty="0" smtClean="0"/>
              <a:t> For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 3,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  2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5 and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  3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6</a:t>
            </a:r>
          </a:p>
          <a:p>
            <a:pPr>
              <a:buFontTx/>
              <a:buNone/>
            </a:pPr>
            <a:r>
              <a:rPr lang="en-US" altLang="en-US" sz="2400" u="sng" dirty="0" smtClean="0">
                <a:sym typeface="Symbol" panose="05050102010706020507" pitchFamily="18" charset="2"/>
              </a:rPr>
              <a:t>Proof:</a:t>
            </a:r>
            <a:r>
              <a:rPr lang="en-US" altLang="en-US" sz="2400" dirty="0" smtClean="0">
                <a:sym typeface="Symbol" panose="05050102010706020507" pitchFamily="18" charset="2"/>
              </a:rPr>
              <a:t> (General Case)</a:t>
            </a:r>
          </a:p>
          <a:p>
            <a:pPr>
              <a:spcBef>
                <a:spcPts val="1800"/>
              </a:spcBef>
            </a:pPr>
            <a:r>
              <a:rPr lang="en-US" altLang="en-US" sz="2400" dirty="0" smtClean="0">
                <a:sym typeface="Symbol" panose="05050102010706020507" pitchFamily="18" charset="2"/>
              </a:rPr>
              <a:t>For our case, we need to construct a planner graph by adding a virtual vertex and connecting it all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voronoi</a:t>
            </a:r>
            <a:r>
              <a:rPr lang="en-US" altLang="en-US" sz="2400" dirty="0" smtClean="0">
                <a:sym typeface="Symbol" panose="05050102010706020507" pitchFamily="18" charset="2"/>
              </a:rPr>
              <a:t> edges of unbounded cells.</a:t>
            </a:r>
          </a:p>
        </p:txBody>
      </p:sp>
      <p:sp>
        <p:nvSpPr>
          <p:cNvPr id="178" name="Rectangle 3"/>
          <p:cNvSpPr txBox="1">
            <a:spLocks noChangeArrowheads="1"/>
          </p:cNvSpPr>
          <p:nvPr/>
        </p:nvSpPr>
        <p:spPr>
          <a:xfrm>
            <a:off x="797096" y="183375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238" name="Line 16"/>
          <p:cNvSpPr>
            <a:spLocks noChangeShapeType="1"/>
          </p:cNvSpPr>
          <p:nvPr/>
        </p:nvSpPr>
        <p:spPr bwMode="auto">
          <a:xfrm flipH="1" flipV="1">
            <a:off x="7567613" y="4225854"/>
            <a:ext cx="41275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Line 17"/>
          <p:cNvSpPr>
            <a:spLocks noChangeShapeType="1"/>
          </p:cNvSpPr>
          <p:nvPr/>
        </p:nvSpPr>
        <p:spPr bwMode="auto">
          <a:xfrm>
            <a:off x="7353300" y="4844979"/>
            <a:ext cx="4762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Line 18"/>
          <p:cNvSpPr>
            <a:spLocks noChangeShapeType="1"/>
          </p:cNvSpPr>
          <p:nvPr/>
        </p:nvSpPr>
        <p:spPr bwMode="auto">
          <a:xfrm flipV="1">
            <a:off x="7353300" y="4557642"/>
            <a:ext cx="2381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Line 19"/>
          <p:cNvSpPr>
            <a:spLocks noChangeShapeType="1"/>
          </p:cNvSpPr>
          <p:nvPr/>
        </p:nvSpPr>
        <p:spPr bwMode="auto">
          <a:xfrm flipV="1">
            <a:off x="7661275" y="4937054"/>
            <a:ext cx="38576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Line 20"/>
          <p:cNvSpPr>
            <a:spLocks noChangeShapeType="1"/>
          </p:cNvSpPr>
          <p:nvPr/>
        </p:nvSpPr>
        <p:spPr bwMode="auto">
          <a:xfrm flipH="1" flipV="1">
            <a:off x="8047038" y="4895779"/>
            <a:ext cx="15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Line 22"/>
          <p:cNvSpPr>
            <a:spLocks noChangeShapeType="1"/>
          </p:cNvSpPr>
          <p:nvPr/>
        </p:nvSpPr>
        <p:spPr bwMode="auto">
          <a:xfrm>
            <a:off x="6070600" y="4017892"/>
            <a:ext cx="8556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Line 23"/>
          <p:cNvSpPr>
            <a:spLocks noChangeShapeType="1"/>
          </p:cNvSpPr>
          <p:nvPr/>
        </p:nvSpPr>
        <p:spPr bwMode="auto">
          <a:xfrm>
            <a:off x="6926263" y="4522717"/>
            <a:ext cx="141287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Line 24"/>
          <p:cNvSpPr>
            <a:spLocks noChangeShapeType="1"/>
          </p:cNvSpPr>
          <p:nvPr/>
        </p:nvSpPr>
        <p:spPr bwMode="auto">
          <a:xfrm flipH="1">
            <a:off x="6213475" y="4798942"/>
            <a:ext cx="854075" cy="73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Line 25"/>
          <p:cNvSpPr>
            <a:spLocks noChangeShapeType="1"/>
          </p:cNvSpPr>
          <p:nvPr/>
        </p:nvSpPr>
        <p:spPr bwMode="auto">
          <a:xfrm flipH="1">
            <a:off x="5738813" y="5533954"/>
            <a:ext cx="474662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Line 26"/>
          <p:cNvSpPr>
            <a:spLocks noChangeShapeType="1"/>
          </p:cNvSpPr>
          <p:nvPr/>
        </p:nvSpPr>
        <p:spPr bwMode="auto">
          <a:xfrm flipV="1">
            <a:off x="6213475" y="5441879"/>
            <a:ext cx="808038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Line 27"/>
          <p:cNvSpPr>
            <a:spLocks noChangeShapeType="1"/>
          </p:cNvSpPr>
          <p:nvPr/>
        </p:nvSpPr>
        <p:spPr bwMode="auto">
          <a:xfrm flipV="1">
            <a:off x="7021513" y="4937054"/>
            <a:ext cx="3794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8"/>
          <p:cNvSpPr>
            <a:spLocks noChangeShapeType="1"/>
          </p:cNvSpPr>
          <p:nvPr/>
        </p:nvSpPr>
        <p:spPr bwMode="auto">
          <a:xfrm>
            <a:off x="7067550" y="4798942"/>
            <a:ext cx="28575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Line 29"/>
          <p:cNvSpPr>
            <a:spLocks noChangeShapeType="1"/>
          </p:cNvSpPr>
          <p:nvPr/>
        </p:nvSpPr>
        <p:spPr bwMode="auto">
          <a:xfrm>
            <a:off x="7591425" y="4557642"/>
            <a:ext cx="45085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Line 30"/>
          <p:cNvSpPr>
            <a:spLocks noChangeShapeType="1"/>
          </p:cNvSpPr>
          <p:nvPr/>
        </p:nvSpPr>
        <p:spPr bwMode="auto">
          <a:xfrm>
            <a:off x="7400925" y="4937054"/>
            <a:ext cx="26035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Line 31"/>
          <p:cNvSpPr>
            <a:spLocks noChangeShapeType="1"/>
          </p:cNvSpPr>
          <p:nvPr/>
        </p:nvSpPr>
        <p:spPr bwMode="auto">
          <a:xfrm>
            <a:off x="7021513" y="5441879"/>
            <a:ext cx="652462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Line 32"/>
          <p:cNvSpPr>
            <a:spLocks noChangeShapeType="1"/>
          </p:cNvSpPr>
          <p:nvPr/>
        </p:nvSpPr>
        <p:spPr bwMode="auto">
          <a:xfrm flipH="1" flipV="1">
            <a:off x="7667625" y="5235504"/>
            <a:ext cx="63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Line 33"/>
          <p:cNvSpPr>
            <a:spLocks noChangeShapeType="1"/>
          </p:cNvSpPr>
          <p:nvPr/>
        </p:nvSpPr>
        <p:spPr bwMode="auto">
          <a:xfrm flipV="1">
            <a:off x="7585075" y="4344917"/>
            <a:ext cx="23813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Line 34"/>
          <p:cNvSpPr>
            <a:spLocks noChangeShapeType="1"/>
          </p:cNvSpPr>
          <p:nvPr/>
        </p:nvSpPr>
        <p:spPr bwMode="auto">
          <a:xfrm flipV="1">
            <a:off x="6913563" y="4219504"/>
            <a:ext cx="658812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Line 35"/>
          <p:cNvSpPr>
            <a:spLocks noChangeShapeType="1"/>
          </p:cNvSpPr>
          <p:nvPr/>
        </p:nvSpPr>
        <p:spPr bwMode="auto">
          <a:xfrm>
            <a:off x="7673975" y="5624442"/>
            <a:ext cx="29210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Line 36"/>
          <p:cNvSpPr>
            <a:spLocks noChangeShapeType="1"/>
          </p:cNvSpPr>
          <p:nvPr/>
        </p:nvSpPr>
        <p:spPr bwMode="auto">
          <a:xfrm>
            <a:off x="8053388" y="4941817"/>
            <a:ext cx="866775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37"/>
          <p:cNvSpPr>
            <a:spLocks noChangeShapeType="1"/>
          </p:cNvSpPr>
          <p:nvPr/>
        </p:nvSpPr>
        <p:spPr bwMode="auto">
          <a:xfrm>
            <a:off x="7608888" y="4357617"/>
            <a:ext cx="669925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38"/>
          <p:cNvSpPr>
            <a:spLocks noChangeShapeType="1"/>
          </p:cNvSpPr>
          <p:nvPr/>
        </p:nvSpPr>
        <p:spPr bwMode="auto">
          <a:xfrm flipV="1">
            <a:off x="8047038" y="4540179"/>
            <a:ext cx="2254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39"/>
          <p:cNvSpPr>
            <a:spLocks noChangeShapeType="1"/>
          </p:cNvSpPr>
          <p:nvPr/>
        </p:nvSpPr>
        <p:spPr bwMode="auto">
          <a:xfrm flipV="1">
            <a:off x="8272463" y="4195692"/>
            <a:ext cx="630237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Line 40"/>
          <p:cNvSpPr>
            <a:spLocks noChangeShapeType="1"/>
          </p:cNvSpPr>
          <p:nvPr/>
        </p:nvSpPr>
        <p:spPr bwMode="auto">
          <a:xfrm flipV="1">
            <a:off x="7572375" y="3725792"/>
            <a:ext cx="36513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Text Box 41"/>
          <p:cNvSpPr txBox="1">
            <a:spLocks noChangeArrowheads="1"/>
          </p:cNvSpPr>
          <p:nvPr/>
        </p:nvSpPr>
        <p:spPr bwMode="auto">
          <a:xfrm>
            <a:off x="7904163" y="5697467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e</a:t>
            </a:r>
            <a:endParaRPr lang="en-US" altLang="en-US" i="1" baseline="-25000"/>
          </a:p>
        </p:txBody>
      </p:sp>
      <p:sp>
        <p:nvSpPr>
          <p:cNvPr id="263" name="Oval 42"/>
          <p:cNvSpPr>
            <a:spLocks noChangeArrowheads="1"/>
          </p:cNvSpPr>
          <p:nvPr/>
        </p:nvSpPr>
        <p:spPr bwMode="auto">
          <a:xfrm>
            <a:off x="7105650" y="563714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4" name="Oval 43"/>
          <p:cNvSpPr>
            <a:spLocks noChangeArrowheads="1"/>
          </p:cNvSpPr>
          <p:nvPr/>
        </p:nvSpPr>
        <p:spPr bwMode="auto">
          <a:xfrm>
            <a:off x="7248525" y="517835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5" name="Oval 44"/>
          <p:cNvSpPr>
            <a:spLocks noChangeArrowheads="1"/>
          </p:cNvSpPr>
          <p:nvPr/>
        </p:nvSpPr>
        <p:spPr bwMode="auto">
          <a:xfrm>
            <a:off x="7627938" y="476560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" name="Oval 45"/>
          <p:cNvSpPr>
            <a:spLocks noChangeArrowheads="1"/>
          </p:cNvSpPr>
          <p:nvPr/>
        </p:nvSpPr>
        <p:spPr bwMode="auto">
          <a:xfrm>
            <a:off x="7961313" y="5132317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7" name="Oval 46"/>
          <p:cNvSpPr>
            <a:spLocks noChangeArrowheads="1"/>
          </p:cNvSpPr>
          <p:nvPr/>
        </p:nvSpPr>
        <p:spPr bwMode="auto">
          <a:xfrm>
            <a:off x="8293100" y="476560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8" name="Oval 47"/>
          <p:cNvSpPr>
            <a:spLocks noChangeArrowheads="1"/>
          </p:cNvSpPr>
          <p:nvPr/>
        </p:nvSpPr>
        <p:spPr bwMode="auto">
          <a:xfrm>
            <a:off x="7866063" y="4489379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9" name="Oval 48"/>
          <p:cNvSpPr>
            <a:spLocks noChangeArrowheads="1"/>
          </p:cNvSpPr>
          <p:nvPr/>
        </p:nvSpPr>
        <p:spPr bwMode="auto">
          <a:xfrm>
            <a:off x="7961313" y="421474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0" name="Oval 49"/>
          <p:cNvSpPr>
            <a:spLocks noChangeArrowheads="1"/>
          </p:cNvSpPr>
          <p:nvPr/>
        </p:nvSpPr>
        <p:spPr bwMode="auto">
          <a:xfrm>
            <a:off x="7011988" y="4994204"/>
            <a:ext cx="141287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1" name="Oval 50"/>
          <p:cNvSpPr>
            <a:spLocks noChangeArrowheads="1"/>
          </p:cNvSpPr>
          <p:nvPr/>
        </p:nvSpPr>
        <p:spPr bwMode="auto">
          <a:xfrm>
            <a:off x="6678613" y="462749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2" name="Oval 51"/>
          <p:cNvSpPr>
            <a:spLocks noChangeArrowheads="1"/>
          </p:cNvSpPr>
          <p:nvPr/>
        </p:nvSpPr>
        <p:spPr bwMode="auto">
          <a:xfrm>
            <a:off x="7105650" y="4444929"/>
            <a:ext cx="1428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3" name="Oval 52"/>
          <p:cNvSpPr>
            <a:spLocks noChangeArrowheads="1"/>
          </p:cNvSpPr>
          <p:nvPr/>
        </p:nvSpPr>
        <p:spPr bwMode="auto">
          <a:xfrm>
            <a:off x="7011988" y="4168704"/>
            <a:ext cx="141287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4" name="Text Box 53"/>
          <p:cNvSpPr txBox="1">
            <a:spLocks noChangeArrowheads="1"/>
          </p:cNvSpPr>
          <p:nvPr/>
        </p:nvSpPr>
        <p:spPr bwMode="auto">
          <a:xfrm>
            <a:off x="6977063" y="5753029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i="1" baseline="-25000"/>
              <a:t>i</a:t>
            </a:r>
            <a:endParaRPr lang="en-US" altLang="en-US" i="1"/>
          </a:p>
        </p:txBody>
      </p:sp>
      <p:sp>
        <p:nvSpPr>
          <p:cNvPr id="275" name="Oval 55"/>
          <p:cNvSpPr>
            <a:spLocks noChangeArrowheads="1"/>
          </p:cNvSpPr>
          <p:nvPr/>
        </p:nvSpPr>
        <p:spPr bwMode="auto">
          <a:xfrm>
            <a:off x="3124200" y="4816404"/>
            <a:ext cx="114300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" name="Text Box 56"/>
          <p:cNvSpPr txBox="1">
            <a:spLocks noChangeArrowheads="1"/>
          </p:cNvSpPr>
          <p:nvPr/>
        </p:nvSpPr>
        <p:spPr bwMode="auto">
          <a:xfrm>
            <a:off x="2667000" y="4791004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baseline="-25000">
                <a:sym typeface="Symbol" panose="05050102010706020507" pitchFamily="18" charset="2"/>
              </a:rPr>
              <a:t></a:t>
            </a:r>
            <a:endParaRPr lang="en-US" altLang="en-US" baseline="-25000"/>
          </a:p>
        </p:txBody>
      </p:sp>
      <p:grpSp>
        <p:nvGrpSpPr>
          <p:cNvPr id="277" name="Group 67"/>
          <p:cNvGrpSpPr>
            <a:grpSpLocks/>
          </p:cNvGrpSpPr>
          <p:nvPr/>
        </p:nvGrpSpPr>
        <p:grpSpPr bwMode="auto">
          <a:xfrm>
            <a:off x="3220057" y="3725500"/>
            <a:ext cx="5699156" cy="2354547"/>
            <a:chOff x="1214" y="2814"/>
            <a:chExt cx="3375" cy="1244"/>
          </a:xfrm>
        </p:grpSpPr>
        <p:cxnSp>
          <p:nvCxnSpPr>
            <p:cNvPr id="278" name="AutoShape 61"/>
            <p:cNvCxnSpPr>
              <a:cxnSpLocks noChangeShapeType="1"/>
              <a:stCxn id="243" idx="0"/>
              <a:endCxn id="275" idx="7"/>
            </p:cNvCxnSpPr>
            <p:nvPr/>
          </p:nvCxnSpPr>
          <p:spPr bwMode="auto">
            <a:xfrm rot="5400000">
              <a:off x="1843" y="2340"/>
              <a:ext cx="430" cy="168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9" name="AutoShape 62"/>
            <p:cNvCxnSpPr>
              <a:cxnSpLocks noChangeShapeType="1"/>
              <a:stCxn id="246" idx="1"/>
              <a:endCxn id="275" idx="5"/>
            </p:cNvCxnSpPr>
            <p:nvPr/>
          </p:nvCxnSpPr>
          <p:spPr bwMode="auto">
            <a:xfrm rot="16200000" flipV="1">
              <a:off x="1748" y="2903"/>
              <a:ext cx="425" cy="149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0" name="AutoShape 63"/>
            <p:cNvCxnSpPr>
              <a:cxnSpLocks noChangeShapeType="1"/>
              <a:stCxn id="261" idx="1"/>
              <a:endCxn id="275" idx="7"/>
            </p:cNvCxnSpPr>
            <p:nvPr/>
          </p:nvCxnSpPr>
          <p:spPr bwMode="auto">
            <a:xfrm rot="5400000">
              <a:off x="2222" y="1808"/>
              <a:ext cx="585" cy="259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1" name="AutoShape 64"/>
            <p:cNvCxnSpPr>
              <a:cxnSpLocks noChangeShapeType="1"/>
              <a:endCxn id="275" idx="5"/>
            </p:cNvCxnSpPr>
            <p:nvPr/>
          </p:nvCxnSpPr>
          <p:spPr bwMode="auto">
            <a:xfrm rot="10800000">
              <a:off x="1215" y="3440"/>
              <a:ext cx="2750" cy="61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2" name="AutoShape 65"/>
            <p:cNvCxnSpPr>
              <a:cxnSpLocks noChangeShapeType="1"/>
              <a:stCxn id="257" idx="1"/>
              <a:endCxn id="275" idx="5"/>
            </p:cNvCxnSpPr>
            <p:nvPr/>
          </p:nvCxnSpPr>
          <p:spPr bwMode="auto">
            <a:xfrm rot="16200000" flipV="1">
              <a:off x="2712" y="1938"/>
              <a:ext cx="380" cy="33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3" name="AutoShape 66"/>
            <p:cNvCxnSpPr>
              <a:cxnSpLocks noChangeShapeType="1"/>
              <a:stCxn id="260" idx="1"/>
              <a:endCxn id="275" idx="5"/>
            </p:cNvCxnSpPr>
            <p:nvPr/>
          </p:nvCxnSpPr>
          <p:spPr bwMode="auto">
            <a:xfrm rot="5400000">
              <a:off x="2708" y="1569"/>
              <a:ext cx="378" cy="3364"/>
            </a:xfrm>
            <a:prstGeom prst="curvedConnector3">
              <a:avLst>
                <a:gd name="adj1" fmla="val 134221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4" name="Oval 71"/>
          <p:cNvSpPr>
            <a:spLocks noChangeArrowheads="1"/>
          </p:cNvSpPr>
          <p:nvPr/>
        </p:nvSpPr>
        <p:spPr bwMode="auto">
          <a:xfrm>
            <a:off x="6883400" y="44735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5" name="Oval 72"/>
          <p:cNvSpPr>
            <a:spLocks noChangeArrowheads="1"/>
          </p:cNvSpPr>
          <p:nvPr/>
        </p:nvSpPr>
        <p:spPr bwMode="auto">
          <a:xfrm>
            <a:off x="7505700" y="41687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" name="Oval 73"/>
          <p:cNvSpPr>
            <a:spLocks noChangeArrowheads="1"/>
          </p:cNvSpPr>
          <p:nvPr/>
        </p:nvSpPr>
        <p:spPr bwMode="auto">
          <a:xfrm>
            <a:off x="7581900" y="43211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7" name="Oval 74"/>
          <p:cNvSpPr>
            <a:spLocks noChangeArrowheads="1"/>
          </p:cNvSpPr>
          <p:nvPr/>
        </p:nvSpPr>
        <p:spPr bwMode="auto">
          <a:xfrm>
            <a:off x="7543800" y="45243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8" name="Oval 75"/>
          <p:cNvSpPr>
            <a:spLocks noChangeArrowheads="1"/>
          </p:cNvSpPr>
          <p:nvPr/>
        </p:nvSpPr>
        <p:spPr bwMode="auto">
          <a:xfrm>
            <a:off x="7315200" y="47910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Oval 76"/>
          <p:cNvSpPr>
            <a:spLocks noChangeArrowheads="1"/>
          </p:cNvSpPr>
          <p:nvPr/>
        </p:nvSpPr>
        <p:spPr bwMode="auto">
          <a:xfrm>
            <a:off x="7010400" y="47656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0" name="Oval 77"/>
          <p:cNvSpPr>
            <a:spLocks noChangeArrowheads="1"/>
          </p:cNvSpPr>
          <p:nvPr/>
        </p:nvSpPr>
        <p:spPr bwMode="auto">
          <a:xfrm>
            <a:off x="6172200" y="54895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1" name="Oval 78"/>
          <p:cNvSpPr>
            <a:spLocks noChangeArrowheads="1"/>
          </p:cNvSpPr>
          <p:nvPr/>
        </p:nvSpPr>
        <p:spPr bwMode="auto">
          <a:xfrm>
            <a:off x="6985000" y="54133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2" name="Oval 79"/>
          <p:cNvSpPr>
            <a:spLocks noChangeArrowheads="1"/>
          </p:cNvSpPr>
          <p:nvPr/>
        </p:nvSpPr>
        <p:spPr bwMode="auto">
          <a:xfrm>
            <a:off x="7607300" y="51720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3" name="Oval 80"/>
          <p:cNvSpPr>
            <a:spLocks noChangeArrowheads="1"/>
          </p:cNvSpPr>
          <p:nvPr/>
        </p:nvSpPr>
        <p:spPr bwMode="auto">
          <a:xfrm>
            <a:off x="7607300" y="55784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4" name="Oval 81"/>
          <p:cNvSpPr>
            <a:spLocks noChangeArrowheads="1"/>
          </p:cNvSpPr>
          <p:nvPr/>
        </p:nvSpPr>
        <p:spPr bwMode="auto">
          <a:xfrm>
            <a:off x="8001000" y="48672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5" name="Oval 82"/>
          <p:cNvSpPr>
            <a:spLocks noChangeArrowheads="1"/>
          </p:cNvSpPr>
          <p:nvPr/>
        </p:nvSpPr>
        <p:spPr bwMode="auto">
          <a:xfrm>
            <a:off x="7988300" y="48291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" name="Oval 83"/>
          <p:cNvSpPr>
            <a:spLocks noChangeArrowheads="1"/>
          </p:cNvSpPr>
          <p:nvPr/>
        </p:nvSpPr>
        <p:spPr bwMode="auto">
          <a:xfrm>
            <a:off x="8216900" y="44862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7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Diagrams: Space Complexity</a:t>
            </a:r>
            <a:endParaRPr lang="en-US" sz="3600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797096" y="936188"/>
            <a:ext cx="10817152" cy="453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u="sng" dirty="0" smtClean="0"/>
              <a:t>Claim:</a:t>
            </a:r>
            <a:r>
              <a:rPr lang="en-US" altLang="en-US" sz="2400" dirty="0" smtClean="0"/>
              <a:t> For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 3,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  2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5 and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  3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6</a:t>
            </a:r>
          </a:p>
          <a:p>
            <a:pPr>
              <a:buFontTx/>
              <a:buNone/>
            </a:pPr>
            <a:r>
              <a:rPr lang="en-US" altLang="en-US" sz="2400" u="sng" dirty="0" smtClean="0">
                <a:sym typeface="Symbol" panose="05050102010706020507" pitchFamily="18" charset="2"/>
              </a:rPr>
              <a:t>Proof:</a:t>
            </a:r>
            <a:r>
              <a:rPr lang="en-US" altLang="en-US" sz="2400" dirty="0" smtClean="0">
                <a:sym typeface="Symbol" panose="05050102010706020507" pitchFamily="18" charset="2"/>
              </a:rPr>
              <a:t> (General Case)</a:t>
            </a:r>
          </a:p>
          <a:p>
            <a:pPr>
              <a:spcBef>
                <a:spcPts val="1800"/>
              </a:spcBef>
            </a:pPr>
            <a:r>
              <a:rPr lang="en-US" altLang="en-US" sz="2400" dirty="0" smtClean="0">
                <a:sym typeface="Symbol" panose="05050102010706020507" pitchFamily="18" charset="2"/>
              </a:rPr>
              <a:t>Euler's formula becomes:  </a:t>
            </a:r>
            <a:r>
              <a:rPr lang="en-US" altLang="en-US" sz="2400" dirty="0">
                <a:sym typeface="Symbol" panose="05050102010706020507" pitchFamily="18" charset="2"/>
              </a:rPr>
              <a:t>(|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 +</a:t>
            </a:r>
            <a:r>
              <a:rPr lang="en-US" altLang="en-US" sz="2400" dirty="0">
                <a:sym typeface="Symbol" panose="05050102010706020507" pitchFamily="18" charset="2"/>
              </a:rPr>
              <a:t>1)</a:t>
            </a:r>
            <a:r>
              <a:rPr lang="en-US" altLang="en-US" sz="2400" i="1" dirty="0">
                <a:sym typeface="Symbol" panose="05050102010706020507" pitchFamily="18" charset="2"/>
              </a:rPr>
              <a:t> – 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e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 + n = </a:t>
            </a:r>
            <a:r>
              <a:rPr lang="en-US" altLang="en-US" sz="2400" dirty="0" smtClean="0">
                <a:sym typeface="Symbol" panose="05050102010706020507" pitchFamily="18" charset="2"/>
              </a:rPr>
              <a:t>2</a:t>
            </a:r>
            <a:endParaRPr lang="en-US" altLang="en-US" sz="2400" dirty="0"/>
          </a:p>
        </p:txBody>
      </p:sp>
      <p:sp>
        <p:nvSpPr>
          <p:cNvPr id="178" name="Rectangle 3"/>
          <p:cNvSpPr txBox="1">
            <a:spLocks noChangeArrowheads="1"/>
          </p:cNvSpPr>
          <p:nvPr/>
        </p:nvSpPr>
        <p:spPr>
          <a:xfrm>
            <a:off x="797096" y="183375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 flipH="1" flipV="1">
            <a:off x="7567613" y="4225854"/>
            <a:ext cx="41275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7353300" y="4844979"/>
            <a:ext cx="4762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 flipV="1">
            <a:off x="7353300" y="4557642"/>
            <a:ext cx="2381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 flipV="1">
            <a:off x="7661275" y="4937054"/>
            <a:ext cx="385763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20"/>
          <p:cNvSpPr>
            <a:spLocks noChangeShapeType="1"/>
          </p:cNvSpPr>
          <p:nvPr/>
        </p:nvSpPr>
        <p:spPr bwMode="auto">
          <a:xfrm flipH="1" flipV="1">
            <a:off x="8047038" y="4895779"/>
            <a:ext cx="15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6070600" y="4017892"/>
            <a:ext cx="8556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23"/>
          <p:cNvSpPr>
            <a:spLocks noChangeShapeType="1"/>
          </p:cNvSpPr>
          <p:nvPr/>
        </p:nvSpPr>
        <p:spPr bwMode="auto">
          <a:xfrm>
            <a:off x="6926263" y="4522717"/>
            <a:ext cx="141287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24"/>
          <p:cNvSpPr>
            <a:spLocks noChangeShapeType="1"/>
          </p:cNvSpPr>
          <p:nvPr/>
        </p:nvSpPr>
        <p:spPr bwMode="auto">
          <a:xfrm flipH="1">
            <a:off x="6213475" y="4798942"/>
            <a:ext cx="854075" cy="73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5"/>
          <p:cNvSpPr>
            <a:spLocks noChangeShapeType="1"/>
          </p:cNvSpPr>
          <p:nvPr/>
        </p:nvSpPr>
        <p:spPr bwMode="auto">
          <a:xfrm flipH="1">
            <a:off x="5738813" y="5533954"/>
            <a:ext cx="474662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6"/>
          <p:cNvSpPr>
            <a:spLocks noChangeShapeType="1"/>
          </p:cNvSpPr>
          <p:nvPr/>
        </p:nvSpPr>
        <p:spPr bwMode="auto">
          <a:xfrm flipV="1">
            <a:off x="6213475" y="5441879"/>
            <a:ext cx="808038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27"/>
          <p:cNvSpPr>
            <a:spLocks noChangeShapeType="1"/>
          </p:cNvSpPr>
          <p:nvPr/>
        </p:nvSpPr>
        <p:spPr bwMode="auto">
          <a:xfrm flipV="1">
            <a:off x="7021513" y="4937054"/>
            <a:ext cx="3794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28"/>
          <p:cNvSpPr>
            <a:spLocks noChangeShapeType="1"/>
          </p:cNvSpPr>
          <p:nvPr/>
        </p:nvSpPr>
        <p:spPr bwMode="auto">
          <a:xfrm>
            <a:off x="7067550" y="4798942"/>
            <a:ext cx="28575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>
            <a:off x="7591425" y="4557642"/>
            <a:ext cx="45085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>
            <a:off x="7400925" y="4937054"/>
            <a:ext cx="26035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>
            <a:off x="7021513" y="5441879"/>
            <a:ext cx="652462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32"/>
          <p:cNvSpPr>
            <a:spLocks noChangeShapeType="1"/>
          </p:cNvSpPr>
          <p:nvPr/>
        </p:nvSpPr>
        <p:spPr bwMode="auto">
          <a:xfrm flipH="1" flipV="1">
            <a:off x="7667625" y="5235504"/>
            <a:ext cx="635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33"/>
          <p:cNvSpPr>
            <a:spLocks noChangeShapeType="1"/>
          </p:cNvSpPr>
          <p:nvPr/>
        </p:nvSpPr>
        <p:spPr bwMode="auto">
          <a:xfrm flipV="1">
            <a:off x="7585075" y="4344917"/>
            <a:ext cx="23813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34"/>
          <p:cNvSpPr>
            <a:spLocks noChangeShapeType="1"/>
          </p:cNvSpPr>
          <p:nvPr/>
        </p:nvSpPr>
        <p:spPr bwMode="auto">
          <a:xfrm flipV="1">
            <a:off x="6913563" y="4219504"/>
            <a:ext cx="658812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35"/>
          <p:cNvSpPr>
            <a:spLocks noChangeShapeType="1"/>
          </p:cNvSpPr>
          <p:nvPr/>
        </p:nvSpPr>
        <p:spPr bwMode="auto">
          <a:xfrm>
            <a:off x="7673975" y="5624442"/>
            <a:ext cx="29210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36"/>
          <p:cNvSpPr>
            <a:spLocks noChangeShapeType="1"/>
          </p:cNvSpPr>
          <p:nvPr/>
        </p:nvSpPr>
        <p:spPr bwMode="auto">
          <a:xfrm>
            <a:off x="8053388" y="4941817"/>
            <a:ext cx="866775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37"/>
          <p:cNvSpPr>
            <a:spLocks noChangeShapeType="1"/>
          </p:cNvSpPr>
          <p:nvPr/>
        </p:nvSpPr>
        <p:spPr bwMode="auto">
          <a:xfrm>
            <a:off x="7608888" y="4357617"/>
            <a:ext cx="669925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38"/>
          <p:cNvSpPr>
            <a:spLocks noChangeShapeType="1"/>
          </p:cNvSpPr>
          <p:nvPr/>
        </p:nvSpPr>
        <p:spPr bwMode="auto">
          <a:xfrm flipV="1">
            <a:off x="8047038" y="4540179"/>
            <a:ext cx="2254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39"/>
          <p:cNvSpPr>
            <a:spLocks noChangeShapeType="1"/>
          </p:cNvSpPr>
          <p:nvPr/>
        </p:nvSpPr>
        <p:spPr bwMode="auto">
          <a:xfrm flipV="1">
            <a:off x="8272463" y="4195692"/>
            <a:ext cx="630237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 flipV="1">
            <a:off x="7572375" y="3725792"/>
            <a:ext cx="36513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 Box 41"/>
          <p:cNvSpPr txBox="1">
            <a:spLocks noChangeArrowheads="1"/>
          </p:cNvSpPr>
          <p:nvPr/>
        </p:nvSpPr>
        <p:spPr bwMode="auto">
          <a:xfrm>
            <a:off x="7904163" y="5697467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e</a:t>
            </a:r>
            <a:endParaRPr lang="en-US" altLang="en-US" i="1" baseline="-25000"/>
          </a:p>
        </p:txBody>
      </p:sp>
      <p:sp>
        <p:nvSpPr>
          <p:cNvPr id="91" name="Oval 42"/>
          <p:cNvSpPr>
            <a:spLocks noChangeArrowheads="1"/>
          </p:cNvSpPr>
          <p:nvPr/>
        </p:nvSpPr>
        <p:spPr bwMode="auto">
          <a:xfrm>
            <a:off x="7105650" y="563714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" name="Oval 43"/>
          <p:cNvSpPr>
            <a:spLocks noChangeArrowheads="1"/>
          </p:cNvSpPr>
          <p:nvPr/>
        </p:nvSpPr>
        <p:spPr bwMode="auto">
          <a:xfrm>
            <a:off x="7248525" y="517835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" name="Oval 44"/>
          <p:cNvSpPr>
            <a:spLocks noChangeArrowheads="1"/>
          </p:cNvSpPr>
          <p:nvPr/>
        </p:nvSpPr>
        <p:spPr bwMode="auto">
          <a:xfrm>
            <a:off x="7627938" y="476560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Oval 45"/>
          <p:cNvSpPr>
            <a:spLocks noChangeArrowheads="1"/>
          </p:cNvSpPr>
          <p:nvPr/>
        </p:nvSpPr>
        <p:spPr bwMode="auto">
          <a:xfrm>
            <a:off x="7961313" y="5132317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" name="Oval 46"/>
          <p:cNvSpPr>
            <a:spLocks noChangeArrowheads="1"/>
          </p:cNvSpPr>
          <p:nvPr/>
        </p:nvSpPr>
        <p:spPr bwMode="auto">
          <a:xfrm>
            <a:off x="8293100" y="4765604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" name="Oval 47"/>
          <p:cNvSpPr>
            <a:spLocks noChangeArrowheads="1"/>
          </p:cNvSpPr>
          <p:nvPr/>
        </p:nvSpPr>
        <p:spPr bwMode="auto">
          <a:xfrm>
            <a:off x="7866063" y="4489379"/>
            <a:ext cx="142875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7" name="Oval 48"/>
          <p:cNvSpPr>
            <a:spLocks noChangeArrowheads="1"/>
          </p:cNvSpPr>
          <p:nvPr/>
        </p:nvSpPr>
        <p:spPr bwMode="auto">
          <a:xfrm>
            <a:off x="7961313" y="421474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" name="Oval 49"/>
          <p:cNvSpPr>
            <a:spLocks noChangeArrowheads="1"/>
          </p:cNvSpPr>
          <p:nvPr/>
        </p:nvSpPr>
        <p:spPr bwMode="auto">
          <a:xfrm>
            <a:off x="7011988" y="4994204"/>
            <a:ext cx="141287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Oval 50"/>
          <p:cNvSpPr>
            <a:spLocks noChangeArrowheads="1"/>
          </p:cNvSpPr>
          <p:nvPr/>
        </p:nvSpPr>
        <p:spPr bwMode="auto">
          <a:xfrm>
            <a:off x="6678613" y="4627492"/>
            <a:ext cx="142875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" name="Oval 51"/>
          <p:cNvSpPr>
            <a:spLocks noChangeArrowheads="1"/>
          </p:cNvSpPr>
          <p:nvPr/>
        </p:nvSpPr>
        <p:spPr bwMode="auto">
          <a:xfrm>
            <a:off x="7105650" y="4444929"/>
            <a:ext cx="14287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" name="Oval 52"/>
          <p:cNvSpPr>
            <a:spLocks noChangeArrowheads="1"/>
          </p:cNvSpPr>
          <p:nvPr/>
        </p:nvSpPr>
        <p:spPr bwMode="auto">
          <a:xfrm>
            <a:off x="7011988" y="4168704"/>
            <a:ext cx="141287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" name="Text Box 53"/>
          <p:cNvSpPr txBox="1">
            <a:spLocks noChangeArrowheads="1"/>
          </p:cNvSpPr>
          <p:nvPr/>
        </p:nvSpPr>
        <p:spPr bwMode="auto">
          <a:xfrm>
            <a:off x="6977063" y="5753029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 dirty="0"/>
              <a:t>p</a:t>
            </a:r>
            <a:r>
              <a:rPr lang="en-US" altLang="en-US" i="1" baseline="-25000" dirty="0"/>
              <a:t>i</a:t>
            </a:r>
            <a:endParaRPr lang="en-US" altLang="en-US" i="1" dirty="0"/>
          </a:p>
        </p:txBody>
      </p:sp>
      <p:sp>
        <p:nvSpPr>
          <p:cNvPr id="103" name="Oval 55"/>
          <p:cNvSpPr>
            <a:spLocks noChangeArrowheads="1"/>
          </p:cNvSpPr>
          <p:nvPr/>
        </p:nvSpPr>
        <p:spPr bwMode="auto">
          <a:xfrm>
            <a:off x="3124200" y="4816404"/>
            <a:ext cx="114300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" name="Text Box 56"/>
          <p:cNvSpPr txBox="1">
            <a:spLocks noChangeArrowheads="1"/>
          </p:cNvSpPr>
          <p:nvPr/>
        </p:nvSpPr>
        <p:spPr bwMode="auto">
          <a:xfrm>
            <a:off x="2667000" y="4791004"/>
            <a:ext cx="48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baseline="-25000">
                <a:sym typeface="Symbol" panose="05050102010706020507" pitchFamily="18" charset="2"/>
              </a:rPr>
              <a:t></a:t>
            </a:r>
            <a:endParaRPr lang="en-US" altLang="en-US" baseline="-25000"/>
          </a:p>
        </p:txBody>
      </p:sp>
      <p:grpSp>
        <p:nvGrpSpPr>
          <p:cNvPr id="105" name="Group 67"/>
          <p:cNvGrpSpPr>
            <a:grpSpLocks/>
          </p:cNvGrpSpPr>
          <p:nvPr/>
        </p:nvGrpSpPr>
        <p:grpSpPr bwMode="auto">
          <a:xfrm>
            <a:off x="3220057" y="3725500"/>
            <a:ext cx="5699156" cy="2428363"/>
            <a:chOff x="1214" y="2814"/>
            <a:chExt cx="3375" cy="1283"/>
          </a:xfrm>
        </p:grpSpPr>
        <p:cxnSp>
          <p:nvCxnSpPr>
            <p:cNvPr id="106" name="AutoShape 61"/>
            <p:cNvCxnSpPr>
              <a:cxnSpLocks noChangeShapeType="1"/>
              <a:stCxn id="71" idx="0"/>
              <a:endCxn id="103" idx="7"/>
            </p:cNvCxnSpPr>
            <p:nvPr/>
          </p:nvCxnSpPr>
          <p:spPr bwMode="auto">
            <a:xfrm rot="5400000">
              <a:off x="1843" y="2340"/>
              <a:ext cx="430" cy="168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62"/>
            <p:cNvCxnSpPr>
              <a:cxnSpLocks noChangeShapeType="1"/>
              <a:stCxn id="74" idx="1"/>
              <a:endCxn id="103" idx="5"/>
            </p:cNvCxnSpPr>
            <p:nvPr/>
          </p:nvCxnSpPr>
          <p:spPr bwMode="auto">
            <a:xfrm rot="16200000" flipV="1">
              <a:off x="1748" y="2903"/>
              <a:ext cx="425" cy="149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63"/>
            <p:cNvCxnSpPr>
              <a:cxnSpLocks noChangeShapeType="1"/>
              <a:stCxn id="89" idx="1"/>
              <a:endCxn id="103" idx="7"/>
            </p:cNvCxnSpPr>
            <p:nvPr/>
          </p:nvCxnSpPr>
          <p:spPr bwMode="auto">
            <a:xfrm rot="5400000">
              <a:off x="2222" y="1808"/>
              <a:ext cx="585" cy="259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64"/>
            <p:cNvCxnSpPr>
              <a:cxnSpLocks noChangeShapeType="1"/>
              <a:stCxn id="90" idx="2"/>
              <a:endCxn id="103" idx="5"/>
            </p:cNvCxnSpPr>
            <p:nvPr/>
          </p:nvCxnSpPr>
          <p:spPr bwMode="auto">
            <a:xfrm rot="5400000" flipH="1">
              <a:off x="2320" y="2335"/>
              <a:ext cx="657" cy="2867"/>
            </a:xfrm>
            <a:prstGeom prst="curvedConnector3">
              <a:avLst>
                <a:gd name="adj1" fmla="val -18385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65"/>
            <p:cNvCxnSpPr>
              <a:cxnSpLocks noChangeShapeType="1"/>
              <a:stCxn id="85" idx="1"/>
              <a:endCxn id="103" idx="5"/>
            </p:cNvCxnSpPr>
            <p:nvPr/>
          </p:nvCxnSpPr>
          <p:spPr bwMode="auto">
            <a:xfrm rot="16200000" flipV="1">
              <a:off x="2712" y="1938"/>
              <a:ext cx="380" cy="337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66"/>
            <p:cNvCxnSpPr>
              <a:cxnSpLocks noChangeShapeType="1"/>
              <a:stCxn id="88" idx="1"/>
              <a:endCxn id="103" idx="5"/>
            </p:cNvCxnSpPr>
            <p:nvPr/>
          </p:nvCxnSpPr>
          <p:spPr bwMode="auto">
            <a:xfrm rot="5400000">
              <a:off x="2708" y="1569"/>
              <a:ext cx="378" cy="3364"/>
            </a:xfrm>
            <a:prstGeom prst="curvedConnector3">
              <a:avLst>
                <a:gd name="adj1" fmla="val 134221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" name="Oval 71"/>
          <p:cNvSpPr>
            <a:spLocks noChangeArrowheads="1"/>
          </p:cNvSpPr>
          <p:nvPr/>
        </p:nvSpPr>
        <p:spPr bwMode="auto">
          <a:xfrm>
            <a:off x="6883400" y="44735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" name="Oval 72"/>
          <p:cNvSpPr>
            <a:spLocks noChangeArrowheads="1"/>
          </p:cNvSpPr>
          <p:nvPr/>
        </p:nvSpPr>
        <p:spPr bwMode="auto">
          <a:xfrm>
            <a:off x="7505700" y="41687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4" name="Oval 73"/>
          <p:cNvSpPr>
            <a:spLocks noChangeArrowheads="1"/>
          </p:cNvSpPr>
          <p:nvPr/>
        </p:nvSpPr>
        <p:spPr bwMode="auto">
          <a:xfrm>
            <a:off x="7581900" y="43211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" name="Oval 74"/>
          <p:cNvSpPr>
            <a:spLocks noChangeArrowheads="1"/>
          </p:cNvSpPr>
          <p:nvPr/>
        </p:nvSpPr>
        <p:spPr bwMode="auto">
          <a:xfrm>
            <a:off x="7543800" y="45243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" name="Oval 75"/>
          <p:cNvSpPr>
            <a:spLocks noChangeArrowheads="1"/>
          </p:cNvSpPr>
          <p:nvPr/>
        </p:nvSpPr>
        <p:spPr bwMode="auto">
          <a:xfrm>
            <a:off x="7315200" y="47910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7" name="Oval 76"/>
          <p:cNvSpPr>
            <a:spLocks noChangeArrowheads="1"/>
          </p:cNvSpPr>
          <p:nvPr/>
        </p:nvSpPr>
        <p:spPr bwMode="auto">
          <a:xfrm>
            <a:off x="7010400" y="47656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8" name="Oval 77"/>
          <p:cNvSpPr>
            <a:spLocks noChangeArrowheads="1"/>
          </p:cNvSpPr>
          <p:nvPr/>
        </p:nvSpPr>
        <p:spPr bwMode="auto">
          <a:xfrm>
            <a:off x="6172200" y="54895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9" name="Oval 78"/>
          <p:cNvSpPr>
            <a:spLocks noChangeArrowheads="1"/>
          </p:cNvSpPr>
          <p:nvPr/>
        </p:nvSpPr>
        <p:spPr bwMode="auto">
          <a:xfrm>
            <a:off x="6985000" y="54133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0" name="Oval 79"/>
          <p:cNvSpPr>
            <a:spLocks noChangeArrowheads="1"/>
          </p:cNvSpPr>
          <p:nvPr/>
        </p:nvSpPr>
        <p:spPr bwMode="auto">
          <a:xfrm>
            <a:off x="7607300" y="51720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1" name="Oval 80"/>
          <p:cNvSpPr>
            <a:spLocks noChangeArrowheads="1"/>
          </p:cNvSpPr>
          <p:nvPr/>
        </p:nvSpPr>
        <p:spPr bwMode="auto">
          <a:xfrm>
            <a:off x="7607300" y="55784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" name="Oval 81"/>
          <p:cNvSpPr>
            <a:spLocks noChangeArrowheads="1"/>
          </p:cNvSpPr>
          <p:nvPr/>
        </p:nvSpPr>
        <p:spPr bwMode="auto">
          <a:xfrm>
            <a:off x="8001000" y="48672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" name="Oval 82"/>
          <p:cNvSpPr>
            <a:spLocks noChangeArrowheads="1"/>
          </p:cNvSpPr>
          <p:nvPr/>
        </p:nvSpPr>
        <p:spPr bwMode="auto">
          <a:xfrm>
            <a:off x="7988300" y="48291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" name="Oval 83"/>
          <p:cNvSpPr>
            <a:spLocks noChangeArrowheads="1"/>
          </p:cNvSpPr>
          <p:nvPr/>
        </p:nvSpPr>
        <p:spPr bwMode="auto">
          <a:xfrm>
            <a:off x="8216900" y="4486204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6290" y="0"/>
            <a:ext cx="10344176" cy="6898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Voronoi</a:t>
            </a:r>
            <a:r>
              <a:rPr lang="en-US" sz="3600" dirty="0" smtClean="0"/>
              <a:t> Diagrams: Space Complexity</a:t>
            </a:r>
            <a:endParaRPr lang="en-US" sz="3600" dirty="0"/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797096" y="936188"/>
            <a:ext cx="10817152" cy="453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u="sng" dirty="0" smtClean="0"/>
              <a:t>Claim:</a:t>
            </a:r>
            <a:r>
              <a:rPr lang="en-US" altLang="en-US" sz="2400" dirty="0" smtClean="0"/>
              <a:t> For </a:t>
            </a:r>
            <a:r>
              <a:rPr lang="en-US" altLang="en-US" sz="2400" i="1" dirty="0" smtClean="0"/>
              <a:t>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 3,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v</a:t>
            </a:r>
            <a:r>
              <a:rPr lang="en-US" altLang="en-US" sz="2400" dirty="0" smtClean="0">
                <a:sym typeface="Symbol" panose="05050102010706020507" pitchFamily="18" charset="2"/>
              </a:rPr>
              <a:t>|  2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5 and |</a:t>
            </a:r>
            <a:r>
              <a:rPr lang="en-US" altLang="en-US" sz="2400" i="1" dirty="0" smtClean="0">
                <a:sym typeface="Symbol" panose="05050102010706020507" pitchFamily="18" charset="2"/>
              </a:rPr>
              <a:t>e</a:t>
            </a:r>
            <a:r>
              <a:rPr lang="en-US" altLang="en-US" sz="2400" dirty="0" smtClean="0">
                <a:sym typeface="Symbol" panose="05050102010706020507" pitchFamily="18" charset="2"/>
              </a:rPr>
              <a:t>|  3</a:t>
            </a:r>
            <a:r>
              <a:rPr lang="en-US" altLang="en-US" sz="2400" i="1" dirty="0" smtClean="0">
                <a:sym typeface="Symbol" panose="05050102010706020507" pitchFamily="18" charset="2"/>
              </a:rPr>
              <a:t>n</a:t>
            </a:r>
            <a:r>
              <a:rPr lang="en-US" altLang="en-US" sz="2400" dirty="0" smtClean="0">
                <a:sym typeface="Symbol" panose="05050102010706020507" pitchFamily="18" charset="2"/>
              </a:rPr>
              <a:t>  6</a:t>
            </a:r>
          </a:p>
          <a:p>
            <a:pPr>
              <a:buFontTx/>
              <a:buNone/>
            </a:pPr>
            <a:r>
              <a:rPr lang="en-US" altLang="en-US" sz="2400" u="sng" dirty="0" smtClean="0">
                <a:sym typeface="Symbol" panose="05050102010706020507" pitchFamily="18" charset="2"/>
              </a:rPr>
              <a:t>Proof:</a:t>
            </a:r>
            <a:r>
              <a:rPr lang="en-US" altLang="en-US" sz="2400" dirty="0" smtClean="0">
                <a:sym typeface="Symbol" panose="05050102010706020507" pitchFamily="18" charset="2"/>
              </a:rPr>
              <a:t> (General Case)</a:t>
            </a:r>
          </a:p>
          <a:p>
            <a:pPr>
              <a:spcBef>
                <a:spcPts val="1800"/>
              </a:spcBef>
            </a:pPr>
            <a:r>
              <a:rPr lang="en-US" altLang="en-US" sz="2400" dirty="0" smtClean="0">
                <a:sym typeface="Symbol" panose="05050102010706020507" pitchFamily="18" charset="2"/>
              </a:rPr>
              <a:t>Euler's formula becomes:  </a:t>
            </a:r>
            <a:r>
              <a:rPr lang="en-US" altLang="en-US" sz="2400" dirty="0">
                <a:sym typeface="Symbol" panose="05050102010706020507" pitchFamily="18" charset="2"/>
              </a:rPr>
              <a:t>(|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 +</a:t>
            </a:r>
            <a:r>
              <a:rPr lang="en-US" altLang="en-US" sz="2400" dirty="0">
                <a:sym typeface="Symbol" panose="05050102010706020507" pitchFamily="18" charset="2"/>
              </a:rPr>
              <a:t>1)</a:t>
            </a:r>
            <a:r>
              <a:rPr lang="en-US" altLang="en-US" sz="2400" i="1" dirty="0">
                <a:sym typeface="Symbol" panose="05050102010706020507" pitchFamily="18" charset="2"/>
              </a:rPr>
              <a:t> – 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e</a:t>
            </a:r>
            <a:r>
              <a:rPr lang="en-US" altLang="en-US" sz="2400" dirty="0">
                <a:sym typeface="Symbol" panose="05050102010706020507" pitchFamily="18" charset="2"/>
              </a:rPr>
              <a:t>|</a:t>
            </a:r>
            <a:r>
              <a:rPr lang="en-US" altLang="en-US" sz="2400" i="1" dirty="0">
                <a:sym typeface="Symbol" panose="05050102010706020507" pitchFamily="18" charset="2"/>
              </a:rPr>
              <a:t> + n = </a:t>
            </a:r>
            <a:r>
              <a:rPr lang="en-US" altLang="en-US" sz="2400" dirty="0" smtClean="0">
                <a:sym typeface="Symbol" panose="05050102010706020507" pitchFamily="18" charset="2"/>
              </a:rPr>
              <a:t>2</a:t>
            </a:r>
            <a:endParaRPr lang="en-US" altLang="en-US" sz="2400" dirty="0"/>
          </a:p>
        </p:txBody>
      </p:sp>
      <p:sp>
        <p:nvSpPr>
          <p:cNvPr id="178" name="Rectangle 3"/>
          <p:cNvSpPr txBox="1">
            <a:spLocks noChangeArrowheads="1"/>
          </p:cNvSpPr>
          <p:nvPr/>
        </p:nvSpPr>
        <p:spPr>
          <a:xfrm>
            <a:off x="797096" y="183375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1003624" y="2526233"/>
            <a:ext cx="7772400" cy="4238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Tx/>
              <a:buNone/>
            </a:pPr>
            <a:r>
              <a:rPr lang="en-US" altLang="en-US" sz="2600" dirty="0" smtClean="0"/>
              <a:t>We have: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altLang="en-US" sz="2600" dirty="0" smtClean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2600" dirty="0" smtClean="0"/>
              <a:t>and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altLang="en-US" sz="2600" dirty="0" smtClean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2600" dirty="0" smtClean="0"/>
              <a:t>Therefore, 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altLang="en-US" sz="2600" dirty="0" smtClean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2600" dirty="0" smtClean="0"/>
              <a:t>Combined with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altLang="en-US" sz="2600" dirty="0" smtClean="0">
              <a:sym typeface="Symbol" panose="05050102010706020507" pitchFamily="18" charset="2"/>
            </a:endParaRP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2600" dirty="0" smtClean="0"/>
              <a:t>we get, for </a:t>
            </a:r>
            <a:r>
              <a:rPr lang="en-US" altLang="en-US" sz="2600" i="1" dirty="0" smtClean="0"/>
              <a:t>n </a:t>
            </a:r>
            <a:r>
              <a:rPr lang="en-US" altLang="en-US" sz="2600" i="1" dirty="0" smtClean="0">
                <a:sym typeface="Symbol" panose="05050102010706020507" pitchFamily="18" charset="2"/>
              </a:rPr>
              <a:t> </a:t>
            </a:r>
            <a:r>
              <a:rPr lang="en-US" altLang="en-US" sz="2600" dirty="0" smtClean="0"/>
              <a:t>3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</p:txBody>
      </p:sp>
      <p:graphicFrame>
        <p:nvGraphicFramePr>
          <p:cNvPr id="69" name="Object 65"/>
          <p:cNvGraphicFramePr>
            <a:graphicFrameLocks noChangeAspect="1"/>
          </p:cNvGraphicFramePr>
          <p:nvPr>
            <p:extLst/>
          </p:nvPr>
        </p:nvGraphicFramePr>
        <p:xfrm>
          <a:off x="4577010" y="2456641"/>
          <a:ext cx="27305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3" imgW="1180588" imgH="355446" progId="Equation.3">
                  <p:embed/>
                </p:oleObj>
              </mc:Choice>
              <mc:Fallback>
                <p:oleObj name="Equation" r:id="rId3" imgW="1180588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010" y="2456641"/>
                        <a:ext cx="27305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7"/>
          <p:cNvGraphicFramePr>
            <a:graphicFrameLocks noChangeAspect="1"/>
          </p:cNvGraphicFramePr>
          <p:nvPr>
            <p:extLst/>
          </p:nvPr>
        </p:nvGraphicFramePr>
        <p:xfrm>
          <a:off x="3708062" y="3525219"/>
          <a:ext cx="20685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5" imgW="837836" imgH="203112" progId="Equation.3">
                  <p:embed/>
                </p:oleObj>
              </mc:Choice>
              <mc:Fallback>
                <p:oleObj name="Equation" r:id="rId5" imgW="8378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062" y="3525219"/>
                        <a:ext cx="20685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8"/>
          <p:cNvGraphicFramePr>
            <a:graphicFrameLocks noChangeAspect="1"/>
          </p:cNvGraphicFramePr>
          <p:nvPr>
            <p:extLst/>
          </p:nvPr>
        </p:nvGraphicFramePr>
        <p:xfrm>
          <a:off x="6180593" y="3470174"/>
          <a:ext cx="17145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7" imgW="660113" imgH="203112" progId="Equation.3">
                  <p:embed/>
                </p:oleObj>
              </mc:Choice>
              <mc:Fallback>
                <p:oleObj name="Equation" r:id="rId7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593" y="3470174"/>
                        <a:ext cx="17145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69"/>
          <p:cNvGraphicFramePr>
            <a:graphicFrameLocks noChangeAspect="1"/>
          </p:cNvGraphicFramePr>
          <p:nvPr>
            <p:extLst/>
          </p:nvPr>
        </p:nvGraphicFramePr>
        <p:xfrm>
          <a:off x="4753039" y="4197021"/>
          <a:ext cx="27733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9" imgW="1002865" imgH="203112" progId="Equation.3">
                  <p:embed/>
                </p:oleObj>
              </mc:Choice>
              <mc:Fallback>
                <p:oleObj name="Equation" r:id="rId9" imgW="100286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039" y="4197021"/>
                        <a:ext cx="277336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0"/>
          <p:cNvGraphicFramePr>
            <a:graphicFrameLocks noChangeAspect="1"/>
          </p:cNvGraphicFramePr>
          <p:nvPr>
            <p:extLst/>
          </p:nvPr>
        </p:nvGraphicFramePr>
        <p:xfrm>
          <a:off x="4412472" y="5013688"/>
          <a:ext cx="31575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11" imgW="1231366" imgH="203112" progId="Equation.3">
                  <p:embed/>
                </p:oleObj>
              </mc:Choice>
              <mc:Fallback>
                <p:oleObj name="Equation" r:id="rId11" imgW="123136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472" y="5013688"/>
                        <a:ext cx="31575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1"/>
          <p:cNvGraphicFramePr>
            <a:graphicFrameLocks noChangeAspect="1"/>
          </p:cNvGraphicFramePr>
          <p:nvPr>
            <p:extLst/>
          </p:nvPr>
        </p:nvGraphicFramePr>
        <p:xfrm>
          <a:off x="5604685" y="5765095"/>
          <a:ext cx="19653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13" imgW="698197" imgH="355446" progId="Equation.3">
                  <p:embed/>
                </p:oleObj>
              </mc:Choice>
              <mc:Fallback>
                <p:oleObj name="Equation" r:id="rId13" imgW="698197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4685" y="5765095"/>
                        <a:ext cx="19653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8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NAA : Example</a:t>
            </a:r>
            <a:endParaRPr lang="en-US" sz="3600" dirty="0"/>
          </a:p>
        </p:txBody>
      </p:sp>
      <p:pic>
        <p:nvPicPr>
          <p:cNvPr id="7" name="Picture 4" descr="naa_eerd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03" y="906162"/>
            <a:ext cx="6965694" cy="574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305536" y="782595"/>
            <a:ext cx="3863546" cy="5502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800" b="1" dirty="0" smtClean="0"/>
              <a:t>ARC</a:t>
            </a:r>
            <a:r>
              <a:rPr lang="en-US" altLang="en-US" sz="1800" dirty="0" smtClean="0"/>
              <a:t>(</a:t>
            </a:r>
            <a:r>
              <a:rPr lang="en-US" altLang="en-US" sz="1800" u="sng" dirty="0" smtClean="0"/>
              <a:t>ARC ID</a:t>
            </a:r>
            <a:r>
              <a:rPr lang="en-US" altLang="en-US" sz="1800" dirty="0" smtClean="0"/>
              <a:t>, BEGIN_NODE, END_NODE, LEFT_AREA, RIGHT_AREA)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en-US" altLang="en-US" sz="1800" b="1" dirty="0" smtClean="0"/>
              <a:t>POLYGON</a:t>
            </a:r>
            <a:r>
              <a:rPr lang="en-US" altLang="en-US" sz="1800" dirty="0" smtClean="0"/>
              <a:t>(</a:t>
            </a:r>
            <a:r>
              <a:rPr lang="en-US" altLang="en-US" sz="1800" u="sng" dirty="0" smtClean="0"/>
              <a:t>AREA ID</a:t>
            </a:r>
            <a:r>
              <a:rPr lang="en-US" altLang="en-US" sz="1800" dirty="0" smtClean="0"/>
              <a:t>, </a:t>
            </a:r>
            <a:r>
              <a:rPr lang="en-US" altLang="en-US" sz="1800" u="sng" dirty="0" smtClean="0"/>
              <a:t>ARC ID</a:t>
            </a:r>
            <a:r>
              <a:rPr lang="en-US" altLang="en-US" sz="1800" dirty="0" smtClean="0"/>
              <a:t>, SEQUENCE_NO)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en-US" altLang="en-US" sz="1800" b="1" dirty="0" smtClean="0"/>
              <a:t>POLYLINE</a:t>
            </a:r>
            <a:r>
              <a:rPr lang="en-US" altLang="en-US" sz="1800" dirty="0" smtClean="0"/>
              <a:t>(</a:t>
            </a:r>
            <a:r>
              <a:rPr lang="en-US" altLang="en-US" sz="1800" u="sng" dirty="0" smtClean="0"/>
              <a:t>ARC ID</a:t>
            </a:r>
            <a:r>
              <a:rPr lang="en-US" altLang="en-US" sz="1800" dirty="0" smtClean="0"/>
              <a:t>, </a:t>
            </a:r>
            <a:r>
              <a:rPr lang="en-US" altLang="en-US" sz="1800" u="sng" dirty="0" smtClean="0"/>
              <a:t>POINT ID</a:t>
            </a:r>
            <a:r>
              <a:rPr lang="en-US" altLang="en-US" sz="1800" dirty="0" smtClean="0"/>
              <a:t>, SEQUENCE_NO)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en-US" altLang="en-US" sz="1800" b="1" dirty="0" smtClean="0"/>
              <a:t>POINT</a:t>
            </a:r>
            <a:r>
              <a:rPr lang="en-US" altLang="en-US" sz="1800" dirty="0" smtClean="0"/>
              <a:t>(</a:t>
            </a:r>
            <a:r>
              <a:rPr lang="en-US" altLang="en-US" sz="1800" u="sng" dirty="0" smtClean="0"/>
              <a:t>POINT ID</a:t>
            </a:r>
            <a:r>
              <a:rPr lang="en-US" altLang="en-US" sz="1800" dirty="0" smtClean="0"/>
              <a:t>, X_COORD,Y_COORD)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en-US" altLang="en-US" sz="1800" b="1" dirty="0" smtClean="0"/>
              <a:t>NODE</a:t>
            </a:r>
            <a:r>
              <a:rPr lang="en-US" altLang="en-US" sz="1800" dirty="0" smtClean="0"/>
              <a:t>(</a:t>
            </a:r>
            <a:r>
              <a:rPr lang="en-US" altLang="en-US" sz="1800" u="sng" dirty="0" smtClean="0"/>
              <a:t>NODE ID</a:t>
            </a:r>
            <a:r>
              <a:rPr lang="en-US" altLang="en-US" sz="1800" dirty="0" smtClean="0"/>
              <a:t>, POINT_ID)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171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Double Connected Edge List (DCEL)</a:t>
            </a:r>
            <a:endParaRPr lang="en-US" sz="3600" dirty="0"/>
          </a:p>
        </p:txBody>
      </p:sp>
      <p:sp>
        <p:nvSpPr>
          <p:cNvPr id="6" name="Rectangle 306"/>
          <p:cNvSpPr>
            <a:spLocks noChangeArrowheads="1"/>
          </p:cNvSpPr>
          <p:nvPr/>
        </p:nvSpPr>
        <p:spPr bwMode="auto">
          <a:xfrm>
            <a:off x="733167" y="1147117"/>
            <a:ext cx="11030466" cy="430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35000"/>
              </a:spcBef>
              <a:spcAft>
                <a:spcPct val="35000"/>
              </a:spcAft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Blip>
                <a:blip r:embed="rId3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latin typeface="+mj-lt"/>
              </a:rPr>
              <a:t>Omits details of the actual embedding </a:t>
            </a:r>
          </a:p>
          <a:p>
            <a:r>
              <a:rPr lang="en-US" altLang="en-US" sz="2200" dirty="0">
                <a:latin typeface="+mj-lt"/>
              </a:rPr>
              <a:t>Focuses on the topological relationships embodied in the entities node, arc (edge), and area (face)</a:t>
            </a:r>
          </a:p>
          <a:p>
            <a:r>
              <a:rPr lang="en-US" altLang="en-US" sz="2200" dirty="0">
                <a:latin typeface="+mj-lt"/>
              </a:rPr>
              <a:t>One table provides the information to construct:</a:t>
            </a:r>
          </a:p>
          <a:p>
            <a:pPr lvl="1"/>
            <a:r>
              <a:rPr lang="en-US" altLang="en-US" sz="2200" dirty="0">
                <a:latin typeface="+mj-lt"/>
              </a:rPr>
              <a:t>The sequence (cycle) of arcs around the node for each node in the configuration; and</a:t>
            </a:r>
          </a:p>
          <a:p>
            <a:pPr lvl="1"/>
            <a:r>
              <a:rPr lang="en-US" altLang="en-US" sz="2200" dirty="0">
                <a:latin typeface="+mj-lt"/>
              </a:rPr>
              <a:t>The sequence (cycle) of arcs around the area for each node in the configuration</a:t>
            </a:r>
          </a:p>
          <a:p>
            <a:r>
              <a:rPr lang="en-US" altLang="en-US" sz="2200" dirty="0">
                <a:latin typeface="+mj-lt"/>
              </a:rPr>
              <a:t>Every arc has a unique </a:t>
            </a:r>
            <a:r>
              <a:rPr lang="en-US" altLang="en-US" sz="2200" b="1" i="1" dirty="0">
                <a:solidFill>
                  <a:schemeClr val="accent2"/>
                </a:solidFill>
                <a:latin typeface="+mj-lt"/>
              </a:rPr>
              <a:t>next arc</a:t>
            </a:r>
            <a:r>
              <a:rPr lang="en-US" altLang="en-US" sz="2200" dirty="0">
                <a:latin typeface="+mj-lt"/>
              </a:rPr>
              <a:t> and a unique </a:t>
            </a:r>
            <a:r>
              <a:rPr lang="en-US" altLang="en-US" sz="2200" b="1" i="1" dirty="0">
                <a:solidFill>
                  <a:schemeClr val="accent2"/>
                </a:solidFill>
                <a:latin typeface="+mj-lt"/>
              </a:rPr>
              <a:t>previous arc</a:t>
            </a:r>
            <a:endParaRPr lang="en-US" alt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46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53338" y="0"/>
            <a:ext cx="9583971" cy="7825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Double Connected Edge List-- Example</a:t>
            </a:r>
            <a:endParaRPr lang="en-US" sz="3600" dirty="0"/>
          </a:p>
        </p:txBody>
      </p:sp>
      <p:pic>
        <p:nvPicPr>
          <p:cNvPr id="5" name="Picture 10" descr="planar_n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05" y="848283"/>
            <a:ext cx="3039762" cy="292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1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833450"/>
              </p:ext>
            </p:extLst>
          </p:nvPr>
        </p:nvGraphicFramePr>
        <p:xfrm>
          <a:off x="2500604" y="3834317"/>
          <a:ext cx="7736705" cy="2927549"/>
        </p:xfrm>
        <a:graphic>
          <a:graphicData uri="http://schemas.openxmlformats.org/drawingml/2006/table">
            <a:tbl>
              <a:tblPr/>
              <a:tblGrid>
                <a:gridCol w="967303"/>
                <a:gridCol w="1049920"/>
                <a:gridCol w="1148028"/>
                <a:gridCol w="967303"/>
                <a:gridCol w="1055083"/>
                <a:gridCol w="1581765"/>
                <a:gridCol w="967303"/>
              </a:tblGrid>
              <a:tr h="611246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Arc ID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BEGIN NODE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END NODE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LEFT AREA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RIGHT AREA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PREVIOUS ARC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NEXT ARC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6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spcAft>
                          <a:spcPct val="3500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108" descr="previous_n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541" y="1017544"/>
            <a:ext cx="3675320" cy="263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0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3121</Words>
  <Application>Microsoft Office PowerPoint</Application>
  <PresentationFormat>Widescreen</PresentationFormat>
  <Paragraphs>761</Paragraphs>
  <Slides>69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Cambria Math</vt:lpstr>
      <vt:lpstr>Century Gothic</vt:lpstr>
      <vt:lpstr>Symbol</vt:lpstr>
      <vt:lpstr>Times New Roman</vt:lpstr>
      <vt:lpstr>Wingdings</vt:lpstr>
      <vt:lpstr>Presentation level design</vt:lpstr>
      <vt:lpstr>Equation</vt:lpstr>
      <vt:lpstr>Introduction to Spatial Computing CSE 5ISC</vt:lpstr>
      <vt:lpstr>Representation Models for Object Data</vt:lpstr>
      <vt:lpstr>Spaghetti Model</vt:lpstr>
      <vt:lpstr>Spaghetti Model - Example</vt:lpstr>
      <vt:lpstr>NAA : Node Arc Area</vt:lpstr>
      <vt:lpstr>NAA : Example</vt:lpstr>
      <vt:lpstr>NAA : Example</vt:lpstr>
      <vt:lpstr>Double Connected Edge List (DCEL)</vt:lpstr>
      <vt:lpstr>Double Connected Edge List-- Example</vt:lpstr>
      <vt:lpstr>Double Connected Edge List-- Algorithms</vt:lpstr>
      <vt:lpstr>Double Connected Edge List-- Algorithms</vt:lpstr>
      <vt:lpstr>Voronoi Diagrams</vt:lpstr>
      <vt:lpstr>Voronoi Diagrams- Example</vt:lpstr>
      <vt:lpstr>Voronoi Diagrams Terminology</vt:lpstr>
      <vt:lpstr>Definition of Voronoi Diagrams</vt:lpstr>
      <vt:lpstr>Intuition for Constructing Voronoi Diagrams</vt:lpstr>
      <vt:lpstr>Intuition for Constructing Voronoi Diagrams</vt:lpstr>
      <vt:lpstr>Intuition for Constructing Voronoi Diagrams</vt:lpstr>
      <vt:lpstr>Intuition for Constructing Voronoi Diagrams</vt:lpstr>
      <vt:lpstr>Intuition for Constructing Voronoi Diagrams</vt:lpstr>
      <vt:lpstr>Intuition for Constructing Voronoi Diagrams</vt:lpstr>
      <vt:lpstr>Intuition for Constructing Voronoi Diagrams</vt:lpstr>
      <vt:lpstr>Not all bisectors form edges in Voronoi Diagrams</vt:lpstr>
      <vt:lpstr>So which Bisectors form the Voronoi Diagram?</vt:lpstr>
      <vt:lpstr>Voronoi Diagrams Properties</vt:lpstr>
      <vt:lpstr>Relation between Voronoi and Triangulation</vt:lpstr>
      <vt:lpstr>Properties of Delaunay Triangulation</vt:lpstr>
      <vt:lpstr>Algorithms for Voronoi Diagrams</vt:lpstr>
      <vt:lpstr>A  Naïve Algorithm for Voronoi Diagrams</vt:lpstr>
      <vt:lpstr>A  Naïve Algorithm for Voronoi Diagrams</vt:lpstr>
      <vt:lpstr>A  Naïve Algorithm for Voronoi Diagrams</vt:lpstr>
      <vt:lpstr>A  Naïve Algorithm for Voronoi Diagrams</vt:lpstr>
      <vt:lpstr>A  Naïve Algorithm for Voronoi Diagrams</vt:lpstr>
      <vt:lpstr>Sweep Line Algorithm for Voronoi Diagrams</vt:lpstr>
      <vt:lpstr>Fortune’s Algorithm for Voronoi Diagrams</vt:lpstr>
      <vt:lpstr>Fortune’s Algorithm for Voronoi Diagrams</vt:lpstr>
      <vt:lpstr>Fortune’s Algorithm for Voronoi Diagrams</vt:lpstr>
      <vt:lpstr>Fortune’s Algorithm for Voronoi Diagrams</vt:lpstr>
      <vt:lpstr>Fortune’s Algorithm: Circle Event</vt:lpstr>
      <vt:lpstr>Fortune’s Algorithm: Circle event</vt:lpstr>
      <vt:lpstr>Fortune’s Algorithm: Site Event</vt:lpstr>
      <vt:lpstr>Fortune’s Algorithm: Site Event</vt:lpstr>
      <vt:lpstr>Fortune’s Algorithm: Site Event</vt:lpstr>
      <vt:lpstr>Fortune’s Algorithm Data Structures</vt:lpstr>
      <vt:lpstr>Doubly Linked List (D)</vt:lpstr>
      <vt:lpstr>Doubly Linked List (D)</vt:lpstr>
      <vt:lpstr>Balanced Binary Tree</vt:lpstr>
      <vt:lpstr>Event Queue (Q)</vt:lpstr>
      <vt:lpstr>Summarizing Data Structures </vt:lpstr>
      <vt:lpstr>Algorithm</vt:lpstr>
      <vt:lpstr>Handling Site Events</vt:lpstr>
      <vt:lpstr>Handling Site Events</vt:lpstr>
      <vt:lpstr>Handling Site Events</vt:lpstr>
      <vt:lpstr>Handling Circle Events</vt:lpstr>
      <vt:lpstr>Handling Circle Events</vt:lpstr>
      <vt:lpstr>Handling Circle Events</vt:lpstr>
      <vt:lpstr>Handling Circle Events: Adding vertex to edge record</vt:lpstr>
      <vt:lpstr>Handling Circle Events: Delete disappearing arc</vt:lpstr>
      <vt:lpstr>Handling Circle Events: Delete disappearing arc</vt:lpstr>
      <vt:lpstr>Handling Circle Events: Create new edge record</vt:lpstr>
      <vt:lpstr>Handling Circle Events: Check new triplets </vt:lpstr>
      <vt:lpstr>Note on Algorithm Termination</vt:lpstr>
      <vt:lpstr>Note on Algorithm Termination</vt:lpstr>
      <vt:lpstr>Note on Algorithm Termination</vt:lpstr>
      <vt:lpstr>Note on Algorithm Termination</vt:lpstr>
      <vt:lpstr>Voronoi Diagrams: Space Complexity</vt:lpstr>
      <vt:lpstr>Voronoi Diagrams: Space Complexity</vt:lpstr>
      <vt:lpstr>Voronoi Diagrams: Space Complexity</vt:lpstr>
      <vt:lpstr>Voronoi Diagrams: Space Complexity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2015-09-07T08:43:55Z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