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6"/>
  </p:notesMasterIdLst>
  <p:handoutMasterIdLst>
    <p:handoutMasterId r:id="rId67"/>
  </p:handoutMasterIdLst>
  <p:sldIdLst>
    <p:sldId id="256" r:id="rId2"/>
    <p:sldId id="347" r:id="rId3"/>
    <p:sldId id="258" r:id="rId4"/>
    <p:sldId id="259" r:id="rId5"/>
    <p:sldId id="348" r:id="rId6"/>
    <p:sldId id="260" r:id="rId7"/>
    <p:sldId id="261" r:id="rId8"/>
    <p:sldId id="262" r:id="rId9"/>
    <p:sldId id="263" r:id="rId10"/>
    <p:sldId id="306" r:id="rId11"/>
    <p:sldId id="307" r:id="rId12"/>
    <p:sldId id="349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321" r:id="rId22"/>
    <p:sldId id="350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2" r:id="rId31"/>
    <p:sldId id="283" r:id="rId32"/>
    <p:sldId id="351" r:id="rId33"/>
    <p:sldId id="319" r:id="rId34"/>
    <p:sldId id="323" r:id="rId35"/>
    <p:sldId id="324" r:id="rId36"/>
    <p:sldId id="280" r:id="rId37"/>
    <p:sldId id="320" r:id="rId38"/>
    <p:sldId id="281" r:id="rId39"/>
    <p:sldId id="284" r:id="rId40"/>
    <p:sldId id="352" r:id="rId41"/>
    <p:sldId id="286" r:id="rId42"/>
    <p:sldId id="337" r:id="rId43"/>
    <p:sldId id="338" r:id="rId44"/>
    <p:sldId id="339" r:id="rId45"/>
    <p:sldId id="340" r:id="rId46"/>
    <p:sldId id="341" r:id="rId47"/>
    <p:sldId id="353" r:id="rId48"/>
    <p:sldId id="308" r:id="rId49"/>
    <p:sldId id="287" r:id="rId50"/>
    <p:sldId id="309" r:id="rId51"/>
    <p:sldId id="342" r:id="rId52"/>
    <p:sldId id="288" r:id="rId53"/>
    <p:sldId id="310" r:id="rId54"/>
    <p:sldId id="289" r:id="rId55"/>
    <p:sldId id="290" r:id="rId56"/>
    <p:sldId id="291" r:id="rId57"/>
    <p:sldId id="343" r:id="rId58"/>
    <p:sldId id="354" r:id="rId59"/>
    <p:sldId id="293" r:id="rId60"/>
    <p:sldId id="292" r:id="rId61"/>
    <p:sldId id="295" r:id="rId62"/>
    <p:sldId id="297" r:id="rId63"/>
    <p:sldId id="298" r:id="rId64"/>
    <p:sldId id="314" r:id="rId65"/>
  </p:sldIdLst>
  <p:sldSz cx="9144000" cy="6858000" type="screen4x3"/>
  <p:notesSz cx="6934200" cy="9220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itadmin" initials="o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19"/>
    <a:srgbClr val="FFD653"/>
    <a:srgbClr val="FFD13F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91" autoAdjust="0"/>
    <p:restoredTop sz="94612" autoAdjust="0"/>
  </p:normalViewPr>
  <p:slideViewPr>
    <p:cSldViewPr snapToGrid="0" snapToObjects="1">
      <p:cViewPr varScale="1">
        <p:scale>
          <a:sx n="74" d="100"/>
          <a:sy n="74" d="100"/>
        </p:scale>
        <p:origin x="13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2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7907D57F-2DB8-40ED-BE38-87EB6BDD50AA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265FE950-060C-402F-84B9-0562160E3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309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653B2534-0E64-46B6-8389-E25546A31977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C294F16A-795E-420D-991E-DFBF0B28C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0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43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UofM-2_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139700"/>
            <a:ext cx="8850313" cy="65786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1526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055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UofM-2_M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6050" y="136525"/>
            <a:ext cx="8850313" cy="65849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752600"/>
            <a:ext cx="8610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Spatial Query Languages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27402"/>
            <a:ext cx="6400800" cy="609600"/>
          </a:xfrm>
        </p:spPr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Standard Database Query Languages</a:t>
            </a: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96" y="5065888"/>
            <a:ext cx="1607879" cy="1411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Microsoft Sans Serif"/>
                <a:cs typeface="Microsoft Sans Serif"/>
              </a:rPr>
              <a:t>World Database Data Tables: City</a:t>
            </a:r>
            <a:endParaRPr lang="en-US" sz="40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 smtClean="0"/>
              <a:t>The </a:t>
            </a:r>
            <a:r>
              <a:rPr lang="en-US" sz="2200" b="1" dirty="0" smtClean="0"/>
              <a:t>CITY</a:t>
            </a:r>
            <a:r>
              <a:rPr lang="en-US" sz="2200" dirty="0" smtClean="0"/>
              <a:t> table has 5 columns, Name, Country, Population (Pop), Capital and Shape, Shape is a point.</a:t>
            </a:r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588" y="2667002"/>
            <a:ext cx="8165813" cy="276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2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Microsoft Sans Serif"/>
                <a:cs typeface="Microsoft Sans Serif"/>
              </a:rPr>
              <a:t>World Database Data Tables: River</a:t>
            </a:r>
            <a:endParaRPr lang="en-US" sz="40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 smtClean="0"/>
              <a:t>The </a:t>
            </a:r>
            <a:r>
              <a:rPr lang="en-US" sz="2200" b="1" dirty="0" smtClean="0"/>
              <a:t>RIVER</a:t>
            </a:r>
            <a:r>
              <a:rPr lang="en-US" sz="2200" dirty="0" smtClean="0"/>
              <a:t> table has 4 columns, Name, Origin, Length and Shape, Shape is a line.</a:t>
            </a:r>
            <a:endParaRPr lang="en-US" sz="2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310538"/>
            <a:ext cx="6608135" cy="1596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2050" name="Picture 2" descr="C:\Users\xuntang\Desktop\Screen Shot 2014-06-17 at 2.40.02 P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001" y="3191120"/>
            <a:ext cx="2018612" cy="18174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47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Outline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What is a Query? Query Language?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Example Database Tables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SQL Overview: 3 Components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SELECT statement with 1 table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Multi-table SELECT statements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Why spatial extensions are needed?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1-table spatial queries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Multi-table spatial queries</a:t>
            </a:r>
          </a:p>
          <a:p>
            <a:endParaRPr lang="en-US" dirty="0" smtClean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Microsoft Sans Serif"/>
                <a:cs typeface="Microsoft Sans Serif"/>
              </a:rPr>
              <a:t>What is SQL? </a:t>
            </a:r>
            <a:endParaRPr lang="en-US" sz="40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Sans Serif"/>
                <a:cs typeface="Microsoft Sans Serif"/>
              </a:rPr>
              <a:t>Is </a:t>
            </a:r>
            <a:r>
              <a:rPr lang="en-US" sz="2400" dirty="0">
                <a:latin typeface="Microsoft Sans Serif"/>
                <a:cs typeface="Microsoft Sans Serif"/>
              </a:rPr>
              <a:t>a </a:t>
            </a:r>
            <a:r>
              <a:rPr lang="en-US" sz="2400" dirty="0" smtClean="0">
                <a:latin typeface="Microsoft Sans Serif"/>
                <a:cs typeface="Microsoft Sans Serif"/>
              </a:rPr>
              <a:t>standard query language for relational databases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Sans Serif"/>
                <a:cs typeface="Microsoft Sans Serif"/>
              </a:rPr>
              <a:t>Supports logical data model concepts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Sans Serif"/>
                <a:cs typeface="Microsoft Sans Serif"/>
              </a:rPr>
              <a:t>Supported by major brands. e.g. IBM DB2, Oracle, MS SQL Server, Sybase,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Sans Serif"/>
                <a:cs typeface="Microsoft Sans Serif"/>
              </a:rPr>
              <a:t>3 versions: SQL 1(1986), SQL 2(1992), SQL 3(1999)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Sans Serif"/>
                <a:cs typeface="Microsoft Sans Serif"/>
              </a:rPr>
              <a:t>Can express common data intensive queries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Sans Serif"/>
                <a:cs typeface="Microsoft Sans Serif"/>
              </a:rPr>
              <a:t>SQL 1 and SQL 2 are not suitable for recursive queries </a:t>
            </a:r>
            <a:endParaRPr lang="en-US" sz="24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6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Microsoft Sans Serif"/>
                <a:cs typeface="Microsoft Sans Serif"/>
              </a:rPr>
              <a:t>SQL </a:t>
            </a:r>
            <a:r>
              <a:rPr lang="en-US" sz="3600" dirty="0">
                <a:latin typeface="Microsoft Sans Serif"/>
                <a:cs typeface="Microsoft Sans Serif"/>
              </a:rPr>
              <a:t>and</a:t>
            </a:r>
            <a:r>
              <a:rPr lang="en-US" sz="3600" dirty="0" smtClean="0">
                <a:latin typeface="Microsoft Sans Serif"/>
                <a:cs typeface="Microsoft Sans Serif"/>
              </a:rPr>
              <a:t> Spatial </a:t>
            </a:r>
            <a:r>
              <a:rPr lang="en-US" sz="3600" dirty="0">
                <a:latin typeface="Microsoft Sans Serif"/>
                <a:cs typeface="Microsoft Sans Serif"/>
              </a:rPr>
              <a:t>D</a:t>
            </a:r>
            <a:r>
              <a:rPr lang="en-US" sz="3600" dirty="0" smtClean="0">
                <a:latin typeface="Microsoft Sans Serif"/>
                <a:cs typeface="Microsoft Sans Serif"/>
              </a:rPr>
              <a:t>ata Management</a:t>
            </a:r>
            <a:endParaRPr lang="en-US" sz="36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Microsoft Sans Serif"/>
                <a:cs typeface="Microsoft Sans Serif"/>
              </a:rPr>
              <a:t>ESRI Arc/Info included a custom relational DBMS named Info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Microsoft Sans Serif"/>
                <a:cs typeface="Microsoft Sans Serif"/>
              </a:rPr>
              <a:t>Other GIS software can interact with DBMS using SQL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Microsoft Sans Serif"/>
                <a:cs typeface="Microsoft Sans Serif"/>
              </a:rPr>
              <a:t>Using open database connectivity (ODBC) or other protocols.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Microsoft Sans Serif"/>
                <a:cs typeface="Microsoft Sans Serif"/>
              </a:rPr>
              <a:t>In fact, many software application use SQL to manage data in back-end DMBS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Microsoft Sans Serif"/>
                <a:cs typeface="Microsoft Sans Serif"/>
              </a:rPr>
              <a:t>And a vast majority of SQL queries are generated by other software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Microsoft Sans Serif"/>
                <a:cs typeface="Microsoft Sans Serif"/>
              </a:rPr>
              <a:t>Although we will be writing SQL queries manually!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7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Three components of SQL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1. Data definition language (DDL)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Creation and </a:t>
            </a:r>
            <a:r>
              <a:rPr lang="en-US" sz="2400" dirty="0" smtClean="0">
                <a:latin typeface="Microsoft Sans Serif"/>
                <a:cs typeface="Microsoft Sans Serif"/>
              </a:rPr>
              <a:t>modification </a:t>
            </a:r>
            <a:r>
              <a:rPr lang="en-US" sz="2400" dirty="0">
                <a:latin typeface="Microsoft Sans Serif"/>
                <a:cs typeface="Microsoft Sans Serif"/>
              </a:rPr>
              <a:t>of relational </a:t>
            </a:r>
            <a:r>
              <a:rPr lang="en-US" sz="2400" dirty="0" smtClean="0">
                <a:latin typeface="Microsoft Sans Serif"/>
                <a:cs typeface="Microsoft Sans Serif"/>
              </a:rPr>
              <a:t>schema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Sans Serif"/>
                <a:cs typeface="Microsoft Sans Serif"/>
              </a:rPr>
              <a:t>Schema objects include relations, indexes, </a:t>
            </a:r>
            <a:r>
              <a:rPr lang="en-US" sz="2400" dirty="0" err="1" smtClean="0">
                <a:latin typeface="Microsoft Sans Serif"/>
                <a:cs typeface="Microsoft Sans Serif"/>
              </a:rPr>
              <a:t>etc</a:t>
            </a:r>
            <a:endParaRPr lang="en-US" sz="2400" dirty="0" smtClean="0">
              <a:latin typeface="Microsoft Sans Serif"/>
              <a:cs typeface="Microsoft Sans Serif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icrosoft Sans Serif"/>
                <a:cs typeface="Microsoft Sans Serif"/>
              </a:rPr>
              <a:t>2. Data manipulation language (DML)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Insert, delete, update rows in </a:t>
            </a:r>
            <a:r>
              <a:rPr lang="en-US" sz="2400" dirty="0" smtClean="0">
                <a:latin typeface="Microsoft Sans Serif"/>
                <a:cs typeface="Microsoft Sans Serif"/>
              </a:rPr>
              <a:t>tables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Sans Serif"/>
                <a:cs typeface="Microsoft Sans Serif"/>
              </a:rPr>
              <a:t>Query data in tables</a:t>
            </a:r>
            <a:endParaRPr lang="en-US" sz="2400" dirty="0">
              <a:latin typeface="Microsoft Sans Serif"/>
              <a:cs typeface="Microsoft Sans Serif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6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Three components of SQL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3. Data control language (DCL)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Sans Serif"/>
                <a:cs typeface="Microsoft Sans Serif"/>
              </a:rPr>
              <a:t>Concurrency control, transactions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Sans Serif"/>
                <a:cs typeface="Microsoft Sans Serif"/>
              </a:rPr>
              <a:t>Administrative tasks, e.g. set up database users, security permissions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icrosoft Sans Serif"/>
                <a:cs typeface="Microsoft Sans Serif"/>
              </a:rPr>
              <a:t>Focus for now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Sans Serif"/>
                <a:cs typeface="Microsoft Sans Serif"/>
              </a:rPr>
              <a:t>A little bit of table creation (DDL) and population (DML)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Sans Serif"/>
                <a:cs typeface="Microsoft Sans Serif"/>
              </a:rPr>
              <a:t>Primarily Querying (DML)</a:t>
            </a:r>
            <a:endParaRPr lang="en-US" sz="2400" dirty="0">
              <a:latin typeface="Microsoft Sans Serif"/>
              <a:cs typeface="Microsoft Sans Serif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1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Creating Tables in SQL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Table definition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“CREATE TABLE</a:t>
            </a:r>
            <a:r>
              <a:rPr lang="en-US" sz="2400" dirty="0" smtClean="0">
                <a:latin typeface="Microsoft Sans Serif"/>
                <a:cs typeface="Microsoft Sans Serif"/>
              </a:rPr>
              <a:t>” statement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Sans Serif"/>
                <a:cs typeface="Microsoft Sans Serif"/>
              </a:rPr>
              <a:t>Specifies table name, attributes names and data types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Sans Serif"/>
                <a:cs typeface="Microsoft Sans Serif"/>
              </a:rPr>
              <a:t>Create a table with no rows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Sans Serif"/>
                <a:cs typeface="Microsoft Sans Serif"/>
              </a:rPr>
              <a:t>See an example</a:t>
            </a: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6345" y="4078470"/>
            <a:ext cx="4957761" cy="167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3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Creating Tables in SQL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Related statements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Sans Serif"/>
                <a:cs typeface="Microsoft Sans Serif"/>
              </a:rPr>
              <a:t>ALTER TABLE modifies table schema if needed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Sans Serif"/>
                <a:cs typeface="Microsoft Sans Serif"/>
              </a:rPr>
              <a:t>DROP TABLE removes an empty table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Populating Tables in SQL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Adding a row to an existing table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Sans Serif"/>
                <a:cs typeface="Microsoft Sans Serif"/>
              </a:rPr>
              <a:t>“INSERT INTO” statement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Sans Serif"/>
                <a:cs typeface="Microsoft Sans Serif"/>
              </a:rPr>
              <a:t>Specifies table name, attributes names and values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Sans Serif"/>
                <a:cs typeface="Microsoft Sans Serif"/>
              </a:rPr>
              <a:t>Example: </a:t>
            </a:r>
          </a:p>
          <a:p>
            <a:pPr marL="457200" lvl="1" indent="0">
              <a:buNone/>
            </a:pPr>
            <a:r>
              <a:rPr lang="en-US" sz="2000" dirty="0">
                <a:latin typeface="Microsoft Sans Serif"/>
                <a:cs typeface="Microsoft Sans Serif"/>
              </a:rPr>
              <a:t> </a:t>
            </a:r>
            <a:r>
              <a:rPr lang="en-US" sz="2000" dirty="0" smtClean="0">
                <a:latin typeface="Microsoft Sans Serif"/>
                <a:cs typeface="Microsoft Sans Serif"/>
              </a:rPr>
              <a:t>   INSERT INTO River(Name, Origin, Length) 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Microsoft Sans Serif"/>
                <a:cs typeface="Microsoft Sans Serif"/>
              </a:rPr>
              <a:t>    VALUES (‘Mississippi’,  ‘USA’. 6000)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8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Outline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What is a Query? Query Language</a:t>
            </a:r>
            <a:r>
              <a:rPr lang="en-US" sz="2400" dirty="0" smtClean="0">
                <a:latin typeface="Microsoft Sans Serif"/>
                <a:cs typeface="Microsoft Sans Serif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Example Database Tables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SQL Overview: 3 Components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SELECT statement with 1 table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Multi-table SELECT statements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Why spatial extensions are needed?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1-table spatial queries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Multi-table </a:t>
            </a:r>
            <a:r>
              <a:rPr lang="en-US" sz="2400" smtClean="0">
                <a:latin typeface="Microsoft Sans Serif"/>
                <a:cs typeface="Microsoft Sans Serif"/>
              </a:rPr>
              <a:t>spatial queries</a:t>
            </a:r>
            <a:endParaRPr lang="en-US" sz="2400" dirty="0" smtClean="0">
              <a:latin typeface="Microsoft Sans Serif"/>
              <a:cs typeface="Microsoft Sans Serif"/>
            </a:endParaRPr>
          </a:p>
          <a:p>
            <a:endParaRPr lang="en-US" dirty="0" smtClean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7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Populating Tables in SQL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Related statements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Sans Serif"/>
                <a:cs typeface="Microsoft Sans Serif"/>
              </a:rPr>
              <a:t>SELECT statement with INTO clause can insert multiple rows in a table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Sans Serif"/>
                <a:cs typeface="Microsoft Sans Serif"/>
              </a:rPr>
              <a:t>Bulk load, import commands also add multiple rows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Sans Serif"/>
                <a:cs typeface="Microsoft Sans Serif"/>
              </a:rPr>
              <a:t>DELETE statement removes rows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Sans Serif"/>
                <a:cs typeface="Microsoft Sans Serif"/>
              </a:rPr>
              <a:t>UPDATE statement can change values within selected rows</a:t>
            </a: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 smtClean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7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Query: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Exercise:</a:t>
            </a:r>
          </a:p>
          <a:p>
            <a:pPr marL="0" indent="0">
              <a:buNone/>
            </a:pPr>
            <a:r>
              <a:rPr lang="en-US" sz="2800" dirty="0" smtClean="0"/>
              <a:t>Which one of the following operations is NOT in data definition language?</a:t>
            </a:r>
          </a:p>
          <a:p>
            <a:pPr marL="0" indent="0">
              <a:buNone/>
            </a:pPr>
            <a:r>
              <a:rPr lang="en-US" sz="2800" dirty="0"/>
              <a:t>a</a:t>
            </a:r>
            <a:r>
              <a:rPr lang="en-US" sz="2800" dirty="0" smtClean="0"/>
              <a:t>) INSERT</a:t>
            </a:r>
          </a:p>
          <a:p>
            <a:pPr marL="0" indent="0">
              <a:buNone/>
            </a:pPr>
            <a:r>
              <a:rPr lang="en-US" sz="2800" dirty="0" smtClean="0"/>
              <a:t>b) ALTER</a:t>
            </a:r>
          </a:p>
          <a:p>
            <a:pPr marL="0" indent="0">
              <a:buNone/>
            </a:pPr>
            <a:r>
              <a:rPr lang="en-US" sz="2800" dirty="0" smtClean="0"/>
              <a:t>c) DROP</a:t>
            </a:r>
          </a:p>
          <a:p>
            <a:pPr marL="0" indent="0">
              <a:buNone/>
            </a:pPr>
            <a:r>
              <a:rPr lang="en-US" sz="2800" dirty="0" smtClean="0"/>
              <a:t>d) CREATE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952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Outline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What is a Query? Query Language?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Example Database Tables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SQL Overview: 3 Components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SELECT statement with 1 table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Multi-table SELECT statements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Why spatial extensions are needed?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1-table spatial queries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Multi-table spatial queries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Microsoft Sans Serif"/>
              <a:cs typeface="Microsoft Sans Serif"/>
            </a:endParaRPr>
          </a:p>
          <a:p>
            <a:endParaRPr lang="en-US" dirty="0" smtClean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Microsoft Sans Serif"/>
                <a:cs typeface="Microsoft Sans Serif"/>
              </a:rPr>
              <a:t>SQL Data Manipulation Language:</a:t>
            </a:r>
            <a:br>
              <a:rPr lang="en-US" sz="3600" dirty="0" smtClean="0">
                <a:latin typeface="Microsoft Sans Serif"/>
                <a:cs typeface="Microsoft Sans Serif"/>
              </a:rPr>
            </a:br>
            <a:r>
              <a:rPr lang="en-US" sz="3600" dirty="0" smtClean="0">
                <a:latin typeface="Microsoft Sans Serif"/>
                <a:cs typeface="Microsoft Sans Serif"/>
              </a:rPr>
              <a:t>SELECT Statement</a:t>
            </a:r>
            <a:endParaRPr lang="en-US" sz="36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Sans Serif"/>
                <a:cs typeface="Microsoft Sans Serif"/>
              </a:rPr>
              <a:t>Purpose: Query </a:t>
            </a:r>
            <a:r>
              <a:rPr lang="en-US" sz="2400" dirty="0">
                <a:latin typeface="Microsoft Sans Serif"/>
                <a:cs typeface="Microsoft Sans Serif"/>
              </a:rPr>
              <a:t>data </a:t>
            </a:r>
            <a:r>
              <a:rPr lang="en-US" sz="2400" dirty="0" smtClean="0">
                <a:latin typeface="Microsoft Sans Serif"/>
                <a:cs typeface="Microsoft Sans Serif"/>
              </a:rPr>
              <a:t>from database tables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icrosoft Sans Serif"/>
                <a:cs typeface="Microsoft Sans Serif"/>
              </a:rPr>
              <a:t>Returns a table as result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Sans Serif"/>
                <a:cs typeface="Microsoft Sans Serif"/>
              </a:rPr>
              <a:t>Features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icrosoft Sans Serif"/>
                <a:cs typeface="Microsoft Sans Serif"/>
              </a:rPr>
              <a:t>Has many clauses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icrosoft Sans Serif"/>
                <a:cs typeface="Microsoft Sans Serif"/>
              </a:rPr>
              <a:t>Can refer to many operators and functions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icrosoft Sans Serif"/>
                <a:cs typeface="Microsoft Sans Serif"/>
              </a:rPr>
              <a:t>Allows nested queries 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4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Microsoft Sans Serif"/>
                <a:cs typeface="Microsoft Sans Serif"/>
              </a:rPr>
              <a:t>SQL SELECT Statement: </a:t>
            </a:r>
            <a:br>
              <a:rPr lang="en-US" sz="3600" dirty="0" smtClean="0">
                <a:latin typeface="Microsoft Sans Serif"/>
                <a:cs typeface="Microsoft Sans Serif"/>
              </a:rPr>
            </a:br>
            <a:r>
              <a:rPr lang="en-US" sz="3600" dirty="0" smtClean="0">
                <a:latin typeface="Microsoft Sans Serif"/>
                <a:cs typeface="Microsoft Sans Serif"/>
              </a:rPr>
              <a:t>Scope of Our Discussion</a:t>
            </a:r>
            <a:endParaRPr lang="en-US" sz="36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Microsoft Sans Serif"/>
                <a:cs typeface="Microsoft Sans Serif"/>
              </a:rPr>
              <a:t>Learn enough to appreciate spatial aspects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Microsoft Sans Serif"/>
                <a:cs typeface="Microsoft Sans Serif"/>
              </a:rPr>
              <a:t>Observe example queries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Microsoft Sans Serif"/>
                <a:cs typeface="Microsoft Sans Serif"/>
              </a:rPr>
              <a:t>Read &amp; compose simple SELECT statement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Microsoft Sans Serif"/>
                <a:cs typeface="Microsoft Sans Serif"/>
              </a:rPr>
              <a:t>With frequently used clauses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>
                <a:latin typeface="Microsoft Sans Serif"/>
                <a:cs typeface="Microsoft Sans Serif"/>
              </a:rPr>
              <a:t>e.g., SELECT, FROM, WHERE, …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Microsoft Sans Serif"/>
                <a:cs typeface="Microsoft Sans Serif"/>
              </a:rPr>
              <a:t>And a few operators and functions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0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Microsoft Sans Serif"/>
                <a:cs typeface="Microsoft Sans Serif"/>
              </a:rPr>
              <a:t>Clauses of SELECT Statement</a:t>
            </a:r>
            <a:endParaRPr lang="en-US" sz="36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4884"/>
            <a:ext cx="8610600" cy="4043916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Sans Serif"/>
                <a:cs typeface="Microsoft Sans Serif"/>
              </a:rPr>
              <a:t>Mandatory Clauses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icrosoft Sans Serif"/>
                <a:cs typeface="Microsoft Sans Serif"/>
              </a:rPr>
              <a:t>SELECT </a:t>
            </a:r>
            <a:r>
              <a:rPr lang="en-US" sz="2000" dirty="0">
                <a:latin typeface="Microsoft Sans Serif"/>
                <a:cs typeface="Microsoft Sans Serif"/>
              </a:rPr>
              <a:t>specifies desired columns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FROM specifies relevant tables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Sans Serif"/>
                <a:cs typeface="Microsoft Sans Serif"/>
              </a:rPr>
              <a:t>Optional Clauses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icrosoft Sans Serif"/>
                <a:cs typeface="Microsoft Sans Serif"/>
              </a:rPr>
              <a:t>WHERE </a:t>
            </a:r>
            <a:r>
              <a:rPr lang="en-US" sz="2000" dirty="0">
                <a:latin typeface="Microsoft Sans Serif"/>
                <a:cs typeface="Microsoft Sans Serif"/>
              </a:rPr>
              <a:t>specifies qualifying conditions for results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ORDER BY specifies sorting columns for results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GROUP BY, HAVING specifies aggregation and statistics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6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Microsoft Sans Serif"/>
                <a:cs typeface="Microsoft Sans Serif"/>
              </a:rPr>
              <a:t>SELECT Statement– operators, functions</a:t>
            </a:r>
            <a:endParaRPr lang="en-US" sz="36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Sans Serif"/>
                <a:cs typeface="Microsoft Sans Serif"/>
              </a:rPr>
              <a:t>Arithmetic operators, e.g. +, -,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Sans Serif"/>
                <a:cs typeface="Microsoft Sans Serif"/>
              </a:rPr>
              <a:t>Comparison operators, e.g. =, &lt;, &gt;, BETWEEN, LIKE,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Sans Serif"/>
                <a:cs typeface="Microsoft Sans Serif"/>
              </a:rPr>
              <a:t>Logical operators, e.g. AND, OR, NOT, EXISTS,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Statistical functions, e.g. SUM, COUNT,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Sans Serif"/>
                <a:cs typeface="Microsoft Sans Serif"/>
              </a:rPr>
              <a:t>Set operators, e.g. UNION, IN, ALL, ANY,…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Sans Serif"/>
                <a:cs typeface="Microsoft Sans Serif"/>
              </a:rPr>
              <a:t>Many other operators on strings, data, currency, …</a:t>
            </a:r>
            <a:endParaRPr lang="en-US" sz="24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9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Ex. 1: Simplest SELECT query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Microsoft Sans Serif"/>
                <a:cs typeface="Microsoft Sans Serif"/>
              </a:rPr>
              <a:t>Query</a:t>
            </a:r>
            <a:r>
              <a:rPr lang="en-US" sz="2800" dirty="0">
                <a:latin typeface="Microsoft Sans Serif"/>
                <a:cs typeface="Microsoft Sans Serif"/>
              </a:rPr>
              <a:t>: L</a:t>
            </a:r>
            <a:r>
              <a:rPr lang="en-US" sz="2800" dirty="0" smtClean="0">
                <a:latin typeface="Microsoft Sans Serif"/>
                <a:cs typeface="Microsoft Sans Serif"/>
              </a:rPr>
              <a:t>ist </a:t>
            </a:r>
            <a:r>
              <a:rPr lang="en-US" sz="2800" dirty="0">
                <a:latin typeface="Microsoft Sans Serif"/>
                <a:cs typeface="Microsoft Sans Serif"/>
              </a:rPr>
              <a:t>all the cities </a:t>
            </a:r>
            <a:r>
              <a:rPr lang="en-US" sz="2800" dirty="0" smtClean="0">
                <a:latin typeface="Microsoft Sans Serif"/>
                <a:cs typeface="Microsoft Sans Serif"/>
              </a:rPr>
              <a:t>with their country.</a:t>
            </a:r>
          </a:p>
          <a:p>
            <a:pPr marL="457200" lvl="1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  <a:p>
            <a:pPr marL="0" lvl="1" indent="0">
              <a:buNone/>
            </a:pPr>
            <a:r>
              <a:rPr lang="en-US" sz="2400" dirty="0">
                <a:latin typeface="Microsoft Sans Serif"/>
                <a:cs typeface="Microsoft Sans Serif"/>
              </a:rPr>
              <a:t>SELECT Name, Country</a:t>
            </a:r>
          </a:p>
          <a:p>
            <a:pPr marL="0" lvl="1" indent="0">
              <a:buNone/>
            </a:pPr>
            <a:r>
              <a:rPr lang="en-US" sz="2400" dirty="0">
                <a:latin typeface="Microsoft Sans Serif"/>
                <a:cs typeface="Microsoft Sans Serif"/>
              </a:rPr>
              <a:t>FROM CITY</a:t>
            </a: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695621" y="2684915"/>
            <a:ext cx="6023002" cy="2901219"/>
            <a:chOff x="2134" y="2598"/>
            <a:chExt cx="3303" cy="1237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5" y="2598"/>
              <a:ext cx="1842" cy="1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134" y="3242"/>
              <a:ext cx="1198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latin typeface="Microsoft Sans Serif"/>
                  <a:cs typeface="Microsoft Sans Serif"/>
                </a:rPr>
                <a:t>Result</a:t>
              </a:r>
              <a:r>
                <a:rPr lang="en-US" altLang="en-US" sz="2400" dirty="0" smtClean="0">
                  <a:latin typeface="Microsoft Sans Serif"/>
                  <a:cs typeface="Microsoft Sans Serif"/>
                </a:rPr>
                <a:t>           </a:t>
              </a:r>
              <a:r>
                <a:rPr lang="en-US" altLang="en-US" dirty="0" smtClean="0">
                  <a:latin typeface="Microsoft Sans Serif"/>
                  <a:cs typeface="Microsoft Sans Serif"/>
                  <a:sym typeface="Wingdings" pitchFamily="2" charset="2"/>
                </a:rPr>
                <a:t></a:t>
              </a:r>
              <a:endParaRPr lang="en-US" altLang="en-US" dirty="0">
                <a:latin typeface="Microsoft Sans Serif"/>
                <a:cs typeface="Microsoft Sans Serif"/>
              </a:endParaRPr>
            </a:p>
          </p:txBody>
        </p:sp>
      </p:grp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695" y="2709540"/>
            <a:ext cx="8165813" cy="276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1695621" y="2698901"/>
            <a:ext cx="3195356" cy="276927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821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0178" cy="990600"/>
          </a:xfrm>
        </p:spPr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SELECT with WHERE Clause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Microsoft Sans Serif"/>
                <a:cs typeface="Microsoft Sans Serif"/>
              </a:rPr>
              <a:t>Commonly 3 clauses (SELECT, FROM, WHERE) are used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>
                <a:latin typeface="Microsoft Sans Serif"/>
                <a:cs typeface="Microsoft Sans Serif"/>
              </a:rPr>
              <a:t>Query</a:t>
            </a:r>
            <a:r>
              <a:rPr lang="en-US" sz="2000" dirty="0">
                <a:latin typeface="Microsoft Sans Serif"/>
                <a:cs typeface="Microsoft Sans Serif"/>
              </a:rPr>
              <a:t>: List the names of the capital cities in the CITY table</a:t>
            </a:r>
            <a:r>
              <a:rPr lang="en-US" sz="2000" dirty="0" smtClean="0">
                <a:latin typeface="Microsoft Sans Serif"/>
                <a:cs typeface="Microsoft Sans Serif"/>
              </a:rPr>
              <a:t>.</a:t>
            </a:r>
          </a:p>
          <a:p>
            <a:pPr marL="0" lvl="1" indent="0">
              <a:buNone/>
            </a:pPr>
            <a:r>
              <a:rPr lang="en-US" sz="2000" dirty="0" smtClean="0">
                <a:latin typeface="Microsoft Sans Serif"/>
                <a:cs typeface="Microsoft Sans Serif"/>
              </a:rPr>
              <a:t>SELECT *</a:t>
            </a:r>
          </a:p>
          <a:p>
            <a:pPr marL="0" lvl="1" indent="0">
              <a:buNone/>
            </a:pPr>
            <a:r>
              <a:rPr lang="en-US" sz="2000" dirty="0" smtClean="0">
                <a:latin typeface="Microsoft Sans Serif"/>
                <a:cs typeface="Microsoft Sans Serif"/>
              </a:rPr>
              <a:t>FROM CITY</a:t>
            </a:r>
          </a:p>
          <a:p>
            <a:pPr marL="0" lvl="1" indent="0">
              <a:buNone/>
            </a:pPr>
            <a:r>
              <a:rPr lang="en-US" sz="2000" dirty="0" smtClean="0">
                <a:latin typeface="Microsoft Sans Serif"/>
                <a:cs typeface="Microsoft Sans Serif"/>
              </a:rPr>
              <a:t>WHERE CAPITAL=‘Y’</a:t>
            </a:r>
            <a:endParaRPr lang="en-US" sz="2000" dirty="0">
              <a:latin typeface="Microsoft Sans Serif"/>
              <a:cs typeface="Microsoft Sans Serif"/>
            </a:endParaRP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827571" y="3328989"/>
            <a:ext cx="7846871" cy="2071688"/>
            <a:chOff x="1744" y="2971"/>
            <a:chExt cx="3578" cy="72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70" y="2971"/>
              <a:ext cx="2452" cy="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744" y="3251"/>
              <a:ext cx="95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>
                  <a:latin typeface="Microsoft Sans Serif"/>
                  <a:cs typeface="Microsoft Sans Serif"/>
                </a:rPr>
                <a:t>Result</a:t>
              </a:r>
              <a:r>
                <a:rPr lang="en-US" altLang="en-US" dirty="0">
                  <a:latin typeface="Microsoft Sans Serif"/>
                  <a:cs typeface="Microsoft Sans Serif"/>
                </a:rPr>
                <a:t> </a:t>
              </a:r>
              <a:r>
                <a:rPr lang="en-US" altLang="en-US" dirty="0" smtClean="0">
                  <a:latin typeface="Microsoft Sans Serif"/>
                  <a:cs typeface="Microsoft Sans Serif"/>
                </a:rPr>
                <a:t>              </a:t>
              </a:r>
              <a:r>
                <a:rPr lang="en-US" altLang="en-US" dirty="0" smtClean="0">
                  <a:latin typeface="Microsoft Sans Serif"/>
                  <a:cs typeface="Microsoft Sans Serif"/>
                  <a:sym typeface="Wingdings" pitchFamily="2" charset="2"/>
                </a:rPr>
                <a:t></a:t>
              </a:r>
              <a:endParaRPr lang="en-US" altLang="en-US" dirty="0">
                <a:latin typeface="Microsoft Sans Serif"/>
                <a:cs typeface="Microsoft Sans Serif"/>
              </a:endParaRPr>
            </a:p>
          </p:txBody>
        </p:sp>
      </p:grp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SELECT with Aliasing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Microsoft Sans Serif"/>
                <a:cs typeface="Microsoft Sans Serif"/>
              </a:rPr>
              <a:t>Query</a:t>
            </a:r>
            <a:r>
              <a:rPr lang="en-US" sz="2400" dirty="0" smtClean="0">
                <a:latin typeface="Microsoft Sans Serif"/>
                <a:cs typeface="Microsoft Sans Serif"/>
              </a:rPr>
              <a:t>: List names and Life-expectancy for countries,</a:t>
            </a:r>
          </a:p>
          <a:p>
            <a:pPr marL="0" indent="0">
              <a:buNone/>
            </a:pPr>
            <a:r>
              <a:rPr lang="en-US" sz="2400" dirty="0" smtClean="0">
                <a:latin typeface="Microsoft Sans Serif"/>
                <a:cs typeface="Microsoft Sans Serif"/>
              </a:rPr>
              <a:t>where the life-expectancy is less than seventy years.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2000" b="1" dirty="0" smtClean="0">
                <a:latin typeface="Microsoft Sans Serif"/>
                <a:cs typeface="Microsoft Sans Serif"/>
              </a:rPr>
              <a:t>SELECT</a:t>
            </a:r>
            <a:r>
              <a:rPr lang="en-US" sz="2000" dirty="0" smtClean="0">
                <a:latin typeface="Microsoft Sans Serif"/>
                <a:cs typeface="Microsoft Sans Serif"/>
              </a:rPr>
              <a:t> </a:t>
            </a:r>
            <a:r>
              <a:rPr lang="en-US" sz="2000" dirty="0" err="1" smtClean="0">
                <a:latin typeface="Microsoft Sans Serif"/>
                <a:cs typeface="Microsoft Sans Serif"/>
              </a:rPr>
              <a:t>Co.Name</a:t>
            </a:r>
            <a:r>
              <a:rPr lang="en-US" sz="2000" dirty="0" smtClean="0">
                <a:latin typeface="Microsoft Sans Serif"/>
                <a:cs typeface="Microsoft Sans Serif"/>
              </a:rPr>
              <a:t>, </a:t>
            </a:r>
            <a:r>
              <a:rPr lang="en-US" sz="2000" dirty="0" err="1" smtClean="0">
                <a:latin typeface="Microsoft Sans Serif"/>
                <a:cs typeface="Microsoft Sans Serif"/>
              </a:rPr>
              <a:t>Co.Life-Exp</a:t>
            </a:r>
            <a:endParaRPr lang="en-US" sz="2000" dirty="0" smtClean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2000" b="1" dirty="0" smtClean="0">
                <a:latin typeface="Microsoft Sans Serif"/>
                <a:cs typeface="Microsoft Sans Serif"/>
              </a:rPr>
              <a:t>FROM</a:t>
            </a:r>
            <a:r>
              <a:rPr lang="en-US" sz="2000" dirty="0" smtClean="0">
                <a:latin typeface="Microsoft Sans Serif"/>
                <a:cs typeface="Microsoft Sans Serif"/>
              </a:rPr>
              <a:t> Country Co</a:t>
            </a:r>
          </a:p>
          <a:p>
            <a:pPr marL="0" indent="0">
              <a:buNone/>
            </a:pPr>
            <a:r>
              <a:rPr lang="en-US" sz="2000" b="1" dirty="0" smtClean="0">
                <a:latin typeface="Microsoft Sans Serif"/>
                <a:cs typeface="Microsoft Sans Serif"/>
              </a:rPr>
              <a:t>WHERE</a:t>
            </a:r>
            <a:r>
              <a:rPr lang="en-US" sz="2000" dirty="0" smtClean="0">
                <a:latin typeface="Microsoft Sans Serif"/>
                <a:cs typeface="Microsoft Sans Serif"/>
              </a:rPr>
              <a:t> </a:t>
            </a:r>
            <a:r>
              <a:rPr lang="en-US" sz="2000" dirty="0" err="1" smtClean="0">
                <a:latin typeface="Microsoft Sans Serif"/>
                <a:cs typeface="Microsoft Sans Serif"/>
              </a:rPr>
              <a:t>Co.Life-Exp</a:t>
            </a:r>
            <a:r>
              <a:rPr lang="en-US" sz="2000" dirty="0" smtClean="0">
                <a:latin typeface="Microsoft Sans Serif"/>
                <a:cs typeface="Microsoft Sans Serif"/>
              </a:rPr>
              <a:t> &lt; 70</a:t>
            </a:r>
          </a:p>
          <a:p>
            <a:pPr marL="0" indent="0">
              <a:buNone/>
            </a:pPr>
            <a:endParaRPr lang="en-US" sz="2000" dirty="0" smtClean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altLang="en-US" sz="2000" dirty="0">
                <a:latin typeface="Microsoft Sans Serif"/>
                <a:cs typeface="Microsoft Sans Serif"/>
              </a:rPr>
              <a:t>Note: use of </a:t>
            </a:r>
            <a:r>
              <a:rPr lang="en-US" altLang="en-US" sz="2000" dirty="0">
                <a:solidFill>
                  <a:srgbClr val="FF0000"/>
                </a:solidFill>
                <a:latin typeface="Microsoft Sans Serif"/>
                <a:cs typeface="Microsoft Sans Serif"/>
              </a:rPr>
              <a:t>alias</a:t>
            </a:r>
            <a:r>
              <a:rPr lang="en-US" altLang="en-US" sz="2000" dirty="0">
                <a:latin typeface="Microsoft Sans Serif"/>
                <a:cs typeface="Microsoft Sans Serif"/>
              </a:rPr>
              <a:t> </a:t>
            </a:r>
            <a:r>
              <a:rPr lang="en-US" altLang="en-US" sz="2000" dirty="0" smtClean="0">
                <a:latin typeface="Microsoft Sans Serif"/>
                <a:cs typeface="Microsoft Sans Serif"/>
              </a:rPr>
              <a:t>‘Co</a:t>
            </a:r>
            <a:r>
              <a:rPr lang="en-US" altLang="en-US" sz="2000" dirty="0">
                <a:latin typeface="Microsoft Sans Serif"/>
                <a:cs typeface="Microsoft Sans Serif"/>
              </a:rPr>
              <a:t>’ for Table ‘Country’</a:t>
            </a: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6060252" y="2862773"/>
            <a:ext cx="2585656" cy="1604794"/>
            <a:chOff x="3700" y="2708"/>
            <a:chExt cx="1608" cy="757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2887"/>
              <a:ext cx="1608" cy="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4111" y="2708"/>
              <a:ext cx="605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>
                  <a:latin typeface="Microsoft Sans Serif"/>
                  <a:cs typeface="Microsoft Sans Serif"/>
                </a:rPr>
                <a:t>Result</a:t>
              </a:r>
              <a:r>
                <a:rPr lang="en-US" altLang="en-US" dirty="0">
                  <a:latin typeface="Microsoft Sans Serif"/>
                  <a:cs typeface="Microsoft Sans Serif"/>
                </a:rPr>
                <a:t> </a:t>
              </a:r>
            </a:p>
          </p:txBody>
        </p:sp>
      </p:grp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4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What is a Query?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975" lvl="1" indent="0">
              <a:buNone/>
            </a:pPr>
            <a:r>
              <a:rPr lang="en-US" dirty="0" smtClean="0">
                <a:latin typeface="Microsoft Sans Serif"/>
                <a:cs typeface="Microsoft Sans Serif"/>
              </a:rPr>
              <a:t>A query is a “question” posed to a database, expressed in a high-level declarative manner</a:t>
            </a:r>
          </a:p>
          <a:p>
            <a:pPr marL="53975" lvl="1" indent="0">
              <a:buNone/>
            </a:pPr>
            <a:endParaRPr lang="en-US" dirty="0" smtClean="0">
              <a:latin typeface="Microsoft Sans Serif"/>
              <a:cs typeface="Microsoft Sans Serif"/>
            </a:endParaRPr>
          </a:p>
          <a:p>
            <a:r>
              <a:rPr lang="en-US" sz="2800" dirty="0" smtClean="0">
                <a:latin typeface="Microsoft Sans Serif"/>
                <a:cs typeface="Microsoft Sans Serif"/>
              </a:rPr>
              <a:t>Mouse click on a map symbol</a:t>
            </a:r>
          </a:p>
          <a:p>
            <a:r>
              <a:rPr lang="en-US" sz="2800" dirty="0">
                <a:latin typeface="Microsoft Sans Serif"/>
                <a:cs typeface="Microsoft Sans Serif"/>
              </a:rPr>
              <a:t>K</a:t>
            </a:r>
            <a:r>
              <a:rPr lang="en-US" sz="2800" dirty="0" smtClean="0">
                <a:latin typeface="Microsoft Sans Serif"/>
                <a:cs typeface="Microsoft Sans Serif"/>
              </a:rPr>
              <a:t>eyword typed in a search engine</a:t>
            </a:r>
          </a:p>
          <a:p>
            <a:r>
              <a:rPr lang="en-US" sz="2800" dirty="0" smtClean="0">
                <a:latin typeface="Microsoft Sans Serif"/>
                <a:cs typeface="Microsoft Sans Serif"/>
              </a:rPr>
              <a:t>SELECT </a:t>
            </a:r>
            <a:r>
              <a:rPr lang="en-US" sz="2800" dirty="0" err="1" smtClean="0">
                <a:latin typeface="Microsoft Sans Serif"/>
                <a:cs typeface="Microsoft Sans Serif"/>
              </a:rPr>
              <a:t>S.name</a:t>
            </a:r>
            <a:r>
              <a:rPr lang="en-US" sz="2800" dirty="0" smtClean="0">
                <a:latin typeface="Microsoft Sans Serif"/>
                <a:cs typeface="Microsoft Sans Serif"/>
              </a:rPr>
              <a:t> FROM Senator S</a:t>
            </a:r>
          </a:p>
          <a:p>
            <a:pPr marL="0" indent="0">
              <a:buNone/>
            </a:pPr>
            <a:r>
              <a:rPr lang="en-US" sz="2800" dirty="0" smtClean="0">
                <a:latin typeface="Microsoft Sans Serif"/>
                <a:cs typeface="Microsoft Sans Serif"/>
              </a:rPr>
              <a:t>    WHERE </a:t>
            </a:r>
            <a:r>
              <a:rPr lang="en-US" sz="2800" dirty="0" err="1" smtClean="0">
                <a:latin typeface="Microsoft Sans Serif"/>
                <a:cs typeface="Microsoft Sans Serif"/>
              </a:rPr>
              <a:t>S.gender</a:t>
            </a:r>
            <a:r>
              <a:rPr lang="en-US" sz="2800" dirty="0" smtClean="0">
                <a:latin typeface="Microsoft Sans Serif"/>
                <a:cs typeface="Microsoft Sans Serif"/>
              </a:rPr>
              <a:t> = ‘F’</a:t>
            </a: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Microsoft Sans Serif"/>
                <a:cs typeface="Microsoft Sans Serif"/>
              </a:rPr>
              <a:t>SELECT: Aggregate Queries</a:t>
            </a:r>
            <a:endParaRPr lang="en-US" sz="36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760178" cy="3868454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Microsoft Sans Serif"/>
                <a:cs typeface="Microsoft Sans Serif"/>
              </a:rPr>
              <a:t>Query</a:t>
            </a:r>
            <a:r>
              <a:rPr lang="en-US" sz="2400" dirty="0" smtClean="0">
                <a:latin typeface="Microsoft Sans Serif"/>
                <a:cs typeface="Microsoft Sans Serif"/>
              </a:rPr>
              <a:t>: What is the average population of the capital cities?</a:t>
            </a:r>
          </a:p>
          <a:p>
            <a:pPr marL="0" indent="0">
              <a:buNone/>
            </a:pPr>
            <a:endParaRPr lang="en-US" sz="18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1800" b="1" dirty="0" smtClean="0">
                <a:latin typeface="Microsoft Sans Serif"/>
                <a:cs typeface="Microsoft Sans Serif"/>
              </a:rPr>
              <a:t>SELECT</a:t>
            </a:r>
            <a:r>
              <a:rPr lang="en-US" sz="1800" dirty="0" smtClean="0">
                <a:latin typeface="Microsoft Sans Serif"/>
                <a:cs typeface="Microsoft Sans Serif"/>
              </a:rPr>
              <a:t> AVG(</a:t>
            </a:r>
            <a:r>
              <a:rPr lang="en-US" sz="1800" dirty="0" err="1" smtClean="0">
                <a:latin typeface="Microsoft Sans Serif"/>
                <a:cs typeface="Microsoft Sans Serif"/>
              </a:rPr>
              <a:t>Ci.Pop</a:t>
            </a:r>
            <a:r>
              <a:rPr lang="en-US" sz="1800" dirty="0" smtClean="0">
                <a:latin typeface="Microsoft Sans Serif"/>
                <a:cs typeface="Microsoft Sans Serif"/>
              </a:rPr>
              <a:t>)</a:t>
            </a:r>
          </a:p>
          <a:p>
            <a:pPr marL="0" indent="0">
              <a:buNone/>
            </a:pPr>
            <a:r>
              <a:rPr lang="en-US" sz="1800" b="1" dirty="0">
                <a:latin typeface="Microsoft Sans Serif"/>
                <a:cs typeface="Microsoft Sans Serif"/>
              </a:rPr>
              <a:t>FROM</a:t>
            </a:r>
            <a:r>
              <a:rPr lang="en-US" sz="1800" dirty="0" smtClean="0">
                <a:latin typeface="Microsoft Sans Serif"/>
                <a:cs typeface="Microsoft Sans Serif"/>
              </a:rPr>
              <a:t> City Ci</a:t>
            </a:r>
          </a:p>
          <a:p>
            <a:pPr marL="0" indent="0">
              <a:buNone/>
            </a:pPr>
            <a:r>
              <a:rPr lang="en-US" sz="1800" b="1" dirty="0">
                <a:latin typeface="Microsoft Sans Serif"/>
                <a:cs typeface="Microsoft Sans Serif"/>
              </a:rPr>
              <a:t>WHERE</a:t>
            </a:r>
            <a:r>
              <a:rPr lang="en-US" sz="1800" dirty="0" smtClean="0">
                <a:latin typeface="Microsoft Sans Serif"/>
                <a:cs typeface="Microsoft Sans Serif"/>
              </a:rPr>
              <a:t> </a:t>
            </a:r>
            <a:r>
              <a:rPr lang="en-US" sz="1800" dirty="0" err="1" smtClean="0">
                <a:latin typeface="Microsoft Sans Serif"/>
                <a:cs typeface="Microsoft Sans Serif"/>
              </a:rPr>
              <a:t>Ci.Capital</a:t>
            </a:r>
            <a:r>
              <a:rPr lang="en-US" sz="1800" dirty="0" smtClean="0">
                <a:latin typeface="Microsoft Sans Serif"/>
                <a:cs typeface="Microsoft Sans Serif"/>
              </a:rPr>
              <a:t> = ‘Y’</a:t>
            </a:r>
          </a:p>
          <a:p>
            <a:pPr marL="0" indent="0">
              <a:buNone/>
            </a:pPr>
            <a:endParaRPr lang="en-US" sz="18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2400" b="1" dirty="0" smtClean="0">
                <a:latin typeface="Microsoft Sans Serif"/>
                <a:cs typeface="Microsoft Sans Serif"/>
              </a:rPr>
              <a:t>Query</a:t>
            </a:r>
            <a:r>
              <a:rPr lang="en-US" sz="2400" dirty="0" smtClean="0">
                <a:latin typeface="Microsoft Sans Serif"/>
                <a:cs typeface="Microsoft Sans Serif"/>
              </a:rPr>
              <a:t>: </a:t>
            </a:r>
            <a:r>
              <a:rPr lang="en-US" sz="2400" dirty="0" smtClean="0">
                <a:solidFill>
                  <a:srgbClr val="00B050"/>
                </a:solidFill>
                <a:latin typeface="Microsoft Sans Serif"/>
                <a:cs typeface="Microsoft Sans Serif"/>
              </a:rPr>
              <a:t>For each continent</a:t>
            </a:r>
            <a:r>
              <a:rPr lang="en-US" sz="2400" dirty="0" smtClean="0">
                <a:latin typeface="Microsoft Sans Serif"/>
                <a:cs typeface="Microsoft Sans Serif"/>
              </a:rPr>
              <a:t>, find the </a:t>
            </a:r>
            <a:r>
              <a:rPr lang="en-US" sz="2400" dirty="0" smtClean="0">
                <a:solidFill>
                  <a:srgbClr val="7030A0"/>
                </a:solidFill>
                <a:latin typeface="Microsoft Sans Serif"/>
                <a:cs typeface="Microsoft Sans Serif"/>
              </a:rPr>
              <a:t>average GDP</a:t>
            </a:r>
            <a:r>
              <a:rPr lang="en-US" sz="2400" dirty="0" smtClean="0">
                <a:latin typeface="Microsoft Sans Serif"/>
                <a:cs typeface="Microsoft Sans Serif"/>
              </a:rPr>
              <a:t>.</a:t>
            </a:r>
          </a:p>
          <a:p>
            <a:pPr marL="0" indent="0">
              <a:buNone/>
            </a:pPr>
            <a:endParaRPr lang="en-US" sz="18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1800" b="1" dirty="0">
                <a:latin typeface="Microsoft Sans Serif"/>
                <a:cs typeface="Microsoft Sans Serif"/>
              </a:rPr>
              <a:t>SELECT</a:t>
            </a:r>
            <a:r>
              <a:rPr lang="en-US" sz="1800" dirty="0">
                <a:latin typeface="Microsoft Sans Serif"/>
                <a:cs typeface="Microsoft Sans Serif"/>
              </a:rPr>
              <a:t> </a:t>
            </a:r>
            <a:r>
              <a:rPr lang="en-US" sz="1800" dirty="0" err="1" smtClean="0">
                <a:latin typeface="Microsoft Sans Serif"/>
                <a:cs typeface="Microsoft Sans Serif"/>
              </a:rPr>
              <a:t>Co.Cont</a:t>
            </a:r>
            <a:r>
              <a:rPr lang="en-US" sz="1800" dirty="0" smtClean="0">
                <a:latin typeface="Microsoft Sans Serif"/>
                <a:cs typeface="Microsoft Sans Serif"/>
              </a:rPr>
              <a:t>, </a:t>
            </a:r>
            <a:r>
              <a:rPr lang="en-US" sz="1800" dirty="0" err="1" smtClean="0">
                <a:solidFill>
                  <a:srgbClr val="7030A0"/>
                </a:solidFill>
                <a:latin typeface="Microsoft Sans Serif"/>
                <a:cs typeface="Microsoft Sans Serif"/>
              </a:rPr>
              <a:t>Avg</a:t>
            </a:r>
            <a:r>
              <a:rPr lang="en-US" sz="1800" dirty="0" smtClean="0">
                <a:solidFill>
                  <a:srgbClr val="7030A0"/>
                </a:solidFill>
                <a:latin typeface="Microsoft Sans Serif"/>
                <a:cs typeface="Microsoft Sans Serif"/>
              </a:rPr>
              <a:t> (</a:t>
            </a:r>
            <a:r>
              <a:rPr lang="en-US" sz="1800" dirty="0" err="1" smtClean="0">
                <a:solidFill>
                  <a:srgbClr val="7030A0"/>
                </a:solidFill>
                <a:latin typeface="Microsoft Sans Serif"/>
                <a:cs typeface="Microsoft Sans Serif"/>
              </a:rPr>
              <a:t>Co.GDP</a:t>
            </a:r>
            <a:r>
              <a:rPr lang="en-US" sz="1800" dirty="0" smtClean="0">
                <a:solidFill>
                  <a:srgbClr val="7030A0"/>
                </a:solidFill>
                <a:latin typeface="Microsoft Sans Serif"/>
                <a:cs typeface="Microsoft Sans Serif"/>
              </a:rPr>
              <a:t>) </a:t>
            </a:r>
            <a:r>
              <a:rPr lang="en-US" sz="1800" dirty="0" smtClean="0">
                <a:latin typeface="Microsoft Sans Serif"/>
                <a:cs typeface="Microsoft Sans Serif"/>
              </a:rPr>
              <a:t>AS Continent-GDP</a:t>
            </a:r>
            <a:endParaRPr lang="en-US" sz="18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1800" b="1" dirty="0">
                <a:latin typeface="Microsoft Sans Serif"/>
                <a:cs typeface="Microsoft Sans Serif"/>
              </a:rPr>
              <a:t>FROM</a:t>
            </a:r>
            <a:r>
              <a:rPr lang="en-US" sz="1800" dirty="0">
                <a:latin typeface="Microsoft Sans Serif"/>
                <a:cs typeface="Microsoft Sans Serif"/>
              </a:rPr>
              <a:t> </a:t>
            </a:r>
            <a:r>
              <a:rPr lang="en-US" sz="1800" dirty="0" smtClean="0">
                <a:latin typeface="Microsoft Sans Serif"/>
                <a:cs typeface="Microsoft Sans Serif"/>
              </a:rPr>
              <a:t>Country Co</a:t>
            </a:r>
            <a:endParaRPr lang="en-US" sz="18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B050"/>
                </a:solidFill>
                <a:latin typeface="Microsoft Sans Serif"/>
                <a:cs typeface="Microsoft Sans Serif"/>
              </a:rPr>
              <a:t>GROUP BY </a:t>
            </a:r>
            <a:r>
              <a:rPr lang="en-US" sz="1800" dirty="0" err="1" smtClean="0">
                <a:solidFill>
                  <a:srgbClr val="00B050"/>
                </a:solidFill>
                <a:latin typeface="Microsoft Sans Serif"/>
                <a:cs typeface="Microsoft Sans Serif"/>
              </a:rPr>
              <a:t>Co.Cont</a:t>
            </a:r>
            <a:endParaRPr lang="en-US" sz="1800" dirty="0">
              <a:solidFill>
                <a:srgbClr val="00B050"/>
              </a:solidFill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7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Microsoft Sans Serif"/>
                <a:cs typeface="Microsoft Sans Serif"/>
              </a:rPr>
              <a:t>SELECT: HAVING Clause</a:t>
            </a:r>
            <a:endParaRPr lang="en-US" sz="40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Microsoft Sans Serif"/>
                <a:cs typeface="Microsoft Sans Serif"/>
              </a:rPr>
              <a:t>Query</a:t>
            </a:r>
            <a:r>
              <a:rPr lang="en-US" sz="2400" dirty="0" smtClean="0">
                <a:latin typeface="Microsoft Sans Serif"/>
                <a:cs typeface="Microsoft Sans Serif"/>
              </a:rPr>
              <a:t>: For each country in which </a:t>
            </a:r>
            <a:r>
              <a:rPr lang="en-US" sz="2400" dirty="0" smtClean="0">
                <a:solidFill>
                  <a:srgbClr val="7030A0"/>
                </a:solidFill>
                <a:latin typeface="Microsoft Sans Serif"/>
                <a:cs typeface="Microsoft Sans Serif"/>
              </a:rPr>
              <a:t>at least two </a:t>
            </a:r>
            <a:r>
              <a:rPr lang="en-US" sz="2400" dirty="0" smtClean="0">
                <a:latin typeface="Microsoft Sans Serif"/>
                <a:cs typeface="Microsoft Sans Serif"/>
              </a:rPr>
              <a:t>rivers originate, find the </a:t>
            </a:r>
            <a:r>
              <a:rPr lang="en-US" sz="2400" dirty="0" smtClean="0">
                <a:solidFill>
                  <a:srgbClr val="00B0F0"/>
                </a:solidFill>
                <a:latin typeface="Microsoft Sans Serif"/>
                <a:cs typeface="Microsoft Sans Serif"/>
              </a:rPr>
              <a:t>length of the smallest river</a:t>
            </a:r>
            <a:r>
              <a:rPr lang="en-US" sz="2400" dirty="0" smtClean="0">
                <a:latin typeface="Microsoft Sans Serif"/>
                <a:cs typeface="Microsoft Sans Serif"/>
              </a:rPr>
              <a:t>.</a:t>
            </a:r>
          </a:p>
          <a:p>
            <a:pPr marL="0" indent="0">
              <a:buNone/>
            </a:pPr>
            <a:endParaRPr lang="en-US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2000" b="1" dirty="0" smtClean="0">
                <a:latin typeface="Microsoft Sans Serif"/>
                <a:cs typeface="Microsoft Sans Serif"/>
              </a:rPr>
              <a:t>SELECT</a:t>
            </a:r>
            <a:r>
              <a:rPr lang="en-US" sz="2000" dirty="0" smtClean="0">
                <a:latin typeface="Microsoft Sans Serif"/>
                <a:cs typeface="Microsoft Sans Serif"/>
              </a:rPr>
              <a:t> </a:t>
            </a:r>
            <a:r>
              <a:rPr lang="en-US" sz="2000" dirty="0" err="1" smtClean="0">
                <a:latin typeface="Microsoft Sans Serif"/>
                <a:cs typeface="Microsoft Sans Serif"/>
              </a:rPr>
              <a:t>R.Origin</a:t>
            </a:r>
            <a:r>
              <a:rPr lang="en-US" sz="2000" dirty="0" smtClean="0">
                <a:latin typeface="Microsoft Sans Serif"/>
                <a:cs typeface="Microsoft Sans Serif"/>
              </a:rPr>
              <a:t>, </a:t>
            </a:r>
            <a:r>
              <a:rPr lang="en-US" sz="2000" dirty="0" smtClean="0">
                <a:solidFill>
                  <a:srgbClr val="00B0F0"/>
                </a:solidFill>
                <a:latin typeface="Microsoft Sans Serif"/>
                <a:cs typeface="Microsoft Sans Serif"/>
              </a:rPr>
              <a:t>MIN (</a:t>
            </a:r>
            <a:r>
              <a:rPr lang="en-US" sz="2000" dirty="0" err="1" smtClean="0">
                <a:solidFill>
                  <a:srgbClr val="00B0F0"/>
                </a:solidFill>
                <a:latin typeface="Microsoft Sans Serif"/>
                <a:cs typeface="Microsoft Sans Serif"/>
              </a:rPr>
              <a:t>R.length</a:t>
            </a:r>
            <a:r>
              <a:rPr lang="en-US" sz="2000" dirty="0" smtClean="0">
                <a:solidFill>
                  <a:srgbClr val="00B0F0"/>
                </a:solidFill>
                <a:latin typeface="Microsoft Sans Serif"/>
                <a:cs typeface="Microsoft Sans Serif"/>
              </a:rPr>
              <a:t>) </a:t>
            </a:r>
            <a:r>
              <a:rPr lang="en-US" sz="2000" b="1" dirty="0">
                <a:latin typeface="Microsoft Sans Serif"/>
                <a:cs typeface="Microsoft Sans Serif"/>
              </a:rPr>
              <a:t>AS</a:t>
            </a:r>
            <a:r>
              <a:rPr lang="en-US" sz="2000" dirty="0" smtClean="0">
                <a:latin typeface="Microsoft Sans Serif"/>
                <a:cs typeface="Microsoft Sans Serif"/>
              </a:rPr>
              <a:t> Min-length</a:t>
            </a:r>
          </a:p>
          <a:p>
            <a:pPr marL="0" indent="0">
              <a:buNone/>
            </a:pPr>
            <a:r>
              <a:rPr lang="en-US" sz="2000" b="1" dirty="0">
                <a:latin typeface="Microsoft Sans Serif"/>
                <a:cs typeface="Microsoft Sans Serif"/>
              </a:rPr>
              <a:t>FROM</a:t>
            </a:r>
            <a:r>
              <a:rPr lang="en-US" sz="2000" dirty="0" smtClean="0">
                <a:latin typeface="Microsoft Sans Serif"/>
                <a:cs typeface="Microsoft Sans Serif"/>
              </a:rPr>
              <a:t> River</a:t>
            </a:r>
          </a:p>
          <a:p>
            <a:pPr marL="0" indent="0">
              <a:buNone/>
            </a:pPr>
            <a:r>
              <a:rPr lang="en-US" sz="2000" b="1" dirty="0">
                <a:latin typeface="Microsoft Sans Serif"/>
                <a:cs typeface="Microsoft Sans Serif"/>
              </a:rPr>
              <a:t>GROUP</a:t>
            </a:r>
            <a:r>
              <a:rPr lang="en-US" sz="2000" dirty="0" smtClean="0">
                <a:latin typeface="Microsoft Sans Serif"/>
                <a:cs typeface="Microsoft Sans Serif"/>
              </a:rPr>
              <a:t> </a:t>
            </a:r>
            <a:r>
              <a:rPr lang="en-US" sz="2000" b="1" dirty="0">
                <a:latin typeface="Microsoft Sans Serif"/>
                <a:cs typeface="Microsoft Sans Serif"/>
              </a:rPr>
              <a:t>BY</a:t>
            </a:r>
            <a:r>
              <a:rPr lang="en-US" sz="2000" dirty="0" smtClean="0">
                <a:latin typeface="Microsoft Sans Serif"/>
                <a:cs typeface="Microsoft Sans Serif"/>
              </a:rPr>
              <a:t> </a:t>
            </a:r>
            <a:r>
              <a:rPr lang="en-US" sz="2000" dirty="0" err="1" smtClean="0">
                <a:latin typeface="Microsoft Sans Serif"/>
                <a:cs typeface="Microsoft Sans Serif"/>
              </a:rPr>
              <a:t>R.Origin</a:t>
            </a:r>
            <a:endParaRPr lang="en-US" sz="2000" dirty="0" smtClean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Microsoft Sans Serif"/>
                <a:cs typeface="Microsoft Sans Serif"/>
              </a:rPr>
              <a:t>HAVING</a:t>
            </a:r>
            <a:r>
              <a:rPr lang="en-US" sz="2000" dirty="0" smtClean="0">
                <a:solidFill>
                  <a:srgbClr val="7030A0"/>
                </a:solidFill>
                <a:latin typeface="Microsoft Sans Serif"/>
                <a:cs typeface="Microsoft Sans Serif"/>
              </a:rPr>
              <a:t> COUNT(*) &gt; 1</a:t>
            </a:r>
            <a:endParaRPr lang="en-US" sz="2000" dirty="0">
              <a:solidFill>
                <a:srgbClr val="7030A0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1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Outline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What is a Query? Query Language?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Example Database Tables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SQL Overview: 3 Components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SELECT statement with 1 table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Multi-table SELECT statements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Why spatial extensions are needed?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1-table spatial queries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Multi-table spatial queries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Microsoft Sans Serif"/>
              <a:cs typeface="Microsoft Sans Serif"/>
            </a:endParaRPr>
          </a:p>
          <a:p>
            <a:endParaRPr lang="en-US" dirty="0" smtClean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Two-Table Query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31089"/>
            <a:ext cx="8610600" cy="410771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Microsoft Sans Serif"/>
                <a:cs typeface="Microsoft Sans Serif"/>
              </a:rPr>
              <a:t>Query</a:t>
            </a:r>
            <a:r>
              <a:rPr lang="en-US" sz="2400" dirty="0">
                <a:latin typeface="Microsoft Sans Serif"/>
                <a:cs typeface="Microsoft Sans Serif"/>
              </a:rPr>
              <a:t>: List </a:t>
            </a:r>
            <a:r>
              <a:rPr lang="en-US" sz="2400" dirty="0" smtClean="0">
                <a:solidFill>
                  <a:srgbClr val="7030A0"/>
                </a:solidFill>
                <a:latin typeface="Microsoft Sans Serif"/>
                <a:cs typeface="Microsoft Sans Serif"/>
              </a:rPr>
              <a:t>capital cities </a:t>
            </a:r>
            <a:r>
              <a:rPr lang="en-US" sz="2400" dirty="0" smtClean="0">
                <a:latin typeface="Microsoft Sans Serif"/>
                <a:cs typeface="Microsoft Sans Serif"/>
              </a:rPr>
              <a:t>and populations of countries whose GDP exceeds one trillion dollars.</a:t>
            </a:r>
          </a:p>
          <a:p>
            <a:pPr marL="0" indent="0">
              <a:buNone/>
            </a:pPr>
            <a:endParaRPr lang="en-US" sz="2000" dirty="0" smtClean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n-US" sz="2000" dirty="0" smtClean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n-US" sz="2000" dirty="0" smtClean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2000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Q? How do we find capital city for countries?</a:t>
            </a:r>
          </a:p>
          <a:p>
            <a:pPr marL="0" indent="0">
              <a:buNone/>
            </a:pPr>
            <a:endParaRPr lang="en-US" sz="2000" dirty="0" smtClean="0">
              <a:latin typeface="Microsoft Sans Serif"/>
              <a:cs typeface="Microsoft Sans Serif"/>
            </a:endParaRP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0563" y="2285968"/>
            <a:ext cx="6714460" cy="218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51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Microsoft Sans Serif"/>
                <a:cs typeface="Microsoft Sans Serif"/>
              </a:rPr>
              <a:t>World Database Data Tables: City</a:t>
            </a:r>
            <a:endParaRPr lang="en-US" sz="40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 smtClean="0"/>
              <a:t>The </a:t>
            </a:r>
            <a:r>
              <a:rPr lang="en-US" sz="2200" b="1" dirty="0" smtClean="0"/>
              <a:t>CITY</a:t>
            </a:r>
            <a:r>
              <a:rPr lang="en-US" sz="2200" dirty="0" smtClean="0"/>
              <a:t> table has 5 columns, Name, Country, Population (Pop), Capital and Shape, Shape is a point.</a:t>
            </a:r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588" y="2667002"/>
            <a:ext cx="8165813" cy="276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Two-Table Query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31089"/>
            <a:ext cx="8610600" cy="410771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Microsoft Sans Serif"/>
                <a:cs typeface="Microsoft Sans Serif"/>
              </a:rPr>
              <a:t>Query</a:t>
            </a:r>
            <a:r>
              <a:rPr lang="en-US" sz="2400" dirty="0">
                <a:latin typeface="Microsoft Sans Serif"/>
                <a:cs typeface="Microsoft Sans Serif"/>
              </a:rPr>
              <a:t>: List </a:t>
            </a:r>
            <a:r>
              <a:rPr lang="en-US" sz="2400" dirty="0" smtClean="0">
                <a:solidFill>
                  <a:srgbClr val="7030A0"/>
                </a:solidFill>
                <a:latin typeface="Microsoft Sans Serif"/>
                <a:cs typeface="Microsoft Sans Serif"/>
              </a:rPr>
              <a:t>capital cities </a:t>
            </a:r>
            <a:r>
              <a:rPr lang="en-US" sz="2400" dirty="0" smtClean="0">
                <a:latin typeface="Microsoft Sans Serif"/>
                <a:cs typeface="Microsoft Sans Serif"/>
              </a:rPr>
              <a:t>and populations of countries whose GDP exceeds one trillion dollars.</a:t>
            </a:r>
          </a:p>
          <a:p>
            <a:pPr marL="0" indent="0">
              <a:buNone/>
            </a:pPr>
            <a:endParaRPr lang="en-US" sz="2000" dirty="0" smtClean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n-US" sz="2000" dirty="0" smtClean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n-US" sz="2000" dirty="0" smtClean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2000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How do we find capital city for countries?</a:t>
            </a:r>
          </a:p>
          <a:p>
            <a:pPr marL="400050" lvl="1" indent="0">
              <a:spcBef>
                <a:spcPts val="300"/>
              </a:spcBef>
              <a:buNone/>
            </a:pPr>
            <a:r>
              <a:rPr lang="en-US" sz="1800" dirty="0" smtClean="0">
                <a:latin typeface="Microsoft Sans Serif"/>
                <a:cs typeface="Microsoft Sans Serif"/>
              </a:rPr>
              <a:t>Join City table with Country table using 	</a:t>
            </a:r>
            <a:r>
              <a:rPr lang="en-US" sz="1800" dirty="0" err="1" smtClean="0">
                <a:latin typeface="Microsoft Sans Serif"/>
                <a:cs typeface="Microsoft Sans Serif"/>
              </a:rPr>
              <a:t>City.Country</a:t>
            </a:r>
            <a:r>
              <a:rPr lang="en-US" sz="1800" dirty="0" smtClean="0">
                <a:latin typeface="Microsoft Sans Serif"/>
                <a:cs typeface="Microsoft Sans Serif"/>
              </a:rPr>
              <a:t> </a:t>
            </a:r>
            <a:r>
              <a:rPr lang="en-US" sz="1800" dirty="0">
                <a:latin typeface="Microsoft Sans Serif"/>
                <a:cs typeface="Microsoft Sans Serif"/>
              </a:rPr>
              <a:t>= </a:t>
            </a:r>
            <a:r>
              <a:rPr lang="en-US" sz="1800" dirty="0" err="1" smtClean="0">
                <a:latin typeface="Microsoft Sans Serif"/>
                <a:cs typeface="Microsoft Sans Serif"/>
              </a:rPr>
              <a:t>Country.Name</a:t>
            </a:r>
            <a:endParaRPr lang="en-US" sz="1800" dirty="0" smtClean="0">
              <a:latin typeface="Microsoft Sans Serif"/>
              <a:cs typeface="Microsoft Sans Serif"/>
            </a:endParaRPr>
          </a:p>
          <a:p>
            <a:pPr marL="2171700" lvl="5" indent="0">
              <a:buNone/>
            </a:pPr>
            <a:r>
              <a:rPr lang="en-US" sz="1800" dirty="0" smtClean="0">
                <a:latin typeface="Microsoft Sans Serif"/>
                <a:cs typeface="Microsoft Sans Serif"/>
              </a:rPr>
              <a:t>			AND (</a:t>
            </a:r>
            <a:r>
              <a:rPr lang="en-US" sz="1800" dirty="0" err="1" smtClean="0">
                <a:solidFill>
                  <a:srgbClr val="7030A0"/>
                </a:solidFill>
                <a:latin typeface="Microsoft Sans Serif"/>
                <a:cs typeface="Microsoft Sans Serif"/>
              </a:rPr>
              <a:t>City.Capital</a:t>
            </a:r>
            <a:r>
              <a:rPr lang="en-US" sz="1800" dirty="0">
                <a:solidFill>
                  <a:srgbClr val="7030A0"/>
                </a:solidFill>
                <a:latin typeface="Microsoft Sans Serif"/>
                <a:cs typeface="Microsoft Sans Serif"/>
              </a:rPr>
              <a:t>=‘Y</a:t>
            </a:r>
            <a:r>
              <a:rPr lang="en-US" sz="1800" dirty="0" smtClean="0">
                <a:solidFill>
                  <a:srgbClr val="7030A0"/>
                </a:solidFill>
                <a:latin typeface="Microsoft Sans Serif"/>
                <a:cs typeface="Microsoft Sans Serif"/>
              </a:rPr>
              <a:t>’)</a:t>
            </a:r>
            <a:endParaRPr lang="en-US" sz="1800" dirty="0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n-US" sz="2000" dirty="0" smtClean="0">
              <a:latin typeface="Microsoft Sans Serif"/>
              <a:cs typeface="Microsoft Sans Serif"/>
            </a:endParaRP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0563" y="2285968"/>
            <a:ext cx="6714460" cy="218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17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Two-Table Query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16149"/>
            <a:ext cx="8610600" cy="4022651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Microsoft Sans Serif"/>
                <a:cs typeface="Microsoft Sans Serif"/>
              </a:rPr>
              <a:t>Query</a:t>
            </a:r>
            <a:r>
              <a:rPr lang="en-US" sz="2400" dirty="0">
                <a:latin typeface="Microsoft Sans Serif"/>
                <a:cs typeface="Microsoft Sans Serif"/>
              </a:rPr>
              <a:t>: List </a:t>
            </a:r>
            <a:r>
              <a:rPr lang="en-US" sz="2400" dirty="0" smtClean="0">
                <a:solidFill>
                  <a:srgbClr val="7030A0"/>
                </a:solidFill>
                <a:latin typeface="Microsoft Sans Serif"/>
                <a:cs typeface="Microsoft Sans Serif"/>
              </a:rPr>
              <a:t>capital cities </a:t>
            </a:r>
            <a:r>
              <a:rPr lang="en-US" sz="2400" dirty="0" smtClean="0">
                <a:latin typeface="Microsoft Sans Serif"/>
                <a:cs typeface="Microsoft Sans Serif"/>
              </a:rPr>
              <a:t>and populations of countries whose </a:t>
            </a:r>
            <a:r>
              <a:rPr lang="en-US" sz="2400" dirty="0" smtClean="0">
                <a:solidFill>
                  <a:srgbClr val="0070C0"/>
                </a:solidFill>
                <a:latin typeface="Microsoft Sans Serif"/>
                <a:cs typeface="Microsoft Sans Serif"/>
              </a:rPr>
              <a:t>GDP exceeds one trillion dollars</a:t>
            </a:r>
            <a:r>
              <a:rPr lang="en-US" sz="2400" dirty="0" smtClean="0">
                <a:latin typeface="Microsoft Sans Serif"/>
                <a:cs typeface="Microsoft Sans Serif"/>
              </a:rPr>
              <a:t>.</a:t>
            </a:r>
          </a:p>
          <a:p>
            <a:pPr marL="0" indent="0">
              <a:buNone/>
            </a:pPr>
            <a:endParaRPr lang="en-US" sz="2000" b="1" dirty="0" smtClean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2000" b="1" dirty="0" smtClean="0">
                <a:latin typeface="Microsoft Sans Serif"/>
                <a:cs typeface="Microsoft Sans Serif"/>
              </a:rPr>
              <a:t>SELECT</a:t>
            </a:r>
            <a:r>
              <a:rPr lang="en-US" sz="2000" dirty="0" smtClean="0">
                <a:latin typeface="Microsoft Sans Serif"/>
                <a:cs typeface="Microsoft Sans Serif"/>
              </a:rPr>
              <a:t> </a:t>
            </a:r>
            <a:r>
              <a:rPr lang="en-US" sz="2000" dirty="0" err="1" smtClean="0">
                <a:latin typeface="Microsoft Sans Serif"/>
                <a:cs typeface="Microsoft Sans Serif"/>
              </a:rPr>
              <a:t>Ci.Name</a:t>
            </a:r>
            <a:r>
              <a:rPr lang="en-US" sz="2000" dirty="0" smtClean="0">
                <a:latin typeface="Microsoft Sans Serif"/>
                <a:cs typeface="Microsoft Sans Serif"/>
              </a:rPr>
              <a:t>, </a:t>
            </a:r>
            <a:r>
              <a:rPr lang="en-US" sz="2000" dirty="0" err="1" smtClean="0">
                <a:latin typeface="Microsoft Sans Serif"/>
                <a:cs typeface="Microsoft Sans Serif"/>
              </a:rPr>
              <a:t>Co.Pop</a:t>
            </a:r>
            <a:endParaRPr lang="en-US" sz="2000" dirty="0" smtClean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2000" b="1" dirty="0">
                <a:latin typeface="Microsoft Sans Serif"/>
                <a:cs typeface="Microsoft Sans Serif"/>
              </a:rPr>
              <a:t>FROM</a:t>
            </a:r>
            <a:r>
              <a:rPr lang="en-US" sz="2000" dirty="0" smtClean="0">
                <a:latin typeface="Microsoft Sans Serif"/>
                <a:cs typeface="Microsoft Sans Serif"/>
              </a:rPr>
              <a:t> City Ci, Country Co</a:t>
            </a:r>
          </a:p>
          <a:p>
            <a:pPr marL="0" indent="0">
              <a:buNone/>
            </a:pPr>
            <a:r>
              <a:rPr lang="en-US" sz="2000" b="1" dirty="0">
                <a:latin typeface="Microsoft Sans Serif"/>
                <a:cs typeface="Microsoft Sans Serif"/>
              </a:rPr>
              <a:t>WHERE</a:t>
            </a:r>
            <a:r>
              <a:rPr lang="en-US" sz="2000" dirty="0" smtClean="0">
                <a:latin typeface="Microsoft Sans Serif"/>
                <a:cs typeface="Microsoft Sans Serif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Microsoft Sans Serif"/>
                <a:cs typeface="Microsoft Sans Serif"/>
              </a:rPr>
              <a:t>Ci.Country</a:t>
            </a:r>
            <a:r>
              <a:rPr lang="en-US" sz="2000" dirty="0" smtClean="0">
                <a:solidFill>
                  <a:srgbClr val="7030A0"/>
                </a:solidFill>
                <a:latin typeface="Microsoft Sans Serif"/>
                <a:cs typeface="Microsoft Sans Serif"/>
              </a:rPr>
              <a:t> = </a:t>
            </a:r>
            <a:r>
              <a:rPr lang="en-US" sz="2000" dirty="0" err="1" smtClean="0">
                <a:solidFill>
                  <a:srgbClr val="7030A0"/>
                </a:solidFill>
                <a:latin typeface="Microsoft Sans Serif"/>
                <a:cs typeface="Microsoft Sans Serif"/>
              </a:rPr>
              <a:t>Co.Name</a:t>
            </a:r>
            <a:endParaRPr lang="en-US" sz="2000" dirty="0" smtClean="0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  <a:latin typeface="Microsoft Sans Serif"/>
                <a:cs typeface="Microsoft Sans Serif"/>
              </a:rPr>
              <a:t>AND</a:t>
            </a:r>
            <a:r>
              <a:rPr lang="en-US" sz="2000" dirty="0" smtClean="0">
                <a:solidFill>
                  <a:srgbClr val="0070C0"/>
                </a:solidFill>
                <a:latin typeface="Microsoft Sans Serif"/>
                <a:cs typeface="Microsoft Sans Serif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Microsoft Sans Serif"/>
                <a:cs typeface="Microsoft Sans Serif"/>
              </a:rPr>
              <a:t>Co.GDP</a:t>
            </a:r>
            <a:r>
              <a:rPr lang="en-US" sz="2000" dirty="0" smtClean="0">
                <a:solidFill>
                  <a:srgbClr val="0070C0"/>
                </a:solidFill>
                <a:latin typeface="Microsoft Sans Serif"/>
                <a:cs typeface="Microsoft Sans Serif"/>
              </a:rPr>
              <a:t> &gt; 1000.0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Microsoft Sans Serif"/>
                <a:cs typeface="Microsoft Sans Serif"/>
              </a:rPr>
              <a:t>AND</a:t>
            </a:r>
            <a:r>
              <a:rPr lang="en-US" sz="2000" dirty="0" smtClean="0">
                <a:solidFill>
                  <a:srgbClr val="7030A0"/>
                </a:solidFill>
                <a:latin typeface="Microsoft Sans Serif"/>
                <a:cs typeface="Microsoft Sans Serif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Microsoft Sans Serif"/>
                <a:cs typeface="Microsoft Sans Serif"/>
              </a:rPr>
              <a:t>Ci.Capital</a:t>
            </a:r>
            <a:r>
              <a:rPr lang="en-US" sz="2000" dirty="0" smtClean="0">
                <a:solidFill>
                  <a:srgbClr val="7030A0"/>
                </a:solidFill>
                <a:latin typeface="Microsoft Sans Serif"/>
                <a:cs typeface="Microsoft Sans Serif"/>
              </a:rPr>
              <a:t>=‘Y’</a:t>
            </a:r>
          </a:p>
          <a:p>
            <a:pPr marL="0" indent="0">
              <a:buNone/>
            </a:pPr>
            <a:endParaRPr lang="en-US" sz="2000" dirty="0" smtClean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n-US" sz="2000" dirty="0" smtClean="0">
              <a:latin typeface="Microsoft Sans Serif"/>
              <a:cs typeface="Microsoft Sans Serif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7640" y="2519898"/>
            <a:ext cx="4531987" cy="128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Composing Multi-table Query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7891"/>
            <a:ext cx="8610600" cy="4040909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Microsoft Sans Serif"/>
                <a:cs typeface="Microsoft Sans Serif"/>
              </a:rPr>
              <a:t>Three Meta-Questions</a:t>
            </a:r>
          </a:p>
          <a:p>
            <a:pPr marL="457200" indent="-457200">
              <a:buAutoNum type="alphaUcPeriod"/>
            </a:pPr>
            <a:r>
              <a:rPr lang="en-US" sz="2000" dirty="0" smtClean="0">
                <a:latin typeface="Microsoft Sans Serif"/>
                <a:cs typeface="Microsoft Sans Serif"/>
              </a:rPr>
              <a:t>Which tables are needed?</a:t>
            </a:r>
          </a:p>
          <a:p>
            <a:pPr marL="457200" indent="-457200">
              <a:buAutoNum type="alphaUcPeriod"/>
            </a:pPr>
            <a:r>
              <a:rPr lang="en-US" sz="2000" dirty="0" smtClean="0">
                <a:latin typeface="Microsoft Sans Serif"/>
                <a:cs typeface="Microsoft Sans Serif"/>
              </a:rPr>
              <a:t>How are the tables joined together?</a:t>
            </a:r>
          </a:p>
          <a:p>
            <a:pPr marL="457200" indent="-457200">
              <a:buAutoNum type="alphaUcPeriod"/>
            </a:pPr>
            <a:r>
              <a:rPr lang="en-US" sz="2000" dirty="0" smtClean="0">
                <a:latin typeface="Microsoft Sans Serif"/>
                <a:cs typeface="Microsoft Sans Serif"/>
              </a:rPr>
              <a:t>Do result rows aggregate rows of input tables?</a:t>
            </a:r>
          </a:p>
          <a:p>
            <a:pPr marL="0" indent="0">
              <a:buNone/>
            </a:pPr>
            <a:endParaRPr lang="en-US" sz="2400" b="1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2400" b="1" dirty="0" smtClean="0">
                <a:latin typeface="Microsoft Sans Serif"/>
                <a:cs typeface="Microsoft Sans Serif"/>
              </a:rPr>
              <a:t>Example</a:t>
            </a:r>
            <a:r>
              <a:rPr lang="en-US" sz="2400" dirty="0" smtClean="0">
                <a:latin typeface="Microsoft Sans Serif"/>
                <a:cs typeface="Microsoft Sans Serif"/>
              </a:rPr>
              <a:t>: What is the name and population of the </a:t>
            </a:r>
            <a:r>
              <a:rPr lang="en-US" sz="2400" dirty="0" smtClean="0">
                <a:solidFill>
                  <a:srgbClr val="00B0F0"/>
                </a:solidFill>
                <a:latin typeface="Microsoft Sans Serif"/>
                <a:cs typeface="Microsoft Sans Serif"/>
              </a:rPr>
              <a:t>capital city </a:t>
            </a:r>
            <a:r>
              <a:rPr lang="en-US" sz="2400" dirty="0" smtClean="0">
                <a:latin typeface="Microsoft Sans Serif"/>
                <a:cs typeface="Microsoft Sans Serif"/>
              </a:rPr>
              <a:t>of the </a:t>
            </a:r>
            <a:r>
              <a:rPr lang="en-US" sz="2400" dirty="0" smtClean="0">
                <a:solidFill>
                  <a:srgbClr val="00B050"/>
                </a:solidFill>
                <a:latin typeface="Microsoft Sans Serif"/>
                <a:cs typeface="Microsoft Sans Serif"/>
              </a:rPr>
              <a:t>country</a:t>
            </a:r>
            <a:r>
              <a:rPr lang="en-US" sz="2400" dirty="0" smtClean="0">
                <a:latin typeface="Microsoft Sans Serif"/>
                <a:cs typeface="Microsoft Sans Serif"/>
              </a:rPr>
              <a:t> where the St. Lawrence </a:t>
            </a:r>
            <a:r>
              <a:rPr lang="en-US" sz="2400" dirty="0" smtClean="0">
                <a:solidFill>
                  <a:srgbClr val="7030A0"/>
                </a:solidFill>
                <a:latin typeface="Microsoft Sans Serif"/>
                <a:cs typeface="Microsoft Sans Serif"/>
              </a:rPr>
              <a:t>River</a:t>
            </a:r>
            <a:r>
              <a:rPr lang="en-US" sz="2400" dirty="0" smtClean="0">
                <a:latin typeface="Microsoft Sans Serif"/>
                <a:cs typeface="Microsoft Sans Serif"/>
              </a:rPr>
              <a:t> originates?</a:t>
            </a:r>
          </a:p>
          <a:p>
            <a:pPr marL="0" indent="0">
              <a:buNone/>
            </a:pPr>
            <a:r>
              <a:rPr lang="en-US" sz="2000" dirty="0" smtClean="0">
                <a:latin typeface="Microsoft Sans Serif"/>
                <a:cs typeface="Microsoft Sans Serif"/>
              </a:rPr>
              <a:t>A. </a:t>
            </a:r>
            <a:r>
              <a:rPr lang="en-US" sz="2000" dirty="0" smtClean="0">
                <a:solidFill>
                  <a:srgbClr val="00B0F0"/>
                </a:solidFill>
                <a:latin typeface="Microsoft Sans Serif"/>
                <a:cs typeface="Microsoft Sans Serif"/>
              </a:rPr>
              <a:t>City</a:t>
            </a:r>
            <a:r>
              <a:rPr lang="en-US" sz="2000" dirty="0" smtClean="0">
                <a:latin typeface="Microsoft Sans Serif"/>
                <a:cs typeface="Microsoft Sans Serif"/>
              </a:rPr>
              <a:t>, </a:t>
            </a:r>
            <a:r>
              <a:rPr lang="en-US" sz="2000" dirty="0" smtClean="0">
                <a:solidFill>
                  <a:srgbClr val="00B050"/>
                </a:solidFill>
                <a:latin typeface="Microsoft Sans Serif"/>
                <a:cs typeface="Microsoft Sans Serif"/>
              </a:rPr>
              <a:t>Country</a:t>
            </a:r>
            <a:r>
              <a:rPr lang="en-US" sz="2000" dirty="0" smtClean="0">
                <a:latin typeface="Microsoft Sans Serif"/>
                <a:cs typeface="Microsoft Sans Serif"/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  <a:latin typeface="Microsoft Sans Serif"/>
                <a:cs typeface="Microsoft Sans Serif"/>
              </a:rPr>
              <a:t>RIver</a:t>
            </a:r>
            <a:endParaRPr lang="en-US" sz="2000" dirty="0" smtClean="0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2000" dirty="0">
                <a:latin typeface="Microsoft Sans Serif"/>
                <a:cs typeface="Microsoft Sans Serif"/>
              </a:rPr>
              <a:t>B. </a:t>
            </a:r>
            <a:r>
              <a:rPr lang="en-US" sz="2000" dirty="0" smtClean="0">
                <a:latin typeface="Microsoft Sans Serif"/>
                <a:cs typeface="Microsoft Sans Serif"/>
              </a:rPr>
              <a:t>(</a:t>
            </a:r>
            <a:r>
              <a:rPr lang="en-US" sz="2000" dirty="0" err="1" smtClean="0">
                <a:latin typeface="Microsoft Sans Serif"/>
                <a:cs typeface="Microsoft Sans Serif"/>
              </a:rPr>
              <a:t>River.Origin</a:t>
            </a:r>
            <a:r>
              <a:rPr lang="en-US" sz="2000" dirty="0" smtClean="0">
                <a:latin typeface="Microsoft Sans Serif"/>
                <a:cs typeface="Microsoft Sans Serif"/>
              </a:rPr>
              <a:t> </a:t>
            </a:r>
            <a:r>
              <a:rPr lang="en-US" sz="2000" dirty="0">
                <a:latin typeface="Microsoft Sans Serif"/>
                <a:cs typeface="Microsoft Sans Serif"/>
              </a:rPr>
              <a:t>= </a:t>
            </a:r>
            <a:r>
              <a:rPr lang="en-US" sz="2000" dirty="0" err="1" smtClean="0">
                <a:latin typeface="Microsoft Sans Serif"/>
                <a:cs typeface="Microsoft Sans Serif"/>
              </a:rPr>
              <a:t>Country.Name</a:t>
            </a:r>
            <a:r>
              <a:rPr lang="en-US" sz="2000" dirty="0" smtClean="0">
                <a:latin typeface="Microsoft Sans Serif"/>
                <a:cs typeface="Microsoft Sans Serif"/>
              </a:rPr>
              <a:t>) </a:t>
            </a:r>
            <a:r>
              <a:rPr lang="en-US" sz="2000" b="1" dirty="0" smtClean="0">
                <a:latin typeface="Microsoft Sans Serif"/>
                <a:cs typeface="Microsoft Sans Serif"/>
              </a:rPr>
              <a:t>AND</a:t>
            </a:r>
            <a:r>
              <a:rPr lang="en-US" sz="2000" dirty="0" smtClean="0">
                <a:latin typeface="Microsoft Sans Serif"/>
                <a:cs typeface="Microsoft Sans Serif"/>
              </a:rPr>
              <a:t> (</a:t>
            </a:r>
            <a:r>
              <a:rPr lang="en-US" sz="2000" dirty="0" err="1" smtClean="0">
                <a:latin typeface="Microsoft Sans Serif"/>
                <a:cs typeface="Microsoft Sans Serif"/>
              </a:rPr>
              <a:t>Country.Name</a:t>
            </a:r>
            <a:r>
              <a:rPr lang="en-US" sz="2000" dirty="0" smtClean="0">
                <a:latin typeface="Microsoft Sans Serif"/>
                <a:cs typeface="Microsoft Sans Serif"/>
              </a:rPr>
              <a:t> </a:t>
            </a:r>
            <a:r>
              <a:rPr lang="en-US" sz="2000" dirty="0">
                <a:latin typeface="Microsoft Sans Serif"/>
                <a:cs typeface="Microsoft Sans Serif"/>
              </a:rPr>
              <a:t>= </a:t>
            </a:r>
            <a:r>
              <a:rPr lang="en-US" sz="2000" dirty="0" err="1" smtClean="0">
                <a:latin typeface="Microsoft Sans Serif"/>
                <a:cs typeface="Microsoft Sans Serif"/>
              </a:rPr>
              <a:t>City.Country</a:t>
            </a:r>
            <a:r>
              <a:rPr lang="en-US" sz="2000" dirty="0" smtClean="0">
                <a:latin typeface="Microsoft Sans Serif"/>
                <a:cs typeface="Microsoft Sans Serif"/>
              </a:rPr>
              <a:t>)</a:t>
            </a:r>
            <a:endParaRPr lang="en-US" sz="20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2000" dirty="0" smtClean="0">
                <a:latin typeface="Microsoft Sans Serif"/>
                <a:cs typeface="Microsoft Sans Serif"/>
              </a:rPr>
              <a:t>C. No. </a:t>
            </a:r>
          </a:p>
          <a:p>
            <a:pPr marL="0" indent="0">
              <a:buNone/>
            </a:pPr>
            <a:endParaRPr lang="en-US" sz="2000" dirty="0" smtClean="0">
              <a:latin typeface="Microsoft Sans Serif"/>
              <a:cs typeface="Microsoft Sans Serif"/>
            </a:endParaRP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7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Multi-table Query Composition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Microsoft Sans Serif"/>
                <a:cs typeface="Microsoft Sans Serif"/>
              </a:rPr>
              <a:t>Query</a:t>
            </a:r>
            <a:r>
              <a:rPr lang="en-US" sz="2400" dirty="0">
                <a:latin typeface="Microsoft Sans Serif"/>
                <a:cs typeface="Microsoft Sans Serif"/>
              </a:rPr>
              <a:t>: </a:t>
            </a:r>
            <a:r>
              <a:rPr lang="en-US" sz="2400" dirty="0" smtClean="0">
                <a:latin typeface="Microsoft Sans Serif"/>
                <a:cs typeface="Microsoft Sans Serif"/>
              </a:rPr>
              <a:t>What is the name and population of the </a:t>
            </a:r>
            <a:r>
              <a:rPr lang="en-US" sz="2400" dirty="0" smtClean="0">
                <a:solidFill>
                  <a:srgbClr val="C00000"/>
                </a:solidFill>
                <a:latin typeface="Microsoft Sans Serif"/>
                <a:cs typeface="Microsoft Sans Serif"/>
              </a:rPr>
              <a:t>capital</a:t>
            </a:r>
            <a:r>
              <a:rPr lang="en-US" sz="2400" dirty="0" smtClean="0">
                <a:latin typeface="Microsoft Sans Serif"/>
                <a:cs typeface="Microsoft Sans Serif"/>
              </a:rPr>
              <a:t> city of the country where the </a:t>
            </a:r>
            <a:r>
              <a:rPr lang="en-US" sz="2400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St. Lawrence </a:t>
            </a:r>
            <a:r>
              <a:rPr lang="en-US" sz="2400" dirty="0" smtClean="0">
                <a:latin typeface="Microsoft Sans Serif"/>
                <a:cs typeface="Microsoft Sans Serif"/>
              </a:rPr>
              <a:t>River originates?</a:t>
            </a:r>
          </a:p>
          <a:p>
            <a:pPr marL="0" indent="0">
              <a:buNone/>
            </a:pPr>
            <a:endParaRPr lang="en-US" sz="2000" dirty="0" smtClean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2000" b="1" dirty="0" smtClean="0">
                <a:latin typeface="Microsoft Sans Serif"/>
                <a:cs typeface="Microsoft Sans Serif"/>
              </a:rPr>
              <a:t>SELECT</a:t>
            </a:r>
            <a:r>
              <a:rPr lang="en-US" sz="2000" dirty="0" smtClean="0">
                <a:latin typeface="Microsoft Sans Serif"/>
                <a:cs typeface="Microsoft Sans Serif"/>
              </a:rPr>
              <a:t> </a:t>
            </a:r>
            <a:r>
              <a:rPr lang="en-US" sz="2000" dirty="0" err="1" smtClean="0">
                <a:latin typeface="Microsoft Sans Serif"/>
                <a:cs typeface="Microsoft Sans Serif"/>
              </a:rPr>
              <a:t>Ci.Name</a:t>
            </a:r>
            <a:r>
              <a:rPr lang="en-US" sz="2000" dirty="0" smtClean="0">
                <a:latin typeface="Microsoft Sans Serif"/>
                <a:cs typeface="Microsoft Sans Serif"/>
              </a:rPr>
              <a:t>, </a:t>
            </a:r>
            <a:r>
              <a:rPr lang="en-US" sz="2000" dirty="0" err="1" smtClean="0">
                <a:latin typeface="Microsoft Sans Serif"/>
                <a:cs typeface="Microsoft Sans Serif"/>
              </a:rPr>
              <a:t>Ci.Pop</a:t>
            </a:r>
            <a:endParaRPr lang="en-US" sz="2000" dirty="0" smtClean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2000" b="1" dirty="0">
                <a:latin typeface="Microsoft Sans Serif"/>
                <a:cs typeface="Microsoft Sans Serif"/>
              </a:rPr>
              <a:t>FROM</a:t>
            </a:r>
            <a:r>
              <a:rPr lang="en-US" sz="2000" dirty="0" smtClean="0">
                <a:latin typeface="Microsoft Sans Serif"/>
                <a:cs typeface="Microsoft Sans Serif"/>
              </a:rPr>
              <a:t> City Ci, Country Co, River R</a:t>
            </a:r>
          </a:p>
          <a:p>
            <a:pPr marL="0" indent="0">
              <a:buNone/>
            </a:pPr>
            <a:r>
              <a:rPr lang="en-US" sz="2000" b="1" dirty="0">
                <a:latin typeface="Microsoft Sans Serif"/>
                <a:cs typeface="Microsoft Sans Serif"/>
              </a:rPr>
              <a:t>WHERE</a:t>
            </a:r>
            <a:r>
              <a:rPr lang="en-US" sz="2000" dirty="0" smtClean="0">
                <a:latin typeface="Microsoft Sans Serif"/>
                <a:cs typeface="Microsoft Sans Serif"/>
              </a:rPr>
              <a:t> </a:t>
            </a:r>
            <a:r>
              <a:rPr lang="en-US" sz="2000" dirty="0" err="1" smtClean="0">
                <a:latin typeface="Microsoft Sans Serif"/>
                <a:cs typeface="Microsoft Sans Serif"/>
              </a:rPr>
              <a:t>R.Origin</a:t>
            </a:r>
            <a:r>
              <a:rPr lang="en-US" sz="2000" dirty="0" smtClean="0">
                <a:latin typeface="Microsoft Sans Serif"/>
                <a:cs typeface="Microsoft Sans Serif"/>
              </a:rPr>
              <a:t> = </a:t>
            </a:r>
            <a:r>
              <a:rPr lang="en-US" sz="2000" dirty="0" err="1" smtClean="0">
                <a:latin typeface="Microsoft Sans Serif"/>
                <a:cs typeface="Microsoft Sans Serif"/>
              </a:rPr>
              <a:t>Co.Name</a:t>
            </a:r>
            <a:endParaRPr lang="en-US" sz="2000" dirty="0" smtClean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2000" b="1" dirty="0">
                <a:latin typeface="Microsoft Sans Serif"/>
                <a:cs typeface="Microsoft Sans Serif"/>
              </a:rPr>
              <a:t>AND</a:t>
            </a:r>
            <a:r>
              <a:rPr lang="en-US" sz="2000" dirty="0" smtClean="0">
                <a:latin typeface="Microsoft Sans Serif"/>
                <a:cs typeface="Microsoft Sans Serif"/>
              </a:rPr>
              <a:t> </a:t>
            </a:r>
            <a:r>
              <a:rPr lang="en-US" sz="2000" dirty="0" err="1" smtClean="0">
                <a:latin typeface="Microsoft Sans Serif"/>
                <a:cs typeface="Microsoft Sans Serif"/>
              </a:rPr>
              <a:t>Co.Name</a:t>
            </a:r>
            <a:r>
              <a:rPr lang="en-US" sz="2000" dirty="0" smtClean="0">
                <a:latin typeface="Microsoft Sans Serif"/>
                <a:cs typeface="Microsoft Sans Serif"/>
              </a:rPr>
              <a:t> = </a:t>
            </a:r>
            <a:r>
              <a:rPr lang="en-US" sz="2000" dirty="0" err="1" smtClean="0">
                <a:latin typeface="Microsoft Sans Serif"/>
                <a:cs typeface="Microsoft Sans Serif"/>
              </a:rPr>
              <a:t>Ci.Country</a:t>
            </a:r>
            <a:endParaRPr lang="en-US" sz="2000" dirty="0" smtClean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2000" b="1" dirty="0">
                <a:latin typeface="Microsoft Sans Serif"/>
                <a:cs typeface="Microsoft Sans Serif"/>
              </a:rPr>
              <a:t>AND</a:t>
            </a:r>
            <a:r>
              <a:rPr lang="en-US" sz="2000" dirty="0" smtClean="0">
                <a:latin typeface="Microsoft Sans Serif"/>
                <a:cs typeface="Microsoft Sans Serif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Microsoft Sans Serif"/>
                <a:cs typeface="Microsoft Sans Serif"/>
              </a:rPr>
              <a:t>R.Name</a:t>
            </a:r>
            <a:r>
              <a:rPr lang="en-US" sz="2000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 = ‘St. Lawrence’</a:t>
            </a:r>
          </a:p>
          <a:p>
            <a:pPr marL="0" indent="0">
              <a:buNone/>
            </a:pPr>
            <a:r>
              <a:rPr lang="en-US" sz="2000" b="1" dirty="0">
                <a:latin typeface="Microsoft Sans Serif"/>
                <a:cs typeface="Microsoft Sans Serif"/>
              </a:rPr>
              <a:t>AND</a:t>
            </a:r>
            <a:r>
              <a:rPr lang="en-US" sz="2000" dirty="0" smtClean="0">
                <a:latin typeface="Microsoft Sans Serif"/>
                <a:cs typeface="Microsoft Sans Serif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Microsoft Sans Serif"/>
                <a:cs typeface="Microsoft Sans Serif"/>
              </a:rPr>
              <a:t>Ci.Capital</a:t>
            </a:r>
            <a:r>
              <a:rPr lang="en-US" sz="2000" dirty="0" smtClean="0">
                <a:solidFill>
                  <a:srgbClr val="C00000"/>
                </a:solidFill>
                <a:latin typeface="Microsoft Sans Serif"/>
                <a:cs typeface="Microsoft Sans Serif"/>
              </a:rPr>
              <a:t> = ‘Y’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6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Microsoft Sans Serif"/>
                <a:cs typeface="Microsoft Sans Serif"/>
              </a:rPr>
              <a:t>Nested Multi-Table Queries</a:t>
            </a:r>
            <a:endParaRPr lang="en-US" sz="40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Microsoft Sans Serif"/>
                <a:cs typeface="Microsoft Sans Serif"/>
              </a:rPr>
              <a:t>Query</a:t>
            </a:r>
            <a:r>
              <a:rPr lang="en-US" sz="2400" dirty="0" smtClean="0">
                <a:latin typeface="Microsoft Sans Serif"/>
                <a:cs typeface="Microsoft Sans Serif"/>
              </a:rPr>
              <a:t>: List the countries whose Gross Domestic Product (GDP) is greater than </a:t>
            </a:r>
            <a:r>
              <a:rPr lang="en-US" sz="2400" dirty="0" smtClean="0">
                <a:solidFill>
                  <a:srgbClr val="00B050"/>
                </a:solidFill>
                <a:latin typeface="Microsoft Sans Serif"/>
                <a:cs typeface="Microsoft Sans Serif"/>
              </a:rPr>
              <a:t>that of Canada</a:t>
            </a:r>
            <a:r>
              <a:rPr lang="en-US" sz="2400" dirty="0" smtClean="0">
                <a:latin typeface="Microsoft Sans Serif"/>
                <a:cs typeface="Microsoft Sans Serif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2000" b="1" dirty="0" smtClean="0">
                <a:latin typeface="Microsoft Sans Serif"/>
                <a:cs typeface="Microsoft Sans Serif"/>
              </a:rPr>
              <a:t>SELECT</a:t>
            </a:r>
            <a:r>
              <a:rPr lang="en-US" sz="2000" dirty="0" smtClean="0">
                <a:latin typeface="Microsoft Sans Serif"/>
                <a:cs typeface="Microsoft Sans Serif"/>
              </a:rPr>
              <a:t> </a:t>
            </a:r>
            <a:r>
              <a:rPr lang="en-US" sz="2000" dirty="0" err="1" smtClean="0">
                <a:latin typeface="Microsoft Sans Serif"/>
                <a:cs typeface="Microsoft Sans Serif"/>
              </a:rPr>
              <a:t>Co.Name</a:t>
            </a:r>
            <a:endParaRPr lang="en-US" sz="2000" dirty="0" smtClean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2000" b="1" dirty="0">
                <a:latin typeface="Microsoft Sans Serif"/>
                <a:cs typeface="Microsoft Sans Serif"/>
              </a:rPr>
              <a:t>FROM</a:t>
            </a:r>
            <a:r>
              <a:rPr lang="en-US" sz="2000" dirty="0" smtClean="0">
                <a:latin typeface="Microsoft Sans Serif"/>
                <a:cs typeface="Microsoft Sans Serif"/>
              </a:rPr>
              <a:t> Country Co</a:t>
            </a:r>
          </a:p>
          <a:p>
            <a:pPr marL="0" indent="0">
              <a:buNone/>
            </a:pPr>
            <a:r>
              <a:rPr lang="en-US" sz="2000" b="1" dirty="0" smtClean="0">
                <a:latin typeface="Microsoft Sans Serif"/>
                <a:cs typeface="Microsoft Sans Serif"/>
              </a:rPr>
              <a:t>WHERE</a:t>
            </a:r>
            <a:r>
              <a:rPr lang="en-US" sz="2000" dirty="0" smtClean="0">
                <a:latin typeface="Microsoft Sans Serif"/>
                <a:cs typeface="Microsoft Sans Serif"/>
              </a:rPr>
              <a:t> </a:t>
            </a:r>
            <a:r>
              <a:rPr lang="en-US" sz="2000" dirty="0" err="1" smtClean="0">
                <a:latin typeface="Microsoft Sans Serif"/>
                <a:cs typeface="Microsoft Sans Serif"/>
              </a:rPr>
              <a:t>Co.GDP</a:t>
            </a:r>
            <a:r>
              <a:rPr lang="en-US" sz="2000" dirty="0" smtClean="0">
                <a:latin typeface="Microsoft Sans Serif"/>
                <a:cs typeface="Microsoft Sans Serif"/>
              </a:rPr>
              <a:t> &gt; ANY </a:t>
            </a:r>
            <a:r>
              <a:rPr lang="en-US" sz="2000" dirty="0" smtClean="0">
                <a:solidFill>
                  <a:srgbClr val="00B050"/>
                </a:solidFill>
                <a:latin typeface="Microsoft Sans Serif"/>
                <a:cs typeface="Microsoft Sans Serif"/>
              </a:rPr>
              <a:t>(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B050"/>
                </a:solidFill>
                <a:latin typeface="Microsoft Sans Serif"/>
                <a:cs typeface="Microsoft Sans Serif"/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  <a:latin typeface="Microsoft Sans Serif"/>
                <a:cs typeface="Microsoft Sans Serif"/>
              </a:rPr>
              <a:t>		     SELECT</a:t>
            </a:r>
            <a:r>
              <a:rPr lang="en-US" sz="2000" dirty="0" smtClean="0">
                <a:solidFill>
                  <a:srgbClr val="00B050"/>
                </a:solidFill>
                <a:latin typeface="Microsoft Sans Serif"/>
                <a:cs typeface="Microsoft Sans Serif"/>
              </a:rPr>
              <a:t> Co1.GDP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B050"/>
                </a:solidFill>
                <a:latin typeface="Microsoft Sans Serif"/>
                <a:cs typeface="Microsoft Sans Serif"/>
              </a:rPr>
              <a:t>			     FROM</a:t>
            </a:r>
            <a:r>
              <a:rPr lang="en-US" sz="2000" dirty="0" smtClean="0">
                <a:solidFill>
                  <a:srgbClr val="00B050"/>
                </a:solidFill>
                <a:latin typeface="Microsoft Sans Serif"/>
                <a:cs typeface="Microsoft Sans Serif"/>
              </a:rPr>
              <a:t> Country Co1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B050"/>
                </a:solidFill>
                <a:latin typeface="Microsoft Sans Serif"/>
                <a:cs typeface="Microsoft Sans Serif"/>
              </a:rPr>
              <a:t>			    WHERE</a:t>
            </a:r>
            <a:r>
              <a:rPr lang="en-US" sz="2000" dirty="0" smtClean="0">
                <a:solidFill>
                  <a:srgbClr val="00B050"/>
                </a:solidFill>
                <a:latin typeface="Microsoft Sans Serif"/>
                <a:cs typeface="Microsoft Sans Serif"/>
              </a:rPr>
              <a:t> Co1.Name = ‘Canada’)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5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What is a Query Language?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975" lvl="1" indent="0">
              <a:buNone/>
            </a:pPr>
            <a:r>
              <a:rPr lang="en-US" dirty="0" smtClean="0">
                <a:latin typeface="Microsoft Sans Serif"/>
                <a:cs typeface="Microsoft Sans Serif"/>
              </a:rPr>
              <a:t>Query language expresses interesting questions about data, and restricts the set of possible queries</a:t>
            </a:r>
          </a:p>
          <a:p>
            <a:pPr marL="53975" lvl="1" indent="0">
              <a:buNone/>
            </a:pPr>
            <a:endParaRPr lang="en-US" dirty="0" smtClean="0">
              <a:latin typeface="Microsoft Sans Serif"/>
              <a:cs typeface="Microsoft Sans Serif"/>
            </a:endParaRPr>
          </a:p>
          <a:p>
            <a:pPr marL="342900" lvl="1" indent="-342900">
              <a:buFont typeface="Arial"/>
              <a:buChar char="•"/>
            </a:pPr>
            <a:r>
              <a:rPr lang="en-US" dirty="0">
                <a:latin typeface="Microsoft Sans Serif"/>
                <a:cs typeface="Microsoft Sans Serif"/>
              </a:rPr>
              <a:t>Natural language, e.g., English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>
                <a:latin typeface="Microsoft Sans Serif"/>
                <a:cs typeface="Microsoft Sans Serif"/>
              </a:rPr>
              <a:t>Computer programming languages, e.g. Java,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>
                <a:latin typeface="Microsoft Sans Serif"/>
                <a:cs typeface="Microsoft Sans Serif"/>
              </a:rPr>
              <a:t>Structured Query Language (SQL) 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>
                <a:latin typeface="Microsoft Sans Serif"/>
                <a:cs typeface="Microsoft Sans Serif"/>
              </a:rPr>
              <a:t>Graphical interfaces, e.g. web-search, mouse clicks on a map</a:t>
            </a: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Outline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What is a Query? Query Language?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Example Database Tables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SQL Overview: 3 Components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SELECT statement with 1 table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Multi-table SELECT statements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Why spatial extensions are needed?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1-table spatial queries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Multi-table spatial queries</a:t>
            </a:r>
          </a:p>
          <a:p>
            <a:endParaRPr lang="en-US" dirty="0" smtClean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Microsoft Sans Serif"/>
                <a:cs typeface="Microsoft Sans Serif"/>
              </a:rPr>
              <a:t>Why Extend SQL for Spatial Data</a:t>
            </a:r>
            <a:r>
              <a:rPr lang="en-US" sz="3200" dirty="0">
                <a:latin typeface="Microsoft Sans Serif"/>
                <a:cs typeface="Microsoft Sans Serif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34102"/>
            <a:ext cx="8610600" cy="4004698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Microsoft Sans Serif"/>
                <a:cs typeface="Microsoft Sans Serif"/>
              </a:rPr>
              <a:t>Original SQL had </a:t>
            </a:r>
            <a:r>
              <a:rPr lang="en-US" dirty="0">
                <a:latin typeface="Microsoft Sans Serif"/>
                <a:cs typeface="Microsoft Sans Serif"/>
              </a:rPr>
              <a:t>simple atomic data </a:t>
            </a:r>
            <a:r>
              <a:rPr lang="en-US" dirty="0" smtClean="0">
                <a:latin typeface="Microsoft Sans Serif"/>
                <a:cs typeface="Microsoft Sans Serif"/>
              </a:rPr>
              <a:t>types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icrosoft Sans Serif"/>
                <a:cs typeface="Microsoft Sans Serif"/>
              </a:rPr>
              <a:t>Examples: </a:t>
            </a:r>
            <a:r>
              <a:rPr lang="en-US" sz="2000" dirty="0">
                <a:latin typeface="Microsoft Sans Serif"/>
                <a:cs typeface="Microsoft Sans Serif"/>
              </a:rPr>
              <a:t>integer, </a:t>
            </a:r>
            <a:r>
              <a:rPr lang="en-US" sz="2000" dirty="0" smtClean="0">
                <a:latin typeface="Microsoft Sans Serif"/>
                <a:cs typeface="Microsoft Sans Serif"/>
              </a:rPr>
              <a:t>dates, string, currency</a:t>
            </a:r>
            <a:endParaRPr lang="en-US" sz="2000" dirty="0">
              <a:latin typeface="Microsoft Sans Serif"/>
              <a:cs typeface="Microsoft Sans Serif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 smtClean="0">
              <a:latin typeface="Microsoft Sans Serif"/>
              <a:cs typeface="Microsoft Sans Serif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Microsoft Sans Serif"/>
                <a:cs typeface="Microsoft Sans Serif"/>
              </a:rPr>
              <a:t>Not </a:t>
            </a:r>
            <a:r>
              <a:rPr lang="en-US" dirty="0">
                <a:latin typeface="Microsoft Sans Serif"/>
                <a:cs typeface="Microsoft Sans Serif"/>
              </a:rPr>
              <a:t>convenient for spatial </a:t>
            </a:r>
            <a:r>
              <a:rPr lang="en-US" dirty="0" smtClean="0">
                <a:latin typeface="Microsoft Sans Serif"/>
                <a:cs typeface="Microsoft Sans Serif"/>
              </a:rPr>
              <a:t>applications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icrosoft Sans Serif"/>
                <a:cs typeface="Microsoft Sans Serif"/>
              </a:rPr>
              <a:t>Spatial Data: points, edges, rectangles, …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icrosoft Sans Serif"/>
                <a:cs typeface="Microsoft Sans Serif"/>
              </a:rPr>
              <a:t>Example Queries: 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Q1: List all rectangle with point( x = 0, y = 0) as a </a:t>
            </a:r>
            <a:r>
              <a:rPr lang="en-US" sz="1800" dirty="0">
                <a:solidFill>
                  <a:srgbClr val="00B0F0"/>
                </a:solidFill>
                <a:latin typeface="Microsoft Sans Serif"/>
                <a:cs typeface="Microsoft Sans Serif"/>
              </a:rPr>
              <a:t>corner</a:t>
            </a:r>
            <a:r>
              <a:rPr lang="en-US" sz="1800" dirty="0">
                <a:latin typeface="Microsoft Sans Serif"/>
                <a:cs typeface="Microsoft Sans Serif"/>
              </a:rPr>
              <a:t> point</a:t>
            </a:r>
            <a:r>
              <a:rPr lang="en-US" sz="1800" dirty="0" smtClean="0">
                <a:latin typeface="Microsoft Sans Serif"/>
                <a:cs typeface="Microsoft Sans Serif"/>
              </a:rPr>
              <a:t>.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Microsoft Sans Serif"/>
                <a:cs typeface="Microsoft Sans Serif"/>
              </a:rPr>
              <a:t>Q2: </a:t>
            </a:r>
            <a:r>
              <a:rPr lang="en-US" sz="1800" dirty="0">
                <a:latin typeface="Microsoft Sans Serif"/>
                <a:cs typeface="Microsoft Sans Serif"/>
              </a:rPr>
              <a:t>List all rectangle with point( x = 0, y = 0) as </a:t>
            </a:r>
            <a:r>
              <a:rPr lang="en-US" sz="1800" dirty="0" smtClean="0">
                <a:latin typeface="Microsoft Sans Serif"/>
                <a:cs typeface="Microsoft Sans Serif"/>
              </a:rPr>
              <a:t>an </a:t>
            </a:r>
            <a:r>
              <a:rPr lang="en-US" sz="1800" dirty="0" smtClean="0">
                <a:solidFill>
                  <a:srgbClr val="00B0F0"/>
                </a:solidFill>
                <a:latin typeface="Microsoft Sans Serif"/>
                <a:cs typeface="Microsoft Sans Serif"/>
              </a:rPr>
              <a:t>inside</a:t>
            </a:r>
            <a:r>
              <a:rPr lang="en-US" sz="1800" dirty="0" smtClean="0">
                <a:latin typeface="Microsoft Sans Serif"/>
                <a:cs typeface="Microsoft Sans Serif"/>
              </a:rPr>
              <a:t> point.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Microsoft Sans Serif"/>
                <a:cs typeface="Microsoft Sans Serif"/>
              </a:rPr>
              <a:t>…</a:t>
            </a:r>
            <a:endParaRPr lang="en-US" sz="1800" dirty="0">
              <a:latin typeface="Microsoft Sans Serif"/>
              <a:cs typeface="Microsoft Sans Serif"/>
            </a:endParaRPr>
          </a:p>
          <a:p>
            <a:pPr marL="1200150" lvl="3" indent="-342900">
              <a:buFont typeface="Arial" panose="020B0604020202020204" pitchFamily="34" charset="0"/>
              <a:buChar char="•"/>
            </a:pPr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176600" y="2645946"/>
            <a:ext cx="1812178" cy="1481554"/>
            <a:chOff x="6172200" y="2057400"/>
            <a:chExt cx="2438400" cy="1938754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5753100" y="2933700"/>
              <a:ext cx="1752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477000" y="3657600"/>
              <a:ext cx="213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6629400" y="2667000"/>
              <a:ext cx="10668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96200" y="24384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P3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72200" y="24384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P2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48600" y="35814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P4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72200" y="36576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P1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1807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Microsoft Sans Serif"/>
                <a:cs typeface="Microsoft Sans Serif"/>
              </a:rPr>
              <a:t>How old SQL modeled Spatial Data?</a:t>
            </a:r>
            <a:endParaRPr lang="en-US" sz="32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228600" y="1592946"/>
            <a:ext cx="5168900" cy="395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>
              <a:buFont typeface="Arial" pitchFamily="34" charset="0"/>
              <a:buChar char="•"/>
            </a:pPr>
            <a:r>
              <a:rPr lang="en-US" sz="2800" kern="0" dirty="0" smtClean="0"/>
              <a:t> </a:t>
            </a:r>
            <a:r>
              <a:rPr lang="en-US" sz="2400" kern="0" dirty="0" smtClean="0"/>
              <a:t>Recall spatial data had</a:t>
            </a:r>
          </a:p>
          <a:p>
            <a:pPr lvl="1" defTabSz="914400">
              <a:buFont typeface="Arial" pitchFamily="34" charset="0"/>
              <a:buChar char="•"/>
            </a:pPr>
            <a:r>
              <a:rPr lang="en-US" sz="1900" kern="0" dirty="0" smtClean="0"/>
              <a:t>Points, Edges, Rectangles</a:t>
            </a:r>
          </a:p>
          <a:p>
            <a:pPr lvl="1" defTabSz="914400"/>
            <a:endParaRPr lang="en-US" sz="1400" kern="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Old Table Design </a:t>
            </a:r>
            <a:r>
              <a:rPr lang="en-US" sz="1900" dirty="0" smtClean="0"/>
              <a:t>(3rd Normal Form)</a:t>
            </a:r>
            <a:endParaRPr lang="en-US" sz="1900" dirty="0"/>
          </a:p>
          <a:p>
            <a:pPr lvl="1">
              <a:buFont typeface="Arial" pitchFamily="34" charset="0"/>
              <a:buChar char="•"/>
            </a:pPr>
            <a:r>
              <a:rPr lang="en-US" sz="1700" dirty="0"/>
              <a:t> Point ( </a:t>
            </a:r>
            <a:r>
              <a:rPr lang="en-US" sz="1700" u="sng" dirty="0" err="1"/>
              <a:t>Pid</a:t>
            </a:r>
            <a:r>
              <a:rPr lang="en-US" sz="1700" dirty="0"/>
              <a:t>, x, y)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/>
              <a:t> Edge (</a:t>
            </a:r>
            <a:r>
              <a:rPr lang="en-US" sz="1700" u="sng" dirty="0" err="1"/>
              <a:t>Eid</a:t>
            </a:r>
            <a:r>
              <a:rPr lang="en-US" sz="1700" dirty="0"/>
              <a:t>, Length)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/>
              <a:t> Rectangle (</a:t>
            </a:r>
            <a:r>
              <a:rPr lang="en-US" sz="1700" u="sng" dirty="0"/>
              <a:t>Rid</a:t>
            </a:r>
            <a:r>
              <a:rPr lang="en-US" sz="1700" dirty="0"/>
              <a:t>, </a:t>
            </a:r>
            <a:r>
              <a:rPr lang="en-US" sz="1700" dirty="0" err="1"/>
              <a:t>Rname</a:t>
            </a:r>
            <a:r>
              <a:rPr lang="en-US" sz="1700" dirty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/>
              <a:t> </a:t>
            </a:r>
            <a:r>
              <a:rPr lang="en-US" sz="1700" dirty="0" err="1"/>
              <a:t>Starts_or_Ends</a:t>
            </a:r>
            <a:r>
              <a:rPr lang="en-US" sz="1700" dirty="0"/>
              <a:t> ( </a:t>
            </a:r>
            <a:r>
              <a:rPr lang="en-US" sz="1700" u="sng" dirty="0" err="1"/>
              <a:t>Eid</a:t>
            </a:r>
            <a:r>
              <a:rPr lang="en-US" sz="1700" u="sng" dirty="0"/>
              <a:t>, </a:t>
            </a:r>
            <a:r>
              <a:rPr lang="en-US" sz="1700" u="sng" dirty="0" err="1"/>
              <a:t>Pid</a:t>
            </a:r>
            <a:r>
              <a:rPr lang="en-US" sz="1700" u="sng" dirty="0"/>
              <a:t> </a:t>
            </a:r>
            <a:r>
              <a:rPr lang="en-US" sz="1700" dirty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/>
              <a:t> Boundary ( </a:t>
            </a:r>
            <a:r>
              <a:rPr lang="en-US" sz="1700" u="sng" dirty="0"/>
              <a:t>Rid, </a:t>
            </a:r>
            <a:r>
              <a:rPr lang="en-US" sz="1700" u="sng" dirty="0" err="1"/>
              <a:t>Eid</a:t>
            </a:r>
            <a:r>
              <a:rPr lang="en-US" sz="1700" u="sng" dirty="0"/>
              <a:t> </a:t>
            </a:r>
            <a:r>
              <a:rPr lang="en-US" sz="1700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en-US" sz="21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6739881" y="2311400"/>
            <a:ext cx="1812178" cy="1481554"/>
            <a:chOff x="6172200" y="2057400"/>
            <a:chExt cx="2438400" cy="1938754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5753100" y="2933700"/>
              <a:ext cx="1752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477000" y="3657600"/>
              <a:ext cx="213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6629400" y="2667000"/>
              <a:ext cx="10668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96200" y="24384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P3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72200" y="24384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P2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48600" y="35814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P4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72200" y="36576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P1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1073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Microsoft Sans Serif"/>
                <a:cs typeface="Microsoft Sans Serif"/>
              </a:rPr>
              <a:t>Old Tabular Representation of Unit Square!</a:t>
            </a:r>
            <a:endParaRPr lang="en-US" sz="32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987483" y="1245529"/>
            <a:ext cx="1812178" cy="1481554"/>
            <a:chOff x="6172200" y="2057400"/>
            <a:chExt cx="2438400" cy="1938754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5753100" y="2933700"/>
              <a:ext cx="1752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477000" y="3657600"/>
              <a:ext cx="213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6629400" y="2667000"/>
              <a:ext cx="10668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96200" y="24384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P3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72200" y="24384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P2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48600" y="35814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P4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72200" y="36576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P1</a:t>
              </a:r>
              <a:endParaRPr lang="en-US" sz="1600" dirty="0"/>
            </a:p>
          </p:txBody>
        </p:sp>
      </p:grp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007283"/>
              </p:ext>
            </p:extLst>
          </p:nvPr>
        </p:nvGraphicFramePr>
        <p:xfrm>
          <a:off x="1968499" y="2546224"/>
          <a:ext cx="1276498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249"/>
                <a:gridCol w="638249"/>
              </a:tblGrid>
              <a:tr h="360680">
                <a:tc>
                  <a:txBody>
                    <a:bodyPr/>
                    <a:lstStyle/>
                    <a:p>
                      <a:r>
                        <a:rPr lang="en-US" u="sng" dirty="0" err="1" smtClean="0">
                          <a:solidFill>
                            <a:srgbClr val="0070C0"/>
                          </a:solidFill>
                        </a:rPr>
                        <a:t>Eid</a:t>
                      </a:r>
                      <a:endParaRPr lang="en-US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err="1" smtClean="0">
                          <a:solidFill>
                            <a:srgbClr val="0070C0"/>
                          </a:solidFill>
                        </a:rPr>
                        <a:t>Pid</a:t>
                      </a:r>
                      <a:endParaRPr lang="en-US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 smtClean="0"/>
                        <a:t>E1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 smtClean="0"/>
                        <a:t>E1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 smtClean="0"/>
                        <a:t>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 smtClean="0"/>
                        <a:t>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 smtClean="0"/>
                        <a:t>E3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 smtClean="0"/>
                        <a:t>E3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 smtClean="0"/>
                        <a:t>E4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 smtClean="0"/>
                        <a:t>E4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35959"/>
              </p:ext>
            </p:extLst>
          </p:nvPr>
        </p:nvGraphicFramePr>
        <p:xfrm>
          <a:off x="366887" y="3505200"/>
          <a:ext cx="1447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457200"/>
                <a:gridCol w="381000"/>
              </a:tblGrid>
              <a:tr h="360680">
                <a:tc>
                  <a:txBody>
                    <a:bodyPr/>
                    <a:lstStyle/>
                    <a:p>
                      <a:r>
                        <a:rPr lang="en-US" u="sng" dirty="0" err="1" smtClean="0">
                          <a:solidFill>
                            <a:srgbClr val="0070C0"/>
                          </a:solidFill>
                        </a:rPr>
                        <a:t>Pid</a:t>
                      </a:r>
                      <a:endParaRPr lang="en-US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508833"/>
              </p:ext>
            </p:extLst>
          </p:nvPr>
        </p:nvGraphicFramePr>
        <p:xfrm>
          <a:off x="6987483" y="4227441"/>
          <a:ext cx="1735668" cy="834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457"/>
                <a:gridCol w="1096211"/>
              </a:tblGrid>
              <a:tr h="457200"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rgbClr val="0070C0"/>
                          </a:solidFill>
                        </a:rPr>
                        <a:t>Rid</a:t>
                      </a:r>
                      <a:endParaRPr lang="en-US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Rname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7483">
                <a:tc>
                  <a:txBody>
                    <a:bodyPr/>
                    <a:lstStyle/>
                    <a:p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UnitSq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144523"/>
              </p:ext>
            </p:extLst>
          </p:nvPr>
        </p:nvGraphicFramePr>
        <p:xfrm>
          <a:off x="5441950" y="3517395"/>
          <a:ext cx="128905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525"/>
                <a:gridCol w="644525"/>
              </a:tblGrid>
              <a:tr h="137160"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rgbClr val="0070C0"/>
                          </a:solidFill>
                        </a:rPr>
                        <a:t>Rid</a:t>
                      </a:r>
                      <a:endParaRPr lang="en-US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err="1" smtClean="0">
                          <a:solidFill>
                            <a:srgbClr val="0070C0"/>
                          </a:solidFill>
                        </a:rPr>
                        <a:t>Eid</a:t>
                      </a:r>
                      <a:endParaRPr lang="en-US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E1</a:t>
                      </a:r>
                      <a:endParaRPr lang="en-US" dirty="0"/>
                    </a:p>
                  </a:txBody>
                  <a:tcPr/>
                </a:tc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E2</a:t>
                      </a:r>
                      <a:endParaRPr lang="en-US" dirty="0"/>
                    </a:p>
                  </a:txBody>
                  <a:tcPr/>
                </a:tc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E3</a:t>
                      </a:r>
                      <a:endParaRPr lang="en-US" dirty="0"/>
                    </a:p>
                  </a:txBody>
                  <a:tcPr/>
                </a:tc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426296"/>
              </p:ext>
            </p:extLst>
          </p:nvPr>
        </p:nvGraphicFramePr>
        <p:xfrm>
          <a:off x="3454400" y="3517900"/>
          <a:ext cx="16891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872"/>
                <a:gridCol w="1032228"/>
              </a:tblGrid>
              <a:tr h="360680">
                <a:tc>
                  <a:txBody>
                    <a:bodyPr/>
                    <a:lstStyle/>
                    <a:p>
                      <a:r>
                        <a:rPr lang="en-US" u="sng" dirty="0" err="1" smtClean="0">
                          <a:solidFill>
                            <a:srgbClr val="0070C0"/>
                          </a:solidFill>
                        </a:rPr>
                        <a:t>Eid</a:t>
                      </a:r>
                      <a:endParaRPr lang="en-US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Length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 smtClean="0"/>
                        <a:t>E1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 smtClean="0"/>
                        <a:t>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 smtClean="0"/>
                        <a:t>E3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 smtClean="0"/>
                        <a:t>E4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42536" y="37465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Rectangle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906169" y="2099035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Start_or_Ends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415336" y="3067625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Boundary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840536" y="308012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Edge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66887" y="304255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20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List </a:t>
            </a:r>
            <a:r>
              <a:rPr lang="en-US" sz="3200" dirty="0"/>
              <a:t>all rectangles with origin as a corner point.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4800"/>
            <a:ext cx="8610600" cy="4064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 smtClean="0"/>
              <a:t>You may be able to compose this SQL query</a:t>
            </a:r>
            <a:endParaRPr lang="en-US" sz="2400" dirty="0"/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 However, joining 5 tables </a:t>
            </a:r>
            <a:r>
              <a:rPr lang="en-US" sz="2000" dirty="0" smtClean="0"/>
              <a:t>is challenging </a:t>
            </a:r>
            <a:r>
              <a:rPr lang="en-US" sz="2000" dirty="0"/>
              <a:t>for average programmer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Also, joining 5 tables </a:t>
            </a:r>
            <a:r>
              <a:rPr lang="en-US" sz="2000" dirty="0"/>
              <a:t>to retrieve a simple </a:t>
            </a:r>
            <a:r>
              <a:rPr lang="en-US" sz="2000" dirty="0" smtClean="0"/>
              <a:t>object is costly!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SELECT </a:t>
            </a:r>
            <a:r>
              <a:rPr lang="en-US" sz="2000" dirty="0" err="1" smtClean="0"/>
              <a:t>R.Rid</a:t>
            </a:r>
            <a:r>
              <a:rPr lang="en-US" sz="2000" dirty="0" smtClean="0"/>
              <a:t>, </a:t>
            </a:r>
            <a:r>
              <a:rPr lang="en-US" sz="2000" dirty="0" err="1" smtClean="0"/>
              <a:t>R.Rname</a:t>
            </a:r>
            <a:endParaRPr lang="en-US" sz="2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FROM Rectangle R, Edge E, Point P, Boundary B, </a:t>
            </a:r>
            <a:r>
              <a:rPr lang="en-US" sz="2000" dirty="0" err="1" smtClean="0"/>
              <a:t>Starts_Or_Ends</a:t>
            </a:r>
            <a:r>
              <a:rPr lang="en-US" sz="2000" dirty="0" smtClean="0"/>
              <a:t> S</a:t>
            </a:r>
            <a:endParaRPr lang="en-US" sz="20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WHERE (</a:t>
            </a:r>
            <a:r>
              <a:rPr lang="en-US" sz="2000" dirty="0" err="1" smtClean="0"/>
              <a:t>R.Rid</a:t>
            </a:r>
            <a:r>
              <a:rPr lang="en-US" sz="2000" dirty="0" smtClean="0"/>
              <a:t>=</a:t>
            </a:r>
            <a:r>
              <a:rPr lang="en-US" sz="2000" dirty="0" err="1" smtClean="0"/>
              <a:t>B.Rid</a:t>
            </a:r>
            <a:r>
              <a:rPr lang="en-US" sz="2000" dirty="0" smtClean="0"/>
              <a:t>) AND (</a:t>
            </a:r>
            <a:r>
              <a:rPr lang="en-US" sz="2000" dirty="0" err="1" smtClean="0"/>
              <a:t>B.Eid</a:t>
            </a:r>
            <a:r>
              <a:rPr lang="en-US" sz="2000" dirty="0" smtClean="0"/>
              <a:t>=</a:t>
            </a:r>
            <a:r>
              <a:rPr lang="en-US" sz="2000" dirty="0" err="1" smtClean="0"/>
              <a:t>E.Eid</a:t>
            </a:r>
            <a:r>
              <a:rPr lang="en-US" sz="2000" dirty="0" smtClean="0"/>
              <a:t>)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	AND (</a:t>
            </a:r>
            <a:r>
              <a:rPr lang="en-US" sz="2000" dirty="0" err="1" smtClean="0"/>
              <a:t>E.Eid</a:t>
            </a:r>
            <a:r>
              <a:rPr lang="en-US" sz="2000" dirty="0" smtClean="0"/>
              <a:t>=</a:t>
            </a:r>
            <a:r>
              <a:rPr lang="en-US" sz="2000" dirty="0" err="1" smtClean="0"/>
              <a:t>S.Eid</a:t>
            </a:r>
            <a:r>
              <a:rPr lang="en-US" sz="2000" dirty="0" smtClean="0"/>
              <a:t>) AND (</a:t>
            </a:r>
            <a:r>
              <a:rPr lang="en-US" sz="2000" dirty="0" err="1" smtClean="0"/>
              <a:t>S.Pid</a:t>
            </a:r>
            <a:r>
              <a:rPr lang="en-US" sz="2000" dirty="0" smtClean="0"/>
              <a:t>=</a:t>
            </a:r>
            <a:r>
              <a:rPr lang="en-US" sz="2000" dirty="0" err="1" smtClean="0"/>
              <a:t>P.Pid</a:t>
            </a:r>
            <a:r>
              <a:rPr lang="en-US" sz="2000" dirty="0" smtClean="0"/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	AND (</a:t>
            </a:r>
            <a:r>
              <a:rPr lang="en-US" sz="2000" dirty="0" err="1" smtClean="0"/>
              <a:t>P.x</a:t>
            </a:r>
            <a:r>
              <a:rPr lang="en-US" sz="2000" dirty="0" smtClean="0"/>
              <a:t> = 0)     AND      (</a:t>
            </a:r>
            <a:r>
              <a:rPr lang="en-US" sz="2000" dirty="0" err="1" smtClean="0"/>
              <a:t>P.y</a:t>
            </a:r>
            <a:r>
              <a:rPr lang="en-US" sz="2000" dirty="0" smtClean="0"/>
              <a:t> = 0)</a:t>
            </a:r>
            <a:endParaRPr lang="en-US" altLang="en-US" sz="2000" dirty="0" smtClean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840911" y="3847406"/>
            <a:ext cx="1812178" cy="1481554"/>
            <a:chOff x="6172200" y="2057400"/>
            <a:chExt cx="2438400" cy="1938754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5753100" y="2933700"/>
              <a:ext cx="1752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477000" y="3657600"/>
              <a:ext cx="213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6629400" y="2667000"/>
              <a:ext cx="10668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96200" y="24384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P3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72200" y="24384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P2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48600" y="35814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P4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72200" y="36576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P1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2003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List </a:t>
            </a:r>
            <a:r>
              <a:rPr lang="en-US" sz="3200" dirty="0"/>
              <a:t>rectangles with origin as </a:t>
            </a:r>
            <a:r>
              <a:rPr lang="en-US" sz="3200" dirty="0" smtClean="0"/>
              <a:t>an inside point</a:t>
            </a:r>
            <a:r>
              <a:rPr lang="en-US" sz="3200" dirty="0"/>
              <a:t>.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4800"/>
            <a:ext cx="8610600" cy="4064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b="1" dirty="0" smtClean="0"/>
              <a:t>Steps: </a:t>
            </a:r>
            <a:r>
              <a:rPr lang="en-US" sz="2400" dirty="0" smtClean="0"/>
              <a:t>A. </a:t>
            </a:r>
            <a:r>
              <a:rPr lang="en-US" sz="2000" dirty="0" smtClean="0"/>
              <a:t>Gather properties of each rectangle in a row!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    B. Compare x- and y-coordinates of query point and each rectangle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SELECT </a:t>
            </a:r>
            <a:r>
              <a:rPr lang="en-US" sz="2000" dirty="0" err="1" smtClean="0"/>
              <a:t>R.Rid</a:t>
            </a:r>
            <a:r>
              <a:rPr lang="en-US" sz="2000" dirty="0" smtClean="0"/>
              <a:t>, </a:t>
            </a:r>
            <a:r>
              <a:rPr lang="en-US" sz="2000" dirty="0" err="1" smtClean="0"/>
              <a:t>R.Rname</a:t>
            </a:r>
            <a:r>
              <a:rPr lang="en-US" sz="2000" dirty="0" smtClean="0"/>
              <a:t>, MIN(</a:t>
            </a:r>
            <a:r>
              <a:rPr lang="en-US" sz="2000" dirty="0" err="1" smtClean="0"/>
              <a:t>P.x</a:t>
            </a:r>
            <a:r>
              <a:rPr lang="en-US" sz="2000" dirty="0"/>
              <a:t>), MIN(</a:t>
            </a:r>
            <a:r>
              <a:rPr lang="en-US" sz="2000" dirty="0" err="1"/>
              <a:t>P.y</a:t>
            </a:r>
            <a:r>
              <a:rPr lang="en-US" sz="2000" dirty="0"/>
              <a:t>), MAX(</a:t>
            </a:r>
            <a:r>
              <a:rPr lang="en-US" sz="2000" dirty="0" err="1"/>
              <a:t>P.x</a:t>
            </a:r>
            <a:r>
              <a:rPr lang="en-US" sz="2000" dirty="0"/>
              <a:t>), </a:t>
            </a:r>
            <a:r>
              <a:rPr lang="en-US" sz="2000" dirty="0" smtClean="0"/>
              <a:t>MAX(</a:t>
            </a:r>
            <a:r>
              <a:rPr lang="en-US" sz="2000" dirty="0" err="1" smtClean="0"/>
              <a:t>P.y</a:t>
            </a:r>
            <a:r>
              <a:rPr lang="en-US" sz="2000" dirty="0"/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FROM Rectangle R, Edge E, Point P, Boundary B, </a:t>
            </a:r>
            <a:r>
              <a:rPr lang="en-US" sz="2000" dirty="0" err="1" smtClean="0"/>
              <a:t>Starts_Or_Ends</a:t>
            </a:r>
            <a:r>
              <a:rPr lang="en-US" sz="2000" dirty="0" smtClean="0"/>
              <a:t> S</a:t>
            </a:r>
            <a:endParaRPr lang="en-US" sz="20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WHERE (</a:t>
            </a:r>
            <a:r>
              <a:rPr lang="en-US" sz="2000" dirty="0" err="1" smtClean="0"/>
              <a:t>R.Rid</a:t>
            </a:r>
            <a:r>
              <a:rPr lang="en-US" sz="2000" dirty="0" smtClean="0"/>
              <a:t>=</a:t>
            </a:r>
            <a:r>
              <a:rPr lang="en-US" sz="2000" dirty="0" err="1" smtClean="0"/>
              <a:t>B.Rid</a:t>
            </a:r>
            <a:r>
              <a:rPr lang="en-US" sz="2000" dirty="0" smtClean="0"/>
              <a:t>) AND (</a:t>
            </a:r>
            <a:r>
              <a:rPr lang="en-US" sz="2000" dirty="0" err="1" smtClean="0"/>
              <a:t>B.Eid</a:t>
            </a:r>
            <a:r>
              <a:rPr lang="en-US" sz="2000" dirty="0" smtClean="0"/>
              <a:t>=</a:t>
            </a:r>
            <a:r>
              <a:rPr lang="en-US" sz="2000" dirty="0" err="1" smtClean="0"/>
              <a:t>E.Eid</a:t>
            </a:r>
            <a:r>
              <a:rPr lang="en-US" sz="2000" dirty="0" smtClean="0"/>
              <a:t>)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	AND (</a:t>
            </a:r>
            <a:r>
              <a:rPr lang="en-US" sz="2000" dirty="0" err="1" smtClean="0"/>
              <a:t>E.Eid</a:t>
            </a:r>
            <a:r>
              <a:rPr lang="en-US" sz="2000" dirty="0" smtClean="0"/>
              <a:t>=</a:t>
            </a:r>
            <a:r>
              <a:rPr lang="en-US" sz="2000" dirty="0" err="1" smtClean="0"/>
              <a:t>S.Eid</a:t>
            </a:r>
            <a:r>
              <a:rPr lang="en-US" sz="2000" dirty="0" smtClean="0"/>
              <a:t>) AND (</a:t>
            </a:r>
            <a:r>
              <a:rPr lang="en-US" sz="2000" dirty="0" err="1" smtClean="0"/>
              <a:t>S.Pid</a:t>
            </a:r>
            <a:r>
              <a:rPr lang="en-US" sz="2000" dirty="0" smtClean="0"/>
              <a:t>=</a:t>
            </a:r>
            <a:r>
              <a:rPr lang="en-US" sz="2000" dirty="0" err="1" smtClean="0"/>
              <a:t>P.Pid</a:t>
            </a:r>
            <a:r>
              <a:rPr lang="en-US" sz="2000" dirty="0" smtClean="0"/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000" dirty="0" smtClean="0">
                <a:latin typeface="Microsoft Sans Serif"/>
                <a:cs typeface="Microsoft Sans Serif"/>
              </a:rPr>
              <a:t>GROUP BY </a:t>
            </a:r>
            <a:r>
              <a:rPr lang="en-US" altLang="en-US" sz="2000" dirty="0" err="1" smtClean="0">
                <a:latin typeface="Microsoft Sans Serif"/>
                <a:cs typeface="Microsoft Sans Serif"/>
              </a:rPr>
              <a:t>R.Rid</a:t>
            </a:r>
            <a:endParaRPr lang="en-US" altLang="en-US" sz="2000" dirty="0" smtClean="0">
              <a:latin typeface="Microsoft Sans Serif"/>
              <a:cs typeface="Microsoft Sans Serif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000" dirty="0" smtClean="0">
                <a:latin typeface="Microsoft Sans Serif"/>
                <a:cs typeface="Microsoft Sans Serif"/>
              </a:rPr>
              <a:t>HAVING (0 BETWEEN MIN(</a:t>
            </a:r>
            <a:r>
              <a:rPr lang="en-US" altLang="en-US" sz="2000" dirty="0" err="1" smtClean="0">
                <a:latin typeface="Microsoft Sans Serif"/>
                <a:cs typeface="Microsoft Sans Serif"/>
              </a:rPr>
              <a:t>P.x</a:t>
            </a:r>
            <a:r>
              <a:rPr lang="en-US" altLang="en-US" sz="2000" dirty="0" smtClean="0">
                <a:latin typeface="Microsoft Sans Serif"/>
                <a:cs typeface="Microsoft Sans Serif"/>
              </a:rPr>
              <a:t>) AND MAX(</a:t>
            </a:r>
            <a:r>
              <a:rPr lang="en-US" altLang="en-US" sz="2000" dirty="0" err="1" smtClean="0">
                <a:latin typeface="Microsoft Sans Serif"/>
                <a:cs typeface="Microsoft Sans Serif"/>
              </a:rPr>
              <a:t>P.x</a:t>
            </a:r>
            <a:r>
              <a:rPr lang="en-US" altLang="en-US" sz="2000" dirty="0" smtClean="0">
                <a:latin typeface="Microsoft Sans Serif"/>
                <a:cs typeface="Microsoft Sans Serif"/>
              </a:rPr>
              <a:t>))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000" dirty="0" smtClean="0">
                <a:latin typeface="Microsoft Sans Serif"/>
                <a:cs typeface="Microsoft Sans Serif"/>
              </a:rPr>
              <a:t>	AND (0 BETWEEN MIN(</a:t>
            </a:r>
            <a:r>
              <a:rPr lang="en-US" altLang="en-US" sz="2000" dirty="0" err="1" smtClean="0">
                <a:latin typeface="Microsoft Sans Serif"/>
                <a:cs typeface="Microsoft Sans Serif"/>
              </a:rPr>
              <a:t>P.y</a:t>
            </a:r>
            <a:r>
              <a:rPr lang="en-US" altLang="en-US" sz="2000" dirty="0" smtClean="0">
                <a:latin typeface="Microsoft Sans Serif"/>
                <a:cs typeface="Microsoft Sans Serif"/>
              </a:rPr>
              <a:t>) AND (</a:t>
            </a:r>
            <a:r>
              <a:rPr lang="en-US" altLang="en-US" sz="2000" dirty="0" err="1" smtClean="0">
                <a:latin typeface="Microsoft Sans Serif"/>
                <a:cs typeface="Microsoft Sans Serif"/>
              </a:rPr>
              <a:t>P.y</a:t>
            </a:r>
            <a:r>
              <a:rPr lang="en-US" altLang="en-US" sz="2000" dirty="0" smtClean="0">
                <a:latin typeface="Microsoft Sans Serif"/>
                <a:cs typeface="Microsoft Sans Serif"/>
              </a:rPr>
              <a:t>))</a:t>
            </a:r>
          </a:p>
          <a:p>
            <a:pPr marL="457200" lvl="1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840911" y="3847406"/>
            <a:ext cx="1812178" cy="1481554"/>
            <a:chOff x="6172200" y="2057400"/>
            <a:chExt cx="2438400" cy="1938754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5753100" y="2933700"/>
              <a:ext cx="1752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477000" y="3657600"/>
              <a:ext cx="213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6629400" y="2667000"/>
              <a:ext cx="10668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96200" y="24384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P3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72200" y="24384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P2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48600" y="35814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P4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72200" y="36576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P1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7748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Semantic Gap, Impedance Mismatch between Old SQL and Spatial Applications!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4800"/>
            <a:ext cx="8610600" cy="4064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If you found last query hard to code in SQL,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You have just experienced the pain many felt in last century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And forced SQL to support user-defined data-types!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Simpler code with user-defined spatial data-types</a:t>
            </a:r>
            <a:endParaRPr lang="en-US" sz="2000" dirty="0"/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600" dirty="0" smtClean="0"/>
              <a:t>SELECT Rid, </a:t>
            </a:r>
            <a:r>
              <a:rPr lang="en-US" sz="1600" dirty="0" err="1" smtClean="0"/>
              <a:t>Rname</a:t>
            </a:r>
            <a:endParaRPr lang="en-US" sz="1600" dirty="0" smtClean="0"/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600" dirty="0" smtClean="0"/>
              <a:t>FROM Rectangle R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600" dirty="0" smtClean="0"/>
              <a:t>WHERE </a:t>
            </a:r>
            <a:r>
              <a:rPr lang="en-US" sz="1600" dirty="0" err="1" smtClean="0">
                <a:solidFill>
                  <a:srgbClr val="0070C0"/>
                </a:solidFill>
              </a:rPr>
              <a:t>ST_Within</a:t>
            </a:r>
            <a:r>
              <a:rPr lang="en-US" sz="1600" dirty="0" smtClean="0"/>
              <a:t>(</a:t>
            </a:r>
            <a:r>
              <a:rPr lang="en-US" sz="1600" dirty="0" err="1" smtClean="0">
                <a:solidFill>
                  <a:srgbClr val="FF0000"/>
                </a:solidFill>
              </a:rPr>
              <a:t>GeomFromText</a:t>
            </a:r>
            <a:r>
              <a:rPr lang="en-US" sz="1600" dirty="0" smtClean="0"/>
              <a:t>(‘</a:t>
            </a:r>
            <a:r>
              <a:rPr lang="en-US" sz="1600" dirty="0"/>
              <a:t>POINT(0,0)’, </a:t>
            </a:r>
            <a:r>
              <a:rPr lang="en-US" sz="1600" dirty="0" err="1"/>
              <a:t>R.shape_Polygon</a:t>
            </a:r>
            <a:r>
              <a:rPr lang="en-US" sz="16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100" dirty="0"/>
              <a:t>New Table Design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/>
              <a:t>Rectangle( Rid, </a:t>
            </a:r>
            <a:r>
              <a:rPr lang="en-US" sz="1700" dirty="0" err="1"/>
              <a:t>RName</a:t>
            </a:r>
            <a:r>
              <a:rPr lang="en-US" sz="1700" dirty="0"/>
              <a:t>, </a:t>
            </a:r>
            <a:r>
              <a:rPr lang="en-US" sz="1700" dirty="0" err="1" smtClean="0">
                <a:solidFill>
                  <a:srgbClr val="FF0000"/>
                </a:solidFill>
              </a:rPr>
              <a:t>Shape_Polygon</a:t>
            </a:r>
            <a:r>
              <a:rPr lang="en-US" sz="1700" dirty="0" smtClean="0"/>
              <a:t> </a:t>
            </a:r>
            <a:r>
              <a:rPr lang="en-US" sz="1700" dirty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/>
              <a:t>Point (</a:t>
            </a:r>
            <a:r>
              <a:rPr lang="en-US" sz="1700" dirty="0" err="1"/>
              <a:t>Pid</a:t>
            </a:r>
            <a:r>
              <a:rPr lang="en-US" sz="1700" dirty="0"/>
              <a:t>, x, y</a:t>
            </a:r>
            <a:r>
              <a:rPr lang="en-US" sz="1700" dirty="0" smtClean="0"/>
              <a:t>)</a:t>
            </a:r>
            <a:endParaRPr lang="en-US" sz="1700" dirty="0"/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027022" y="2116373"/>
            <a:ext cx="1812178" cy="1481554"/>
            <a:chOff x="6172200" y="2057400"/>
            <a:chExt cx="2438400" cy="1938754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5753100" y="2933700"/>
              <a:ext cx="1752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477000" y="3657600"/>
              <a:ext cx="213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6629400" y="2667000"/>
              <a:ext cx="10668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96200" y="24384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P3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72200" y="24384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P2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48600" y="35814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P4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72200" y="36576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P1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1867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Outline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What is a Query? Query Language?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Example Database Tables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SQL Overview: 3 Components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SELECT statement with 1 table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Multi-table SELECT statements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Why spatial extensions are needed?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1-table spatial queries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Multi-table spatial queries</a:t>
            </a:r>
          </a:p>
          <a:p>
            <a:endParaRPr lang="en-US" dirty="0" smtClean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/>
                <a:cs typeface="Microsoft Sans Serif"/>
              </a:rPr>
              <a:t>Extending SQL for</a:t>
            </a:r>
            <a:r>
              <a:rPr lang="en-US" sz="3200" dirty="0" smtClean="0">
                <a:latin typeface="Microsoft Sans Serif"/>
                <a:cs typeface="Microsoft Sans Serif"/>
              </a:rPr>
              <a:t> Spatial Data: New</a:t>
            </a:r>
            <a:endParaRPr lang="en-US" sz="32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SQL 3 allows </a:t>
            </a:r>
            <a:r>
              <a:rPr lang="en-US" sz="2400" dirty="0" smtClean="0">
                <a:latin typeface="Microsoft Sans Serif"/>
                <a:cs typeface="Microsoft Sans Serif"/>
              </a:rPr>
              <a:t>user-defined </a:t>
            </a:r>
            <a:r>
              <a:rPr lang="en-US" sz="2400" dirty="0">
                <a:latin typeface="Microsoft Sans Serif"/>
                <a:cs typeface="Microsoft Sans Serif"/>
              </a:rPr>
              <a:t>data types and operations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Spatial data types and operations can be </a:t>
            </a:r>
            <a:r>
              <a:rPr lang="en-US" sz="2000" dirty="0" smtClean="0">
                <a:latin typeface="Microsoft Sans Serif"/>
                <a:cs typeface="Microsoft Sans Serif"/>
              </a:rPr>
              <a:t>added</a:t>
            </a:r>
            <a:endParaRPr lang="en-US" sz="2000" dirty="0">
              <a:latin typeface="Microsoft Sans Serif"/>
              <a:cs typeface="Microsoft Sans Serif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Open </a:t>
            </a:r>
            <a:r>
              <a:rPr lang="en-US" sz="2400" dirty="0" err="1" smtClean="0">
                <a:latin typeface="Microsoft Sans Serif"/>
                <a:cs typeface="Microsoft Sans Serif"/>
              </a:rPr>
              <a:t>Geodata</a:t>
            </a:r>
            <a:r>
              <a:rPr lang="en-US" sz="2400" dirty="0" smtClean="0">
                <a:latin typeface="Microsoft Sans Serif"/>
                <a:cs typeface="Microsoft Sans Serif"/>
              </a:rPr>
              <a:t> </a:t>
            </a:r>
            <a:r>
              <a:rPr lang="en-US" sz="2400" dirty="0">
                <a:latin typeface="Microsoft Sans Serif"/>
                <a:cs typeface="Microsoft Sans Serif"/>
              </a:rPr>
              <a:t>Interchange Standard (OGIS)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Half a dozen spatial data types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Microsoft Sans Serif"/>
                <a:cs typeface="Microsoft Sans Serif"/>
              </a:rPr>
              <a:t>Over a dozen </a:t>
            </a:r>
            <a:r>
              <a:rPr lang="en-US" altLang="en-US" sz="2000" dirty="0">
                <a:latin typeface="Microsoft Sans Serif"/>
                <a:cs typeface="Microsoft Sans Serif"/>
              </a:rPr>
              <a:t>spatial operations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Supported by major vendors, e.g. ESRI, Intergraph, Oracle, IBM</a:t>
            </a:r>
            <a:r>
              <a:rPr lang="en-US" altLang="en-US" sz="2000" dirty="0" smtClean="0">
                <a:latin typeface="Microsoft Sans Serif"/>
                <a:cs typeface="Microsoft Sans Serif"/>
              </a:rPr>
              <a:t>,...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 err="1" smtClean="0">
                <a:latin typeface="Microsoft Sans Serif"/>
                <a:cs typeface="Microsoft Sans Serif"/>
              </a:rPr>
              <a:t>PostGIS</a:t>
            </a:r>
            <a:r>
              <a:rPr lang="en-US" altLang="en-US" sz="2400" dirty="0">
                <a:latin typeface="Microsoft Sans Serif"/>
                <a:cs typeface="Microsoft Sans Serif"/>
              </a:rPr>
              <a:t> implementation: http://postgis.net/docs/manual-2.1/</a:t>
            </a: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4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OGIS Spatial Data Model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Microsoft Sans Serif"/>
                <a:cs typeface="Microsoft Sans Serif"/>
              </a:rPr>
              <a:t>Base-class:</a:t>
            </a:r>
          </a:p>
          <a:p>
            <a:pPr lvl="1"/>
            <a:r>
              <a:rPr lang="en-US" altLang="en-US" sz="2000" dirty="0" smtClean="0">
                <a:latin typeface="Microsoft Sans Serif"/>
                <a:cs typeface="Microsoft Sans Serif"/>
              </a:rPr>
              <a:t> </a:t>
            </a:r>
            <a:r>
              <a:rPr lang="en-US" altLang="en-US" sz="2000" dirty="0">
                <a:latin typeface="Microsoft Sans Serif"/>
                <a:cs typeface="Microsoft Sans Serif"/>
              </a:rPr>
              <a:t>Geometry </a:t>
            </a:r>
            <a:endParaRPr lang="en-US" altLang="en-US" sz="2000" dirty="0" smtClean="0">
              <a:latin typeface="Microsoft Sans Serif"/>
              <a:cs typeface="Microsoft Sans Serif"/>
            </a:endParaRPr>
          </a:p>
          <a:p>
            <a:r>
              <a:rPr lang="en-US" altLang="en-US" sz="2800" dirty="0" smtClean="0">
                <a:latin typeface="Microsoft Sans Serif"/>
                <a:cs typeface="Microsoft Sans Serif"/>
              </a:rPr>
              <a:t>Four </a:t>
            </a:r>
            <a:r>
              <a:rPr lang="en-US" altLang="en-US" sz="2800" dirty="0">
                <a:latin typeface="Microsoft Sans Serif"/>
                <a:cs typeface="Microsoft Sans Serif"/>
              </a:rPr>
              <a:t>sub-classes: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Microsoft Sans Serif"/>
                <a:cs typeface="Microsoft Sans Serif"/>
              </a:rPr>
              <a:t>Point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Microsoft Sans Serif"/>
                <a:cs typeface="Microsoft Sans Serif"/>
              </a:rPr>
              <a:t>Curve, e.g., </a:t>
            </a:r>
            <a:r>
              <a:rPr lang="en-US" altLang="en-US" sz="2400" dirty="0" err="1" smtClean="0">
                <a:latin typeface="Microsoft Sans Serif"/>
                <a:cs typeface="Microsoft Sans Serif"/>
              </a:rPr>
              <a:t>LineString</a:t>
            </a:r>
            <a:r>
              <a:rPr lang="en-US" altLang="en-US" sz="2400" dirty="0" smtClean="0">
                <a:latin typeface="Microsoft Sans Serif"/>
                <a:cs typeface="Microsoft Sans Serif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Microsoft Sans Serif"/>
                <a:cs typeface="Microsoft Sans Serif"/>
              </a:rPr>
              <a:t>Surface, e.g., Polygon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 err="1" smtClean="0">
                <a:latin typeface="Microsoft Sans Serif"/>
                <a:cs typeface="Microsoft Sans Serif"/>
              </a:rPr>
              <a:t>GeometryCollection</a:t>
            </a:r>
            <a:endParaRPr lang="en-US" altLang="en-US" sz="2400" dirty="0" smtClean="0">
              <a:latin typeface="Microsoft Sans Serif"/>
              <a:cs typeface="Microsoft Sans Serif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000" dirty="0" err="1" smtClean="0">
                <a:latin typeface="Microsoft Sans Serif"/>
                <a:cs typeface="Microsoft Sans Serif"/>
              </a:rPr>
              <a:t>PointCollection</a:t>
            </a:r>
            <a:r>
              <a:rPr lang="en-US" altLang="en-US" sz="2000" dirty="0" smtClean="0">
                <a:latin typeface="Microsoft Sans Serif"/>
                <a:cs typeface="Microsoft Sans Serif"/>
              </a:rPr>
              <a:t>, </a:t>
            </a:r>
            <a:r>
              <a:rPr lang="en-US" altLang="en-US" sz="2000" dirty="0" err="1" smtClean="0">
                <a:latin typeface="Microsoft Sans Serif"/>
                <a:cs typeface="Microsoft Sans Serif"/>
              </a:rPr>
              <a:t>PolygonCollection</a:t>
            </a:r>
            <a:r>
              <a:rPr lang="en-US" altLang="en-US" sz="2000" dirty="0" smtClean="0">
                <a:latin typeface="Microsoft Sans Serif"/>
                <a:cs typeface="Microsoft Sans Serif"/>
              </a:rPr>
              <a:t>, </a:t>
            </a:r>
            <a:r>
              <a:rPr lang="en-US" altLang="en-US" sz="2000" dirty="0" err="1" smtClean="0">
                <a:latin typeface="Microsoft Sans Serif"/>
                <a:cs typeface="Microsoft Sans Serif"/>
              </a:rPr>
              <a:t>LineStringCollection</a:t>
            </a:r>
            <a:endParaRPr lang="en-US" alt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6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Outline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What is a Query? Query Language?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Example Database Tables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SQL Overview: 3 Components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SELECT statement with 1 table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Multi-table SELECT statements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Why spatial extensions are needed?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1-table spatial queries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Multi-table spatial queries</a:t>
            </a:r>
          </a:p>
          <a:p>
            <a:endParaRPr lang="en-US" dirty="0" smtClean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6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Microsoft Sans Serif"/>
                <a:cs typeface="Microsoft Sans Serif"/>
              </a:rPr>
              <a:t>OGIS Spatial Data Model: Operations </a:t>
            </a:r>
            <a:endParaRPr lang="en-US" sz="36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har char="•"/>
            </a:pPr>
            <a:r>
              <a:rPr lang="en-US" altLang="en-US" dirty="0" smtClean="0">
                <a:latin typeface="Microsoft Sans Serif"/>
                <a:cs typeface="Microsoft Sans Serif"/>
              </a:rPr>
              <a:t>Three Categories of Operations</a:t>
            </a:r>
            <a:endParaRPr lang="en-US" altLang="en-US" sz="1800" dirty="0" smtClean="0">
              <a:latin typeface="Microsoft Sans Serif"/>
              <a:cs typeface="Microsoft Sans Serif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Apply to all geometry types</a:t>
            </a:r>
          </a:p>
          <a:p>
            <a:pPr lvl="2"/>
            <a:r>
              <a:rPr lang="en-US" altLang="en-US" sz="2000" dirty="0" err="1">
                <a:latin typeface="Microsoft Sans Serif"/>
                <a:cs typeface="Microsoft Sans Serif"/>
              </a:rPr>
              <a:t>SpatialReference</a:t>
            </a:r>
            <a:r>
              <a:rPr lang="en-US" altLang="en-US" sz="2000" dirty="0">
                <a:latin typeface="Microsoft Sans Serif"/>
                <a:cs typeface="Microsoft Sans Serif"/>
              </a:rPr>
              <a:t>, Envelope, Export</a:t>
            </a:r>
            <a:r>
              <a:rPr lang="en-US" altLang="en-US" sz="2000" dirty="0" smtClean="0">
                <a:latin typeface="Microsoft Sans Serif"/>
                <a:cs typeface="Microsoft Sans Serif"/>
              </a:rPr>
              <a:t>, </a:t>
            </a:r>
            <a:r>
              <a:rPr lang="en-US" altLang="en-US" sz="2000" dirty="0" err="1" smtClean="0">
                <a:latin typeface="Microsoft Sans Serif"/>
                <a:cs typeface="Microsoft Sans Serif"/>
              </a:rPr>
              <a:t>IsSimple</a:t>
            </a:r>
            <a:r>
              <a:rPr lang="en-US" altLang="en-US" sz="2000" dirty="0">
                <a:latin typeface="Microsoft Sans Serif"/>
                <a:cs typeface="Microsoft Sans Serif"/>
              </a:rPr>
              <a:t>, Boundary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Predicates for Topological relationships</a:t>
            </a:r>
          </a:p>
          <a:p>
            <a:pPr lvl="2"/>
            <a:r>
              <a:rPr lang="en-US" altLang="en-US" sz="2000" dirty="0">
                <a:latin typeface="Microsoft Sans Serif"/>
                <a:cs typeface="Microsoft Sans Serif"/>
              </a:rPr>
              <a:t>Equal, Disjoint, Intersect, Touch, Cross, Within, Contains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Spatial Data Analysis</a:t>
            </a:r>
          </a:p>
          <a:p>
            <a:pPr lvl="2"/>
            <a:r>
              <a:rPr lang="en-US" altLang="en-US" sz="2000" dirty="0">
                <a:latin typeface="Microsoft Sans Serif"/>
                <a:cs typeface="Microsoft Sans Serif"/>
              </a:rPr>
              <a:t>Distance</a:t>
            </a:r>
            <a:r>
              <a:rPr lang="en-US" altLang="en-US" sz="2000" dirty="0" smtClean="0">
                <a:latin typeface="Microsoft Sans Serif"/>
                <a:cs typeface="Microsoft Sans Serif"/>
              </a:rPr>
              <a:t>, Buffer, Union</a:t>
            </a:r>
            <a:r>
              <a:rPr lang="en-US" altLang="en-US" sz="2000" dirty="0">
                <a:latin typeface="Microsoft Sans Serif"/>
                <a:cs typeface="Microsoft Sans Serif"/>
              </a:rPr>
              <a:t>, Intersection,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ConvexHull</a:t>
            </a:r>
            <a:r>
              <a:rPr lang="en-US" altLang="en-US" sz="2000" dirty="0">
                <a:latin typeface="Microsoft Sans Serif"/>
                <a:cs typeface="Microsoft Sans Serif"/>
              </a:rPr>
              <a:t>,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SymDiff</a:t>
            </a:r>
            <a:endParaRPr lang="en-US" alt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5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latin typeface="Microsoft Sans Serif"/>
                <a:cs typeface="Microsoft Sans Serif"/>
              </a:rPr>
              <a:t>Spatial</a:t>
            </a:r>
            <a:r>
              <a:rPr lang="en-US" altLang="en-US" sz="3200" dirty="0">
                <a:latin typeface="Microsoft Sans Serif"/>
                <a:cs typeface="Microsoft Sans Serif"/>
              </a:rPr>
              <a:t> </a:t>
            </a:r>
            <a:r>
              <a:rPr lang="en-US" altLang="en-US" sz="3200" dirty="0" smtClean="0">
                <a:latin typeface="Microsoft Sans Serif"/>
                <a:cs typeface="Microsoft Sans Serif"/>
              </a:rPr>
              <a:t>Operations: Exercise</a:t>
            </a:r>
            <a:endParaRPr lang="en-US" sz="32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Microsoft Sans Serif"/>
                <a:cs typeface="Microsoft Sans Serif"/>
              </a:rPr>
              <a:t>Which topological operator is needed to report rectangles with(0,0) as an inside point?</a:t>
            </a:r>
          </a:p>
          <a:p>
            <a:pPr marL="0" indent="0">
              <a:buNone/>
            </a:pPr>
            <a:r>
              <a:rPr lang="en-US" sz="2400" dirty="0" smtClean="0">
                <a:latin typeface="Microsoft Sans Serif"/>
                <a:cs typeface="Microsoft Sans Serif"/>
              </a:rPr>
              <a:t>a) Cross</a:t>
            </a:r>
          </a:p>
          <a:p>
            <a:pPr marL="0" indent="0">
              <a:buNone/>
            </a:pPr>
            <a:r>
              <a:rPr lang="en-US" sz="2400" dirty="0" smtClean="0">
                <a:latin typeface="Microsoft Sans Serif"/>
                <a:cs typeface="Microsoft Sans Serif"/>
              </a:rPr>
              <a:t>b) Equal</a:t>
            </a:r>
          </a:p>
          <a:p>
            <a:pPr marL="0" indent="0">
              <a:buNone/>
            </a:pPr>
            <a:r>
              <a:rPr lang="en-US" sz="2400" dirty="0">
                <a:latin typeface="Microsoft Sans Serif"/>
                <a:cs typeface="Microsoft Sans Serif"/>
              </a:rPr>
              <a:t>c) </a:t>
            </a:r>
            <a:r>
              <a:rPr lang="en-US" sz="2400" dirty="0" smtClean="0">
                <a:latin typeface="Microsoft Sans Serif"/>
                <a:cs typeface="Microsoft Sans Serif"/>
              </a:rPr>
              <a:t>Contains</a:t>
            </a:r>
            <a:endParaRPr lang="en-US" sz="24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2400" dirty="0">
                <a:latin typeface="Microsoft Sans Serif"/>
                <a:cs typeface="Microsoft Sans Serif"/>
              </a:rPr>
              <a:t>d) </a:t>
            </a:r>
            <a:r>
              <a:rPr lang="en-US" sz="2400" dirty="0" smtClean="0">
                <a:latin typeface="Microsoft Sans Serif"/>
                <a:cs typeface="Microsoft Sans Serif"/>
              </a:rPr>
              <a:t>Touch</a:t>
            </a:r>
          </a:p>
          <a:p>
            <a:pPr marL="0" indent="0">
              <a:buNone/>
            </a:pPr>
            <a:r>
              <a:rPr lang="en-US" sz="2400" dirty="0" smtClean="0">
                <a:latin typeface="Microsoft Sans Serif"/>
                <a:cs typeface="Microsoft Sans Serif"/>
              </a:rPr>
              <a:t>e) Within</a:t>
            </a:r>
            <a:endParaRPr lang="en-US" sz="24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9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/>
                <a:cs typeface="Microsoft Sans Serif"/>
              </a:rPr>
              <a:t>Spatial</a:t>
            </a:r>
            <a:r>
              <a:rPr lang="en-US" altLang="en-US" sz="3600" dirty="0" smtClean="0">
                <a:latin typeface="Microsoft Sans Serif"/>
                <a:cs typeface="Microsoft Sans Serif"/>
              </a:rPr>
              <a:t> Queries </a:t>
            </a:r>
            <a:r>
              <a:rPr lang="en-US" altLang="en-US" sz="3600" dirty="0">
                <a:latin typeface="Microsoft Sans Serif"/>
                <a:cs typeface="Microsoft Sans Serif"/>
              </a:rPr>
              <a:t>with </a:t>
            </a:r>
            <a:r>
              <a:rPr lang="en-US" altLang="en-US" sz="3600" dirty="0" smtClean="0">
                <a:latin typeface="Microsoft Sans Serif"/>
                <a:cs typeface="Microsoft Sans Serif"/>
              </a:rPr>
              <a:t>SQL/OGIS:</a:t>
            </a:r>
            <a:r>
              <a:rPr lang="en-US" sz="3600" dirty="0" smtClean="0">
                <a:latin typeface="Microsoft Sans Serif"/>
                <a:cs typeface="Microsoft Sans Serif"/>
              </a:rPr>
              <a:t/>
            </a:r>
            <a:br>
              <a:rPr lang="en-US" sz="3600" dirty="0" smtClean="0">
                <a:latin typeface="Microsoft Sans Serif"/>
                <a:cs typeface="Microsoft Sans Serif"/>
              </a:rPr>
            </a:br>
            <a:r>
              <a:rPr lang="en-US" sz="3600" dirty="0" smtClean="0">
                <a:latin typeface="Microsoft Sans Serif"/>
                <a:cs typeface="Microsoft Sans Serif"/>
              </a:rPr>
              <a:t>G</a:t>
            </a:r>
            <a:r>
              <a:rPr lang="en-US" altLang="en-US" sz="3600" dirty="0" smtClean="0">
                <a:latin typeface="Microsoft Sans Serif"/>
                <a:cs typeface="Microsoft Sans Serif"/>
              </a:rPr>
              <a:t>eneral Information</a:t>
            </a:r>
            <a:endParaRPr lang="en-US" altLang="en-US" sz="3600" dirty="0">
              <a:latin typeface="Microsoft Sans Serif"/>
              <a:cs typeface="Microsoft Sans Serif"/>
            </a:endParaRPr>
          </a:p>
        </p:txBody>
      </p:sp>
      <p:sp>
        <p:nvSpPr>
          <p:cNvPr id="93187" name="Text Box 3"/>
          <p:cNvSpPr txBox="1">
            <a:spLocks noChangeAspect="1" noChangeArrowheads="1"/>
          </p:cNvSpPr>
          <p:nvPr/>
        </p:nvSpPr>
        <p:spPr bwMode="auto">
          <a:xfrm>
            <a:off x="228600" y="1755648"/>
            <a:ext cx="8613648" cy="362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</a:pPr>
            <a:r>
              <a:rPr lang="en-US" altLang="en-US" sz="2600" dirty="0" smtClean="0">
                <a:latin typeface="Microsoft Sans Serif"/>
                <a:cs typeface="Microsoft Sans Serif"/>
              </a:rPr>
              <a:t>SQL3 and OGIS are supported by </a:t>
            </a:r>
            <a:r>
              <a:rPr lang="en-US" altLang="en-US" sz="2600" dirty="0">
                <a:latin typeface="Microsoft Sans Serif"/>
                <a:cs typeface="Microsoft Sans Serif"/>
              </a:rPr>
              <a:t>many vendors</a:t>
            </a: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latin typeface="Microsoft Sans Serif"/>
                <a:cs typeface="Microsoft Sans Serif"/>
              </a:rPr>
              <a:t>Syntax </a:t>
            </a:r>
            <a:r>
              <a:rPr lang="en-US" altLang="en-US" sz="2600" dirty="0">
                <a:solidFill>
                  <a:srgbClr val="FF0000"/>
                </a:solidFill>
                <a:latin typeface="Microsoft Sans Serif"/>
                <a:cs typeface="Microsoft Sans Serif"/>
              </a:rPr>
              <a:t>differs from </a:t>
            </a:r>
            <a:r>
              <a:rPr lang="en-US" altLang="en-US" sz="2600" dirty="0">
                <a:latin typeface="Microsoft Sans Serif"/>
                <a:cs typeface="Microsoft Sans Serif"/>
              </a:rPr>
              <a:t>vendor to vendor</a:t>
            </a: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latin typeface="Microsoft Sans Serif"/>
                <a:cs typeface="Microsoft Sans Serif"/>
              </a:rPr>
              <a:t>Readers </a:t>
            </a:r>
            <a:r>
              <a:rPr lang="en-US" altLang="en-US" sz="2600" dirty="0">
                <a:latin typeface="Microsoft Sans Serif"/>
                <a:cs typeface="Microsoft Sans Serif"/>
              </a:rPr>
              <a:t>may need to alter SQL/OGIS queries given in  </a:t>
            </a:r>
          </a:p>
          <a:p>
            <a:pPr marL="0" lvl="1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2600" dirty="0" smtClean="0">
                <a:latin typeface="Microsoft Sans Serif"/>
                <a:cs typeface="Microsoft Sans Serif"/>
              </a:rPr>
              <a:t>    slide </a:t>
            </a:r>
            <a:r>
              <a:rPr lang="en-US" altLang="en-US" sz="2600" dirty="0">
                <a:latin typeface="Microsoft Sans Serif"/>
                <a:cs typeface="Microsoft Sans Serif"/>
              </a:rPr>
              <a:t>to make them run on </a:t>
            </a:r>
            <a:r>
              <a:rPr lang="en-US" altLang="en-US" sz="2600" dirty="0" smtClean="0">
                <a:latin typeface="Microsoft Sans Serif"/>
                <a:cs typeface="Microsoft Sans Serif"/>
              </a:rPr>
              <a:t>specific products.</a:t>
            </a:r>
          </a:p>
          <a:p>
            <a:pPr lvl="1" indent="-45720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altLang="en-US" sz="2600" dirty="0" err="1" smtClean="0">
                <a:latin typeface="Microsoft Sans Serif"/>
                <a:cs typeface="Microsoft Sans Serif"/>
              </a:rPr>
              <a:t>PostGIS</a:t>
            </a:r>
            <a:r>
              <a:rPr lang="en-US" altLang="en-US" sz="2600" dirty="0" smtClean="0">
                <a:latin typeface="Microsoft Sans Serif"/>
                <a:cs typeface="Microsoft Sans Serif"/>
              </a:rPr>
              <a:t> Implementation </a:t>
            </a:r>
            <a:r>
              <a:rPr lang="en-US" altLang="en-US" sz="2600" smtClean="0">
                <a:latin typeface="Microsoft Sans Serif"/>
                <a:cs typeface="Microsoft Sans Serif"/>
              </a:rPr>
              <a:t>for vector data: </a:t>
            </a:r>
            <a:r>
              <a:rPr lang="en-US" altLang="en-US" sz="2600" dirty="0">
                <a:latin typeface="Microsoft Sans Serif"/>
                <a:cs typeface="Microsoft Sans Serif"/>
              </a:rPr>
              <a:t>http://postgis.net/docs/manual-2.1/reference.html#Geometry_Outputs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7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Microsoft Sans Serif"/>
                <a:cs typeface="Microsoft Sans Serif"/>
              </a:rPr>
              <a:t>Where is OGIS used within SQL?</a:t>
            </a:r>
            <a:endParaRPr lang="en-US" altLang="en-US" sz="3600" dirty="0">
              <a:latin typeface="Microsoft Sans Serif"/>
              <a:cs typeface="Microsoft Sans Serif"/>
            </a:endParaRPr>
          </a:p>
        </p:txBody>
      </p:sp>
      <p:sp>
        <p:nvSpPr>
          <p:cNvPr id="93187" name="Text Box 3"/>
          <p:cNvSpPr txBox="1">
            <a:spLocks noChangeAspect="1" noChangeArrowheads="1"/>
          </p:cNvSpPr>
          <p:nvPr/>
        </p:nvSpPr>
        <p:spPr bwMode="auto">
          <a:xfrm>
            <a:off x="228600" y="1755648"/>
            <a:ext cx="8613648" cy="316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FontTx/>
              <a:buChar char="•"/>
            </a:pPr>
            <a:r>
              <a:rPr lang="en-US" altLang="en-US" sz="2400" dirty="0" smtClean="0">
                <a:latin typeface="Microsoft Sans Serif"/>
                <a:cs typeface="Microsoft Sans Serif"/>
              </a:rPr>
              <a:t>SQL Data Definition Language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FontTx/>
              <a:buChar char="•"/>
            </a:pPr>
            <a:r>
              <a:rPr lang="en-US" altLang="en-US" sz="2400" dirty="0" smtClean="0">
                <a:latin typeface="Microsoft Sans Serif"/>
                <a:cs typeface="Microsoft Sans Serif"/>
              </a:rPr>
              <a:t>Spatial data-types for columns in CREATE TABLE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FontTx/>
              <a:buChar char="•"/>
            </a:pPr>
            <a:r>
              <a:rPr lang="en-US" altLang="en-US" sz="2400" dirty="0" smtClean="0">
                <a:latin typeface="Microsoft Sans Serif"/>
                <a:cs typeface="Microsoft Sans Serif"/>
              </a:rPr>
              <a:t>SQL Data Manipulation Language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FontTx/>
              <a:buChar char="•"/>
            </a:pPr>
            <a:r>
              <a:rPr lang="en-US" altLang="en-US" sz="2400" dirty="0" smtClean="0">
                <a:latin typeface="Microsoft Sans Serif"/>
                <a:cs typeface="Microsoft Sans Serif"/>
              </a:rPr>
              <a:t>Spatial </a:t>
            </a:r>
            <a:r>
              <a:rPr lang="en-US" altLang="en-US" sz="2400" dirty="0">
                <a:latin typeface="Microsoft Sans Serif"/>
                <a:cs typeface="Microsoft Sans Serif"/>
              </a:rPr>
              <a:t>operations </a:t>
            </a:r>
            <a:r>
              <a:rPr lang="en-US" altLang="en-US" sz="2400" dirty="0" smtClean="0">
                <a:latin typeface="Microsoft Sans Serif"/>
                <a:cs typeface="Microsoft Sans Serif"/>
              </a:rPr>
              <a:t>with SELECT, INSERT, …</a:t>
            </a: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FontTx/>
              <a:buChar char="•"/>
            </a:pPr>
            <a:endParaRPr lang="en-US" altLang="en-US" sz="2800" dirty="0" smtClean="0">
              <a:latin typeface="Microsoft Sans Serif"/>
              <a:cs typeface="Microsoft Sans Serif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</a:pPr>
            <a:endParaRPr lang="en-US" altLang="en-US" sz="2400" dirty="0">
              <a:latin typeface="Microsoft Sans Serif"/>
              <a:cs typeface="Microsoft Sans Serif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 smtClean="0">
                <a:latin typeface="Microsoft Sans Serif"/>
                <a:cs typeface="Microsoft Sans Serif"/>
              </a:rPr>
              <a:t>Simple SQL SELECT_FROM_WHERE Examples</a:t>
            </a:r>
            <a:endParaRPr lang="en-US" sz="30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defTabSz="457200">
              <a:buFontTx/>
              <a:buChar char="•"/>
            </a:pPr>
            <a:r>
              <a:rPr lang="en-US" altLang="en-US" sz="2400" kern="1200" dirty="0">
                <a:latin typeface="Microsoft Sans Serif"/>
                <a:cs typeface="Microsoft Sans Serif"/>
              </a:rPr>
              <a:t>Spatial analysis operations </a:t>
            </a:r>
          </a:p>
          <a:p>
            <a:pPr lvl="1" defTabSz="457200"/>
            <a:r>
              <a:rPr lang="en-US" altLang="en-US" sz="2000" kern="1200" dirty="0">
                <a:latin typeface="Microsoft Sans Serif"/>
                <a:cs typeface="Microsoft Sans Serif"/>
              </a:rPr>
              <a:t>Unary operator: Area</a:t>
            </a:r>
          </a:p>
          <a:p>
            <a:pPr lvl="1" defTabSz="457200"/>
            <a:r>
              <a:rPr lang="en-US" altLang="en-US" sz="2000" kern="1200" dirty="0">
                <a:latin typeface="Microsoft Sans Serif"/>
                <a:cs typeface="Microsoft Sans Serif"/>
              </a:rPr>
              <a:t>Binary operator: </a:t>
            </a:r>
            <a:r>
              <a:rPr lang="en-US" altLang="en-US" sz="2000" kern="1200" dirty="0" smtClean="0">
                <a:latin typeface="Microsoft Sans Serif"/>
                <a:cs typeface="Microsoft Sans Serif"/>
              </a:rPr>
              <a:t>Distance</a:t>
            </a:r>
          </a:p>
          <a:p>
            <a:pPr lvl="1" defTabSz="457200"/>
            <a:r>
              <a:rPr lang="en-US" altLang="en-US" sz="2000" kern="1200" dirty="0" smtClean="0">
                <a:latin typeface="Microsoft Sans Serif"/>
                <a:cs typeface="Microsoft Sans Serif"/>
              </a:rPr>
              <a:t>Spatial-Join using Topological operations</a:t>
            </a:r>
            <a:endParaRPr lang="en-US" altLang="en-US" sz="2000" kern="1200" dirty="0">
              <a:latin typeface="Microsoft Sans Serif"/>
              <a:cs typeface="Microsoft Sans Serif"/>
            </a:endParaRPr>
          </a:p>
          <a:p>
            <a:pPr lvl="1" defTabSz="457200"/>
            <a:r>
              <a:rPr lang="en-US" altLang="en-US" sz="2000" kern="1200" dirty="0">
                <a:latin typeface="Microsoft Sans Serif"/>
                <a:cs typeface="Microsoft Sans Serif"/>
              </a:rPr>
              <a:t>Touch, </a:t>
            </a:r>
            <a:r>
              <a:rPr lang="en-US" altLang="en-US" sz="2000" kern="1200" dirty="0" smtClean="0">
                <a:latin typeface="Microsoft Sans Serif"/>
                <a:cs typeface="Microsoft Sans Serif"/>
              </a:rPr>
              <a:t>Cross</a:t>
            </a:r>
          </a:p>
          <a:p>
            <a:pPr lvl="1" defTabSz="457200"/>
            <a:r>
              <a:rPr lang="en-US" altLang="en-US" sz="2000" kern="1200" dirty="0" smtClean="0">
                <a:latin typeface="Microsoft Sans Serif"/>
                <a:cs typeface="Microsoft Sans Serif"/>
              </a:rPr>
              <a:t>Using both spatial </a:t>
            </a:r>
            <a:r>
              <a:rPr lang="en-US" altLang="en-US" sz="2000" kern="1200" dirty="0">
                <a:latin typeface="Microsoft Sans Serif"/>
                <a:cs typeface="Microsoft Sans Serif"/>
              </a:rPr>
              <a:t>analysis and topological operations</a:t>
            </a:r>
          </a:p>
          <a:p>
            <a:pPr lvl="2" defTabSz="457200">
              <a:buFont typeface="Arial" panose="020B0604020202020204" pitchFamily="34" charset="0"/>
              <a:buChar char="•"/>
            </a:pPr>
            <a:r>
              <a:rPr lang="en-US" altLang="en-US" sz="1600" kern="1200" dirty="0">
                <a:latin typeface="Microsoft Sans Serif"/>
                <a:cs typeface="Microsoft Sans Serif"/>
              </a:rPr>
              <a:t>Buffer, overlap</a:t>
            </a:r>
          </a:p>
          <a:p>
            <a:endParaRPr lang="en-US" altLang="en-US" sz="2400" dirty="0">
              <a:solidFill>
                <a:schemeClr val="tx2"/>
              </a:solidFill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8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Microsoft Sans Serif"/>
                <a:cs typeface="Microsoft Sans Serif"/>
              </a:rPr>
              <a:t>Unary Spatial </a:t>
            </a:r>
            <a:r>
              <a:rPr lang="en-US" altLang="en-US" sz="3600" dirty="0">
                <a:latin typeface="Microsoft Sans Serif"/>
                <a:cs typeface="Microsoft Sans Serif"/>
              </a:rPr>
              <a:t>O</a:t>
            </a:r>
            <a:r>
              <a:rPr lang="en-US" altLang="en-US" sz="3600" dirty="0" smtClean="0">
                <a:latin typeface="Microsoft Sans Serif"/>
                <a:cs typeface="Microsoft Sans Serif"/>
              </a:rPr>
              <a:t>peration Area()</a:t>
            </a:r>
            <a:endParaRPr lang="en-US" sz="36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400" b="1" dirty="0">
                <a:latin typeface="Microsoft Sans Serif"/>
                <a:cs typeface="Microsoft Sans Serif"/>
              </a:rPr>
              <a:t>Query</a:t>
            </a:r>
            <a:r>
              <a:rPr lang="en-US" altLang="en-US" sz="2400" dirty="0">
                <a:latin typeface="Microsoft Sans Serif"/>
                <a:cs typeface="Microsoft Sans Serif"/>
              </a:rPr>
              <a:t>: List the name, population, and </a:t>
            </a:r>
            <a:r>
              <a:rPr lang="en-US" altLang="en-US" sz="2400" dirty="0">
                <a:solidFill>
                  <a:srgbClr val="00B0F0"/>
                </a:solidFill>
                <a:latin typeface="Microsoft Sans Serif"/>
                <a:cs typeface="Microsoft Sans Serif"/>
              </a:rPr>
              <a:t>area</a:t>
            </a:r>
            <a:r>
              <a:rPr lang="en-US" altLang="en-US" sz="2400" dirty="0">
                <a:latin typeface="Microsoft Sans Serif"/>
                <a:cs typeface="Microsoft Sans Serif"/>
              </a:rPr>
              <a:t> of each country listed in the Country </a:t>
            </a:r>
            <a:r>
              <a:rPr lang="en-US" altLang="en-US" sz="2400" dirty="0" smtClean="0">
                <a:latin typeface="Microsoft Sans Serif"/>
                <a:cs typeface="Microsoft Sans Serif"/>
              </a:rPr>
              <a:t>table</a:t>
            </a:r>
          </a:p>
          <a:p>
            <a:pPr marL="0" indent="0">
              <a:buNone/>
            </a:pPr>
            <a:endParaRPr lang="en-US" altLang="en-US" sz="2400" dirty="0">
              <a:latin typeface="Microsoft Sans Serif"/>
              <a:cs typeface="Microsoft Sans Serif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b="1" dirty="0" smtClean="0">
                <a:latin typeface="Microsoft Sans Serif"/>
                <a:cs typeface="Microsoft Sans Serif"/>
              </a:rPr>
              <a:t>SELECT  </a:t>
            </a:r>
            <a:r>
              <a:rPr lang="en-US" altLang="en-US" sz="2000" dirty="0" err="1" smtClean="0">
                <a:latin typeface="Microsoft Sans Serif"/>
                <a:cs typeface="Microsoft Sans Serif"/>
              </a:rPr>
              <a:t>C.Name</a:t>
            </a:r>
            <a:r>
              <a:rPr lang="en-US" altLang="en-US" sz="2000" dirty="0" smtClean="0">
                <a:latin typeface="Microsoft Sans Serif"/>
                <a:cs typeface="Microsoft Sans Serif"/>
              </a:rPr>
              <a:t>, </a:t>
            </a:r>
            <a:r>
              <a:rPr lang="en-US" altLang="en-US" sz="2000" dirty="0" err="1" smtClean="0">
                <a:latin typeface="Microsoft Sans Serif"/>
                <a:cs typeface="Microsoft Sans Serif"/>
              </a:rPr>
              <a:t>C.Pop</a:t>
            </a:r>
            <a:r>
              <a:rPr lang="en-US" altLang="en-US" sz="2000" dirty="0">
                <a:latin typeface="Microsoft Sans Serif"/>
                <a:cs typeface="Microsoft Sans Serif"/>
              </a:rPr>
              <a:t>, </a:t>
            </a:r>
            <a:r>
              <a:rPr lang="en-US" altLang="en-US" sz="2000" dirty="0" err="1" smtClean="0">
                <a:solidFill>
                  <a:srgbClr val="00B0F0"/>
                </a:solidFill>
                <a:latin typeface="Microsoft Sans Serif"/>
                <a:cs typeface="Microsoft Sans Serif"/>
              </a:rPr>
              <a:t>ST_Area</a:t>
            </a:r>
            <a:r>
              <a:rPr lang="en-US" altLang="en-US" sz="2000" dirty="0" smtClean="0">
                <a:latin typeface="Microsoft Sans Serif"/>
                <a:cs typeface="Microsoft Sans Serif"/>
              </a:rPr>
              <a:t>(</a:t>
            </a:r>
            <a:r>
              <a:rPr lang="en-US" altLang="en-US" sz="2000" dirty="0" err="1" smtClean="0">
                <a:latin typeface="Microsoft Sans Serif"/>
                <a:cs typeface="Microsoft Sans Serif"/>
              </a:rPr>
              <a:t>C.Shape</a:t>
            </a:r>
            <a:r>
              <a:rPr lang="en-US" altLang="en-US" sz="2000" dirty="0" smtClean="0">
                <a:latin typeface="Microsoft Sans Serif"/>
                <a:cs typeface="Microsoft Sans Serif"/>
              </a:rPr>
              <a:t>) AS </a:t>
            </a:r>
            <a:r>
              <a:rPr lang="en-US" altLang="en-US" sz="2000" dirty="0">
                <a:latin typeface="Microsoft Sans Serif"/>
                <a:cs typeface="Microsoft Sans Serif"/>
              </a:rPr>
              <a:t>"Area"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b="1" dirty="0">
                <a:latin typeface="Microsoft Sans Serif"/>
                <a:cs typeface="Microsoft Sans Serif"/>
              </a:rPr>
              <a:t>FROM </a:t>
            </a:r>
            <a:r>
              <a:rPr lang="en-US" altLang="en-US" sz="2000" dirty="0">
                <a:latin typeface="Microsoft Sans Serif"/>
                <a:cs typeface="Microsoft Sans Serif"/>
              </a:rPr>
              <a:t>Country </a:t>
            </a:r>
            <a:r>
              <a:rPr lang="en-US" altLang="en-US" sz="2000" dirty="0" smtClean="0">
                <a:latin typeface="Microsoft Sans Serif"/>
                <a:cs typeface="Microsoft Sans Serif"/>
              </a:rPr>
              <a:t>C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dirty="0">
                <a:latin typeface="Microsoft Sans Serif"/>
                <a:cs typeface="Microsoft Sans Serif"/>
              </a:rPr>
              <a:t>Note: This query uses spatial operation, </a:t>
            </a:r>
            <a:r>
              <a:rPr lang="en-US" altLang="en-US" sz="2000" dirty="0" err="1" smtClean="0">
                <a:latin typeface="Microsoft Sans Serif"/>
                <a:cs typeface="Microsoft Sans Serif"/>
              </a:rPr>
              <a:t>ST_Area</a:t>
            </a:r>
            <a:r>
              <a:rPr lang="en-US" altLang="en-US" sz="2000" dirty="0" smtClean="0">
                <a:latin typeface="Microsoft Sans Serif"/>
                <a:cs typeface="Microsoft Sans Serif"/>
              </a:rPr>
              <a:t>()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dirty="0" smtClean="0">
                <a:latin typeface="Microsoft Sans Serif"/>
                <a:cs typeface="Microsoft Sans Serif"/>
              </a:rPr>
              <a:t>	in </a:t>
            </a:r>
            <a:r>
              <a:rPr lang="en-US" altLang="en-US" sz="2000" dirty="0">
                <a:latin typeface="Microsoft Sans Serif"/>
                <a:cs typeface="Microsoft Sans Serif"/>
              </a:rPr>
              <a:t>place of a column in SELECT clause.</a:t>
            </a:r>
          </a:p>
          <a:p>
            <a:pPr marL="0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0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latin typeface="Microsoft Sans Serif"/>
                <a:cs typeface="Microsoft Sans Serif"/>
              </a:rPr>
              <a:t>Binary Spatial Operation: Distance()</a:t>
            </a:r>
            <a:endParaRPr lang="en-US" sz="40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altLang="en-US" sz="2400" b="1" dirty="0">
                <a:latin typeface="Microsoft Sans Serif"/>
                <a:cs typeface="Microsoft Sans Serif"/>
              </a:rPr>
              <a:t>Query: </a:t>
            </a:r>
            <a:r>
              <a:rPr lang="en-US" altLang="en-US" sz="2400" dirty="0">
                <a:latin typeface="Microsoft Sans Serif"/>
                <a:cs typeface="Microsoft Sans Serif"/>
              </a:rPr>
              <a:t>List the GDP and the distance of a country’s capital city to the </a:t>
            </a:r>
            <a:r>
              <a:rPr lang="en-US" altLang="en-US" sz="2400" dirty="0" smtClean="0">
                <a:latin typeface="Microsoft Sans Serif"/>
                <a:cs typeface="Microsoft Sans Serif"/>
              </a:rPr>
              <a:t>“Equator” </a:t>
            </a:r>
            <a:r>
              <a:rPr lang="en-US" altLang="en-US" sz="2400" dirty="0">
                <a:latin typeface="Microsoft Sans Serif"/>
                <a:cs typeface="Microsoft Sans Serif"/>
              </a:rPr>
              <a:t>for all countries</a:t>
            </a:r>
            <a:r>
              <a:rPr lang="en-US" altLang="en-US" sz="2400" dirty="0" smtClean="0">
                <a:latin typeface="Microsoft Sans Serif"/>
                <a:cs typeface="Microsoft Sans Serif"/>
              </a:rPr>
              <a:t>.</a:t>
            </a:r>
          </a:p>
          <a:p>
            <a:pPr marL="0" indent="0">
              <a:spcBef>
                <a:spcPct val="50000"/>
              </a:spcBef>
              <a:buNone/>
            </a:pPr>
            <a:endParaRPr lang="en-US" altLang="en-US" sz="2400" b="1" dirty="0" smtClean="0">
              <a:latin typeface="Microsoft Sans Serif"/>
              <a:cs typeface="Microsoft Sans Serif"/>
            </a:endParaRPr>
          </a:p>
          <a:p>
            <a:pPr marL="0" indent="0">
              <a:lnSpc>
                <a:spcPct val="70000"/>
              </a:lnSpc>
              <a:spcBef>
                <a:spcPct val="50000"/>
              </a:spcBef>
              <a:buNone/>
            </a:pPr>
            <a:r>
              <a:rPr lang="en-US" altLang="en-US" sz="2000" b="1" dirty="0" smtClean="0">
                <a:latin typeface="Microsoft Sans Serif"/>
                <a:cs typeface="Microsoft Sans Serif"/>
              </a:rPr>
              <a:t>SELECT</a:t>
            </a:r>
            <a:r>
              <a:rPr lang="en-US" altLang="en-US" sz="2000" dirty="0" smtClean="0">
                <a:latin typeface="Microsoft Sans Serif"/>
                <a:cs typeface="Microsoft Sans Serif"/>
              </a:rPr>
              <a:t>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Co.GDP</a:t>
            </a:r>
            <a:r>
              <a:rPr lang="en-US" altLang="en-US" sz="2000" dirty="0">
                <a:latin typeface="Microsoft Sans Serif"/>
                <a:cs typeface="Microsoft Sans Serif"/>
              </a:rPr>
              <a:t>, </a:t>
            </a:r>
            <a:r>
              <a:rPr lang="en-US" altLang="en-US" sz="2000" dirty="0" err="1" smtClean="0">
                <a:solidFill>
                  <a:srgbClr val="00B0F0"/>
                </a:solidFill>
                <a:latin typeface="Microsoft Sans Serif"/>
                <a:cs typeface="Microsoft Sans Serif"/>
              </a:rPr>
              <a:t>ST_Distance</a:t>
            </a:r>
            <a:r>
              <a:rPr lang="en-US" altLang="en-US" sz="2000" dirty="0" smtClean="0">
                <a:latin typeface="Microsoft Sans Serif"/>
                <a:cs typeface="Microsoft Sans Serif"/>
              </a:rPr>
              <a:t>(Point(0,Ci.Shape.y</a:t>
            </a:r>
            <a:r>
              <a:rPr lang="en-US" altLang="en-US" sz="2000" dirty="0">
                <a:latin typeface="Microsoft Sans Serif"/>
                <a:cs typeface="Microsoft Sans Serif"/>
              </a:rPr>
              <a:t>),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Ci.Shape</a:t>
            </a:r>
            <a:r>
              <a:rPr lang="en-US" altLang="en-US" sz="2000" dirty="0">
                <a:latin typeface="Microsoft Sans Serif"/>
                <a:cs typeface="Microsoft Sans Serif"/>
              </a:rPr>
              <a:t>) AS "Distance"</a:t>
            </a:r>
          </a:p>
          <a:p>
            <a:pPr marL="0" indent="0">
              <a:lnSpc>
                <a:spcPct val="70000"/>
              </a:lnSpc>
              <a:spcBef>
                <a:spcPct val="50000"/>
              </a:spcBef>
              <a:buNone/>
            </a:pPr>
            <a:r>
              <a:rPr lang="en-US" altLang="en-US" sz="2000" b="1" dirty="0">
                <a:latin typeface="Microsoft Sans Serif"/>
                <a:cs typeface="Microsoft Sans Serif"/>
              </a:rPr>
              <a:t>FROM</a:t>
            </a:r>
            <a:r>
              <a:rPr lang="en-US" altLang="en-US" sz="2000" dirty="0">
                <a:latin typeface="Microsoft Sans Serif"/>
                <a:cs typeface="Microsoft Sans Serif"/>
              </a:rPr>
              <a:t> Country Co</a:t>
            </a:r>
            <a:r>
              <a:rPr lang="en-US" altLang="en-US" sz="2000" dirty="0" smtClean="0">
                <a:latin typeface="Microsoft Sans Serif"/>
                <a:cs typeface="Microsoft Sans Serif"/>
              </a:rPr>
              <a:t>, City </a:t>
            </a:r>
            <a:r>
              <a:rPr lang="en-US" altLang="en-US" sz="2000" dirty="0">
                <a:latin typeface="Microsoft Sans Serif"/>
                <a:cs typeface="Microsoft Sans Serif"/>
              </a:rPr>
              <a:t>Ci</a:t>
            </a:r>
          </a:p>
          <a:p>
            <a:pPr marL="0" indent="0">
              <a:lnSpc>
                <a:spcPct val="70000"/>
              </a:lnSpc>
              <a:spcBef>
                <a:spcPct val="50000"/>
              </a:spcBef>
              <a:buNone/>
            </a:pPr>
            <a:r>
              <a:rPr lang="en-US" altLang="en-US" sz="2000" b="1" dirty="0">
                <a:latin typeface="Microsoft Sans Serif"/>
                <a:cs typeface="Microsoft Sans Serif"/>
              </a:rPr>
              <a:t>WHERE</a:t>
            </a:r>
            <a:r>
              <a:rPr lang="en-US" altLang="en-US" sz="2000" dirty="0">
                <a:latin typeface="Microsoft Sans Serif"/>
                <a:cs typeface="Microsoft Sans Serif"/>
              </a:rPr>
              <a:t>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Co.Name</a:t>
            </a:r>
            <a:r>
              <a:rPr lang="en-US" altLang="en-US" sz="2000" dirty="0">
                <a:latin typeface="Microsoft Sans Serif"/>
                <a:cs typeface="Microsoft Sans Serif"/>
              </a:rPr>
              <a:t> =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Ci.Country</a:t>
            </a:r>
            <a:r>
              <a:rPr lang="en-US" altLang="en-US" sz="2000" dirty="0">
                <a:latin typeface="Microsoft Sans Serif"/>
                <a:cs typeface="Microsoft Sans Serif"/>
              </a:rPr>
              <a:t> </a:t>
            </a:r>
          </a:p>
          <a:p>
            <a:pPr marL="0" indent="0">
              <a:lnSpc>
                <a:spcPct val="70000"/>
              </a:lnSpc>
              <a:spcBef>
                <a:spcPct val="50000"/>
              </a:spcBef>
              <a:buNone/>
            </a:pPr>
            <a:r>
              <a:rPr lang="en-US" altLang="en-US" sz="2000" b="1" dirty="0">
                <a:latin typeface="Microsoft Sans Serif"/>
                <a:cs typeface="Microsoft Sans Serif"/>
              </a:rPr>
              <a:t>AND</a:t>
            </a:r>
            <a:r>
              <a:rPr lang="en-US" altLang="en-US" sz="2000" dirty="0">
                <a:latin typeface="Microsoft Sans Serif"/>
                <a:cs typeface="Microsoft Sans Serif"/>
              </a:rPr>
              <a:t>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Ci.Capital</a:t>
            </a:r>
            <a:r>
              <a:rPr lang="en-US" altLang="en-US" sz="2000" dirty="0">
                <a:latin typeface="Microsoft Sans Serif"/>
                <a:cs typeface="Microsoft Sans Serif"/>
              </a:rPr>
              <a:t> =‘</a:t>
            </a:r>
            <a:r>
              <a:rPr lang="en-US" altLang="en-US" sz="2000" dirty="0" smtClean="0">
                <a:latin typeface="Microsoft Sans Serif"/>
                <a:cs typeface="Microsoft Sans Serif"/>
              </a:rPr>
              <a:t>Y’</a:t>
            </a:r>
            <a:endParaRPr lang="en-US" altLang="en-US" dirty="0">
              <a:latin typeface="Microsoft Sans Serif"/>
              <a:cs typeface="Microsoft Sans Serif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2170" y="3597679"/>
            <a:ext cx="4963987" cy="197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8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latin typeface="Microsoft Sans Serif"/>
                <a:cs typeface="Microsoft Sans Serif"/>
              </a:rPr>
              <a:t>Spatial</a:t>
            </a:r>
            <a:r>
              <a:rPr lang="en-US" altLang="en-US" sz="3200" dirty="0">
                <a:latin typeface="Microsoft Sans Serif"/>
                <a:cs typeface="Microsoft Sans Serif"/>
              </a:rPr>
              <a:t> </a:t>
            </a:r>
            <a:r>
              <a:rPr lang="en-US" altLang="en-US" sz="3200" dirty="0" smtClean="0">
                <a:latin typeface="Microsoft Sans Serif"/>
                <a:cs typeface="Microsoft Sans Serif"/>
              </a:rPr>
              <a:t>Operations: Exercise</a:t>
            </a:r>
            <a:endParaRPr lang="en-US" sz="32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Microsoft Sans Serif"/>
                <a:cs typeface="Microsoft Sans Serif"/>
              </a:rPr>
              <a:t>Which topological operator is needed to list rivers flowing through Argentina?</a:t>
            </a:r>
          </a:p>
          <a:p>
            <a:pPr marL="0" indent="0">
              <a:buNone/>
            </a:pPr>
            <a:r>
              <a:rPr lang="en-US" sz="2800" dirty="0" smtClean="0">
                <a:latin typeface="Microsoft Sans Serif"/>
                <a:cs typeface="Microsoft Sans Serif"/>
              </a:rPr>
              <a:t>a) Cross</a:t>
            </a:r>
          </a:p>
          <a:p>
            <a:pPr marL="0" indent="0">
              <a:buNone/>
            </a:pPr>
            <a:r>
              <a:rPr lang="en-US" sz="2800" dirty="0" smtClean="0">
                <a:latin typeface="Microsoft Sans Serif"/>
                <a:cs typeface="Microsoft Sans Serif"/>
              </a:rPr>
              <a:t>b) Equal</a:t>
            </a:r>
          </a:p>
          <a:p>
            <a:pPr marL="0" indent="0">
              <a:buNone/>
            </a:pPr>
            <a:r>
              <a:rPr lang="en-US" sz="2800" dirty="0">
                <a:latin typeface="Microsoft Sans Serif"/>
                <a:cs typeface="Microsoft Sans Serif"/>
              </a:rPr>
              <a:t>c) </a:t>
            </a:r>
            <a:r>
              <a:rPr lang="en-US" sz="2800" dirty="0" smtClean="0">
                <a:latin typeface="Microsoft Sans Serif"/>
                <a:cs typeface="Microsoft Sans Serif"/>
              </a:rPr>
              <a:t>Contains</a:t>
            </a:r>
            <a:endParaRPr lang="en-US" sz="28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2800" dirty="0">
                <a:latin typeface="Microsoft Sans Serif"/>
                <a:cs typeface="Microsoft Sans Serif"/>
              </a:rPr>
              <a:t>d) </a:t>
            </a:r>
            <a:r>
              <a:rPr lang="en-US" sz="2800" dirty="0" smtClean="0">
                <a:latin typeface="Microsoft Sans Serif"/>
                <a:cs typeface="Microsoft Sans Serif"/>
              </a:rPr>
              <a:t>Touch</a:t>
            </a:r>
            <a:endParaRPr lang="en-US" sz="28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8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Outline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What is a Query? Query Language?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Example Database Tables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SQL Overview: 3 Components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SELECT statement with 1 table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Multi-table SELECT statements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Why spatial extensions are needed?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Microsoft Sans Serif"/>
                <a:cs typeface="Microsoft Sans Serif"/>
              </a:rPr>
              <a:t>1-table spatial queries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Multi-table spatial queries</a:t>
            </a:r>
            <a:endParaRPr lang="en-US" sz="2400" dirty="0" smtClean="0">
              <a:latin typeface="Microsoft Sans Serif"/>
              <a:cs typeface="Microsoft Sans Serif"/>
            </a:endParaRPr>
          </a:p>
          <a:p>
            <a:endParaRPr lang="en-US" dirty="0" smtClean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latin typeface="Microsoft Sans Serif"/>
                <a:cs typeface="Microsoft Sans Serif"/>
              </a:rPr>
              <a:t>Spatial Join with Cross()</a:t>
            </a:r>
            <a:endParaRPr lang="en-US" sz="32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altLang="en-US" sz="2400" b="1" dirty="0" smtClean="0">
                <a:latin typeface="Microsoft Sans Serif"/>
                <a:cs typeface="Microsoft Sans Serif"/>
              </a:rPr>
              <a:t>Query: </a:t>
            </a:r>
            <a:r>
              <a:rPr lang="en-US" altLang="en-US" sz="2400" dirty="0">
                <a:latin typeface="Microsoft Sans Serif"/>
                <a:cs typeface="Microsoft Sans Serif"/>
              </a:rPr>
              <a:t>For all the rivers listed in the River table, find the countries </a:t>
            </a:r>
            <a:r>
              <a:rPr lang="en-US" altLang="en-US" sz="2400" dirty="0">
                <a:solidFill>
                  <a:srgbClr val="0070C0"/>
                </a:solidFill>
                <a:latin typeface="Microsoft Sans Serif"/>
                <a:cs typeface="Microsoft Sans Serif"/>
              </a:rPr>
              <a:t>through which </a:t>
            </a:r>
            <a:r>
              <a:rPr lang="en-US" altLang="en-US" sz="2400" dirty="0">
                <a:latin typeface="Microsoft Sans Serif"/>
                <a:cs typeface="Microsoft Sans Serif"/>
              </a:rPr>
              <a:t>they pass</a:t>
            </a:r>
            <a:r>
              <a:rPr lang="en-US" altLang="en-US" sz="2400" dirty="0" smtClean="0">
                <a:latin typeface="Microsoft Sans Serif"/>
                <a:cs typeface="Microsoft Sans Serif"/>
              </a:rPr>
              <a:t>.</a:t>
            </a:r>
          </a:p>
          <a:p>
            <a:pPr marL="0" indent="0">
              <a:spcBef>
                <a:spcPct val="50000"/>
              </a:spcBef>
              <a:buNone/>
            </a:pPr>
            <a:endParaRPr lang="en-US" altLang="en-US" sz="2400" dirty="0">
              <a:latin typeface="Microsoft Sans Serif"/>
              <a:cs typeface="Microsoft Sans Serif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en-US" sz="2000" b="1" dirty="0">
                <a:latin typeface="Microsoft Sans Serif"/>
                <a:cs typeface="Microsoft Sans Serif"/>
              </a:rPr>
              <a:t>SELECT 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R.Name</a:t>
            </a:r>
            <a:r>
              <a:rPr lang="en-US" altLang="en-US" sz="2000" dirty="0">
                <a:latin typeface="Microsoft Sans Serif"/>
                <a:cs typeface="Microsoft Sans Serif"/>
              </a:rPr>
              <a:t>,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C.Name</a:t>
            </a:r>
            <a:endParaRPr lang="en-US" altLang="en-US" sz="2000" dirty="0">
              <a:latin typeface="Microsoft Sans Serif"/>
              <a:cs typeface="Microsoft Sans Serif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b="1" dirty="0">
                <a:latin typeface="Microsoft Sans Serif"/>
                <a:cs typeface="Microsoft Sans Serif"/>
              </a:rPr>
              <a:t>FROM </a:t>
            </a:r>
            <a:r>
              <a:rPr lang="en-US" altLang="en-US" sz="2000" dirty="0">
                <a:latin typeface="Microsoft Sans Serif"/>
                <a:cs typeface="Microsoft Sans Serif"/>
              </a:rPr>
              <a:t>River R, Country C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b="1" dirty="0" smtClean="0">
                <a:latin typeface="Microsoft Sans Serif"/>
                <a:cs typeface="Microsoft Sans Serif"/>
              </a:rPr>
              <a:t>WHERE</a:t>
            </a:r>
            <a:r>
              <a:rPr lang="en-US" altLang="en-US" sz="2000" dirty="0" smtClean="0">
                <a:latin typeface="Microsoft Sans Serif"/>
                <a:cs typeface="Microsoft Sans Serif"/>
              </a:rPr>
              <a:t> </a:t>
            </a:r>
            <a:r>
              <a:rPr lang="en-US" altLang="en-US" sz="2000" dirty="0" err="1" smtClean="0">
                <a:solidFill>
                  <a:srgbClr val="00B0F0"/>
                </a:solidFill>
                <a:latin typeface="Microsoft Sans Serif"/>
                <a:cs typeface="Microsoft Sans Serif"/>
              </a:rPr>
              <a:t>ST_Crosses</a:t>
            </a:r>
            <a:r>
              <a:rPr lang="en-US" altLang="en-US" sz="2000" dirty="0" smtClean="0">
                <a:latin typeface="Microsoft Sans Serif"/>
                <a:cs typeface="Microsoft Sans Serif"/>
              </a:rPr>
              <a:t>(</a:t>
            </a:r>
            <a:r>
              <a:rPr lang="en-US" altLang="en-US" sz="2000" dirty="0" err="1" smtClean="0">
                <a:latin typeface="Microsoft Sans Serif"/>
                <a:cs typeface="Microsoft Sans Serif"/>
              </a:rPr>
              <a:t>R.Shape,C.Shape</a:t>
            </a:r>
            <a:r>
              <a:rPr lang="en-US" altLang="en-US" sz="2000" dirty="0" smtClean="0">
                <a:latin typeface="Microsoft Sans Serif"/>
                <a:cs typeface="Microsoft Sans Serif"/>
              </a:rPr>
              <a:t>)</a:t>
            </a:r>
            <a:endParaRPr lang="en-US" altLang="en-US" sz="2000" dirty="0">
              <a:latin typeface="Microsoft Sans Serif"/>
              <a:cs typeface="Microsoft Sans Serif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en-US" sz="2000" dirty="0" smtClean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altLang="en-US" sz="2000" dirty="0">
                <a:latin typeface="Microsoft Sans Serif"/>
                <a:cs typeface="Microsoft Sans Serif"/>
              </a:rPr>
              <a:t>Note: Spatial operation </a:t>
            </a:r>
            <a:r>
              <a:rPr lang="en-US" altLang="en-US" sz="2000" dirty="0" smtClean="0">
                <a:latin typeface="Microsoft Sans Serif"/>
                <a:cs typeface="Microsoft Sans Serif"/>
              </a:rPr>
              <a:t>“</a:t>
            </a:r>
            <a:r>
              <a:rPr lang="en-US" altLang="en-US" sz="2000" dirty="0" err="1" smtClean="0">
                <a:latin typeface="Microsoft Sans Serif"/>
                <a:cs typeface="Microsoft Sans Serif"/>
              </a:rPr>
              <a:t>ST_Crosses</a:t>
            </a:r>
            <a:r>
              <a:rPr lang="en-US" altLang="en-US" sz="2000" dirty="0" smtClean="0">
                <a:latin typeface="Microsoft Sans Serif"/>
                <a:cs typeface="Microsoft Sans Serif"/>
              </a:rPr>
              <a:t>” </a:t>
            </a:r>
            <a:r>
              <a:rPr lang="en-US" altLang="en-US" sz="2000" dirty="0">
                <a:latin typeface="Microsoft Sans Serif"/>
                <a:cs typeface="Microsoft Sans Serif"/>
              </a:rPr>
              <a:t>is used to join River and Country tables. </a:t>
            </a:r>
            <a:r>
              <a:rPr lang="en-US" altLang="en-US" sz="2000" dirty="0" smtClean="0">
                <a:latin typeface="Microsoft Sans Serif"/>
                <a:cs typeface="Microsoft Sans Serif"/>
              </a:rPr>
              <a:t>This operation returns true if the input spatial objects have some but not all internal points common. This </a:t>
            </a:r>
            <a:r>
              <a:rPr lang="en-US" altLang="en-US" sz="2000" dirty="0">
                <a:latin typeface="Microsoft Sans Serif"/>
                <a:cs typeface="Microsoft Sans Serif"/>
              </a:rPr>
              <a:t>query represents a </a:t>
            </a:r>
            <a:r>
              <a:rPr lang="en-US" altLang="en-US" sz="2000" u="sng" dirty="0">
                <a:latin typeface="Microsoft Sans Serif"/>
                <a:cs typeface="Microsoft Sans Serif"/>
              </a:rPr>
              <a:t>spatial join </a:t>
            </a:r>
            <a:r>
              <a:rPr lang="en-US" altLang="en-US" sz="2000" dirty="0" smtClean="0">
                <a:latin typeface="Microsoft Sans Serif"/>
                <a:cs typeface="Microsoft Sans Serif"/>
              </a:rPr>
              <a:t>operation.</a:t>
            </a:r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1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Example: World Database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Microsoft Sans Serif"/>
                <a:cs typeface="Microsoft Sans Serif"/>
              </a:rPr>
              <a:t>Purpose: use an example database to learn query language SQL</a:t>
            </a:r>
          </a:p>
          <a:p>
            <a:r>
              <a:rPr lang="en-US" sz="2800" dirty="0" smtClean="0">
                <a:latin typeface="Microsoft Sans Serif"/>
                <a:cs typeface="Microsoft Sans Serif"/>
              </a:rPr>
              <a:t>Conceptual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3 Entities: country, city, river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2 Relationships: capital-of, </a:t>
            </a:r>
            <a:r>
              <a:rPr lang="en-US" sz="2400" dirty="0" smtClean="0">
                <a:latin typeface="Microsoft Sans Serif"/>
                <a:cs typeface="Microsoft Sans Serif"/>
              </a:rPr>
              <a:t>originates</a:t>
            </a:r>
            <a:endParaRPr lang="en-US" sz="24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n-US" sz="2800" dirty="0" smtClean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8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Microsoft Sans Serif"/>
                <a:cs typeface="Microsoft Sans Serif"/>
              </a:rPr>
              <a:t>Spatial Self-Join with Touch()</a:t>
            </a:r>
            <a:endParaRPr lang="en-US" sz="32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altLang="en-US" sz="2400" b="1" dirty="0">
                <a:latin typeface="Microsoft Sans Serif"/>
                <a:cs typeface="Microsoft Sans Serif"/>
              </a:rPr>
              <a:t>Query</a:t>
            </a:r>
            <a:r>
              <a:rPr lang="en-US" altLang="en-US" sz="2400" dirty="0">
                <a:latin typeface="Microsoft Sans Serif"/>
                <a:cs typeface="Microsoft Sans Serif"/>
              </a:rPr>
              <a:t>: Find the names of all countries which are </a:t>
            </a:r>
            <a:r>
              <a:rPr lang="en-US" altLang="en-US" sz="2400" dirty="0">
                <a:solidFill>
                  <a:srgbClr val="00B0F0"/>
                </a:solidFill>
                <a:latin typeface="Microsoft Sans Serif"/>
                <a:cs typeface="Microsoft Sans Serif"/>
              </a:rPr>
              <a:t>neighbors of </a:t>
            </a:r>
            <a:r>
              <a:rPr lang="en-US" altLang="en-US" sz="2400" dirty="0">
                <a:latin typeface="Microsoft Sans Serif"/>
                <a:cs typeface="Microsoft Sans Serif"/>
              </a:rPr>
              <a:t>the United States (USA) in the Country table.</a:t>
            </a:r>
          </a:p>
          <a:p>
            <a:pPr marL="0" indent="0">
              <a:spcBef>
                <a:spcPct val="50000"/>
              </a:spcBef>
              <a:buNone/>
            </a:pPr>
            <a:endParaRPr lang="en-US" altLang="en-US" sz="2400" dirty="0">
              <a:latin typeface="Microsoft Sans Serif"/>
              <a:cs typeface="Microsoft Sans Serif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en-US" sz="2000" b="1" dirty="0">
                <a:latin typeface="Microsoft Sans Serif"/>
                <a:cs typeface="Microsoft Sans Serif"/>
              </a:rPr>
              <a:t>SELECT  </a:t>
            </a:r>
            <a:r>
              <a:rPr lang="en-US" altLang="en-US" sz="2000" dirty="0">
                <a:latin typeface="Microsoft Sans Serif"/>
                <a:cs typeface="Microsoft Sans Serif"/>
              </a:rPr>
              <a:t>C1.Name</a:t>
            </a:r>
            <a:r>
              <a:rPr lang="en-US" altLang="en-US" sz="2000" b="1" dirty="0">
                <a:latin typeface="Microsoft Sans Serif"/>
                <a:cs typeface="Microsoft Sans Serif"/>
              </a:rPr>
              <a:t> AS </a:t>
            </a:r>
            <a:r>
              <a:rPr lang="en-US" altLang="en-US" sz="2000" dirty="0">
                <a:latin typeface="Microsoft Sans Serif"/>
                <a:cs typeface="Microsoft Sans Serif"/>
              </a:rPr>
              <a:t>"Neighbors of USA"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b="1" dirty="0" smtClean="0">
                <a:latin typeface="Microsoft Sans Serif"/>
                <a:cs typeface="Microsoft Sans Serif"/>
              </a:rPr>
              <a:t>FROM </a:t>
            </a:r>
            <a:r>
              <a:rPr lang="en-US" altLang="en-US" sz="2000" dirty="0">
                <a:latin typeface="Microsoft Sans Serif"/>
                <a:cs typeface="Microsoft Sans Serif"/>
              </a:rPr>
              <a:t>Country C1,Country C2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b="1" dirty="0">
                <a:latin typeface="Microsoft Sans Serif"/>
                <a:cs typeface="Microsoft Sans Serif"/>
              </a:rPr>
              <a:t>WHERE</a:t>
            </a:r>
            <a:r>
              <a:rPr lang="en-US" altLang="en-US" sz="2000" dirty="0">
                <a:latin typeface="Microsoft Sans Serif"/>
                <a:cs typeface="Microsoft Sans Serif"/>
              </a:rPr>
              <a:t> </a:t>
            </a:r>
            <a:r>
              <a:rPr lang="en-US" altLang="en-US" sz="2000" dirty="0" err="1" smtClean="0">
                <a:solidFill>
                  <a:srgbClr val="00B0F0"/>
                </a:solidFill>
                <a:latin typeface="Microsoft Sans Serif"/>
                <a:cs typeface="Microsoft Sans Serif"/>
              </a:rPr>
              <a:t>ST_Touches</a:t>
            </a:r>
            <a:r>
              <a:rPr lang="en-US" altLang="en-US" sz="2000" dirty="0" smtClean="0">
                <a:latin typeface="Microsoft Sans Serif"/>
                <a:cs typeface="Microsoft Sans Serif"/>
              </a:rPr>
              <a:t>(C1.Shape,C2.Shape)    </a:t>
            </a:r>
            <a:endParaRPr lang="en-US" altLang="en-US" sz="2000" dirty="0">
              <a:latin typeface="Microsoft Sans Serif"/>
              <a:cs typeface="Microsoft Sans Serif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b="1" dirty="0">
                <a:latin typeface="Microsoft Sans Serif"/>
                <a:cs typeface="Microsoft Sans Serif"/>
              </a:rPr>
              <a:t>AND </a:t>
            </a:r>
            <a:r>
              <a:rPr lang="en-US" altLang="en-US" sz="2000" dirty="0">
                <a:latin typeface="Microsoft Sans Serif"/>
                <a:cs typeface="Microsoft Sans Serif"/>
              </a:rPr>
              <a:t>C2.Name =‘USA ’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000" dirty="0" smtClean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altLang="en-US" sz="2000" dirty="0">
                <a:latin typeface="Microsoft Sans Serif"/>
                <a:cs typeface="Microsoft Sans Serif"/>
              </a:rPr>
              <a:t>Note: Spatial operator </a:t>
            </a:r>
            <a:r>
              <a:rPr lang="en-US" altLang="en-US" sz="2000" dirty="0" err="1" smtClean="0">
                <a:latin typeface="Microsoft Sans Serif"/>
                <a:cs typeface="Microsoft Sans Serif"/>
              </a:rPr>
              <a:t>ST_Touch</a:t>
            </a:r>
            <a:r>
              <a:rPr lang="en-US" altLang="en-US" sz="2000" dirty="0">
                <a:latin typeface="Microsoft Sans Serif"/>
                <a:cs typeface="Microsoft Sans Serif"/>
              </a:rPr>
              <a:t>() is used in WHERE clause to join Country table with itself. </a:t>
            </a:r>
            <a:r>
              <a:rPr lang="en-US" altLang="en-US" sz="2000" dirty="0" smtClean="0">
                <a:latin typeface="Microsoft Sans Serif"/>
                <a:cs typeface="Microsoft Sans Serif"/>
              </a:rPr>
              <a:t>This operator returns true if C1 and C2 touch each other. This </a:t>
            </a:r>
            <a:r>
              <a:rPr lang="en-US" altLang="en-US" sz="2000" dirty="0">
                <a:latin typeface="Microsoft Sans Serif"/>
                <a:cs typeface="Microsoft Sans Serif"/>
              </a:rPr>
              <a:t>query is an example of </a:t>
            </a:r>
            <a:r>
              <a:rPr lang="en-US" altLang="en-US" sz="2000" u="sng" dirty="0">
                <a:latin typeface="Microsoft Sans Serif"/>
                <a:cs typeface="Microsoft Sans Serif"/>
              </a:rPr>
              <a:t>spatial </a:t>
            </a:r>
            <a:r>
              <a:rPr lang="en-US" altLang="en-US" sz="2000" u="sng" dirty="0" smtClean="0">
                <a:latin typeface="Microsoft Sans Serif"/>
                <a:cs typeface="Microsoft Sans Serif"/>
              </a:rPr>
              <a:t>self-join </a:t>
            </a:r>
            <a:r>
              <a:rPr lang="en-US" altLang="en-US" sz="2000" dirty="0">
                <a:latin typeface="Microsoft Sans Serif"/>
                <a:cs typeface="Microsoft Sans Serif"/>
              </a:rPr>
              <a:t>operation.</a:t>
            </a:r>
          </a:p>
          <a:p>
            <a:pPr marL="0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7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latin typeface="Microsoft Sans Serif"/>
                <a:cs typeface="Microsoft Sans Serif"/>
              </a:rPr>
              <a:t>Spatial Join with Within()</a:t>
            </a:r>
            <a:endParaRPr lang="en-US" sz="32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altLang="en-US" sz="2400" b="1" dirty="0" smtClean="0">
                <a:latin typeface="Microsoft Sans Serif"/>
                <a:cs typeface="Microsoft Sans Serif"/>
              </a:rPr>
              <a:t>Query: </a:t>
            </a:r>
            <a:r>
              <a:rPr lang="en-US" altLang="en-US" sz="2400" dirty="0">
                <a:latin typeface="Microsoft Sans Serif"/>
                <a:cs typeface="Microsoft Sans Serif"/>
              </a:rPr>
              <a:t>The St. Lawrence River can supply water to cities that are </a:t>
            </a:r>
            <a:r>
              <a:rPr lang="en-US" altLang="en-US" sz="2400" dirty="0">
                <a:solidFill>
                  <a:srgbClr val="00B0F0"/>
                </a:solidFill>
                <a:latin typeface="Microsoft Sans Serif"/>
                <a:cs typeface="Microsoft Sans Serif"/>
              </a:rPr>
              <a:t>within 300 km</a:t>
            </a:r>
            <a:r>
              <a:rPr lang="en-US" altLang="en-US" sz="2400" dirty="0">
                <a:latin typeface="Microsoft Sans Serif"/>
                <a:cs typeface="Microsoft Sans Serif"/>
              </a:rPr>
              <a:t>. List the cities that can use water from the St. Lawrence</a:t>
            </a:r>
            <a:r>
              <a:rPr lang="en-US" altLang="en-US" sz="2400" dirty="0" smtClean="0">
                <a:latin typeface="Microsoft Sans Serif"/>
                <a:cs typeface="Microsoft Sans Serif"/>
              </a:rPr>
              <a:t>.</a:t>
            </a:r>
          </a:p>
          <a:p>
            <a:pPr marL="0" indent="0">
              <a:spcBef>
                <a:spcPct val="50000"/>
              </a:spcBef>
              <a:buNone/>
            </a:pPr>
            <a:endParaRPr lang="en-US" altLang="en-US" sz="2000" b="1" dirty="0">
              <a:latin typeface="Microsoft Sans Serif"/>
              <a:cs typeface="Microsoft Sans Serif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en-US" sz="2000" b="1" dirty="0">
                <a:latin typeface="Microsoft Sans Serif"/>
                <a:cs typeface="Microsoft Sans Serif"/>
              </a:rPr>
              <a:t>SELECT  </a:t>
            </a:r>
            <a:r>
              <a:rPr lang="en-US" altLang="en-US" sz="2000" dirty="0" err="1" smtClean="0">
                <a:latin typeface="Microsoft Sans Serif"/>
                <a:cs typeface="Microsoft Sans Serif"/>
              </a:rPr>
              <a:t>Ci.Name</a:t>
            </a:r>
            <a:endParaRPr lang="en-US" altLang="en-US" sz="2000" dirty="0">
              <a:latin typeface="Microsoft Sans Serif"/>
              <a:cs typeface="Microsoft Sans Serif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b="1" dirty="0">
                <a:latin typeface="Microsoft Sans Serif"/>
                <a:cs typeface="Microsoft Sans Serif"/>
              </a:rPr>
              <a:t>FROM </a:t>
            </a:r>
            <a:r>
              <a:rPr lang="en-US" altLang="en-US" sz="2000" dirty="0">
                <a:latin typeface="Microsoft Sans Serif"/>
                <a:cs typeface="Microsoft Sans Serif"/>
              </a:rPr>
              <a:t>City Ci, River R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b="1" dirty="0" smtClean="0">
                <a:latin typeface="Microsoft Sans Serif"/>
                <a:cs typeface="Microsoft Sans Serif"/>
              </a:rPr>
              <a:t>WHERE</a:t>
            </a:r>
            <a:r>
              <a:rPr lang="en-US" altLang="en-US" sz="2000" dirty="0" smtClean="0">
                <a:latin typeface="Microsoft Sans Serif"/>
                <a:cs typeface="Microsoft Sans Serif"/>
              </a:rPr>
              <a:t> </a:t>
            </a:r>
            <a:r>
              <a:rPr lang="en-US" altLang="en-US" sz="2000" dirty="0" err="1" smtClean="0">
                <a:solidFill>
                  <a:srgbClr val="00B0F0"/>
                </a:solidFill>
                <a:latin typeface="Microsoft Sans Serif"/>
                <a:cs typeface="Microsoft Sans Serif"/>
              </a:rPr>
              <a:t>ST_Within</a:t>
            </a:r>
            <a:r>
              <a:rPr lang="en-US" altLang="en-US" sz="2000" dirty="0" smtClean="0">
                <a:latin typeface="Microsoft Sans Serif"/>
                <a:cs typeface="Microsoft Sans Serif"/>
              </a:rPr>
              <a:t> (</a:t>
            </a:r>
            <a:r>
              <a:rPr lang="en-US" altLang="en-US" sz="2000" dirty="0" err="1" smtClean="0">
                <a:latin typeface="Microsoft Sans Serif"/>
                <a:cs typeface="Microsoft Sans Serif"/>
              </a:rPr>
              <a:t>Ci.Shape</a:t>
            </a:r>
            <a:r>
              <a:rPr lang="en-US" altLang="en-US" sz="2000" dirty="0" smtClean="0">
                <a:latin typeface="Microsoft Sans Serif"/>
                <a:cs typeface="Microsoft Sans Serif"/>
              </a:rPr>
              <a:t>, </a:t>
            </a:r>
            <a:r>
              <a:rPr lang="en-US" altLang="en-US" sz="2000" dirty="0" err="1" smtClean="0">
                <a:solidFill>
                  <a:srgbClr val="00B0F0"/>
                </a:solidFill>
                <a:latin typeface="Microsoft Sans Serif"/>
                <a:cs typeface="Microsoft Sans Serif"/>
              </a:rPr>
              <a:t>ST_Buffer</a:t>
            </a:r>
            <a:r>
              <a:rPr lang="en-US" altLang="en-US" sz="2000" dirty="0" smtClean="0">
                <a:latin typeface="Microsoft Sans Serif"/>
                <a:cs typeface="Microsoft Sans Serif"/>
              </a:rPr>
              <a:t> (</a:t>
            </a:r>
            <a:r>
              <a:rPr lang="en-US" altLang="en-US" sz="2000" dirty="0" err="1" smtClean="0">
                <a:latin typeface="Microsoft Sans Serif"/>
                <a:cs typeface="Microsoft Sans Serif"/>
              </a:rPr>
              <a:t>R.Shape</a:t>
            </a:r>
            <a:r>
              <a:rPr lang="en-US" altLang="en-US" sz="2000" dirty="0" smtClean="0">
                <a:latin typeface="Microsoft Sans Serif"/>
                <a:cs typeface="Microsoft Sans Serif"/>
              </a:rPr>
              <a:t>, 300))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b="1" dirty="0" smtClean="0">
                <a:latin typeface="Microsoft Sans Serif"/>
                <a:cs typeface="Microsoft Sans Serif"/>
              </a:rPr>
              <a:t>AND</a:t>
            </a:r>
            <a:r>
              <a:rPr lang="en-US" altLang="en-US" sz="2000" dirty="0" smtClean="0">
                <a:latin typeface="Microsoft Sans Serif"/>
                <a:cs typeface="Microsoft Sans Serif"/>
              </a:rPr>
              <a:t> </a:t>
            </a:r>
            <a:r>
              <a:rPr lang="en-US" altLang="en-US" sz="2000" dirty="0" err="1" smtClean="0">
                <a:latin typeface="Microsoft Sans Serif"/>
                <a:cs typeface="Microsoft Sans Serif"/>
              </a:rPr>
              <a:t>R.Name</a:t>
            </a:r>
            <a:r>
              <a:rPr lang="en-US" altLang="en-US" sz="2000" dirty="0" smtClean="0">
                <a:latin typeface="Microsoft Sans Serif"/>
                <a:cs typeface="Microsoft Sans Serif"/>
              </a:rPr>
              <a:t> = ‘</a:t>
            </a:r>
            <a:r>
              <a:rPr lang="en-US" altLang="en-US" sz="2000" dirty="0" err="1" smtClean="0">
                <a:latin typeface="Microsoft Sans Serif"/>
                <a:cs typeface="Microsoft Sans Serif"/>
              </a:rPr>
              <a:t>St.Lawrence</a:t>
            </a:r>
            <a:r>
              <a:rPr lang="en-US" altLang="en-US" sz="2000" dirty="0" smtClean="0">
                <a:latin typeface="Microsoft Sans Serif"/>
                <a:cs typeface="Microsoft Sans Serif"/>
              </a:rPr>
              <a:t>’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000" dirty="0" smtClean="0">
              <a:latin typeface="Microsoft Sans Serif"/>
              <a:cs typeface="Microsoft Sans Serif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dirty="0" err="1" smtClean="0">
                <a:latin typeface="Microsoft Sans Serif"/>
                <a:cs typeface="Microsoft Sans Serif"/>
              </a:rPr>
              <a:t>ST_Within</a:t>
            </a:r>
            <a:r>
              <a:rPr lang="en-US" altLang="en-US" sz="2000" dirty="0" smtClean="0">
                <a:latin typeface="Microsoft Sans Serif"/>
                <a:cs typeface="Microsoft Sans Serif"/>
              </a:rPr>
              <a:t> returns true if </a:t>
            </a:r>
            <a:r>
              <a:rPr lang="en-US" altLang="en-US" sz="2000" dirty="0" err="1" smtClean="0">
                <a:latin typeface="Microsoft Sans Serif"/>
                <a:cs typeface="Microsoft Sans Serif"/>
              </a:rPr>
              <a:t>Ci.shape</a:t>
            </a:r>
            <a:r>
              <a:rPr lang="en-US" altLang="en-US" sz="2000" dirty="0" smtClean="0">
                <a:latin typeface="Microsoft Sans Serif"/>
                <a:cs typeface="Microsoft Sans Serif"/>
              </a:rPr>
              <a:t> is completely inside the buffer created by </a:t>
            </a:r>
            <a:r>
              <a:rPr lang="en-US" altLang="en-US" sz="2000" dirty="0" err="1" smtClean="0">
                <a:latin typeface="Microsoft Sans Serif"/>
                <a:cs typeface="Microsoft Sans Serif"/>
              </a:rPr>
              <a:t>ST_Buffer</a:t>
            </a:r>
            <a:r>
              <a:rPr lang="en-US" altLang="en-US" sz="2000" dirty="0" smtClean="0">
                <a:latin typeface="Microsoft Sans Serif"/>
                <a:cs typeface="Microsoft Sans Serif"/>
              </a:rPr>
              <a:t> operator.</a:t>
            </a:r>
            <a:endParaRPr lang="en-US" altLang="en-US" sz="2000" dirty="0">
              <a:latin typeface="Microsoft Sans Serif"/>
              <a:cs typeface="Microsoft Sans Serif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0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latin typeface="Microsoft Sans Serif"/>
                <a:cs typeface="Microsoft Sans Serif"/>
              </a:rPr>
              <a:t>Spatial Join &amp; Aggregation </a:t>
            </a:r>
            <a:endParaRPr lang="en-US" sz="32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altLang="en-US" sz="2000" b="1" dirty="0" smtClean="0">
                <a:latin typeface="Microsoft Sans Serif"/>
                <a:cs typeface="Microsoft Sans Serif"/>
              </a:rPr>
              <a:t>Query: </a:t>
            </a:r>
            <a:r>
              <a:rPr lang="en-US" altLang="en-US" sz="2000" dirty="0" smtClean="0">
                <a:latin typeface="Microsoft Sans Serif"/>
                <a:cs typeface="Microsoft Sans Serif"/>
              </a:rPr>
              <a:t>List all </a:t>
            </a:r>
            <a:r>
              <a:rPr lang="en-US" altLang="en-US" sz="2000" dirty="0">
                <a:latin typeface="Microsoft Sans Serif"/>
                <a:cs typeface="Microsoft Sans Serif"/>
              </a:rPr>
              <a:t>countries, ordered by </a:t>
            </a:r>
            <a:r>
              <a:rPr lang="en-US" altLang="en-US" sz="2000" dirty="0">
                <a:solidFill>
                  <a:srgbClr val="00B0F0"/>
                </a:solidFill>
                <a:latin typeface="Microsoft Sans Serif"/>
                <a:cs typeface="Microsoft Sans Serif"/>
              </a:rPr>
              <a:t>number of neighboring </a:t>
            </a:r>
            <a:r>
              <a:rPr lang="en-US" altLang="en-US" sz="2000" dirty="0">
                <a:latin typeface="Microsoft Sans Serif"/>
                <a:cs typeface="Microsoft Sans Serif"/>
              </a:rPr>
              <a:t>countries.</a:t>
            </a:r>
          </a:p>
          <a:p>
            <a:pPr marL="0" indent="0">
              <a:spcBef>
                <a:spcPct val="50000"/>
              </a:spcBef>
              <a:buNone/>
            </a:pPr>
            <a:endParaRPr lang="en-US" altLang="en-US" sz="1800" b="1" dirty="0">
              <a:latin typeface="Microsoft Sans Serif"/>
              <a:cs typeface="Microsoft Sans Serif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b="1" dirty="0">
                <a:latin typeface="Microsoft Sans Serif"/>
                <a:cs typeface="Microsoft Sans Serif"/>
              </a:rPr>
              <a:t>SELECT  </a:t>
            </a:r>
            <a:r>
              <a:rPr lang="en-US" altLang="en-US" sz="1800" dirty="0" err="1">
                <a:latin typeface="Microsoft Sans Serif"/>
                <a:cs typeface="Microsoft Sans Serif"/>
              </a:rPr>
              <a:t>Co.Name</a:t>
            </a:r>
            <a:r>
              <a:rPr lang="en-US" altLang="en-US" sz="1800" dirty="0">
                <a:latin typeface="Microsoft Sans Serif"/>
                <a:cs typeface="Microsoft Sans Serif"/>
              </a:rPr>
              <a:t>, Count (Co1.Name)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b="1" dirty="0">
                <a:latin typeface="Microsoft Sans Serif"/>
                <a:cs typeface="Microsoft Sans Serif"/>
              </a:rPr>
              <a:t>FROM </a:t>
            </a:r>
            <a:r>
              <a:rPr lang="en-US" altLang="en-US" sz="1800" dirty="0">
                <a:latin typeface="Microsoft Sans Serif"/>
                <a:cs typeface="Microsoft Sans Serif"/>
              </a:rPr>
              <a:t>Country Co, Country Co1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b="1" dirty="0">
                <a:latin typeface="Microsoft Sans Serif"/>
                <a:cs typeface="Microsoft Sans Serif"/>
              </a:rPr>
              <a:t>WHERE </a:t>
            </a:r>
            <a:r>
              <a:rPr lang="en-US" altLang="en-US" sz="1800" dirty="0" err="1" smtClean="0">
                <a:solidFill>
                  <a:srgbClr val="00B0F0"/>
                </a:solidFill>
                <a:latin typeface="Microsoft Sans Serif"/>
                <a:cs typeface="Microsoft Sans Serif"/>
              </a:rPr>
              <a:t>ST_Touches</a:t>
            </a:r>
            <a:r>
              <a:rPr lang="en-US" altLang="en-US" sz="1800" dirty="0" smtClean="0">
                <a:latin typeface="Microsoft Sans Serif"/>
                <a:cs typeface="Microsoft Sans Serif"/>
              </a:rPr>
              <a:t>(Co.Shape,Co1.Shape</a:t>
            </a:r>
            <a:r>
              <a:rPr lang="en-US" altLang="en-US" sz="1800" dirty="0">
                <a:latin typeface="Microsoft Sans Serif"/>
                <a:cs typeface="Microsoft Sans Serif"/>
              </a:rPr>
              <a:t>)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b="1" dirty="0">
                <a:latin typeface="Microsoft Sans Serif"/>
                <a:cs typeface="Microsoft Sans Serif"/>
              </a:rPr>
              <a:t>GROUP BY </a:t>
            </a:r>
            <a:r>
              <a:rPr lang="en-US" altLang="en-US" sz="1800" dirty="0" err="1">
                <a:latin typeface="Microsoft Sans Serif"/>
                <a:cs typeface="Microsoft Sans Serif"/>
              </a:rPr>
              <a:t>Co.Name</a:t>
            </a:r>
            <a:endParaRPr lang="en-US" altLang="en-US" sz="1800" dirty="0">
              <a:latin typeface="Microsoft Sans Serif"/>
              <a:cs typeface="Microsoft Sans Serif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b="1" dirty="0">
                <a:latin typeface="Microsoft Sans Serif"/>
                <a:cs typeface="Microsoft Sans Serif"/>
              </a:rPr>
              <a:t>ORDER BY </a:t>
            </a:r>
            <a:r>
              <a:rPr lang="en-US" altLang="en-US" sz="1800" dirty="0">
                <a:latin typeface="Microsoft Sans Serif"/>
                <a:cs typeface="Microsoft Sans Serif"/>
              </a:rPr>
              <a:t>Count(Co1.Name)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endParaRPr lang="en-US" altLang="en-US" sz="1800" b="1" dirty="0" smtClean="0">
              <a:latin typeface="Microsoft Sans Serif"/>
              <a:cs typeface="Microsoft Sans Serif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n-US" sz="1800" dirty="0">
                <a:latin typeface="Microsoft Sans Serif"/>
                <a:cs typeface="Microsoft Sans Serif"/>
              </a:rPr>
              <a:t>Note: </a:t>
            </a:r>
            <a:r>
              <a:rPr lang="en-US" altLang="en-US" sz="1800" dirty="0" smtClean="0">
                <a:latin typeface="Microsoft Sans Serif"/>
                <a:cs typeface="Microsoft Sans Serif"/>
              </a:rPr>
              <a:t>This query is difficult to answer in point-and-click GIS </a:t>
            </a:r>
            <a:r>
              <a:rPr lang="en-US" altLang="en-US" sz="1800" dirty="0">
                <a:latin typeface="Microsoft Sans Serif"/>
                <a:cs typeface="Microsoft Sans Serif"/>
              </a:rPr>
              <a:t>software (e.g. Arc/View) </a:t>
            </a:r>
            <a:r>
              <a:rPr lang="en-US" altLang="en-US" sz="1800" dirty="0" smtClean="0">
                <a:latin typeface="Microsoft Sans Serif"/>
                <a:cs typeface="Microsoft Sans Serif"/>
              </a:rPr>
              <a:t>without support for programming languages, e.g., SQL.</a:t>
            </a:r>
            <a:endParaRPr lang="en-US" altLang="en-US" sz="1800" dirty="0">
              <a:latin typeface="Microsoft Sans Serif"/>
              <a:cs typeface="Microsoft Sans Serif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endParaRPr lang="en-US" altLang="en-US" sz="1800" b="1" dirty="0">
              <a:latin typeface="Microsoft Sans Serif"/>
              <a:cs typeface="Microsoft Sans Serif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en-US" sz="1800" dirty="0">
              <a:latin typeface="Microsoft Sans Serif"/>
              <a:cs typeface="Microsoft Sans Serif"/>
            </a:endParaRPr>
          </a:p>
          <a:p>
            <a:pPr marL="0" indent="0">
              <a:lnSpc>
                <a:spcPct val="70000"/>
              </a:lnSpc>
              <a:spcBef>
                <a:spcPct val="50000"/>
              </a:spcBef>
              <a:buNone/>
            </a:pPr>
            <a:endParaRPr lang="en-US" alt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0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Microsoft Sans Serif"/>
                <a:cs typeface="Microsoft Sans Serif"/>
              </a:rPr>
              <a:t>Spatial Join with Nesting</a:t>
            </a:r>
            <a:endParaRPr lang="en-US" sz="36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12900"/>
            <a:ext cx="8760178" cy="4079065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2000" b="1" dirty="0" smtClean="0">
                <a:latin typeface="Microsoft Sans Serif"/>
                <a:cs typeface="Microsoft Sans Serif"/>
              </a:rPr>
              <a:t>Query: </a:t>
            </a:r>
            <a:r>
              <a:rPr lang="en-US" altLang="en-US" sz="2000" dirty="0">
                <a:latin typeface="Microsoft Sans Serif"/>
                <a:cs typeface="Microsoft Sans Serif"/>
              </a:rPr>
              <a:t>For each river, identify the </a:t>
            </a:r>
            <a:r>
              <a:rPr lang="en-US" altLang="en-US" sz="2000" dirty="0">
                <a:solidFill>
                  <a:srgbClr val="00B0F0"/>
                </a:solidFill>
                <a:latin typeface="Microsoft Sans Serif"/>
                <a:cs typeface="Microsoft Sans Serif"/>
              </a:rPr>
              <a:t>closest</a:t>
            </a:r>
            <a:r>
              <a:rPr lang="en-US" altLang="en-US" sz="2000" dirty="0">
                <a:latin typeface="Microsoft Sans Serif"/>
                <a:cs typeface="Microsoft Sans Serif"/>
              </a:rPr>
              <a:t> city</a:t>
            </a:r>
            <a:r>
              <a:rPr lang="en-US" altLang="en-US" sz="2000" dirty="0" smtClean="0">
                <a:latin typeface="Microsoft Sans Serif"/>
                <a:cs typeface="Microsoft Sans Serif"/>
              </a:rPr>
              <a:t>.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endParaRPr lang="en-US" altLang="en-US" sz="1800" b="1" dirty="0" smtClean="0">
              <a:latin typeface="Microsoft Sans Serif"/>
              <a:cs typeface="Microsoft Sans Serif"/>
            </a:endParaRP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1800" b="1" dirty="0" smtClean="0">
                <a:latin typeface="Microsoft Sans Serif"/>
                <a:cs typeface="Microsoft Sans Serif"/>
              </a:rPr>
              <a:t>SELECT </a:t>
            </a:r>
            <a:r>
              <a:rPr lang="en-US" altLang="en-US" sz="1800" dirty="0">
                <a:latin typeface="Microsoft Sans Serif"/>
                <a:cs typeface="Microsoft Sans Serif"/>
              </a:rPr>
              <a:t>C1.Name, </a:t>
            </a:r>
            <a:r>
              <a:rPr lang="en-US" altLang="en-US" sz="1800" dirty="0" smtClean="0">
                <a:latin typeface="Microsoft Sans Serif"/>
                <a:cs typeface="Microsoft Sans Serif"/>
              </a:rPr>
              <a:t>R1.Name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1800" b="1" dirty="0">
                <a:latin typeface="Microsoft Sans Serif"/>
                <a:cs typeface="Microsoft Sans Serif"/>
              </a:rPr>
              <a:t>FROM</a:t>
            </a:r>
            <a:r>
              <a:rPr lang="en-US" altLang="en-US" sz="1800" dirty="0">
                <a:latin typeface="Microsoft Sans Serif"/>
                <a:cs typeface="Microsoft Sans Serif"/>
              </a:rPr>
              <a:t> City C1, River R1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1800" b="1" dirty="0">
                <a:latin typeface="Microsoft Sans Serif"/>
                <a:cs typeface="Microsoft Sans Serif"/>
              </a:rPr>
              <a:t>WHERE</a:t>
            </a:r>
            <a:r>
              <a:rPr lang="en-US" altLang="en-US" sz="1800" dirty="0">
                <a:latin typeface="Microsoft Sans Serif"/>
                <a:cs typeface="Microsoft Sans Serif"/>
              </a:rPr>
              <a:t> </a:t>
            </a:r>
            <a:r>
              <a:rPr lang="en-US" altLang="en-US" sz="1800" dirty="0" err="1" smtClean="0">
                <a:solidFill>
                  <a:srgbClr val="00B0F0"/>
                </a:solidFill>
                <a:latin typeface="Microsoft Sans Serif"/>
                <a:cs typeface="Microsoft Sans Serif"/>
              </a:rPr>
              <a:t>ST_Distance</a:t>
            </a:r>
            <a:r>
              <a:rPr lang="en-US" altLang="en-US" sz="1800" dirty="0" smtClean="0">
                <a:latin typeface="Microsoft Sans Serif"/>
                <a:cs typeface="Microsoft Sans Serif"/>
              </a:rPr>
              <a:t> </a:t>
            </a:r>
            <a:r>
              <a:rPr lang="en-US" altLang="en-US" sz="1800" dirty="0">
                <a:latin typeface="Microsoft Sans Serif"/>
                <a:cs typeface="Microsoft Sans Serif"/>
              </a:rPr>
              <a:t>(C1.Shape,R1.Shape) </a:t>
            </a:r>
            <a:endParaRPr lang="en-US" altLang="en-US" sz="1800" dirty="0" smtClean="0">
              <a:latin typeface="Microsoft Sans Serif"/>
              <a:cs typeface="Microsoft Sans Serif"/>
            </a:endParaRP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1800" dirty="0">
                <a:latin typeface="Microsoft Sans Serif"/>
                <a:cs typeface="Microsoft Sans Serif"/>
              </a:rPr>
              <a:t>	</a:t>
            </a:r>
            <a:r>
              <a:rPr lang="en-US" altLang="en-US" sz="1800" dirty="0" smtClean="0">
                <a:latin typeface="Microsoft Sans Serif"/>
                <a:cs typeface="Microsoft Sans Serif"/>
              </a:rPr>
              <a:t>		&lt;= </a:t>
            </a:r>
            <a:r>
              <a:rPr lang="en-US" altLang="en-US" sz="1800" dirty="0">
                <a:latin typeface="Microsoft Sans Serif"/>
                <a:cs typeface="Microsoft Sans Serif"/>
              </a:rPr>
              <a:t>ALL ( </a:t>
            </a:r>
            <a:endParaRPr lang="en-US" altLang="en-US" sz="1800" dirty="0" smtClean="0">
              <a:latin typeface="Microsoft Sans Serif"/>
              <a:cs typeface="Microsoft Sans Serif"/>
            </a:endParaRP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1800" b="1" dirty="0">
                <a:latin typeface="Microsoft Sans Serif"/>
                <a:cs typeface="Microsoft Sans Serif"/>
              </a:rPr>
              <a:t>	</a:t>
            </a:r>
            <a:r>
              <a:rPr lang="en-US" altLang="en-US" sz="1800" b="1" dirty="0" smtClean="0">
                <a:latin typeface="Microsoft Sans Serif"/>
                <a:cs typeface="Microsoft Sans Serif"/>
              </a:rPr>
              <a:t>			SELECT</a:t>
            </a:r>
            <a:r>
              <a:rPr lang="en-US" altLang="en-US" sz="1800" dirty="0" smtClean="0">
                <a:latin typeface="Microsoft Sans Serif"/>
                <a:cs typeface="Microsoft Sans Serif"/>
              </a:rPr>
              <a:t> </a:t>
            </a:r>
            <a:r>
              <a:rPr lang="en-US" altLang="en-US" sz="1800" dirty="0" err="1" smtClean="0">
                <a:solidFill>
                  <a:srgbClr val="00B0F0"/>
                </a:solidFill>
                <a:latin typeface="Microsoft Sans Serif"/>
                <a:cs typeface="Microsoft Sans Serif"/>
              </a:rPr>
              <a:t>ST_Distance</a:t>
            </a:r>
            <a:r>
              <a:rPr lang="en-US" altLang="en-US" sz="1800" dirty="0" smtClean="0">
                <a:latin typeface="Microsoft Sans Serif"/>
                <a:cs typeface="Microsoft Sans Serif"/>
              </a:rPr>
              <a:t>(C2.Shape, R1.Shape)</a:t>
            </a:r>
            <a:endParaRPr lang="en-US" altLang="en-US" sz="1800" dirty="0">
              <a:latin typeface="Microsoft Sans Serif"/>
              <a:cs typeface="Microsoft Sans Serif"/>
            </a:endParaRP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1800" dirty="0" smtClean="0">
                <a:latin typeface="Microsoft Sans Serif"/>
                <a:cs typeface="Microsoft Sans Serif"/>
              </a:rPr>
              <a:t>				</a:t>
            </a:r>
            <a:r>
              <a:rPr lang="en-US" altLang="en-US" sz="1800" b="1" dirty="0" smtClean="0">
                <a:latin typeface="Microsoft Sans Serif"/>
                <a:cs typeface="Microsoft Sans Serif"/>
              </a:rPr>
              <a:t>FROM</a:t>
            </a:r>
            <a:r>
              <a:rPr lang="en-US" altLang="en-US" sz="1800" dirty="0" smtClean="0">
                <a:latin typeface="Microsoft Sans Serif"/>
                <a:cs typeface="Microsoft Sans Serif"/>
              </a:rPr>
              <a:t> City C2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1800" dirty="0">
                <a:latin typeface="Microsoft Sans Serif"/>
                <a:cs typeface="Microsoft Sans Serif"/>
              </a:rPr>
              <a:t>	</a:t>
            </a:r>
            <a:r>
              <a:rPr lang="en-US" altLang="en-US" sz="1800" dirty="0" smtClean="0">
                <a:latin typeface="Microsoft Sans Serif"/>
                <a:cs typeface="Microsoft Sans Serif"/>
              </a:rPr>
              <a:t>			</a:t>
            </a:r>
            <a:r>
              <a:rPr lang="en-US" altLang="en-US" sz="1800" b="1" dirty="0" smtClean="0">
                <a:latin typeface="Microsoft Sans Serif"/>
                <a:cs typeface="Microsoft Sans Serif"/>
              </a:rPr>
              <a:t>WHERE</a:t>
            </a:r>
            <a:r>
              <a:rPr lang="en-US" altLang="en-US" sz="1800" dirty="0" smtClean="0">
                <a:latin typeface="Microsoft Sans Serif"/>
                <a:cs typeface="Microsoft Sans Serif"/>
              </a:rPr>
              <a:t> C1.Name &lt;&gt; C2.Name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1800" dirty="0">
                <a:latin typeface="Microsoft Sans Serif"/>
                <a:cs typeface="Microsoft Sans Serif"/>
              </a:rPr>
              <a:t>	</a:t>
            </a:r>
            <a:r>
              <a:rPr lang="en-US" altLang="en-US" sz="1800" dirty="0" smtClean="0">
                <a:latin typeface="Microsoft Sans Serif"/>
                <a:cs typeface="Microsoft Sans Serif"/>
              </a:rPr>
              <a:t>			)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endParaRPr lang="en-US" altLang="en-US" sz="1800" b="1" dirty="0" smtClean="0">
              <a:latin typeface="Microsoft Sans Serif"/>
              <a:cs typeface="Microsoft Sans Serif"/>
            </a:endParaRP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endParaRPr lang="en-US" altLang="en-US" sz="1800" b="1" dirty="0">
              <a:latin typeface="Microsoft Sans Serif"/>
              <a:cs typeface="Microsoft Sans Serif"/>
            </a:endParaRPr>
          </a:p>
          <a:p>
            <a:pPr marL="0" indent="0">
              <a:lnSpc>
                <a:spcPct val="70000"/>
              </a:lnSpc>
              <a:spcBef>
                <a:spcPct val="50000"/>
              </a:spcBef>
              <a:buNone/>
            </a:pPr>
            <a:endParaRPr lang="en-US" altLang="en-US" sz="18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7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752600"/>
            <a:ext cx="88519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1600" smtClean="0"/>
              <a:t>[</a:t>
            </a:r>
            <a:r>
              <a:rPr lang="en-US" sz="1600" dirty="0" smtClean="0"/>
              <a:t>1]  S. </a:t>
            </a:r>
            <a:r>
              <a:rPr lang="en-US" sz="1600" dirty="0" err="1" smtClean="0"/>
              <a:t>Shekhar</a:t>
            </a:r>
            <a:r>
              <a:rPr lang="en-US" sz="1600" dirty="0" smtClean="0"/>
              <a:t>, and S. Chawla, Spatial Database: A Tour, Prentice Hall 2003, 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ISBN 0-13-017480-7. (Chapter 3 on Spatial Query Languages).</a:t>
            </a:r>
          </a:p>
          <a:p>
            <a:pPr marL="0" indent="0">
              <a:buNone/>
            </a:pPr>
            <a:r>
              <a:rPr lang="en-US" sz="1600" dirty="0" smtClean="0"/>
              <a:t>[2]  A. Neumann, Open-Source GIS Libraries, Encyclopedia of GIS, Springer, 2008, 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pp. 816-820.</a:t>
            </a:r>
          </a:p>
          <a:p>
            <a:pPr marL="0" indent="-457200">
              <a:buNone/>
            </a:pPr>
            <a:r>
              <a:rPr lang="en-US" sz="1600" dirty="0" smtClean="0"/>
              <a:t>[</a:t>
            </a:r>
            <a:r>
              <a:rPr lang="en-US" sz="1600" dirty="0"/>
              <a:t>3</a:t>
            </a:r>
            <a:r>
              <a:rPr lang="en-US" sz="1600" dirty="0" smtClean="0"/>
              <a:t>]  C. </a:t>
            </a:r>
            <a:r>
              <a:rPr lang="en-US" sz="1600" dirty="0" err="1" smtClean="0"/>
              <a:t>Strobl</a:t>
            </a:r>
            <a:r>
              <a:rPr lang="en-US" sz="1600" dirty="0" smtClean="0"/>
              <a:t>, </a:t>
            </a:r>
            <a:r>
              <a:rPr lang="en-US" sz="1600" dirty="0" err="1" smtClean="0"/>
              <a:t>PostGIS</a:t>
            </a:r>
            <a:r>
              <a:rPr lang="en-US" sz="1600" dirty="0"/>
              <a:t>, Encyclopedia of GIS, Springer, 2008, pp. 816-820.</a:t>
            </a:r>
          </a:p>
          <a:p>
            <a:pPr marL="0" indent="-457200">
              <a:buNone/>
            </a:pPr>
            <a:r>
              <a:rPr lang="en-US" sz="1600" dirty="0" smtClean="0"/>
              <a:t>	pp. 891-898.</a:t>
            </a:r>
          </a:p>
          <a:p>
            <a:pPr marL="0" indent="-457200"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[4] </a:t>
            </a:r>
            <a:r>
              <a:rPr lang="en-US" sz="1600" dirty="0">
                <a:solidFill>
                  <a:schemeClr val="tx2"/>
                </a:solidFill>
              </a:rPr>
              <a:t>R. </a:t>
            </a:r>
            <a:r>
              <a:rPr lang="en-US" sz="1600" dirty="0" err="1">
                <a:solidFill>
                  <a:schemeClr val="tx2"/>
                </a:solidFill>
              </a:rPr>
              <a:t>Kothuri</a:t>
            </a:r>
            <a:r>
              <a:rPr lang="en-US" sz="1600" dirty="0">
                <a:solidFill>
                  <a:schemeClr val="tx2"/>
                </a:solidFill>
              </a:rPr>
              <a:t> and S. </a:t>
            </a:r>
            <a:r>
              <a:rPr lang="en-US" sz="1600" dirty="0" err="1" smtClean="0">
                <a:solidFill>
                  <a:schemeClr val="tx2"/>
                </a:solidFill>
              </a:rPr>
              <a:t>Ravada</a:t>
            </a:r>
            <a:r>
              <a:rPr lang="en-US" sz="1600" dirty="0" smtClean="0">
                <a:solidFill>
                  <a:schemeClr val="tx2"/>
                </a:solidFill>
              </a:rPr>
              <a:t>, Oracle Spatial, </a:t>
            </a:r>
            <a:r>
              <a:rPr lang="en-US" sz="1600" dirty="0">
                <a:solidFill>
                  <a:schemeClr val="tx2"/>
                </a:solidFill>
              </a:rPr>
              <a:t>Geometrics, Encyclopedia of GIS, Springer, 2008, </a:t>
            </a:r>
            <a:r>
              <a:rPr lang="en-US" sz="1600" dirty="0" smtClean="0">
                <a:solidFill>
                  <a:schemeClr val="tx2"/>
                </a:solidFill>
              </a:rPr>
              <a:t>	pp. 821-826.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9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Microsoft Sans Serif"/>
                <a:cs typeface="Microsoft Sans Serif"/>
              </a:rPr>
              <a:t>World Database Conceptual Model</a:t>
            </a:r>
            <a:endParaRPr lang="en-US" sz="40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Microsoft Sans Serif"/>
                <a:cs typeface="Microsoft Sans Serif"/>
              </a:rPr>
              <a:t>Entity - relationship diagram using Chen’s notation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Microsoft Sans Serif"/>
                <a:cs typeface="Microsoft Sans Serif"/>
              </a:rPr>
              <a:t>3 Entities: country, city, river shown as boxes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Microsoft Sans Serif"/>
                <a:cs typeface="Microsoft Sans Serif"/>
              </a:rPr>
              <a:t>2 Relationships: capital-of, originates shown as diamonds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Microsoft Sans Serif"/>
                <a:cs typeface="Microsoft Sans Serif"/>
              </a:rPr>
              <a:t>Attributes shown as </a:t>
            </a:r>
            <a:r>
              <a:rPr lang="en-US" sz="2200" dirty="0" smtClean="0">
                <a:latin typeface="Microsoft Sans Serif"/>
                <a:cs typeface="Microsoft Sans Serif"/>
              </a:rPr>
              <a:t>ellipses</a:t>
            </a:r>
            <a:endParaRPr lang="en-US" sz="22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n-US" sz="2400" dirty="0" smtClean="0">
              <a:latin typeface="Microsoft Sans Serif"/>
              <a:cs typeface="Microsoft Sans Serif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6774" y="3391786"/>
            <a:ext cx="6221709" cy="2342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6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Microsoft Sans Serif"/>
                <a:cs typeface="Microsoft Sans Serif"/>
              </a:rPr>
              <a:t>World Database: Logical Model</a:t>
            </a:r>
            <a:endParaRPr lang="en-US" sz="40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Microsoft Sans Serif"/>
                <a:cs typeface="Microsoft Sans Serif"/>
              </a:rPr>
              <a:t>3 Relations</a:t>
            </a:r>
          </a:p>
          <a:p>
            <a:pPr marL="0" indent="0">
              <a:buNone/>
            </a:pPr>
            <a:r>
              <a:rPr lang="en-US" sz="2200" b="1" dirty="0">
                <a:latin typeface="Microsoft Sans Serif"/>
                <a:cs typeface="Microsoft Sans Serif"/>
              </a:rPr>
              <a:t>     </a:t>
            </a:r>
            <a:r>
              <a:rPr lang="en-US" sz="2200" b="1" dirty="0" smtClean="0">
                <a:latin typeface="Microsoft Sans Serif"/>
                <a:cs typeface="Microsoft Sans Serif"/>
              </a:rPr>
              <a:t>Country (</a:t>
            </a:r>
            <a:r>
              <a:rPr lang="en-US" sz="2200" i="1" dirty="0">
                <a:latin typeface="Microsoft Sans Serif"/>
                <a:cs typeface="Microsoft Sans Serif"/>
              </a:rPr>
              <a:t>Name</a:t>
            </a:r>
            <a:r>
              <a:rPr lang="en-US" sz="2200" b="1" dirty="0">
                <a:latin typeface="Microsoft Sans Serif"/>
                <a:cs typeface="Microsoft Sans Serif"/>
              </a:rPr>
              <a:t>, </a:t>
            </a:r>
            <a:r>
              <a:rPr lang="en-US" sz="2200" i="1" dirty="0">
                <a:latin typeface="Microsoft Sans Serif"/>
                <a:cs typeface="Microsoft Sans Serif"/>
              </a:rPr>
              <a:t>Cont</a:t>
            </a:r>
            <a:r>
              <a:rPr lang="en-US" sz="2200" b="1" dirty="0">
                <a:latin typeface="Microsoft Sans Serif"/>
                <a:cs typeface="Microsoft Sans Serif"/>
              </a:rPr>
              <a:t>, </a:t>
            </a:r>
            <a:r>
              <a:rPr lang="en-US" sz="2200" i="1" dirty="0">
                <a:latin typeface="Microsoft Sans Serif"/>
                <a:cs typeface="Microsoft Sans Serif"/>
              </a:rPr>
              <a:t>Pop</a:t>
            </a:r>
            <a:r>
              <a:rPr lang="en-US" sz="2200" b="1" dirty="0">
                <a:latin typeface="Microsoft Sans Serif"/>
                <a:cs typeface="Microsoft Sans Serif"/>
              </a:rPr>
              <a:t>, </a:t>
            </a:r>
            <a:r>
              <a:rPr lang="en-US" sz="2200" i="1" dirty="0">
                <a:latin typeface="Microsoft Sans Serif"/>
                <a:cs typeface="Microsoft Sans Serif"/>
              </a:rPr>
              <a:t>GDP</a:t>
            </a:r>
            <a:r>
              <a:rPr lang="en-US" sz="2200" b="1" dirty="0">
                <a:latin typeface="Microsoft Sans Serif"/>
                <a:cs typeface="Microsoft Sans Serif"/>
              </a:rPr>
              <a:t>, </a:t>
            </a:r>
            <a:r>
              <a:rPr lang="en-US" sz="2200" i="1" dirty="0">
                <a:latin typeface="Microsoft Sans Serif"/>
                <a:cs typeface="Microsoft Sans Serif"/>
              </a:rPr>
              <a:t>Life-Exp</a:t>
            </a:r>
            <a:r>
              <a:rPr lang="en-US" sz="2200" b="1" dirty="0">
                <a:latin typeface="Microsoft Sans Serif"/>
                <a:cs typeface="Microsoft Sans Serif"/>
              </a:rPr>
              <a:t>, </a:t>
            </a:r>
            <a:r>
              <a:rPr lang="en-US" sz="2200" i="1" dirty="0">
                <a:latin typeface="Microsoft Sans Serif"/>
                <a:cs typeface="Microsoft Sans Serif"/>
              </a:rPr>
              <a:t>Shape</a:t>
            </a:r>
            <a:r>
              <a:rPr lang="en-US" sz="2200" b="1" dirty="0">
                <a:latin typeface="Microsoft Sans Serif"/>
                <a:cs typeface="Microsoft Sans Serif"/>
              </a:rPr>
              <a:t>)</a:t>
            </a:r>
          </a:p>
          <a:p>
            <a:pPr marL="0" indent="0">
              <a:buNone/>
            </a:pPr>
            <a:r>
              <a:rPr lang="en-US" sz="2200" b="1" dirty="0" smtClean="0">
                <a:latin typeface="Microsoft Sans Serif"/>
                <a:cs typeface="Microsoft Sans Serif"/>
              </a:rPr>
              <a:t>     City </a:t>
            </a:r>
            <a:r>
              <a:rPr lang="en-US" sz="2200" dirty="0" smtClean="0">
                <a:latin typeface="Microsoft Sans Serif"/>
                <a:cs typeface="Microsoft Sans Serif"/>
              </a:rPr>
              <a:t>(</a:t>
            </a:r>
            <a:r>
              <a:rPr lang="en-US" sz="2200" i="1" dirty="0" smtClean="0">
                <a:latin typeface="Microsoft Sans Serif"/>
                <a:cs typeface="Microsoft Sans Serif"/>
              </a:rPr>
              <a:t>Name</a:t>
            </a:r>
            <a:r>
              <a:rPr lang="en-US" sz="2200" dirty="0" smtClean="0">
                <a:latin typeface="Microsoft Sans Serif"/>
                <a:cs typeface="Microsoft Sans Serif"/>
              </a:rPr>
              <a:t>, </a:t>
            </a:r>
            <a:r>
              <a:rPr lang="en-US" sz="2200" i="1" dirty="0">
                <a:latin typeface="Microsoft Sans Serif"/>
                <a:cs typeface="Microsoft Sans Serif"/>
              </a:rPr>
              <a:t>Origin</a:t>
            </a:r>
            <a:r>
              <a:rPr lang="en-US" sz="2200" dirty="0" smtClean="0">
                <a:latin typeface="Microsoft Sans Serif"/>
                <a:cs typeface="Microsoft Sans Serif"/>
              </a:rPr>
              <a:t>, </a:t>
            </a:r>
            <a:r>
              <a:rPr lang="en-US" sz="2200" i="1" dirty="0">
                <a:latin typeface="Microsoft Sans Serif"/>
                <a:cs typeface="Microsoft Sans Serif"/>
              </a:rPr>
              <a:t>Pop</a:t>
            </a:r>
            <a:r>
              <a:rPr lang="en-US" sz="2200" dirty="0" smtClean="0">
                <a:latin typeface="Microsoft Sans Serif"/>
                <a:cs typeface="Microsoft Sans Serif"/>
              </a:rPr>
              <a:t>, </a:t>
            </a:r>
            <a:r>
              <a:rPr lang="en-US" sz="2200" i="1" dirty="0">
                <a:latin typeface="Microsoft Sans Serif"/>
                <a:cs typeface="Microsoft Sans Serif"/>
              </a:rPr>
              <a:t>Capital</a:t>
            </a:r>
            <a:r>
              <a:rPr lang="en-US" sz="2200" dirty="0" smtClean="0">
                <a:latin typeface="Microsoft Sans Serif"/>
                <a:cs typeface="Microsoft Sans Serif"/>
              </a:rPr>
              <a:t>, </a:t>
            </a:r>
            <a:r>
              <a:rPr lang="en-US" sz="2200" i="1" dirty="0">
                <a:latin typeface="Microsoft Sans Serif"/>
                <a:cs typeface="Microsoft Sans Serif"/>
              </a:rPr>
              <a:t>Shape</a:t>
            </a:r>
            <a:r>
              <a:rPr lang="en-US" sz="2200" dirty="0" smtClean="0">
                <a:latin typeface="Microsoft Sans Serif"/>
                <a:cs typeface="Microsoft Sans Serif"/>
              </a:rPr>
              <a:t>)</a:t>
            </a:r>
          </a:p>
          <a:p>
            <a:pPr marL="0" indent="0">
              <a:buNone/>
            </a:pPr>
            <a:r>
              <a:rPr lang="en-US" sz="2200" dirty="0" smtClean="0">
                <a:latin typeface="Microsoft Sans Serif"/>
                <a:cs typeface="Microsoft Sans Serif"/>
              </a:rPr>
              <a:t>     </a:t>
            </a:r>
            <a:r>
              <a:rPr lang="en-US" sz="2200" b="1" dirty="0" smtClean="0">
                <a:latin typeface="Microsoft Sans Serif"/>
                <a:cs typeface="Microsoft Sans Serif"/>
              </a:rPr>
              <a:t>River </a:t>
            </a:r>
            <a:r>
              <a:rPr lang="en-US" sz="2200" dirty="0" smtClean="0">
                <a:latin typeface="Microsoft Sans Serif"/>
                <a:cs typeface="Microsoft Sans Serif"/>
              </a:rPr>
              <a:t>(</a:t>
            </a:r>
            <a:r>
              <a:rPr lang="en-US" sz="2200" i="1" dirty="0" smtClean="0">
                <a:latin typeface="Microsoft Sans Serif"/>
                <a:cs typeface="Microsoft Sans Serif"/>
              </a:rPr>
              <a:t>Name</a:t>
            </a:r>
            <a:r>
              <a:rPr lang="en-US" sz="2200" dirty="0" smtClean="0">
                <a:latin typeface="Microsoft Sans Serif"/>
                <a:cs typeface="Microsoft Sans Serif"/>
              </a:rPr>
              <a:t>, </a:t>
            </a:r>
            <a:r>
              <a:rPr lang="en-US" sz="2200" i="1" dirty="0">
                <a:latin typeface="Microsoft Sans Serif"/>
                <a:cs typeface="Microsoft Sans Serif"/>
              </a:rPr>
              <a:t>Origin</a:t>
            </a:r>
            <a:r>
              <a:rPr lang="en-US" sz="2200" dirty="0" smtClean="0">
                <a:latin typeface="Microsoft Sans Serif"/>
                <a:cs typeface="Microsoft Sans Serif"/>
              </a:rPr>
              <a:t>, </a:t>
            </a:r>
            <a:r>
              <a:rPr lang="en-US" sz="2200" i="1" dirty="0">
                <a:latin typeface="Microsoft Sans Serif"/>
                <a:cs typeface="Microsoft Sans Serif"/>
              </a:rPr>
              <a:t>Length</a:t>
            </a:r>
            <a:r>
              <a:rPr lang="en-US" sz="2200" dirty="0" smtClean="0">
                <a:latin typeface="Microsoft Sans Serif"/>
                <a:cs typeface="Microsoft Sans Serif"/>
              </a:rPr>
              <a:t>, </a:t>
            </a:r>
            <a:r>
              <a:rPr lang="en-US" sz="2200" i="1" dirty="0">
                <a:latin typeface="Microsoft Sans Serif"/>
                <a:cs typeface="Microsoft Sans Serif"/>
              </a:rPr>
              <a:t>Shape</a:t>
            </a:r>
            <a:r>
              <a:rPr lang="en-US" sz="2200" dirty="0" smtClean="0">
                <a:latin typeface="Microsoft Sans Serif"/>
                <a:cs typeface="Microsoft Sans Serif"/>
              </a:rPr>
              <a:t>)</a:t>
            </a:r>
          </a:p>
          <a:p>
            <a:r>
              <a:rPr lang="en-US" sz="2800" dirty="0" smtClean="0">
                <a:latin typeface="Microsoft Sans Serif"/>
                <a:cs typeface="Microsoft Sans Serif"/>
              </a:rPr>
              <a:t>Keys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Microsoft Sans Serif"/>
                <a:cs typeface="Microsoft Sans Serif"/>
              </a:rPr>
              <a:t>Primary keys are </a:t>
            </a:r>
            <a:r>
              <a:rPr lang="en-US" sz="2200" dirty="0" err="1" smtClean="0">
                <a:latin typeface="Microsoft Sans Serif"/>
                <a:cs typeface="Microsoft Sans Serif"/>
              </a:rPr>
              <a:t>Country.Name</a:t>
            </a:r>
            <a:r>
              <a:rPr lang="en-US" sz="2200" dirty="0" smtClean="0">
                <a:latin typeface="Microsoft Sans Serif"/>
                <a:cs typeface="Microsoft Sans Serif"/>
              </a:rPr>
              <a:t>, </a:t>
            </a:r>
            <a:r>
              <a:rPr lang="en-US" sz="2200" dirty="0" err="1" smtClean="0">
                <a:latin typeface="Microsoft Sans Serif"/>
                <a:cs typeface="Microsoft Sans Serif"/>
              </a:rPr>
              <a:t>City.Name</a:t>
            </a:r>
            <a:r>
              <a:rPr lang="en-US" sz="2200" dirty="0" smtClean="0">
                <a:latin typeface="Microsoft Sans Serif"/>
                <a:cs typeface="Microsoft Sans Serif"/>
              </a:rPr>
              <a:t>, </a:t>
            </a:r>
            <a:r>
              <a:rPr lang="en-US" sz="2200" dirty="0" err="1" smtClean="0">
                <a:latin typeface="Microsoft Sans Serif"/>
                <a:cs typeface="Microsoft Sans Serif"/>
              </a:rPr>
              <a:t>River.Name</a:t>
            </a:r>
            <a:endParaRPr lang="en-US" sz="2200" dirty="0" smtClean="0">
              <a:latin typeface="Microsoft Sans Serif"/>
              <a:cs typeface="Microsoft Sans Serif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Microsoft Sans Serif"/>
                <a:cs typeface="Microsoft Sans Serif"/>
              </a:rPr>
              <a:t>Foreign keys are </a:t>
            </a:r>
            <a:r>
              <a:rPr lang="en-US" sz="2200" dirty="0" err="1" smtClean="0">
                <a:latin typeface="Microsoft Sans Serif"/>
                <a:cs typeface="Microsoft Sans Serif"/>
              </a:rPr>
              <a:t>River.Origin</a:t>
            </a:r>
            <a:r>
              <a:rPr lang="en-US" sz="2200" dirty="0" smtClean="0">
                <a:latin typeface="Microsoft Sans Serif"/>
                <a:cs typeface="Microsoft Sans Serif"/>
              </a:rPr>
              <a:t>, </a:t>
            </a:r>
            <a:r>
              <a:rPr lang="en-US" sz="2200" dirty="0" err="1" smtClean="0">
                <a:latin typeface="Microsoft Sans Serif"/>
                <a:cs typeface="Microsoft Sans Serif"/>
              </a:rPr>
              <a:t>City.Country</a:t>
            </a:r>
            <a:endParaRPr lang="en-US" sz="2200" dirty="0" smtClean="0">
              <a:latin typeface="Microsoft Sans Serif"/>
              <a:cs typeface="Microsoft Sans Serif"/>
            </a:endParaRPr>
          </a:p>
          <a:p>
            <a:r>
              <a:rPr lang="en-US" sz="2800" dirty="0" smtClean="0">
                <a:latin typeface="Microsoft Sans Serif"/>
                <a:cs typeface="Microsoft Sans Serif"/>
              </a:rPr>
              <a:t>Data for 3 tables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Microsoft Sans Serif"/>
                <a:cs typeface="Microsoft Sans Serif"/>
              </a:rPr>
              <a:t>Shown on next slide</a:t>
            </a:r>
            <a:endParaRPr lang="en-US" sz="22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7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Microsoft Sans Serif"/>
                <a:cs typeface="Microsoft Sans Serif"/>
              </a:rPr>
              <a:t>World Database Data Tables: Country</a:t>
            </a:r>
            <a:endParaRPr lang="en-US" sz="36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 smtClean="0"/>
              <a:t>The </a:t>
            </a:r>
            <a:r>
              <a:rPr lang="en-US" sz="2200" b="1" dirty="0" smtClean="0"/>
              <a:t>COUNTRY</a:t>
            </a:r>
            <a:r>
              <a:rPr lang="en-US" sz="2200" dirty="0" smtClean="0"/>
              <a:t> table has 6 columns: Name, Continent (</a:t>
            </a:r>
            <a:r>
              <a:rPr lang="en-US" sz="2200" dirty="0" err="1" smtClean="0"/>
              <a:t>Cont</a:t>
            </a:r>
            <a:r>
              <a:rPr lang="en-US" sz="2200" dirty="0" smtClean="0"/>
              <a:t>), population (Pop), Gross domestic product (GDP), Life-expectancy (Life-</a:t>
            </a:r>
            <a:r>
              <a:rPr lang="en-US" sz="2200" dirty="0" err="1" smtClean="0"/>
              <a:t>exp</a:t>
            </a:r>
            <a:r>
              <a:rPr lang="en-US" sz="2200" dirty="0" smtClean="0"/>
              <a:t>) and Shape, Shape is boundary</a:t>
            </a: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200394"/>
            <a:ext cx="6714460" cy="218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1027" name="Picture 3" descr="C:\Users\xuntang\Desktop\Screen Shot 2014-06-17 at 2.35.36 P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433" y="3296091"/>
            <a:ext cx="1877198" cy="19600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2D-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D2D-2.pot</Template>
  <TotalTime>1644</TotalTime>
  <Words>3002</Words>
  <Application>Microsoft Office PowerPoint</Application>
  <PresentationFormat>On-screen Show (4:3)</PresentationFormat>
  <Paragraphs>584</Paragraphs>
  <Slides>64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ＭＳ Ｐゴシック</vt:lpstr>
      <vt:lpstr>Arial</vt:lpstr>
      <vt:lpstr>Calibri</vt:lpstr>
      <vt:lpstr>Microsoft Sans Serif</vt:lpstr>
      <vt:lpstr>Wingdings</vt:lpstr>
      <vt:lpstr>D2D-2</vt:lpstr>
      <vt:lpstr>Spatial Query Languages</vt:lpstr>
      <vt:lpstr>Outline</vt:lpstr>
      <vt:lpstr>What is a Query?</vt:lpstr>
      <vt:lpstr>What is a Query Language?</vt:lpstr>
      <vt:lpstr>Outline</vt:lpstr>
      <vt:lpstr>Example: World Database</vt:lpstr>
      <vt:lpstr>World Database Conceptual Model</vt:lpstr>
      <vt:lpstr>World Database: Logical Model</vt:lpstr>
      <vt:lpstr>World Database Data Tables: Country</vt:lpstr>
      <vt:lpstr>World Database Data Tables: City</vt:lpstr>
      <vt:lpstr>World Database Data Tables: River</vt:lpstr>
      <vt:lpstr>Outline</vt:lpstr>
      <vt:lpstr>What is SQL? </vt:lpstr>
      <vt:lpstr>SQL and Spatial Data Management</vt:lpstr>
      <vt:lpstr>Three components of SQL</vt:lpstr>
      <vt:lpstr>Three components of SQL</vt:lpstr>
      <vt:lpstr>Creating Tables in SQL</vt:lpstr>
      <vt:lpstr>Creating Tables in SQL</vt:lpstr>
      <vt:lpstr>Populating Tables in SQL</vt:lpstr>
      <vt:lpstr>Populating Tables in SQL</vt:lpstr>
      <vt:lpstr>Query: Exercise</vt:lpstr>
      <vt:lpstr>Outline</vt:lpstr>
      <vt:lpstr>SQL Data Manipulation Language: SELECT Statement</vt:lpstr>
      <vt:lpstr>SQL SELECT Statement:  Scope of Our Discussion</vt:lpstr>
      <vt:lpstr>Clauses of SELECT Statement</vt:lpstr>
      <vt:lpstr>SELECT Statement– operators, functions</vt:lpstr>
      <vt:lpstr>Ex. 1: Simplest SELECT query</vt:lpstr>
      <vt:lpstr>SELECT with WHERE Clause</vt:lpstr>
      <vt:lpstr>SELECT with Aliasing</vt:lpstr>
      <vt:lpstr>SELECT: Aggregate Queries</vt:lpstr>
      <vt:lpstr>SELECT: HAVING Clause</vt:lpstr>
      <vt:lpstr>Outline</vt:lpstr>
      <vt:lpstr>Two-Table Query</vt:lpstr>
      <vt:lpstr>World Database Data Tables: City</vt:lpstr>
      <vt:lpstr>Two-Table Query</vt:lpstr>
      <vt:lpstr>Two-Table Query</vt:lpstr>
      <vt:lpstr>Composing Multi-table Query</vt:lpstr>
      <vt:lpstr>Multi-table Query Composition</vt:lpstr>
      <vt:lpstr>Nested Multi-Table Queries</vt:lpstr>
      <vt:lpstr>Outline</vt:lpstr>
      <vt:lpstr>Why Extend SQL for Spatial Data?</vt:lpstr>
      <vt:lpstr>How old SQL modeled Spatial Data?</vt:lpstr>
      <vt:lpstr>Old Tabular Representation of Unit Square!</vt:lpstr>
      <vt:lpstr>List all rectangles with origin as a corner point. </vt:lpstr>
      <vt:lpstr>List rectangles with origin as an inside point. </vt:lpstr>
      <vt:lpstr>Semantic Gap, Impedance Mismatch between Old SQL and Spatial Applications! </vt:lpstr>
      <vt:lpstr>Outline</vt:lpstr>
      <vt:lpstr>Extending SQL for Spatial Data: New</vt:lpstr>
      <vt:lpstr>OGIS Spatial Data Model</vt:lpstr>
      <vt:lpstr>OGIS Spatial Data Model: Operations </vt:lpstr>
      <vt:lpstr>Spatial Operations: Exercise</vt:lpstr>
      <vt:lpstr>Spatial Queries with SQL/OGIS: General Information</vt:lpstr>
      <vt:lpstr>Where is OGIS used within SQL?</vt:lpstr>
      <vt:lpstr>Simple SQL SELECT_FROM_WHERE Examples</vt:lpstr>
      <vt:lpstr>Unary Spatial Operation Area()</vt:lpstr>
      <vt:lpstr>Binary Spatial Operation: Distance()</vt:lpstr>
      <vt:lpstr>Spatial Operations: Exercise</vt:lpstr>
      <vt:lpstr>Outline</vt:lpstr>
      <vt:lpstr>Spatial Join with Cross()</vt:lpstr>
      <vt:lpstr>Spatial Self-Join with Touch()</vt:lpstr>
      <vt:lpstr>Spatial Join with Within()</vt:lpstr>
      <vt:lpstr>Spatial Join &amp; Aggregation </vt:lpstr>
      <vt:lpstr>Spatial Join with Nesting</vt:lpstr>
      <vt:lpstr>More Details</vt:lpstr>
    </vt:vector>
  </TitlesOfParts>
  <Company>U of MN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oitadmin</dc:creator>
  <cp:lastModifiedBy>Viswanath Gunturi</cp:lastModifiedBy>
  <cp:revision>412</cp:revision>
  <cp:lastPrinted>2014-09-18T17:24:08Z</cp:lastPrinted>
  <dcterms:created xsi:type="dcterms:W3CDTF">2014-06-17T15:17:15Z</dcterms:created>
  <dcterms:modified xsi:type="dcterms:W3CDTF">2015-09-14T05:26:07Z</dcterms:modified>
</cp:coreProperties>
</file>