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80"/>
  </p:notesMasterIdLst>
  <p:handoutMasterIdLst>
    <p:handoutMasterId r:id="rId81"/>
  </p:handoutMasterIdLst>
  <p:sldIdLst>
    <p:sldId id="257" r:id="rId3"/>
    <p:sldId id="258" r:id="rId4"/>
    <p:sldId id="262" r:id="rId5"/>
    <p:sldId id="261" r:id="rId6"/>
    <p:sldId id="265" r:id="rId7"/>
    <p:sldId id="266" r:id="rId8"/>
    <p:sldId id="267" r:id="rId9"/>
    <p:sldId id="269" r:id="rId10"/>
    <p:sldId id="270" r:id="rId11"/>
    <p:sldId id="271" r:id="rId12"/>
    <p:sldId id="273" r:id="rId13"/>
    <p:sldId id="287" r:id="rId14"/>
    <p:sldId id="275" r:id="rId15"/>
    <p:sldId id="288" r:id="rId16"/>
    <p:sldId id="272" r:id="rId17"/>
    <p:sldId id="289" r:id="rId18"/>
    <p:sldId id="290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4" r:id="rId28"/>
    <p:sldId id="292" r:id="rId29"/>
    <p:sldId id="291" r:id="rId30"/>
    <p:sldId id="293" r:id="rId31"/>
    <p:sldId id="295" r:id="rId32"/>
    <p:sldId id="297" r:id="rId33"/>
    <p:sldId id="296" r:id="rId34"/>
    <p:sldId id="298" r:id="rId35"/>
    <p:sldId id="310" r:id="rId36"/>
    <p:sldId id="329" r:id="rId37"/>
    <p:sldId id="330" r:id="rId38"/>
    <p:sldId id="311" r:id="rId39"/>
    <p:sldId id="312" r:id="rId40"/>
    <p:sldId id="313" r:id="rId41"/>
    <p:sldId id="314" r:id="rId42"/>
    <p:sldId id="315" r:id="rId43"/>
    <p:sldId id="316" r:id="rId44"/>
    <p:sldId id="317" r:id="rId45"/>
    <p:sldId id="268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8" r:id="rId57"/>
    <p:sldId id="320" r:id="rId58"/>
    <p:sldId id="321" r:id="rId59"/>
    <p:sldId id="322" r:id="rId60"/>
    <p:sldId id="323" r:id="rId61"/>
    <p:sldId id="324" r:id="rId62"/>
    <p:sldId id="325" r:id="rId63"/>
    <p:sldId id="327" r:id="rId64"/>
    <p:sldId id="326" r:id="rId65"/>
    <p:sldId id="331" r:id="rId66"/>
    <p:sldId id="333" r:id="rId67"/>
    <p:sldId id="334" r:id="rId68"/>
    <p:sldId id="328" r:id="rId69"/>
    <p:sldId id="335" r:id="rId70"/>
    <p:sldId id="336" r:id="rId71"/>
    <p:sldId id="337" r:id="rId72"/>
    <p:sldId id="338" r:id="rId73"/>
    <p:sldId id="339" r:id="rId74"/>
    <p:sldId id="340" r:id="rId75"/>
    <p:sldId id="341" r:id="rId76"/>
    <p:sldId id="342" r:id="rId77"/>
    <p:sldId id="343" r:id="rId78"/>
    <p:sldId id="344" r:id="rId7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7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theme" Target="theme/theme1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1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61" Type="http://schemas.openxmlformats.org/officeDocument/2006/relationships/slide" Target="slides/slide59.xml"/><Relationship Id="rId8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C66D5-35F2-4B2B-B66A-28018F61912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073D5-63C2-4933-B970-D96552757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81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B7E8A-1102-47A1-B1C3-36AE88809383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11EAB-687D-4AE4-B775-678A923E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03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11EAB-687D-4AE4-B775-678A923E94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3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048" y="0"/>
            <a:ext cx="12188952" cy="6858000"/>
            <a:chOff x="3048" y="0"/>
            <a:chExt cx="12188952" cy="6858000"/>
          </a:xfrm>
        </p:grpSpPr>
        <p:sp>
          <p:nvSpPr>
            <p:cNvPr id="4" name="Rectangle 3"/>
            <p:cNvSpPr/>
            <p:nvPr/>
          </p:nvSpPr>
          <p:spPr>
            <a:xfrm>
              <a:off x="3048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574798" y="3537161"/>
              <a:ext cx="9144001" cy="196717"/>
              <a:chOff x="1523999" y="4379129"/>
              <a:chExt cx="9144001" cy="196717"/>
            </a:xfrm>
          </p:grpSpPr>
          <p:sp>
            <p:nvSpPr>
              <p:cNvPr id="19" name="Rectangle 18" descr="Gold bar"/>
              <p:cNvSpPr>
                <a:spLocks noChangeArrowheads="1"/>
              </p:cNvSpPr>
              <p:nvPr/>
            </p:nvSpPr>
            <p:spPr bwMode="auto">
              <a:xfrm rot="16200000" flipH="1">
                <a:off x="2949872" y="2953256"/>
                <a:ext cx="196717" cy="304846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" name="Rectangle 19" descr="Orange bar"/>
              <p:cNvSpPr>
                <a:spLocks noChangeArrowheads="1"/>
              </p:cNvSpPr>
              <p:nvPr/>
            </p:nvSpPr>
            <p:spPr bwMode="auto">
              <a:xfrm rot="16200000" flipH="1">
                <a:off x="5998335" y="2953256"/>
                <a:ext cx="196717" cy="3048463"/>
              </a:xfrm>
              <a:prstGeom prst="rect">
                <a:avLst/>
              </a:prstGeom>
              <a:solidFill>
                <a:schemeClr val="accent4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" name="Rectangle 20" descr="Slate bar"/>
              <p:cNvSpPr>
                <a:spLocks noChangeArrowheads="1"/>
              </p:cNvSpPr>
              <p:nvPr/>
            </p:nvSpPr>
            <p:spPr bwMode="auto">
              <a:xfrm rot="16200000" flipH="1">
                <a:off x="9045410" y="2953256"/>
                <a:ext cx="196717" cy="3048463"/>
              </a:xfrm>
              <a:prstGeom prst="rect">
                <a:avLst/>
              </a:prstGeom>
              <a:solidFill>
                <a:schemeClr val="accent6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611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12610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5DE3B5DE-687E-4601-9C25-48F7ABE0D7C5}" type="datetime1">
              <a:rPr lang="en-US" smtClean="0"/>
              <a:t>9/29/2015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0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BFD467DE-D084-42AA-B27F-22F6084CB8BB}" type="datetime1">
              <a:rPr lang="en-US" smtClean="0"/>
              <a:t>9/29/2015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9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3782E027-C2A0-4932-A761-986BAD82B671}" type="datetime1">
              <a:rPr lang="en-US" smtClean="0"/>
              <a:t>9/29/2015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2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96AC42F1-294F-4AFB-8F78-2EF579F09459}" type="datetime1">
              <a:rPr lang="en-US" smtClean="0"/>
              <a:t>9/29/2015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7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580A6EB-69F5-4723-B5E3-A6D9E36A957A}" type="datetime1">
              <a:rPr lang="en-US" smtClean="0"/>
              <a:t>9/29/2015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4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0FB02ED0-9CAE-481B-8D1D-B242F0282967}" type="datetime1">
              <a:rPr lang="en-US" smtClean="0"/>
              <a:t>9/29/2015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0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4696AB3F-7B84-45BD-A122-497866A73F4B}" type="datetime1">
              <a:rPr lang="en-US" smtClean="0"/>
              <a:t>9/29/2015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2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6395E536-1457-4CE4-8497-197239F05587}" type="datetime1">
              <a:rPr lang="en-US" smtClean="0"/>
              <a:t>9/29/2015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A4AF2F65-2726-4707-A7A6-DE21D14E80C5}" type="datetime1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4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FA85564-6B99-4FC4-9CE3-22E750398B2E}" type="datetime1">
              <a:rPr lang="en-US" smtClean="0"/>
              <a:t>9/29/2015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9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2BCD2BEA-7F40-407D-B082-13022E8B2C99}" type="datetime1">
              <a:rPr lang="en-US" smtClean="0"/>
              <a:t>9/29/2015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0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6"/>
            <a:ext cx="12188952" cy="6858006"/>
            <a:chOff x="-2728" y="-5"/>
            <a:chExt cx="12188952" cy="6858006"/>
          </a:xfrm>
        </p:grpSpPr>
        <p:sp>
          <p:nvSpPr>
            <p:cNvPr id="26" name="Rectangle 25"/>
            <p:cNvSpPr/>
            <p:nvPr/>
          </p:nvSpPr>
          <p:spPr>
            <a:xfrm>
              <a:off x="-2728" y="1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-2727" y="-5"/>
              <a:ext cx="716424" cy="6858000"/>
              <a:chOff x="-2727" y="-5"/>
              <a:chExt cx="716424" cy="6858000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-2727" y="-5"/>
                <a:ext cx="571473" cy="6858000"/>
                <a:chOff x="6048440" y="-936481"/>
                <a:chExt cx="196717" cy="9144001"/>
              </a:xfrm>
            </p:grpSpPr>
            <p:sp>
              <p:nvSpPr>
                <p:cNvPr id="46" name="Rectangle 45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solidFill>
                  <a:schemeClr val="accent6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" name="Rectangle 46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solidFill>
                  <a:schemeClr val="accent4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" name="Rectangle 47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566005" y="-5"/>
                <a:ext cx="147692" cy="6858000"/>
                <a:chOff x="6048440" y="-936481"/>
                <a:chExt cx="196717" cy="9144001"/>
              </a:xfrm>
            </p:grpSpPr>
            <p:sp>
              <p:nvSpPr>
                <p:cNvPr id="43" name="Rectangle 42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lvl="0" algn="ctr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" name="Rectangle 43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" name="Rectangle 44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bg1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2" name="Rectangle 41"/>
              <p:cNvSpPr/>
              <p:nvPr/>
            </p:nvSpPr>
            <p:spPr>
              <a:xfrm>
                <a:off x="646782" y="-5"/>
                <a:ext cx="45719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CA734DBA-6852-4C6A-AB8B-E28C0C52CB53}" type="datetime1">
              <a:rPr lang="en-US" smtClean="0"/>
              <a:t>9/29/2015</a:t>
            </a:fld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8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90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6115"/>
            <a:ext cx="9144000" cy="524123"/>
          </a:xfrm>
        </p:spPr>
        <p:txBody>
          <a:bodyPr>
            <a:normAutofit/>
          </a:bodyPr>
          <a:lstStyle/>
          <a:p>
            <a:r>
              <a:rPr lang="en-US" dirty="0" smtClean="0"/>
              <a:t>Spatial Indexing Techniques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Introduction to Spatial Computing CSE 5ISC</a:t>
            </a:r>
            <a:endParaRPr lang="en-US" sz="4500" dirty="0"/>
          </a:p>
        </p:txBody>
      </p:sp>
      <p:sp>
        <p:nvSpPr>
          <p:cNvPr id="4" name="Rectangle 3"/>
          <p:cNvSpPr/>
          <p:nvPr/>
        </p:nvSpPr>
        <p:spPr>
          <a:xfrm>
            <a:off x="1524001" y="6519446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Some slides </a:t>
            </a:r>
            <a:r>
              <a:rPr lang="en-US" sz="1600" dirty="0" smtClean="0"/>
              <a:t>adapted from Spatial Databases</a:t>
            </a:r>
            <a:r>
              <a:rPr lang="en-US" altLang="en-US" sz="1600" i="1" dirty="0" smtClean="0"/>
              <a:t>: A Tour by Shashi </a:t>
            </a:r>
            <a:r>
              <a:rPr lang="en-US" altLang="en-US" sz="1600" i="1" dirty="0" err="1" smtClean="0"/>
              <a:t>Shekhar</a:t>
            </a:r>
            <a:r>
              <a:rPr lang="en-US" altLang="en-US" sz="1600" i="1" dirty="0" smtClean="0"/>
              <a:t> Prentice Hall (2003)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82198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945164"/>
              </p:ext>
            </p:extLst>
          </p:nvPr>
        </p:nvGraphicFramePr>
        <p:xfrm>
          <a:off x="2092409" y="2380735"/>
          <a:ext cx="2578444" cy="190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11"/>
                <a:gridCol w="644611"/>
                <a:gridCol w="644611"/>
                <a:gridCol w="644611"/>
              </a:tblGrid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7" name="Straight Connector 26"/>
          <p:cNvCxnSpPr/>
          <p:nvPr/>
        </p:nvCxnSpPr>
        <p:spPr>
          <a:xfrm flipV="1">
            <a:off x="1767716" y="4282931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507890" y="1284045"/>
            <a:ext cx="5222791" cy="4942702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/>
              <a:t>Approximate objects with cells. Helps in getting a continuous space to work with easer to handle. </a:t>
            </a: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/>
              <a:t>Would have to map back whenever necessary (for the queries and results).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863811" y="4485504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1863811" y="1894704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2154536" y="4668395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0      1      2      3 </a:t>
            </a:r>
          </a:p>
        </p:txBody>
      </p:sp>
      <p:sp>
        <p:nvSpPr>
          <p:cNvPr id="19" name="Rectangle 18"/>
          <p:cNvSpPr/>
          <p:nvPr/>
        </p:nvSpPr>
        <p:spPr bwMode="auto">
          <a:xfrm rot="16200000">
            <a:off x="344321" y="307910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3693188" y="2565263"/>
            <a:ext cx="941615" cy="1140823"/>
          </a:xfrm>
          <a:custGeom>
            <a:avLst/>
            <a:gdLst>
              <a:gd name="connsiteX0" fmla="*/ 130629 w 1428206"/>
              <a:gd name="connsiteY0" fmla="*/ 618309 h 1332412"/>
              <a:gd name="connsiteX1" fmla="*/ 78377 w 1428206"/>
              <a:gd name="connsiteY1" fmla="*/ 687977 h 1332412"/>
              <a:gd name="connsiteX2" fmla="*/ 69669 w 1428206"/>
              <a:gd name="connsiteY2" fmla="*/ 714103 h 1332412"/>
              <a:gd name="connsiteX3" fmla="*/ 26126 w 1428206"/>
              <a:gd name="connsiteY3" fmla="*/ 783772 h 1332412"/>
              <a:gd name="connsiteX4" fmla="*/ 8709 w 1428206"/>
              <a:gd name="connsiteY4" fmla="*/ 853440 h 1332412"/>
              <a:gd name="connsiteX5" fmla="*/ 0 w 1428206"/>
              <a:gd name="connsiteY5" fmla="*/ 888274 h 1332412"/>
              <a:gd name="connsiteX6" fmla="*/ 17417 w 1428206"/>
              <a:gd name="connsiteY6" fmla="*/ 1079863 h 1332412"/>
              <a:gd name="connsiteX7" fmla="*/ 34834 w 1428206"/>
              <a:gd name="connsiteY7" fmla="*/ 1105989 h 1332412"/>
              <a:gd name="connsiteX8" fmla="*/ 43543 w 1428206"/>
              <a:gd name="connsiteY8" fmla="*/ 1132114 h 1332412"/>
              <a:gd name="connsiteX9" fmla="*/ 69669 w 1428206"/>
              <a:gd name="connsiteY9" fmla="*/ 1149532 h 1332412"/>
              <a:gd name="connsiteX10" fmla="*/ 87086 w 1428206"/>
              <a:gd name="connsiteY10" fmla="*/ 1193074 h 1332412"/>
              <a:gd name="connsiteX11" fmla="*/ 139337 w 1428206"/>
              <a:gd name="connsiteY11" fmla="*/ 1236617 h 1332412"/>
              <a:gd name="connsiteX12" fmla="*/ 156754 w 1428206"/>
              <a:gd name="connsiteY12" fmla="*/ 1262743 h 1332412"/>
              <a:gd name="connsiteX13" fmla="*/ 235132 w 1428206"/>
              <a:gd name="connsiteY13" fmla="*/ 1306286 h 1332412"/>
              <a:gd name="connsiteX14" fmla="*/ 278674 w 1428206"/>
              <a:gd name="connsiteY14" fmla="*/ 1332412 h 1332412"/>
              <a:gd name="connsiteX15" fmla="*/ 357052 w 1428206"/>
              <a:gd name="connsiteY15" fmla="*/ 1323703 h 1332412"/>
              <a:gd name="connsiteX16" fmla="*/ 391886 w 1428206"/>
              <a:gd name="connsiteY16" fmla="*/ 1271452 h 1332412"/>
              <a:gd name="connsiteX17" fmla="*/ 409303 w 1428206"/>
              <a:gd name="connsiteY17" fmla="*/ 1245326 h 1332412"/>
              <a:gd name="connsiteX18" fmla="*/ 418012 w 1428206"/>
              <a:gd name="connsiteY18" fmla="*/ 1193074 h 1332412"/>
              <a:gd name="connsiteX19" fmla="*/ 435429 w 1428206"/>
              <a:gd name="connsiteY19" fmla="*/ 1166949 h 1332412"/>
              <a:gd name="connsiteX20" fmla="*/ 496389 w 1428206"/>
              <a:gd name="connsiteY20" fmla="*/ 1123406 h 1332412"/>
              <a:gd name="connsiteX21" fmla="*/ 670560 w 1428206"/>
              <a:gd name="connsiteY21" fmla="*/ 1132114 h 1332412"/>
              <a:gd name="connsiteX22" fmla="*/ 748937 w 1428206"/>
              <a:gd name="connsiteY22" fmla="*/ 1166949 h 1332412"/>
              <a:gd name="connsiteX23" fmla="*/ 809897 w 1428206"/>
              <a:gd name="connsiteY23" fmla="*/ 1184366 h 1332412"/>
              <a:gd name="connsiteX24" fmla="*/ 879566 w 1428206"/>
              <a:gd name="connsiteY24" fmla="*/ 1201783 h 1332412"/>
              <a:gd name="connsiteX25" fmla="*/ 1114697 w 1428206"/>
              <a:gd name="connsiteY25" fmla="*/ 1193074 h 1332412"/>
              <a:gd name="connsiteX26" fmla="*/ 1140823 w 1428206"/>
              <a:gd name="connsiteY26" fmla="*/ 1184366 h 1332412"/>
              <a:gd name="connsiteX27" fmla="*/ 1175657 w 1428206"/>
              <a:gd name="connsiteY27" fmla="*/ 1175657 h 1332412"/>
              <a:gd name="connsiteX28" fmla="*/ 1227909 w 1428206"/>
              <a:gd name="connsiteY28" fmla="*/ 1158240 h 1332412"/>
              <a:gd name="connsiteX29" fmla="*/ 1288869 w 1428206"/>
              <a:gd name="connsiteY29" fmla="*/ 1140823 h 1332412"/>
              <a:gd name="connsiteX30" fmla="*/ 1341120 w 1428206"/>
              <a:gd name="connsiteY30" fmla="*/ 1114697 h 1332412"/>
              <a:gd name="connsiteX31" fmla="*/ 1375954 w 1428206"/>
              <a:gd name="connsiteY31" fmla="*/ 1079863 h 1332412"/>
              <a:gd name="connsiteX32" fmla="*/ 1402080 w 1428206"/>
              <a:gd name="connsiteY32" fmla="*/ 1062446 h 1332412"/>
              <a:gd name="connsiteX33" fmla="*/ 1410789 w 1428206"/>
              <a:gd name="connsiteY33" fmla="*/ 1036320 h 1332412"/>
              <a:gd name="connsiteX34" fmla="*/ 1428206 w 1428206"/>
              <a:gd name="connsiteY34" fmla="*/ 923109 h 1332412"/>
              <a:gd name="connsiteX35" fmla="*/ 1419497 w 1428206"/>
              <a:gd name="connsiteY35" fmla="*/ 644434 h 1332412"/>
              <a:gd name="connsiteX36" fmla="*/ 1410789 w 1428206"/>
              <a:gd name="connsiteY36" fmla="*/ 618309 h 1332412"/>
              <a:gd name="connsiteX37" fmla="*/ 1402080 w 1428206"/>
              <a:gd name="connsiteY37" fmla="*/ 574766 h 1332412"/>
              <a:gd name="connsiteX38" fmla="*/ 1393372 w 1428206"/>
              <a:gd name="connsiteY38" fmla="*/ 548640 h 1332412"/>
              <a:gd name="connsiteX39" fmla="*/ 1384663 w 1428206"/>
              <a:gd name="connsiteY39" fmla="*/ 513806 h 1332412"/>
              <a:gd name="connsiteX40" fmla="*/ 1367246 w 1428206"/>
              <a:gd name="connsiteY40" fmla="*/ 400594 h 1332412"/>
              <a:gd name="connsiteX41" fmla="*/ 1349829 w 1428206"/>
              <a:gd name="connsiteY41" fmla="*/ 374469 h 1332412"/>
              <a:gd name="connsiteX42" fmla="*/ 1332412 w 1428206"/>
              <a:gd name="connsiteY42" fmla="*/ 322217 h 1332412"/>
              <a:gd name="connsiteX43" fmla="*/ 1297577 w 1428206"/>
              <a:gd name="connsiteY43" fmla="*/ 261257 h 1332412"/>
              <a:gd name="connsiteX44" fmla="*/ 1280160 w 1428206"/>
              <a:gd name="connsiteY44" fmla="*/ 226423 h 1332412"/>
              <a:gd name="connsiteX45" fmla="*/ 1254034 w 1428206"/>
              <a:gd name="connsiteY45" fmla="*/ 156754 h 1332412"/>
              <a:gd name="connsiteX46" fmla="*/ 1245326 w 1428206"/>
              <a:gd name="connsiteY46" fmla="*/ 121920 h 1332412"/>
              <a:gd name="connsiteX47" fmla="*/ 1219200 w 1428206"/>
              <a:gd name="connsiteY47" fmla="*/ 95794 h 1332412"/>
              <a:gd name="connsiteX48" fmla="*/ 1149532 w 1428206"/>
              <a:gd name="connsiteY48" fmla="*/ 60960 h 1332412"/>
              <a:gd name="connsiteX49" fmla="*/ 1105989 w 1428206"/>
              <a:gd name="connsiteY49" fmla="*/ 52252 h 1332412"/>
              <a:gd name="connsiteX50" fmla="*/ 1053737 w 1428206"/>
              <a:gd name="connsiteY50" fmla="*/ 34834 h 1332412"/>
              <a:gd name="connsiteX51" fmla="*/ 1018903 w 1428206"/>
              <a:gd name="connsiteY51" fmla="*/ 26126 h 1332412"/>
              <a:gd name="connsiteX52" fmla="*/ 975360 w 1428206"/>
              <a:gd name="connsiteY52" fmla="*/ 17417 h 1332412"/>
              <a:gd name="connsiteX53" fmla="*/ 923109 w 1428206"/>
              <a:gd name="connsiteY53" fmla="*/ 0 h 1332412"/>
              <a:gd name="connsiteX54" fmla="*/ 766354 w 1428206"/>
              <a:gd name="connsiteY54" fmla="*/ 8709 h 1332412"/>
              <a:gd name="connsiteX55" fmla="*/ 740229 w 1428206"/>
              <a:gd name="connsiteY55" fmla="*/ 43543 h 1332412"/>
              <a:gd name="connsiteX56" fmla="*/ 705394 w 1428206"/>
              <a:gd name="connsiteY56" fmla="*/ 78377 h 1332412"/>
              <a:gd name="connsiteX57" fmla="*/ 731520 w 1428206"/>
              <a:gd name="connsiteY57" fmla="*/ 235132 h 1332412"/>
              <a:gd name="connsiteX58" fmla="*/ 748937 w 1428206"/>
              <a:gd name="connsiteY58" fmla="*/ 261257 h 1332412"/>
              <a:gd name="connsiteX59" fmla="*/ 766354 w 1428206"/>
              <a:gd name="connsiteY59" fmla="*/ 313509 h 1332412"/>
              <a:gd name="connsiteX60" fmla="*/ 748937 w 1428206"/>
              <a:gd name="connsiteY60" fmla="*/ 339634 h 1332412"/>
              <a:gd name="connsiteX61" fmla="*/ 705394 w 1428206"/>
              <a:gd name="connsiteY61" fmla="*/ 348343 h 1332412"/>
              <a:gd name="connsiteX62" fmla="*/ 644434 w 1428206"/>
              <a:gd name="connsiteY62" fmla="*/ 365760 h 1332412"/>
              <a:gd name="connsiteX63" fmla="*/ 609600 w 1428206"/>
              <a:gd name="connsiteY63" fmla="*/ 374469 h 1332412"/>
              <a:gd name="connsiteX64" fmla="*/ 583474 w 1428206"/>
              <a:gd name="connsiteY64" fmla="*/ 391886 h 1332412"/>
              <a:gd name="connsiteX65" fmla="*/ 487680 w 1428206"/>
              <a:gd name="connsiteY65" fmla="*/ 409303 h 1332412"/>
              <a:gd name="connsiteX66" fmla="*/ 400594 w 1428206"/>
              <a:gd name="connsiteY66" fmla="*/ 461554 h 1332412"/>
              <a:gd name="connsiteX67" fmla="*/ 374469 w 1428206"/>
              <a:gd name="connsiteY67" fmla="*/ 478972 h 1332412"/>
              <a:gd name="connsiteX68" fmla="*/ 348343 w 1428206"/>
              <a:gd name="connsiteY68" fmla="*/ 487680 h 1332412"/>
              <a:gd name="connsiteX69" fmla="*/ 313509 w 1428206"/>
              <a:gd name="connsiteY69" fmla="*/ 505097 h 1332412"/>
              <a:gd name="connsiteX70" fmla="*/ 278674 w 1428206"/>
              <a:gd name="connsiteY70" fmla="*/ 513806 h 1332412"/>
              <a:gd name="connsiteX71" fmla="*/ 252549 w 1428206"/>
              <a:gd name="connsiteY71" fmla="*/ 531223 h 1332412"/>
              <a:gd name="connsiteX72" fmla="*/ 226423 w 1428206"/>
              <a:gd name="connsiteY72" fmla="*/ 539932 h 1332412"/>
              <a:gd name="connsiteX73" fmla="*/ 200297 w 1428206"/>
              <a:gd name="connsiteY73" fmla="*/ 566057 h 1332412"/>
              <a:gd name="connsiteX74" fmla="*/ 174172 w 1428206"/>
              <a:gd name="connsiteY74" fmla="*/ 583474 h 1332412"/>
              <a:gd name="connsiteX75" fmla="*/ 156754 w 1428206"/>
              <a:gd name="connsiteY75" fmla="*/ 609600 h 1332412"/>
              <a:gd name="connsiteX76" fmla="*/ 130629 w 1428206"/>
              <a:gd name="connsiteY76" fmla="*/ 618309 h 13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428206" h="1332412">
                <a:moveTo>
                  <a:pt x="130629" y="618309"/>
                </a:moveTo>
                <a:cubicBezTo>
                  <a:pt x="117566" y="631372"/>
                  <a:pt x="87619" y="669494"/>
                  <a:pt x="78377" y="687977"/>
                </a:cubicBezTo>
                <a:cubicBezTo>
                  <a:pt x="74272" y="696188"/>
                  <a:pt x="74223" y="706133"/>
                  <a:pt x="69669" y="714103"/>
                </a:cubicBezTo>
                <a:cubicBezTo>
                  <a:pt x="26796" y="789132"/>
                  <a:pt x="58046" y="709292"/>
                  <a:pt x="26126" y="783772"/>
                </a:cubicBezTo>
                <a:cubicBezTo>
                  <a:pt x="15350" y="808916"/>
                  <a:pt x="15002" y="825120"/>
                  <a:pt x="8709" y="853440"/>
                </a:cubicBezTo>
                <a:cubicBezTo>
                  <a:pt x="6113" y="865124"/>
                  <a:pt x="2903" y="876663"/>
                  <a:pt x="0" y="888274"/>
                </a:cubicBezTo>
                <a:cubicBezTo>
                  <a:pt x="5806" y="952137"/>
                  <a:pt x="7286" y="1016542"/>
                  <a:pt x="17417" y="1079863"/>
                </a:cubicBezTo>
                <a:cubicBezTo>
                  <a:pt x="19071" y="1090198"/>
                  <a:pt x="30153" y="1096628"/>
                  <a:pt x="34834" y="1105989"/>
                </a:cubicBezTo>
                <a:cubicBezTo>
                  <a:pt x="38939" y="1114199"/>
                  <a:pt x="37809" y="1124946"/>
                  <a:pt x="43543" y="1132114"/>
                </a:cubicBezTo>
                <a:cubicBezTo>
                  <a:pt x="50082" y="1140287"/>
                  <a:pt x="60960" y="1143726"/>
                  <a:pt x="69669" y="1149532"/>
                </a:cubicBezTo>
                <a:cubicBezTo>
                  <a:pt x="75475" y="1164046"/>
                  <a:pt x="79330" y="1179502"/>
                  <a:pt x="87086" y="1193074"/>
                </a:cubicBezTo>
                <a:cubicBezTo>
                  <a:pt x="94008" y="1205187"/>
                  <a:pt x="134628" y="1233086"/>
                  <a:pt x="139337" y="1236617"/>
                </a:cubicBezTo>
                <a:cubicBezTo>
                  <a:pt x="145143" y="1245326"/>
                  <a:pt x="148877" y="1255851"/>
                  <a:pt x="156754" y="1262743"/>
                </a:cubicBezTo>
                <a:cubicBezTo>
                  <a:pt x="229976" y="1326812"/>
                  <a:pt x="183301" y="1280370"/>
                  <a:pt x="235132" y="1306286"/>
                </a:cubicBezTo>
                <a:cubicBezTo>
                  <a:pt x="250271" y="1313856"/>
                  <a:pt x="264160" y="1323703"/>
                  <a:pt x="278674" y="1332412"/>
                </a:cubicBezTo>
                <a:cubicBezTo>
                  <a:pt x="304800" y="1329509"/>
                  <a:pt x="332114" y="1332016"/>
                  <a:pt x="357052" y="1323703"/>
                </a:cubicBezTo>
                <a:cubicBezTo>
                  <a:pt x="386765" y="1313799"/>
                  <a:pt x="381446" y="1292332"/>
                  <a:pt x="391886" y="1271452"/>
                </a:cubicBezTo>
                <a:cubicBezTo>
                  <a:pt x="396567" y="1262091"/>
                  <a:pt x="403497" y="1254035"/>
                  <a:pt x="409303" y="1245326"/>
                </a:cubicBezTo>
                <a:cubicBezTo>
                  <a:pt x="412206" y="1227909"/>
                  <a:pt x="412428" y="1209825"/>
                  <a:pt x="418012" y="1193074"/>
                </a:cubicBezTo>
                <a:cubicBezTo>
                  <a:pt x="421322" y="1183145"/>
                  <a:pt x="428729" y="1174989"/>
                  <a:pt x="435429" y="1166949"/>
                </a:cubicBezTo>
                <a:cubicBezTo>
                  <a:pt x="460648" y="1136686"/>
                  <a:pt x="461170" y="1141015"/>
                  <a:pt x="496389" y="1123406"/>
                </a:cubicBezTo>
                <a:cubicBezTo>
                  <a:pt x="554446" y="1126309"/>
                  <a:pt x="612845" y="1125188"/>
                  <a:pt x="670560" y="1132114"/>
                </a:cubicBezTo>
                <a:cubicBezTo>
                  <a:pt x="689313" y="1134364"/>
                  <a:pt x="730717" y="1159141"/>
                  <a:pt x="748937" y="1166949"/>
                </a:cubicBezTo>
                <a:cubicBezTo>
                  <a:pt x="769809" y="1175894"/>
                  <a:pt x="787813" y="1178056"/>
                  <a:pt x="809897" y="1184366"/>
                </a:cubicBezTo>
                <a:cubicBezTo>
                  <a:pt x="872373" y="1202216"/>
                  <a:pt x="791051" y="1184079"/>
                  <a:pt x="879566" y="1201783"/>
                </a:cubicBezTo>
                <a:cubicBezTo>
                  <a:pt x="957943" y="1198880"/>
                  <a:pt x="1036440" y="1198291"/>
                  <a:pt x="1114697" y="1193074"/>
                </a:cubicBezTo>
                <a:cubicBezTo>
                  <a:pt x="1123856" y="1192463"/>
                  <a:pt x="1131997" y="1186888"/>
                  <a:pt x="1140823" y="1184366"/>
                </a:cubicBezTo>
                <a:cubicBezTo>
                  <a:pt x="1152331" y="1181078"/>
                  <a:pt x="1164193" y="1179096"/>
                  <a:pt x="1175657" y="1175657"/>
                </a:cubicBezTo>
                <a:cubicBezTo>
                  <a:pt x="1193242" y="1170381"/>
                  <a:pt x="1210324" y="1163515"/>
                  <a:pt x="1227909" y="1158240"/>
                </a:cubicBezTo>
                <a:cubicBezTo>
                  <a:pt x="1241866" y="1154053"/>
                  <a:pt x="1274232" y="1148142"/>
                  <a:pt x="1288869" y="1140823"/>
                </a:cubicBezTo>
                <a:cubicBezTo>
                  <a:pt x="1356396" y="1107059"/>
                  <a:pt x="1275451" y="1136588"/>
                  <a:pt x="1341120" y="1114697"/>
                </a:cubicBezTo>
                <a:cubicBezTo>
                  <a:pt x="1352731" y="1103086"/>
                  <a:pt x="1363486" y="1090550"/>
                  <a:pt x="1375954" y="1079863"/>
                </a:cubicBezTo>
                <a:cubicBezTo>
                  <a:pt x="1383901" y="1073052"/>
                  <a:pt x="1395542" y="1070619"/>
                  <a:pt x="1402080" y="1062446"/>
                </a:cubicBezTo>
                <a:cubicBezTo>
                  <a:pt x="1407815" y="1055278"/>
                  <a:pt x="1408563" y="1045226"/>
                  <a:pt x="1410789" y="1036320"/>
                </a:cubicBezTo>
                <a:cubicBezTo>
                  <a:pt x="1420761" y="996433"/>
                  <a:pt x="1422919" y="965399"/>
                  <a:pt x="1428206" y="923109"/>
                </a:cubicBezTo>
                <a:cubicBezTo>
                  <a:pt x="1425303" y="830217"/>
                  <a:pt x="1424799" y="737220"/>
                  <a:pt x="1419497" y="644434"/>
                </a:cubicBezTo>
                <a:cubicBezTo>
                  <a:pt x="1418973" y="635270"/>
                  <a:pt x="1413015" y="627214"/>
                  <a:pt x="1410789" y="618309"/>
                </a:cubicBezTo>
                <a:cubicBezTo>
                  <a:pt x="1407199" y="603949"/>
                  <a:pt x="1405670" y="589126"/>
                  <a:pt x="1402080" y="574766"/>
                </a:cubicBezTo>
                <a:cubicBezTo>
                  <a:pt x="1399854" y="565860"/>
                  <a:pt x="1395894" y="557466"/>
                  <a:pt x="1393372" y="548640"/>
                </a:cubicBezTo>
                <a:cubicBezTo>
                  <a:pt x="1390084" y="537132"/>
                  <a:pt x="1387566" y="525417"/>
                  <a:pt x="1384663" y="513806"/>
                </a:cubicBezTo>
                <a:cubicBezTo>
                  <a:pt x="1382916" y="498080"/>
                  <a:pt x="1378557" y="426988"/>
                  <a:pt x="1367246" y="400594"/>
                </a:cubicBezTo>
                <a:cubicBezTo>
                  <a:pt x="1363123" y="390974"/>
                  <a:pt x="1354080" y="384033"/>
                  <a:pt x="1349829" y="374469"/>
                </a:cubicBezTo>
                <a:cubicBezTo>
                  <a:pt x="1342373" y="357692"/>
                  <a:pt x="1340623" y="338638"/>
                  <a:pt x="1332412" y="322217"/>
                </a:cubicBezTo>
                <a:cubicBezTo>
                  <a:pt x="1279764" y="216927"/>
                  <a:pt x="1346824" y="347441"/>
                  <a:pt x="1297577" y="261257"/>
                </a:cubicBezTo>
                <a:cubicBezTo>
                  <a:pt x="1291136" y="249986"/>
                  <a:pt x="1285966" y="238034"/>
                  <a:pt x="1280160" y="226423"/>
                </a:cubicBezTo>
                <a:cubicBezTo>
                  <a:pt x="1258074" y="115988"/>
                  <a:pt x="1287671" y="235239"/>
                  <a:pt x="1254034" y="156754"/>
                </a:cubicBezTo>
                <a:cubicBezTo>
                  <a:pt x="1249319" y="145753"/>
                  <a:pt x="1251264" y="132312"/>
                  <a:pt x="1245326" y="121920"/>
                </a:cubicBezTo>
                <a:cubicBezTo>
                  <a:pt x="1239216" y="111227"/>
                  <a:pt x="1228661" y="103678"/>
                  <a:pt x="1219200" y="95794"/>
                </a:cubicBezTo>
                <a:cubicBezTo>
                  <a:pt x="1198984" y="78947"/>
                  <a:pt x="1174539" y="68462"/>
                  <a:pt x="1149532" y="60960"/>
                </a:cubicBezTo>
                <a:cubicBezTo>
                  <a:pt x="1135354" y="56707"/>
                  <a:pt x="1120269" y="56147"/>
                  <a:pt x="1105989" y="52252"/>
                </a:cubicBezTo>
                <a:cubicBezTo>
                  <a:pt x="1088276" y="47421"/>
                  <a:pt x="1071548" y="39287"/>
                  <a:pt x="1053737" y="34834"/>
                </a:cubicBezTo>
                <a:cubicBezTo>
                  <a:pt x="1042126" y="31931"/>
                  <a:pt x="1030587" y="28722"/>
                  <a:pt x="1018903" y="26126"/>
                </a:cubicBezTo>
                <a:cubicBezTo>
                  <a:pt x="1004454" y="22915"/>
                  <a:pt x="989640" y="21312"/>
                  <a:pt x="975360" y="17417"/>
                </a:cubicBezTo>
                <a:cubicBezTo>
                  <a:pt x="957648" y="12586"/>
                  <a:pt x="940526" y="5806"/>
                  <a:pt x="923109" y="0"/>
                </a:cubicBezTo>
                <a:cubicBezTo>
                  <a:pt x="870857" y="2903"/>
                  <a:pt x="817263" y="-3412"/>
                  <a:pt x="766354" y="8709"/>
                </a:cubicBezTo>
                <a:cubicBezTo>
                  <a:pt x="752235" y="12071"/>
                  <a:pt x="749787" y="32620"/>
                  <a:pt x="740229" y="43543"/>
                </a:cubicBezTo>
                <a:cubicBezTo>
                  <a:pt x="729416" y="55901"/>
                  <a:pt x="717006" y="66766"/>
                  <a:pt x="705394" y="78377"/>
                </a:cubicBezTo>
                <a:cubicBezTo>
                  <a:pt x="712745" y="181284"/>
                  <a:pt x="696610" y="174039"/>
                  <a:pt x="731520" y="235132"/>
                </a:cubicBezTo>
                <a:cubicBezTo>
                  <a:pt x="736713" y="244219"/>
                  <a:pt x="744686" y="251693"/>
                  <a:pt x="748937" y="261257"/>
                </a:cubicBezTo>
                <a:cubicBezTo>
                  <a:pt x="756393" y="278034"/>
                  <a:pt x="766354" y="313509"/>
                  <a:pt x="766354" y="313509"/>
                </a:cubicBezTo>
                <a:cubicBezTo>
                  <a:pt x="760548" y="322217"/>
                  <a:pt x="758024" y="334441"/>
                  <a:pt x="748937" y="339634"/>
                </a:cubicBezTo>
                <a:cubicBezTo>
                  <a:pt x="736085" y="346978"/>
                  <a:pt x="719843" y="345132"/>
                  <a:pt x="705394" y="348343"/>
                </a:cubicBezTo>
                <a:cubicBezTo>
                  <a:pt x="644155" y="361952"/>
                  <a:pt x="695336" y="351217"/>
                  <a:pt x="644434" y="365760"/>
                </a:cubicBezTo>
                <a:cubicBezTo>
                  <a:pt x="632926" y="369048"/>
                  <a:pt x="621211" y="371566"/>
                  <a:pt x="609600" y="374469"/>
                </a:cubicBezTo>
                <a:cubicBezTo>
                  <a:pt x="600891" y="380275"/>
                  <a:pt x="593499" y="388879"/>
                  <a:pt x="583474" y="391886"/>
                </a:cubicBezTo>
                <a:cubicBezTo>
                  <a:pt x="514590" y="412551"/>
                  <a:pt x="540139" y="389630"/>
                  <a:pt x="487680" y="409303"/>
                </a:cubicBezTo>
                <a:cubicBezTo>
                  <a:pt x="457077" y="420779"/>
                  <a:pt x="426634" y="444194"/>
                  <a:pt x="400594" y="461554"/>
                </a:cubicBezTo>
                <a:cubicBezTo>
                  <a:pt x="391885" y="467360"/>
                  <a:pt x="384398" y="475662"/>
                  <a:pt x="374469" y="478972"/>
                </a:cubicBezTo>
                <a:cubicBezTo>
                  <a:pt x="365760" y="481875"/>
                  <a:pt x="356780" y="484064"/>
                  <a:pt x="348343" y="487680"/>
                </a:cubicBezTo>
                <a:cubicBezTo>
                  <a:pt x="336411" y="492794"/>
                  <a:pt x="325664" y="500539"/>
                  <a:pt x="313509" y="505097"/>
                </a:cubicBezTo>
                <a:cubicBezTo>
                  <a:pt x="302302" y="509300"/>
                  <a:pt x="290286" y="510903"/>
                  <a:pt x="278674" y="513806"/>
                </a:cubicBezTo>
                <a:cubicBezTo>
                  <a:pt x="269966" y="519612"/>
                  <a:pt x="261910" y="526542"/>
                  <a:pt x="252549" y="531223"/>
                </a:cubicBezTo>
                <a:cubicBezTo>
                  <a:pt x="244338" y="535328"/>
                  <a:pt x="234061" y="534840"/>
                  <a:pt x="226423" y="539932"/>
                </a:cubicBezTo>
                <a:cubicBezTo>
                  <a:pt x="216176" y="546763"/>
                  <a:pt x="209758" y="558173"/>
                  <a:pt x="200297" y="566057"/>
                </a:cubicBezTo>
                <a:cubicBezTo>
                  <a:pt x="192257" y="572757"/>
                  <a:pt x="182880" y="577668"/>
                  <a:pt x="174172" y="583474"/>
                </a:cubicBezTo>
                <a:cubicBezTo>
                  <a:pt x="168366" y="592183"/>
                  <a:pt x="164155" y="602199"/>
                  <a:pt x="156754" y="609600"/>
                </a:cubicBezTo>
                <a:cubicBezTo>
                  <a:pt x="114719" y="651635"/>
                  <a:pt x="143692" y="605246"/>
                  <a:pt x="130629" y="618309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2114053" y="2443056"/>
            <a:ext cx="587588" cy="341334"/>
          </a:xfrm>
          <a:custGeom>
            <a:avLst/>
            <a:gdLst>
              <a:gd name="connsiteX0" fmla="*/ 43767 w 505322"/>
              <a:gd name="connsiteY0" fmla="*/ 156754 h 244414"/>
              <a:gd name="connsiteX1" fmla="*/ 87310 w 505322"/>
              <a:gd name="connsiteY1" fmla="*/ 174172 h 244414"/>
              <a:gd name="connsiteX2" fmla="*/ 113436 w 505322"/>
              <a:gd name="connsiteY2" fmla="*/ 200297 h 244414"/>
              <a:gd name="connsiteX3" fmla="*/ 200522 w 505322"/>
              <a:gd name="connsiteY3" fmla="*/ 235132 h 244414"/>
              <a:gd name="connsiteX4" fmla="*/ 374693 w 505322"/>
              <a:gd name="connsiteY4" fmla="*/ 243840 h 244414"/>
              <a:gd name="connsiteX5" fmla="*/ 487904 w 505322"/>
              <a:gd name="connsiteY5" fmla="*/ 235132 h 244414"/>
              <a:gd name="connsiteX6" fmla="*/ 505322 w 505322"/>
              <a:gd name="connsiteY6" fmla="*/ 182880 h 244414"/>
              <a:gd name="connsiteX7" fmla="*/ 487904 w 505322"/>
              <a:gd name="connsiteY7" fmla="*/ 87086 h 244414"/>
              <a:gd name="connsiteX8" fmla="*/ 409527 w 505322"/>
              <a:gd name="connsiteY8" fmla="*/ 52252 h 244414"/>
              <a:gd name="connsiteX9" fmla="*/ 226647 w 505322"/>
              <a:gd name="connsiteY9" fmla="*/ 43543 h 244414"/>
              <a:gd name="connsiteX10" fmla="*/ 200522 w 505322"/>
              <a:gd name="connsiteY10" fmla="*/ 26126 h 244414"/>
              <a:gd name="connsiteX11" fmla="*/ 183104 w 505322"/>
              <a:gd name="connsiteY11" fmla="*/ 8709 h 244414"/>
              <a:gd name="connsiteX12" fmla="*/ 156979 w 505322"/>
              <a:gd name="connsiteY12" fmla="*/ 0 h 244414"/>
              <a:gd name="connsiteX13" fmla="*/ 26350 w 505322"/>
              <a:gd name="connsiteY13" fmla="*/ 26126 h 244414"/>
              <a:gd name="connsiteX14" fmla="*/ 8933 w 505322"/>
              <a:gd name="connsiteY14" fmla="*/ 52252 h 244414"/>
              <a:gd name="connsiteX15" fmla="*/ 8933 w 505322"/>
              <a:gd name="connsiteY15" fmla="*/ 130629 h 244414"/>
              <a:gd name="connsiteX16" fmla="*/ 35059 w 505322"/>
              <a:gd name="connsiteY16" fmla="*/ 139337 h 244414"/>
              <a:gd name="connsiteX17" fmla="*/ 43767 w 505322"/>
              <a:gd name="connsiteY17" fmla="*/ 156754 h 2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5322" h="244414">
                <a:moveTo>
                  <a:pt x="43767" y="156754"/>
                </a:moveTo>
                <a:cubicBezTo>
                  <a:pt x="58281" y="162560"/>
                  <a:pt x="74054" y="165887"/>
                  <a:pt x="87310" y="174172"/>
                </a:cubicBezTo>
                <a:cubicBezTo>
                  <a:pt x="97754" y="180699"/>
                  <a:pt x="103414" y="193139"/>
                  <a:pt x="113436" y="200297"/>
                </a:cubicBezTo>
                <a:cubicBezTo>
                  <a:pt x="128684" y="211188"/>
                  <a:pt x="186878" y="234450"/>
                  <a:pt x="200522" y="235132"/>
                </a:cubicBezTo>
                <a:lnTo>
                  <a:pt x="374693" y="243840"/>
                </a:lnTo>
                <a:cubicBezTo>
                  <a:pt x="412430" y="240937"/>
                  <a:pt x="453606" y="251138"/>
                  <a:pt x="487904" y="235132"/>
                </a:cubicBezTo>
                <a:cubicBezTo>
                  <a:pt x="504541" y="227368"/>
                  <a:pt x="505322" y="182880"/>
                  <a:pt x="505322" y="182880"/>
                </a:cubicBezTo>
                <a:cubicBezTo>
                  <a:pt x="499516" y="150949"/>
                  <a:pt x="499555" y="117378"/>
                  <a:pt x="487904" y="87086"/>
                </a:cubicBezTo>
                <a:cubicBezTo>
                  <a:pt x="481830" y="71295"/>
                  <a:pt x="409738" y="52262"/>
                  <a:pt x="409527" y="52252"/>
                </a:cubicBezTo>
                <a:lnTo>
                  <a:pt x="226647" y="43543"/>
                </a:lnTo>
                <a:cubicBezTo>
                  <a:pt x="217939" y="37737"/>
                  <a:pt x="208695" y="32664"/>
                  <a:pt x="200522" y="26126"/>
                </a:cubicBezTo>
                <a:cubicBezTo>
                  <a:pt x="194111" y="20997"/>
                  <a:pt x="190145" y="12933"/>
                  <a:pt x="183104" y="8709"/>
                </a:cubicBezTo>
                <a:cubicBezTo>
                  <a:pt x="175233" y="3986"/>
                  <a:pt x="165687" y="2903"/>
                  <a:pt x="156979" y="0"/>
                </a:cubicBezTo>
                <a:cubicBezTo>
                  <a:pt x="109099" y="3990"/>
                  <a:pt x="61483" y="-9007"/>
                  <a:pt x="26350" y="26126"/>
                </a:cubicBezTo>
                <a:cubicBezTo>
                  <a:pt x="18949" y="33527"/>
                  <a:pt x="14739" y="43543"/>
                  <a:pt x="8933" y="52252"/>
                </a:cubicBezTo>
                <a:cubicBezTo>
                  <a:pt x="4569" y="74071"/>
                  <a:pt x="-8778" y="108491"/>
                  <a:pt x="8933" y="130629"/>
                </a:cubicBezTo>
                <a:cubicBezTo>
                  <a:pt x="14668" y="137797"/>
                  <a:pt x="26350" y="136434"/>
                  <a:pt x="35059" y="139337"/>
                </a:cubicBezTo>
                <a:lnTo>
                  <a:pt x="43767" y="156754"/>
                </a:ln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22" name="Freeform 21"/>
          <p:cNvSpPr/>
          <p:nvPr/>
        </p:nvSpPr>
        <p:spPr bwMode="auto">
          <a:xfrm>
            <a:off x="2114053" y="3464585"/>
            <a:ext cx="587588" cy="703762"/>
          </a:xfrm>
          <a:custGeom>
            <a:avLst/>
            <a:gdLst>
              <a:gd name="connsiteX0" fmla="*/ 142145 w 751745"/>
              <a:gd name="connsiteY0" fmla="*/ 217714 h 609600"/>
              <a:gd name="connsiteX1" fmla="*/ 133437 w 751745"/>
              <a:gd name="connsiteY1" fmla="*/ 531223 h 609600"/>
              <a:gd name="connsiteX2" fmla="*/ 142145 w 751745"/>
              <a:gd name="connsiteY2" fmla="*/ 557348 h 609600"/>
              <a:gd name="connsiteX3" fmla="*/ 159563 w 751745"/>
              <a:gd name="connsiteY3" fmla="*/ 583474 h 609600"/>
              <a:gd name="connsiteX4" fmla="*/ 211814 w 751745"/>
              <a:gd name="connsiteY4" fmla="*/ 609600 h 609600"/>
              <a:gd name="connsiteX5" fmla="*/ 307608 w 751745"/>
              <a:gd name="connsiteY5" fmla="*/ 600891 h 609600"/>
              <a:gd name="connsiteX6" fmla="*/ 333734 w 751745"/>
              <a:gd name="connsiteY6" fmla="*/ 583474 h 609600"/>
              <a:gd name="connsiteX7" fmla="*/ 403403 w 751745"/>
              <a:gd name="connsiteY7" fmla="*/ 566057 h 609600"/>
              <a:gd name="connsiteX8" fmla="*/ 612408 w 751745"/>
              <a:gd name="connsiteY8" fmla="*/ 566057 h 609600"/>
              <a:gd name="connsiteX9" fmla="*/ 638534 w 751745"/>
              <a:gd name="connsiteY9" fmla="*/ 539931 h 609600"/>
              <a:gd name="connsiteX10" fmla="*/ 673368 w 751745"/>
              <a:gd name="connsiteY10" fmla="*/ 487680 h 609600"/>
              <a:gd name="connsiteX11" fmla="*/ 682077 w 751745"/>
              <a:gd name="connsiteY11" fmla="*/ 452845 h 609600"/>
              <a:gd name="connsiteX12" fmla="*/ 690785 w 751745"/>
              <a:gd name="connsiteY12" fmla="*/ 348343 h 609600"/>
              <a:gd name="connsiteX13" fmla="*/ 708203 w 751745"/>
              <a:gd name="connsiteY13" fmla="*/ 322217 h 609600"/>
              <a:gd name="connsiteX14" fmla="*/ 716911 w 751745"/>
              <a:gd name="connsiteY14" fmla="*/ 296091 h 609600"/>
              <a:gd name="connsiteX15" fmla="*/ 751745 w 751745"/>
              <a:gd name="connsiteY15" fmla="*/ 243840 h 609600"/>
              <a:gd name="connsiteX16" fmla="*/ 743037 w 751745"/>
              <a:gd name="connsiteY16" fmla="*/ 139337 h 609600"/>
              <a:gd name="connsiteX17" fmla="*/ 682077 w 751745"/>
              <a:gd name="connsiteY17" fmla="*/ 69668 h 609600"/>
              <a:gd name="connsiteX18" fmla="*/ 655951 w 751745"/>
              <a:gd name="connsiteY18" fmla="*/ 60960 h 609600"/>
              <a:gd name="connsiteX19" fmla="*/ 621117 w 751745"/>
              <a:gd name="connsiteY19" fmla="*/ 43543 h 609600"/>
              <a:gd name="connsiteX20" fmla="*/ 499197 w 751745"/>
              <a:gd name="connsiteY20" fmla="*/ 17417 h 609600"/>
              <a:gd name="connsiteX21" fmla="*/ 368568 w 751745"/>
              <a:gd name="connsiteY21" fmla="*/ 8708 h 609600"/>
              <a:gd name="connsiteX22" fmla="*/ 211814 w 751745"/>
              <a:gd name="connsiteY22" fmla="*/ 0 h 609600"/>
              <a:gd name="connsiteX23" fmla="*/ 63768 w 751745"/>
              <a:gd name="connsiteY23" fmla="*/ 8708 h 609600"/>
              <a:gd name="connsiteX24" fmla="*/ 11517 w 751745"/>
              <a:gd name="connsiteY24" fmla="*/ 26125 h 609600"/>
              <a:gd name="connsiteX25" fmla="*/ 11517 w 751745"/>
              <a:gd name="connsiteY25" fmla="*/ 113211 h 609600"/>
              <a:gd name="connsiteX26" fmla="*/ 63768 w 751745"/>
              <a:gd name="connsiteY26" fmla="*/ 139337 h 609600"/>
              <a:gd name="connsiteX27" fmla="*/ 98603 w 751745"/>
              <a:gd name="connsiteY27" fmla="*/ 182880 h 609600"/>
              <a:gd name="connsiteX28" fmla="*/ 116020 w 751745"/>
              <a:gd name="connsiteY28" fmla="*/ 209005 h 609600"/>
              <a:gd name="connsiteX29" fmla="*/ 142145 w 751745"/>
              <a:gd name="connsiteY29" fmla="*/ 2177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1745" h="609600">
                <a:moveTo>
                  <a:pt x="142145" y="217714"/>
                </a:moveTo>
                <a:cubicBezTo>
                  <a:pt x="145048" y="271417"/>
                  <a:pt x="117664" y="270972"/>
                  <a:pt x="133437" y="531223"/>
                </a:cubicBezTo>
                <a:cubicBezTo>
                  <a:pt x="133992" y="540386"/>
                  <a:pt x="138040" y="549138"/>
                  <a:pt x="142145" y="557348"/>
                </a:cubicBezTo>
                <a:cubicBezTo>
                  <a:pt x="146826" y="566710"/>
                  <a:pt x="152162" y="576073"/>
                  <a:pt x="159563" y="583474"/>
                </a:cubicBezTo>
                <a:cubicBezTo>
                  <a:pt x="176445" y="600356"/>
                  <a:pt x="190565" y="602517"/>
                  <a:pt x="211814" y="609600"/>
                </a:cubicBezTo>
                <a:cubicBezTo>
                  <a:pt x="243745" y="606697"/>
                  <a:pt x="276257" y="607609"/>
                  <a:pt x="307608" y="600891"/>
                </a:cubicBezTo>
                <a:cubicBezTo>
                  <a:pt x="317842" y="598698"/>
                  <a:pt x="324373" y="588155"/>
                  <a:pt x="333734" y="583474"/>
                </a:cubicBezTo>
                <a:cubicBezTo>
                  <a:pt x="351589" y="574546"/>
                  <a:pt x="386836" y="569370"/>
                  <a:pt x="403403" y="566057"/>
                </a:cubicBezTo>
                <a:cubicBezTo>
                  <a:pt x="469751" y="571586"/>
                  <a:pt x="546060" y="583750"/>
                  <a:pt x="612408" y="566057"/>
                </a:cubicBezTo>
                <a:cubicBezTo>
                  <a:pt x="624308" y="562884"/>
                  <a:pt x="630973" y="549653"/>
                  <a:pt x="638534" y="539931"/>
                </a:cubicBezTo>
                <a:cubicBezTo>
                  <a:pt x="651385" y="523408"/>
                  <a:pt x="673368" y="487680"/>
                  <a:pt x="673368" y="487680"/>
                </a:cubicBezTo>
                <a:cubicBezTo>
                  <a:pt x="676271" y="476068"/>
                  <a:pt x="680592" y="464722"/>
                  <a:pt x="682077" y="452845"/>
                </a:cubicBezTo>
                <a:cubicBezTo>
                  <a:pt x="686413" y="418160"/>
                  <a:pt x="683930" y="382619"/>
                  <a:pt x="690785" y="348343"/>
                </a:cubicBezTo>
                <a:cubicBezTo>
                  <a:pt x="692838" y="338080"/>
                  <a:pt x="702397" y="330926"/>
                  <a:pt x="708203" y="322217"/>
                </a:cubicBezTo>
                <a:cubicBezTo>
                  <a:pt x="711106" y="313508"/>
                  <a:pt x="712453" y="304116"/>
                  <a:pt x="716911" y="296091"/>
                </a:cubicBezTo>
                <a:cubicBezTo>
                  <a:pt x="727077" y="277793"/>
                  <a:pt x="751745" y="243840"/>
                  <a:pt x="751745" y="243840"/>
                </a:cubicBezTo>
                <a:cubicBezTo>
                  <a:pt x="748842" y="209006"/>
                  <a:pt x="752392" y="173017"/>
                  <a:pt x="743037" y="139337"/>
                </a:cubicBezTo>
                <a:cubicBezTo>
                  <a:pt x="734609" y="108997"/>
                  <a:pt x="709514" y="83386"/>
                  <a:pt x="682077" y="69668"/>
                </a:cubicBezTo>
                <a:cubicBezTo>
                  <a:pt x="673866" y="65563"/>
                  <a:pt x="664388" y="64576"/>
                  <a:pt x="655951" y="60960"/>
                </a:cubicBezTo>
                <a:cubicBezTo>
                  <a:pt x="644019" y="55846"/>
                  <a:pt x="633433" y="47648"/>
                  <a:pt x="621117" y="43543"/>
                </a:cubicBezTo>
                <a:cubicBezTo>
                  <a:pt x="595545" y="35019"/>
                  <a:pt x="529898" y="20341"/>
                  <a:pt x="499197" y="17417"/>
                </a:cubicBezTo>
                <a:cubicBezTo>
                  <a:pt x="455754" y="13280"/>
                  <a:pt x="412128" y="11348"/>
                  <a:pt x="368568" y="8708"/>
                </a:cubicBezTo>
                <a:lnTo>
                  <a:pt x="211814" y="0"/>
                </a:lnTo>
                <a:cubicBezTo>
                  <a:pt x="162465" y="2903"/>
                  <a:pt x="112787" y="2314"/>
                  <a:pt x="63768" y="8708"/>
                </a:cubicBezTo>
                <a:cubicBezTo>
                  <a:pt x="45563" y="11082"/>
                  <a:pt x="11517" y="26125"/>
                  <a:pt x="11517" y="26125"/>
                </a:cubicBezTo>
                <a:cubicBezTo>
                  <a:pt x="366" y="59577"/>
                  <a:pt x="-7544" y="70324"/>
                  <a:pt x="11517" y="113211"/>
                </a:cubicBezTo>
                <a:cubicBezTo>
                  <a:pt x="17389" y="126422"/>
                  <a:pt x="52176" y="135473"/>
                  <a:pt x="63768" y="139337"/>
                </a:cubicBezTo>
                <a:cubicBezTo>
                  <a:pt x="117368" y="219739"/>
                  <a:pt x="48972" y="120844"/>
                  <a:pt x="98603" y="182880"/>
                </a:cubicBezTo>
                <a:cubicBezTo>
                  <a:pt x="105141" y="191053"/>
                  <a:pt x="107045" y="203620"/>
                  <a:pt x="116020" y="209005"/>
                </a:cubicBezTo>
                <a:cubicBezTo>
                  <a:pt x="123487" y="213485"/>
                  <a:pt x="139242" y="164011"/>
                  <a:pt x="142145" y="217714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C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4021494" y="2202024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373736" y="2153807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738001" y="2163138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093477" y="2159138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743593" y="3808672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733670" y="3325525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743592" y="2852049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le 12"/>
          <p:cNvSpPr txBox="1">
            <a:spLocks/>
          </p:cNvSpPr>
          <p:nvPr/>
        </p:nvSpPr>
        <p:spPr>
          <a:xfrm>
            <a:off x="838200" y="134208"/>
            <a:ext cx="10515600" cy="1004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Towards Getting an Order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288798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165842"/>
              </p:ext>
            </p:extLst>
          </p:nvPr>
        </p:nvGraphicFramePr>
        <p:xfrm>
          <a:off x="2092409" y="2380735"/>
          <a:ext cx="2578444" cy="190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11"/>
                <a:gridCol w="644611"/>
                <a:gridCol w="644611"/>
                <a:gridCol w="644611"/>
              </a:tblGrid>
              <a:tr h="47611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7" name="Straight Connector 26"/>
          <p:cNvCxnSpPr/>
          <p:nvPr/>
        </p:nvCxnSpPr>
        <p:spPr>
          <a:xfrm flipV="1">
            <a:off x="1767716" y="4282931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507890" y="1284045"/>
            <a:ext cx="5547261" cy="4942702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/>
              <a:t>Approximate objects with cells. Helps in getting a continuous space to work with easer to handle. </a:t>
            </a: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/>
              <a:t>Would have to map back whenever necessary (for the queries and results).</a:t>
            </a: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b="1" dirty="0" smtClean="0"/>
              <a:t>First Attempt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1700" b="1" dirty="0" smtClean="0"/>
              <a:t>Order on Y then X:  </a:t>
            </a:r>
            <a:r>
              <a:rPr lang="en-US" sz="1700" b="1" dirty="0" smtClean="0">
                <a:solidFill>
                  <a:srgbClr val="0070C0"/>
                </a:solidFill>
              </a:rPr>
              <a:t>(0,0) </a:t>
            </a:r>
            <a:r>
              <a:rPr lang="en-US" sz="1700" b="1" dirty="0" smtClean="0"/>
              <a:t>(1,0) (2,0) (3,0) </a:t>
            </a:r>
            <a:r>
              <a:rPr lang="en-US" sz="1700" b="1" dirty="0" smtClean="0">
                <a:solidFill>
                  <a:srgbClr val="0070C0"/>
                </a:solidFill>
              </a:rPr>
              <a:t>(0,1) </a:t>
            </a:r>
            <a:r>
              <a:rPr lang="en-US" sz="1700" b="1" dirty="0" smtClean="0"/>
              <a:t>(1,1) </a:t>
            </a:r>
            <a:r>
              <a:rPr lang="en-US" sz="1700" b="1" dirty="0" smtClean="0">
                <a:solidFill>
                  <a:srgbClr val="7030A0"/>
                </a:solidFill>
              </a:rPr>
              <a:t>(2,1) (3,1)</a:t>
            </a:r>
            <a:r>
              <a:rPr lang="en-US" sz="1700" b="1" dirty="0" smtClean="0">
                <a:solidFill>
                  <a:srgbClr val="0070C0"/>
                </a:solidFill>
              </a:rPr>
              <a:t> </a:t>
            </a:r>
            <a:r>
              <a:rPr lang="en-US" sz="1700" b="1" dirty="0" smtClean="0"/>
              <a:t>(0,2) (1,2) </a:t>
            </a:r>
            <a:r>
              <a:rPr lang="en-US" sz="1700" b="1" dirty="0" smtClean="0">
                <a:solidFill>
                  <a:srgbClr val="7030A0"/>
                </a:solidFill>
              </a:rPr>
              <a:t>(2,2) (3,2) </a:t>
            </a:r>
            <a:r>
              <a:rPr lang="en-US" sz="1700" b="1" dirty="0" smtClean="0"/>
              <a:t>(0,3) (1,3) (2,3) </a:t>
            </a:r>
            <a:r>
              <a:rPr lang="en-US" sz="1700" b="1" dirty="0" smtClean="0">
                <a:solidFill>
                  <a:srgbClr val="7030A0"/>
                </a:solidFill>
              </a:rPr>
              <a:t>(3,3)</a:t>
            </a:r>
          </a:p>
          <a:p>
            <a:pPr lvl="0">
              <a:spcBef>
                <a:spcPts val="600"/>
              </a:spcBef>
              <a:spcAft>
                <a:spcPts val="1200"/>
              </a:spcAft>
            </a:pPr>
            <a:endParaRPr lang="en-US" sz="1900" dirty="0" smtClean="0"/>
          </a:p>
          <a:p>
            <a:pPr lvl="1"/>
            <a:endParaRPr lang="en-US" sz="1900" dirty="0" smtClean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863811" y="4485504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1863811" y="1894704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2154536" y="4668395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0      1      2      3 </a:t>
            </a:r>
          </a:p>
        </p:txBody>
      </p:sp>
      <p:sp>
        <p:nvSpPr>
          <p:cNvPr id="19" name="Rectangle 18"/>
          <p:cNvSpPr/>
          <p:nvPr/>
        </p:nvSpPr>
        <p:spPr bwMode="auto">
          <a:xfrm rot="16200000">
            <a:off x="344321" y="307910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3693188" y="2565263"/>
            <a:ext cx="941615" cy="1140823"/>
          </a:xfrm>
          <a:custGeom>
            <a:avLst/>
            <a:gdLst>
              <a:gd name="connsiteX0" fmla="*/ 130629 w 1428206"/>
              <a:gd name="connsiteY0" fmla="*/ 618309 h 1332412"/>
              <a:gd name="connsiteX1" fmla="*/ 78377 w 1428206"/>
              <a:gd name="connsiteY1" fmla="*/ 687977 h 1332412"/>
              <a:gd name="connsiteX2" fmla="*/ 69669 w 1428206"/>
              <a:gd name="connsiteY2" fmla="*/ 714103 h 1332412"/>
              <a:gd name="connsiteX3" fmla="*/ 26126 w 1428206"/>
              <a:gd name="connsiteY3" fmla="*/ 783772 h 1332412"/>
              <a:gd name="connsiteX4" fmla="*/ 8709 w 1428206"/>
              <a:gd name="connsiteY4" fmla="*/ 853440 h 1332412"/>
              <a:gd name="connsiteX5" fmla="*/ 0 w 1428206"/>
              <a:gd name="connsiteY5" fmla="*/ 888274 h 1332412"/>
              <a:gd name="connsiteX6" fmla="*/ 17417 w 1428206"/>
              <a:gd name="connsiteY6" fmla="*/ 1079863 h 1332412"/>
              <a:gd name="connsiteX7" fmla="*/ 34834 w 1428206"/>
              <a:gd name="connsiteY7" fmla="*/ 1105989 h 1332412"/>
              <a:gd name="connsiteX8" fmla="*/ 43543 w 1428206"/>
              <a:gd name="connsiteY8" fmla="*/ 1132114 h 1332412"/>
              <a:gd name="connsiteX9" fmla="*/ 69669 w 1428206"/>
              <a:gd name="connsiteY9" fmla="*/ 1149532 h 1332412"/>
              <a:gd name="connsiteX10" fmla="*/ 87086 w 1428206"/>
              <a:gd name="connsiteY10" fmla="*/ 1193074 h 1332412"/>
              <a:gd name="connsiteX11" fmla="*/ 139337 w 1428206"/>
              <a:gd name="connsiteY11" fmla="*/ 1236617 h 1332412"/>
              <a:gd name="connsiteX12" fmla="*/ 156754 w 1428206"/>
              <a:gd name="connsiteY12" fmla="*/ 1262743 h 1332412"/>
              <a:gd name="connsiteX13" fmla="*/ 235132 w 1428206"/>
              <a:gd name="connsiteY13" fmla="*/ 1306286 h 1332412"/>
              <a:gd name="connsiteX14" fmla="*/ 278674 w 1428206"/>
              <a:gd name="connsiteY14" fmla="*/ 1332412 h 1332412"/>
              <a:gd name="connsiteX15" fmla="*/ 357052 w 1428206"/>
              <a:gd name="connsiteY15" fmla="*/ 1323703 h 1332412"/>
              <a:gd name="connsiteX16" fmla="*/ 391886 w 1428206"/>
              <a:gd name="connsiteY16" fmla="*/ 1271452 h 1332412"/>
              <a:gd name="connsiteX17" fmla="*/ 409303 w 1428206"/>
              <a:gd name="connsiteY17" fmla="*/ 1245326 h 1332412"/>
              <a:gd name="connsiteX18" fmla="*/ 418012 w 1428206"/>
              <a:gd name="connsiteY18" fmla="*/ 1193074 h 1332412"/>
              <a:gd name="connsiteX19" fmla="*/ 435429 w 1428206"/>
              <a:gd name="connsiteY19" fmla="*/ 1166949 h 1332412"/>
              <a:gd name="connsiteX20" fmla="*/ 496389 w 1428206"/>
              <a:gd name="connsiteY20" fmla="*/ 1123406 h 1332412"/>
              <a:gd name="connsiteX21" fmla="*/ 670560 w 1428206"/>
              <a:gd name="connsiteY21" fmla="*/ 1132114 h 1332412"/>
              <a:gd name="connsiteX22" fmla="*/ 748937 w 1428206"/>
              <a:gd name="connsiteY22" fmla="*/ 1166949 h 1332412"/>
              <a:gd name="connsiteX23" fmla="*/ 809897 w 1428206"/>
              <a:gd name="connsiteY23" fmla="*/ 1184366 h 1332412"/>
              <a:gd name="connsiteX24" fmla="*/ 879566 w 1428206"/>
              <a:gd name="connsiteY24" fmla="*/ 1201783 h 1332412"/>
              <a:gd name="connsiteX25" fmla="*/ 1114697 w 1428206"/>
              <a:gd name="connsiteY25" fmla="*/ 1193074 h 1332412"/>
              <a:gd name="connsiteX26" fmla="*/ 1140823 w 1428206"/>
              <a:gd name="connsiteY26" fmla="*/ 1184366 h 1332412"/>
              <a:gd name="connsiteX27" fmla="*/ 1175657 w 1428206"/>
              <a:gd name="connsiteY27" fmla="*/ 1175657 h 1332412"/>
              <a:gd name="connsiteX28" fmla="*/ 1227909 w 1428206"/>
              <a:gd name="connsiteY28" fmla="*/ 1158240 h 1332412"/>
              <a:gd name="connsiteX29" fmla="*/ 1288869 w 1428206"/>
              <a:gd name="connsiteY29" fmla="*/ 1140823 h 1332412"/>
              <a:gd name="connsiteX30" fmla="*/ 1341120 w 1428206"/>
              <a:gd name="connsiteY30" fmla="*/ 1114697 h 1332412"/>
              <a:gd name="connsiteX31" fmla="*/ 1375954 w 1428206"/>
              <a:gd name="connsiteY31" fmla="*/ 1079863 h 1332412"/>
              <a:gd name="connsiteX32" fmla="*/ 1402080 w 1428206"/>
              <a:gd name="connsiteY32" fmla="*/ 1062446 h 1332412"/>
              <a:gd name="connsiteX33" fmla="*/ 1410789 w 1428206"/>
              <a:gd name="connsiteY33" fmla="*/ 1036320 h 1332412"/>
              <a:gd name="connsiteX34" fmla="*/ 1428206 w 1428206"/>
              <a:gd name="connsiteY34" fmla="*/ 923109 h 1332412"/>
              <a:gd name="connsiteX35" fmla="*/ 1419497 w 1428206"/>
              <a:gd name="connsiteY35" fmla="*/ 644434 h 1332412"/>
              <a:gd name="connsiteX36" fmla="*/ 1410789 w 1428206"/>
              <a:gd name="connsiteY36" fmla="*/ 618309 h 1332412"/>
              <a:gd name="connsiteX37" fmla="*/ 1402080 w 1428206"/>
              <a:gd name="connsiteY37" fmla="*/ 574766 h 1332412"/>
              <a:gd name="connsiteX38" fmla="*/ 1393372 w 1428206"/>
              <a:gd name="connsiteY38" fmla="*/ 548640 h 1332412"/>
              <a:gd name="connsiteX39" fmla="*/ 1384663 w 1428206"/>
              <a:gd name="connsiteY39" fmla="*/ 513806 h 1332412"/>
              <a:gd name="connsiteX40" fmla="*/ 1367246 w 1428206"/>
              <a:gd name="connsiteY40" fmla="*/ 400594 h 1332412"/>
              <a:gd name="connsiteX41" fmla="*/ 1349829 w 1428206"/>
              <a:gd name="connsiteY41" fmla="*/ 374469 h 1332412"/>
              <a:gd name="connsiteX42" fmla="*/ 1332412 w 1428206"/>
              <a:gd name="connsiteY42" fmla="*/ 322217 h 1332412"/>
              <a:gd name="connsiteX43" fmla="*/ 1297577 w 1428206"/>
              <a:gd name="connsiteY43" fmla="*/ 261257 h 1332412"/>
              <a:gd name="connsiteX44" fmla="*/ 1280160 w 1428206"/>
              <a:gd name="connsiteY44" fmla="*/ 226423 h 1332412"/>
              <a:gd name="connsiteX45" fmla="*/ 1254034 w 1428206"/>
              <a:gd name="connsiteY45" fmla="*/ 156754 h 1332412"/>
              <a:gd name="connsiteX46" fmla="*/ 1245326 w 1428206"/>
              <a:gd name="connsiteY46" fmla="*/ 121920 h 1332412"/>
              <a:gd name="connsiteX47" fmla="*/ 1219200 w 1428206"/>
              <a:gd name="connsiteY47" fmla="*/ 95794 h 1332412"/>
              <a:gd name="connsiteX48" fmla="*/ 1149532 w 1428206"/>
              <a:gd name="connsiteY48" fmla="*/ 60960 h 1332412"/>
              <a:gd name="connsiteX49" fmla="*/ 1105989 w 1428206"/>
              <a:gd name="connsiteY49" fmla="*/ 52252 h 1332412"/>
              <a:gd name="connsiteX50" fmla="*/ 1053737 w 1428206"/>
              <a:gd name="connsiteY50" fmla="*/ 34834 h 1332412"/>
              <a:gd name="connsiteX51" fmla="*/ 1018903 w 1428206"/>
              <a:gd name="connsiteY51" fmla="*/ 26126 h 1332412"/>
              <a:gd name="connsiteX52" fmla="*/ 975360 w 1428206"/>
              <a:gd name="connsiteY52" fmla="*/ 17417 h 1332412"/>
              <a:gd name="connsiteX53" fmla="*/ 923109 w 1428206"/>
              <a:gd name="connsiteY53" fmla="*/ 0 h 1332412"/>
              <a:gd name="connsiteX54" fmla="*/ 766354 w 1428206"/>
              <a:gd name="connsiteY54" fmla="*/ 8709 h 1332412"/>
              <a:gd name="connsiteX55" fmla="*/ 740229 w 1428206"/>
              <a:gd name="connsiteY55" fmla="*/ 43543 h 1332412"/>
              <a:gd name="connsiteX56" fmla="*/ 705394 w 1428206"/>
              <a:gd name="connsiteY56" fmla="*/ 78377 h 1332412"/>
              <a:gd name="connsiteX57" fmla="*/ 731520 w 1428206"/>
              <a:gd name="connsiteY57" fmla="*/ 235132 h 1332412"/>
              <a:gd name="connsiteX58" fmla="*/ 748937 w 1428206"/>
              <a:gd name="connsiteY58" fmla="*/ 261257 h 1332412"/>
              <a:gd name="connsiteX59" fmla="*/ 766354 w 1428206"/>
              <a:gd name="connsiteY59" fmla="*/ 313509 h 1332412"/>
              <a:gd name="connsiteX60" fmla="*/ 748937 w 1428206"/>
              <a:gd name="connsiteY60" fmla="*/ 339634 h 1332412"/>
              <a:gd name="connsiteX61" fmla="*/ 705394 w 1428206"/>
              <a:gd name="connsiteY61" fmla="*/ 348343 h 1332412"/>
              <a:gd name="connsiteX62" fmla="*/ 644434 w 1428206"/>
              <a:gd name="connsiteY62" fmla="*/ 365760 h 1332412"/>
              <a:gd name="connsiteX63" fmla="*/ 609600 w 1428206"/>
              <a:gd name="connsiteY63" fmla="*/ 374469 h 1332412"/>
              <a:gd name="connsiteX64" fmla="*/ 583474 w 1428206"/>
              <a:gd name="connsiteY64" fmla="*/ 391886 h 1332412"/>
              <a:gd name="connsiteX65" fmla="*/ 487680 w 1428206"/>
              <a:gd name="connsiteY65" fmla="*/ 409303 h 1332412"/>
              <a:gd name="connsiteX66" fmla="*/ 400594 w 1428206"/>
              <a:gd name="connsiteY66" fmla="*/ 461554 h 1332412"/>
              <a:gd name="connsiteX67" fmla="*/ 374469 w 1428206"/>
              <a:gd name="connsiteY67" fmla="*/ 478972 h 1332412"/>
              <a:gd name="connsiteX68" fmla="*/ 348343 w 1428206"/>
              <a:gd name="connsiteY68" fmla="*/ 487680 h 1332412"/>
              <a:gd name="connsiteX69" fmla="*/ 313509 w 1428206"/>
              <a:gd name="connsiteY69" fmla="*/ 505097 h 1332412"/>
              <a:gd name="connsiteX70" fmla="*/ 278674 w 1428206"/>
              <a:gd name="connsiteY70" fmla="*/ 513806 h 1332412"/>
              <a:gd name="connsiteX71" fmla="*/ 252549 w 1428206"/>
              <a:gd name="connsiteY71" fmla="*/ 531223 h 1332412"/>
              <a:gd name="connsiteX72" fmla="*/ 226423 w 1428206"/>
              <a:gd name="connsiteY72" fmla="*/ 539932 h 1332412"/>
              <a:gd name="connsiteX73" fmla="*/ 200297 w 1428206"/>
              <a:gd name="connsiteY73" fmla="*/ 566057 h 1332412"/>
              <a:gd name="connsiteX74" fmla="*/ 174172 w 1428206"/>
              <a:gd name="connsiteY74" fmla="*/ 583474 h 1332412"/>
              <a:gd name="connsiteX75" fmla="*/ 156754 w 1428206"/>
              <a:gd name="connsiteY75" fmla="*/ 609600 h 1332412"/>
              <a:gd name="connsiteX76" fmla="*/ 130629 w 1428206"/>
              <a:gd name="connsiteY76" fmla="*/ 618309 h 13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428206" h="1332412">
                <a:moveTo>
                  <a:pt x="130629" y="618309"/>
                </a:moveTo>
                <a:cubicBezTo>
                  <a:pt x="117566" y="631372"/>
                  <a:pt x="87619" y="669494"/>
                  <a:pt x="78377" y="687977"/>
                </a:cubicBezTo>
                <a:cubicBezTo>
                  <a:pt x="74272" y="696188"/>
                  <a:pt x="74223" y="706133"/>
                  <a:pt x="69669" y="714103"/>
                </a:cubicBezTo>
                <a:cubicBezTo>
                  <a:pt x="26796" y="789132"/>
                  <a:pt x="58046" y="709292"/>
                  <a:pt x="26126" y="783772"/>
                </a:cubicBezTo>
                <a:cubicBezTo>
                  <a:pt x="15350" y="808916"/>
                  <a:pt x="15002" y="825120"/>
                  <a:pt x="8709" y="853440"/>
                </a:cubicBezTo>
                <a:cubicBezTo>
                  <a:pt x="6113" y="865124"/>
                  <a:pt x="2903" y="876663"/>
                  <a:pt x="0" y="888274"/>
                </a:cubicBezTo>
                <a:cubicBezTo>
                  <a:pt x="5806" y="952137"/>
                  <a:pt x="7286" y="1016542"/>
                  <a:pt x="17417" y="1079863"/>
                </a:cubicBezTo>
                <a:cubicBezTo>
                  <a:pt x="19071" y="1090198"/>
                  <a:pt x="30153" y="1096628"/>
                  <a:pt x="34834" y="1105989"/>
                </a:cubicBezTo>
                <a:cubicBezTo>
                  <a:pt x="38939" y="1114199"/>
                  <a:pt x="37809" y="1124946"/>
                  <a:pt x="43543" y="1132114"/>
                </a:cubicBezTo>
                <a:cubicBezTo>
                  <a:pt x="50082" y="1140287"/>
                  <a:pt x="60960" y="1143726"/>
                  <a:pt x="69669" y="1149532"/>
                </a:cubicBezTo>
                <a:cubicBezTo>
                  <a:pt x="75475" y="1164046"/>
                  <a:pt x="79330" y="1179502"/>
                  <a:pt x="87086" y="1193074"/>
                </a:cubicBezTo>
                <a:cubicBezTo>
                  <a:pt x="94008" y="1205187"/>
                  <a:pt x="134628" y="1233086"/>
                  <a:pt x="139337" y="1236617"/>
                </a:cubicBezTo>
                <a:cubicBezTo>
                  <a:pt x="145143" y="1245326"/>
                  <a:pt x="148877" y="1255851"/>
                  <a:pt x="156754" y="1262743"/>
                </a:cubicBezTo>
                <a:cubicBezTo>
                  <a:pt x="229976" y="1326812"/>
                  <a:pt x="183301" y="1280370"/>
                  <a:pt x="235132" y="1306286"/>
                </a:cubicBezTo>
                <a:cubicBezTo>
                  <a:pt x="250271" y="1313856"/>
                  <a:pt x="264160" y="1323703"/>
                  <a:pt x="278674" y="1332412"/>
                </a:cubicBezTo>
                <a:cubicBezTo>
                  <a:pt x="304800" y="1329509"/>
                  <a:pt x="332114" y="1332016"/>
                  <a:pt x="357052" y="1323703"/>
                </a:cubicBezTo>
                <a:cubicBezTo>
                  <a:pt x="386765" y="1313799"/>
                  <a:pt x="381446" y="1292332"/>
                  <a:pt x="391886" y="1271452"/>
                </a:cubicBezTo>
                <a:cubicBezTo>
                  <a:pt x="396567" y="1262091"/>
                  <a:pt x="403497" y="1254035"/>
                  <a:pt x="409303" y="1245326"/>
                </a:cubicBezTo>
                <a:cubicBezTo>
                  <a:pt x="412206" y="1227909"/>
                  <a:pt x="412428" y="1209825"/>
                  <a:pt x="418012" y="1193074"/>
                </a:cubicBezTo>
                <a:cubicBezTo>
                  <a:pt x="421322" y="1183145"/>
                  <a:pt x="428729" y="1174989"/>
                  <a:pt x="435429" y="1166949"/>
                </a:cubicBezTo>
                <a:cubicBezTo>
                  <a:pt x="460648" y="1136686"/>
                  <a:pt x="461170" y="1141015"/>
                  <a:pt x="496389" y="1123406"/>
                </a:cubicBezTo>
                <a:cubicBezTo>
                  <a:pt x="554446" y="1126309"/>
                  <a:pt x="612845" y="1125188"/>
                  <a:pt x="670560" y="1132114"/>
                </a:cubicBezTo>
                <a:cubicBezTo>
                  <a:pt x="689313" y="1134364"/>
                  <a:pt x="730717" y="1159141"/>
                  <a:pt x="748937" y="1166949"/>
                </a:cubicBezTo>
                <a:cubicBezTo>
                  <a:pt x="769809" y="1175894"/>
                  <a:pt x="787813" y="1178056"/>
                  <a:pt x="809897" y="1184366"/>
                </a:cubicBezTo>
                <a:cubicBezTo>
                  <a:pt x="872373" y="1202216"/>
                  <a:pt x="791051" y="1184079"/>
                  <a:pt x="879566" y="1201783"/>
                </a:cubicBezTo>
                <a:cubicBezTo>
                  <a:pt x="957943" y="1198880"/>
                  <a:pt x="1036440" y="1198291"/>
                  <a:pt x="1114697" y="1193074"/>
                </a:cubicBezTo>
                <a:cubicBezTo>
                  <a:pt x="1123856" y="1192463"/>
                  <a:pt x="1131997" y="1186888"/>
                  <a:pt x="1140823" y="1184366"/>
                </a:cubicBezTo>
                <a:cubicBezTo>
                  <a:pt x="1152331" y="1181078"/>
                  <a:pt x="1164193" y="1179096"/>
                  <a:pt x="1175657" y="1175657"/>
                </a:cubicBezTo>
                <a:cubicBezTo>
                  <a:pt x="1193242" y="1170381"/>
                  <a:pt x="1210324" y="1163515"/>
                  <a:pt x="1227909" y="1158240"/>
                </a:cubicBezTo>
                <a:cubicBezTo>
                  <a:pt x="1241866" y="1154053"/>
                  <a:pt x="1274232" y="1148142"/>
                  <a:pt x="1288869" y="1140823"/>
                </a:cubicBezTo>
                <a:cubicBezTo>
                  <a:pt x="1356396" y="1107059"/>
                  <a:pt x="1275451" y="1136588"/>
                  <a:pt x="1341120" y="1114697"/>
                </a:cubicBezTo>
                <a:cubicBezTo>
                  <a:pt x="1352731" y="1103086"/>
                  <a:pt x="1363486" y="1090550"/>
                  <a:pt x="1375954" y="1079863"/>
                </a:cubicBezTo>
                <a:cubicBezTo>
                  <a:pt x="1383901" y="1073052"/>
                  <a:pt x="1395542" y="1070619"/>
                  <a:pt x="1402080" y="1062446"/>
                </a:cubicBezTo>
                <a:cubicBezTo>
                  <a:pt x="1407815" y="1055278"/>
                  <a:pt x="1408563" y="1045226"/>
                  <a:pt x="1410789" y="1036320"/>
                </a:cubicBezTo>
                <a:cubicBezTo>
                  <a:pt x="1420761" y="996433"/>
                  <a:pt x="1422919" y="965399"/>
                  <a:pt x="1428206" y="923109"/>
                </a:cubicBezTo>
                <a:cubicBezTo>
                  <a:pt x="1425303" y="830217"/>
                  <a:pt x="1424799" y="737220"/>
                  <a:pt x="1419497" y="644434"/>
                </a:cubicBezTo>
                <a:cubicBezTo>
                  <a:pt x="1418973" y="635270"/>
                  <a:pt x="1413015" y="627214"/>
                  <a:pt x="1410789" y="618309"/>
                </a:cubicBezTo>
                <a:cubicBezTo>
                  <a:pt x="1407199" y="603949"/>
                  <a:pt x="1405670" y="589126"/>
                  <a:pt x="1402080" y="574766"/>
                </a:cubicBezTo>
                <a:cubicBezTo>
                  <a:pt x="1399854" y="565860"/>
                  <a:pt x="1395894" y="557466"/>
                  <a:pt x="1393372" y="548640"/>
                </a:cubicBezTo>
                <a:cubicBezTo>
                  <a:pt x="1390084" y="537132"/>
                  <a:pt x="1387566" y="525417"/>
                  <a:pt x="1384663" y="513806"/>
                </a:cubicBezTo>
                <a:cubicBezTo>
                  <a:pt x="1382916" y="498080"/>
                  <a:pt x="1378557" y="426988"/>
                  <a:pt x="1367246" y="400594"/>
                </a:cubicBezTo>
                <a:cubicBezTo>
                  <a:pt x="1363123" y="390974"/>
                  <a:pt x="1354080" y="384033"/>
                  <a:pt x="1349829" y="374469"/>
                </a:cubicBezTo>
                <a:cubicBezTo>
                  <a:pt x="1342373" y="357692"/>
                  <a:pt x="1340623" y="338638"/>
                  <a:pt x="1332412" y="322217"/>
                </a:cubicBezTo>
                <a:cubicBezTo>
                  <a:pt x="1279764" y="216927"/>
                  <a:pt x="1346824" y="347441"/>
                  <a:pt x="1297577" y="261257"/>
                </a:cubicBezTo>
                <a:cubicBezTo>
                  <a:pt x="1291136" y="249986"/>
                  <a:pt x="1285966" y="238034"/>
                  <a:pt x="1280160" y="226423"/>
                </a:cubicBezTo>
                <a:cubicBezTo>
                  <a:pt x="1258074" y="115988"/>
                  <a:pt x="1287671" y="235239"/>
                  <a:pt x="1254034" y="156754"/>
                </a:cubicBezTo>
                <a:cubicBezTo>
                  <a:pt x="1249319" y="145753"/>
                  <a:pt x="1251264" y="132312"/>
                  <a:pt x="1245326" y="121920"/>
                </a:cubicBezTo>
                <a:cubicBezTo>
                  <a:pt x="1239216" y="111227"/>
                  <a:pt x="1228661" y="103678"/>
                  <a:pt x="1219200" y="95794"/>
                </a:cubicBezTo>
                <a:cubicBezTo>
                  <a:pt x="1198984" y="78947"/>
                  <a:pt x="1174539" y="68462"/>
                  <a:pt x="1149532" y="60960"/>
                </a:cubicBezTo>
                <a:cubicBezTo>
                  <a:pt x="1135354" y="56707"/>
                  <a:pt x="1120269" y="56147"/>
                  <a:pt x="1105989" y="52252"/>
                </a:cubicBezTo>
                <a:cubicBezTo>
                  <a:pt x="1088276" y="47421"/>
                  <a:pt x="1071548" y="39287"/>
                  <a:pt x="1053737" y="34834"/>
                </a:cubicBezTo>
                <a:cubicBezTo>
                  <a:pt x="1042126" y="31931"/>
                  <a:pt x="1030587" y="28722"/>
                  <a:pt x="1018903" y="26126"/>
                </a:cubicBezTo>
                <a:cubicBezTo>
                  <a:pt x="1004454" y="22915"/>
                  <a:pt x="989640" y="21312"/>
                  <a:pt x="975360" y="17417"/>
                </a:cubicBezTo>
                <a:cubicBezTo>
                  <a:pt x="957648" y="12586"/>
                  <a:pt x="940526" y="5806"/>
                  <a:pt x="923109" y="0"/>
                </a:cubicBezTo>
                <a:cubicBezTo>
                  <a:pt x="870857" y="2903"/>
                  <a:pt x="817263" y="-3412"/>
                  <a:pt x="766354" y="8709"/>
                </a:cubicBezTo>
                <a:cubicBezTo>
                  <a:pt x="752235" y="12071"/>
                  <a:pt x="749787" y="32620"/>
                  <a:pt x="740229" y="43543"/>
                </a:cubicBezTo>
                <a:cubicBezTo>
                  <a:pt x="729416" y="55901"/>
                  <a:pt x="717006" y="66766"/>
                  <a:pt x="705394" y="78377"/>
                </a:cubicBezTo>
                <a:cubicBezTo>
                  <a:pt x="712745" y="181284"/>
                  <a:pt x="696610" y="174039"/>
                  <a:pt x="731520" y="235132"/>
                </a:cubicBezTo>
                <a:cubicBezTo>
                  <a:pt x="736713" y="244219"/>
                  <a:pt x="744686" y="251693"/>
                  <a:pt x="748937" y="261257"/>
                </a:cubicBezTo>
                <a:cubicBezTo>
                  <a:pt x="756393" y="278034"/>
                  <a:pt x="766354" y="313509"/>
                  <a:pt x="766354" y="313509"/>
                </a:cubicBezTo>
                <a:cubicBezTo>
                  <a:pt x="760548" y="322217"/>
                  <a:pt x="758024" y="334441"/>
                  <a:pt x="748937" y="339634"/>
                </a:cubicBezTo>
                <a:cubicBezTo>
                  <a:pt x="736085" y="346978"/>
                  <a:pt x="719843" y="345132"/>
                  <a:pt x="705394" y="348343"/>
                </a:cubicBezTo>
                <a:cubicBezTo>
                  <a:pt x="644155" y="361952"/>
                  <a:pt x="695336" y="351217"/>
                  <a:pt x="644434" y="365760"/>
                </a:cubicBezTo>
                <a:cubicBezTo>
                  <a:pt x="632926" y="369048"/>
                  <a:pt x="621211" y="371566"/>
                  <a:pt x="609600" y="374469"/>
                </a:cubicBezTo>
                <a:cubicBezTo>
                  <a:pt x="600891" y="380275"/>
                  <a:pt x="593499" y="388879"/>
                  <a:pt x="583474" y="391886"/>
                </a:cubicBezTo>
                <a:cubicBezTo>
                  <a:pt x="514590" y="412551"/>
                  <a:pt x="540139" y="389630"/>
                  <a:pt x="487680" y="409303"/>
                </a:cubicBezTo>
                <a:cubicBezTo>
                  <a:pt x="457077" y="420779"/>
                  <a:pt x="426634" y="444194"/>
                  <a:pt x="400594" y="461554"/>
                </a:cubicBezTo>
                <a:cubicBezTo>
                  <a:pt x="391885" y="467360"/>
                  <a:pt x="384398" y="475662"/>
                  <a:pt x="374469" y="478972"/>
                </a:cubicBezTo>
                <a:cubicBezTo>
                  <a:pt x="365760" y="481875"/>
                  <a:pt x="356780" y="484064"/>
                  <a:pt x="348343" y="487680"/>
                </a:cubicBezTo>
                <a:cubicBezTo>
                  <a:pt x="336411" y="492794"/>
                  <a:pt x="325664" y="500539"/>
                  <a:pt x="313509" y="505097"/>
                </a:cubicBezTo>
                <a:cubicBezTo>
                  <a:pt x="302302" y="509300"/>
                  <a:pt x="290286" y="510903"/>
                  <a:pt x="278674" y="513806"/>
                </a:cubicBezTo>
                <a:cubicBezTo>
                  <a:pt x="269966" y="519612"/>
                  <a:pt x="261910" y="526542"/>
                  <a:pt x="252549" y="531223"/>
                </a:cubicBezTo>
                <a:cubicBezTo>
                  <a:pt x="244338" y="535328"/>
                  <a:pt x="234061" y="534840"/>
                  <a:pt x="226423" y="539932"/>
                </a:cubicBezTo>
                <a:cubicBezTo>
                  <a:pt x="216176" y="546763"/>
                  <a:pt x="209758" y="558173"/>
                  <a:pt x="200297" y="566057"/>
                </a:cubicBezTo>
                <a:cubicBezTo>
                  <a:pt x="192257" y="572757"/>
                  <a:pt x="182880" y="577668"/>
                  <a:pt x="174172" y="583474"/>
                </a:cubicBezTo>
                <a:cubicBezTo>
                  <a:pt x="168366" y="592183"/>
                  <a:pt x="164155" y="602199"/>
                  <a:pt x="156754" y="609600"/>
                </a:cubicBezTo>
                <a:cubicBezTo>
                  <a:pt x="114719" y="651635"/>
                  <a:pt x="143692" y="605246"/>
                  <a:pt x="130629" y="618309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2114053" y="2443056"/>
            <a:ext cx="587588" cy="341334"/>
          </a:xfrm>
          <a:custGeom>
            <a:avLst/>
            <a:gdLst>
              <a:gd name="connsiteX0" fmla="*/ 43767 w 505322"/>
              <a:gd name="connsiteY0" fmla="*/ 156754 h 244414"/>
              <a:gd name="connsiteX1" fmla="*/ 87310 w 505322"/>
              <a:gd name="connsiteY1" fmla="*/ 174172 h 244414"/>
              <a:gd name="connsiteX2" fmla="*/ 113436 w 505322"/>
              <a:gd name="connsiteY2" fmla="*/ 200297 h 244414"/>
              <a:gd name="connsiteX3" fmla="*/ 200522 w 505322"/>
              <a:gd name="connsiteY3" fmla="*/ 235132 h 244414"/>
              <a:gd name="connsiteX4" fmla="*/ 374693 w 505322"/>
              <a:gd name="connsiteY4" fmla="*/ 243840 h 244414"/>
              <a:gd name="connsiteX5" fmla="*/ 487904 w 505322"/>
              <a:gd name="connsiteY5" fmla="*/ 235132 h 244414"/>
              <a:gd name="connsiteX6" fmla="*/ 505322 w 505322"/>
              <a:gd name="connsiteY6" fmla="*/ 182880 h 244414"/>
              <a:gd name="connsiteX7" fmla="*/ 487904 w 505322"/>
              <a:gd name="connsiteY7" fmla="*/ 87086 h 244414"/>
              <a:gd name="connsiteX8" fmla="*/ 409527 w 505322"/>
              <a:gd name="connsiteY8" fmla="*/ 52252 h 244414"/>
              <a:gd name="connsiteX9" fmla="*/ 226647 w 505322"/>
              <a:gd name="connsiteY9" fmla="*/ 43543 h 244414"/>
              <a:gd name="connsiteX10" fmla="*/ 200522 w 505322"/>
              <a:gd name="connsiteY10" fmla="*/ 26126 h 244414"/>
              <a:gd name="connsiteX11" fmla="*/ 183104 w 505322"/>
              <a:gd name="connsiteY11" fmla="*/ 8709 h 244414"/>
              <a:gd name="connsiteX12" fmla="*/ 156979 w 505322"/>
              <a:gd name="connsiteY12" fmla="*/ 0 h 244414"/>
              <a:gd name="connsiteX13" fmla="*/ 26350 w 505322"/>
              <a:gd name="connsiteY13" fmla="*/ 26126 h 244414"/>
              <a:gd name="connsiteX14" fmla="*/ 8933 w 505322"/>
              <a:gd name="connsiteY14" fmla="*/ 52252 h 244414"/>
              <a:gd name="connsiteX15" fmla="*/ 8933 w 505322"/>
              <a:gd name="connsiteY15" fmla="*/ 130629 h 244414"/>
              <a:gd name="connsiteX16" fmla="*/ 35059 w 505322"/>
              <a:gd name="connsiteY16" fmla="*/ 139337 h 244414"/>
              <a:gd name="connsiteX17" fmla="*/ 43767 w 505322"/>
              <a:gd name="connsiteY17" fmla="*/ 156754 h 2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5322" h="244414">
                <a:moveTo>
                  <a:pt x="43767" y="156754"/>
                </a:moveTo>
                <a:cubicBezTo>
                  <a:pt x="58281" y="162560"/>
                  <a:pt x="74054" y="165887"/>
                  <a:pt x="87310" y="174172"/>
                </a:cubicBezTo>
                <a:cubicBezTo>
                  <a:pt x="97754" y="180699"/>
                  <a:pt x="103414" y="193139"/>
                  <a:pt x="113436" y="200297"/>
                </a:cubicBezTo>
                <a:cubicBezTo>
                  <a:pt x="128684" y="211188"/>
                  <a:pt x="186878" y="234450"/>
                  <a:pt x="200522" y="235132"/>
                </a:cubicBezTo>
                <a:lnTo>
                  <a:pt x="374693" y="243840"/>
                </a:lnTo>
                <a:cubicBezTo>
                  <a:pt x="412430" y="240937"/>
                  <a:pt x="453606" y="251138"/>
                  <a:pt x="487904" y="235132"/>
                </a:cubicBezTo>
                <a:cubicBezTo>
                  <a:pt x="504541" y="227368"/>
                  <a:pt x="505322" y="182880"/>
                  <a:pt x="505322" y="182880"/>
                </a:cubicBezTo>
                <a:cubicBezTo>
                  <a:pt x="499516" y="150949"/>
                  <a:pt x="499555" y="117378"/>
                  <a:pt x="487904" y="87086"/>
                </a:cubicBezTo>
                <a:cubicBezTo>
                  <a:pt x="481830" y="71295"/>
                  <a:pt x="409738" y="52262"/>
                  <a:pt x="409527" y="52252"/>
                </a:cubicBezTo>
                <a:lnTo>
                  <a:pt x="226647" y="43543"/>
                </a:lnTo>
                <a:cubicBezTo>
                  <a:pt x="217939" y="37737"/>
                  <a:pt x="208695" y="32664"/>
                  <a:pt x="200522" y="26126"/>
                </a:cubicBezTo>
                <a:cubicBezTo>
                  <a:pt x="194111" y="20997"/>
                  <a:pt x="190145" y="12933"/>
                  <a:pt x="183104" y="8709"/>
                </a:cubicBezTo>
                <a:cubicBezTo>
                  <a:pt x="175233" y="3986"/>
                  <a:pt x="165687" y="2903"/>
                  <a:pt x="156979" y="0"/>
                </a:cubicBezTo>
                <a:cubicBezTo>
                  <a:pt x="109099" y="3990"/>
                  <a:pt x="61483" y="-9007"/>
                  <a:pt x="26350" y="26126"/>
                </a:cubicBezTo>
                <a:cubicBezTo>
                  <a:pt x="18949" y="33527"/>
                  <a:pt x="14739" y="43543"/>
                  <a:pt x="8933" y="52252"/>
                </a:cubicBezTo>
                <a:cubicBezTo>
                  <a:pt x="4569" y="74071"/>
                  <a:pt x="-8778" y="108491"/>
                  <a:pt x="8933" y="130629"/>
                </a:cubicBezTo>
                <a:cubicBezTo>
                  <a:pt x="14668" y="137797"/>
                  <a:pt x="26350" y="136434"/>
                  <a:pt x="35059" y="139337"/>
                </a:cubicBezTo>
                <a:lnTo>
                  <a:pt x="43767" y="156754"/>
                </a:ln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22" name="Freeform 21"/>
          <p:cNvSpPr/>
          <p:nvPr/>
        </p:nvSpPr>
        <p:spPr bwMode="auto">
          <a:xfrm>
            <a:off x="2114053" y="3464585"/>
            <a:ext cx="587588" cy="703762"/>
          </a:xfrm>
          <a:custGeom>
            <a:avLst/>
            <a:gdLst>
              <a:gd name="connsiteX0" fmla="*/ 142145 w 751745"/>
              <a:gd name="connsiteY0" fmla="*/ 217714 h 609600"/>
              <a:gd name="connsiteX1" fmla="*/ 133437 w 751745"/>
              <a:gd name="connsiteY1" fmla="*/ 531223 h 609600"/>
              <a:gd name="connsiteX2" fmla="*/ 142145 w 751745"/>
              <a:gd name="connsiteY2" fmla="*/ 557348 h 609600"/>
              <a:gd name="connsiteX3" fmla="*/ 159563 w 751745"/>
              <a:gd name="connsiteY3" fmla="*/ 583474 h 609600"/>
              <a:gd name="connsiteX4" fmla="*/ 211814 w 751745"/>
              <a:gd name="connsiteY4" fmla="*/ 609600 h 609600"/>
              <a:gd name="connsiteX5" fmla="*/ 307608 w 751745"/>
              <a:gd name="connsiteY5" fmla="*/ 600891 h 609600"/>
              <a:gd name="connsiteX6" fmla="*/ 333734 w 751745"/>
              <a:gd name="connsiteY6" fmla="*/ 583474 h 609600"/>
              <a:gd name="connsiteX7" fmla="*/ 403403 w 751745"/>
              <a:gd name="connsiteY7" fmla="*/ 566057 h 609600"/>
              <a:gd name="connsiteX8" fmla="*/ 612408 w 751745"/>
              <a:gd name="connsiteY8" fmla="*/ 566057 h 609600"/>
              <a:gd name="connsiteX9" fmla="*/ 638534 w 751745"/>
              <a:gd name="connsiteY9" fmla="*/ 539931 h 609600"/>
              <a:gd name="connsiteX10" fmla="*/ 673368 w 751745"/>
              <a:gd name="connsiteY10" fmla="*/ 487680 h 609600"/>
              <a:gd name="connsiteX11" fmla="*/ 682077 w 751745"/>
              <a:gd name="connsiteY11" fmla="*/ 452845 h 609600"/>
              <a:gd name="connsiteX12" fmla="*/ 690785 w 751745"/>
              <a:gd name="connsiteY12" fmla="*/ 348343 h 609600"/>
              <a:gd name="connsiteX13" fmla="*/ 708203 w 751745"/>
              <a:gd name="connsiteY13" fmla="*/ 322217 h 609600"/>
              <a:gd name="connsiteX14" fmla="*/ 716911 w 751745"/>
              <a:gd name="connsiteY14" fmla="*/ 296091 h 609600"/>
              <a:gd name="connsiteX15" fmla="*/ 751745 w 751745"/>
              <a:gd name="connsiteY15" fmla="*/ 243840 h 609600"/>
              <a:gd name="connsiteX16" fmla="*/ 743037 w 751745"/>
              <a:gd name="connsiteY16" fmla="*/ 139337 h 609600"/>
              <a:gd name="connsiteX17" fmla="*/ 682077 w 751745"/>
              <a:gd name="connsiteY17" fmla="*/ 69668 h 609600"/>
              <a:gd name="connsiteX18" fmla="*/ 655951 w 751745"/>
              <a:gd name="connsiteY18" fmla="*/ 60960 h 609600"/>
              <a:gd name="connsiteX19" fmla="*/ 621117 w 751745"/>
              <a:gd name="connsiteY19" fmla="*/ 43543 h 609600"/>
              <a:gd name="connsiteX20" fmla="*/ 499197 w 751745"/>
              <a:gd name="connsiteY20" fmla="*/ 17417 h 609600"/>
              <a:gd name="connsiteX21" fmla="*/ 368568 w 751745"/>
              <a:gd name="connsiteY21" fmla="*/ 8708 h 609600"/>
              <a:gd name="connsiteX22" fmla="*/ 211814 w 751745"/>
              <a:gd name="connsiteY22" fmla="*/ 0 h 609600"/>
              <a:gd name="connsiteX23" fmla="*/ 63768 w 751745"/>
              <a:gd name="connsiteY23" fmla="*/ 8708 h 609600"/>
              <a:gd name="connsiteX24" fmla="*/ 11517 w 751745"/>
              <a:gd name="connsiteY24" fmla="*/ 26125 h 609600"/>
              <a:gd name="connsiteX25" fmla="*/ 11517 w 751745"/>
              <a:gd name="connsiteY25" fmla="*/ 113211 h 609600"/>
              <a:gd name="connsiteX26" fmla="*/ 63768 w 751745"/>
              <a:gd name="connsiteY26" fmla="*/ 139337 h 609600"/>
              <a:gd name="connsiteX27" fmla="*/ 98603 w 751745"/>
              <a:gd name="connsiteY27" fmla="*/ 182880 h 609600"/>
              <a:gd name="connsiteX28" fmla="*/ 116020 w 751745"/>
              <a:gd name="connsiteY28" fmla="*/ 209005 h 609600"/>
              <a:gd name="connsiteX29" fmla="*/ 142145 w 751745"/>
              <a:gd name="connsiteY29" fmla="*/ 2177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1745" h="609600">
                <a:moveTo>
                  <a:pt x="142145" y="217714"/>
                </a:moveTo>
                <a:cubicBezTo>
                  <a:pt x="145048" y="271417"/>
                  <a:pt x="117664" y="270972"/>
                  <a:pt x="133437" y="531223"/>
                </a:cubicBezTo>
                <a:cubicBezTo>
                  <a:pt x="133992" y="540386"/>
                  <a:pt x="138040" y="549138"/>
                  <a:pt x="142145" y="557348"/>
                </a:cubicBezTo>
                <a:cubicBezTo>
                  <a:pt x="146826" y="566710"/>
                  <a:pt x="152162" y="576073"/>
                  <a:pt x="159563" y="583474"/>
                </a:cubicBezTo>
                <a:cubicBezTo>
                  <a:pt x="176445" y="600356"/>
                  <a:pt x="190565" y="602517"/>
                  <a:pt x="211814" y="609600"/>
                </a:cubicBezTo>
                <a:cubicBezTo>
                  <a:pt x="243745" y="606697"/>
                  <a:pt x="276257" y="607609"/>
                  <a:pt x="307608" y="600891"/>
                </a:cubicBezTo>
                <a:cubicBezTo>
                  <a:pt x="317842" y="598698"/>
                  <a:pt x="324373" y="588155"/>
                  <a:pt x="333734" y="583474"/>
                </a:cubicBezTo>
                <a:cubicBezTo>
                  <a:pt x="351589" y="574546"/>
                  <a:pt x="386836" y="569370"/>
                  <a:pt x="403403" y="566057"/>
                </a:cubicBezTo>
                <a:cubicBezTo>
                  <a:pt x="469751" y="571586"/>
                  <a:pt x="546060" y="583750"/>
                  <a:pt x="612408" y="566057"/>
                </a:cubicBezTo>
                <a:cubicBezTo>
                  <a:pt x="624308" y="562884"/>
                  <a:pt x="630973" y="549653"/>
                  <a:pt x="638534" y="539931"/>
                </a:cubicBezTo>
                <a:cubicBezTo>
                  <a:pt x="651385" y="523408"/>
                  <a:pt x="673368" y="487680"/>
                  <a:pt x="673368" y="487680"/>
                </a:cubicBezTo>
                <a:cubicBezTo>
                  <a:pt x="676271" y="476068"/>
                  <a:pt x="680592" y="464722"/>
                  <a:pt x="682077" y="452845"/>
                </a:cubicBezTo>
                <a:cubicBezTo>
                  <a:pt x="686413" y="418160"/>
                  <a:pt x="683930" y="382619"/>
                  <a:pt x="690785" y="348343"/>
                </a:cubicBezTo>
                <a:cubicBezTo>
                  <a:pt x="692838" y="338080"/>
                  <a:pt x="702397" y="330926"/>
                  <a:pt x="708203" y="322217"/>
                </a:cubicBezTo>
                <a:cubicBezTo>
                  <a:pt x="711106" y="313508"/>
                  <a:pt x="712453" y="304116"/>
                  <a:pt x="716911" y="296091"/>
                </a:cubicBezTo>
                <a:cubicBezTo>
                  <a:pt x="727077" y="277793"/>
                  <a:pt x="751745" y="243840"/>
                  <a:pt x="751745" y="243840"/>
                </a:cubicBezTo>
                <a:cubicBezTo>
                  <a:pt x="748842" y="209006"/>
                  <a:pt x="752392" y="173017"/>
                  <a:pt x="743037" y="139337"/>
                </a:cubicBezTo>
                <a:cubicBezTo>
                  <a:pt x="734609" y="108997"/>
                  <a:pt x="709514" y="83386"/>
                  <a:pt x="682077" y="69668"/>
                </a:cubicBezTo>
                <a:cubicBezTo>
                  <a:pt x="673866" y="65563"/>
                  <a:pt x="664388" y="64576"/>
                  <a:pt x="655951" y="60960"/>
                </a:cubicBezTo>
                <a:cubicBezTo>
                  <a:pt x="644019" y="55846"/>
                  <a:pt x="633433" y="47648"/>
                  <a:pt x="621117" y="43543"/>
                </a:cubicBezTo>
                <a:cubicBezTo>
                  <a:pt x="595545" y="35019"/>
                  <a:pt x="529898" y="20341"/>
                  <a:pt x="499197" y="17417"/>
                </a:cubicBezTo>
                <a:cubicBezTo>
                  <a:pt x="455754" y="13280"/>
                  <a:pt x="412128" y="11348"/>
                  <a:pt x="368568" y="8708"/>
                </a:cubicBezTo>
                <a:lnTo>
                  <a:pt x="211814" y="0"/>
                </a:lnTo>
                <a:cubicBezTo>
                  <a:pt x="162465" y="2903"/>
                  <a:pt x="112787" y="2314"/>
                  <a:pt x="63768" y="8708"/>
                </a:cubicBezTo>
                <a:cubicBezTo>
                  <a:pt x="45563" y="11082"/>
                  <a:pt x="11517" y="26125"/>
                  <a:pt x="11517" y="26125"/>
                </a:cubicBezTo>
                <a:cubicBezTo>
                  <a:pt x="366" y="59577"/>
                  <a:pt x="-7544" y="70324"/>
                  <a:pt x="11517" y="113211"/>
                </a:cubicBezTo>
                <a:cubicBezTo>
                  <a:pt x="17389" y="126422"/>
                  <a:pt x="52176" y="135473"/>
                  <a:pt x="63768" y="139337"/>
                </a:cubicBezTo>
                <a:cubicBezTo>
                  <a:pt x="117368" y="219739"/>
                  <a:pt x="48972" y="120844"/>
                  <a:pt x="98603" y="182880"/>
                </a:cubicBezTo>
                <a:cubicBezTo>
                  <a:pt x="105141" y="191053"/>
                  <a:pt x="107045" y="203620"/>
                  <a:pt x="116020" y="209005"/>
                </a:cubicBezTo>
                <a:cubicBezTo>
                  <a:pt x="123487" y="213485"/>
                  <a:pt x="139242" y="164011"/>
                  <a:pt x="142145" y="217714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C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4021494" y="2202024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373736" y="2153807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738001" y="2163138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093477" y="2159138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743593" y="3808672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733670" y="3325525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743592" y="2852049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le 12"/>
          <p:cNvSpPr txBox="1">
            <a:spLocks/>
          </p:cNvSpPr>
          <p:nvPr/>
        </p:nvSpPr>
        <p:spPr>
          <a:xfrm>
            <a:off x="838200" y="134208"/>
            <a:ext cx="10515600" cy="1004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Towards Getting an Order</a:t>
            </a:r>
            <a:endParaRPr lang="en-US" sz="38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2278039" y="4038694"/>
            <a:ext cx="2103144" cy="9278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2298499" y="3621397"/>
            <a:ext cx="2016161" cy="351272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Brace 4"/>
          <p:cNvSpPr/>
          <p:nvPr/>
        </p:nvSpPr>
        <p:spPr>
          <a:xfrm rot="16200000">
            <a:off x="9425921" y="3281969"/>
            <a:ext cx="266676" cy="53638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291953" y="3118243"/>
            <a:ext cx="535496" cy="29857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C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8" name="Right Brace 37"/>
          <p:cNvSpPr/>
          <p:nvPr/>
        </p:nvSpPr>
        <p:spPr>
          <a:xfrm rot="5400000">
            <a:off x="10198901" y="3976613"/>
            <a:ext cx="266676" cy="707868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0064491" y="4468357"/>
            <a:ext cx="535496" cy="298579"/>
          </a:xfrm>
          <a:prstGeom prst="rect">
            <a:avLst/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A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2284258" y="3597908"/>
            <a:ext cx="2103144" cy="9278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278039" y="3108965"/>
            <a:ext cx="2103144" cy="9278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232064" y="2576188"/>
            <a:ext cx="2103144" cy="9278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 flipV="1">
            <a:off x="2298499" y="3185017"/>
            <a:ext cx="2016161" cy="351272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 flipV="1">
            <a:off x="2407848" y="2635260"/>
            <a:ext cx="1979970" cy="416243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ight Brace 52"/>
          <p:cNvSpPr/>
          <p:nvPr/>
        </p:nvSpPr>
        <p:spPr>
          <a:xfrm rot="16200000">
            <a:off x="11481297" y="3272691"/>
            <a:ext cx="266676" cy="53638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1347328" y="3108965"/>
            <a:ext cx="535496" cy="29857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C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7" name="Right Brace 56"/>
          <p:cNvSpPr/>
          <p:nvPr/>
        </p:nvSpPr>
        <p:spPr>
          <a:xfrm rot="5400000">
            <a:off x="8463232" y="4131570"/>
            <a:ext cx="266676" cy="707868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8328822" y="4623314"/>
            <a:ext cx="535496" cy="298579"/>
          </a:xfrm>
          <a:prstGeom prst="rect">
            <a:avLst/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00057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165842"/>
              </p:ext>
            </p:extLst>
          </p:nvPr>
        </p:nvGraphicFramePr>
        <p:xfrm>
          <a:off x="2092409" y="2380735"/>
          <a:ext cx="2578444" cy="190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11"/>
                <a:gridCol w="644611"/>
                <a:gridCol w="644611"/>
                <a:gridCol w="644611"/>
              </a:tblGrid>
              <a:tr h="47611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7" name="Straight Connector 26"/>
          <p:cNvCxnSpPr/>
          <p:nvPr/>
        </p:nvCxnSpPr>
        <p:spPr>
          <a:xfrm flipV="1">
            <a:off x="1767716" y="4282931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178601" y="1284045"/>
            <a:ext cx="5867219" cy="4942702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/>
              <a:t>Approximate objects with cells. Helps in getting a continuous space to work with easer to handle. </a:t>
            </a: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/>
              <a:t>Would have to map back whenever necessary (for the queries and results).</a:t>
            </a: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b="1" dirty="0" smtClean="0"/>
              <a:t>First Attempt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1800" b="1" dirty="0" smtClean="0"/>
              <a:t>Order on Y then X:  </a:t>
            </a:r>
            <a:r>
              <a:rPr lang="en-US" sz="1800" b="1" dirty="0" smtClean="0">
                <a:solidFill>
                  <a:srgbClr val="0070C0"/>
                </a:solidFill>
              </a:rPr>
              <a:t>(0,0) </a:t>
            </a:r>
            <a:r>
              <a:rPr lang="en-US" sz="1800" b="1" dirty="0" smtClean="0"/>
              <a:t>(1,0) (2,0) (3,0) </a:t>
            </a:r>
            <a:r>
              <a:rPr lang="en-US" sz="1800" b="1" dirty="0" smtClean="0">
                <a:solidFill>
                  <a:srgbClr val="0070C0"/>
                </a:solidFill>
              </a:rPr>
              <a:t>(0,1) </a:t>
            </a:r>
            <a:r>
              <a:rPr lang="en-US" sz="1800" b="1" dirty="0" smtClean="0"/>
              <a:t>(1,1) </a:t>
            </a:r>
            <a:r>
              <a:rPr lang="en-US" sz="1800" b="1" dirty="0" smtClean="0">
                <a:solidFill>
                  <a:srgbClr val="7030A0"/>
                </a:solidFill>
              </a:rPr>
              <a:t>(2,1) (3,1)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 smtClean="0"/>
              <a:t>(0,2) (1,2) </a:t>
            </a:r>
            <a:r>
              <a:rPr lang="en-US" sz="1800" b="1" dirty="0" smtClean="0">
                <a:solidFill>
                  <a:srgbClr val="7030A0"/>
                </a:solidFill>
              </a:rPr>
              <a:t>(2,2) (3,2)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(0,3) </a:t>
            </a:r>
            <a:r>
              <a:rPr lang="en-US" sz="1800" b="1" dirty="0" smtClean="0"/>
              <a:t>(1,3) (2,3) </a:t>
            </a:r>
            <a:r>
              <a:rPr lang="en-US" sz="1800" b="1" dirty="0" smtClean="0">
                <a:solidFill>
                  <a:srgbClr val="7030A0"/>
                </a:solidFill>
              </a:rPr>
              <a:t>(3,3)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1800" b="1" dirty="0" smtClean="0"/>
              <a:t>Insert tuples &lt;(0,0),C&gt;; </a:t>
            </a:r>
            <a:r>
              <a:rPr lang="en-US" sz="1800" b="1" dirty="0"/>
              <a:t>&lt;(</a:t>
            </a:r>
            <a:r>
              <a:rPr lang="en-US" sz="1800" b="1" dirty="0" smtClean="0"/>
              <a:t>0,1),</a:t>
            </a:r>
            <a:r>
              <a:rPr lang="en-US" sz="1800" b="1" dirty="0"/>
              <a:t>C</a:t>
            </a:r>
            <a:r>
              <a:rPr lang="en-US" sz="1800" b="1" dirty="0" smtClean="0"/>
              <a:t>&gt;; &lt;(2,1),A&gt;; &lt;(3,1</a:t>
            </a:r>
            <a:r>
              <a:rPr lang="en-US" sz="1800" b="1" dirty="0"/>
              <a:t>),A&gt;; &lt;(</a:t>
            </a:r>
            <a:r>
              <a:rPr lang="en-US" sz="1800" b="1" dirty="0" smtClean="0"/>
              <a:t>2,2),</a:t>
            </a:r>
            <a:r>
              <a:rPr lang="en-US" sz="1800" b="1" dirty="0"/>
              <a:t>A&gt;; </a:t>
            </a:r>
            <a:r>
              <a:rPr lang="en-US" sz="1800" b="1" dirty="0" smtClean="0"/>
              <a:t>&lt;(3,2),A&gt;; &lt;(0,3),B&gt;; &lt;(3,3),</a:t>
            </a:r>
            <a:r>
              <a:rPr lang="en-US" sz="1800" b="1" dirty="0"/>
              <a:t>A</a:t>
            </a:r>
            <a:r>
              <a:rPr lang="en-US" sz="1800" b="1" dirty="0" smtClean="0"/>
              <a:t>&gt;;</a:t>
            </a:r>
            <a:r>
              <a:rPr lang="en-US" sz="1800" b="1" dirty="0"/>
              <a:t> </a:t>
            </a:r>
            <a:r>
              <a:rPr lang="en-US" sz="1800" b="1" dirty="0" smtClean="0"/>
              <a:t> in a B+ tree. 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1800" b="1" dirty="0" smtClean="0"/>
              <a:t>These would be order of leaves in the B+ tree</a:t>
            </a:r>
          </a:p>
          <a:p>
            <a:pPr marL="0" lvl="0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1900" dirty="0" smtClean="0"/>
          </a:p>
          <a:p>
            <a:pPr lvl="1"/>
            <a:endParaRPr lang="en-US" sz="1900" dirty="0" smtClean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863811" y="4485504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1863811" y="1894704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2154536" y="4668395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0      1      2      3 </a:t>
            </a:r>
          </a:p>
        </p:txBody>
      </p:sp>
      <p:sp>
        <p:nvSpPr>
          <p:cNvPr id="19" name="Rectangle 18"/>
          <p:cNvSpPr/>
          <p:nvPr/>
        </p:nvSpPr>
        <p:spPr bwMode="auto">
          <a:xfrm rot="16200000">
            <a:off x="344321" y="307910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3693188" y="2565263"/>
            <a:ext cx="941615" cy="1140823"/>
          </a:xfrm>
          <a:custGeom>
            <a:avLst/>
            <a:gdLst>
              <a:gd name="connsiteX0" fmla="*/ 130629 w 1428206"/>
              <a:gd name="connsiteY0" fmla="*/ 618309 h 1332412"/>
              <a:gd name="connsiteX1" fmla="*/ 78377 w 1428206"/>
              <a:gd name="connsiteY1" fmla="*/ 687977 h 1332412"/>
              <a:gd name="connsiteX2" fmla="*/ 69669 w 1428206"/>
              <a:gd name="connsiteY2" fmla="*/ 714103 h 1332412"/>
              <a:gd name="connsiteX3" fmla="*/ 26126 w 1428206"/>
              <a:gd name="connsiteY3" fmla="*/ 783772 h 1332412"/>
              <a:gd name="connsiteX4" fmla="*/ 8709 w 1428206"/>
              <a:gd name="connsiteY4" fmla="*/ 853440 h 1332412"/>
              <a:gd name="connsiteX5" fmla="*/ 0 w 1428206"/>
              <a:gd name="connsiteY5" fmla="*/ 888274 h 1332412"/>
              <a:gd name="connsiteX6" fmla="*/ 17417 w 1428206"/>
              <a:gd name="connsiteY6" fmla="*/ 1079863 h 1332412"/>
              <a:gd name="connsiteX7" fmla="*/ 34834 w 1428206"/>
              <a:gd name="connsiteY7" fmla="*/ 1105989 h 1332412"/>
              <a:gd name="connsiteX8" fmla="*/ 43543 w 1428206"/>
              <a:gd name="connsiteY8" fmla="*/ 1132114 h 1332412"/>
              <a:gd name="connsiteX9" fmla="*/ 69669 w 1428206"/>
              <a:gd name="connsiteY9" fmla="*/ 1149532 h 1332412"/>
              <a:gd name="connsiteX10" fmla="*/ 87086 w 1428206"/>
              <a:gd name="connsiteY10" fmla="*/ 1193074 h 1332412"/>
              <a:gd name="connsiteX11" fmla="*/ 139337 w 1428206"/>
              <a:gd name="connsiteY11" fmla="*/ 1236617 h 1332412"/>
              <a:gd name="connsiteX12" fmla="*/ 156754 w 1428206"/>
              <a:gd name="connsiteY12" fmla="*/ 1262743 h 1332412"/>
              <a:gd name="connsiteX13" fmla="*/ 235132 w 1428206"/>
              <a:gd name="connsiteY13" fmla="*/ 1306286 h 1332412"/>
              <a:gd name="connsiteX14" fmla="*/ 278674 w 1428206"/>
              <a:gd name="connsiteY14" fmla="*/ 1332412 h 1332412"/>
              <a:gd name="connsiteX15" fmla="*/ 357052 w 1428206"/>
              <a:gd name="connsiteY15" fmla="*/ 1323703 h 1332412"/>
              <a:gd name="connsiteX16" fmla="*/ 391886 w 1428206"/>
              <a:gd name="connsiteY16" fmla="*/ 1271452 h 1332412"/>
              <a:gd name="connsiteX17" fmla="*/ 409303 w 1428206"/>
              <a:gd name="connsiteY17" fmla="*/ 1245326 h 1332412"/>
              <a:gd name="connsiteX18" fmla="*/ 418012 w 1428206"/>
              <a:gd name="connsiteY18" fmla="*/ 1193074 h 1332412"/>
              <a:gd name="connsiteX19" fmla="*/ 435429 w 1428206"/>
              <a:gd name="connsiteY19" fmla="*/ 1166949 h 1332412"/>
              <a:gd name="connsiteX20" fmla="*/ 496389 w 1428206"/>
              <a:gd name="connsiteY20" fmla="*/ 1123406 h 1332412"/>
              <a:gd name="connsiteX21" fmla="*/ 670560 w 1428206"/>
              <a:gd name="connsiteY21" fmla="*/ 1132114 h 1332412"/>
              <a:gd name="connsiteX22" fmla="*/ 748937 w 1428206"/>
              <a:gd name="connsiteY22" fmla="*/ 1166949 h 1332412"/>
              <a:gd name="connsiteX23" fmla="*/ 809897 w 1428206"/>
              <a:gd name="connsiteY23" fmla="*/ 1184366 h 1332412"/>
              <a:gd name="connsiteX24" fmla="*/ 879566 w 1428206"/>
              <a:gd name="connsiteY24" fmla="*/ 1201783 h 1332412"/>
              <a:gd name="connsiteX25" fmla="*/ 1114697 w 1428206"/>
              <a:gd name="connsiteY25" fmla="*/ 1193074 h 1332412"/>
              <a:gd name="connsiteX26" fmla="*/ 1140823 w 1428206"/>
              <a:gd name="connsiteY26" fmla="*/ 1184366 h 1332412"/>
              <a:gd name="connsiteX27" fmla="*/ 1175657 w 1428206"/>
              <a:gd name="connsiteY27" fmla="*/ 1175657 h 1332412"/>
              <a:gd name="connsiteX28" fmla="*/ 1227909 w 1428206"/>
              <a:gd name="connsiteY28" fmla="*/ 1158240 h 1332412"/>
              <a:gd name="connsiteX29" fmla="*/ 1288869 w 1428206"/>
              <a:gd name="connsiteY29" fmla="*/ 1140823 h 1332412"/>
              <a:gd name="connsiteX30" fmla="*/ 1341120 w 1428206"/>
              <a:gd name="connsiteY30" fmla="*/ 1114697 h 1332412"/>
              <a:gd name="connsiteX31" fmla="*/ 1375954 w 1428206"/>
              <a:gd name="connsiteY31" fmla="*/ 1079863 h 1332412"/>
              <a:gd name="connsiteX32" fmla="*/ 1402080 w 1428206"/>
              <a:gd name="connsiteY32" fmla="*/ 1062446 h 1332412"/>
              <a:gd name="connsiteX33" fmla="*/ 1410789 w 1428206"/>
              <a:gd name="connsiteY33" fmla="*/ 1036320 h 1332412"/>
              <a:gd name="connsiteX34" fmla="*/ 1428206 w 1428206"/>
              <a:gd name="connsiteY34" fmla="*/ 923109 h 1332412"/>
              <a:gd name="connsiteX35" fmla="*/ 1419497 w 1428206"/>
              <a:gd name="connsiteY35" fmla="*/ 644434 h 1332412"/>
              <a:gd name="connsiteX36" fmla="*/ 1410789 w 1428206"/>
              <a:gd name="connsiteY36" fmla="*/ 618309 h 1332412"/>
              <a:gd name="connsiteX37" fmla="*/ 1402080 w 1428206"/>
              <a:gd name="connsiteY37" fmla="*/ 574766 h 1332412"/>
              <a:gd name="connsiteX38" fmla="*/ 1393372 w 1428206"/>
              <a:gd name="connsiteY38" fmla="*/ 548640 h 1332412"/>
              <a:gd name="connsiteX39" fmla="*/ 1384663 w 1428206"/>
              <a:gd name="connsiteY39" fmla="*/ 513806 h 1332412"/>
              <a:gd name="connsiteX40" fmla="*/ 1367246 w 1428206"/>
              <a:gd name="connsiteY40" fmla="*/ 400594 h 1332412"/>
              <a:gd name="connsiteX41" fmla="*/ 1349829 w 1428206"/>
              <a:gd name="connsiteY41" fmla="*/ 374469 h 1332412"/>
              <a:gd name="connsiteX42" fmla="*/ 1332412 w 1428206"/>
              <a:gd name="connsiteY42" fmla="*/ 322217 h 1332412"/>
              <a:gd name="connsiteX43" fmla="*/ 1297577 w 1428206"/>
              <a:gd name="connsiteY43" fmla="*/ 261257 h 1332412"/>
              <a:gd name="connsiteX44" fmla="*/ 1280160 w 1428206"/>
              <a:gd name="connsiteY44" fmla="*/ 226423 h 1332412"/>
              <a:gd name="connsiteX45" fmla="*/ 1254034 w 1428206"/>
              <a:gd name="connsiteY45" fmla="*/ 156754 h 1332412"/>
              <a:gd name="connsiteX46" fmla="*/ 1245326 w 1428206"/>
              <a:gd name="connsiteY46" fmla="*/ 121920 h 1332412"/>
              <a:gd name="connsiteX47" fmla="*/ 1219200 w 1428206"/>
              <a:gd name="connsiteY47" fmla="*/ 95794 h 1332412"/>
              <a:gd name="connsiteX48" fmla="*/ 1149532 w 1428206"/>
              <a:gd name="connsiteY48" fmla="*/ 60960 h 1332412"/>
              <a:gd name="connsiteX49" fmla="*/ 1105989 w 1428206"/>
              <a:gd name="connsiteY49" fmla="*/ 52252 h 1332412"/>
              <a:gd name="connsiteX50" fmla="*/ 1053737 w 1428206"/>
              <a:gd name="connsiteY50" fmla="*/ 34834 h 1332412"/>
              <a:gd name="connsiteX51" fmla="*/ 1018903 w 1428206"/>
              <a:gd name="connsiteY51" fmla="*/ 26126 h 1332412"/>
              <a:gd name="connsiteX52" fmla="*/ 975360 w 1428206"/>
              <a:gd name="connsiteY52" fmla="*/ 17417 h 1332412"/>
              <a:gd name="connsiteX53" fmla="*/ 923109 w 1428206"/>
              <a:gd name="connsiteY53" fmla="*/ 0 h 1332412"/>
              <a:gd name="connsiteX54" fmla="*/ 766354 w 1428206"/>
              <a:gd name="connsiteY54" fmla="*/ 8709 h 1332412"/>
              <a:gd name="connsiteX55" fmla="*/ 740229 w 1428206"/>
              <a:gd name="connsiteY55" fmla="*/ 43543 h 1332412"/>
              <a:gd name="connsiteX56" fmla="*/ 705394 w 1428206"/>
              <a:gd name="connsiteY56" fmla="*/ 78377 h 1332412"/>
              <a:gd name="connsiteX57" fmla="*/ 731520 w 1428206"/>
              <a:gd name="connsiteY57" fmla="*/ 235132 h 1332412"/>
              <a:gd name="connsiteX58" fmla="*/ 748937 w 1428206"/>
              <a:gd name="connsiteY58" fmla="*/ 261257 h 1332412"/>
              <a:gd name="connsiteX59" fmla="*/ 766354 w 1428206"/>
              <a:gd name="connsiteY59" fmla="*/ 313509 h 1332412"/>
              <a:gd name="connsiteX60" fmla="*/ 748937 w 1428206"/>
              <a:gd name="connsiteY60" fmla="*/ 339634 h 1332412"/>
              <a:gd name="connsiteX61" fmla="*/ 705394 w 1428206"/>
              <a:gd name="connsiteY61" fmla="*/ 348343 h 1332412"/>
              <a:gd name="connsiteX62" fmla="*/ 644434 w 1428206"/>
              <a:gd name="connsiteY62" fmla="*/ 365760 h 1332412"/>
              <a:gd name="connsiteX63" fmla="*/ 609600 w 1428206"/>
              <a:gd name="connsiteY63" fmla="*/ 374469 h 1332412"/>
              <a:gd name="connsiteX64" fmla="*/ 583474 w 1428206"/>
              <a:gd name="connsiteY64" fmla="*/ 391886 h 1332412"/>
              <a:gd name="connsiteX65" fmla="*/ 487680 w 1428206"/>
              <a:gd name="connsiteY65" fmla="*/ 409303 h 1332412"/>
              <a:gd name="connsiteX66" fmla="*/ 400594 w 1428206"/>
              <a:gd name="connsiteY66" fmla="*/ 461554 h 1332412"/>
              <a:gd name="connsiteX67" fmla="*/ 374469 w 1428206"/>
              <a:gd name="connsiteY67" fmla="*/ 478972 h 1332412"/>
              <a:gd name="connsiteX68" fmla="*/ 348343 w 1428206"/>
              <a:gd name="connsiteY68" fmla="*/ 487680 h 1332412"/>
              <a:gd name="connsiteX69" fmla="*/ 313509 w 1428206"/>
              <a:gd name="connsiteY69" fmla="*/ 505097 h 1332412"/>
              <a:gd name="connsiteX70" fmla="*/ 278674 w 1428206"/>
              <a:gd name="connsiteY70" fmla="*/ 513806 h 1332412"/>
              <a:gd name="connsiteX71" fmla="*/ 252549 w 1428206"/>
              <a:gd name="connsiteY71" fmla="*/ 531223 h 1332412"/>
              <a:gd name="connsiteX72" fmla="*/ 226423 w 1428206"/>
              <a:gd name="connsiteY72" fmla="*/ 539932 h 1332412"/>
              <a:gd name="connsiteX73" fmla="*/ 200297 w 1428206"/>
              <a:gd name="connsiteY73" fmla="*/ 566057 h 1332412"/>
              <a:gd name="connsiteX74" fmla="*/ 174172 w 1428206"/>
              <a:gd name="connsiteY74" fmla="*/ 583474 h 1332412"/>
              <a:gd name="connsiteX75" fmla="*/ 156754 w 1428206"/>
              <a:gd name="connsiteY75" fmla="*/ 609600 h 1332412"/>
              <a:gd name="connsiteX76" fmla="*/ 130629 w 1428206"/>
              <a:gd name="connsiteY76" fmla="*/ 618309 h 13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428206" h="1332412">
                <a:moveTo>
                  <a:pt x="130629" y="618309"/>
                </a:moveTo>
                <a:cubicBezTo>
                  <a:pt x="117566" y="631372"/>
                  <a:pt x="87619" y="669494"/>
                  <a:pt x="78377" y="687977"/>
                </a:cubicBezTo>
                <a:cubicBezTo>
                  <a:pt x="74272" y="696188"/>
                  <a:pt x="74223" y="706133"/>
                  <a:pt x="69669" y="714103"/>
                </a:cubicBezTo>
                <a:cubicBezTo>
                  <a:pt x="26796" y="789132"/>
                  <a:pt x="58046" y="709292"/>
                  <a:pt x="26126" y="783772"/>
                </a:cubicBezTo>
                <a:cubicBezTo>
                  <a:pt x="15350" y="808916"/>
                  <a:pt x="15002" y="825120"/>
                  <a:pt x="8709" y="853440"/>
                </a:cubicBezTo>
                <a:cubicBezTo>
                  <a:pt x="6113" y="865124"/>
                  <a:pt x="2903" y="876663"/>
                  <a:pt x="0" y="888274"/>
                </a:cubicBezTo>
                <a:cubicBezTo>
                  <a:pt x="5806" y="952137"/>
                  <a:pt x="7286" y="1016542"/>
                  <a:pt x="17417" y="1079863"/>
                </a:cubicBezTo>
                <a:cubicBezTo>
                  <a:pt x="19071" y="1090198"/>
                  <a:pt x="30153" y="1096628"/>
                  <a:pt x="34834" y="1105989"/>
                </a:cubicBezTo>
                <a:cubicBezTo>
                  <a:pt x="38939" y="1114199"/>
                  <a:pt x="37809" y="1124946"/>
                  <a:pt x="43543" y="1132114"/>
                </a:cubicBezTo>
                <a:cubicBezTo>
                  <a:pt x="50082" y="1140287"/>
                  <a:pt x="60960" y="1143726"/>
                  <a:pt x="69669" y="1149532"/>
                </a:cubicBezTo>
                <a:cubicBezTo>
                  <a:pt x="75475" y="1164046"/>
                  <a:pt x="79330" y="1179502"/>
                  <a:pt x="87086" y="1193074"/>
                </a:cubicBezTo>
                <a:cubicBezTo>
                  <a:pt x="94008" y="1205187"/>
                  <a:pt x="134628" y="1233086"/>
                  <a:pt x="139337" y="1236617"/>
                </a:cubicBezTo>
                <a:cubicBezTo>
                  <a:pt x="145143" y="1245326"/>
                  <a:pt x="148877" y="1255851"/>
                  <a:pt x="156754" y="1262743"/>
                </a:cubicBezTo>
                <a:cubicBezTo>
                  <a:pt x="229976" y="1326812"/>
                  <a:pt x="183301" y="1280370"/>
                  <a:pt x="235132" y="1306286"/>
                </a:cubicBezTo>
                <a:cubicBezTo>
                  <a:pt x="250271" y="1313856"/>
                  <a:pt x="264160" y="1323703"/>
                  <a:pt x="278674" y="1332412"/>
                </a:cubicBezTo>
                <a:cubicBezTo>
                  <a:pt x="304800" y="1329509"/>
                  <a:pt x="332114" y="1332016"/>
                  <a:pt x="357052" y="1323703"/>
                </a:cubicBezTo>
                <a:cubicBezTo>
                  <a:pt x="386765" y="1313799"/>
                  <a:pt x="381446" y="1292332"/>
                  <a:pt x="391886" y="1271452"/>
                </a:cubicBezTo>
                <a:cubicBezTo>
                  <a:pt x="396567" y="1262091"/>
                  <a:pt x="403497" y="1254035"/>
                  <a:pt x="409303" y="1245326"/>
                </a:cubicBezTo>
                <a:cubicBezTo>
                  <a:pt x="412206" y="1227909"/>
                  <a:pt x="412428" y="1209825"/>
                  <a:pt x="418012" y="1193074"/>
                </a:cubicBezTo>
                <a:cubicBezTo>
                  <a:pt x="421322" y="1183145"/>
                  <a:pt x="428729" y="1174989"/>
                  <a:pt x="435429" y="1166949"/>
                </a:cubicBezTo>
                <a:cubicBezTo>
                  <a:pt x="460648" y="1136686"/>
                  <a:pt x="461170" y="1141015"/>
                  <a:pt x="496389" y="1123406"/>
                </a:cubicBezTo>
                <a:cubicBezTo>
                  <a:pt x="554446" y="1126309"/>
                  <a:pt x="612845" y="1125188"/>
                  <a:pt x="670560" y="1132114"/>
                </a:cubicBezTo>
                <a:cubicBezTo>
                  <a:pt x="689313" y="1134364"/>
                  <a:pt x="730717" y="1159141"/>
                  <a:pt x="748937" y="1166949"/>
                </a:cubicBezTo>
                <a:cubicBezTo>
                  <a:pt x="769809" y="1175894"/>
                  <a:pt x="787813" y="1178056"/>
                  <a:pt x="809897" y="1184366"/>
                </a:cubicBezTo>
                <a:cubicBezTo>
                  <a:pt x="872373" y="1202216"/>
                  <a:pt x="791051" y="1184079"/>
                  <a:pt x="879566" y="1201783"/>
                </a:cubicBezTo>
                <a:cubicBezTo>
                  <a:pt x="957943" y="1198880"/>
                  <a:pt x="1036440" y="1198291"/>
                  <a:pt x="1114697" y="1193074"/>
                </a:cubicBezTo>
                <a:cubicBezTo>
                  <a:pt x="1123856" y="1192463"/>
                  <a:pt x="1131997" y="1186888"/>
                  <a:pt x="1140823" y="1184366"/>
                </a:cubicBezTo>
                <a:cubicBezTo>
                  <a:pt x="1152331" y="1181078"/>
                  <a:pt x="1164193" y="1179096"/>
                  <a:pt x="1175657" y="1175657"/>
                </a:cubicBezTo>
                <a:cubicBezTo>
                  <a:pt x="1193242" y="1170381"/>
                  <a:pt x="1210324" y="1163515"/>
                  <a:pt x="1227909" y="1158240"/>
                </a:cubicBezTo>
                <a:cubicBezTo>
                  <a:pt x="1241866" y="1154053"/>
                  <a:pt x="1274232" y="1148142"/>
                  <a:pt x="1288869" y="1140823"/>
                </a:cubicBezTo>
                <a:cubicBezTo>
                  <a:pt x="1356396" y="1107059"/>
                  <a:pt x="1275451" y="1136588"/>
                  <a:pt x="1341120" y="1114697"/>
                </a:cubicBezTo>
                <a:cubicBezTo>
                  <a:pt x="1352731" y="1103086"/>
                  <a:pt x="1363486" y="1090550"/>
                  <a:pt x="1375954" y="1079863"/>
                </a:cubicBezTo>
                <a:cubicBezTo>
                  <a:pt x="1383901" y="1073052"/>
                  <a:pt x="1395542" y="1070619"/>
                  <a:pt x="1402080" y="1062446"/>
                </a:cubicBezTo>
                <a:cubicBezTo>
                  <a:pt x="1407815" y="1055278"/>
                  <a:pt x="1408563" y="1045226"/>
                  <a:pt x="1410789" y="1036320"/>
                </a:cubicBezTo>
                <a:cubicBezTo>
                  <a:pt x="1420761" y="996433"/>
                  <a:pt x="1422919" y="965399"/>
                  <a:pt x="1428206" y="923109"/>
                </a:cubicBezTo>
                <a:cubicBezTo>
                  <a:pt x="1425303" y="830217"/>
                  <a:pt x="1424799" y="737220"/>
                  <a:pt x="1419497" y="644434"/>
                </a:cubicBezTo>
                <a:cubicBezTo>
                  <a:pt x="1418973" y="635270"/>
                  <a:pt x="1413015" y="627214"/>
                  <a:pt x="1410789" y="618309"/>
                </a:cubicBezTo>
                <a:cubicBezTo>
                  <a:pt x="1407199" y="603949"/>
                  <a:pt x="1405670" y="589126"/>
                  <a:pt x="1402080" y="574766"/>
                </a:cubicBezTo>
                <a:cubicBezTo>
                  <a:pt x="1399854" y="565860"/>
                  <a:pt x="1395894" y="557466"/>
                  <a:pt x="1393372" y="548640"/>
                </a:cubicBezTo>
                <a:cubicBezTo>
                  <a:pt x="1390084" y="537132"/>
                  <a:pt x="1387566" y="525417"/>
                  <a:pt x="1384663" y="513806"/>
                </a:cubicBezTo>
                <a:cubicBezTo>
                  <a:pt x="1382916" y="498080"/>
                  <a:pt x="1378557" y="426988"/>
                  <a:pt x="1367246" y="400594"/>
                </a:cubicBezTo>
                <a:cubicBezTo>
                  <a:pt x="1363123" y="390974"/>
                  <a:pt x="1354080" y="384033"/>
                  <a:pt x="1349829" y="374469"/>
                </a:cubicBezTo>
                <a:cubicBezTo>
                  <a:pt x="1342373" y="357692"/>
                  <a:pt x="1340623" y="338638"/>
                  <a:pt x="1332412" y="322217"/>
                </a:cubicBezTo>
                <a:cubicBezTo>
                  <a:pt x="1279764" y="216927"/>
                  <a:pt x="1346824" y="347441"/>
                  <a:pt x="1297577" y="261257"/>
                </a:cubicBezTo>
                <a:cubicBezTo>
                  <a:pt x="1291136" y="249986"/>
                  <a:pt x="1285966" y="238034"/>
                  <a:pt x="1280160" y="226423"/>
                </a:cubicBezTo>
                <a:cubicBezTo>
                  <a:pt x="1258074" y="115988"/>
                  <a:pt x="1287671" y="235239"/>
                  <a:pt x="1254034" y="156754"/>
                </a:cubicBezTo>
                <a:cubicBezTo>
                  <a:pt x="1249319" y="145753"/>
                  <a:pt x="1251264" y="132312"/>
                  <a:pt x="1245326" y="121920"/>
                </a:cubicBezTo>
                <a:cubicBezTo>
                  <a:pt x="1239216" y="111227"/>
                  <a:pt x="1228661" y="103678"/>
                  <a:pt x="1219200" y="95794"/>
                </a:cubicBezTo>
                <a:cubicBezTo>
                  <a:pt x="1198984" y="78947"/>
                  <a:pt x="1174539" y="68462"/>
                  <a:pt x="1149532" y="60960"/>
                </a:cubicBezTo>
                <a:cubicBezTo>
                  <a:pt x="1135354" y="56707"/>
                  <a:pt x="1120269" y="56147"/>
                  <a:pt x="1105989" y="52252"/>
                </a:cubicBezTo>
                <a:cubicBezTo>
                  <a:pt x="1088276" y="47421"/>
                  <a:pt x="1071548" y="39287"/>
                  <a:pt x="1053737" y="34834"/>
                </a:cubicBezTo>
                <a:cubicBezTo>
                  <a:pt x="1042126" y="31931"/>
                  <a:pt x="1030587" y="28722"/>
                  <a:pt x="1018903" y="26126"/>
                </a:cubicBezTo>
                <a:cubicBezTo>
                  <a:pt x="1004454" y="22915"/>
                  <a:pt x="989640" y="21312"/>
                  <a:pt x="975360" y="17417"/>
                </a:cubicBezTo>
                <a:cubicBezTo>
                  <a:pt x="957648" y="12586"/>
                  <a:pt x="940526" y="5806"/>
                  <a:pt x="923109" y="0"/>
                </a:cubicBezTo>
                <a:cubicBezTo>
                  <a:pt x="870857" y="2903"/>
                  <a:pt x="817263" y="-3412"/>
                  <a:pt x="766354" y="8709"/>
                </a:cubicBezTo>
                <a:cubicBezTo>
                  <a:pt x="752235" y="12071"/>
                  <a:pt x="749787" y="32620"/>
                  <a:pt x="740229" y="43543"/>
                </a:cubicBezTo>
                <a:cubicBezTo>
                  <a:pt x="729416" y="55901"/>
                  <a:pt x="717006" y="66766"/>
                  <a:pt x="705394" y="78377"/>
                </a:cubicBezTo>
                <a:cubicBezTo>
                  <a:pt x="712745" y="181284"/>
                  <a:pt x="696610" y="174039"/>
                  <a:pt x="731520" y="235132"/>
                </a:cubicBezTo>
                <a:cubicBezTo>
                  <a:pt x="736713" y="244219"/>
                  <a:pt x="744686" y="251693"/>
                  <a:pt x="748937" y="261257"/>
                </a:cubicBezTo>
                <a:cubicBezTo>
                  <a:pt x="756393" y="278034"/>
                  <a:pt x="766354" y="313509"/>
                  <a:pt x="766354" y="313509"/>
                </a:cubicBezTo>
                <a:cubicBezTo>
                  <a:pt x="760548" y="322217"/>
                  <a:pt x="758024" y="334441"/>
                  <a:pt x="748937" y="339634"/>
                </a:cubicBezTo>
                <a:cubicBezTo>
                  <a:pt x="736085" y="346978"/>
                  <a:pt x="719843" y="345132"/>
                  <a:pt x="705394" y="348343"/>
                </a:cubicBezTo>
                <a:cubicBezTo>
                  <a:pt x="644155" y="361952"/>
                  <a:pt x="695336" y="351217"/>
                  <a:pt x="644434" y="365760"/>
                </a:cubicBezTo>
                <a:cubicBezTo>
                  <a:pt x="632926" y="369048"/>
                  <a:pt x="621211" y="371566"/>
                  <a:pt x="609600" y="374469"/>
                </a:cubicBezTo>
                <a:cubicBezTo>
                  <a:pt x="600891" y="380275"/>
                  <a:pt x="593499" y="388879"/>
                  <a:pt x="583474" y="391886"/>
                </a:cubicBezTo>
                <a:cubicBezTo>
                  <a:pt x="514590" y="412551"/>
                  <a:pt x="540139" y="389630"/>
                  <a:pt x="487680" y="409303"/>
                </a:cubicBezTo>
                <a:cubicBezTo>
                  <a:pt x="457077" y="420779"/>
                  <a:pt x="426634" y="444194"/>
                  <a:pt x="400594" y="461554"/>
                </a:cubicBezTo>
                <a:cubicBezTo>
                  <a:pt x="391885" y="467360"/>
                  <a:pt x="384398" y="475662"/>
                  <a:pt x="374469" y="478972"/>
                </a:cubicBezTo>
                <a:cubicBezTo>
                  <a:pt x="365760" y="481875"/>
                  <a:pt x="356780" y="484064"/>
                  <a:pt x="348343" y="487680"/>
                </a:cubicBezTo>
                <a:cubicBezTo>
                  <a:pt x="336411" y="492794"/>
                  <a:pt x="325664" y="500539"/>
                  <a:pt x="313509" y="505097"/>
                </a:cubicBezTo>
                <a:cubicBezTo>
                  <a:pt x="302302" y="509300"/>
                  <a:pt x="290286" y="510903"/>
                  <a:pt x="278674" y="513806"/>
                </a:cubicBezTo>
                <a:cubicBezTo>
                  <a:pt x="269966" y="519612"/>
                  <a:pt x="261910" y="526542"/>
                  <a:pt x="252549" y="531223"/>
                </a:cubicBezTo>
                <a:cubicBezTo>
                  <a:pt x="244338" y="535328"/>
                  <a:pt x="234061" y="534840"/>
                  <a:pt x="226423" y="539932"/>
                </a:cubicBezTo>
                <a:cubicBezTo>
                  <a:pt x="216176" y="546763"/>
                  <a:pt x="209758" y="558173"/>
                  <a:pt x="200297" y="566057"/>
                </a:cubicBezTo>
                <a:cubicBezTo>
                  <a:pt x="192257" y="572757"/>
                  <a:pt x="182880" y="577668"/>
                  <a:pt x="174172" y="583474"/>
                </a:cubicBezTo>
                <a:cubicBezTo>
                  <a:pt x="168366" y="592183"/>
                  <a:pt x="164155" y="602199"/>
                  <a:pt x="156754" y="609600"/>
                </a:cubicBezTo>
                <a:cubicBezTo>
                  <a:pt x="114719" y="651635"/>
                  <a:pt x="143692" y="605246"/>
                  <a:pt x="130629" y="618309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2114053" y="2443056"/>
            <a:ext cx="587588" cy="341334"/>
          </a:xfrm>
          <a:custGeom>
            <a:avLst/>
            <a:gdLst>
              <a:gd name="connsiteX0" fmla="*/ 43767 w 505322"/>
              <a:gd name="connsiteY0" fmla="*/ 156754 h 244414"/>
              <a:gd name="connsiteX1" fmla="*/ 87310 w 505322"/>
              <a:gd name="connsiteY1" fmla="*/ 174172 h 244414"/>
              <a:gd name="connsiteX2" fmla="*/ 113436 w 505322"/>
              <a:gd name="connsiteY2" fmla="*/ 200297 h 244414"/>
              <a:gd name="connsiteX3" fmla="*/ 200522 w 505322"/>
              <a:gd name="connsiteY3" fmla="*/ 235132 h 244414"/>
              <a:gd name="connsiteX4" fmla="*/ 374693 w 505322"/>
              <a:gd name="connsiteY4" fmla="*/ 243840 h 244414"/>
              <a:gd name="connsiteX5" fmla="*/ 487904 w 505322"/>
              <a:gd name="connsiteY5" fmla="*/ 235132 h 244414"/>
              <a:gd name="connsiteX6" fmla="*/ 505322 w 505322"/>
              <a:gd name="connsiteY6" fmla="*/ 182880 h 244414"/>
              <a:gd name="connsiteX7" fmla="*/ 487904 w 505322"/>
              <a:gd name="connsiteY7" fmla="*/ 87086 h 244414"/>
              <a:gd name="connsiteX8" fmla="*/ 409527 w 505322"/>
              <a:gd name="connsiteY8" fmla="*/ 52252 h 244414"/>
              <a:gd name="connsiteX9" fmla="*/ 226647 w 505322"/>
              <a:gd name="connsiteY9" fmla="*/ 43543 h 244414"/>
              <a:gd name="connsiteX10" fmla="*/ 200522 w 505322"/>
              <a:gd name="connsiteY10" fmla="*/ 26126 h 244414"/>
              <a:gd name="connsiteX11" fmla="*/ 183104 w 505322"/>
              <a:gd name="connsiteY11" fmla="*/ 8709 h 244414"/>
              <a:gd name="connsiteX12" fmla="*/ 156979 w 505322"/>
              <a:gd name="connsiteY12" fmla="*/ 0 h 244414"/>
              <a:gd name="connsiteX13" fmla="*/ 26350 w 505322"/>
              <a:gd name="connsiteY13" fmla="*/ 26126 h 244414"/>
              <a:gd name="connsiteX14" fmla="*/ 8933 w 505322"/>
              <a:gd name="connsiteY14" fmla="*/ 52252 h 244414"/>
              <a:gd name="connsiteX15" fmla="*/ 8933 w 505322"/>
              <a:gd name="connsiteY15" fmla="*/ 130629 h 244414"/>
              <a:gd name="connsiteX16" fmla="*/ 35059 w 505322"/>
              <a:gd name="connsiteY16" fmla="*/ 139337 h 244414"/>
              <a:gd name="connsiteX17" fmla="*/ 43767 w 505322"/>
              <a:gd name="connsiteY17" fmla="*/ 156754 h 2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5322" h="244414">
                <a:moveTo>
                  <a:pt x="43767" y="156754"/>
                </a:moveTo>
                <a:cubicBezTo>
                  <a:pt x="58281" y="162560"/>
                  <a:pt x="74054" y="165887"/>
                  <a:pt x="87310" y="174172"/>
                </a:cubicBezTo>
                <a:cubicBezTo>
                  <a:pt x="97754" y="180699"/>
                  <a:pt x="103414" y="193139"/>
                  <a:pt x="113436" y="200297"/>
                </a:cubicBezTo>
                <a:cubicBezTo>
                  <a:pt x="128684" y="211188"/>
                  <a:pt x="186878" y="234450"/>
                  <a:pt x="200522" y="235132"/>
                </a:cubicBezTo>
                <a:lnTo>
                  <a:pt x="374693" y="243840"/>
                </a:lnTo>
                <a:cubicBezTo>
                  <a:pt x="412430" y="240937"/>
                  <a:pt x="453606" y="251138"/>
                  <a:pt x="487904" y="235132"/>
                </a:cubicBezTo>
                <a:cubicBezTo>
                  <a:pt x="504541" y="227368"/>
                  <a:pt x="505322" y="182880"/>
                  <a:pt x="505322" y="182880"/>
                </a:cubicBezTo>
                <a:cubicBezTo>
                  <a:pt x="499516" y="150949"/>
                  <a:pt x="499555" y="117378"/>
                  <a:pt x="487904" y="87086"/>
                </a:cubicBezTo>
                <a:cubicBezTo>
                  <a:pt x="481830" y="71295"/>
                  <a:pt x="409738" y="52262"/>
                  <a:pt x="409527" y="52252"/>
                </a:cubicBezTo>
                <a:lnTo>
                  <a:pt x="226647" y="43543"/>
                </a:lnTo>
                <a:cubicBezTo>
                  <a:pt x="217939" y="37737"/>
                  <a:pt x="208695" y="32664"/>
                  <a:pt x="200522" y="26126"/>
                </a:cubicBezTo>
                <a:cubicBezTo>
                  <a:pt x="194111" y="20997"/>
                  <a:pt x="190145" y="12933"/>
                  <a:pt x="183104" y="8709"/>
                </a:cubicBezTo>
                <a:cubicBezTo>
                  <a:pt x="175233" y="3986"/>
                  <a:pt x="165687" y="2903"/>
                  <a:pt x="156979" y="0"/>
                </a:cubicBezTo>
                <a:cubicBezTo>
                  <a:pt x="109099" y="3990"/>
                  <a:pt x="61483" y="-9007"/>
                  <a:pt x="26350" y="26126"/>
                </a:cubicBezTo>
                <a:cubicBezTo>
                  <a:pt x="18949" y="33527"/>
                  <a:pt x="14739" y="43543"/>
                  <a:pt x="8933" y="52252"/>
                </a:cubicBezTo>
                <a:cubicBezTo>
                  <a:pt x="4569" y="74071"/>
                  <a:pt x="-8778" y="108491"/>
                  <a:pt x="8933" y="130629"/>
                </a:cubicBezTo>
                <a:cubicBezTo>
                  <a:pt x="14668" y="137797"/>
                  <a:pt x="26350" y="136434"/>
                  <a:pt x="35059" y="139337"/>
                </a:cubicBezTo>
                <a:lnTo>
                  <a:pt x="43767" y="156754"/>
                </a:ln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22" name="Freeform 21"/>
          <p:cNvSpPr/>
          <p:nvPr/>
        </p:nvSpPr>
        <p:spPr bwMode="auto">
          <a:xfrm>
            <a:off x="2114053" y="3464585"/>
            <a:ext cx="587588" cy="703762"/>
          </a:xfrm>
          <a:custGeom>
            <a:avLst/>
            <a:gdLst>
              <a:gd name="connsiteX0" fmla="*/ 142145 w 751745"/>
              <a:gd name="connsiteY0" fmla="*/ 217714 h 609600"/>
              <a:gd name="connsiteX1" fmla="*/ 133437 w 751745"/>
              <a:gd name="connsiteY1" fmla="*/ 531223 h 609600"/>
              <a:gd name="connsiteX2" fmla="*/ 142145 w 751745"/>
              <a:gd name="connsiteY2" fmla="*/ 557348 h 609600"/>
              <a:gd name="connsiteX3" fmla="*/ 159563 w 751745"/>
              <a:gd name="connsiteY3" fmla="*/ 583474 h 609600"/>
              <a:gd name="connsiteX4" fmla="*/ 211814 w 751745"/>
              <a:gd name="connsiteY4" fmla="*/ 609600 h 609600"/>
              <a:gd name="connsiteX5" fmla="*/ 307608 w 751745"/>
              <a:gd name="connsiteY5" fmla="*/ 600891 h 609600"/>
              <a:gd name="connsiteX6" fmla="*/ 333734 w 751745"/>
              <a:gd name="connsiteY6" fmla="*/ 583474 h 609600"/>
              <a:gd name="connsiteX7" fmla="*/ 403403 w 751745"/>
              <a:gd name="connsiteY7" fmla="*/ 566057 h 609600"/>
              <a:gd name="connsiteX8" fmla="*/ 612408 w 751745"/>
              <a:gd name="connsiteY8" fmla="*/ 566057 h 609600"/>
              <a:gd name="connsiteX9" fmla="*/ 638534 w 751745"/>
              <a:gd name="connsiteY9" fmla="*/ 539931 h 609600"/>
              <a:gd name="connsiteX10" fmla="*/ 673368 w 751745"/>
              <a:gd name="connsiteY10" fmla="*/ 487680 h 609600"/>
              <a:gd name="connsiteX11" fmla="*/ 682077 w 751745"/>
              <a:gd name="connsiteY11" fmla="*/ 452845 h 609600"/>
              <a:gd name="connsiteX12" fmla="*/ 690785 w 751745"/>
              <a:gd name="connsiteY12" fmla="*/ 348343 h 609600"/>
              <a:gd name="connsiteX13" fmla="*/ 708203 w 751745"/>
              <a:gd name="connsiteY13" fmla="*/ 322217 h 609600"/>
              <a:gd name="connsiteX14" fmla="*/ 716911 w 751745"/>
              <a:gd name="connsiteY14" fmla="*/ 296091 h 609600"/>
              <a:gd name="connsiteX15" fmla="*/ 751745 w 751745"/>
              <a:gd name="connsiteY15" fmla="*/ 243840 h 609600"/>
              <a:gd name="connsiteX16" fmla="*/ 743037 w 751745"/>
              <a:gd name="connsiteY16" fmla="*/ 139337 h 609600"/>
              <a:gd name="connsiteX17" fmla="*/ 682077 w 751745"/>
              <a:gd name="connsiteY17" fmla="*/ 69668 h 609600"/>
              <a:gd name="connsiteX18" fmla="*/ 655951 w 751745"/>
              <a:gd name="connsiteY18" fmla="*/ 60960 h 609600"/>
              <a:gd name="connsiteX19" fmla="*/ 621117 w 751745"/>
              <a:gd name="connsiteY19" fmla="*/ 43543 h 609600"/>
              <a:gd name="connsiteX20" fmla="*/ 499197 w 751745"/>
              <a:gd name="connsiteY20" fmla="*/ 17417 h 609600"/>
              <a:gd name="connsiteX21" fmla="*/ 368568 w 751745"/>
              <a:gd name="connsiteY21" fmla="*/ 8708 h 609600"/>
              <a:gd name="connsiteX22" fmla="*/ 211814 w 751745"/>
              <a:gd name="connsiteY22" fmla="*/ 0 h 609600"/>
              <a:gd name="connsiteX23" fmla="*/ 63768 w 751745"/>
              <a:gd name="connsiteY23" fmla="*/ 8708 h 609600"/>
              <a:gd name="connsiteX24" fmla="*/ 11517 w 751745"/>
              <a:gd name="connsiteY24" fmla="*/ 26125 h 609600"/>
              <a:gd name="connsiteX25" fmla="*/ 11517 w 751745"/>
              <a:gd name="connsiteY25" fmla="*/ 113211 h 609600"/>
              <a:gd name="connsiteX26" fmla="*/ 63768 w 751745"/>
              <a:gd name="connsiteY26" fmla="*/ 139337 h 609600"/>
              <a:gd name="connsiteX27" fmla="*/ 98603 w 751745"/>
              <a:gd name="connsiteY27" fmla="*/ 182880 h 609600"/>
              <a:gd name="connsiteX28" fmla="*/ 116020 w 751745"/>
              <a:gd name="connsiteY28" fmla="*/ 209005 h 609600"/>
              <a:gd name="connsiteX29" fmla="*/ 142145 w 751745"/>
              <a:gd name="connsiteY29" fmla="*/ 2177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1745" h="609600">
                <a:moveTo>
                  <a:pt x="142145" y="217714"/>
                </a:moveTo>
                <a:cubicBezTo>
                  <a:pt x="145048" y="271417"/>
                  <a:pt x="117664" y="270972"/>
                  <a:pt x="133437" y="531223"/>
                </a:cubicBezTo>
                <a:cubicBezTo>
                  <a:pt x="133992" y="540386"/>
                  <a:pt x="138040" y="549138"/>
                  <a:pt x="142145" y="557348"/>
                </a:cubicBezTo>
                <a:cubicBezTo>
                  <a:pt x="146826" y="566710"/>
                  <a:pt x="152162" y="576073"/>
                  <a:pt x="159563" y="583474"/>
                </a:cubicBezTo>
                <a:cubicBezTo>
                  <a:pt x="176445" y="600356"/>
                  <a:pt x="190565" y="602517"/>
                  <a:pt x="211814" y="609600"/>
                </a:cubicBezTo>
                <a:cubicBezTo>
                  <a:pt x="243745" y="606697"/>
                  <a:pt x="276257" y="607609"/>
                  <a:pt x="307608" y="600891"/>
                </a:cubicBezTo>
                <a:cubicBezTo>
                  <a:pt x="317842" y="598698"/>
                  <a:pt x="324373" y="588155"/>
                  <a:pt x="333734" y="583474"/>
                </a:cubicBezTo>
                <a:cubicBezTo>
                  <a:pt x="351589" y="574546"/>
                  <a:pt x="386836" y="569370"/>
                  <a:pt x="403403" y="566057"/>
                </a:cubicBezTo>
                <a:cubicBezTo>
                  <a:pt x="469751" y="571586"/>
                  <a:pt x="546060" y="583750"/>
                  <a:pt x="612408" y="566057"/>
                </a:cubicBezTo>
                <a:cubicBezTo>
                  <a:pt x="624308" y="562884"/>
                  <a:pt x="630973" y="549653"/>
                  <a:pt x="638534" y="539931"/>
                </a:cubicBezTo>
                <a:cubicBezTo>
                  <a:pt x="651385" y="523408"/>
                  <a:pt x="673368" y="487680"/>
                  <a:pt x="673368" y="487680"/>
                </a:cubicBezTo>
                <a:cubicBezTo>
                  <a:pt x="676271" y="476068"/>
                  <a:pt x="680592" y="464722"/>
                  <a:pt x="682077" y="452845"/>
                </a:cubicBezTo>
                <a:cubicBezTo>
                  <a:pt x="686413" y="418160"/>
                  <a:pt x="683930" y="382619"/>
                  <a:pt x="690785" y="348343"/>
                </a:cubicBezTo>
                <a:cubicBezTo>
                  <a:pt x="692838" y="338080"/>
                  <a:pt x="702397" y="330926"/>
                  <a:pt x="708203" y="322217"/>
                </a:cubicBezTo>
                <a:cubicBezTo>
                  <a:pt x="711106" y="313508"/>
                  <a:pt x="712453" y="304116"/>
                  <a:pt x="716911" y="296091"/>
                </a:cubicBezTo>
                <a:cubicBezTo>
                  <a:pt x="727077" y="277793"/>
                  <a:pt x="751745" y="243840"/>
                  <a:pt x="751745" y="243840"/>
                </a:cubicBezTo>
                <a:cubicBezTo>
                  <a:pt x="748842" y="209006"/>
                  <a:pt x="752392" y="173017"/>
                  <a:pt x="743037" y="139337"/>
                </a:cubicBezTo>
                <a:cubicBezTo>
                  <a:pt x="734609" y="108997"/>
                  <a:pt x="709514" y="83386"/>
                  <a:pt x="682077" y="69668"/>
                </a:cubicBezTo>
                <a:cubicBezTo>
                  <a:pt x="673866" y="65563"/>
                  <a:pt x="664388" y="64576"/>
                  <a:pt x="655951" y="60960"/>
                </a:cubicBezTo>
                <a:cubicBezTo>
                  <a:pt x="644019" y="55846"/>
                  <a:pt x="633433" y="47648"/>
                  <a:pt x="621117" y="43543"/>
                </a:cubicBezTo>
                <a:cubicBezTo>
                  <a:pt x="595545" y="35019"/>
                  <a:pt x="529898" y="20341"/>
                  <a:pt x="499197" y="17417"/>
                </a:cubicBezTo>
                <a:cubicBezTo>
                  <a:pt x="455754" y="13280"/>
                  <a:pt x="412128" y="11348"/>
                  <a:pt x="368568" y="8708"/>
                </a:cubicBezTo>
                <a:lnTo>
                  <a:pt x="211814" y="0"/>
                </a:lnTo>
                <a:cubicBezTo>
                  <a:pt x="162465" y="2903"/>
                  <a:pt x="112787" y="2314"/>
                  <a:pt x="63768" y="8708"/>
                </a:cubicBezTo>
                <a:cubicBezTo>
                  <a:pt x="45563" y="11082"/>
                  <a:pt x="11517" y="26125"/>
                  <a:pt x="11517" y="26125"/>
                </a:cubicBezTo>
                <a:cubicBezTo>
                  <a:pt x="366" y="59577"/>
                  <a:pt x="-7544" y="70324"/>
                  <a:pt x="11517" y="113211"/>
                </a:cubicBezTo>
                <a:cubicBezTo>
                  <a:pt x="17389" y="126422"/>
                  <a:pt x="52176" y="135473"/>
                  <a:pt x="63768" y="139337"/>
                </a:cubicBezTo>
                <a:cubicBezTo>
                  <a:pt x="117368" y="219739"/>
                  <a:pt x="48972" y="120844"/>
                  <a:pt x="98603" y="182880"/>
                </a:cubicBezTo>
                <a:cubicBezTo>
                  <a:pt x="105141" y="191053"/>
                  <a:pt x="107045" y="203620"/>
                  <a:pt x="116020" y="209005"/>
                </a:cubicBezTo>
                <a:cubicBezTo>
                  <a:pt x="123487" y="213485"/>
                  <a:pt x="139242" y="164011"/>
                  <a:pt x="142145" y="217714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C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4021494" y="2202024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373736" y="2153807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738001" y="2163138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093477" y="2159138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743593" y="3808672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733670" y="3325525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743592" y="2852049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le 12"/>
          <p:cNvSpPr txBox="1">
            <a:spLocks/>
          </p:cNvSpPr>
          <p:nvPr/>
        </p:nvSpPr>
        <p:spPr>
          <a:xfrm>
            <a:off x="838200" y="134208"/>
            <a:ext cx="10515600" cy="1004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Towards Getting an Order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362516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165842"/>
              </p:ext>
            </p:extLst>
          </p:nvPr>
        </p:nvGraphicFramePr>
        <p:xfrm>
          <a:off x="2092409" y="2380735"/>
          <a:ext cx="2578444" cy="190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11"/>
                <a:gridCol w="644611"/>
                <a:gridCol w="644611"/>
                <a:gridCol w="644611"/>
              </a:tblGrid>
              <a:tr h="47611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7" name="Straight Connector 26"/>
          <p:cNvCxnSpPr/>
          <p:nvPr/>
        </p:nvCxnSpPr>
        <p:spPr>
          <a:xfrm flipV="1">
            <a:off x="1767716" y="4282931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507890" y="1284045"/>
            <a:ext cx="5509939" cy="4942702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/>
              <a:t>Approximate objects with cells. Helps in getting a continuous space to work with easer to handle. </a:t>
            </a: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/>
              <a:t>Would have to map back whenever necessary (for the queries and results).</a:t>
            </a: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b="1" dirty="0" smtClean="0"/>
              <a:t>First Attempt (Y then X)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1800" b="1" dirty="0"/>
              <a:t>Insert tuples &lt;(0,0),C&gt;; &lt;(0,1),C&gt;; &lt;(2,1),A&gt;; &lt;(3,1),A&gt;; &lt;(2,2),A&gt;; &lt;(3,2),A&gt;; &lt;(0,3),B&gt;; &lt;(3,3),A&gt;;  in a B+ tree. 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1800" b="1" dirty="0" smtClean="0">
                <a:solidFill>
                  <a:srgbClr val="FF0000"/>
                </a:solidFill>
              </a:rPr>
              <a:t>Range Query: Retrieve the objects  whose 2&lt;x&lt;3 and 2&lt;y&lt;3</a:t>
            </a:r>
          </a:p>
          <a:p>
            <a:pPr lvl="0">
              <a:spcBef>
                <a:spcPts val="600"/>
              </a:spcBef>
              <a:spcAft>
                <a:spcPts val="1200"/>
              </a:spcAft>
            </a:pPr>
            <a:endParaRPr lang="en-US" sz="1900" dirty="0" smtClean="0"/>
          </a:p>
          <a:p>
            <a:pPr lvl="1"/>
            <a:endParaRPr lang="en-US" sz="1900" dirty="0" smtClean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863811" y="4485504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1863811" y="1894704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2154536" y="4668395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0      1      2      3 </a:t>
            </a:r>
          </a:p>
        </p:txBody>
      </p:sp>
      <p:sp>
        <p:nvSpPr>
          <p:cNvPr id="19" name="Rectangle 18"/>
          <p:cNvSpPr/>
          <p:nvPr/>
        </p:nvSpPr>
        <p:spPr bwMode="auto">
          <a:xfrm rot="16200000">
            <a:off x="344321" y="307910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3693188" y="2565263"/>
            <a:ext cx="941615" cy="1140823"/>
          </a:xfrm>
          <a:custGeom>
            <a:avLst/>
            <a:gdLst>
              <a:gd name="connsiteX0" fmla="*/ 130629 w 1428206"/>
              <a:gd name="connsiteY0" fmla="*/ 618309 h 1332412"/>
              <a:gd name="connsiteX1" fmla="*/ 78377 w 1428206"/>
              <a:gd name="connsiteY1" fmla="*/ 687977 h 1332412"/>
              <a:gd name="connsiteX2" fmla="*/ 69669 w 1428206"/>
              <a:gd name="connsiteY2" fmla="*/ 714103 h 1332412"/>
              <a:gd name="connsiteX3" fmla="*/ 26126 w 1428206"/>
              <a:gd name="connsiteY3" fmla="*/ 783772 h 1332412"/>
              <a:gd name="connsiteX4" fmla="*/ 8709 w 1428206"/>
              <a:gd name="connsiteY4" fmla="*/ 853440 h 1332412"/>
              <a:gd name="connsiteX5" fmla="*/ 0 w 1428206"/>
              <a:gd name="connsiteY5" fmla="*/ 888274 h 1332412"/>
              <a:gd name="connsiteX6" fmla="*/ 17417 w 1428206"/>
              <a:gd name="connsiteY6" fmla="*/ 1079863 h 1332412"/>
              <a:gd name="connsiteX7" fmla="*/ 34834 w 1428206"/>
              <a:gd name="connsiteY7" fmla="*/ 1105989 h 1332412"/>
              <a:gd name="connsiteX8" fmla="*/ 43543 w 1428206"/>
              <a:gd name="connsiteY8" fmla="*/ 1132114 h 1332412"/>
              <a:gd name="connsiteX9" fmla="*/ 69669 w 1428206"/>
              <a:gd name="connsiteY9" fmla="*/ 1149532 h 1332412"/>
              <a:gd name="connsiteX10" fmla="*/ 87086 w 1428206"/>
              <a:gd name="connsiteY10" fmla="*/ 1193074 h 1332412"/>
              <a:gd name="connsiteX11" fmla="*/ 139337 w 1428206"/>
              <a:gd name="connsiteY11" fmla="*/ 1236617 h 1332412"/>
              <a:gd name="connsiteX12" fmla="*/ 156754 w 1428206"/>
              <a:gd name="connsiteY12" fmla="*/ 1262743 h 1332412"/>
              <a:gd name="connsiteX13" fmla="*/ 235132 w 1428206"/>
              <a:gd name="connsiteY13" fmla="*/ 1306286 h 1332412"/>
              <a:gd name="connsiteX14" fmla="*/ 278674 w 1428206"/>
              <a:gd name="connsiteY14" fmla="*/ 1332412 h 1332412"/>
              <a:gd name="connsiteX15" fmla="*/ 357052 w 1428206"/>
              <a:gd name="connsiteY15" fmla="*/ 1323703 h 1332412"/>
              <a:gd name="connsiteX16" fmla="*/ 391886 w 1428206"/>
              <a:gd name="connsiteY16" fmla="*/ 1271452 h 1332412"/>
              <a:gd name="connsiteX17" fmla="*/ 409303 w 1428206"/>
              <a:gd name="connsiteY17" fmla="*/ 1245326 h 1332412"/>
              <a:gd name="connsiteX18" fmla="*/ 418012 w 1428206"/>
              <a:gd name="connsiteY18" fmla="*/ 1193074 h 1332412"/>
              <a:gd name="connsiteX19" fmla="*/ 435429 w 1428206"/>
              <a:gd name="connsiteY19" fmla="*/ 1166949 h 1332412"/>
              <a:gd name="connsiteX20" fmla="*/ 496389 w 1428206"/>
              <a:gd name="connsiteY20" fmla="*/ 1123406 h 1332412"/>
              <a:gd name="connsiteX21" fmla="*/ 670560 w 1428206"/>
              <a:gd name="connsiteY21" fmla="*/ 1132114 h 1332412"/>
              <a:gd name="connsiteX22" fmla="*/ 748937 w 1428206"/>
              <a:gd name="connsiteY22" fmla="*/ 1166949 h 1332412"/>
              <a:gd name="connsiteX23" fmla="*/ 809897 w 1428206"/>
              <a:gd name="connsiteY23" fmla="*/ 1184366 h 1332412"/>
              <a:gd name="connsiteX24" fmla="*/ 879566 w 1428206"/>
              <a:gd name="connsiteY24" fmla="*/ 1201783 h 1332412"/>
              <a:gd name="connsiteX25" fmla="*/ 1114697 w 1428206"/>
              <a:gd name="connsiteY25" fmla="*/ 1193074 h 1332412"/>
              <a:gd name="connsiteX26" fmla="*/ 1140823 w 1428206"/>
              <a:gd name="connsiteY26" fmla="*/ 1184366 h 1332412"/>
              <a:gd name="connsiteX27" fmla="*/ 1175657 w 1428206"/>
              <a:gd name="connsiteY27" fmla="*/ 1175657 h 1332412"/>
              <a:gd name="connsiteX28" fmla="*/ 1227909 w 1428206"/>
              <a:gd name="connsiteY28" fmla="*/ 1158240 h 1332412"/>
              <a:gd name="connsiteX29" fmla="*/ 1288869 w 1428206"/>
              <a:gd name="connsiteY29" fmla="*/ 1140823 h 1332412"/>
              <a:gd name="connsiteX30" fmla="*/ 1341120 w 1428206"/>
              <a:gd name="connsiteY30" fmla="*/ 1114697 h 1332412"/>
              <a:gd name="connsiteX31" fmla="*/ 1375954 w 1428206"/>
              <a:gd name="connsiteY31" fmla="*/ 1079863 h 1332412"/>
              <a:gd name="connsiteX32" fmla="*/ 1402080 w 1428206"/>
              <a:gd name="connsiteY32" fmla="*/ 1062446 h 1332412"/>
              <a:gd name="connsiteX33" fmla="*/ 1410789 w 1428206"/>
              <a:gd name="connsiteY33" fmla="*/ 1036320 h 1332412"/>
              <a:gd name="connsiteX34" fmla="*/ 1428206 w 1428206"/>
              <a:gd name="connsiteY34" fmla="*/ 923109 h 1332412"/>
              <a:gd name="connsiteX35" fmla="*/ 1419497 w 1428206"/>
              <a:gd name="connsiteY35" fmla="*/ 644434 h 1332412"/>
              <a:gd name="connsiteX36" fmla="*/ 1410789 w 1428206"/>
              <a:gd name="connsiteY36" fmla="*/ 618309 h 1332412"/>
              <a:gd name="connsiteX37" fmla="*/ 1402080 w 1428206"/>
              <a:gd name="connsiteY37" fmla="*/ 574766 h 1332412"/>
              <a:gd name="connsiteX38" fmla="*/ 1393372 w 1428206"/>
              <a:gd name="connsiteY38" fmla="*/ 548640 h 1332412"/>
              <a:gd name="connsiteX39" fmla="*/ 1384663 w 1428206"/>
              <a:gd name="connsiteY39" fmla="*/ 513806 h 1332412"/>
              <a:gd name="connsiteX40" fmla="*/ 1367246 w 1428206"/>
              <a:gd name="connsiteY40" fmla="*/ 400594 h 1332412"/>
              <a:gd name="connsiteX41" fmla="*/ 1349829 w 1428206"/>
              <a:gd name="connsiteY41" fmla="*/ 374469 h 1332412"/>
              <a:gd name="connsiteX42" fmla="*/ 1332412 w 1428206"/>
              <a:gd name="connsiteY42" fmla="*/ 322217 h 1332412"/>
              <a:gd name="connsiteX43" fmla="*/ 1297577 w 1428206"/>
              <a:gd name="connsiteY43" fmla="*/ 261257 h 1332412"/>
              <a:gd name="connsiteX44" fmla="*/ 1280160 w 1428206"/>
              <a:gd name="connsiteY44" fmla="*/ 226423 h 1332412"/>
              <a:gd name="connsiteX45" fmla="*/ 1254034 w 1428206"/>
              <a:gd name="connsiteY45" fmla="*/ 156754 h 1332412"/>
              <a:gd name="connsiteX46" fmla="*/ 1245326 w 1428206"/>
              <a:gd name="connsiteY46" fmla="*/ 121920 h 1332412"/>
              <a:gd name="connsiteX47" fmla="*/ 1219200 w 1428206"/>
              <a:gd name="connsiteY47" fmla="*/ 95794 h 1332412"/>
              <a:gd name="connsiteX48" fmla="*/ 1149532 w 1428206"/>
              <a:gd name="connsiteY48" fmla="*/ 60960 h 1332412"/>
              <a:gd name="connsiteX49" fmla="*/ 1105989 w 1428206"/>
              <a:gd name="connsiteY49" fmla="*/ 52252 h 1332412"/>
              <a:gd name="connsiteX50" fmla="*/ 1053737 w 1428206"/>
              <a:gd name="connsiteY50" fmla="*/ 34834 h 1332412"/>
              <a:gd name="connsiteX51" fmla="*/ 1018903 w 1428206"/>
              <a:gd name="connsiteY51" fmla="*/ 26126 h 1332412"/>
              <a:gd name="connsiteX52" fmla="*/ 975360 w 1428206"/>
              <a:gd name="connsiteY52" fmla="*/ 17417 h 1332412"/>
              <a:gd name="connsiteX53" fmla="*/ 923109 w 1428206"/>
              <a:gd name="connsiteY53" fmla="*/ 0 h 1332412"/>
              <a:gd name="connsiteX54" fmla="*/ 766354 w 1428206"/>
              <a:gd name="connsiteY54" fmla="*/ 8709 h 1332412"/>
              <a:gd name="connsiteX55" fmla="*/ 740229 w 1428206"/>
              <a:gd name="connsiteY55" fmla="*/ 43543 h 1332412"/>
              <a:gd name="connsiteX56" fmla="*/ 705394 w 1428206"/>
              <a:gd name="connsiteY56" fmla="*/ 78377 h 1332412"/>
              <a:gd name="connsiteX57" fmla="*/ 731520 w 1428206"/>
              <a:gd name="connsiteY57" fmla="*/ 235132 h 1332412"/>
              <a:gd name="connsiteX58" fmla="*/ 748937 w 1428206"/>
              <a:gd name="connsiteY58" fmla="*/ 261257 h 1332412"/>
              <a:gd name="connsiteX59" fmla="*/ 766354 w 1428206"/>
              <a:gd name="connsiteY59" fmla="*/ 313509 h 1332412"/>
              <a:gd name="connsiteX60" fmla="*/ 748937 w 1428206"/>
              <a:gd name="connsiteY60" fmla="*/ 339634 h 1332412"/>
              <a:gd name="connsiteX61" fmla="*/ 705394 w 1428206"/>
              <a:gd name="connsiteY61" fmla="*/ 348343 h 1332412"/>
              <a:gd name="connsiteX62" fmla="*/ 644434 w 1428206"/>
              <a:gd name="connsiteY62" fmla="*/ 365760 h 1332412"/>
              <a:gd name="connsiteX63" fmla="*/ 609600 w 1428206"/>
              <a:gd name="connsiteY63" fmla="*/ 374469 h 1332412"/>
              <a:gd name="connsiteX64" fmla="*/ 583474 w 1428206"/>
              <a:gd name="connsiteY64" fmla="*/ 391886 h 1332412"/>
              <a:gd name="connsiteX65" fmla="*/ 487680 w 1428206"/>
              <a:gd name="connsiteY65" fmla="*/ 409303 h 1332412"/>
              <a:gd name="connsiteX66" fmla="*/ 400594 w 1428206"/>
              <a:gd name="connsiteY66" fmla="*/ 461554 h 1332412"/>
              <a:gd name="connsiteX67" fmla="*/ 374469 w 1428206"/>
              <a:gd name="connsiteY67" fmla="*/ 478972 h 1332412"/>
              <a:gd name="connsiteX68" fmla="*/ 348343 w 1428206"/>
              <a:gd name="connsiteY68" fmla="*/ 487680 h 1332412"/>
              <a:gd name="connsiteX69" fmla="*/ 313509 w 1428206"/>
              <a:gd name="connsiteY69" fmla="*/ 505097 h 1332412"/>
              <a:gd name="connsiteX70" fmla="*/ 278674 w 1428206"/>
              <a:gd name="connsiteY70" fmla="*/ 513806 h 1332412"/>
              <a:gd name="connsiteX71" fmla="*/ 252549 w 1428206"/>
              <a:gd name="connsiteY71" fmla="*/ 531223 h 1332412"/>
              <a:gd name="connsiteX72" fmla="*/ 226423 w 1428206"/>
              <a:gd name="connsiteY72" fmla="*/ 539932 h 1332412"/>
              <a:gd name="connsiteX73" fmla="*/ 200297 w 1428206"/>
              <a:gd name="connsiteY73" fmla="*/ 566057 h 1332412"/>
              <a:gd name="connsiteX74" fmla="*/ 174172 w 1428206"/>
              <a:gd name="connsiteY74" fmla="*/ 583474 h 1332412"/>
              <a:gd name="connsiteX75" fmla="*/ 156754 w 1428206"/>
              <a:gd name="connsiteY75" fmla="*/ 609600 h 1332412"/>
              <a:gd name="connsiteX76" fmla="*/ 130629 w 1428206"/>
              <a:gd name="connsiteY76" fmla="*/ 618309 h 13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428206" h="1332412">
                <a:moveTo>
                  <a:pt x="130629" y="618309"/>
                </a:moveTo>
                <a:cubicBezTo>
                  <a:pt x="117566" y="631372"/>
                  <a:pt x="87619" y="669494"/>
                  <a:pt x="78377" y="687977"/>
                </a:cubicBezTo>
                <a:cubicBezTo>
                  <a:pt x="74272" y="696188"/>
                  <a:pt x="74223" y="706133"/>
                  <a:pt x="69669" y="714103"/>
                </a:cubicBezTo>
                <a:cubicBezTo>
                  <a:pt x="26796" y="789132"/>
                  <a:pt x="58046" y="709292"/>
                  <a:pt x="26126" y="783772"/>
                </a:cubicBezTo>
                <a:cubicBezTo>
                  <a:pt x="15350" y="808916"/>
                  <a:pt x="15002" y="825120"/>
                  <a:pt x="8709" y="853440"/>
                </a:cubicBezTo>
                <a:cubicBezTo>
                  <a:pt x="6113" y="865124"/>
                  <a:pt x="2903" y="876663"/>
                  <a:pt x="0" y="888274"/>
                </a:cubicBezTo>
                <a:cubicBezTo>
                  <a:pt x="5806" y="952137"/>
                  <a:pt x="7286" y="1016542"/>
                  <a:pt x="17417" y="1079863"/>
                </a:cubicBezTo>
                <a:cubicBezTo>
                  <a:pt x="19071" y="1090198"/>
                  <a:pt x="30153" y="1096628"/>
                  <a:pt x="34834" y="1105989"/>
                </a:cubicBezTo>
                <a:cubicBezTo>
                  <a:pt x="38939" y="1114199"/>
                  <a:pt x="37809" y="1124946"/>
                  <a:pt x="43543" y="1132114"/>
                </a:cubicBezTo>
                <a:cubicBezTo>
                  <a:pt x="50082" y="1140287"/>
                  <a:pt x="60960" y="1143726"/>
                  <a:pt x="69669" y="1149532"/>
                </a:cubicBezTo>
                <a:cubicBezTo>
                  <a:pt x="75475" y="1164046"/>
                  <a:pt x="79330" y="1179502"/>
                  <a:pt x="87086" y="1193074"/>
                </a:cubicBezTo>
                <a:cubicBezTo>
                  <a:pt x="94008" y="1205187"/>
                  <a:pt x="134628" y="1233086"/>
                  <a:pt x="139337" y="1236617"/>
                </a:cubicBezTo>
                <a:cubicBezTo>
                  <a:pt x="145143" y="1245326"/>
                  <a:pt x="148877" y="1255851"/>
                  <a:pt x="156754" y="1262743"/>
                </a:cubicBezTo>
                <a:cubicBezTo>
                  <a:pt x="229976" y="1326812"/>
                  <a:pt x="183301" y="1280370"/>
                  <a:pt x="235132" y="1306286"/>
                </a:cubicBezTo>
                <a:cubicBezTo>
                  <a:pt x="250271" y="1313856"/>
                  <a:pt x="264160" y="1323703"/>
                  <a:pt x="278674" y="1332412"/>
                </a:cubicBezTo>
                <a:cubicBezTo>
                  <a:pt x="304800" y="1329509"/>
                  <a:pt x="332114" y="1332016"/>
                  <a:pt x="357052" y="1323703"/>
                </a:cubicBezTo>
                <a:cubicBezTo>
                  <a:pt x="386765" y="1313799"/>
                  <a:pt x="381446" y="1292332"/>
                  <a:pt x="391886" y="1271452"/>
                </a:cubicBezTo>
                <a:cubicBezTo>
                  <a:pt x="396567" y="1262091"/>
                  <a:pt x="403497" y="1254035"/>
                  <a:pt x="409303" y="1245326"/>
                </a:cubicBezTo>
                <a:cubicBezTo>
                  <a:pt x="412206" y="1227909"/>
                  <a:pt x="412428" y="1209825"/>
                  <a:pt x="418012" y="1193074"/>
                </a:cubicBezTo>
                <a:cubicBezTo>
                  <a:pt x="421322" y="1183145"/>
                  <a:pt x="428729" y="1174989"/>
                  <a:pt x="435429" y="1166949"/>
                </a:cubicBezTo>
                <a:cubicBezTo>
                  <a:pt x="460648" y="1136686"/>
                  <a:pt x="461170" y="1141015"/>
                  <a:pt x="496389" y="1123406"/>
                </a:cubicBezTo>
                <a:cubicBezTo>
                  <a:pt x="554446" y="1126309"/>
                  <a:pt x="612845" y="1125188"/>
                  <a:pt x="670560" y="1132114"/>
                </a:cubicBezTo>
                <a:cubicBezTo>
                  <a:pt x="689313" y="1134364"/>
                  <a:pt x="730717" y="1159141"/>
                  <a:pt x="748937" y="1166949"/>
                </a:cubicBezTo>
                <a:cubicBezTo>
                  <a:pt x="769809" y="1175894"/>
                  <a:pt x="787813" y="1178056"/>
                  <a:pt x="809897" y="1184366"/>
                </a:cubicBezTo>
                <a:cubicBezTo>
                  <a:pt x="872373" y="1202216"/>
                  <a:pt x="791051" y="1184079"/>
                  <a:pt x="879566" y="1201783"/>
                </a:cubicBezTo>
                <a:cubicBezTo>
                  <a:pt x="957943" y="1198880"/>
                  <a:pt x="1036440" y="1198291"/>
                  <a:pt x="1114697" y="1193074"/>
                </a:cubicBezTo>
                <a:cubicBezTo>
                  <a:pt x="1123856" y="1192463"/>
                  <a:pt x="1131997" y="1186888"/>
                  <a:pt x="1140823" y="1184366"/>
                </a:cubicBezTo>
                <a:cubicBezTo>
                  <a:pt x="1152331" y="1181078"/>
                  <a:pt x="1164193" y="1179096"/>
                  <a:pt x="1175657" y="1175657"/>
                </a:cubicBezTo>
                <a:cubicBezTo>
                  <a:pt x="1193242" y="1170381"/>
                  <a:pt x="1210324" y="1163515"/>
                  <a:pt x="1227909" y="1158240"/>
                </a:cubicBezTo>
                <a:cubicBezTo>
                  <a:pt x="1241866" y="1154053"/>
                  <a:pt x="1274232" y="1148142"/>
                  <a:pt x="1288869" y="1140823"/>
                </a:cubicBezTo>
                <a:cubicBezTo>
                  <a:pt x="1356396" y="1107059"/>
                  <a:pt x="1275451" y="1136588"/>
                  <a:pt x="1341120" y="1114697"/>
                </a:cubicBezTo>
                <a:cubicBezTo>
                  <a:pt x="1352731" y="1103086"/>
                  <a:pt x="1363486" y="1090550"/>
                  <a:pt x="1375954" y="1079863"/>
                </a:cubicBezTo>
                <a:cubicBezTo>
                  <a:pt x="1383901" y="1073052"/>
                  <a:pt x="1395542" y="1070619"/>
                  <a:pt x="1402080" y="1062446"/>
                </a:cubicBezTo>
                <a:cubicBezTo>
                  <a:pt x="1407815" y="1055278"/>
                  <a:pt x="1408563" y="1045226"/>
                  <a:pt x="1410789" y="1036320"/>
                </a:cubicBezTo>
                <a:cubicBezTo>
                  <a:pt x="1420761" y="996433"/>
                  <a:pt x="1422919" y="965399"/>
                  <a:pt x="1428206" y="923109"/>
                </a:cubicBezTo>
                <a:cubicBezTo>
                  <a:pt x="1425303" y="830217"/>
                  <a:pt x="1424799" y="737220"/>
                  <a:pt x="1419497" y="644434"/>
                </a:cubicBezTo>
                <a:cubicBezTo>
                  <a:pt x="1418973" y="635270"/>
                  <a:pt x="1413015" y="627214"/>
                  <a:pt x="1410789" y="618309"/>
                </a:cubicBezTo>
                <a:cubicBezTo>
                  <a:pt x="1407199" y="603949"/>
                  <a:pt x="1405670" y="589126"/>
                  <a:pt x="1402080" y="574766"/>
                </a:cubicBezTo>
                <a:cubicBezTo>
                  <a:pt x="1399854" y="565860"/>
                  <a:pt x="1395894" y="557466"/>
                  <a:pt x="1393372" y="548640"/>
                </a:cubicBezTo>
                <a:cubicBezTo>
                  <a:pt x="1390084" y="537132"/>
                  <a:pt x="1387566" y="525417"/>
                  <a:pt x="1384663" y="513806"/>
                </a:cubicBezTo>
                <a:cubicBezTo>
                  <a:pt x="1382916" y="498080"/>
                  <a:pt x="1378557" y="426988"/>
                  <a:pt x="1367246" y="400594"/>
                </a:cubicBezTo>
                <a:cubicBezTo>
                  <a:pt x="1363123" y="390974"/>
                  <a:pt x="1354080" y="384033"/>
                  <a:pt x="1349829" y="374469"/>
                </a:cubicBezTo>
                <a:cubicBezTo>
                  <a:pt x="1342373" y="357692"/>
                  <a:pt x="1340623" y="338638"/>
                  <a:pt x="1332412" y="322217"/>
                </a:cubicBezTo>
                <a:cubicBezTo>
                  <a:pt x="1279764" y="216927"/>
                  <a:pt x="1346824" y="347441"/>
                  <a:pt x="1297577" y="261257"/>
                </a:cubicBezTo>
                <a:cubicBezTo>
                  <a:pt x="1291136" y="249986"/>
                  <a:pt x="1285966" y="238034"/>
                  <a:pt x="1280160" y="226423"/>
                </a:cubicBezTo>
                <a:cubicBezTo>
                  <a:pt x="1258074" y="115988"/>
                  <a:pt x="1287671" y="235239"/>
                  <a:pt x="1254034" y="156754"/>
                </a:cubicBezTo>
                <a:cubicBezTo>
                  <a:pt x="1249319" y="145753"/>
                  <a:pt x="1251264" y="132312"/>
                  <a:pt x="1245326" y="121920"/>
                </a:cubicBezTo>
                <a:cubicBezTo>
                  <a:pt x="1239216" y="111227"/>
                  <a:pt x="1228661" y="103678"/>
                  <a:pt x="1219200" y="95794"/>
                </a:cubicBezTo>
                <a:cubicBezTo>
                  <a:pt x="1198984" y="78947"/>
                  <a:pt x="1174539" y="68462"/>
                  <a:pt x="1149532" y="60960"/>
                </a:cubicBezTo>
                <a:cubicBezTo>
                  <a:pt x="1135354" y="56707"/>
                  <a:pt x="1120269" y="56147"/>
                  <a:pt x="1105989" y="52252"/>
                </a:cubicBezTo>
                <a:cubicBezTo>
                  <a:pt x="1088276" y="47421"/>
                  <a:pt x="1071548" y="39287"/>
                  <a:pt x="1053737" y="34834"/>
                </a:cubicBezTo>
                <a:cubicBezTo>
                  <a:pt x="1042126" y="31931"/>
                  <a:pt x="1030587" y="28722"/>
                  <a:pt x="1018903" y="26126"/>
                </a:cubicBezTo>
                <a:cubicBezTo>
                  <a:pt x="1004454" y="22915"/>
                  <a:pt x="989640" y="21312"/>
                  <a:pt x="975360" y="17417"/>
                </a:cubicBezTo>
                <a:cubicBezTo>
                  <a:pt x="957648" y="12586"/>
                  <a:pt x="940526" y="5806"/>
                  <a:pt x="923109" y="0"/>
                </a:cubicBezTo>
                <a:cubicBezTo>
                  <a:pt x="870857" y="2903"/>
                  <a:pt x="817263" y="-3412"/>
                  <a:pt x="766354" y="8709"/>
                </a:cubicBezTo>
                <a:cubicBezTo>
                  <a:pt x="752235" y="12071"/>
                  <a:pt x="749787" y="32620"/>
                  <a:pt x="740229" y="43543"/>
                </a:cubicBezTo>
                <a:cubicBezTo>
                  <a:pt x="729416" y="55901"/>
                  <a:pt x="717006" y="66766"/>
                  <a:pt x="705394" y="78377"/>
                </a:cubicBezTo>
                <a:cubicBezTo>
                  <a:pt x="712745" y="181284"/>
                  <a:pt x="696610" y="174039"/>
                  <a:pt x="731520" y="235132"/>
                </a:cubicBezTo>
                <a:cubicBezTo>
                  <a:pt x="736713" y="244219"/>
                  <a:pt x="744686" y="251693"/>
                  <a:pt x="748937" y="261257"/>
                </a:cubicBezTo>
                <a:cubicBezTo>
                  <a:pt x="756393" y="278034"/>
                  <a:pt x="766354" y="313509"/>
                  <a:pt x="766354" y="313509"/>
                </a:cubicBezTo>
                <a:cubicBezTo>
                  <a:pt x="760548" y="322217"/>
                  <a:pt x="758024" y="334441"/>
                  <a:pt x="748937" y="339634"/>
                </a:cubicBezTo>
                <a:cubicBezTo>
                  <a:pt x="736085" y="346978"/>
                  <a:pt x="719843" y="345132"/>
                  <a:pt x="705394" y="348343"/>
                </a:cubicBezTo>
                <a:cubicBezTo>
                  <a:pt x="644155" y="361952"/>
                  <a:pt x="695336" y="351217"/>
                  <a:pt x="644434" y="365760"/>
                </a:cubicBezTo>
                <a:cubicBezTo>
                  <a:pt x="632926" y="369048"/>
                  <a:pt x="621211" y="371566"/>
                  <a:pt x="609600" y="374469"/>
                </a:cubicBezTo>
                <a:cubicBezTo>
                  <a:pt x="600891" y="380275"/>
                  <a:pt x="593499" y="388879"/>
                  <a:pt x="583474" y="391886"/>
                </a:cubicBezTo>
                <a:cubicBezTo>
                  <a:pt x="514590" y="412551"/>
                  <a:pt x="540139" y="389630"/>
                  <a:pt x="487680" y="409303"/>
                </a:cubicBezTo>
                <a:cubicBezTo>
                  <a:pt x="457077" y="420779"/>
                  <a:pt x="426634" y="444194"/>
                  <a:pt x="400594" y="461554"/>
                </a:cubicBezTo>
                <a:cubicBezTo>
                  <a:pt x="391885" y="467360"/>
                  <a:pt x="384398" y="475662"/>
                  <a:pt x="374469" y="478972"/>
                </a:cubicBezTo>
                <a:cubicBezTo>
                  <a:pt x="365760" y="481875"/>
                  <a:pt x="356780" y="484064"/>
                  <a:pt x="348343" y="487680"/>
                </a:cubicBezTo>
                <a:cubicBezTo>
                  <a:pt x="336411" y="492794"/>
                  <a:pt x="325664" y="500539"/>
                  <a:pt x="313509" y="505097"/>
                </a:cubicBezTo>
                <a:cubicBezTo>
                  <a:pt x="302302" y="509300"/>
                  <a:pt x="290286" y="510903"/>
                  <a:pt x="278674" y="513806"/>
                </a:cubicBezTo>
                <a:cubicBezTo>
                  <a:pt x="269966" y="519612"/>
                  <a:pt x="261910" y="526542"/>
                  <a:pt x="252549" y="531223"/>
                </a:cubicBezTo>
                <a:cubicBezTo>
                  <a:pt x="244338" y="535328"/>
                  <a:pt x="234061" y="534840"/>
                  <a:pt x="226423" y="539932"/>
                </a:cubicBezTo>
                <a:cubicBezTo>
                  <a:pt x="216176" y="546763"/>
                  <a:pt x="209758" y="558173"/>
                  <a:pt x="200297" y="566057"/>
                </a:cubicBezTo>
                <a:cubicBezTo>
                  <a:pt x="192257" y="572757"/>
                  <a:pt x="182880" y="577668"/>
                  <a:pt x="174172" y="583474"/>
                </a:cubicBezTo>
                <a:cubicBezTo>
                  <a:pt x="168366" y="592183"/>
                  <a:pt x="164155" y="602199"/>
                  <a:pt x="156754" y="609600"/>
                </a:cubicBezTo>
                <a:cubicBezTo>
                  <a:pt x="114719" y="651635"/>
                  <a:pt x="143692" y="605246"/>
                  <a:pt x="130629" y="618309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2114053" y="2443056"/>
            <a:ext cx="587588" cy="341334"/>
          </a:xfrm>
          <a:custGeom>
            <a:avLst/>
            <a:gdLst>
              <a:gd name="connsiteX0" fmla="*/ 43767 w 505322"/>
              <a:gd name="connsiteY0" fmla="*/ 156754 h 244414"/>
              <a:gd name="connsiteX1" fmla="*/ 87310 w 505322"/>
              <a:gd name="connsiteY1" fmla="*/ 174172 h 244414"/>
              <a:gd name="connsiteX2" fmla="*/ 113436 w 505322"/>
              <a:gd name="connsiteY2" fmla="*/ 200297 h 244414"/>
              <a:gd name="connsiteX3" fmla="*/ 200522 w 505322"/>
              <a:gd name="connsiteY3" fmla="*/ 235132 h 244414"/>
              <a:gd name="connsiteX4" fmla="*/ 374693 w 505322"/>
              <a:gd name="connsiteY4" fmla="*/ 243840 h 244414"/>
              <a:gd name="connsiteX5" fmla="*/ 487904 w 505322"/>
              <a:gd name="connsiteY5" fmla="*/ 235132 h 244414"/>
              <a:gd name="connsiteX6" fmla="*/ 505322 w 505322"/>
              <a:gd name="connsiteY6" fmla="*/ 182880 h 244414"/>
              <a:gd name="connsiteX7" fmla="*/ 487904 w 505322"/>
              <a:gd name="connsiteY7" fmla="*/ 87086 h 244414"/>
              <a:gd name="connsiteX8" fmla="*/ 409527 w 505322"/>
              <a:gd name="connsiteY8" fmla="*/ 52252 h 244414"/>
              <a:gd name="connsiteX9" fmla="*/ 226647 w 505322"/>
              <a:gd name="connsiteY9" fmla="*/ 43543 h 244414"/>
              <a:gd name="connsiteX10" fmla="*/ 200522 w 505322"/>
              <a:gd name="connsiteY10" fmla="*/ 26126 h 244414"/>
              <a:gd name="connsiteX11" fmla="*/ 183104 w 505322"/>
              <a:gd name="connsiteY11" fmla="*/ 8709 h 244414"/>
              <a:gd name="connsiteX12" fmla="*/ 156979 w 505322"/>
              <a:gd name="connsiteY12" fmla="*/ 0 h 244414"/>
              <a:gd name="connsiteX13" fmla="*/ 26350 w 505322"/>
              <a:gd name="connsiteY13" fmla="*/ 26126 h 244414"/>
              <a:gd name="connsiteX14" fmla="*/ 8933 w 505322"/>
              <a:gd name="connsiteY14" fmla="*/ 52252 h 244414"/>
              <a:gd name="connsiteX15" fmla="*/ 8933 w 505322"/>
              <a:gd name="connsiteY15" fmla="*/ 130629 h 244414"/>
              <a:gd name="connsiteX16" fmla="*/ 35059 w 505322"/>
              <a:gd name="connsiteY16" fmla="*/ 139337 h 244414"/>
              <a:gd name="connsiteX17" fmla="*/ 43767 w 505322"/>
              <a:gd name="connsiteY17" fmla="*/ 156754 h 2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5322" h="244414">
                <a:moveTo>
                  <a:pt x="43767" y="156754"/>
                </a:moveTo>
                <a:cubicBezTo>
                  <a:pt x="58281" y="162560"/>
                  <a:pt x="74054" y="165887"/>
                  <a:pt x="87310" y="174172"/>
                </a:cubicBezTo>
                <a:cubicBezTo>
                  <a:pt x="97754" y="180699"/>
                  <a:pt x="103414" y="193139"/>
                  <a:pt x="113436" y="200297"/>
                </a:cubicBezTo>
                <a:cubicBezTo>
                  <a:pt x="128684" y="211188"/>
                  <a:pt x="186878" y="234450"/>
                  <a:pt x="200522" y="235132"/>
                </a:cubicBezTo>
                <a:lnTo>
                  <a:pt x="374693" y="243840"/>
                </a:lnTo>
                <a:cubicBezTo>
                  <a:pt x="412430" y="240937"/>
                  <a:pt x="453606" y="251138"/>
                  <a:pt x="487904" y="235132"/>
                </a:cubicBezTo>
                <a:cubicBezTo>
                  <a:pt x="504541" y="227368"/>
                  <a:pt x="505322" y="182880"/>
                  <a:pt x="505322" y="182880"/>
                </a:cubicBezTo>
                <a:cubicBezTo>
                  <a:pt x="499516" y="150949"/>
                  <a:pt x="499555" y="117378"/>
                  <a:pt x="487904" y="87086"/>
                </a:cubicBezTo>
                <a:cubicBezTo>
                  <a:pt x="481830" y="71295"/>
                  <a:pt x="409738" y="52262"/>
                  <a:pt x="409527" y="52252"/>
                </a:cubicBezTo>
                <a:lnTo>
                  <a:pt x="226647" y="43543"/>
                </a:lnTo>
                <a:cubicBezTo>
                  <a:pt x="217939" y="37737"/>
                  <a:pt x="208695" y="32664"/>
                  <a:pt x="200522" y="26126"/>
                </a:cubicBezTo>
                <a:cubicBezTo>
                  <a:pt x="194111" y="20997"/>
                  <a:pt x="190145" y="12933"/>
                  <a:pt x="183104" y="8709"/>
                </a:cubicBezTo>
                <a:cubicBezTo>
                  <a:pt x="175233" y="3986"/>
                  <a:pt x="165687" y="2903"/>
                  <a:pt x="156979" y="0"/>
                </a:cubicBezTo>
                <a:cubicBezTo>
                  <a:pt x="109099" y="3990"/>
                  <a:pt x="61483" y="-9007"/>
                  <a:pt x="26350" y="26126"/>
                </a:cubicBezTo>
                <a:cubicBezTo>
                  <a:pt x="18949" y="33527"/>
                  <a:pt x="14739" y="43543"/>
                  <a:pt x="8933" y="52252"/>
                </a:cubicBezTo>
                <a:cubicBezTo>
                  <a:pt x="4569" y="74071"/>
                  <a:pt x="-8778" y="108491"/>
                  <a:pt x="8933" y="130629"/>
                </a:cubicBezTo>
                <a:cubicBezTo>
                  <a:pt x="14668" y="137797"/>
                  <a:pt x="26350" y="136434"/>
                  <a:pt x="35059" y="139337"/>
                </a:cubicBezTo>
                <a:lnTo>
                  <a:pt x="43767" y="156754"/>
                </a:ln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22" name="Freeform 21"/>
          <p:cNvSpPr/>
          <p:nvPr/>
        </p:nvSpPr>
        <p:spPr bwMode="auto">
          <a:xfrm>
            <a:off x="2114053" y="3464585"/>
            <a:ext cx="587588" cy="703762"/>
          </a:xfrm>
          <a:custGeom>
            <a:avLst/>
            <a:gdLst>
              <a:gd name="connsiteX0" fmla="*/ 142145 w 751745"/>
              <a:gd name="connsiteY0" fmla="*/ 217714 h 609600"/>
              <a:gd name="connsiteX1" fmla="*/ 133437 w 751745"/>
              <a:gd name="connsiteY1" fmla="*/ 531223 h 609600"/>
              <a:gd name="connsiteX2" fmla="*/ 142145 w 751745"/>
              <a:gd name="connsiteY2" fmla="*/ 557348 h 609600"/>
              <a:gd name="connsiteX3" fmla="*/ 159563 w 751745"/>
              <a:gd name="connsiteY3" fmla="*/ 583474 h 609600"/>
              <a:gd name="connsiteX4" fmla="*/ 211814 w 751745"/>
              <a:gd name="connsiteY4" fmla="*/ 609600 h 609600"/>
              <a:gd name="connsiteX5" fmla="*/ 307608 w 751745"/>
              <a:gd name="connsiteY5" fmla="*/ 600891 h 609600"/>
              <a:gd name="connsiteX6" fmla="*/ 333734 w 751745"/>
              <a:gd name="connsiteY6" fmla="*/ 583474 h 609600"/>
              <a:gd name="connsiteX7" fmla="*/ 403403 w 751745"/>
              <a:gd name="connsiteY7" fmla="*/ 566057 h 609600"/>
              <a:gd name="connsiteX8" fmla="*/ 612408 w 751745"/>
              <a:gd name="connsiteY8" fmla="*/ 566057 h 609600"/>
              <a:gd name="connsiteX9" fmla="*/ 638534 w 751745"/>
              <a:gd name="connsiteY9" fmla="*/ 539931 h 609600"/>
              <a:gd name="connsiteX10" fmla="*/ 673368 w 751745"/>
              <a:gd name="connsiteY10" fmla="*/ 487680 h 609600"/>
              <a:gd name="connsiteX11" fmla="*/ 682077 w 751745"/>
              <a:gd name="connsiteY11" fmla="*/ 452845 h 609600"/>
              <a:gd name="connsiteX12" fmla="*/ 690785 w 751745"/>
              <a:gd name="connsiteY12" fmla="*/ 348343 h 609600"/>
              <a:gd name="connsiteX13" fmla="*/ 708203 w 751745"/>
              <a:gd name="connsiteY13" fmla="*/ 322217 h 609600"/>
              <a:gd name="connsiteX14" fmla="*/ 716911 w 751745"/>
              <a:gd name="connsiteY14" fmla="*/ 296091 h 609600"/>
              <a:gd name="connsiteX15" fmla="*/ 751745 w 751745"/>
              <a:gd name="connsiteY15" fmla="*/ 243840 h 609600"/>
              <a:gd name="connsiteX16" fmla="*/ 743037 w 751745"/>
              <a:gd name="connsiteY16" fmla="*/ 139337 h 609600"/>
              <a:gd name="connsiteX17" fmla="*/ 682077 w 751745"/>
              <a:gd name="connsiteY17" fmla="*/ 69668 h 609600"/>
              <a:gd name="connsiteX18" fmla="*/ 655951 w 751745"/>
              <a:gd name="connsiteY18" fmla="*/ 60960 h 609600"/>
              <a:gd name="connsiteX19" fmla="*/ 621117 w 751745"/>
              <a:gd name="connsiteY19" fmla="*/ 43543 h 609600"/>
              <a:gd name="connsiteX20" fmla="*/ 499197 w 751745"/>
              <a:gd name="connsiteY20" fmla="*/ 17417 h 609600"/>
              <a:gd name="connsiteX21" fmla="*/ 368568 w 751745"/>
              <a:gd name="connsiteY21" fmla="*/ 8708 h 609600"/>
              <a:gd name="connsiteX22" fmla="*/ 211814 w 751745"/>
              <a:gd name="connsiteY22" fmla="*/ 0 h 609600"/>
              <a:gd name="connsiteX23" fmla="*/ 63768 w 751745"/>
              <a:gd name="connsiteY23" fmla="*/ 8708 h 609600"/>
              <a:gd name="connsiteX24" fmla="*/ 11517 w 751745"/>
              <a:gd name="connsiteY24" fmla="*/ 26125 h 609600"/>
              <a:gd name="connsiteX25" fmla="*/ 11517 w 751745"/>
              <a:gd name="connsiteY25" fmla="*/ 113211 h 609600"/>
              <a:gd name="connsiteX26" fmla="*/ 63768 w 751745"/>
              <a:gd name="connsiteY26" fmla="*/ 139337 h 609600"/>
              <a:gd name="connsiteX27" fmla="*/ 98603 w 751745"/>
              <a:gd name="connsiteY27" fmla="*/ 182880 h 609600"/>
              <a:gd name="connsiteX28" fmla="*/ 116020 w 751745"/>
              <a:gd name="connsiteY28" fmla="*/ 209005 h 609600"/>
              <a:gd name="connsiteX29" fmla="*/ 142145 w 751745"/>
              <a:gd name="connsiteY29" fmla="*/ 2177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1745" h="609600">
                <a:moveTo>
                  <a:pt x="142145" y="217714"/>
                </a:moveTo>
                <a:cubicBezTo>
                  <a:pt x="145048" y="271417"/>
                  <a:pt x="117664" y="270972"/>
                  <a:pt x="133437" y="531223"/>
                </a:cubicBezTo>
                <a:cubicBezTo>
                  <a:pt x="133992" y="540386"/>
                  <a:pt x="138040" y="549138"/>
                  <a:pt x="142145" y="557348"/>
                </a:cubicBezTo>
                <a:cubicBezTo>
                  <a:pt x="146826" y="566710"/>
                  <a:pt x="152162" y="576073"/>
                  <a:pt x="159563" y="583474"/>
                </a:cubicBezTo>
                <a:cubicBezTo>
                  <a:pt x="176445" y="600356"/>
                  <a:pt x="190565" y="602517"/>
                  <a:pt x="211814" y="609600"/>
                </a:cubicBezTo>
                <a:cubicBezTo>
                  <a:pt x="243745" y="606697"/>
                  <a:pt x="276257" y="607609"/>
                  <a:pt x="307608" y="600891"/>
                </a:cubicBezTo>
                <a:cubicBezTo>
                  <a:pt x="317842" y="598698"/>
                  <a:pt x="324373" y="588155"/>
                  <a:pt x="333734" y="583474"/>
                </a:cubicBezTo>
                <a:cubicBezTo>
                  <a:pt x="351589" y="574546"/>
                  <a:pt x="386836" y="569370"/>
                  <a:pt x="403403" y="566057"/>
                </a:cubicBezTo>
                <a:cubicBezTo>
                  <a:pt x="469751" y="571586"/>
                  <a:pt x="546060" y="583750"/>
                  <a:pt x="612408" y="566057"/>
                </a:cubicBezTo>
                <a:cubicBezTo>
                  <a:pt x="624308" y="562884"/>
                  <a:pt x="630973" y="549653"/>
                  <a:pt x="638534" y="539931"/>
                </a:cubicBezTo>
                <a:cubicBezTo>
                  <a:pt x="651385" y="523408"/>
                  <a:pt x="673368" y="487680"/>
                  <a:pt x="673368" y="487680"/>
                </a:cubicBezTo>
                <a:cubicBezTo>
                  <a:pt x="676271" y="476068"/>
                  <a:pt x="680592" y="464722"/>
                  <a:pt x="682077" y="452845"/>
                </a:cubicBezTo>
                <a:cubicBezTo>
                  <a:pt x="686413" y="418160"/>
                  <a:pt x="683930" y="382619"/>
                  <a:pt x="690785" y="348343"/>
                </a:cubicBezTo>
                <a:cubicBezTo>
                  <a:pt x="692838" y="338080"/>
                  <a:pt x="702397" y="330926"/>
                  <a:pt x="708203" y="322217"/>
                </a:cubicBezTo>
                <a:cubicBezTo>
                  <a:pt x="711106" y="313508"/>
                  <a:pt x="712453" y="304116"/>
                  <a:pt x="716911" y="296091"/>
                </a:cubicBezTo>
                <a:cubicBezTo>
                  <a:pt x="727077" y="277793"/>
                  <a:pt x="751745" y="243840"/>
                  <a:pt x="751745" y="243840"/>
                </a:cubicBezTo>
                <a:cubicBezTo>
                  <a:pt x="748842" y="209006"/>
                  <a:pt x="752392" y="173017"/>
                  <a:pt x="743037" y="139337"/>
                </a:cubicBezTo>
                <a:cubicBezTo>
                  <a:pt x="734609" y="108997"/>
                  <a:pt x="709514" y="83386"/>
                  <a:pt x="682077" y="69668"/>
                </a:cubicBezTo>
                <a:cubicBezTo>
                  <a:pt x="673866" y="65563"/>
                  <a:pt x="664388" y="64576"/>
                  <a:pt x="655951" y="60960"/>
                </a:cubicBezTo>
                <a:cubicBezTo>
                  <a:pt x="644019" y="55846"/>
                  <a:pt x="633433" y="47648"/>
                  <a:pt x="621117" y="43543"/>
                </a:cubicBezTo>
                <a:cubicBezTo>
                  <a:pt x="595545" y="35019"/>
                  <a:pt x="529898" y="20341"/>
                  <a:pt x="499197" y="17417"/>
                </a:cubicBezTo>
                <a:cubicBezTo>
                  <a:pt x="455754" y="13280"/>
                  <a:pt x="412128" y="11348"/>
                  <a:pt x="368568" y="8708"/>
                </a:cubicBezTo>
                <a:lnTo>
                  <a:pt x="211814" y="0"/>
                </a:lnTo>
                <a:cubicBezTo>
                  <a:pt x="162465" y="2903"/>
                  <a:pt x="112787" y="2314"/>
                  <a:pt x="63768" y="8708"/>
                </a:cubicBezTo>
                <a:cubicBezTo>
                  <a:pt x="45563" y="11082"/>
                  <a:pt x="11517" y="26125"/>
                  <a:pt x="11517" y="26125"/>
                </a:cubicBezTo>
                <a:cubicBezTo>
                  <a:pt x="366" y="59577"/>
                  <a:pt x="-7544" y="70324"/>
                  <a:pt x="11517" y="113211"/>
                </a:cubicBezTo>
                <a:cubicBezTo>
                  <a:pt x="17389" y="126422"/>
                  <a:pt x="52176" y="135473"/>
                  <a:pt x="63768" y="139337"/>
                </a:cubicBezTo>
                <a:cubicBezTo>
                  <a:pt x="117368" y="219739"/>
                  <a:pt x="48972" y="120844"/>
                  <a:pt x="98603" y="182880"/>
                </a:cubicBezTo>
                <a:cubicBezTo>
                  <a:pt x="105141" y="191053"/>
                  <a:pt x="107045" y="203620"/>
                  <a:pt x="116020" y="209005"/>
                </a:cubicBezTo>
                <a:cubicBezTo>
                  <a:pt x="123487" y="213485"/>
                  <a:pt x="139242" y="164011"/>
                  <a:pt x="142145" y="217714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C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4021494" y="2202024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373736" y="2153807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738001" y="2163138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093477" y="2159138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743593" y="3808672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733670" y="3325525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743592" y="2852049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le 12"/>
          <p:cNvSpPr txBox="1">
            <a:spLocks/>
          </p:cNvSpPr>
          <p:nvPr/>
        </p:nvSpPr>
        <p:spPr>
          <a:xfrm>
            <a:off x="838200" y="134208"/>
            <a:ext cx="10515600" cy="1004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Towards Getting an Order</a:t>
            </a:r>
            <a:endParaRPr lang="en-US" sz="3800" dirty="0"/>
          </a:p>
        </p:txBody>
      </p:sp>
      <p:sp>
        <p:nvSpPr>
          <p:cNvPr id="58" name="Rectangle 57"/>
          <p:cNvSpPr/>
          <p:nvPr/>
        </p:nvSpPr>
        <p:spPr>
          <a:xfrm>
            <a:off x="3355919" y="2358422"/>
            <a:ext cx="1277306" cy="960114"/>
          </a:xfrm>
          <a:prstGeom prst="rect">
            <a:avLst/>
          </a:prstGeom>
          <a:noFill/>
          <a:ln w="31750">
            <a:solidFill>
              <a:srgbClr val="FF0000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Q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165842"/>
              </p:ext>
            </p:extLst>
          </p:nvPr>
        </p:nvGraphicFramePr>
        <p:xfrm>
          <a:off x="2092409" y="2380735"/>
          <a:ext cx="2578444" cy="190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11"/>
                <a:gridCol w="644611"/>
                <a:gridCol w="644611"/>
                <a:gridCol w="644611"/>
              </a:tblGrid>
              <a:tr h="47611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7" name="Straight Connector 26"/>
          <p:cNvCxnSpPr/>
          <p:nvPr/>
        </p:nvCxnSpPr>
        <p:spPr>
          <a:xfrm flipV="1">
            <a:off x="1767716" y="4282931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507890" y="1284045"/>
            <a:ext cx="5509939" cy="4942702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/>
              <a:t>Approximate objects with cells. Helps in getting a continuous space to work with easer to handle. </a:t>
            </a: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/>
              <a:t>Would have to map back whenever necessary (for the queries and results).</a:t>
            </a: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b="1" dirty="0" smtClean="0"/>
              <a:t>First Attempt (Y then X)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1800" b="1" dirty="0"/>
              <a:t>Insert tuples &lt;(0,0),C&gt;; &lt;(0,1),C&gt;; &lt;(2,1),A&gt;; &lt;(3,1),A&gt;; &lt;(2,2),A&gt;; &lt;(3,2),A&gt;; &lt;(0,3),B&gt;; &lt;(3,3),A&gt;;  in a B+ tree. </a:t>
            </a:r>
            <a:endParaRPr lang="en-US" sz="1800" b="1" dirty="0" smtClean="0"/>
          </a:p>
          <a:p>
            <a:pPr marL="457200" lvl="1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1800" b="1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1800" b="1" dirty="0" smtClean="0">
                <a:solidFill>
                  <a:srgbClr val="FF0000"/>
                </a:solidFill>
              </a:rPr>
              <a:t>Range Query: Retrieve the objects  whose 2&lt;x&lt;3 and 2&lt;y&lt;3</a:t>
            </a:r>
          </a:p>
          <a:p>
            <a:pPr lvl="0">
              <a:spcBef>
                <a:spcPts val="600"/>
              </a:spcBef>
              <a:spcAft>
                <a:spcPts val="1200"/>
              </a:spcAft>
            </a:pPr>
            <a:endParaRPr lang="en-US" sz="1900" dirty="0" smtClean="0"/>
          </a:p>
          <a:p>
            <a:pPr lvl="1"/>
            <a:endParaRPr lang="en-US" sz="1900" dirty="0" smtClean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863811" y="4485504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1863811" y="1894704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2154536" y="4668395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0      1      2      3 </a:t>
            </a:r>
          </a:p>
        </p:txBody>
      </p:sp>
      <p:sp>
        <p:nvSpPr>
          <p:cNvPr id="19" name="Rectangle 18"/>
          <p:cNvSpPr/>
          <p:nvPr/>
        </p:nvSpPr>
        <p:spPr bwMode="auto">
          <a:xfrm rot="16200000">
            <a:off x="344321" y="307910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3693188" y="2565263"/>
            <a:ext cx="941615" cy="1140823"/>
          </a:xfrm>
          <a:custGeom>
            <a:avLst/>
            <a:gdLst>
              <a:gd name="connsiteX0" fmla="*/ 130629 w 1428206"/>
              <a:gd name="connsiteY0" fmla="*/ 618309 h 1332412"/>
              <a:gd name="connsiteX1" fmla="*/ 78377 w 1428206"/>
              <a:gd name="connsiteY1" fmla="*/ 687977 h 1332412"/>
              <a:gd name="connsiteX2" fmla="*/ 69669 w 1428206"/>
              <a:gd name="connsiteY2" fmla="*/ 714103 h 1332412"/>
              <a:gd name="connsiteX3" fmla="*/ 26126 w 1428206"/>
              <a:gd name="connsiteY3" fmla="*/ 783772 h 1332412"/>
              <a:gd name="connsiteX4" fmla="*/ 8709 w 1428206"/>
              <a:gd name="connsiteY4" fmla="*/ 853440 h 1332412"/>
              <a:gd name="connsiteX5" fmla="*/ 0 w 1428206"/>
              <a:gd name="connsiteY5" fmla="*/ 888274 h 1332412"/>
              <a:gd name="connsiteX6" fmla="*/ 17417 w 1428206"/>
              <a:gd name="connsiteY6" fmla="*/ 1079863 h 1332412"/>
              <a:gd name="connsiteX7" fmla="*/ 34834 w 1428206"/>
              <a:gd name="connsiteY7" fmla="*/ 1105989 h 1332412"/>
              <a:gd name="connsiteX8" fmla="*/ 43543 w 1428206"/>
              <a:gd name="connsiteY8" fmla="*/ 1132114 h 1332412"/>
              <a:gd name="connsiteX9" fmla="*/ 69669 w 1428206"/>
              <a:gd name="connsiteY9" fmla="*/ 1149532 h 1332412"/>
              <a:gd name="connsiteX10" fmla="*/ 87086 w 1428206"/>
              <a:gd name="connsiteY10" fmla="*/ 1193074 h 1332412"/>
              <a:gd name="connsiteX11" fmla="*/ 139337 w 1428206"/>
              <a:gd name="connsiteY11" fmla="*/ 1236617 h 1332412"/>
              <a:gd name="connsiteX12" fmla="*/ 156754 w 1428206"/>
              <a:gd name="connsiteY12" fmla="*/ 1262743 h 1332412"/>
              <a:gd name="connsiteX13" fmla="*/ 235132 w 1428206"/>
              <a:gd name="connsiteY13" fmla="*/ 1306286 h 1332412"/>
              <a:gd name="connsiteX14" fmla="*/ 278674 w 1428206"/>
              <a:gd name="connsiteY14" fmla="*/ 1332412 h 1332412"/>
              <a:gd name="connsiteX15" fmla="*/ 357052 w 1428206"/>
              <a:gd name="connsiteY15" fmla="*/ 1323703 h 1332412"/>
              <a:gd name="connsiteX16" fmla="*/ 391886 w 1428206"/>
              <a:gd name="connsiteY16" fmla="*/ 1271452 h 1332412"/>
              <a:gd name="connsiteX17" fmla="*/ 409303 w 1428206"/>
              <a:gd name="connsiteY17" fmla="*/ 1245326 h 1332412"/>
              <a:gd name="connsiteX18" fmla="*/ 418012 w 1428206"/>
              <a:gd name="connsiteY18" fmla="*/ 1193074 h 1332412"/>
              <a:gd name="connsiteX19" fmla="*/ 435429 w 1428206"/>
              <a:gd name="connsiteY19" fmla="*/ 1166949 h 1332412"/>
              <a:gd name="connsiteX20" fmla="*/ 496389 w 1428206"/>
              <a:gd name="connsiteY20" fmla="*/ 1123406 h 1332412"/>
              <a:gd name="connsiteX21" fmla="*/ 670560 w 1428206"/>
              <a:gd name="connsiteY21" fmla="*/ 1132114 h 1332412"/>
              <a:gd name="connsiteX22" fmla="*/ 748937 w 1428206"/>
              <a:gd name="connsiteY22" fmla="*/ 1166949 h 1332412"/>
              <a:gd name="connsiteX23" fmla="*/ 809897 w 1428206"/>
              <a:gd name="connsiteY23" fmla="*/ 1184366 h 1332412"/>
              <a:gd name="connsiteX24" fmla="*/ 879566 w 1428206"/>
              <a:gd name="connsiteY24" fmla="*/ 1201783 h 1332412"/>
              <a:gd name="connsiteX25" fmla="*/ 1114697 w 1428206"/>
              <a:gd name="connsiteY25" fmla="*/ 1193074 h 1332412"/>
              <a:gd name="connsiteX26" fmla="*/ 1140823 w 1428206"/>
              <a:gd name="connsiteY26" fmla="*/ 1184366 h 1332412"/>
              <a:gd name="connsiteX27" fmla="*/ 1175657 w 1428206"/>
              <a:gd name="connsiteY27" fmla="*/ 1175657 h 1332412"/>
              <a:gd name="connsiteX28" fmla="*/ 1227909 w 1428206"/>
              <a:gd name="connsiteY28" fmla="*/ 1158240 h 1332412"/>
              <a:gd name="connsiteX29" fmla="*/ 1288869 w 1428206"/>
              <a:gd name="connsiteY29" fmla="*/ 1140823 h 1332412"/>
              <a:gd name="connsiteX30" fmla="*/ 1341120 w 1428206"/>
              <a:gd name="connsiteY30" fmla="*/ 1114697 h 1332412"/>
              <a:gd name="connsiteX31" fmla="*/ 1375954 w 1428206"/>
              <a:gd name="connsiteY31" fmla="*/ 1079863 h 1332412"/>
              <a:gd name="connsiteX32" fmla="*/ 1402080 w 1428206"/>
              <a:gd name="connsiteY32" fmla="*/ 1062446 h 1332412"/>
              <a:gd name="connsiteX33" fmla="*/ 1410789 w 1428206"/>
              <a:gd name="connsiteY33" fmla="*/ 1036320 h 1332412"/>
              <a:gd name="connsiteX34" fmla="*/ 1428206 w 1428206"/>
              <a:gd name="connsiteY34" fmla="*/ 923109 h 1332412"/>
              <a:gd name="connsiteX35" fmla="*/ 1419497 w 1428206"/>
              <a:gd name="connsiteY35" fmla="*/ 644434 h 1332412"/>
              <a:gd name="connsiteX36" fmla="*/ 1410789 w 1428206"/>
              <a:gd name="connsiteY36" fmla="*/ 618309 h 1332412"/>
              <a:gd name="connsiteX37" fmla="*/ 1402080 w 1428206"/>
              <a:gd name="connsiteY37" fmla="*/ 574766 h 1332412"/>
              <a:gd name="connsiteX38" fmla="*/ 1393372 w 1428206"/>
              <a:gd name="connsiteY38" fmla="*/ 548640 h 1332412"/>
              <a:gd name="connsiteX39" fmla="*/ 1384663 w 1428206"/>
              <a:gd name="connsiteY39" fmla="*/ 513806 h 1332412"/>
              <a:gd name="connsiteX40" fmla="*/ 1367246 w 1428206"/>
              <a:gd name="connsiteY40" fmla="*/ 400594 h 1332412"/>
              <a:gd name="connsiteX41" fmla="*/ 1349829 w 1428206"/>
              <a:gd name="connsiteY41" fmla="*/ 374469 h 1332412"/>
              <a:gd name="connsiteX42" fmla="*/ 1332412 w 1428206"/>
              <a:gd name="connsiteY42" fmla="*/ 322217 h 1332412"/>
              <a:gd name="connsiteX43" fmla="*/ 1297577 w 1428206"/>
              <a:gd name="connsiteY43" fmla="*/ 261257 h 1332412"/>
              <a:gd name="connsiteX44" fmla="*/ 1280160 w 1428206"/>
              <a:gd name="connsiteY44" fmla="*/ 226423 h 1332412"/>
              <a:gd name="connsiteX45" fmla="*/ 1254034 w 1428206"/>
              <a:gd name="connsiteY45" fmla="*/ 156754 h 1332412"/>
              <a:gd name="connsiteX46" fmla="*/ 1245326 w 1428206"/>
              <a:gd name="connsiteY46" fmla="*/ 121920 h 1332412"/>
              <a:gd name="connsiteX47" fmla="*/ 1219200 w 1428206"/>
              <a:gd name="connsiteY47" fmla="*/ 95794 h 1332412"/>
              <a:gd name="connsiteX48" fmla="*/ 1149532 w 1428206"/>
              <a:gd name="connsiteY48" fmla="*/ 60960 h 1332412"/>
              <a:gd name="connsiteX49" fmla="*/ 1105989 w 1428206"/>
              <a:gd name="connsiteY49" fmla="*/ 52252 h 1332412"/>
              <a:gd name="connsiteX50" fmla="*/ 1053737 w 1428206"/>
              <a:gd name="connsiteY50" fmla="*/ 34834 h 1332412"/>
              <a:gd name="connsiteX51" fmla="*/ 1018903 w 1428206"/>
              <a:gd name="connsiteY51" fmla="*/ 26126 h 1332412"/>
              <a:gd name="connsiteX52" fmla="*/ 975360 w 1428206"/>
              <a:gd name="connsiteY52" fmla="*/ 17417 h 1332412"/>
              <a:gd name="connsiteX53" fmla="*/ 923109 w 1428206"/>
              <a:gd name="connsiteY53" fmla="*/ 0 h 1332412"/>
              <a:gd name="connsiteX54" fmla="*/ 766354 w 1428206"/>
              <a:gd name="connsiteY54" fmla="*/ 8709 h 1332412"/>
              <a:gd name="connsiteX55" fmla="*/ 740229 w 1428206"/>
              <a:gd name="connsiteY55" fmla="*/ 43543 h 1332412"/>
              <a:gd name="connsiteX56" fmla="*/ 705394 w 1428206"/>
              <a:gd name="connsiteY56" fmla="*/ 78377 h 1332412"/>
              <a:gd name="connsiteX57" fmla="*/ 731520 w 1428206"/>
              <a:gd name="connsiteY57" fmla="*/ 235132 h 1332412"/>
              <a:gd name="connsiteX58" fmla="*/ 748937 w 1428206"/>
              <a:gd name="connsiteY58" fmla="*/ 261257 h 1332412"/>
              <a:gd name="connsiteX59" fmla="*/ 766354 w 1428206"/>
              <a:gd name="connsiteY59" fmla="*/ 313509 h 1332412"/>
              <a:gd name="connsiteX60" fmla="*/ 748937 w 1428206"/>
              <a:gd name="connsiteY60" fmla="*/ 339634 h 1332412"/>
              <a:gd name="connsiteX61" fmla="*/ 705394 w 1428206"/>
              <a:gd name="connsiteY61" fmla="*/ 348343 h 1332412"/>
              <a:gd name="connsiteX62" fmla="*/ 644434 w 1428206"/>
              <a:gd name="connsiteY62" fmla="*/ 365760 h 1332412"/>
              <a:gd name="connsiteX63" fmla="*/ 609600 w 1428206"/>
              <a:gd name="connsiteY63" fmla="*/ 374469 h 1332412"/>
              <a:gd name="connsiteX64" fmla="*/ 583474 w 1428206"/>
              <a:gd name="connsiteY64" fmla="*/ 391886 h 1332412"/>
              <a:gd name="connsiteX65" fmla="*/ 487680 w 1428206"/>
              <a:gd name="connsiteY65" fmla="*/ 409303 h 1332412"/>
              <a:gd name="connsiteX66" fmla="*/ 400594 w 1428206"/>
              <a:gd name="connsiteY66" fmla="*/ 461554 h 1332412"/>
              <a:gd name="connsiteX67" fmla="*/ 374469 w 1428206"/>
              <a:gd name="connsiteY67" fmla="*/ 478972 h 1332412"/>
              <a:gd name="connsiteX68" fmla="*/ 348343 w 1428206"/>
              <a:gd name="connsiteY68" fmla="*/ 487680 h 1332412"/>
              <a:gd name="connsiteX69" fmla="*/ 313509 w 1428206"/>
              <a:gd name="connsiteY69" fmla="*/ 505097 h 1332412"/>
              <a:gd name="connsiteX70" fmla="*/ 278674 w 1428206"/>
              <a:gd name="connsiteY70" fmla="*/ 513806 h 1332412"/>
              <a:gd name="connsiteX71" fmla="*/ 252549 w 1428206"/>
              <a:gd name="connsiteY71" fmla="*/ 531223 h 1332412"/>
              <a:gd name="connsiteX72" fmla="*/ 226423 w 1428206"/>
              <a:gd name="connsiteY72" fmla="*/ 539932 h 1332412"/>
              <a:gd name="connsiteX73" fmla="*/ 200297 w 1428206"/>
              <a:gd name="connsiteY73" fmla="*/ 566057 h 1332412"/>
              <a:gd name="connsiteX74" fmla="*/ 174172 w 1428206"/>
              <a:gd name="connsiteY74" fmla="*/ 583474 h 1332412"/>
              <a:gd name="connsiteX75" fmla="*/ 156754 w 1428206"/>
              <a:gd name="connsiteY75" fmla="*/ 609600 h 1332412"/>
              <a:gd name="connsiteX76" fmla="*/ 130629 w 1428206"/>
              <a:gd name="connsiteY76" fmla="*/ 618309 h 13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428206" h="1332412">
                <a:moveTo>
                  <a:pt x="130629" y="618309"/>
                </a:moveTo>
                <a:cubicBezTo>
                  <a:pt x="117566" y="631372"/>
                  <a:pt x="87619" y="669494"/>
                  <a:pt x="78377" y="687977"/>
                </a:cubicBezTo>
                <a:cubicBezTo>
                  <a:pt x="74272" y="696188"/>
                  <a:pt x="74223" y="706133"/>
                  <a:pt x="69669" y="714103"/>
                </a:cubicBezTo>
                <a:cubicBezTo>
                  <a:pt x="26796" y="789132"/>
                  <a:pt x="58046" y="709292"/>
                  <a:pt x="26126" y="783772"/>
                </a:cubicBezTo>
                <a:cubicBezTo>
                  <a:pt x="15350" y="808916"/>
                  <a:pt x="15002" y="825120"/>
                  <a:pt x="8709" y="853440"/>
                </a:cubicBezTo>
                <a:cubicBezTo>
                  <a:pt x="6113" y="865124"/>
                  <a:pt x="2903" y="876663"/>
                  <a:pt x="0" y="888274"/>
                </a:cubicBezTo>
                <a:cubicBezTo>
                  <a:pt x="5806" y="952137"/>
                  <a:pt x="7286" y="1016542"/>
                  <a:pt x="17417" y="1079863"/>
                </a:cubicBezTo>
                <a:cubicBezTo>
                  <a:pt x="19071" y="1090198"/>
                  <a:pt x="30153" y="1096628"/>
                  <a:pt x="34834" y="1105989"/>
                </a:cubicBezTo>
                <a:cubicBezTo>
                  <a:pt x="38939" y="1114199"/>
                  <a:pt x="37809" y="1124946"/>
                  <a:pt x="43543" y="1132114"/>
                </a:cubicBezTo>
                <a:cubicBezTo>
                  <a:pt x="50082" y="1140287"/>
                  <a:pt x="60960" y="1143726"/>
                  <a:pt x="69669" y="1149532"/>
                </a:cubicBezTo>
                <a:cubicBezTo>
                  <a:pt x="75475" y="1164046"/>
                  <a:pt x="79330" y="1179502"/>
                  <a:pt x="87086" y="1193074"/>
                </a:cubicBezTo>
                <a:cubicBezTo>
                  <a:pt x="94008" y="1205187"/>
                  <a:pt x="134628" y="1233086"/>
                  <a:pt x="139337" y="1236617"/>
                </a:cubicBezTo>
                <a:cubicBezTo>
                  <a:pt x="145143" y="1245326"/>
                  <a:pt x="148877" y="1255851"/>
                  <a:pt x="156754" y="1262743"/>
                </a:cubicBezTo>
                <a:cubicBezTo>
                  <a:pt x="229976" y="1326812"/>
                  <a:pt x="183301" y="1280370"/>
                  <a:pt x="235132" y="1306286"/>
                </a:cubicBezTo>
                <a:cubicBezTo>
                  <a:pt x="250271" y="1313856"/>
                  <a:pt x="264160" y="1323703"/>
                  <a:pt x="278674" y="1332412"/>
                </a:cubicBezTo>
                <a:cubicBezTo>
                  <a:pt x="304800" y="1329509"/>
                  <a:pt x="332114" y="1332016"/>
                  <a:pt x="357052" y="1323703"/>
                </a:cubicBezTo>
                <a:cubicBezTo>
                  <a:pt x="386765" y="1313799"/>
                  <a:pt x="381446" y="1292332"/>
                  <a:pt x="391886" y="1271452"/>
                </a:cubicBezTo>
                <a:cubicBezTo>
                  <a:pt x="396567" y="1262091"/>
                  <a:pt x="403497" y="1254035"/>
                  <a:pt x="409303" y="1245326"/>
                </a:cubicBezTo>
                <a:cubicBezTo>
                  <a:pt x="412206" y="1227909"/>
                  <a:pt x="412428" y="1209825"/>
                  <a:pt x="418012" y="1193074"/>
                </a:cubicBezTo>
                <a:cubicBezTo>
                  <a:pt x="421322" y="1183145"/>
                  <a:pt x="428729" y="1174989"/>
                  <a:pt x="435429" y="1166949"/>
                </a:cubicBezTo>
                <a:cubicBezTo>
                  <a:pt x="460648" y="1136686"/>
                  <a:pt x="461170" y="1141015"/>
                  <a:pt x="496389" y="1123406"/>
                </a:cubicBezTo>
                <a:cubicBezTo>
                  <a:pt x="554446" y="1126309"/>
                  <a:pt x="612845" y="1125188"/>
                  <a:pt x="670560" y="1132114"/>
                </a:cubicBezTo>
                <a:cubicBezTo>
                  <a:pt x="689313" y="1134364"/>
                  <a:pt x="730717" y="1159141"/>
                  <a:pt x="748937" y="1166949"/>
                </a:cubicBezTo>
                <a:cubicBezTo>
                  <a:pt x="769809" y="1175894"/>
                  <a:pt x="787813" y="1178056"/>
                  <a:pt x="809897" y="1184366"/>
                </a:cubicBezTo>
                <a:cubicBezTo>
                  <a:pt x="872373" y="1202216"/>
                  <a:pt x="791051" y="1184079"/>
                  <a:pt x="879566" y="1201783"/>
                </a:cubicBezTo>
                <a:cubicBezTo>
                  <a:pt x="957943" y="1198880"/>
                  <a:pt x="1036440" y="1198291"/>
                  <a:pt x="1114697" y="1193074"/>
                </a:cubicBezTo>
                <a:cubicBezTo>
                  <a:pt x="1123856" y="1192463"/>
                  <a:pt x="1131997" y="1186888"/>
                  <a:pt x="1140823" y="1184366"/>
                </a:cubicBezTo>
                <a:cubicBezTo>
                  <a:pt x="1152331" y="1181078"/>
                  <a:pt x="1164193" y="1179096"/>
                  <a:pt x="1175657" y="1175657"/>
                </a:cubicBezTo>
                <a:cubicBezTo>
                  <a:pt x="1193242" y="1170381"/>
                  <a:pt x="1210324" y="1163515"/>
                  <a:pt x="1227909" y="1158240"/>
                </a:cubicBezTo>
                <a:cubicBezTo>
                  <a:pt x="1241866" y="1154053"/>
                  <a:pt x="1274232" y="1148142"/>
                  <a:pt x="1288869" y="1140823"/>
                </a:cubicBezTo>
                <a:cubicBezTo>
                  <a:pt x="1356396" y="1107059"/>
                  <a:pt x="1275451" y="1136588"/>
                  <a:pt x="1341120" y="1114697"/>
                </a:cubicBezTo>
                <a:cubicBezTo>
                  <a:pt x="1352731" y="1103086"/>
                  <a:pt x="1363486" y="1090550"/>
                  <a:pt x="1375954" y="1079863"/>
                </a:cubicBezTo>
                <a:cubicBezTo>
                  <a:pt x="1383901" y="1073052"/>
                  <a:pt x="1395542" y="1070619"/>
                  <a:pt x="1402080" y="1062446"/>
                </a:cubicBezTo>
                <a:cubicBezTo>
                  <a:pt x="1407815" y="1055278"/>
                  <a:pt x="1408563" y="1045226"/>
                  <a:pt x="1410789" y="1036320"/>
                </a:cubicBezTo>
                <a:cubicBezTo>
                  <a:pt x="1420761" y="996433"/>
                  <a:pt x="1422919" y="965399"/>
                  <a:pt x="1428206" y="923109"/>
                </a:cubicBezTo>
                <a:cubicBezTo>
                  <a:pt x="1425303" y="830217"/>
                  <a:pt x="1424799" y="737220"/>
                  <a:pt x="1419497" y="644434"/>
                </a:cubicBezTo>
                <a:cubicBezTo>
                  <a:pt x="1418973" y="635270"/>
                  <a:pt x="1413015" y="627214"/>
                  <a:pt x="1410789" y="618309"/>
                </a:cubicBezTo>
                <a:cubicBezTo>
                  <a:pt x="1407199" y="603949"/>
                  <a:pt x="1405670" y="589126"/>
                  <a:pt x="1402080" y="574766"/>
                </a:cubicBezTo>
                <a:cubicBezTo>
                  <a:pt x="1399854" y="565860"/>
                  <a:pt x="1395894" y="557466"/>
                  <a:pt x="1393372" y="548640"/>
                </a:cubicBezTo>
                <a:cubicBezTo>
                  <a:pt x="1390084" y="537132"/>
                  <a:pt x="1387566" y="525417"/>
                  <a:pt x="1384663" y="513806"/>
                </a:cubicBezTo>
                <a:cubicBezTo>
                  <a:pt x="1382916" y="498080"/>
                  <a:pt x="1378557" y="426988"/>
                  <a:pt x="1367246" y="400594"/>
                </a:cubicBezTo>
                <a:cubicBezTo>
                  <a:pt x="1363123" y="390974"/>
                  <a:pt x="1354080" y="384033"/>
                  <a:pt x="1349829" y="374469"/>
                </a:cubicBezTo>
                <a:cubicBezTo>
                  <a:pt x="1342373" y="357692"/>
                  <a:pt x="1340623" y="338638"/>
                  <a:pt x="1332412" y="322217"/>
                </a:cubicBezTo>
                <a:cubicBezTo>
                  <a:pt x="1279764" y="216927"/>
                  <a:pt x="1346824" y="347441"/>
                  <a:pt x="1297577" y="261257"/>
                </a:cubicBezTo>
                <a:cubicBezTo>
                  <a:pt x="1291136" y="249986"/>
                  <a:pt x="1285966" y="238034"/>
                  <a:pt x="1280160" y="226423"/>
                </a:cubicBezTo>
                <a:cubicBezTo>
                  <a:pt x="1258074" y="115988"/>
                  <a:pt x="1287671" y="235239"/>
                  <a:pt x="1254034" y="156754"/>
                </a:cubicBezTo>
                <a:cubicBezTo>
                  <a:pt x="1249319" y="145753"/>
                  <a:pt x="1251264" y="132312"/>
                  <a:pt x="1245326" y="121920"/>
                </a:cubicBezTo>
                <a:cubicBezTo>
                  <a:pt x="1239216" y="111227"/>
                  <a:pt x="1228661" y="103678"/>
                  <a:pt x="1219200" y="95794"/>
                </a:cubicBezTo>
                <a:cubicBezTo>
                  <a:pt x="1198984" y="78947"/>
                  <a:pt x="1174539" y="68462"/>
                  <a:pt x="1149532" y="60960"/>
                </a:cubicBezTo>
                <a:cubicBezTo>
                  <a:pt x="1135354" y="56707"/>
                  <a:pt x="1120269" y="56147"/>
                  <a:pt x="1105989" y="52252"/>
                </a:cubicBezTo>
                <a:cubicBezTo>
                  <a:pt x="1088276" y="47421"/>
                  <a:pt x="1071548" y="39287"/>
                  <a:pt x="1053737" y="34834"/>
                </a:cubicBezTo>
                <a:cubicBezTo>
                  <a:pt x="1042126" y="31931"/>
                  <a:pt x="1030587" y="28722"/>
                  <a:pt x="1018903" y="26126"/>
                </a:cubicBezTo>
                <a:cubicBezTo>
                  <a:pt x="1004454" y="22915"/>
                  <a:pt x="989640" y="21312"/>
                  <a:pt x="975360" y="17417"/>
                </a:cubicBezTo>
                <a:cubicBezTo>
                  <a:pt x="957648" y="12586"/>
                  <a:pt x="940526" y="5806"/>
                  <a:pt x="923109" y="0"/>
                </a:cubicBezTo>
                <a:cubicBezTo>
                  <a:pt x="870857" y="2903"/>
                  <a:pt x="817263" y="-3412"/>
                  <a:pt x="766354" y="8709"/>
                </a:cubicBezTo>
                <a:cubicBezTo>
                  <a:pt x="752235" y="12071"/>
                  <a:pt x="749787" y="32620"/>
                  <a:pt x="740229" y="43543"/>
                </a:cubicBezTo>
                <a:cubicBezTo>
                  <a:pt x="729416" y="55901"/>
                  <a:pt x="717006" y="66766"/>
                  <a:pt x="705394" y="78377"/>
                </a:cubicBezTo>
                <a:cubicBezTo>
                  <a:pt x="712745" y="181284"/>
                  <a:pt x="696610" y="174039"/>
                  <a:pt x="731520" y="235132"/>
                </a:cubicBezTo>
                <a:cubicBezTo>
                  <a:pt x="736713" y="244219"/>
                  <a:pt x="744686" y="251693"/>
                  <a:pt x="748937" y="261257"/>
                </a:cubicBezTo>
                <a:cubicBezTo>
                  <a:pt x="756393" y="278034"/>
                  <a:pt x="766354" y="313509"/>
                  <a:pt x="766354" y="313509"/>
                </a:cubicBezTo>
                <a:cubicBezTo>
                  <a:pt x="760548" y="322217"/>
                  <a:pt x="758024" y="334441"/>
                  <a:pt x="748937" y="339634"/>
                </a:cubicBezTo>
                <a:cubicBezTo>
                  <a:pt x="736085" y="346978"/>
                  <a:pt x="719843" y="345132"/>
                  <a:pt x="705394" y="348343"/>
                </a:cubicBezTo>
                <a:cubicBezTo>
                  <a:pt x="644155" y="361952"/>
                  <a:pt x="695336" y="351217"/>
                  <a:pt x="644434" y="365760"/>
                </a:cubicBezTo>
                <a:cubicBezTo>
                  <a:pt x="632926" y="369048"/>
                  <a:pt x="621211" y="371566"/>
                  <a:pt x="609600" y="374469"/>
                </a:cubicBezTo>
                <a:cubicBezTo>
                  <a:pt x="600891" y="380275"/>
                  <a:pt x="593499" y="388879"/>
                  <a:pt x="583474" y="391886"/>
                </a:cubicBezTo>
                <a:cubicBezTo>
                  <a:pt x="514590" y="412551"/>
                  <a:pt x="540139" y="389630"/>
                  <a:pt x="487680" y="409303"/>
                </a:cubicBezTo>
                <a:cubicBezTo>
                  <a:pt x="457077" y="420779"/>
                  <a:pt x="426634" y="444194"/>
                  <a:pt x="400594" y="461554"/>
                </a:cubicBezTo>
                <a:cubicBezTo>
                  <a:pt x="391885" y="467360"/>
                  <a:pt x="384398" y="475662"/>
                  <a:pt x="374469" y="478972"/>
                </a:cubicBezTo>
                <a:cubicBezTo>
                  <a:pt x="365760" y="481875"/>
                  <a:pt x="356780" y="484064"/>
                  <a:pt x="348343" y="487680"/>
                </a:cubicBezTo>
                <a:cubicBezTo>
                  <a:pt x="336411" y="492794"/>
                  <a:pt x="325664" y="500539"/>
                  <a:pt x="313509" y="505097"/>
                </a:cubicBezTo>
                <a:cubicBezTo>
                  <a:pt x="302302" y="509300"/>
                  <a:pt x="290286" y="510903"/>
                  <a:pt x="278674" y="513806"/>
                </a:cubicBezTo>
                <a:cubicBezTo>
                  <a:pt x="269966" y="519612"/>
                  <a:pt x="261910" y="526542"/>
                  <a:pt x="252549" y="531223"/>
                </a:cubicBezTo>
                <a:cubicBezTo>
                  <a:pt x="244338" y="535328"/>
                  <a:pt x="234061" y="534840"/>
                  <a:pt x="226423" y="539932"/>
                </a:cubicBezTo>
                <a:cubicBezTo>
                  <a:pt x="216176" y="546763"/>
                  <a:pt x="209758" y="558173"/>
                  <a:pt x="200297" y="566057"/>
                </a:cubicBezTo>
                <a:cubicBezTo>
                  <a:pt x="192257" y="572757"/>
                  <a:pt x="182880" y="577668"/>
                  <a:pt x="174172" y="583474"/>
                </a:cubicBezTo>
                <a:cubicBezTo>
                  <a:pt x="168366" y="592183"/>
                  <a:pt x="164155" y="602199"/>
                  <a:pt x="156754" y="609600"/>
                </a:cubicBezTo>
                <a:cubicBezTo>
                  <a:pt x="114719" y="651635"/>
                  <a:pt x="143692" y="605246"/>
                  <a:pt x="130629" y="618309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2114053" y="2443056"/>
            <a:ext cx="587588" cy="341334"/>
          </a:xfrm>
          <a:custGeom>
            <a:avLst/>
            <a:gdLst>
              <a:gd name="connsiteX0" fmla="*/ 43767 w 505322"/>
              <a:gd name="connsiteY0" fmla="*/ 156754 h 244414"/>
              <a:gd name="connsiteX1" fmla="*/ 87310 w 505322"/>
              <a:gd name="connsiteY1" fmla="*/ 174172 h 244414"/>
              <a:gd name="connsiteX2" fmla="*/ 113436 w 505322"/>
              <a:gd name="connsiteY2" fmla="*/ 200297 h 244414"/>
              <a:gd name="connsiteX3" fmla="*/ 200522 w 505322"/>
              <a:gd name="connsiteY3" fmla="*/ 235132 h 244414"/>
              <a:gd name="connsiteX4" fmla="*/ 374693 w 505322"/>
              <a:gd name="connsiteY4" fmla="*/ 243840 h 244414"/>
              <a:gd name="connsiteX5" fmla="*/ 487904 w 505322"/>
              <a:gd name="connsiteY5" fmla="*/ 235132 h 244414"/>
              <a:gd name="connsiteX6" fmla="*/ 505322 w 505322"/>
              <a:gd name="connsiteY6" fmla="*/ 182880 h 244414"/>
              <a:gd name="connsiteX7" fmla="*/ 487904 w 505322"/>
              <a:gd name="connsiteY7" fmla="*/ 87086 h 244414"/>
              <a:gd name="connsiteX8" fmla="*/ 409527 w 505322"/>
              <a:gd name="connsiteY8" fmla="*/ 52252 h 244414"/>
              <a:gd name="connsiteX9" fmla="*/ 226647 w 505322"/>
              <a:gd name="connsiteY9" fmla="*/ 43543 h 244414"/>
              <a:gd name="connsiteX10" fmla="*/ 200522 w 505322"/>
              <a:gd name="connsiteY10" fmla="*/ 26126 h 244414"/>
              <a:gd name="connsiteX11" fmla="*/ 183104 w 505322"/>
              <a:gd name="connsiteY11" fmla="*/ 8709 h 244414"/>
              <a:gd name="connsiteX12" fmla="*/ 156979 w 505322"/>
              <a:gd name="connsiteY12" fmla="*/ 0 h 244414"/>
              <a:gd name="connsiteX13" fmla="*/ 26350 w 505322"/>
              <a:gd name="connsiteY13" fmla="*/ 26126 h 244414"/>
              <a:gd name="connsiteX14" fmla="*/ 8933 w 505322"/>
              <a:gd name="connsiteY14" fmla="*/ 52252 h 244414"/>
              <a:gd name="connsiteX15" fmla="*/ 8933 w 505322"/>
              <a:gd name="connsiteY15" fmla="*/ 130629 h 244414"/>
              <a:gd name="connsiteX16" fmla="*/ 35059 w 505322"/>
              <a:gd name="connsiteY16" fmla="*/ 139337 h 244414"/>
              <a:gd name="connsiteX17" fmla="*/ 43767 w 505322"/>
              <a:gd name="connsiteY17" fmla="*/ 156754 h 2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5322" h="244414">
                <a:moveTo>
                  <a:pt x="43767" y="156754"/>
                </a:moveTo>
                <a:cubicBezTo>
                  <a:pt x="58281" y="162560"/>
                  <a:pt x="74054" y="165887"/>
                  <a:pt x="87310" y="174172"/>
                </a:cubicBezTo>
                <a:cubicBezTo>
                  <a:pt x="97754" y="180699"/>
                  <a:pt x="103414" y="193139"/>
                  <a:pt x="113436" y="200297"/>
                </a:cubicBezTo>
                <a:cubicBezTo>
                  <a:pt x="128684" y="211188"/>
                  <a:pt x="186878" y="234450"/>
                  <a:pt x="200522" y="235132"/>
                </a:cubicBezTo>
                <a:lnTo>
                  <a:pt x="374693" y="243840"/>
                </a:lnTo>
                <a:cubicBezTo>
                  <a:pt x="412430" y="240937"/>
                  <a:pt x="453606" y="251138"/>
                  <a:pt x="487904" y="235132"/>
                </a:cubicBezTo>
                <a:cubicBezTo>
                  <a:pt x="504541" y="227368"/>
                  <a:pt x="505322" y="182880"/>
                  <a:pt x="505322" y="182880"/>
                </a:cubicBezTo>
                <a:cubicBezTo>
                  <a:pt x="499516" y="150949"/>
                  <a:pt x="499555" y="117378"/>
                  <a:pt x="487904" y="87086"/>
                </a:cubicBezTo>
                <a:cubicBezTo>
                  <a:pt x="481830" y="71295"/>
                  <a:pt x="409738" y="52262"/>
                  <a:pt x="409527" y="52252"/>
                </a:cubicBezTo>
                <a:lnTo>
                  <a:pt x="226647" y="43543"/>
                </a:lnTo>
                <a:cubicBezTo>
                  <a:pt x="217939" y="37737"/>
                  <a:pt x="208695" y="32664"/>
                  <a:pt x="200522" y="26126"/>
                </a:cubicBezTo>
                <a:cubicBezTo>
                  <a:pt x="194111" y="20997"/>
                  <a:pt x="190145" y="12933"/>
                  <a:pt x="183104" y="8709"/>
                </a:cubicBezTo>
                <a:cubicBezTo>
                  <a:pt x="175233" y="3986"/>
                  <a:pt x="165687" y="2903"/>
                  <a:pt x="156979" y="0"/>
                </a:cubicBezTo>
                <a:cubicBezTo>
                  <a:pt x="109099" y="3990"/>
                  <a:pt x="61483" y="-9007"/>
                  <a:pt x="26350" y="26126"/>
                </a:cubicBezTo>
                <a:cubicBezTo>
                  <a:pt x="18949" y="33527"/>
                  <a:pt x="14739" y="43543"/>
                  <a:pt x="8933" y="52252"/>
                </a:cubicBezTo>
                <a:cubicBezTo>
                  <a:pt x="4569" y="74071"/>
                  <a:pt x="-8778" y="108491"/>
                  <a:pt x="8933" y="130629"/>
                </a:cubicBezTo>
                <a:cubicBezTo>
                  <a:pt x="14668" y="137797"/>
                  <a:pt x="26350" y="136434"/>
                  <a:pt x="35059" y="139337"/>
                </a:cubicBezTo>
                <a:lnTo>
                  <a:pt x="43767" y="156754"/>
                </a:ln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22" name="Freeform 21"/>
          <p:cNvSpPr/>
          <p:nvPr/>
        </p:nvSpPr>
        <p:spPr bwMode="auto">
          <a:xfrm>
            <a:off x="2114053" y="3464585"/>
            <a:ext cx="587588" cy="703762"/>
          </a:xfrm>
          <a:custGeom>
            <a:avLst/>
            <a:gdLst>
              <a:gd name="connsiteX0" fmla="*/ 142145 w 751745"/>
              <a:gd name="connsiteY0" fmla="*/ 217714 h 609600"/>
              <a:gd name="connsiteX1" fmla="*/ 133437 w 751745"/>
              <a:gd name="connsiteY1" fmla="*/ 531223 h 609600"/>
              <a:gd name="connsiteX2" fmla="*/ 142145 w 751745"/>
              <a:gd name="connsiteY2" fmla="*/ 557348 h 609600"/>
              <a:gd name="connsiteX3" fmla="*/ 159563 w 751745"/>
              <a:gd name="connsiteY3" fmla="*/ 583474 h 609600"/>
              <a:gd name="connsiteX4" fmla="*/ 211814 w 751745"/>
              <a:gd name="connsiteY4" fmla="*/ 609600 h 609600"/>
              <a:gd name="connsiteX5" fmla="*/ 307608 w 751745"/>
              <a:gd name="connsiteY5" fmla="*/ 600891 h 609600"/>
              <a:gd name="connsiteX6" fmla="*/ 333734 w 751745"/>
              <a:gd name="connsiteY6" fmla="*/ 583474 h 609600"/>
              <a:gd name="connsiteX7" fmla="*/ 403403 w 751745"/>
              <a:gd name="connsiteY7" fmla="*/ 566057 h 609600"/>
              <a:gd name="connsiteX8" fmla="*/ 612408 w 751745"/>
              <a:gd name="connsiteY8" fmla="*/ 566057 h 609600"/>
              <a:gd name="connsiteX9" fmla="*/ 638534 w 751745"/>
              <a:gd name="connsiteY9" fmla="*/ 539931 h 609600"/>
              <a:gd name="connsiteX10" fmla="*/ 673368 w 751745"/>
              <a:gd name="connsiteY10" fmla="*/ 487680 h 609600"/>
              <a:gd name="connsiteX11" fmla="*/ 682077 w 751745"/>
              <a:gd name="connsiteY11" fmla="*/ 452845 h 609600"/>
              <a:gd name="connsiteX12" fmla="*/ 690785 w 751745"/>
              <a:gd name="connsiteY12" fmla="*/ 348343 h 609600"/>
              <a:gd name="connsiteX13" fmla="*/ 708203 w 751745"/>
              <a:gd name="connsiteY13" fmla="*/ 322217 h 609600"/>
              <a:gd name="connsiteX14" fmla="*/ 716911 w 751745"/>
              <a:gd name="connsiteY14" fmla="*/ 296091 h 609600"/>
              <a:gd name="connsiteX15" fmla="*/ 751745 w 751745"/>
              <a:gd name="connsiteY15" fmla="*/ 243840 h 609600"/>
              <a:gd name="connsiteX16" fmla="*/ 743037 w 751745"/>
              <a:gd name="connsiteY16" fmla="*/ 139337 h 609600"/>
              <a:gd name="connsiteX17" fmla="*/ 682077 w 751745"/>
              <a:gd name="connsiteY17" fmla="*/ 69668 h 609600"/>
              <a:gd name="connsiteX18" fmla="*/ 655951 w 751745"/>
              <a:gd name="connsiteY18" fmla="*/ 60960 h 609600"/>
              <a:gd name="connsiteX19" fmla="*/ 621117 w 751745"/>
              <a:gd name="connsiteY19" fmla="*/ 43543 h 609600"/>
              <a:gd name="connsiteX20" fmla="*/ 499197 w 751745"/>
              <a:gd name="connsiteY20" fmla="*/ 17417 h 609600"/>
              <a:gd name="connsiteX21" fmla="*/ 368568 w 751745"/>
              <a:gd name="connsiteY21" fmla="*/ 8708 h 609600"/>
              <a:gd name="connsiteX22" fmla="*/ 211814 w 751745"/>
              <a:gd name="connsiteY22" fmla="*/ 0 h 609600"/>
              <a:gd name="connsiteX23" fmla="*/ 63768 w 751745"/>
              <a:gd name="connsiteY23" fmla="*/ 8708 h 609600"/>
              <a:gd name="connsiteX24" fmla="*/ 11517 w 751745"/>
              <a:gd name="connsiteY24" fmla="*/ 26125 h 609600"/>
              <a:gd name="connsiteX25" fmla="*/ 11517 w 751745"/>
              <a:gd name="connsiteY25" fmla="*/ 113211 h 609600"/>
              <a:gd name="connsiteX26" fmla="*/ 63768 w 751745"/>
              <a:gd name="connsiteY26" fmla="*/ 139337 h 609600"/>
              <a:gd name="connsiteX27" fmla="*/ 98603 w 751745"/>
              <a:gd name="connsiteY27" fmla="*/ 182880 h 609600"/>
              <a:gd name="connsiteX28" fmla="*/ 116020 w 751745"/>
              <a:gd name="connsiteY28" fmla="*/ 209005 h 609600"/>
              <a:gd name="connsiteX29" fmla="*/ 142145 w 751745"/>
              <a:gd name="connsiteY29" fmla="*/ 2177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1745" h="609600">
                <a:moveTo>
                  <a:pt x="142145" y="217714"/>
                </a:moveTo>
                <a:cubicBezTo>
                  <a:pt x="145048" y="271417"/>
                  <a:pt x="117664" y="270972"/>
                  <a:pt x="133437" y="531223"/>
                </a:cubicBezTo>
                <a:cubicBezTo>
                  <a:pt x="133992" y="540386"/>
                  <a:pt x="138040" y="549138"/>
                  <a:pt x="142145" y="557348"/>
                </a:cubicBezTo>
                <a:cubicBezTo>
                  <a:pt x="146826" y="566710"/>
                  <a:pt x="152162" y="576073"/>
                  <a:pt x="159563" y="583474"/>
                </a:cubicBezTo>
                <a:cubicBezTo>
                  <a:pt x="176445" y="600356"/>
                  <a:pt x="190565" y="602517"/>
                  <a:pt x="211814" y="609600"/>
                </a:cubicBezTo>
                <a:cubicBezTo>
                  <a:pt x="243745" y="606697"/>
                  <a:pt x="276257" y="607609"/>
                  <a:pt x="307608" y="600891"/>
                </a:cubicBezTo>
                <a:cubicBezTo>
                  <a:pt x="317842" y="598698"/>
                  <a:pt x="324373" y="588155"/>
                  <a:pt x="333734" y="583474"/>
                </a:cubicBezTo>
                <a:cubicBezTo>
                  <a:pt x="351589" y="574546"/>
                  <a:pt x="386836" y="569370"/>
                  <a:pt x="403403" y="566057"/>
                </a:cubicBezTo>
                <a:cubicBezTo>
                  <a:pt x="469751" y="571586"/>
                  <a:pt x="546060" y="583750"/>
                  <a:pt x="612408" y="566057"/>
                </a:cubicBezTo>
                <a:cubicBezTo>
                  <a:pt x="624308" y="562884"/>
                  <a:pt x="630973" y="549653"/>
                  <a:pt x="638534" y="539931"/>
                </a:cubicBezTo>
                <a:cubicBezTo>
                  <a:pt x="651385" y="523408"/>
                  <a:pt x="673368" y="487680"/>
                  <a:pt x="673368" y="487680"/>
                </a:cubicBezTo>
                <a:cubicBezTo>
                  <a:pt x="676271" y="476068"/>
                  <a:pt x="680592" y="464722"/>
                  <a:pt x="682077" y="452845"/>
                </a:cubicBezTo>
                <a:cubicBezTo>
                  <a:pt x="686413" y="418160"/>
                  <a:pt x="683930" y="382619"/>
                  <a:pt x="690785" y="348343"/>
                </a:cubicBezTo>
                <a:cubicBezTo>
                  <a:pt x="692838" y="338080"/>
                  <a:pt x="702397" y="330926"/>
                  <a:pt x="708203" y="322217"/>
                </a:cubicBezTo>
                <a:cubicBezTo>
                  <a:pt x="711106" y="313508"/>
                  <a:pt x="712453" y="304116"/>
                  <a:pt x="716911" y="296091"/>
                </a:cubicBezTo>
                <a:cubicBezTo>
                  <a:pt x="727077" y="277793"/>
                  <a:pt x="751745" y="243840"/>
                  <a:pt x="751745" y="243840"/>
                </a:cubicBezTo>
                <a:cubicBezTo>
                  <a:pt x="748842" y="209006"/>
                  <a:pt x="752392" y="173017"/>
                  <a:pt x="743037" y="139337"/>
                </a:cubicBezTo>
                <a:cubicBezTo>
                  <a:pt x="734609" y="108997"/>
                  <a:pt x="709514" y="83386"/>
                  <a:pt x="682077" y="69668"/>
                </a:cubicBezTo>
                <a:cubicBezTo>
                  <a:pt x="673866" y="65563"/>
                  <a:pt x="664388" y="64576"/>
                  <a:pt x="655951" y="60960"/>
                </a:cubicBezTo>
                <a:cubicBezTo>
                  <a:pt x="644019" y="55846"/>
                  <a:pt x="633433" y="47648"/>
                  <a:pt x="621117" y="43543"/>
                </a:cubicBezTo>
                <a:cubicBezTo>
                  <a:pt x="595545" y="35019"/>
                  <a:pt x="529898" y="20341"/>
                  <a:pt x="499197" y="17417"/>
                </a:cubicBezTo>
                <a:cubicBezTo>
                  <a:pt x="455754" y="13280"/>
                  <a:pt x="412128" y="11348"/>
                  <a:pt x="368568" y="8708"/>
                </a:cubicBezTo>
                <a:lnTo>
                  <a:pt x="211814" y="0"/>
                </a:lnTo>
                <a:cubicBezTo>
                  <a:pt x="162465" y="2903"/>
                  <a:pt x="112787" y="2314"/>
                  <a:pt x="63768" y="8708"/>
                </a:cubicBezTo>
                <a:cubicBezTo>
                  <a:pt x="45563" y="11082"/>
                  <a:pt x="11517" y="26125"/>
                  <a:pt x="11517" y="26125"/>
                </a:cubicBezTo>
                <a:cubicBezTo>
                  <a:pt x="366" y="59577"/>
                  <a:pt x="-7544" y="70324"/>
                  <a:pt x="11517" y="113211"/>
                </a:cubicBezTo>
                <a:cubicBezTo>
                  <a:pt x="17389" y="126422"/>
                  <a:pt x="52176" y="135473"/>
                  <a:pt x="63768" y="139337"/>
                </a:cubicBezTo>
                <a:cubicBezTo>
                  <a:pt x="117368" y="219739"/>
                  <a:pt x="48972" y="120844"/>
                  <a:pt x="98603" y="182880"/>
                </a:cubicBezTo>
                <a:cubicBezTo>
                  <a:pt x="105141" y="191053"/>
                  <a:pt x="107045" y="203620"/>
                  <a:pt x="116020" y="209005"/>
                </a:cubicBezTo>
                <a:cubicBezTo>
                  <a:pt x="123487" y="213485"/>
                  <a:pt x="139242" y="164011"/>
                  <a:pt x="142145" y="217714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C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4021494" y="2202024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373736" y="2153807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738001" y="2163138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093477" y="2159138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743593" y="3808672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733670" y="3325525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743592" y="2852049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le 12"/>
          <p:cNvSpPr txBox="1">
            <a:spLocks/>
          </p:cNvSpPr>
          <p:nvPr/>
        </p:nvSpPr>
        <p:spPr>
          <a:xfrm>
            <a:off x="838200" y="134208"/>
            <a:ext cx="10515600" cy="1004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Towards Getting an Order</a:t>
            </a:r>
            <a:endParaRPr lang="en-US" sz="3800" dirty="0"/>
          </a:p>
        </p:txBody>
      </p:sp>
      <p:sp>
        <p:nvSpPr>
          <p:cNvPr id="58" name="Rectangle 57"/>
          <p:cNvSpPr/>
          <p:nvPr/>
        </p:nvSpPr>
        <p:spPr>
          <a:xfrm>
            <a:off x="3394615" y="2384904"/>
            <a:ext cx="1277306" cy="960114"/>
          </a:xfrm>
          <a:prstGeom prst="rect">
            <a:avLst/>
          </a:prstGeom>
          <a:noFill/>
          <a:ln w="31750">
            <a:solidFill>
              <a:srgbClr val="FF0000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Q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0" name="Down Arrow 39"/>
          <p:cNvSpPr/>
          <p:nvPr/>
        </p:nvSpPr>
        <p:spPr>
          <a:xfrm>
            <a:off x="9788078" y="3395058"/>
            <a:ext cx="261257" cy="540879"/>
          </a:xfrm>
          <a:prstGeom prst="downArrow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Down Arrow 40"/>
          <p:cNvSpPr/>
          <p:nvPr/>
        </p:nvSpPr>
        <p:spPr>
          <a:xfrm flipV="1">
            <a:off x="8667289" y="4399478"/>
            <a:ext cx="261257" cy="497517"/>
          </a:xfrm>
          <a:prstGeom prst="downArrow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6507890" y="4399478"/>
            <a:ext cx="937939" cy="611061"/>
          </a:xfrm>
          <a:prstGeom prst="straightConnector1">
            <a:avLst/>
          </a:prstGeom>
          <a:ln w="317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4365384" y="5061287"/>
            <a:ext cx="2765133" cy="961129"/>
          </a:xfrm>
          <a:prstGeom prst="round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Not really in the range but still got in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155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165842"/>
              </p:ext>
            </p:extLst>
          </p:nvPr>
        </p:nvGraphicFramePr>
        <p:xfrm>
          <a:off x="2092409" y="2380735"/>
          <a:ext cx="2578444" cy="190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11"/>
                <a:gridCol w="644611"/>
                <a:gridCol w="644611"/>
                <a:gridCol w="644611"/>
              </a:tblGrid>
              <a:tr h="47611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7" name="Straight Connector 26"/>
          <p:cNvCxnSpPr/>
          <p:nvPr/>
        </p:nvCxnSpPr>
        <p:spPr>
          <a:xfrm flipV="1">
            <a:off x="1767716" y="4282931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507890" y="1284045"/>
            <a:ext cx="5222791" cy="4942702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/>
              <a:t>Approximate objects with cells. Helps in getting a continuous space to work with easer to handle. </a:t>
            </a: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/>
              <a:t>Would have to map back whenever necessary (for the queries and results).</a:t>
            </a: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b="1" dirty="0" smtClean="0"/>
              <a:t>Second Attempt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1600" b="1" dirty="0" smtClean="0"/>
              <a:t>Order on X then Y:  </a:t>
            </a:r>
            <a:r>
              <a:rPr lang="en-US" sz="1600" b="1" dirty="0" smtClean="0">
                <a:solidFill>
                  <a:srgbClr val="0070C0"/>
                </a:solidFill>
              </a:rPr>
              <a:t>(0,0) (0,1) </a:t>
            </a:r>
            <a:r>
              <a:rPr lang="en-US" sz="1600" b="1" dirty="0" smtClean="0"/>
              <a:t>(0,2) (0,3)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smtClean="0"/>
              <a:t>(1,0) (1,1) (1,2) (1,3) (2,0)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smtClean="0">
                <a:solidFill>
                  <a:srgbClr val="7030A0"/>
                </a:solidFill>
              </a:rPr>
              <a:t>(2,1) (2,2) </a:t>
            </a:r>
            <a:r>
              <a:rPr lang="en-US" sz="1600" b="1" dirty="0" smtClean="0"/>
              <a:t>(2,3) (3,0) </a:t>
            </a:r>
            <a:r>
              <a:rPr lang="en-US" sz="1600" b="1" dirty="0" smtClean="0">
                <a:solidFill>
                  <a:srgbClr val="0070C0"/>
                </a:solidFill>
              </a:rPr>
              <a:t>(</a:t>
            </a:r>
            <a:r>
              <a:rPr lang="en-US" sz="1600" b="1" dirty="0" smtClean="0">
                <a:solidFill>
                  <a:srgbClr val="7030A0"/>
                </a:solidFill>
              </a:rPr>
              <a:t>3,1) (3,2) (3,3)</a:t>
            </a:r>
          </a:p>
          <a:p>
            <a:pPr lvl="0">
              <a:spcBef>
                <a:spcPts val="600"/>
              </a:spcBef>
              <a:spcAft>
                <a:spcPts val="1200"/>
              </a:spcAft>
            </a:pPr>
            <a:endParaRPr lang="en-US" sz="1900" dirty="0" smtClean="0"/>
          </a:p>
          <a:p>
            <a:pPr lvl="1"/>
            <a:endParaRPr lang="en-US" sz="1900" dirty="0" smtClean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863811" y="4485504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1863811" y="1894704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2154536" y="4668395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0      1      2      3 </a:t>
            </a:r>
          </a:p>
        </p:txBody>
      </p:sp>
      <p:sp>
        <p:nvSpPr>
          <p:cNvPr id="19" name="Rectangle 18"/>
          <p:cNvSpPr/>
          <p:nvPr/>
        </p:nvSpPr>
        <p:spPr bwMode="auto">
          <a:xfrm rot="16200000">
            <a:off x="344321" y="307910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3693188" y="2565263"/>
            <a:ext cx="941615" cy="1140823"/>
          </a:xfrm>
          <a:custGeom>
            <a:avLst/>
            <a:gdLst>
              <a:gd name="connsiteX0" fmla="*/ 130629 w 1428206"/>
              <a:gd name="connsiteY0" fmla="*/ 618309 h 1332412"/>
              <a:gd name="connsiteX1" fmla="*/ 78377 w 1428206"/>
              <a:gd name="connsiteY1" fmla="*/ 687977 h 1332412"/>
              <a:gd name="connsiteX2" fmla="*/ 69669 w 1428206"/>
              <a:gd name="connsiteY2" fmla="*/ 714103 h 1332412"/>
              <a:gd name="connsiteX3" fmla="*/ 26126 w 1428206"/>
              <a:gd name="connsiteY3" fmla="*/ 783772 h 1332412"/>
              <a:gd name="connsiteX4" fmla="*/ 8709 w 1428206"/>
              <a:gd name="connsiteY4" fmla="*/ 853440 h 1332412"/>
              <a:gd name="connsiteX5" fmla="*/ 0 w 1428206"/>
              <a:gd name="connsiteY5" fmla="*/ 888274 h 1332412"/>
              <a:gd name="connsiteX6" fmla="*/ 17417 w 1428206"/>
              <a:gd name="connsiteY6" fmla="*/ 1079863 h 1332412"/>
              <a:gd name="connsiteX7" fmla="*/ 34834 w 1428206"/>
              <a:gd name="connsiteY7" fmla="*/ 1105989 h 1332412"/>
              <a:gd name="connsiteX8" fmla="*/ 43543 w 1428206"/>
              <a:gd name="connsiteY8" fmla="*/ 1132114 h 1332412"/>
              <a:gd name="connsiteX9" fmla="*/ 69669 w 1428206"/>
              <a:gd name="connsiteY9" fmla="*/ 1149532 h 1332412"/>
              <a:gd name="connsiteX10" fmla="*/ 87086 w 1428206"/>
              <a:gd name="connsiteY10" fmla="*/ 1193074 h 1332412"/>
              <a:gd name="connsiteX11" fmla="*/ 139337 w 1428206"/>
              <a:gd name="connsiteY11" fmla="*/ 1236617 h 1332412"/>
              <a:gd name="connsiteX12" fmla="*/ 156754 w 1428206"/>
              <a:gd name="connsiteY12" fmla="*/ 1262743 h 1332412"/>
              <a:gd name="connsiteX13" fmla="*/ 235132 w 1428206"/>
              <a:gd name="connsiteY13" fmla="*/ 1306286 h 1332412"/>
              <a:gd name="connsiteX14" fmla="*/ 278674 w 1428206"/>
              <a:gd name="connsiteY14" fmla="*/ 1332412 h 1332412"/>
              <a:gd name="connsiteX15" fmla="*/ 357052 w 1428206"/>
              <a:gd name="connsiteY15" fmla="*/ 1323703 h 1332412"/>
              <a:gd name="connsiteX16" fmla="*/ 391886 w 1428206"/>
              <a:gd name="connsiteY16" fmla="*/ 1271452 h 1332412"/>
              <a:gd name="connsiteX17" fmla="*/ 409303 w 1428206"/>
              <a:gd name="connsiteY17" fmla="*/ 1245326 h 1332412"/>
              <a:gd name="connsiteX18" fmla="*/ 418012 w 1428206"/>
              <a:gd name="connsiteY18" fmla="*/ 1193074 h 1332412"/>
              <a:gd name="connsiteX19" fmla="*/ 435429 w 1428206"/>
              <a:gd name="connsiteY19" fmla="*/ 1166949 h 1332412"/>
              <a:gd name="connsiteX20" fmla="*/ 496389 w 1428206"/>
              <a:gd name="connsiteY20" fmla="*/ 1123406 h 1332412"/>
              <a:gd name="connsiteX21" fmla="*/ 670560 w 1428206"/>
              <a:gd name="connsiteY21" fmla="*/ 1132114 h 1332412"/>
              <a:gd name="connsiteX22" fmla="*/ 748937 w 1428206"/>
              <a:gd name="connsiteY22" fmla="*/ 1166949 h 1332412"/>
              <a:gd name="connsiteX23" fmla="*/ 809897 w 1428206"/>
              <a:gd name="connsiteY23" fmla="*/ 1184366 h 1332412"/>
              <a:gd name="connsiteX24" fmla="*/ 879566 w 1428206"/>
              <a:gd name="connsiteY24" fmla="*/ 1201783 h 1332412"/>
              <a:gd name="connsiteX25" fmla="*/ 1114697 w 1428206"/>
              <a:gd name="connsiteY25" fmla="*/ 1193074 h 1332412"/>
              <a:gd name="connsiteX26" fmla="*/ 1140823 w 1428206"/>
              <a:gd name="connsiteY26" fmla="*/ 1184366 h 1332412"/>
              <a:gd name="connsiteX27" fmla="*/ 1175657 w 1428206"/>
              <a:gd name="connsiteY27" fmla="*/ 1175657 h 1332412"/>
              <a:gd name="connsiteX28" fmla="*/ 1227909 w 1428206"/>
              <a:gd name="connsiteY28" fmla="*/ 1158240 h 1332412"/>
              <a:gd name="connsiteX29" fmla="*/ 1288869 w 1428206"/>
              <a:gd name="connsiteY29" fmla="*/ 1140823 h 1332412"/>
              <a:gd name="connsiteX30" fmla="*/ 1341120 w 1428206"/>
              <a:gd name="connsiteY30" fmla="*/ 1114697 h 1332412"/>
              <a:gd name="connsiteX31" fmla="*/ 1375954 w 1428206"/>
              <a:gd name="connsiteY31" fmla="*/ 1079863 h 1332412"/>
              <a:gd name="connsiteX32" fmla="*/ 1402080 w 1428206"/>
              <a:gd name="connsiteY32" fmla="*/ 1062446 h 1332412"/>
              <a:gd name="connsiteX33" fmla="*/ 1410789 w 1428206"/>
              <a:gd name="connsiteY33" fmla="*/ 1036320 h 1332412"/>
              <a:gd name="connsiteX34" fmla="*/ 1428206 w 1428206"/>
              <a:gd name="connsiteY34" fmla="*/ 923109 h 1332412"/>
              <a:gd name="connsiteX35" fmla="*/ 1419497 w 1428206"/>
              <a:gd name="connsiteY35" fmla="*/ 644434 h 1332412"/>
              <a:gd name="connsiteX36" fmla="*/ 1410789 w 1428206"/>
              <a:gd name="connsiteY36" fmla="*/ 618309 h 1332412"/>
              <a:gd name="connsiteX37" fmla="*/ 1402080 w 1428206"/>
              <a:gd name="connsiteY37" fmla="*/ 574766 h 1332412"/>
              <a:gd name="connsiteX38" fmla="*/ 1393372 w 1428206"/>
              <a:gd name="connsiteY38" fmla="*/ 548640 h 1332412"/>
              <a:gd name="connsiteX39" fmla="*/ 1384663 w 1428206"/>
              <a:gd name="connsiteY39" fmla="*/ 513806 h 1332412"/>
              <a:gd name="connsiteX40" fmla="*/ 1367246 w 1428206"/>
              <a:gd name="connsiteY40" fmla="*/ 400594 h 1332412"/>
              <a:gd name="connsiteX41" fmla="*/ 1349829 w 1428206"/>
              <a:gd name="connsiteY41" fmla="*/ 374469 h 1332412"/>
              <a:gd name="connsiteX42" fmla="*/ 1332412 w 1428206"/>
              <a:gd name="connsiteY42" fmla="*/ 322217 h 1332412"/>
              <a:gd name="connsiteX43" fmla="*/ 1297577 w 1428206"/>
              <a:gd name="connsiteY43" fmla="*/ 261257 h 1332412"/>
              <a:gd name="connsiteX44" fmla="*/ 1280160 w 1428206"/>
              <a:gd name="connsiteY44" fmla="*/ 226423 h 1332412"/>
              <a:gd name="connsiteX45" fmla="*/ 1254034 w 1428206"/>
              <a:gd name="connsiteY45" fmla="*/ 156754 h 1332412"/>
              <a:gd name="connsiteX46" fmla="*/ 1245326 w 1428206"/>
              <a:gd name="connsiteY46" fmla="*/ 121920 h 1332412"/>
              <a:gd name="connsiteX47" fmla="*/ 1219200 w 1428206"/>
              <a:gd name="connsiteY47" fmla="*/ 95794 h 1332412"/>
              <a:gd name="connsiteX48" fmla="*/ 1149532 w 1428206"/>
              <a:gd name="connsiteY48" fmla="*/ 60960 h 1332412"/>
              <a:gd name="connsiteX49" fmla="*/ 1105989 w 1428206"/>
              <a:gd name="connsiteY49" fmla="*/ 52252 h 1332412"/>
              <a:gd name="connsiteX50" fmla="*/ 1053737 w 1428206"/>
              <a:gd name="connsiteY50" fmla="*/ 34834 h 1332412"/>
              <a:gd name="connsiteX51" fmla="*/ 1018903 w 1428206"/>
              <a:gd name="connsiteY51" fmla="*/ 26126 h 1332412"/>
              <a:gd name="connsiteX52" fmla="*/ 975360 w 1428206"/>
              <a:gd name="connsiteY52" fmla="*/ 17417 h 1332412"/>
              <a:gd name="connsiteX53" fmla="*/ 923109 w 1428206"/>
              <a:gd name="connsiteY53" fmla="*/ 0 h 1332412"/>
              <a:gd name="connsiteX54" fmla="*/ 766354 w 1428206"/>
              <a:gd name="connsiteY54" fmla="*/ 8709 h 1332412"/>
              <a:gd name="connsiteX55" fmla="*/ 740229 w 1428206"/>
              <a:gd name="connsiteY55" fmla="*/ 43543 h 1332412"/>
              <a:gd name="connsiteX56" fmla="*/ 705394 w 1428206"/>
              <a:gd name="connsiteY56" fmla="*/ 78377 h 1332412"/>
              <a:gd name="connsiteX57" fmla="*/ 731520 w 1428206"/>
              <a:gd name="connsiteY57" fmla="*/ 235132 h 1332412"/>
              <a:gd name="connsiteX58" fmla="*/ 748937 w 1428206"/>
              <a:gd name="connsiteY58" fmla="*/ 261257 h 1332412"/>
              <a:gd name="connsiteX59" fmla="*/ 766354 w 1428206"/>
              <a:gd name="connsiteY59" fmla="*/ 313509 h 1332412"/>
              <a:gd name="connsiteX60" fmla="*/ 748937 w 1428206"/>
              <a:gd name="connsiteY60" fmla="*/ 339634 h 1332412"/>
              <a:gd name="connsiteX61" fmla="*/ 705394 w 1428206"/>
              <a:gd name="connsiteY61" fmla="*/ 348343 h 1332412"/>
              <a:gd name="connsiteX62" fmla="*/ 644434 w 1428206"/>
              <a:gd name="connsiteY62" fmla="*/ 365760 h 1332412"/>
              <a:gd name="connsiteX63" fmla="*/ 609600 w 1428206"/>
              <a:gd name="connsiteY63" fmla="*/ 374469 h 1332412"/>
              <a:gd name="connsiteX64" fmla="*/ 583474 w 1428206"/>
              <a:gd name="connsiteY64" fmla="*/ 391886 h 1332412"/>
              <a:gd name="connsiteX65" fmla="*/ 487680 w 1428206"/>
              <a:gd name="connsiteY65" fmla="*/ 409303 h 1332412"/>
              <a:gd name="connsiteX66" fmla="*/ 400594 w 1428206"/>
              <a:gd name="connsiteY66" fmla="*/ 461554 h 1332412"/>
              <a:gd name="connsiteX67" fmla="*/ 374469 w 1428206"/>
              <a:gd name="connsiteY67" fmla="*/ 478972 h 1332412"/>
              <a:gd name="connsiteX68" fmla="*/ 348343 w 1428206"/>
              <a:gd name="connsiteY68" fmla="*/ 487680 h 1332412"/>
              <a:gd name="connsiteX69" fmla="*/ 313509 w 1428206"/>
              <a:gd name="connsiteY69" fmla="*/ 505097 h 1332412"/>
              <a:gd name="connsiteX70" fmla="*/ 278674 w 1428206"/>
              <a:gd name="connsiteY70" fmla="*/ 513806 h 1332412"/>
              <a:gd name="connsiteX71" fmla="*/ 252549 w 1428206"/>
              <a:gd name="connsiteY71" fmla="*/ 531223 h 1332412"/>
              <a:gd name="connsiteX72" fmla="*/ 226423 w 1428206"/>
              <a:gd name="connsiteY72" fmla="*/ 539932 h 1332412"/>
              <a:gd name="connsiteX73" fmla="*/ 200297 w 1428206"/>
              <a:gd name="connsiteY73" fmla="*/ 566057 h 1332412"/>
              <a:gd name="connsiteX74" fmla="*/ 174172 w 1428206"/>
              <a:gd name="connsiteY74" fmla="*/ 583474 h 1332412"/>
              <a:gd name="connsiteX75" fmla="*/ 156754 w 1428206"/>
              <a:gd name="connsiteY75" fmla="*/ 609600 h 1332412"/>
              <a:gd name="connsiteX76" fmla="*/ 130629 w 1428206"/>
              <a:gd name="connsiteY76" fmla="*/ 618309 h 13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428206" h="1332412">
                <a:moveTo>
                  <a:pt x="130629" y="618309"/>
                </a:moveTo>
                <a:cubicBezTo>
                  <a:pt x="117566" y="631372"/>
                  <a:pt x="87619" y="669494"/>
                  <a:pt x="78377" y="687977"/>
                </a:cubicBezTo>
                <a:cubicBezTo>
                  <a:pt x="74272" y="696188"/>
                  <a:pt x="74223" y="706133"/>
                  <a:pt x="69669" y="714103"/>
                </a:cubicBezTo>
                <a:cubicBezTo>
                  <a:pt x="26796" y="789132"/>
                  <a:pt x="58046" y="709292"/>
                  <a:pt x="26126" y="783772"/>
                </a:cubicBezTo>
                <a:cubicBezTo>
                  <a:pt x="15350" y="808916"/>
                  <a:pt x="15002" y="825120"/>
                  <a:pt x="8709" y="853440"/>
                </a:cubicBezTo>
                <a:cubicBezTo>
                  <a:pt x="6113" y="865124"/>
                  <a:pt x="2903" y="876663"/>
                  <a:pt x="0" y="888274"/>
                </a:cubicBezTo>
                <a:cubicBezTo>
                  <a:pt x="5806" y="952137"/>
                  <a:pt x="7286" y="1016542"/>
                  <a:pt x="17417" y="1079863"/>
                </a:cubicBezTo>
                <a:cubicBezTo>
                  <a:pt x="19071" y="1090198"/>
                  <a:pt x="30153" y="1096628"/>
                  <a:pt x="34834" y="1105989"/>
                </a:cubicBezTo>
                <a:cubicBezTo>
                  <a:pt x="38939" y="1114199"/>
                  <a:pt x="37809" y="1124946"/>
                  <a:pt x="43543" y="1132114"/>
                </a:cubicBezTo>
                <a:cubicBezTo>
                  <a:pt x="50082" y="1140287"/>
                  <a:pt x="60960" y="1143726"/>
                  <a:pt x="69669" y="1149532"/>
                </a:cubicBezTo>
                <a:cubicBezTo>
                  <a:pt x="75475" y="1164046"/>
                  <a:pt x="79330" y="1179502"/>
                  <a:pt x="87086" y="1193074"/>
                </a:cubicBezTo>
                <a:cubicBezTo>
                  <a:pt x="94008" y="1205187"/>
                  <a:pt x="134628" y="1233086"/>
                  <a:pt x="139337" y="1236617"/>
                </a:cubicBezTo>
                <a:cubicBezTo>
                  <a:pt x="145143" y="1245326"/>
                  <a:pt x="148877" y="1255851"/>
                  <a:pt x="156754" y="1262743"/>
                </a:cubicBezTo>
                <a:cubicBezTo>
                  <a:pt x="229976" y="1326812"/>
                  <a:pt x="183301" y="1280370"/>
                  <a:pt x="235132" y="1306286"/>
                </a:cubicBezTo>
                <a:cubicBezTo>
                  <a:pt x="250271" y="1313856"/>
                  <a:pt x="264160" y="1323703"/>
                  <a:pt x="278674" y="1332412"/>
                </a:cubicBezTo>
                <a:cubicBezTo>
                  <a:pt x="304800" y="1329509"/>
                  <a:pt x="332114" y="1332016"/>
                  <a:pt x="357052" y="1323703"/>
                </a:cubicBezTo>
                <a:cubicBezTo>
                  <a:pt x="386765" y="1313799"/>
                  <a:pt x="381446" y="1292332"/>
                  <a:pt x="391886" y="1271452"/>
                </a:cubicBezTo>
                <a:cubicBezTo>
                  <a:pt x="396567" y="1262091"/>
                  <a:pt x="403497" y="1254035"/>
                  <a:pt x="409303" y="1245326"/>
                </a:cubicBezTo>
                <a:cubicBezTo>
                  <a:pt x="412206" y="1227909"/>
                  <a:pt x="412428" y="1209825"/>
                  <a:pt x="418012" y="1193074"/>
                </a:cubicBezTo>
                <a:cubicBezTo>
                  <a:pt x="421322" y="1183145"/>
                  <a:pt x="428729" y="1174989"/>
                  <a:pt x="435429" y="1166949"/>
                </a:cubicBezTo>
                <a:cubicBezTo>
                  <a:pt x="460648" y="1136686"/>
                  <a:pt x="461170" y="1141015"/>
                  <a:pt x="496389" y="1123406"/>
                </a:cubicBezTo>
                <a:cubicBezTo>
                  <a:pt x="554446" y="1126309"/>
                  <a:pt x="612845" y="1125188"/>
                  <a:pt x="670560" y="1132114"/>
                </a:cubicBezTo>
                <a:cubicBezTo>
                  <a:pt x="689313" y="1134364"/>
                  <a:pt x="730717" y="1159141"/>
                  <a:pt x="748937" y="1166949"/>
                </a:cubicBezTo>
                <a:cubicBezTo>
                  <a:pt x="769809" y="1175894"/>
                  <a:pt x="787813" y="1178056"/>
                  <a:pt x="809897" y="1184366"/>
                </a:cubicBezTo>
                <a:cubicBezTo>
                  <a:pt x="872373" y="1202216"/>
                  <a:pt x="791051" y="1184079"/>
                  <a:pt x="879566" y="1201783"/>
                </a:cubicBezTo>
                <a:cubicBezTo>
                  <a:pt x="957943" y="1198880"/>
                  <a:pt x="1036440" y="1198291"/>
                  <a:pt x="1114697" y="1193074"/>
                </a:cubicBezTo>
                <a:cubicBezTo>
                  <a:pt x="1123856" y="1192463"/>
                  <a:pt x="1131997" y="1186888"/>
                  <a:pt x="1140823" y="1184366"/>
                </a:cubicBezTo>
                <a:cubicBezTo>
                  <a:pt x="1152331" y="1181078"/>
                  <a:pt x="1164193" y="1179096"/>
                  <a:pt x="1175657" y="1175657"/>
                </a:cubicBezTo>
                <a:cubicBezTo>
                  <a:pt x="1193242" y="1170381"/>
                  <a:pt x="1210324" y="1163515"/>
                  <a:pt x="1227909" y="1158240"/>
                </a:cubicBezTo>
                <a:cubicBezTo>
                  <a:pt x="1241866" y="1154053"/>
                  <a:pt x="1274232" y="1148142"/>
                  <a:pt x="1288869" y="1140823"/>
                </a:cubicBezTo>
                <a:cubicBezTo>
                  <a:pt x="1356396" y="1107059"/>
                  <a:pt x="1275451" y="1136588"/>
                  <a:pt x="1341120" y="1114697"/>
                </a:cubicBezTo>
                <a:cubicBezTo>
                  <a:pt x="1352731" y="1103086"/>
                  <a:pt x="1363486" y="1090550"/>
                  <a:pt x="1375954" y="1079863"/>
                </a:cubicBezTo>
                <a:cubicBezTo>
                  <a:pt x="1383901" y="1073052"/>
                  <a:pt x="1395542" y="1070619"/>
                  <a:pt x="1402080" y="1062446"/>
                </a:cubicBezTo>
                <a:cubicBezTo>
                  <a:pt x="1407815" y="1055278"/>
                  <a:pt x="1408563" y="1045226"/>
                  <a:pt x="1410789" y="1036320"/>
                </a:cubicBezTo>
                <a:cubicBezTo>
                  <a:pt x="1420761" y="996433"/>
                  <a:pt x="1422919" y="965399"/>
                  <a:pt x="1428206" y="923109"/>
                </a:cubicBezTo>
                <a:cubicBezTo>
                  <a:pt x="1425303" y="830217"/>
                  <a:pt x="1424799" y="737220"/>
                  <a:pt x="1419497" y="644434"/>
                </a:cubicBezTo>
                <a:cubicBezTo>
                  <a:pt x="1418973" y="635270"/>
                  <a:pt x="1413015" y="627214"/>
                  <a:pt x="1410789" y="618309"/>
                </a:cubicBezTo>
                <a:cubicBezTo>
                  <a:pt x="1407199" y="603949"/>
                  <a:pt x="1405670" y="589126"/>
                  <a:pt x="1402080" y="574766"/>
                </a:cubicBezTo>
                <a:cubicBezTo>
                  <a:pt x="1399854" y="565860"/>
                  <a:pt x="1395894" y="557466"/>
                  <a:pt x="1393372" y="548640"/>
                </a:cubicBezTo>
                <a:cubicBezTo>
                  <a:pt x="1390084" y="537132"/>
                  <a:pt x="1387566" y="525417"/>
                  <a:pt x="1384663" y="513806"/>
                </a:cubicBezTo>
                <a:cubicBezTo>
                  <a:pt x="1382916" y="498080"/>
                  <a:pt x="1378557" y="426988"/>
                  <a:pt x="1367246" y="400594"/>
                </a:cubicBezTo>
                <a:cubicBezTo>
                  <a:pt x="1363123" y="390974"/>
                  <a:pt x="1354080" y="384033"/>
                  <a:pt x="1349829" y="374469"/>
                </a:cubicBezTo>
                <a:cubicBezTo>
                  <a:pt x="1342373" y="357692"/>
                  <a:pt x="1340623" y="338638"/>
                  <a:pt x="1332412" y="322217"/>
                </a:cubicBezTo>
                <a:cubicBezTo>
                  <a:pt x="1279764" y="216927"/>
                  <a:pt x="1346824" y="347441"/>
                  <a:pt x="1297577" y="261257"/>
                </a:cubicBezTo>
                <a:cubicBezTo>
                  <a:pt x="1291136" y="249986"/>
                  <a:pt x="1285966" y="238034"/>
                  <a:pt x="1280160" y="226423"/>
                </a:cubicBezTo>
                <a:cubicBezTo>
                  <a:pt x="1258074" y="115988"/>
                  <a:pt x="1287671" y="235239"/>
                  <a:pt x="1254034" y="156754"/>
                </a:cubicBezTo>
                <a:cubicBezTo>
                  <a:pt x="1249319" y="145753"/>
                  <a:pt x="1251264" y="132312"/>
                  <a:pt x="1245326" y="121920"/>
                </a:cubicBezTo>
                <a:cubicBezTo>
                  <a:pt x="1239216" y="111227"/>
                  <a:pt x="1228661" y="103678"/>
                  <a:pt x="1219200" y="95794"/>
                </a:cubicBezTo>
                <a:cubicBezTo>
                  <a:pt x="1198984" y="78947"/>
                  <a:pt x="1174539" y="68462"/>
                  <a:pt x="1149532" y="60960"/>
                </a:cubicBezTo>
                <a:cubicBezTo>
                  <a:pt x="1135354" y="56707"/>
                  <a:pt x="1120269" y="56147"/>
                  <a:pt x="1105989" y="52252"/>
                </a:cubicBezTo>
                <a:cubicBezTo>
                  <a:pt x="1088276" y="47421"/>
                  <a:pt x="1071548" y="39287"/>
                  <a:pt x="1053737" y="34834"/>
                </a:cubicBezTo>
                <a:cubicBezTo>
                  <a:pt x="1042126" y="31931"/>
                  <a:pt x="1030587" y="28722"/>
                  <a:pt x="1018903" y="26126"/>
                </a:cubicBezTo>
                <a:cubicBezTo>
                  <a:pt x="1004454" y="22915"/>
                  <a:pt x="989640" y="21312"/>
                  <a:pt x="975360" y="17417"/>
                </a:cubicBezTo>
                <a:cubicBezTo>
                  <a:pt x="957648" y="12586"/>
                  <a:pt x="940526" y="5806"/>
                  <a:pt x="923109" y="0"/>
                </a:cubicBezTo>
                <a:cubicBezTo>
                  <a:pt x="870857" y="2903"/>
                  <a:pt x="817263" y="-3412"/>
                  <a:pt x="766354" y="8709"/>
                </a:cubicBezTo>
                <a:cubicBezTo>
                  <a:pt x="752235" y="12071"/>
                  <a:pt x="749787" y="32620"/>
                  <a:pt x="740229" y="43543"/>
                </a:cubicBezTo>
                <a:cubicBezTo>
                  <a:pt x="729416" y="55901"/>
                  <a:pt x="717006" y="66766"/>
                  <a:pt x="705394" y="78377"/>
                </a:cubicBezTo>
                <a:cubicBezTo>
                  <a:pt x="712745" y="181284"/>
                  <a:pt x="696610" y="174039"/>
                  <a:pt x="731520" y="235132"/>
                </a:cubicBezTo>
                <a:cubicBezTo>
                  <a:pt x="736713" y="244219"/>
                  <a:pt x="744686" y="251693"/>
                  <a:pt x="748937" y="261257"/>
                </a:cubicBezTo>
                <a:cubicBezTo>
                  <a:pt x="756393" y="278034"/>
                  <a:pt x="766354" y="313509"/>
                  <a:pt x="766354" y="313509"/>
                </a:cubicBezTo>
                <a:cubicBezTo>
                  <a:pt x="760548" y="322217"/>
                  <a:pt x="758024" y="334441"/>
                  <a:pt x="748937" y="339634"/>
                </a:cubicBezTo>
                <a:cubicBezTo>
                  <a:pt x="736085" y="346978"/>
                  <a:pt x="719843" y="345132"/>
                  <a:pt x="705394" y="348343"/>
                </a:cubicBezTo>
                <a:cubicBezTo>
                  <a:pt x="644155" y="361952"/>
                  <a:pt x="695336" y="351217"/>
                  <a:pt x="644434" y="365760"/>
                </a:cubicBezTo>
                <a:cubicBezTo>
                  <a:pt x="632926" y="369048"/>
                  <a:pt x="621211" y="371566"/>
                  <a:pt x="609600" y="374469"/>
                </a:cubicBezTo>
                <a:cubicBezTo>
                  <a:pt x="600891" y="380275"/>
                  <a:pt x="593499" y="388879"/>
                  <a:pt x="583474" y="391886"/>
                </a:cubicBezTo>
                <a:cubicBezTo>
                  <a:pt x="514590" y="412551"/>
                  <a:pt x="540139" y="389630"/>
                  <a:pt x="487680" y="409303"/>
                </a:cubicBezTo>
                <a:cubicBezTo>
                  <a:pt x="457077" y="420779"/>
                  <a:pt x="426634" y="444194"/>
                  <a:pt x="400594" y="461554"/>
                </a:cubicBezTo>
                <a:cubicBezTo>
                  <a:pt x="391885" y="467360"/>
                  <a:pt x="384398" y="475662"/>
                  <a:pt x="374469" y="478972"/>
                </a:cubicBezTo>
                <a:cubicBezTo>
                  <a:pt x="365760" y="481875"/>
                  <a:pt x="356780" y="484064"/>
                  <a:pt x="348343" y="487680"/>
                </a:cubicBezTo>
                <a:cubicBezTo>
                  <a:pt x="336411" y="492794"/>
                  <a:pt x="325664" y="500539"/>
                  <a:pt x="313509" y="505097"/>
                </a:cubicBezTo>
                <a:cubicBezTo>
                  <a:pt x="302302" y="509300"/>
                  <a:pt x="290286" y="510903"/>
                  <a:pt x="278674" y="513806"/>
                </a:cubicBezTo>
                <a:cubicBezTo>
                  <a:pt x="269966" y="519612"/>
                  <a:pt x="261910" y="526542"/>
                  <a:pt x="252549" y="531223"/>
                </a:cubicBezTo>
                <a:cubicBezTo>
                  <a:pt x="244338" y="535328"/>
                  <a:pt x="234061" y="534840"/>
                  <a:pt x="226423" y="539932"/>
                </a:cubicBezTo>
                <a:cubicBezTo>
                  <a:pt x="216176" y="546763"/>
                  <a:pt x="209758" y="558173"/>
                  <a:pt x="200297" y="566057"/>
                </a:cubicBezTo>
                <a:cubicBezTo>
                  <a:pt x="192257" y="572757"/>
                  <a:pt x="182880" y="577668"/>
                  <a:pt x="174172" y="583474"/>
                </a:cubicBezTo>
                <a:cubicBezTo>
                  <a:pt x="168366" y="592183"/>
                  <a:pt x="164155" y="602199"/>
                  <a:pt x="156754" y="609600"/>
                </a:cubicBezTo>
                <a:cubicBezTo>
                  <a:pt x="114719" y="651635"/>
                  <a:pt x="143692" y="605246"/>
                  <a:pt x="130629" y="618309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2114053" y="2443056"/>
            <a:ext cx="587588" cy="341334"/>
          </a:xfrm>
          <a:custGeom>
            <a:avLst/>
            <a:gdLst>
              <a:gd name="connsiteX0" fmla="*/ 43767 w 505322"/>
              <a:gd name="connsiteY0" fmla="*/ 156754 h 244414"/>
              <a:gd name="connsiteX1" fmla="*/ 87310 w 505322"/>
              <a:gd name="connsiteY1" fmla="*/ 174172 h 244414"/>
              <a:gd name="connsiteX2" fmla="*/ 113436 w 505322"/>
              <a:gd name="connsiteY2" fmla="*/ 200297 h 244414"/>
              <a:gd name="connsiteX3" fmla="*/ 200522 w 505322"/>
              <a:gd name="connsiteY3" fmla="*/ 235132 h 244414"/>
              <a:gd name="connsiteX4" fmla="*/ 374693 w 505322"/>
              <a:gd name="connsiteY4" fmla="*/ 243840 h 244414"/>
              <a:gd name="connsiteX5" fmla="*/ 487904 w 505322"/>
              <a:gd name="connsiteY5" fmla="*/ 235132 h 244414"/>
              <a:gd name="connsiteX6" fmla="*/ 505322 w 505322"/>
              <a:gd name="connsiteY6" fmla="*/ 182880 h 244414"/>
              <a:gd name="connsiteX7" fmla="*/ 487904 w 505322"/>
              <a:gd name="connsiteY7" fmla="*/ 87086 h 244414"/>
              <a:gd name="connsiteX8" fmla="*/ 409527 w 505322"/>
              <a:gd name="connsiteY8" fmla="*/ 52252 h 244414"/>
              <a:gd name="connsiteX9" fmla="*/ 226647 w 505322"/>
              <a:gd name="connsiteY9" fmla="*/ 43543 h 244414"/>
              <a:gd name="connsiteX10" fmla="*/ 200522 w 505322"/>
              <a:gd name="connsiteY10" fmla="*/ 26126 h 244414"/>
              <a:gd name="connsiteX11" fmla="*/ 183104 w 505322"/>
              <a:gd name="connsiteY11" fmla="*/ 8709 h 244414"/>
              <a:gd name="connsiteX12" fmla="*/ 156979 w 505322"/>
              <a:gd name="connsiteY12" fmla="*/ 0 h 244414"/>
              <a:gd name="connsiteX13" fmla="*/ 26350 w 505322"/>
              <a:gd name="connsiteY13" fmla="*/ 26126 h 244414"/>
              <a:gd name="connsiteX14" fmla="*/ 8933 w 505322"/>
              <a:gd name="connsiteY14" fmla="*/ 52252 h 244414"/>
              <a:gd name="connsiteX15" fmla="*/ 8933 w 505322"/>
              <a:gd name="connsiteY15" fmla="*/ 130629 h 244414"/>
              <a:gd name="connsiteX16" fmla="*/ 35059 w 505322"/>
              <a:gd name="connsiteY16" fmla="*/ 139337 h 244414"/>
              <a:gd name="connsiteX17" fmla="*/ 43767 w 505322"/>
              <a:gd name="connsiteY17" fmla="*/ 156754 h 2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5322" h="244414">
                <a:moveTo>
                  <a:pt x="43767" y="156754"/>
                </a:moveTo>
                <a:cubicBezTo>
                  <a:pt x="58281" y="162560"/>
                  <a:pt x="74054" y="165887"/>
                  <a:pt x="87310" y="174172"/>
                </a:cubicBezTo>
                <a:cubicBezTo>
                  <a:pt x="97754" y="180699"/>
                  <a:pt x="103414" y="193139"/>
                  <a:pt x="113436" y="200297"/>
                </a:cubicBezTo>
                <a:cubicBezTo>
                  <a:pt x="128684" y="211188"/>
                  <a:pt x="186878" y="234450"/>
                  <a:pt x="200522" y="235132"/>
                </a:cubicBezTo>
                <a:lnTo>
                  <a:pt x="374693" y="243840"/>
                </a:lnTo>
                <a:cubicBezTo>
                  <a:pt x="412430" y="240937"/>
                  <a:pt x="453606" y="251138"/>
                  <a:pt x="487904" y="235132"/>
                </a:cubicBezTo>
                <a:cubicBezTo>
                  <a:pt x="504541" y="227368"/>
                  <a:pt x="505322" y="182880"/>
                  <a:pt x="505322" y="182880"/>
                </a:cubicBezTo>
                <a:cubicBezTo>
                  <a:pt x="499516" y="150949"/>
                  <a:pt x="499555" y="117378"/>
                  <a:pt x="487904" y="87086"/>
                </a:cubicBezTo>
                <a:cubicBezTo>
                  <a:pt x="481830" y="71295"/>
                  <a:pt x="409738" y="52262"/>
                  <a:pt x="409527" y="52252"/>
                </a:cubicBezTo>
                <a:lnTo>
                  <a:pt x="226647" y="43543"/>
                </a:lnTo>
                <a:cubicBezTo>
                  <a:pt x="217939" y="37737"/>
                  <a:pt x="208695" y="32664"/>
                  <a:pt x="200522" y="26126"/>
                </a:cubicBezTo>
                <a:cubicBezTo>
                  <a:pt x="194111" y="20997"/>
                  <a:pt x="190145" y="12933"/>
                  <a:pt x="183104" y="8709"/>
                </a:cubicBezTo>
                <a:cubicBezTo>
                  <a:pt x="175233" y="3986"/>
                  <a:pt x="165687" y="2903"/>
                  <a:pt x="156979" y="0"/>
                </a:cubicBezTo>
                <a:cubicBezTo>
                  <a:pt x="109099" y="3990"/>
                  <a:pt x="61483" y="-9007"/>
                  <a:pt x="26350" y="26126"/>
                </a:cubicBezTo>
                <a:cubicBezTo>
                  <a:pt x="18949" y="33527"/>
                  <a:pt x="14739" y="43543"/>
                  <a:pt x="8933" y="52252"/>
                </a:cubicBezTo>
                <a:cubicBezTo>
                  <a:pt x="4569" y="74071"/>
                  <a:pt x="-8778" y="108491"/>
                  <a:pt x="8933" y="130629"/>
                </a:cubicBezTo>
                <a:cubicBezTo>
                  <a:pt x="14668" y="137797"/>
                  <a:pt x="26350" y="136434"/>
                  <a:pt x="35059" y="139337"/>
                </a:cubicBezTo>
                <a:lnTo>
                  <a:pt x="43767" y="156754"/>
                </a:ln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22" name="Freeform 21"/>
          <p:cNvSpPr/>
          <p:nvPr/>
        </p:nvSpPr>
        <p:spPr bwMode="auto">
          <a:xfrm>
            <a:off x="2114053" y="3464585"/>
            <a:ext cx="587588" cy="703762"/>
          </a:xfrm>
          <a:custGeom>
            <a:avLst/>
            <a:gdLst>
              <a:gd name="connsiteX0" fmla="*/ 142145 w 751745"/>
              <a:gd name="connsiteY0" fmla="*/ 217714 h 609600"/>
              <a:gd name="connsiteX1" fmla="*/ 133437 w 751745"/>
              <a:gd name="connsiteY1" fmla="*/ 531223 h 609600"/>
              <a:gd name="connsiteX2" fmla="*/ 142145 w 751745"/>
              <a:gd name="connsiteY2" fmla="*/ 557348 h 609600"/>
              <a:gd name="connsiteX3" fmla="*/ 159563 w 751745"/>
              <a:gd name="connsiteY3" fmla="*/ 583474 h 609600"/>
              <a:gd name="connsiteX4" fmla="*/ 211814 w 751745"/>
              <a:gd name="connsiteY4" fmla="*/ 609600 h 609600"/>
              <a:gd name="connsiteX5" fmla="*/ 307608 w 751745"/>
              <a:gd name="connsiteY5" fmla="*/ 600891 h 609600"/>
              <a:gd name="connsiteX6" fmla="*/ 333734 w 751745"/>
              <a:gd name="connsiteY6" fmla="*/ 583474 h 609600"/>
              <a:gd name="connsiteX7" fmla="*/ 403403 w 751745"/>
              <a:gd name="connsiteY7" fmla="*/ 566057 h 609600"/>
              <a:gd name="connsiteX8" fmla="*/ 612408 w 751745"/>
              <a:gd name="connsiteY8" fmla="*/ 566057 h 609600"/>
              <a:gd name="connsiteX9" fmla="*/ 638534 w 751745"/>
              <a:gd name="connsiteY9" fmla="*/ 539931 h 609600"/>
              <a:gd name="connsiteX10" fmla="*/ 673368 w 751745"/>
              <a:gd name="connsiteY10" fmla="*/ 487680 h 609600"/>
              <a:gd name="connsiteX11" fmla="*/ 682077 w 751745"/>
              <a:gd name="connsiteY11" fmla="*/ 452845 h 609600"/>
              <a:gd name="connsiteX12" fmla="*/ 690785 w 751745"/>
              <a:gd name="connsiteY12" fmla="*/ 348343 h 609600"/>
              <a:gd name="connsiteX13" fmla="*/ 708203 w 751745"/>
              <a:gd name="connsiteY13" fmla="*/ 322217 h 609600"/>
              <a:gd name="connsiteX14" fmla="*/ 716911 w 751745"/>
              <a:gd name="connsiteY14" fmla="*/ 296091 h 609600"/>
              <a:gd name="connsiteX15" fmla="*/ 751745 w 751745"/>
              <a:gd name="connsiteY15" fmla="*/ 243840 h 609600"/>
              <a:gd name="connsiteX16" fmla="*/ 743037 w 751745"/>
              <a:gd name="connsiteY16" fmla="*/ 139337 h 609600"/>
              <a:gd name="connsiteX17" fmla="*/ 682077 w 751745"/>
              <a:gd name="connsiteY17" fmla="*/ 69668 h 609600"/>
              <a:gd name="connsiteX18" fmla="*/ 655951 w 751745"/>
              <a:gd name="connsiteY18" fmla="*/ 60960 h 609600"/>
              <a:gd name="connsiteX19" fmla="*/ 621117 w 751745"/>
              <a:gd name="connsiteY19" fmla="*/ 43543 h 609600"/>
              <a:gd name="connsiteX20" fmla="*/ 499197 w 751745"/>
              <a:gd name="connsiteY20" fmla="*/ 17417 h 609600"/>
              <a:gd name="connsiteX21" fmla="*/ 368568 w 751745"/>
              <a:gd name="connsiteY21" fmla="*/ 8708 h 609600"/>
              <a:gd name="connsiteX22" fmla="*/ 211814 w 751745"/>
              <a:gd name="connsiteY22" fmla="*/ 0 h 609600"/>
              <a:gd name="connsiteX23" fmla="*/ 63768 w 751745"/>
              <a:gd name="connsiteY23" fmla="*/ 8708 h 609600"/>
              <a:gd name="connsiteX24" fmla="*/ 11517 w 751745"/>
              <a:gd name="connsiteY24" fmla="*/ 26125 h 609600"/>
              <a:gd name="connsiteX25" fmla="*/ 11517 w 751745"/>
              <a:gd name="connsiteY25" fmla="*/ 113211 h 609600"/>
              <a:gd name="connsiteX26" fmla="*/ 63768 w 751745"/>
              <a:gd name="connsiteY26" fmla="*/ 139337 h 609600"/>
              <a:gd name="connsiteX27" fmla="*/ 98603 w 751745"/>
              <a:gd name="connsiteY27" fmla="*/ 182880 h 609600"/>
              <a:gd name="connsiteX28" fmla="*/ 116020 w 751745"/>
              <a:gd name="connsiteY28" fmla="*/ 209005 h 609600"/>
              <a:gd name="connsiteX29" fmla="*/ 142145 w 751745"/>
              <a:gd name="connsiteY29" fmla="*/ 2177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1745" h="609600">
                <a:moveTo>
                  <a:pt x="142145" y="217714"/>
                </a:moveTo>
                <a:cubicBezTo>
                  <a:pt x="145048" y="271417"/>
                  <a:pt x="117664" y="270972"/>
                  <a:pt x="133437" y="531223"/>
                </a:cubicBezTo>
                <a:cubicBezTo>
                  <a:pt x="133992" y="540386"/>
                  <a:pt x="138040" y="549138"/>
                  <a:pt x="142145" y="557348"/>
                </a:cubicBezTo>
                <a:cubicBezTo>
                  <a:pt x="146826" y="566710"/>
                  <a:pt x="152162" y="576073"/>
                  <a:pt x="159563" y="583474"/>
                </a:cubicBezTo>
                <a:cubicBezTo>
                  <a:pt x="176445" y="600356"/>
                  <a:pt x="190565" y="602517"/>
                  <a:pt x="211814" y="609600"/>
                </a:cubicBezTo>
                <a:cubicBezTo>
                  <a:pt x="243745" y="606697"/>
                  <a:pt x="276257" y="607609"/>
                  <a:pt x="307608" y="600891"/>
                </a:cubicBezTo>
                <a:cubicBezTo>
                  <a:pt x="317842" y="598698"/>
                  <a:pt x="324373" y="588155"/>
                  <a:pt x="333734" y="583474"/>
                </a:cubicBezTo>
                <a:cubicBezTo>
                  <a:pt x="351589" y="574546"/>
                  <a:pt x="386836" y="569370"/>
                  <a:pt x="403403" y="566057"/>
                </a:cubicBezTo>
                <a:cubicBezTo>
                  <a:pt x="469751" y="571586"/>
                  <a:pt x="546060" y="583750"/>
                  <a:pt x="612408" y="566057"/>
                </a:cubicBezTo>
                <a:cubicBezTo>
                  <a:pt x="624308" y="562884"/>
                  <a:pt x="630973" y="549653"/>
                  <a:pt x="638534" y="539931"/>
                </a:cubicBezTo>
                <a:cubicBezTo>
                  <a:pt x="651385" y="523408"/>
                  <a:pt x="673368" y="487680"/>
                  <a:pt x="673368" y="487680"/>
                </a:cubicBezTo>
                <a:cubicBezTo>
                  <a:pt x="676271" y="476068"/>
                  <a:pt x="680592" y="464722"/>
                  <a:pt x="682077" y="452845"/>
                </a:cubicBezTo>
                <a:cubicBezTo>
                  <a:pt x="686413" y="418160"/>
                  <a:pt x="683930" y="382619"/>
                  <a:pt x="690785" y="348343"/>
                </a:cubicBezTo>
                <a:cubicBezTo>
                  <a:pt x="692838" y="338080"/>
                  <a:pt x="702397" y="330926"/>
                  <a:pt x="708203" y="322217"/>
                </a:cubicBezTo>
                <a:cubicBezTo>
                  <a:pt x="711106" y="313508"/>
                  <a:pt x="712453" y="304116"/>
                  <a:pt x="716911" y="296091"/>
                </a:cubicBezTo>
                <a:cubicBezTo>
                  <a:pt x="727077" y="277793"/>
                  <a:pt x="751745" y="243840"/>
                  <a:pt x="751745" y="243840"/>
                </a:cubicBezTo>
                <a:cubicBezTo>
                  <a:pt x="748842" y="209006"/>
                  <a:pt x="752392" y="173017"/>
                  <a:pt x="743037" y="139337"/>
                </a:cubicBezTo>
                <a:cubicBezTo>
                  <a:pt x="734609" y="108997"/>
                  <a:pt x="709514" y="83386"/>
                  <a:pt x="682077" y="69668"/>
                </a:cubicBezTo>
                <a:cubicBezTo>
                  <a:pt x="673866" y="65563"/>
                  <a:pt x="664388" y="64576"/>
                  <a:pt x="655951" y="60960"/>
                </a:cubicBezTo>
                <a:cubicBezTo>
                  <a:pt x="644019" y="55846"/>
                  <a:pt x="633433" y="47648"/>
                  <a:pt x="621117" y="43543"/>
                </a:cubicBezTo>
                <a:cubicBezTo>
                  <a:pt x="595545" y="35019"/>
                  <a:pt x="529898" y="20341"/>
                  <a:pt x="499197" y="17417"/>
                </a:cubicBezTo>
                <a:cubicBezTo>
                  <a:pt x="455754" y="13280"/>
                  <a:pt x="412128" y="11348"/>
                  <a:pt x="368568" y="8708"/>
                </a:cubicBezTo>
                <a:lnTo>
                  <a:pt x="211814" y="0"/>
                </a:lnTo>
                <a:cubicBezTo>
                  <a:pt x="162465" y="2903"/>
                  <a:pt x="112787" y="2314"/>
                  <a:pt x="63768" y="8708"/>
                </a:cubicBezTo>
                <a:cubicBezTo>
                  <a:pt x="45563" y="11082"/>
                  <a:pt x="11517" y="26125"/>
                  <a:pt x="11517" y="26125"/>
                </a:cubicBezTo>
                <a:cubicBezTo>
                  <a:pt x="366" y="59577"/>
                  <a:pt x="-7544" y="70324"/>
                  <a:pt x="11517" y="113211"/>
                </a:cubicBezTo>
                <a:cubicBezTo>
                  <a:pt x="17389" y="126422"/>
                  <a:pt x="52176" y="135473"/>
                  <a:pt x="63768" y="139337"/>
                </a:cubicBezTo>
                <a:cubicBezTo>
                  <a:pt x="117368" y="219739"/>
                  <a:pt x="48972" y="120844"/>
                  <a:pt x="98603" y="182880"/>
                </a:cubicBezTo>
                <a:cubicBezTo>
                  <a:pt x="105141" y="191053"/>
                  <a:pt x="107045" y="203620"/>
                  <a:pt x="116020" y="209005"/>
                </a:cubicBezTo>
                <a:cubicBezTo>
                  <a:pt x="123487" y="213485"/>
                  <a:pt x="139242" y="164011"/>
                  <a:pt x="142145" y="217714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C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4021494" y="2202024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373736" y="2153807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738001" y="2163138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093477" y="2159138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743593" y="3808672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733670" y="3325525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743592" y="2852049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le 12"/>
          <p:cNvSpPr txBox="1">
            <a:spLocks/>
          </p:cNvSpPr>
          <p:nvPr/>
        </p:nvSpPr>
        <p:spPr>
          <a:xfrm>
            <a:off x="838200" y="134208"/>
            <a:ext cx="10515600" cy="1004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Towards Getting an Order</a:t>
            </a:r>
            <a:endParaRPr lang="en-US" sz="3800" dirty="0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2451435" y="2557640"/>
            <a:ext cx="0" cy="172529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056916" y="2523081"/>
            <a:ext cx="0" cy="172529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3685628" y="2532412"/>
            <a:ext cx="0" cy="172529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4325544" y="2532412"/>
            <a:ext cx="0" cy="172529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461360" y="2613724"/>
            <a:ext cx="595556" cy="1554623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071722" y="2565509"/>
            <a:ext cx="595556" cy="1554623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695850" y="2629921"/>
            <a:ext cx="595556" cy="1554623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Brace 4"/>
          <p:cNvSpPr/>
          <p:nvPr/>
        </p:nvSpPr>
        <p:spPr>
          <a:xfrm rot="16200000">
            <a:off x="9493140" y="3203042"/>
            <a:ext cx="266676" cy="62744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358730" y="3061410"/>
            <a:ext cx="535496" cy="29857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C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8" name="Right Brace 37"/>
          <p:cNvSpPr/>
          <p:nvPr/>
        </p:nvSpPr>
        <p:spPr>
          <a:xfrm rot="5400000">
            <a:off x="9610174" y="3852174"/>
            <a:ext cx="266676" cy="861515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40" name="Right Brace 39"/>
          <p:cNvSpPr/>
          <p:nvPr/>
        </p:nvSpPr>
        <p:spPr>
          <a:xfrm rot="5400000">
            <a:off x="7872727" y="3878206"/>
            <a:ext cx="266676" cy="1342806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707635" y="4711093"/>
            <a:ext cx="535496" cy="298579"/>
          </a:xfrm>
          <a:prstGeom prst="rect">
            <a:avLst/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42" name="Rectangle 41"/>
          <p:cNvSpPr/>
          <p:nvPr/>
        </p:nvSpPr>
        <p:spPr>
          <a:xfrm>
            <a:off x="9442876" y="4468357"/>
            <a:ext cx="535496" cy="298579"/>
          </a:xfrm>
          <a:prstGeom prst="rect">
            <a:avLst/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119197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165842"/>
              </p:ext>
            </p:extLst>
          </p:nvPr>
        </p:nvGraphicFramePr>
        <p:xfrm>
          <a:off x="2092409" y="2380735"/>
          <a:ext cx="2578444" cy="190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11"/>
                <a:gridCol w="644611"/>
                <a:gridCol w="644611"/>
                <a:gridCol w="644611"/>
              </a:tblGrid>
              <a:tr h="47611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7" name="Straight Connector 26"/>
          <p:cNvCxnSpPr/>
          <p:nvPr/>
        </p:nvCxnSpPr>
        <p:spPr>
          <a:xfrm flipV="1">
            <a:off x="1767716" y="4282931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507890" y="1284045"/>
            <a:ext cx="5222791" cy="4942702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/>
              <a:t>Approximate objects with cells. Helps in getting a continuous space to work with easer to handle. </a:t>
            </a: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/>
              <a:t>Would have to map back whenever necessary (for the queries and results).</a:t>
            </a: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b="1" dirty="0" smtClean="0"/>
              <a:t>Second Attempt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1600" b="1" dirty="0" smtClean="0"/>
              <a:t>Order on X then Y:  </a:t>
            </a:r>
            <a:r>
              <a:rPr lang="en-US" sz="1600" b="1" dirty="0" smtClean="0">
                <a:solidFill>
                  <a:srgbClr val="0070C0"/>
                </a:solidFill>
              </a:rPr>
              <a:t>(0,0) (0,1) </a:t>
            </a:r>
            <a:r>
              <a:rPr lang="en-US" sz="1600" b="1" dirty="0" smtClean="0"/>
              <a:t>(0,2) (0,3)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smtClean="0"/>
              <a:t>(1,0) (1,1) (1,2) (1,3) (2,0)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smtClean="0">
                <a:solidFill>
                  <a:srgbClr val="7030A0"/>
                </a:solidFill>
              </a:rPr>
              <a:t>(2,1) (2,2) </a:t>
            </a:r>
            <a:r>
              <a:rPr lang="en-US" sz="1600" b="1" dirty="0" smtClean="0"/>
              <a:t>(2,3) (3,0) </a:t>
            </a:r>
            <a:r>
              <a:rPr lang="en-US" sz="1600" b="1" dirty="0" smtClean="0">
                <a:solidFill>
                  <a:srgbClr val="0070C0"/>
                </a:solidFill>
              </a:rPr>
              <a:t>(</a:t>
            </a:r>
            <a:r>
              <a:rPr lang="en-US" sz="1600" b="1" dirty="0" smtClean="0">
                <a:solidFill>
                  <a:srgbClr val="7030A0"/>
                </a:solidFill>
              </a:rPr>
              <a:t>3,1) (3,2) (3,3)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en-US" sz="1600" b="1" dirty="0">
              <a:solidFill>
                <a:srgbClr val="7030A0"/>
              </a:solidFill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en-US" sz="1600" b="1" dirty="0">
              <a:solidFill>
                <a:srgbClr val="7030A0"/>
              </a:solidFill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1800" b="1" dirty="0" smtClean="0">
                <a:solidFill>
                  <a:srgbClr val="FF0000"/>
                </a:solidFill>
              </a:rPr>
              <a:t>Range Query 2&lt;x&lt;3 &amp; 2&lt;y&lt;3: Little better this time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en-US" sz="1600" b="1" dirty="0">
              <a:solidFill>
                <a:srgbClr val="7030A0"/>
              </a:solidFill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en-US" sz="1600" b="1" dirty="0" smtClean="0">
              <a:solidFill>
                <a:srgbClr val="7030A0"/>
              </a:solidFill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en-US" sz="1600" b="1" dirty="0" smtClean="0">
              <a:solidFill>
                <a:srgbClr val="7030A0"/>
              </a:solidFill>
            </a:endParaRPr>
          </a:p>
          <a:p>
            <a:pPr lvl="0">
              <a:spcBef>
                <a:spcPts val="600"/>
              </a:spcBef>
              <a:spcAft>
                <a:spcPts val="1200"/>
              </a:spcAft>
            </a:pPr>
            <a:endParaRPr lang="en-US" sz="1900" dirty="0" smtClean="0"/>
          </a:p>
          <a:p>
            <a:pPr lvl="1"/>
            <a:endParaRPr lang="en-US" sz="1900" dirty="0" smtClean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863811" y="4485504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1863811" y="1894704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2154536" y="4668395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0      1      2      3 </a:t>
            </a:r>
          </a:p>
        </p:txBody>
      </p:sp>
      <p:sp>
        <p:nvSpPr>
          <p:cNvPr id="19" name="Rectangle 18"/>
          <p:cNvSpPr/>
          <p:nvPr/>
        </p:nvSpPr>
        <p:spPr bwMode="auto">
          <a:xfrm rot="16200000">
            <a:off x="344321" y="307910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3693188" y="2565263"/>
            <a:ext cx="941615" cy="1140823"/>
          </a:xfrm>
          <a:custGeom>
            <a:avLst/>
            <a:gdLst>
              <a:gd name="connsiteX0" fmla="*/ 130629 w 1428206"/>
              <a:gd name="connsiteY0" fmla="*/ 618309 h 1332412"/>
              <a:gd name="connsiteX1" fmla="*/ 78377 w 1428206"/>
              <a:gd name="connsiteY1" fmla="*/ 687977 h 1332412"/>
              <a:gd name="connsiteX2" fmla="*/ 69669 w 1428206"/>
              <a:gd name="connsiteY2" fmla="*/ 714103 h 1332412"/>
              <a:gd name="connsiteX3" fmla="*/ 26126 w 1428206"/>
              <a:gd name="connsiteY3" fmla="*/ 783772 h 1332412"/>
              <a:gd name="connsiteX4" fmla="*/ 8709 w 1428206"/>
              <a:gd name="connsiteY4" fmla="*/ 853440 h 1332412"/>
              <a:gd name="connsiteX5" fmla="*/ 0 w 1428206"/>
              <a:gd name="connsiteY5" fmla="*/ 888274 h 1332412"/>
              <a:gd name="connsiteX6" fmla="*/ 17417 w 1428206"/>
              <a:gd name="connsiteY6" fmla="*/ 1079863 h 1332412"/>
              <a:gd name="connsiteX7" fmla="*/ 34834 w 1428206"/>
              <a:gd name="connsiteY7" fmla="*/ 1105989 h 1332412"/>
              <a:gd name="connsiteX8" fmla="*/ 43543 w 1428206"/>
              <a:gd name="connsiteY8" fmla="*/ 1132114 h 1332412"/>
              <a:gd name="connsiteX9" fmla="*/ 69669 w 1428206"/>
              <a:gd name="connsiteY9" fmla="*/ 1149532 h 1332412"/>
              <a:gd name="connsiteX10" fmla="*/ 87086 w 1428206"/>
              <a:gd name="connsiteY10" fmla="*/ 1193074 h 1332412"/>
              <a:gd name="connsiteX11" fmla="*/ 139337 w 1428206"/>
              <a:gd name="connsiteY11" fmla="*/ 1236617 h 1332412"/>
              <a:gd name="connsiteX12" fmla="*/ 156754 w 1428206"/>
              <a:gd name="connsiteY12" fmla="*/ 1262743 h 1332412"/>
              <a:gd name="connsiteX13" fmla="*/ 235132 w 1428206"/>
              <a:gd name="connsiteY13" fmla="*/ 1306286 h 1332412"/>
              <a:gd name="connsiteX14" fmla="*/ 278674 w 1428206"/>
              <a:gd name="connsiteY14" fmla="*/ 1332412 h 1332412"/>
              <a:gd name="connsiteX15" fmla="*/ 357052 w 1428206"/>
              <a:gd name="connsiteY15" fmla="*/ 1323703 h 1332412"/>
              <a:gd name="connsiteX16" fmla="*/ 391886 w 1428206"/>
              <a:gd name="connsiteY16" fmla="*/ 1271452 h 1332412"/>
              <a:gd name="connsiteX17" fmla="*/ 409303 w 1428206"/>
              <a:gd name="connsiteY17" fmla="*/ 1245326 h 1332412"/>
              <a:gd name="connsiteX18" fmla="*/ 418012 w 1428206"/>
              <a:gd name="connsiteY18" fmla="*/ 1193074 h 1332412"/>
              <a:gd name="connsiteX19" fmla="*/ 435429 w 1428206"/>
              <a:gd name="connsiteY19" fmla="*/ 1166949 h 1332412"/>
              <a:gd name="connsiteX20" fmla="*/ 496389 w 1428206"/>
              <a:gd name="connsiteY20" fmla="*/ 1123406 h 1332412"/>
              <a:gd name="connsiteX21" fmla="*/ 670560 w 1428206"/>
              <a:gd name="connsiteY21" fmla="*/ 1132114 h 1332412"/>
              <a:gd name="connsiteX22" fmla="*/ 748937 w 1428206"/>
              <a:gd name="connsiteY22" fmla="*/ 1166949 h 1332412"/>
              <a:gd name="connsiteX23" fmla="*/ 809897 w 1428206"/>
              <a:gd name="connsiteY23" fmla="*/ 1184366 h 1332412"/>
              <a:gd name="connsiteX24" fmla="*/ 879566 w 1428206"/>
              <a:gd name="connsiteY24" fmla="*/ 1201783 h 1332412"/>
              <a:gd name="connsiteX25" fmla="*/ 1114697 w 1428206"/>
              <a:gd name="connsiteY25" fmla="*/ 1193074 h 1332412"/>
              <a:gd name="connsiteX26" fmla="*/ 1140823 w 1428206"/>
              <a:gd name="connsiteY26" fmla="*/ 1184366 h 1332412"/>
              <a:gd name="connsiteX27" fmla="*/ 1175657 w 1428206"/>
              <a:gd name="connsiteY27" fmla="*/ 1175657 h 1332412"/>
              <a:gd name="connsiteX28" fmla="*/ 1227909 w 1428206"/>
              <a:gd name="connsiteY28" fmla="*/ 1158240 h 1332412"/>
              <a:gd name="connsiteX29" fmla="*/ 1288869 w 1428206"/>
              <a:gd name="connsiteY29" fmla="*/ 1140823 h 1332412"/>
              <a:gd name="connsiteX30" fmla="*/ 1341120 w 1428206"/>
              <a:gd name="connsiteY30" fmla="*/ 1114697 h 1332412"/>
              <a:gd name="connsiteX31" fmla="*/ 1375954 w 1428206"/>
              <a:gd name="connsiteY31" fmla="*/ 1079863 h 1332412"/>
              <a:gd name="connsiteX32" fmla="*/ 1402080 w 1428206"/>
              <a:gd name="connsiteY32" fmla="*/ 1062446 h 1332412"/>
              <a:gd name="connsiteX33" fmla="*/ 1410789 w 1428206"/>
              <a:gd name="connsiteY33" fmla="*/ 1036320 h 1332412"/>
              <a:gd name="connsiteX34" fmla="*/ 1428206 w 1428206"/>
              <a:gd name="connsiteY34" fmla="*/ 923109 h 1332412"/>
              <a:gd name="connsiteX35" fmla="*/ 1419497 w 1428206"/>
              <a:gd name="connsiteY35" fmla="*/ 644434 h 1332412"/>
              <a:gd name="connsiteX36" fmla="*/ 1410789 w 1428206"/>
              <a:gd name="connsiteY36" fmla="*/ 618309 h 1332412"/>
              <a:gd name="connsiteX37" fmla="*/ 1402080 w 1428206"/>
              <a:gd name="connsiteY37" fmla="*/ 574766 h 1332412"/>
              <a:gd name="connsiteX38" fmla="*/ 1393372 w 1428206"/>
              <a:gd name="connsiteY38" fmla="*/ 548640 h 1332412"/>
              <a:gd name="connsiteX39" fmla="*/ 1384663 w 1428206"/>
              <a:gd name="connsiteY39" fmla="*/ 513806 h 1332412"/>
              <a:gd name="connsiteX40" fmla="*/ 1367246 w 1428206"/>
              <a:gd name="connsiteY40" fmla="*/ 400594 h 1332412"/>
              <a:gd name="connsiteX41" fmla="*/ 1349829 w 1428206"/>
              <a:gd name="connsiteY41" fmla="*/ 374469 h 1332412"/>
              <a:gd name="connsiteX42" fmla="*/ 1332412 w 1428206"/>
              <a:gd name="connsiteY42" fmla="*/ 322217 h 1332412"/>
              <a:gd name="connsiteX43" fmla="*/ 1297577 w 1428206"/>
              <a:gd name="connsiteY43" fmla="*/ 261257 h 1332412"/>
              <a:gd name="connsiteX44" fmla="*/ 1280160 w 1428206"/>
              <a:gd name="connsiteY44" fmla="*/ 226423 h 1332412"/>
              <a:gd name="connsiteX45" fmla="*/ 1254034 w 1428206"/>
              <a:gd name="connsiteY45" fmla="*/ 156754 h 1332412"/>
              <a:gd name="connsiteX46" fmla="*/ 1245326 w 1428206"/>
              <a:gd name="connsiteY46" fmla="*/ 121920 h 1332412"/>
              <a:gd name="connsiteX47" fmla="*/ 1219200 w 1428206"/>
              <a:gd name="connsiteY47" fmla="*/ 95794 h 1332412"/>
              <a:gd name="connsiteX48" fmla="*/ 1149532 w 1428206"/>
              <a:gd name="connsiteY48" fmla="*/ 60960 h 1332412"/>
              <a:gd name="connsiteX49" fmla="*/ 1105989 w 1428206"/>
              <a:gd name="connsiteY49" fmla="*/ 52252 h 1332412"/>
              <a:gd name="connsiteX50" fmla="*/ 1053737 w 1428206"/>
              <a:gd name="connsiteY50" fmla="*/ 34834 h 1332412"/>
              <a:gd name="connsiteX51" fmla="*/ 1018903 w 1428206"/>
              <a:gd name="connsiteY51" fmla="*/ 26126 h 1332412"/>
              <a:gd name="connsiteX52" fmla="*/ 975360 w 1428206"/>
              <a:gd name="connsiteY52" fmla="*/ 17417 h 1332412"/>
              <a:gd name="connsiteX53" fmla="*/ 923109 w 1428206"/>
              <a:gd name="connsiteY53" fmla="*/ 0 h 1332412"/>
              <a:gd name="connsiteX54" fmla="*/ 766354 w 1428206"/>
              <a:gd name="connsiteY54" fmla="*/ 8709 h 1332412"/>
              <a:gd name="connsiteX55" fmla="*/ 740229 w 1428206"/>
              <a:gd name="connsiteY55" fmla="*/ 43543 h 1332412"/>
              <a:gd name="connsiteX56" fmla="*/ 705394 w 1428206"/>
              <a:gd name="connsiteY56" fmla="*/ 78377 h 1332412"/>
              <a:gd name="connsiteX57" fmla="*/ 731520 w 1428206"/>
              <a:gd name="connsiteY57" fmla="*/ 235132 h 1332412"/>
              <a:gd name="connsiteX58" fmla="*/ 748937 w 1428206"/>
              <a:gd name="connsiteY58" fmla="*/ 261257 h 1332412"/>
              <a:gd name="connsiteX59" fmla="*/ 766354 w 1428206"/>
              <a:gd name="connsiteY59" fmla="*/ 313509 h 1332412"/>
              <a:gd name="connsiteX60" fmla="*/ 748937 w 1428206"/>
              <a:gd name="connsiteY60" fmla="*/ 339634 h 1332412"/>
              <a:gd name="connsiteX61" fmla="*/ 705394 w 1428206"/>
              <a:gd name="connsiteY61" fmla="*/ 348343 h 1332412"/>
              <a:gd name="connsiteX62" fmla="*/ 644434 w 1428206"/>
              <a:gd name="connsiteY62" fmla="*/ 365760 h 1332412"/>
              <a:gd name="connsiteX63" fmla="*/ 609600 w 1428206"/>
              <a:gd name="connsiteY63" fmla="*/ 374469 h 1332412"/>
              <a:gd name="connsiteX64" fmla="*/ 583474 w 1428206"/>
              <a:gd name="connsiteY64" fmla="*/ 391886 h 1332412"/>
              <a:gd name="connsiteX65" fmla="*/ 487680 w 1428206"/>
              <a:gd name="connsiteY65" fmla="*/ 409303 h 1332412"/>
              <a:gd name="connsiteX66" fmla="*/ 400594 w 1428206"/>
              <a:gd name="connsiteY66" fmla="*/ 461554 h 1332412"/>
              <a:gd name="connsiteX67" fmla="*/ 374469 w 1428206"/>
              <a:gd name="connsiteY67" fmla="*/ 478972 h 1332412"/>
              <a:gd name="connsiteX68" fmla="*/ 348343 w 1428206"/>
              <a:gd name="connsiteY68" fmla="*/ 487680 h 1332412"/>
              <a:gd name="connsiteX69" fmla="*/ 313509 w 1428206"/>
              <a:gd name="connsiteY69" fmla="*/ 505097 h 1332412"/>
              <a:gd name="connsiteX70" fmla="*/ 278674 w 1428206"/>
              <a:gd name="connsiteY70" fmla="*/ 513806 h 1332412"/>
              <a:gd name="connsiteX71" fmla="*/ 252549 w 1428206"/>
              <a:gd name="connsiteY71" fmla="*/ 531223 h 1332412"/>
              <a:gd name="connsiteX72" fmla="*/ 226423 w 1428206"/>
              <a:gd name="connsiteY72" fmla="*/ 539932 h 1332412"/>
              <a:gd name="connsiteX73" fmla="*/ 200297 w 1428206"/>
              <a:gd name="connsiteY73" fmla="*/ 566057 h 1332412"/>
              <a:gd name="connsiteX74" fmla="*/ 174172 w 1428206"/>
              <a:gd name="connsiteY74" fmla="*/ 583474 h 1332412"/>
              <a:gd name="connsiteX75" fmla="*/ 156754 w 1428206"/>
              <a:gd name="connsiteY75" fmla="*/ 609600 h 1332412"/>
              <a:gd name="connsiteX76" fmla="*/ 130629 w 1428206"/>
              <a:gd name="connsiteY76" fmla="*/ 618309 h 13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428206" h="1332412">
                <a:moveTo>
                  <a:pt x="130629" y="618309"/>
                </a:moveTo>
                <a:cubicBezTo>
                  <a:pt x="117566" y="631372"/>
                  <a:pt x="87619" y="669494"/>
                  <a:pt x="78377" y="687977"/>
                </a:cubicBezTo>
                <a:cubicBezTo>
                  <a:pt x="74272" y="696188"/>
                  <a:pt x="74223" y="706133"/>
                  <a:pt x="69669" y="714103"/>
                </a:cubicBezTo>
                <a:cubicBezTo>
                  <a:pt x="26796" y="789132"/>
                  <a:pt x="58046" y="709292"/>
                  <a:pt x="26126" y="783772"/>
                </a:cubicBezTo>
                <a:cubicBezTo>
                  <a:pt x="15350" y="808916"/>
                  <a:pt x="15002" y="825120"/>
                  <a:pt x="8709" y="853440"/>
                </a:cubicBezTo>
                <a:cubicBezTo>
                  <a:pt x="6113" y="865124"/>
                  <a:pt x="2903" y="876663"/>
                  <a:pt x="0" y="888274"/>
                </a:cubicBezTo>
                <a:cubicBezTo>
                  <a:pt x="5806" y="952137"/>
                  <a:pt x="7286" y="1016542"/>
                  <a:pt x="17417" y="1079863"/>
                </a:cubicBezTo>
                <a:cubicBezTo>
                  <a:pt x="19071" y="1090198"/>
                  <a:pt x="30153" y="1096628"/>
                  <a:pt x="34834" y="1105989"/>
                </a:cubicBezTo>
                <a:cubicBezTo>
                  <a:pt x="38939" y="1114199"/>
                  <a:pt x="37809" y="1124946"/>
                  <a:pt x="43543" y="1132114"/>
                </a:cubicBezTo>
                <a:cubicBezTo>
                  <a:pt x="50082" y="1140287"/>
                  <a:pt x="60960" y="1143726"/>
                  <a:pt x="69669" y="1149532"/>
                </a:cubicBezTo>
                <a:cubicBezTo>
                  <a:pt x="75475" y="1164046"/>
                  <a:pt x="79330" y="1179502"/>
                  <a:pt x="87086" y="1193074"/>
                </a:cubicBezTo>
                <a:cubicBezTo>
                  <a:pt x="94008" y="1205187"/>
                  <a:pt x="134628" y="1233086"/>
                  <a:pt x="139337" y="1236617"/>
                </a:cubicBezTo>
                <a:cubicBezTo>
                  <a:pt x="145143" y="1245326"/>
                  <a:pt x="148877" y="1255851"/>
                  <a:pt x="156754" y="1262743"/>
                </a:cubicBezTo>
                <a:cubicBezTo>
                  <a:pt x="229976" y="1326812"/>
                  <a:pt x="183301" y="1280370"/>
                  <a:pt x="235132" y="1306286"/>
                </a:cubicBezTo>
                <a:cubicBezTo>
                  <a:pt x="250271" y="1313856"/>
                  <a:pt x="264160" y="1323703"/>
                  <a:pt x="278674" y="1332412"/>
                </a:cubicBezTo>
                <a:cubicBezTo>
                  <a:pt x="304800" y="1329509"/>
                  <a:pt x="332114" y="1332016"/>
                  <a:pt x="357052" y="1323703"/>
                </a:cubicBezTo>
                <a:cubicBezTo>
                  <a:pt x="386765" y="1313799"/>
                  <a:pt x="381446" y="1292332"/>
                  <a:pt x="391886" y="1271452"/>
                </a:cubicBezTo>
                <a:cubicBezTo>
                  <a:pt x="396567" y="1262091"/>
                  <a:pt x="403497" y="1254035"/>
                  <a:pt x="409303" y="1245326"/>
                </a:cubicBezTo>
                <a:cubicBezTo>
                  <a:pt x="412206" y="1227909"/>
                  <a:pt x="412428" y="1209825"/>
                  <a:pt x="418012" y="1193074"/>
                </a:cubicBezTo>
                <a:cubicBezTo>
                  <a:pt x="421322" y="1183145"/>
                  <a:pt x="428729" y="1174989"/>
                  <a:pt x="435429" y="1166949"/>
                </a:cubicBezTo>
                <a:cubicBezTo>
                  <a:pt x="460648" y="1136686"/>
                  <a:pt x="461170" y="1141015"/>
                  <a:pt x="496389" y="1123406"/>
                </a:cubicBezTo>
                <a:cubicBezTo>
                  <a:pt x="554446" y="1126309"/>
                  <a:pt x="612845" y="1125188"/>
                  <a:pt x="670560" y="1132114"/>
                </a:cubicBezTo>
                <a:cubicBezTo>
                  <a:pt x="689313" y="1134364"/>
                  <a:pt x="730717" y="1159141"/>
                  <a:pt x="748937" y="1166949"/>
                </a:cubicBezTo>
                <a:cubicBezTo>
                  <a:pt x="769809" y="1175894"/>
                  <a:pt x="787813" y="1178056"/>
                  <a:pt x="809897" y="1184366"/>
                </a:cubicBezTo>
                <a:cubicBezTo>
                  <a:pt x="872373" y="1202216"/>
                  <a:pt x="791051" y="1184079"/>
                  <a:pt x="879566" y="1201783"/>
                </a:cubicBezTo>
                <a:cubicBezTo>
                  <a:pt x="957943" y="1198880"/>
                  <a:pt x="1036440" y="1198291"/>
                  <a:pt x="1114697" y="1193074"/>
                </a:cubicBezTo>
                <a:cubicBezTo>
                  <a:pt x="1123856" y="1192463"/>
                  <a:pt x="1131997" y="1186888"/>
                  <a:pt x="1140823" y="1184366"/>
                </a:cubicBezTo>
                <a:cubicBezTo>
                  <a:pt x="1152331" y="1181078"/>
                  <a:pt x="1164193" y="1179096"/>
                  <a:pt x="1175657" y="1175657"/>
                </a:cubicBezTo>
                <a:cubicBezTo>
                  <a:pt x="1193242" y="1170381"/>
                  <a:pt x="1210324" y="1163515"/>
                  <a:pt x="1227909" y="1158240"/>
                </a:cubicBezTo>
                <a:cubicBezTo>
                  <a:pt x="1241866" y="1154053"/>
                  <a:pt x="1274232" y="1148142"/>
                  <a:pt x="1288869" y="1140823"/>
                </a:cubicBezTo>
                <a:cubicBezTo>
                  <a:pt x="1356396" y="1107059"/>
                  <a:pt x="1275451" y="1136588"/>
                  <a:pt x="1341120" y="1114697"/>
                </a:cubicBezTo>
                <a:cubicBezTo>
                  <a:pt x="1352731" y="1103086"/>
                  <a:pt x="1363486" y="1090550"/>
                  <a:pt x="1375954" y="1079863"/>
                </a:cubicBezTo>
                <a:cubicBezTo>
                  <a:pt x="1383901" y="1073052"/>
                  <a:pt x="1395542" y="1070619"/>
                  <a:pt x="1402080" y="1062446"/>
                </a:cubicBezTo>
                <a:cubicBezTo>
                  <a:pt x="1407815" y="1055278"/>
                  <a:pt x="1408563" y="1045226"/>
                  <a:pt x="1410789" y="1036320"/>
                </a:cubicBezTo>
                <a:cubicBezTo>
                  <a:pt x="1420761" y="996433"/>
                  <a:pt x="1422919" y="965399"/>
                  <a:pt x="1428206" y="923109"/>
                </a:cubicBezTo>
                <a:cubicBezTo>
                  <a:pt x="1425303" y="830217"/>
                  <a:pt x="1424799" y="737220"/>
                  <a:pt x="1419497" y="644434"/>
                </a:cubicBezTo>
                <a:cubicBezTo>
                  <a:pt x="1418973" y="635270"/>
                  <a:pt x="1413015" y="627214"/>
                  <a:pt x="1410789" y="618309"/>
                </a:cubicBezTo>
                <a:cubicBezTo>
                  <a:pt x="1407199" y="603949"/>
                  <a:pt x="1405670" y="589126"/>
                  <a:pt x="1402080" y="574766"/>
                </a:cubicBezTo>
                <a:cubicBezTo>
                  <a:pt x="1399854" y="565860"/>
                  <a:pt x="1395894" y="557466"/>
                  <a:pt x="1393372" y="548640"/>
                </a:cubicBezTo>
                <a:cubicBezTo>
                  <a:pt x="1390084" y="537132"/>
                  <a:pt x="1387566" y="525417"/>
                  <a:pt x="1384663" y="513806"/>
                </a:cubicBezTo>
                <a:cubicBezTo>
                  <a:pt x="1382916" y="498080"/>
                  <a:pt x="1378557" y="426988"/>
                  <a:pt x="1367246" y="400594"/>
                </a:cubicBezTo>
                <a:cubicBezTo>
                  <a:pt x="1363123" y="390974"/>
                  <a:pt x="1354080" y="384033"/>
                  <a:pt x="1349829" y="374469"/>
                </a:cubicBezTo>
                <a:cubicBezTo>
                  <a:pt x="1342373" y="357692"/>
                  <a:pt x="1340623" y="338638"/>
                  <a:pt x="1332412" y="322217"/>
                </a:cubicBezTo>
                <a:cubicBezTo>
                  <a:pt x="1279764" y="216927"/>
                  <a:pt x="1346824" y="347441"/>
                  <a:pt x="1297577" y="261257"/>
                </a:cubicBezTo>
                <a:cubicBezTo>
                  <a:pt x="1291136" y="249986"/>
                  <a:pt x="1285966" y="238034"/>
                  <a:pt x="1280160" y="226423"/>
                </a:cubicBezTo>
                <a:cubicBezTo>
                  <a:pt x="1258074" y="115988"/>
                  <a:pt x="1287671" y="235239"/>
                  <a:pt x="1254034" y="156754"/>
                </a:cubicBezTo>
                <a:cubicBezTo>
                  <a:pt x="1249319" y="145753"/>
                  <a:pt x="1251264" y="132312"/>
                  <a:pt x="1245326" y="121920"/>
                </a:cubicBezTo>
                <a:cubicBezTo>
                  <a:pt x="1239216" y="111227"/>
                  <a:pt x="1228661" y="103678"/>
                  <a:pt x="1219200" y="95794"/>
                </a:cubicBezTo>
                <a:cubicBezTo>
                  <a:pt x="1198984" y="78947"/>
                  <a:pt x="1174539" y="68462"/>
                  <a:pt x="1149532" y="60960"/>
                </a:cubicBezTo>
                <a:cubicBezTo>
                  <a:pt x="1135354" y="56707"/>
                  <a:pt x="1120269" y="56147"/>
                  <a:pt x="1105989" y="52252"/>
                </a:cubicBezTo>
                <a:cubicBezTo>
                  <a:pt x="1088276" y="47421"/>
                  <a:pt x="1071548" y="39287"/>
                  <a:pt x="1053737" y="34834"/>
                </a:cubicBezTo>
                <a:cubicBezTo>
                  <a:pt x="1042126" y="31931"/>
                  <a:pt x="1030587" y="28722"/>
                  <a:pt x="1018903" y="26126"/>
                </a:cubicBezTo>
                <a:cubicBezTo>
                  <a:pt x="1004454" y="22915"/>
                  <a:pt x="989640" y="21312"/>
                  <a:pt x="975360" y="17417"/>
                </a:cubicBezTo>
                <a:cubicBezTo>
                  <a:pt x="957648" y="12586"/>
                  <a:pt x="940526" y="5806"/>
                  <a:pt x="923109" y="0"/>
                </a:cubicBezTo>
                <a:cubicBezTo>
                  <a:pt x="870857" y="2903"/>
                  <a:pt x="817263" y="-3412"/>
                  <a:pt x="766354" y="8709"/>
                </a:cubicBezTo>
                <a:cubicBezTo>
                  <a:pt x="752235" y="12071"/>
                  <a:pt x="749787" y="32620"/>
                  <a:pt x="740229" y="43543"/>
                </a:cubicBezTo>
                <a:cubicBezTo>
                  <a:pt x="729416" y="55901"/>
                  <a:pt x="717006" y="66766"/>
                  <a:pt x="705394" y="78377"/>
                </a:cubicBezTo>
                <a:cubicBezTo>
                  <a:pt x="712745" y="181284"/>
                  <a:pt x="696610" y="174039"/>
                  <a:pt x="731520" y="235132"/>
                </a:cubicBezTo>
                <a:cubicBezTo>
                  <a:pt x="736713" y="244219"/>
                  <a:pt x="744686" y="251693"/>
                  <a:pt x="748937" y="261257"/>
                </a:cubicBezTo>
                <a:cubicBezTo>
                  <a:pt x="756393" y="278034"/>
                  <a:pt x="766354" y="313509"/>
                  <a:pt x="766354" y="313509"/>
                </a:cubicBezTo>
                <a:cubicBezTo>
                  <a:pt x="760548" y="322217"/>
                  <a:pt x="758024" y="334441"/>
                  <a:pt x="748937" y="339634"/>
                </a:cubicBezTo>
                <a:cubicBezTo>
                  <a:pt x="736085" y="346978"/>
                  <a:pt x="719843" y="345132"/>
                  <a:pt x="705394" y="348343"/>
                </a:cubicBezTo>
                <a:cubicBezTo>
                  <a:pt x="644155" y="361952"/>
                  <a:pt x="695336" y="351217"/>
                  <a:pt x="644434" y="365760"/>
                </a:cubicBezTo>
                <a:cubicBezTo>
                  <a:pt x="632926" y="369048"/>
                  <a:pt x="621211" y="371566"/>
                  <a:pt x="609600" y="374469"/>
                </a:cubicBezTo>
                <a:cubicBezTo>
                  <a:pt x="600891" y="380275"/>
                  <a:pt x="593499" y="388879"/>
                  <a:pt x="583474" y="391886"/>
                </a:cubicBezTo>
                <a:cubicBezTo>
                  <a:pt x="514590" y="412551"/>
                  <a:pt x="540139" y="389630"/>
                  <a:pt x="487680" y="409303"/>
                </a:cubicBezTo>
                <a:cubicBezTo>
                  <a:pt x="457077" y="420779"/>
                  <a:pt x="426634" y="444194"/>
                  <a:pt x="400594" y="461554"/>
                </a:cubicBezTo>
                <a:cubicBezTo>
                  <a:pt x="391885" y="467360"/>
                  <a:pt x="384398" y="475662"/>
                  <a:pt x="374469" y="478972"/>
                </a:cubicBezTo>
                <a:cubicBezTo>
                  <a:pt x="365760" y="481875"/>
                  <a:pt x="356780" y="484064"/>
                  <a:pt x="348343" y="487680"/>
                </a:cubicBezTo>
                <a:cubicBezTo>
                  <a:pt x="336411" y="492794"/>
                  <a:pt x="325664" y="500539"/>
                  <a:pt x="313509" y="505097"/>
                </a:cubicBezTo>
                <a:cubicBezTo>
                  <a:pt x="302302" y="509300"/>
                  <a:pt x="290286" y="510903"/>
                  <a:pt x="278674" y="513806"/>
                </a:cubicBezTo>
                <a:cubicBezTo>
                  <a:pt x="269966" y="519612"/>
                  <a:pt x="261910" y="526542"/>
                  <a:pt x="252549" y="531223"/>
                </a:cubicBezTo>
                <a:cubicBezTo>
                  <a:pt x="244338" y="535328"/>
                  <a:pt x="234061" y="534840"/>
                  <a:pt x="226423" y="539932"/>
                </a:cubicBezTo>
                <a:cubicBezTo>
                  <a:pt x="216176" y="546763"/>
                  <a:pt x="209758" y="558173"/>
                  <a:pt x="200297" y="566057"/>
                </a:cubicBezTo>
                <a:cubicBezTo>
                  <a:pt x="192257" y="572757"/>
                  <a:pt x="182880" y="577668"/>
                  <a:pt x="174172" y="583474"/>
                </a:cubicBezTo>
                <a:cubicBezTo>
                  <a:pt x="168366" y="592183"/>
                  <a:pt x="164155" y="602199"/>
                  <a:pt x="156754" y="609600"/>
                </a:cubicBezTo>
                <a:cubicBezTo>
                  <a:pt x="114719" y="651635"/>
                  <a:pt x="143692" y="605246"/>
                  <a:pt x="130629" y="618309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2114053" y="2443056"/>
            <a:ext cx="587588" cy="341334"/>
          </a:xfrm>
          <a:custGeom>
            <a:avLst/>
            <a:gdLst>
              <a:gd name="connsiteX0" fmla="*/ 43767 w 505322"/>
              <a:gd name="connsiteY0" fmla="*/ 156754 h 244414"/>
              <a:gd name="connsiteX1" fmla="*/ 87310 w 505322"/>
              <a:gd name="connsiteY1" fmla="*/ 174172 h 244414"/>
              <a:gd name="connsiteX2" fmla="*/ 113436 w 505322"/>
              <a:gd name="connsiteY2" fmla="*/ 200297 h 244414"/>
              <a:gd name="connsiteX3" fmla="*/ 200522 w 505322"/>
              <a:gd name="connsiteY3" fmla="*/ 235132 h 244414"/>
              <a:gd name="connsiteX4" fmla="*/ 374693 w 505322"/>
              <a:gd name="connsiteY4" fmla="*/ 243840 h 244414"/>
              <a:gd name="connsiteX5" fmla="*/ 487904 w 505322"/>
              <a:gd name="connsiteY5" fmla="*/ 235132 h 244414"/>
              <a:gd name="connsiteX6" fmla="*/ 505322 w 505322"/>
              <a:gd name="connsiteY6" fmla="*/ 182880 h 244414"/>
              <a:gd name="connsiteX7" fmla="*/ 487904 w 505322"/>
              <a:gd name="connsiteY7" fmla="*/ 87086 h 244414"/>
              <a:gd name="connsiteX8" fmla="*/ 409527 w 505322"/>
              <a:gd name="connsiteY8" fmla="*/ 52252 h 244414"/>
              <a:gd name="connsiteX9" fmla="*/ 226647 w 505322"/>
              <a:gd name="connsiteY9" fmla="*/ 43543 h 244414"/>
              <a:gd name="connsiteX10" fmla="*/ 200522 w 505322"/>
              <a:gd name="connsiteY10" fmla="*/ 26126 h 244414"/>
              <a:gd name="connsiteX11" fmla="*/ 183104 w 505322"/>
              <a:gd name="connsiteY11" fmla="*/ 8709 h 244414"/>
              <a:gd name="connsiteX12" fmla="*/ 156979 w 505322"/>
              <a:gd name="connsiteY12" fmla="*/ 0 h 244414"/>
              <a:gd name="connsiteX13" fmla="*/ 26350 w 505322"/>
              <a:gd name="connsiteY13" fmla="*/ 26126 h 244414"/>
              <a:gd name="connsiteX14" fmla="*/ 8933 w 505322"/>
              <a:gd name="connsiteY14" fmla="*/ 52252 h 244414"/>
              <a:gd name="connsiteX15" fmla="*/ 8933 w 505322"/>
              <a:gd name="connsiteY15" fmla="*/ 130629 h 244414"/>
              <a:gd name="connsiteX16" fmla="*/ 35059 w 505322"/>
              <a:gd name="connsiteY16" fmla="*/ 139337 h 244414"/>
              <a:gd name="connsiteX17" fmla="*/ 43767 w 505322"/>
              <a:gd name="connsiteY17" fmla="*/ 156754 h 2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5322" h="244414">
                <a:moveTo>
                  <a:pt x="43767" y="156754"/>
                </a:moveTo>
                <a:cubicBezTo>
                  <a:pt x="58281" y="162560"/>
                  <a:pt x="74054" y="165887"/>
                  <a:pt x="87310" y="174172"/>
                </a:cubicBezTo>
                <a:cubicBezTo>
                  <a:pt x="97754" y="180699"/>
                  <a:pt x="103414" y="193139"/>
                  <a:pt x="113436" y="200297"/>
                </a:cubicBezTo>
                <a:cubicBezTo>
                  <a:pt x="128684" y="211188"/>
                  <a:pt x="186878" y="234450"/>
                  <a:pt x="200522" y="235132"/>
                </a:cubicBezTo>
                <a:lnTo>
                  <a:pt x="374693" y="243840"/>
                </a:lnTo>
                <a:cubicBezTo>
                  <a:pt x="412430" y="240937"/>
                  <a:pt x="453606" y="251138"/>
                  <a:pt x="487904" y="235132"/>
                </a:cubicBezTo>
                <a:cubicBezTo>
                  <a:pt x="504541" y="227368"/>
                  <a:pt x="505322" y="182880"/>
                  <a:pt x="505322" y="182880"/>
                </a:cubicBezTo>
                <a:cubicBezTo>
                  <a:pt x="499516" y="150949"/>
                  <a:pt x="499555" y="117378"/>
                  <a:pt x="487904" y="87086"/>
                </a:cubicBezTo>
                <a:cubicBezTo>
                  <a:pt x="481830" y="71295"/>
                  <a:pt x="409738" y="52262"/>
                  <a:pt x="409527" y="52252"/>
                </a:cubicBezTo>
                <a:lnTo>
                  <a:pt x="226647" y="43543"/>
                </a:lnTo>
                <a:cubicBezTo>
                  <a:pt x="217939" y="37737"/>
                  <a:pt x="208695" y="32664"/>
                  <a:pt x="200522" y="26126"/>
                </a:cubicBezTo>
                <a:cubicBezTo>
                  <a:pt x="194111" y="20997"/>
                  <a:pt x="190145" y="12933"/>
                  <a:pt x="183104" y="8709"/>
                </a:cubicBezTo>
                <a:cubicBezTo>
                  <a:pt x="175233" y="3986"/>
                  <a:pt x="165687" y="2903"/>
                  <a:pt x="156979" y="0"/>
                </a:cubicBezTo>
                <a:cubicBezTo>
                  <a:pt x="109099" y="3990"/>
                  <a:pt x="61483" y="-9007"/>
                  <a:pt x="26350" y="26126"/>
                </a:cubicBezTo>
                <a:cubicBezTo>
                  <a:pt x="18949" y="33527"/>
                  <a:pt x="14739" y="43543"/>
                  <a:pt x="8933" y="52252"/>
                </a:cubicBezTo>
                <a:cubicBezTo>
                  <a:pt x="4569" y="74071"/>
                  <a:pt x="-8778" y="108491"/>
                  <a:pt x="8933" y="130629"/>
                </a:cubicBezTo>
                <a:cubicBezTo>
                  <a:pt x="14668" y="137797"/>
                  <a:pt x="26350" y="136434"/>
                  <a:pt x="35059" y="139337"/>
                </a:cubicBezTo>
                <a:lnTo>
                  <a:pt x="43767" y="156754"/>
                </a:ln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22" name="Freeform 21"/>
          <p:cNvSpPr/>
          <p:nvPr/>
        </p:nvSpPr>
        <p:spPr bwMode="auto">
          <a:xfrm>
            <a:off x="2114053" y="3464585"/>
            <a:ext cx="587588" cy="703762"/>
          </a:xfrm>
          <a:custGeom>
            <a:avLst/>
            <a:gdLst>
              <a:gd name="connsiteX0" fmla="*/ 142145 w 751745"/>
              <a:gd name="connsiteY0" fmla="*/ 217714 h 609600"/>
              <a:gd name="connsiteX1" fmla="*/ 133437 w 751745"/>
              <a:gd name="connsiteY1" fmla="*/ 531223 h 609600"/>
              <a:gd name="connsiteX2" fmla="*/ 142145 w 751745"/>
              <a:gd name="connsiteY2" fmla="*/ 557348 h 609600"/>
              <a:gd name="connsiteX3" fmla="*/ 159563 w 751745"/>
              <a:gd name="connsiteY3" fmla="*/ 583474 h 609600"/>
              <a:gd name="connsiteX4" fmla="*/ 211814 w 751745"/>
              <a:gd name="connsiteY4" fmla="*/ 609600 h 609600"/>
              <a:gd name="connsiteX5" fmla="*/ 307608 w 751745"/>
              <a:gd name="connsiteY5" fmla="*/ 600891 h 609600"/>
              <a:gd name="connsiteX6" fmla="*/ 333734 w 751745"/>
              <a:gd name="connsiteY6" fmla="*/ 583474 h 609600"/>
              <a:gd name="connsiteX7" fmla="*/ 403403 w 751745"/>
              <a:gd name="connsiteY7" fmla="*/ 566057 h 609600"/>
              <a:gd name="connsiteX8" fmla="*/ 612408 w 751745"/>
              <a:gd name="connsiteY8" fmla="*/ 566057 h 609600"/>
              <a:gd name="connsiteX9" fmla="*/ 638534 w 751745"/>
              <a:gd name="connsiteY9" fmla="*/ 539931 h 609600"/>
              <a:gd name="connsiteX10" fmla="*/ 673368 w 751745"/>
              <a:gd name="connsiteY10" fmla="*/ 487680 h 609600"/>
              <a:gd name="connsiteX11" fmla="*/ 682077 w 751745"/>
              <a:gd name="connsiteY11" fmla="*/ 452845 h 609600"/>
              <a:gd name="connsiteX12" fmla="*/ 690785 w 751745"/>
              <a:gd name="connsiteY12" fmla="*/ 348343 h 609600"/>
              <a:gd name="connsiteX13" fmla="*/ 708203 w 751745"/>
              <a:gd name="connsiteY13" fmla="*/ 322217 h 609600"/>
              <a:gd name="connsiteX14" fmla="*/ 716911 w 751745"/>
              <a:gd name="connsiteY14" fmla="*/ 296091 h 609600"/>
              <a:gd name="connsiteX15" fmla="*/ 751745 w 751745"/>
              <a:gd name="connsiteY15" fmla="*/ 243840 h 609600"/>
              <a:gd name="connsiteX16" fmla="*/ 743037 w 751745"/>
              <a:gd name="connsiteY16" fmla="*/ 139337 h 609600"/>
              <a:gd name="connsiteX17" fmla="*/ 682077 w 751745"/>
              <a:gd name="connsiteY17" fmla="*/ 69668 h 609600"/>
              <a:gd name="connsiteX18" fmla="*/ 655951 w 751745"/>
              <a:gd name="connsiteY18" fmla="*/ 60960 h 609600"/>
              <a:gd name="connsiteX19" fmla="*/ 621117 w 751745"/>
              <a:gd name="connsiteY19" fmla="*/ 43543 h 609600"/>
              <a:gd name="connsiteX20" fmla="*/ 499197 w 751745"/>
              <a:gd name="connsiteY20" fmla="*/ 17417 h 609600"/>
              <a:gd name="connsiteX21" fmla="*/ 368568 w 751745"/>
              <a:gd name="connsiteY21" fmla="*/ 8708 h 609600"/>
              <a:gd name="connsiteX22" fmla="*/ 211814 w 751745"/>
              <a:gd name="connsiteY22" fmla="*/ 0 h 609600"/>
              <a:gd name="connsiteX23" fmla="*/ 63768 w 751745"/>
              <a:gd name="connsiteY23" fmla="*/ 8708 h 609600"/>
              <a:gd name="connsiteX24" fmla="*/ 11517 w 751745"/>
              <a:gd name="connsiteY24" fmla="*/ 26125 h 609600"/>
              <a:gd name="connsiteX25" fmla="*/ 11517 w 751745"/>
              <a:gd name="connsiteY25" fmla="*/ 113211 h 609600"/>
              <a:gd name="connsiteX26" fmla="*/ 63768 w 751745"/>
              <a:gd name="connsiteY26" fmla="*/ 139337 h 609600"/>
              <a:gd name="connsiteX27" fmla="*/ 98603 w 751745"/>
              <a:gd name="connsiteY27" fmla="*/ 182880 h 609600"/>
              <a:gd name="connsiteX28" fmla="*/ 116020 w 751745"/>
              <a:gd name="connsiteY28" fmla="*/ 209005 h 609600"/>
              <a:gd name="connsiteX29" fmla="*/ 142145 w 751745"/>
              <a:gd name="connsiteY29" fmla="*/ 2177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1745" h="609600">
                <a:moveTo>
                  <a:pt x="142145" y="217714"/>
                </a:moveTo>
                <a:cubicBezTo>
                  <a:pt x="145048" y="271417"/>
                  <a:pt x="117664" y="270972"/>
                  <a:pt x="133437" y="531223"/>
                </a:cubicBezTo>
                <a:cubicBezTo>
                  <a:pt x="133992" y="540386"/>
                  <a:pt x="138040" y="549138"/>
                  <a:pt x="142145" y="557348"/>
                </a:cubicBezTo>
                <a:cubicBezTo>
                  <a:pt x="146826" y="566710"/>
                  <a:pt x="152162" y="576073"/>
                  <a:pt x="159563" y="583474"/>
                </a:cubicBezTo>
                <a:cubicBezTo>
                  <a:pt x="176445" y="600356"/>
                  <a:pt x="190565" y="602517"/>
                  <a:pt x="211814" y="609600"/>
                </a:cubicBezTo>
                <a:cubicBezTo>
                  <a:pt x="243745" y="606697"/>
                  <a:pt x="276257" y="607609"/>
                  <a:pt x="307608" y="600891"/>
                </a:cubicBezTo>
                <a:cubicBezTo>
                  <a:pt x="317842" y="598698"/>
                  <a:pt x="324373" y="588155"/>
                  <a:pt x="333734" y="583474"/>
                </a:cubicBezTo>
                <a:cubicBezTo>
                  <a:pt x="351589" y="574546"/>
                  <a:pt x="386836" y="569370"/>
                  <a:pt x="403403" y="566057"/>
                </a:cubicBezTo>
                <a:cubicBezTo>
                  <a:pt x="469751" y="571586"/>
                  <a:pt x="546060" y="583750"/>
                  <a:pt x="612408" y="566057"/>
                </a:cubicBezTo>
                <a:cubicBezTo>
                  <a:pt x="624308" y="562884"/>
                  <a:pt x="630973" y="549653"/>
                  <a:pt x="638534" y="539931"/>
                </a:cubicBezTo>
                <a:cubicBezTo>
                  <a:pt x="651385" y="523408"/>
                  <a:pt x="673368" y="487680"/>
                  <a:pt x="673368" y="487680"/>
                </a:cubicBezTo>
                <a:cubicBezTo>
                  <a:pt x="676271" y="476068"/>
                  <a:pt x="680592" y="464722"/>
                  <a:pt x="682077" y="452845"/>
                </a:cubicBezTo>
                <a:cubicBezTo>
                  <a:pt x="686413" y="418160"/>
                  <a:pt x="683930" y="382619"/>
                  <a:pt x="690785" y="348343"/>
                </a:cubicBezTo>
                <a:cubicBezTo>
                  <a:pt x="692838" y="338080"/>
                  <a:pt x="702397" y="330926"/>
                  <a:pt x="708203" y="322217"/>
                </a:cubicBezTo>
                <a:cubicBezTo>
                  <a:pt x="711106" y="313508"/>
                  <a:pt x="712453" y="304116"/>
                  <a:pt x="716911" y="296091"/>
                </a:cubicBezTo>
                <a:cubicBezTo>
                  <a:pt x="727077" y="277793"/>
                  <a:pt x="751745" y="243840"/>
                  <a:pt x="751745" y="243840"/>
                </a:cubicBezTo>
                <a:cubicBezTo>
                  <a:pt x="748842" y="209006"/>
                  <a:pt x="752392" y="173017"/>
                  <a:pt x="743037" y="139337"/>
                </a:cubicBezTo>
                <a:cubicBezTo>
                  <a:pt x="734609" y="108997"/>
                  <a:pt x="709514" y="83386"/>
                  <a:pt x="682077" y="69668"/>
                </a:cubicBezTo>
                <a:cubicBezTo>
                  <a:pt x="673866" y="65563"/>
                  <a:pt x="664388" y="64576"/>
                  <a:pt x="655951" y="60960"/>
                </a:cubicBezTo>
                <a:cubicBezTo>
                  <a:pt x="644019" y="55846"/>
                  <a:pt x="633433" y="47648"/>
                  <a:pt x="621117" y="43543"/>
                </a:cubicBezTo>
                <a:cubicBezTo>
                  <a:pt x="595545" y="35019"/>
                  <a:pt x="529898" y="20341"/>
                  <a:pt x="499197" y="17417"/>
                </a:cubicBezTo>
                <a:cubicBezTo>
                  <a:pt x="455754" y="13280"/>
                  <a:pt x="412128" y="11348"/>
                  <a:pt x="368568" y="8708"/>
                </a:cubicBezTo>
                <a:lnTo>
                  <a:pt x="211814" y="0"/>
                </a:lnTo>
                <a:cubicBezTo>
                  <a:pt x="162465" y="2903"/>
                  <a:pt x="112787" y="2314"/>
                  <a:pt x="63768" y="8708"/>
                </a:cubicBezTo>
                <a:cubicBezTo>
                  <a:pt x="45563" y="11082"/>
                  <a:pt x="11517" y="26125"/>
                  <a:pt x="11517" y="26125"/>
                </a:cubicBezTo>
                <a:cubicBezTo>
                  <a:pt x="366" y="59577"/>
                  <a:pt x="-7544" y="70324"/>
                  <a:pt x="11517" y="113211"/>
                </a:cubicBezTo>
                <a:cubicBezTo>
                  <a:pt x="17389" y="126422"/>
                  <a:pt x="52176" y="135473"/>
                  <a:pt x="63768" y="139337"/>
                </a:cubicBezTo>
                <a:cubicBezTo>
                  <a:pt x="117368" y="219739"/>
                  <a:pt x="48972" y="120844"/>
                  <a:pt x="98603" y="182880"/>
                </a:cubicBezTo>
                <a:cubicBezTo>
                  <a:pt x="105141" y="191053"/>
                  <a:pt x="107045" y="203620"/>
                  <a:pt x="116020" y="209005"/>
                </a:cubicBezTo>
                <a:cubicBezTo>
                  <a:pt x="123487" y="213485"/>
                  <a:pt x="139242" y="164011"/>
                  <a:pt x="142145" y="217714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C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4021494" y="2202024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373736" y="2153807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738001" y="2163138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093477" y="2159138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743593" y="3808672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733670" y="3325525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743592" y="2852049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le 12"/>
          <p:cNvSpPr txBox="1">
            <a:spLocks/>
          </p:cNvSpPr>
          <p:nvPr/>
        </p:nvSpPr>
        <p:spPr>
          <a:xfrm>
            <a:off x="838200" y="134208"/>
            <a:ext cx="10515600" cy="1004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Towards Getting an Order</a:t>
            </a:r>
            <a:endParaRPr lang="en-US" sz="3800" dirty="0"/>
          </a:p>
        </p:txBody>
      </p:sp>
      <p:sp>
        <p:nvSpPr>
          <p:cNvPr id="5" name="Right Brace 4"/>
          <p:cNvSpPr/>
          <p:nvPr/>
        </p:nvSpPr>
        <p:spPr>
          <a:xfrm rot="16200000">
            <a:off x="9493140" y="3203042"/>
            <a:ext cx="266676" cy="62744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358730" y="3061410"/>
            <a:ext cx="535496" cy="29857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C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8" name="Right Brace 37"/>
          <p:cNvSpPr/>
          <p:nvPr/>
        </p:nvSpPr>
        <p:spPr>
          <a:xfrm rot="5400000">
            <a:off x="9610174" y="3852174"/>
            <a:ext cx="266676" cy="861515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40" name="Right Brace 39"/>
          <p:cNvSpPr/>
          <p:nvPr/>
        </p:nvSpPr>
        <p:spPr>
          <a:xfrm rot="5400000">
            <a:off x="7872727" y="3878206"/>
            <a:ext cx="266676" cy="1342806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707635" y="4711093"/>
            <a:ext cx="535496" cy="298579"/>
          </a:xfrm>
          <a:prstGeom prst="rect">
            <a:avLst/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42" name="Rectangle 41"/>
          <p:cNvSpPr/>
          <p:nvPr/>
        </p:nvSpPr>
        <p:spPr>
          <a:xfrm>
            <a:off x="9442876" y="4468357"/>
            <a:ext cx="535496" cy="298579"/>
          </a:xfrm>
          <a:prstGeom prst="rect">
            <a:avLst/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394615" y="2371992"/>
            <a:ext cx="1277306" cy="960114"/>
          </a:xfrm>
          <a:prstGeom prst="rect">
            <a:avLst/>
          </a:prstGeom>
          <a:noFill/>
          <a:ln w="31750">
            <a:solidFill>
              <a:srgbClr val="FF0000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Q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98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996159"/>
              </p:ext>
            </p:extLst>
          </p:nvPr>
        </p:nvGraphicFramePr>
        <p:xfrm>
          <a:off x="4172220" y="2317982"/>
          <a:ext cx="2578444" cy="190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11"/>
                <a:gridCol w="644611"/>
                <a:gridCol w="644611"/>
                <a:gridCol w="644611"/>
              </a:tblGrid>
              <a:tr h="47611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" name="Freeform 21"/>
          <p:cNvSpPr/>
          <p:nvPr/>
        </p:nvSpPr>
        <p:spPr bwMode="auto">
          <a:xfrm>
            <a:off x="4765390" y="2411754"/>
            <a:ext cx="1319853" cy="312458"/>
          </a:xfrm>
          <a:custGeom>
            <a:avLst/>
            <a:gdLst>
              <a:gd name="connsiteX0" fmla="*/ 142145 w 751745"/>
              <a:gd name="connsiteY0" fmla="*/ 217714 h 609600"/>
              <a:gd name="connsiteX1" fmla="*/ 133437 w 751745"/>
              <a:gd name="connsiteY1" fmla="*/ 531223 h 609600"/>
              <a:gd name="connsiteX2" fmla="*/ 142145 w 751745"/>
              <a:gd name="connsiteY2" fmla="*/ 557348 h 609600"/>
              <a:gd name="connsiteX3" fmla="*/ 159563 w 751745"/>
              <a:gd name="connsiteY3" fmla="*/ 583474 h 609600"/>
              <a:gd name="connsiteX4" fmla="*/ 211814 w 751745"/>
              <a:gd name="connsiteY4" fmla="*/ 609600 h 609600"/>
              <a:gd name="connsiteX5" fmla="*/ 307608 w 751745"/>
              <a:gd name="connsiteY5" fmla="*/ 600891 h 609600"/>
              <a:gd name="connsiteX6" fmla="*/ 333734 w 751745"/>
              <a:gd name="connsiteY6" fmla="*/ 583474 h 609600"/>
              <a:gd name="connsiteX7" fmla="*/ 403403 w 751745"/>
              <a:gd name="connsiteY7" fmla="*/ 566057 h 609600"/>
              <a:gd name="connsiteX8" fmla="*/ 612408 w 751745"/>
              <a:gd name="connsiteY8" fmla="*/ 566057 h 609600"/>
              <a:gd name="connsiteX9" fmla="*/ 638534 w 751745"/>
              <a:gd name="connsiteY9" fmla="*/ 539931 h 609600"/>
              <a:gd name="connsiteX10" fmla="*/ 673368 w 751745"/>
              <a:gd name="connsiteY10" fmla="*/ 487680 h 609600"/>
              <a:gd name="connsiteX11" fmla="*/ 682077 w 751745"/>
              <a:gd name="connsiteY11" fmla="*/ 452845 h 609600"/>
              <a:gd name="connsiteX12" fmla="*/ 690785 w 751745"/>
              <a:gd name="connsiteY12" fmla="*/ 348343 h 609600"/>
              <a:gd name="connsiteX13" fmla="*/ 708203 w 751745"/>
              <a:gd name="connsiteY13" fmla="*/ 322217 h 609600"/>
              <a:gd name="connsiteX14" fmla="*/ 716911 w 751745"/>
              <a:gd name="connsiteY14" fmla="*/ 296091 h 609600"/>
              <a:gd name="connsiteX15" fmla="*/ 751745 w 751745"/>
              <a:gd name="connsiteY15" fmla="*/ 243840 h 609600"/>
              <a:gd name="connsiteX16" fmla="*/ 743037 w 751745"/>
              <a:gd name="connsiteY16" fmla="*/ 139337 h 609600"/>
              <a:gd name="connsiteX17" fmla="*/ 682077 w 751745"/>
              <a:gd name="connsiteY17" fmla="*/ 69668 h 609600"/>
              <a:gd name="connsiteX18" fmla="*/ 655951 w 751745"/>
              <a:gd name="connsiteY18" fmla="*/ 60960 h 609600"/>
              <a:gd name="connsiteX19" fmla="*/ 621117 w 751745"/>
              <a:gd name="connsiteY19" fmla="*/ 43543 h 609600"/>
              <a:gd name="connsiteX20" fmla="*/ 499197 w 751745"/>
              <a:gd name="connsiteY20" fmla="*/ 17417 h 609600"/>
              <a:gd name="connsiteX21" fmla="*/ 368568 w 751745"/>
              <a:gd name="connsiteY21" fmla="*/ 8708 h 609600"/>
              <a:gd name="connsiteX22" fmla="*/ 211814 w 751745"/>
              <a:gd name="connsiteY22" fmla="*/ 0 h 609600"/>
              <a:gd name="connsiteX23" fmla="*/ 63768 w 751745"/>
              <a:gd name="connsiteY23" fmla="*/ 8708 h 609600"/>
              <a:gd name="connsiteX24" fmla="*/ 11517 w 751745"/>
              <a:gd name="connsiteY24" fmla="*/ 26125 h 609600"/>
              <a:gd name="connsiteX25" fmla="*/ 11517 w 751745"/>
              <a:gd name="connsiteY25" fmla="*/ 113211 h 609600"/>
              <a:gd name="connsiteX26" fmla="*/ 63768 w 751745"/>
              <a:gd name="connsiteY26" fmla="*/ 139337 h 609600"/>
              <a:gd name="connsiteX27" fmla="*/ 98603 w 751745"/>
              <a:gd name="connsiteY27" fmla="*/ 182880 h 609600"/>
              <a:gd name="connsiteX28" fmla="*/ 116020 w 751745"/>
              <a:gd name="connsiteY28" fmla="*/ 209005 h 609600"/>
              <a:gd name="connsiteX29" fmla="*/ 142145 w 751745"/>
              <a:gd name="connsiteY29" fmla="*/ 2177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1745" h="609600">
                <a:moveTo>
                  <a:pt x="142145" y="217714"/>
                </a:moveTo>
                <a:cubicBezTo>
                  <a:pt x="145048" y="271417"/>
                  <a:pt x="117664" y="270972"/>
                  <a:pt x="133437" y="531223"/>
                </a:cubicBezTo>
                <a:cubicBezTo>
                  <a:pt x="133992" y="540386"/>
                  <a:pt x="138040" y="549138"/>
                  <a:pt x="142145" y="557348"/>
                </a:cubicBezTo>
                <a:cubicBezTo>
                  <a:pt x="146826" y="566710"/>
                  <a:pt x="152162" y="576073"/>
                  <a:pt x="159563" y="583474"/>
                </a:cubicBezTo>
                <a:cubicBezTo>
                  <a:pt x="176445" y="600356"/>
                  <a:pt x="190565" y="602517"/>
                  <a:pt x="211814" y="609600"/>
                </a:cubicBezTo>
                <a:cubicBezTo>
                  <a:pt x="243745" y="606697"/>
                  <a:pt x="276257" y="607609"/>
                  <a:pt x="307608" y="600891"/>
                </a:cubicBezTo>
                <a:cubicBezTo>
                  <a:pt x="317842" y="598698"/>
                  <a:pt x="324373" y="588155"/>
                  <a:pt x="333734" y="583474"/>
                </a:cubicBezTo>
                <a:cubicBezTo>
                  <a:pt x="351589" y="574546"/>
                  <a:pt x="386836" y="569370"/>
                  <a:pt x="403403" y="566057"/>
                </a:cubicBezTo>
                <a:cubicBezTo>
                  <a:pt x="469751" y="571586"/>
                  <a:pt x="546060" y="583750"/>
                  <a:pt x="612408" y="566057"/>
                </a:cubicBezTo>
                <a:cubicBezTo>
                  <a:pt x="624308" y="562884"/>
                  <a:pt x="630973" y="549653"/>
                  <a:pt x="638534" y="539931"/>
                </a:cubicBezTo>
                <a:cubicBezTo>
                  <a:pt x="651385" y="523408"/>
                  <a:pt x="673368" y="487680"/>
                  <a:pt x="673368" y="487680"/>
                </a:cubicBezTo>
                <a:cubicBezTo>
                  <a:pt x="676271" y="476068"/>
                  <a:pt x="680592" y="464722"/>
                  <a:pt x="682077" y="452845"/>
                </a:cubicBezTo>
                <a:cubicBezTo>
                  <a:pt x="686413" y="418160"/>
                  <a:pt x="683930" y="382619"/>
                  <a:pt x="690785" y="348343"/>
                </a:cubicBezTo>
                <a:cubicBezTo>
                  <a:pt x="692838" y="338080"/>
                  <a:pt x="702397" y="330926"/>
                  <a:pt x="708203" y="322217"/>
                </a:cubicBezTo>
                <a:cubicBezTo>
                  <a:pt x="711106" y="313508"/>
                  <a:pt x="712453" y="304116"/>
                  <a:pt x="716911" y="296091"/>
                </a:cubicBezTo>
                <a:cubicBezTo>
                  <a:pt x="727077" y="277793"/>
                  <a:pt x="751745" y="243840"/>
                  <a:pt x="751745" y="243840"/>
                </a:cubicBezTo>
                <a:cubicBezTo>
                  <a:pt x="748842" y="209006"/>
                  <a:pt x="752392" y="173017"/>
                  <a:pt x="743037" y="139337"/>
                </a:cubicBezTo>
                <a:cubicBezTo>
                  <a:pt x="734609" y="108997"/>
                  <a:pt x="709514" y="83386"/>
                  <a:pt x="682077" y="69668"/>
                </a:cubicBezTo>
                <a:cubicBezTo>
                  <a:pt x="673866" y="65563"/>
                  <a:pt x="664388" y="64576"/>
                  <a:pt x="655951" y="60960"/>
                </a:cubicBezTo>
                <a:cubicBezTo>
                  <a:pt x="644019" y="55846"/>
                  <a:pt x="633433" y="47648"/>
                  <a:pt x="621117" y="43543"/>
                </a:cubicBezTo>
                <a:cubicBezTo>
                  <a:pt x="595545" y="35019"/>
                  <a:pt x="529898" y="20341"/>
                  <a:pt x="499197" y="17417"/>
                </a:cubicBezTo>
                <a:cubicBezTo>
                  <a:pt x="455754" y="13280"/>
                  <a:pt x="412128" y="11348"/>
                  <a:pt x="368568" y="8708"/>
                </a:cubicBezTo>
                <a:lnTo>
                  <a:pt x="211814" y="0"/>
                </a:lnTo>
                <a:cubicBezTo>
                  <a:pt x="162465" y="2903"/>
                  <a:pt x="112787" y="2314"/>
                  <a:pt x="63768" y="8708"/>
                </a:cubicBezTo>
                <a:cubicBezTo>
                  <a:pt x="45563" y="11082"/>
                  <a:pt x="11517" y="26125"/>
                  <a:pt x="11517" y="26125"/>
                </a:cubicBezTo>
                <a:cubicBezTo>
                  <a:pt x="366" y="59577"/>
                  <a:pt x="-7544" y="70324"/>
                  <a:pt x="11517" y="113211"/>
                </a:cubicBezTo>
                <a:cubicBezTo>
                  <a:pt x="17389" y="126422"/>
                  <a:pt x="52176" y="135473"/>
                  <a:pt x="63768" y="139337"/>
                </a:cubicBezTo>
                <a:cubicBezTo>
                  <a:pt x="117368" y="219739"/>
                  <a:pt x="48972" y="120844"/>
                  <a:pt x="98603" y="182880"/>
                </a:cubicBezTo>
                <a:cubicBezTo>
                  <a:pt x="105141" y="191053"/>
                  <a:pt x="107045" y="203620"/>
                  <a:pt x="116020" y="209005"/>
                </a:cubicBezTo>
                <a:cubicBezTo>
                  <a:pt x="123487" y="213485"/>
                  <a:pt x="139242" y="164011"/>
                  <a:pt x="142145" y="217714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  C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3847527" y="4220178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 bwMode="auto">
          <a:xfrm>
            <a:off x="3943622" y="4422751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3943622" y="1831951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4234347" y="460564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0      1      2      3 </a:t>
            </a:r>
          </a:p>
        </p:txBody>
      </p:sp>
      <p:sp>
        <p:nvSpPr>
          <p:cNvPr id="19" name="Rectangle 18"/>
          <p:cNvSpPr/>
          <p:nvPr/>
        </p:nvSpPr>
        <p:spPr bwMode="auto">
          <a:xfrm rot="16200000">
            <a:off x="2424132" y="3016349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5772999" y="2502510"/>
            <a:ext cx="941615" cy="1140823"/>
          </a:xfrm>
          <a:custGeom>
            <a:avLst/>
            <a:gdLst>
              <a:gd name="connsiteX0" fmla="*/ 130629 w 1428206"/>
              <a:gd name="connsiteY0" fmla="*/ 618309 h 1332412"/>
              <a:gd name="connsiteX1" fmla="*/ 78377 w 1428206"/>
              <a:gd name="connsiteY1" fmla="*/ 687977 h 1332412"/>
              <a:gd name="connsiteX2" fmla="*/ 69669 w 1428206"/>
              <a:gd name="connsiteY2" fmla="*/ 714103 h 1332412"/>
              <a:gd name="connsiteX3" fmla="*/ 26126 w 1428206"/>
              <a:gd name="connsiteY3" fmla="*/ 783772 h 1332412"/>
              <a:gd name="connsiteX4" fmla="*/ 8709 w 1428206"/>
              <a:gd name="connsiteY4" fmla="*/ 853440 h 1332412"/>
              <a:gd name="connsiteX5" fmla="*/ 0 w 1428206"/>
              <a:gd name="connsiteY5" fmla="*/ 888274 h 1332412"/>
              <a:gd name="connsiteX6" fmla="*/ 17417 w 1428206"/>
              <a:gd name="connsiteY6" fmla="*/ 1079863 h 1332412"/>
              <a:gd name="connsiteX7" fmla="*/ 34834 w 1428206"/>
              <a:gd name="connsiteY7" fmla="*/ 1105989 h 1332412"/>
              <a:gd name="connsiteX8" fmla="*/ 43543 w 1428206"/>
              <a:gd name="connsiteY8" fmla="*/ 1132114 h 1332412"/>
              <a:gd name="connsiteX9" fmla="*/ 69669 w 1428206"/>
              <a:gd name="connsiteY9" fmla="*/ 1149532 h 1332412"/>
              <a:gd name="connsiteX10" fmla="*/ 87086 w 1428206"/>
              <a:gd name="connsiteY10" fmla="*/ 1193074 h 1332412"/>
              <a:gd name="connsiteX11" fmla="*/ 139337 w 1428206"/>
              <a:gd name="connsiteY11" fmla="*/ 1236617 h 1332412"/>
              <a:gd name="connsiteX12" fmla="*/ 156754 w 1428206"/>
              <a:gd name="connsiteY12" fmla="*/ 1262743 h 1332412"/>
              <a:gd name="connsiteX13" fmla="*/ 235132 w 1428206"/>
              <a:gd name="connsiteY13" fmla="*/ 1306286 h 1332412"/>
              <a:gd name="connsiteX14" fmla="*/ 278674 w 1428206"/>
              <a:gd name="connsiteY14" fmla="*/ 1332412 h 1332412"/>
              <a:gd name="connsiteX15" fmla="*/ 357052 w 1428206"/>
              <a:gd name="connsiteY15" fmla="*/ 1323703 h 1332412"/>
              <a:gd name="connsiteX16" fmla="*/ 391886 w 1428206"/>
              <a:gd name="connsiteY16" fmla="*/ 1271452 h 1332412"/>
              <a:gd name="connsiteX17" fmla="*/ 409303 w 1428206"/>
              <a:gd name="connsiteY17" fmla="*/ 1245326 h 1332412"/>
              <a:gd name="connsiteX18" fmla="*/ 418012 w 1428206"/>
              <a:gd name="connsiteY18" fmla="*/ 1193074 h 1332412"/>
              <a:gd name="connsiteX19" fmla="*/ 435429 w 1428206"/>
              <a:gd name="connsiteY19" fmla="*/ 1166949 h 1332412"/>
              <a:gd name="connsiteX20" fmla="*/ 496389 w 1428206"/>
              <a:gd name="connsiteY20" fmla="*/ 1123406 h 1332412"/>
              <a:gd name="connsiteX21" fmla="*/ 670560 w 1428206"/>
              <a:gd name="connsiteY21" fmla="*/ 1132114 h 1332412"/>
              <a:gd name="connsiteX22" fmla="*/ 748937 w 1428206"/>
              <a:gd name="connsiteY22" fmla="*/ 1166949 h 1332412"/>
              <a:gd name="connsiteX23" fmla="*/ 809897 w 1428206"/>
              <a:gd name="connsiteY23" fmla="*/ 1184366 h 1332412"/>
              <a:gd name="connsiteX24" fmla="*/ 879566 w 1428206"/>
              <a:gd name="connsiteY24" fmla="*/ 1201783 h 1332412"/>
              <a:gd name="connsiteX25" fmla="*/ 1114697 w 1428206"/>
              <a:gd name="connsiteY25" fmla="*/ 1193074 h 1332412"/>
              <a:gd name="connsiteX26" fmla="*/ 1140823 w 1428206"/>
              <a:gd name="connsiteY26" fmla="*/ 1184366 h 1332412"/>
              <a:gd name="connsiteX27" fmla="*/ 1175657 w 1428206"/>
              <a:gd name="connsiteY27" fmla="*/ 1175657 h 1332412"/>
              <a:gd name="connsiteX28" fmla="*/ 1227909 w 1428206"/>
              <a:gd name="connsiteY28" fmla="*/ 1158240 h 1332412"/>
              <a:gd name="connsiteX29" fmla="*/ 1288869 w 1428206"/>
              <a:gd name="connsiteY29" fmla="*/ 1140823 h 1332412"/>
              <a:gd name="connsiteX30" fmla="*/ 1341120 w 1428206"/>
              <a:gd name="connsiteY30" fmla="*/ 1114697 h 1332412"/>
              <a:gd name="connsiteX31" fmla="*/ 1375954 w 1428206"/>
              <a:gd name="connsiteY31" fmla="*/ 1079863 h 1332412"/>
              <a:gd name="connsiteX32" fmla="*/ 1402080 w 1428206"/>
              <a:gd name="connsiteY32" fmla="*/ 1062446 h 1332412"/>
              <a:gd name="connsiteX33" fmla="*/ 1410789 w 1428206"/>
              <a:gd name="connsiteY33" fmla="*/ 1036320 h 1332412"/>
              <a:gd name="connsiteX34" fmla="*/ 1428206 w 1428206"/>
              <a:gd name="connsiteY34" fmla="*/ 923109 h 1332412"/>
              <a:gd name="connsiteX35" fmla="*/ 1419497 w 1428206"/>
              <a:gd name="connsiteY35" fmla="*/ 644434 h 1332412"/>
              <a:gd name="connsiteX36" fmla="*/ 1410789 w 1428206"/>
              <a:gd name="connsiteY36" fmla="*/ 618309 h 1332412"/>
              <a:gd name="connsiteX37" fmla="*/ 1402080 w 1428206"/>
              <a:gd name="connsiteY37" fmla="*/ 574766 h 1332412"/>
              <a:gd name="connsiteX38" fmla="*/ 1393372 w 1428206"/>
              <a:gd name="connsiteY38" fmla="*/ 548640 h 1332412"/>
              <a:gd name="connsiteX39" fmla="*/ 1384663 w 1428206"/>
              <a:gd name="connsiteY39" fmla="*/ 513806 h 1332412"/>
              <a:gd name="connsiteX40" fmla="*/ 1367246 w 1428206"/>
              <a:gd name="connsiteY40" fmla="*/ 400594 h 1332412"/>
              <a:gd name="connsiteX41" fmla="*/ 1349829 w 1428206"/>
              <a:gd name="connsiteY41" fmla="*/ 374469 h 1332412"/>
              <a:gd name="connsiteX42" fmla="*/ 1332412 w 1428206"/>
              <a:gd name="connsiteY42" fmla="*/ 322217 h 1332412"/>
              <a:gd name="connsiteX43" fmla="*/ 1297577 w 1428206"/>
              <a:gd name="connsiteY43" fmla="*/ 261257 h 1332412"/>
              <a:gd name="connsiteX44" fmla="*/ 1280160 w 1428206"/>
              <a:gd name="connsiteY44" fmla="*/ 226423 h 1332412"/>
              <a:gd name="connsiteX45" fmla="*/ 1254034 w 1428206"/>
              <a:gd name="connsiteY45" fmla="*/ 156754 h 1332412"/>
              <a:gd name="connsiteX46" fmla="*/ 1245326 w 1428206"/>
              <a:gd name="connsiteY46" fmla="*/ 121920 h 1332412"/>
              <a:gd name="connsiteX47" fmla="*/ 1219200 w 1428206"/>
              <a:gd name="connsiteY47" fmla="*/ 95794 h 1332412"/>
              <a:gd name="connsiteX48" fmla="*/ 1149532 w 1428206"/>
              <a:gd name="connsiteY48" fmla="*/ 60960 h 1332412"/>
              <a:gd name="connsiteX49" fmla="*/ 1105989 w 1428206"/>
              <a:gd name="connsiteY49" fmla="*/ 52252 h 1332412"/>
              <a:gd name="connsiteX50" fmla="*/ 1053737 w 1428206"/>
              <a:gd name="connsiteY50" fmla="*/ 34834 h 1332412"/>
              <a:gd name="connsiteX51" fmla="*/ 1018903 w 1428206"/>
              <a:gd name="connsiteY51" fmla="*/ 26126 h 1332412"/>
              <a:gd name="connsiteX52" fmla="*/ 975360 w 1428206"/>
              <a:gd name="connsiteY52" fmla="*/ 17417 h 1332412"/>
              <a:gd name="connsiteX53" fmla="*/ 923109 w 1428206"/>
              <a:gd name="connsiteY53" fmla="*/ 0 h 1332412"/>
              <a:gd name="connsiteX54" fmla="*/ 766354 w 1428206"/>
              <a:gd name="connsiteY54" fmla="*/ 8709 h 1332412"/>
              <a:gd name="connsiteX55" fmla="*/ 740229 w 1428206"/>
              <a:gd name="connsiteY55" fmla="*/ 43543 h 1332412"/>
              <a:gd name="connsiteX56" fmla="*/ 705394 w 1428206"/>
              <a:gd name="connsiteY56" fmla="*/ 78377 h 1332412"/>
              <a:gd name="connsiteX57" fmla="*/ 731520 w 1428206"/>
              <a:gd name="connsiteY57" fmla="*/ 235132 h 1332412"/>
              <a:gd name="connsiteX58" fmla="*/ 748937 w 1428206"/>
              <a:gd name="connsiteY58" fmla="*/ 261257 h 1332412"/>
              <a:gd name="connsiteX59" fmla="*/ 766354 w 1428206"/>
              <a:gd name="connsiteY59" fmla="*/ 313509 h 1332412"/>
              <a:gd name="connsiteX60" fmla="*/ 748937 w 1428206"/>
              <a:gd name="connsiteY60" fmla="*/ 339634 h 1332412"/>
              <a:gd name="connsiteX61" fmla="*/ 705394 w 1428206"/>
              <a:gd name="connsiteY61" fmla="*/ 348343 h 1332412"/>
              <a:gd name="connsiteX62" fmla="*/ 644434 w 1428206"/>
              <a:gd name="connsiteY62" fmla="*/ 365760 h 1332412"/>
              <a:gd name="connsiteX63" fmla="*/ 609600 w 1428206"/>
              <a:gd name="connsiteY63" fmla="*/ 374469 h 1332412"/>
              <a:gd name="connsiteX64" fmla="*/ 583474 w 1428206"/>
              <a:gd name="connsiteY64" fmla="*/ 391886 h 1332412"/>
              <a:gd name="connsiteX65" fmla="*/ 487680 w 1428206"/>
              <a:gd name="connsiteY65" fmla="*/ 409303 h 1332412"/>
              <a:gd name="connsiteX66" fmla="*/ 400594 w 1428206"/>
              <a:gd name="connsiteY66" fmla="*/ 461554 h 1332412"/>
              <a:gd name="connsiteX67" fmla="*/ 374469 w 1428206"/>
              <a:gd name="connsiteY67" fmla="*/ 478972 h 1332412"/>
              <a:gd name="connsiteX68" fmla="*/ 348343 w 1428206"/>
              <a:gd name="connsiteY68" fmla="*/ 487680 h 1332412"/>
              <a:gd name="connsiteX69" fmla="*/ 313509 w 1428206"/>
              <a:gd name="connsiteY69" fmla="*/ 505097 h 1332412"/>
              <a:gd name="connsiteX70" fmla="*/ 278674 w 1428206"/>
              <a:gd name="connsiteY70" fmla="*/ 513806 h 1332412"/>
              <a:gd name="connsiteX71" fmla="*/ 252549 w 1428206"/>
              <a:gd name="connsiteY71" fmla="*/ 531223 h 1332412"/>
              <a:gd name="connsiteX72" fmla="*/ 226423 w 1428206"/>
              <a:gd name="connsiteY72" fmla="*/ 539932 h 1332412"/>
              <a:gd name="connsiteX73" fmla="*/ 200297 w 1428206"/>
              <a:gd name="connsiteY73" fmla="*/ 566057 h 1332412"/>
              <a:gd name="connsiteX74" fmla="*/ 174172 w 1428206"/>
              <a:gd name="connsiteY74" fmla="*/ 583474 h 1332412"/>
              <a:gd name="connsiteX75" fmla="*/ 156754 w 1428206"/>
              <a:gd name="connsiteY75" fmla="*/ 609600 h 1332412"/>
              <a:gd name="connsiteX76" fmla="*/ 130629 w 1428206"/>
              <a:gd name="connsiteY76" fmla="*/ 618309 h 13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428206" h="1332412">
                <a:moveTo>
                  <a:pt x="130629" y="618309"/>
                </a:moveTo>
                <a:cubicBezTo>
                  <a:pt x="117566" y="631372"/>
                  <a:pt x="87619" y="669494"/>
                  <a:pt x="78377" y="687977"/>
                </a:cubicBezTo>
                <a:cubicBezTo>
                  <a:pt x="74272" y="696188"/>
                  <a:pt x="74223" y="706133"/>
                  <a:pt x="69669" y="714103"/>
                </a:cubicBezTo>
                <a:cubicBezTo>
                  <a:pt x="26796" y="789132"/>
                  <a:pt x="58046" y="709292"/>
                  <a:pt x="26126" y="783772"/>
                </a:cubicBezTo>
                <a:cubicBezTo>
                  <a:pt x="15350" y="808916"/>
                  <a:pt x="15002" y="825120"/>
                  <a:pt x="8709" y="853440"/>
                </a:cubicBezTo>
                <a:cubicBezTo>
                  <a:pt x="6113" y="865124"/>
                  <a:pt x="2903" y="876663"/>
                  <a:pt x="0" y="888274"/>
                </a:cubicBezTo>
                <a:cubicBezTo>
                  <a:pt x="5806" y="952137"/>
                  <a:pt x="7286" y="1016542"/>
                  <a:pt x="17417" y="1079863"/>
                </a:cubicBezTo>
                <a:cubicBezTo>
                  <a:pt x="19071" y="1090198"/>
                  <a:pt x="30153" y="1096628"/>
                  <a:pt x="34834" y="1105989"/>
                </a:cubicBezTo>
                <a:cubicBezTo>
                  <a:pt x="38939" y="1114199"/>
                  <a:pt x="37809" y="1124946"/>
                  <a:pt x="43543" y="1132114"/>
                </a:cubicBezTo>
                <a:cubicBezTo>
                  <a:pt x="50082" y="1140287"/>
                  <a:pt x="60960" y="1143726"/>
                  <a:pt x="69669" y="1149532"/>
                </a:cubicBezTo>
                <a:cubicBezTo>
                  <a:pt x="75475" y="1164046"/>
                  <a:pt x="79330" y="1179502"/>
                  <a:pt x="87086" y="1193074"/>
                </a:cubicBezTo>
                <a:cubicBezTo>
                  <a:pt x="94008" y="1205187"/>
                  <a:pt x="134628" y="1233086"/>
                  <a:pt x="139337" y="1236617"/>
                </a:cubicBezTo>
                <a:cubicBezTo>
                  <a:pt x="145143" y="1245326"/>
                  <a:pt x="148877" y="1255851"/>
                  <a:pt x="156754" y="1262743"/>
                </a:cubicBezTo>
                <a:cubicBezTo>
                  <a:pt x="229976" y="1326812"/>
                  <a:pt x="183301" y="1280370"/>
                  <a:pt x="235132" y="1306286"/>
                </a:cubicBezTo>
                <a:cubicBezTo>
                  <a:pt x="250271" y="1313856"/>
                  <a:pt x="264160" y="1323703"/>
                  <a:pt x="278674" y="1332412"/>
                </a:cubicBezTo>
                <a:cubicBezTo>
                  <a:pt x="304800" y="1329509"/>
                  <a:pt x="332114" y="1332016"/>
                  <a:pt x="357052" y="1323703"/>
                </a:cubicBezTo>
                <a:cubicBezTo>
                  <a:pt x="386765" y="1313799"/>
                  <a:pt x="381446" y="1292332"/>
                  <a:pt x="391886" y="1271452"/>
                </a:cubicBezTo>
                <a:cubicBezTo>
                  <a:pt x="396567" y="1262091"/>
                  <a:pt x="403497" y="1254035"/>
                  <a:pt x="409303" y="1245326"/>
                </a:cubicBezTo>
                <a:cubicBezTo>
                  <a:pt x="412206" y="1227909"/>
                  <a:pt x="412428" y="1209825"/>
                  <a:pt x="418012" y="1193074"/>
                </a:cubicBezTo>
                <a:cubicBezTo>
                  <a:pt x="421322" y="1183145"/>
                  <a:pt x="428729" y="1174989"/>
                  <a:pt x="435429" y="1166949"/>
                </a:cubicBezTo>
                <a:cubicBezTo>
                  <a:pt x="460648" y="1136686"/>
                  <a:pt x="461170" y="1141015"/>
                  <a:pt x="496389" y="1123406"/>
                </a:cubicBezTo>
                <a:cubicBezTo>
                  <a:pt x="554446" y="1126309"/>
                  <a:pt x="612845" y="1125188"/>
                  <a:pt x="670560" y="1132114"/>
                </a:cubicBezTo>
                <a:cubicBezTo>
                  <a:pt x="689313" y="1134364"/>
                  <a:pt x="730717" y="1159141"/>
                  <a:pt x="748937" y="1166949"/>
                </a:cubicBezTo>
                <a:cubicBezTo>
                  <a:pt x="769809" y="1175894"/>
                  <a:pt x="787813" y="1178056"/>
                  <a:pt x="809897" y="1184366"/>
                </a:cubicBezTo>
                <a:cubicBezTo>
                  <a:pt x="872373" y="1202216"/>
                  <a:pt x="791051" y="1184079"/>
                  <a:pt x="879566" y="1201783"/>
                </a:cubicBezTo>
                <a:cubicBezTo>
                  <a:pt x="957943" y="1198880"/>
                  <a:pt x="1036440" y="1198291"/>
                  <a:pt x="1114697" y="1193074"/>
                </a:cubicBezTo>
                <a:cubicBezTo>
                  <a:pt x="1123856" y="1192463"/>
                  <a:pt x="1131997" y="1186888"/>
                  <a:pt x="1140823" y="1184366"/>
                </a:cubicBezTo>
                <a:cubicBezTo>
                  <a:pt x="1152331" y="1181078"/>
                  <a:pt x="1164193" y="1179096"/>
                  <a:pt x="1175657" y="1175657"/>
                </a:cubicBezTo>
                <a:cubicBezTo>
                  <a:pt x="1193242" y="1170381"/>
                  <a:pt x="1210324" y="1163515"/>
                  <a:pt x="1227909" y="1158240"/>
                </a:cubicBezTo>
                <a:cubicBezTo>
                  <a:pt x="1241866" y="1154053"/>
                  <a:pt x="1274232" y="1148142"/>
                  <a:pt x="1288869" y="1140823"/>
                </a:cubicBezTo>
                <a:cubicBezTo>
                  <a:pt x="1356396" y="1107059"/>
                  <a:pt x="1275451" y="1136588"/>
                  <a:pt x="1341120" y="1114697"/>
                </a:cubicBezTo>
                <a:cubicBezTo>
                  <a:pt x="1352731" y="1103086"/>
                  <a:pt x="1363486" y="1090550"/>
                  <a:pt x="1375954" y="1079863"/>
                </a:cubicBezTo>
                <a:cubicBezTo>
                  <a:pt x="1383901" y="1073052"/>
                  <a:pt x="1395542" y="1070619"/>
                  <a:pt x="1402080" y="1062446"/>
                </a:cubicBezTo>
                <a:cubicBezTo>
                  <a:pt x="1407815" y="1055278"/>
                  <a:pt x="1408563" y="1045226"/>
                  <a:pt x="1410789" y="1036320"/>
                </a:cubicBezTo>
                <a:cubicBezTo>
                  <a:pt x="1420761" y="996433"/>
                  <a:pt x="1422919" y="965399"/>
                  <a:pt x="1428206" y="923109"/>
                </a:cubicBezTo>
                <a:cubicBezTo>
                  <a:pt x="1425303" y="830217"/>
                  <a:pt x="1424799" y="737220"/>
                  <a:pt x="1419497" y="644434"/>
                </a:cubicBezTo>
                <a:cubicBezTo>
                  <a:pt x="1418973" y="635270"/>
                  <a:pt x="1413015" y="627214"/>
                  <a:pt x="1410789" y="618309"/>
                </a:cubicBezTo>
                <a:cubicBezTo>
                  <a:pt x="1407199" y="603949"/>
                  <a:pt x="1405670" y="589126"/>
                  <a:pt x="1402080" y="574766"/>
                </a:cubicBezTo>
                <a:cubicBezTo>
                  <a:pt x="1399854" y="565860"/>
                  <a:pt x="1395894" y="557466"/>
                  <a:pt x="1393372" y="548640"/>
                </a:cubicBezTo>
                <a:cubicBezTo>
                  <a:pt x="1390084" y="537132"/>
                  <a:pt x="1387566" y="525417"/>
                  <a:pt x="1384663" y="513806"/>
                </a:cubicBezTo>
                <a:cubicBezTo>
                  <a:pt x="1382916" y="498080"/>
                  <a:pt x="1378557" y="426988"/>
                  <a:pt x="1367246" y="400594"/>
                </a:cubicBezTo>
                <a:cubicBezTo>
                  <a:pt x="1363123" y="390974"/>
                  <a:pt x="1354080" y="384033"/>
                  <a:pt x="1349829" y="374469"/>
                </a:cubicBezTo>
                <a:cubicBezTo>
                  <a:pt x="1342373" y="357692"/>
                  <a:pt x="1340623" y="338638"/>
                  <a:pt x="1332412" y="322217"/>
                </a:cubicBezTo>
                <a:cubicBezTo>
                  <a:pt x="1279764" y="216927"/>
                  <a:pt x="1346824" y="347441"/>
                  <a:pt x="1297577" y="261257"/>
                </a:cubicBezTo>
                <a:cubicBezTo>
                  <a:pt x="1291136" y="249986"/>
                  <a:pt x="1285966" y="238034"/>
                  <a:pt x="1280160" y="226423"/>
                </a:cubicBezTo>
                <a:cubicBezTo>
                  <a:pt x="1258074" y="115988"/>
                  <a:pt x="1287671" y="235239"/>
                  <a:pt x="1254034" y="156754"/>
                </a:cubicBezTo>
                <a:cubicBezTo>
                  <a:pt x="1249319" y="145753"/>
                  <a:pt x="1251264" y="132312"/>
                  <a:pt x="1245326" y="121920"/>
                </a:cubicBezTo>
                <a:cubicBezTo>
                  <a:pt x="1239216" y="111227"/>
                  <a:pt x="1228661" y="103678"/>
                  <a:pt x="1219200" y="95794"/>
                </a:cubicBezTo>
                <a:cubicBezTo>
                  <a:pt x="1198984" y="78947"/>
                  <a:pt x="1174539" y="68462"/>
                  <a:pt x="1149532" y="60960"/>
                </a:cubicBezTo>
                <a:cubicBezTo>
                  <a:pt x="1135354" y="56707"/>
                  <a:pt x="1120269" y="56147"/>
                  <a:pt x="1105989" y="52252"/>
                </a:cubicBezTo>
                <a:cubicBezTo>
                  <a:pt x="1088276" y="47421"/>
                  <a:pt x="1071548" y="39287"/>
                  <a:pt x="1053737" y="34834"/>
                </a:cubicBezTo>
                <a:cubicBezTo>
                  <a:pt x="1042126" y="31931"/>
                  <a:pt x="1030587" y="28722"/>
                  <a:pt x="1018903" y="26126"/>
                </a:cubicBezTo>
                <a:cubicBezTo>
                  <a:pt x="1004454" y="22915"/>
                  <a:pt x="989640" y="21312"/>
                  <a:pt x="975360" y="17417"/>
                </a:cubicBezTo>
                <a:cubicBezTo>
                  <a:pt x="957648" y="12586"/>
                  <a:pt x="940526" y="5806"/>
                  <a:pt x="923109" y="0"/>
                </a:cubicBezTo>
                <a:cubicBezTo>
                  <a:pt x="870857" y="2903"/>
                  <a:pt x="817263" y="-3412"/>
                  <a:pt x="766354" y="8709"/>
                </a:cubicBezTo>
                <a:cubicBezTo>
                  <a:pt x="752235" y="12071"/>
                  <a:pt x="749787" y="32620"/>
                  <a:pt x="740229" y="43543"/>
                </a:cubicBezTo>
                <a:cubicBezTo>
                  <a:pt x="729416" y="55901"/>
                  <a:pt x="717006" y="66766"/>
                  <a:pt x="705394" y="78377"/>
                </a:cubicBezTo>
                <a:cubicBezTo>
                  <a:pt x="712745" y="181284"/>
                  <a:pt x="696610" y="174039"/>
                  <a:pt x="731520" y="235132"/>
                </a:cubicBezTo>
                <a:cubicBezTo>
                  <a:pt x="736713" y="244219"/>
                  <a:pt x="744686" y="251693"/>
                  <a:pt x="748937" y="261257"/>
                </a:cubicBezTo>
                <a:cubicBezTo>
                  <a:pt x="756393" y="278034"/>
                  <a:pt x="766354" y="313509"/>
                  <a:pt x="766354" y="313509"/>
                </a:cubicBezTo>
                <a:cubicBezTo>
                  <a:pt x="760548" y="322217"/>
                  <a:pt x="758024" y="334441"/>
                  <a:pt x="748937" y="339634"/>
                </a:cubicBezTo>
                <a:cubicBezTo>
                  <a:pt x="736085" y="346978"/>
                  <a:pt x="719843" y="345132"/>
                  <a:pt x="705394" y="348343"/>
                </a:cubicBezTo>
                <a:cubicBezTo>
                  <a:pt x="644155" y="361952"/>
                  <a:pt x="695336" y="351217"/>
                  <a:pt x="644434" y="365760"/>
                </a:cubicBezTo>
                <a:cubicBezTo>
                  <a:pt x="632926" y="369048"/>
                  <a:pt x="621211" y="371566"/>
                  <a:pt x="609600" y="374469"/>
                </a:cubicBezTo>
                <a:cubicBezTo>
                  <a:pt x="600891" y="380275"/>
                  <a:pt x="593499" y="388879"/>
                  <a:pt x="583474" y="391886"/>
                </a:cubicBezTo>
                <a:cubicBezTo>
                  <a:pt x="514590" y="412551"/>
                  <a:pt x="540139" y="389630"/>
                  <a:pt x="487680" y="409303"/>
                </a:cubicBezTo>
                <a:cubicBezTo>
                  <a:pt x="457077" y="420779"/>
                  <a:pt x="426634" y="444194"/>
                  <a:pt x="400594" y="461554"/>
                </a:cubicBezTo>
                <a:cubicBezTo>
                  <a:pt x="391885" y="467360"/>
                  <a:pt x="384398" y="475662"/>
                  <a:pt x="374469" y="478972"/>
                </a:cubicBezTo>
                <a:cubicBezTo>
                  <a:pt x="365760" y="481875"/>
                  <a:pt x="356780" y="484064"/>
                  <a:pt x="348343" y="487680"/>
                </a:cubicBezTo>
                <a:cubicBezTo>
                  <a:pt x="336411" y="492794"/>
                  <a:pt x="325664" y="500539"/>
                  <a:pt x="313509" y="505097"/>
                </a:cubicBezTo>
                <a:cubicBezTo>
                  <a:pt x="302302" y="509300"/>
                  <a:pt x="290286" y="510903"/>
                  <a:pt x="278674" y="513806"/>
                </a:cubicBezTo>
                <a:cubicBezTo>
                  <a:pt x="269966" y="519612"/>
                  <a:pt x="261910" y="526542"/>
                  <a:pt x="252549" y="531223"/>
                </a:cubicBezTo>
                <a:cubicBezTo>
                  <a:pt x="244338" y="535328"/>
                  <a:pt x="234061" y="534840"/>
                  <a:pt x="226423" y="539932"/>
                </a:cubicBezTo>
                <a:cubicBezTo>
                  <a:pt x="216176" y="546763"/>
                  <a:pt x="209758" y="558173"/>
                  <a:pt x="200297" y="566057"/>
                </a:cubicBezTo>
                <a:cubicBezTo>
                  <a:pt x="192257" y="572757"/>
                  <a:pt x="182880" y="577668"/>
                  <a:pt x="174172" y="583474"/>
                </a:cubicBezTo>
                <a:cubicBezTo>
                  <a:pt x="168366" y="592183"/>
                  <a:pt x="164155" y="602199"/>
                  <a:pt x="156754" y="609600"/>
                </a:cubicBezTo>
                <a:cubicBezTo>
                  <a:pt x="114719" y="651635"/>
                  <a:pt x="143692" y="605246"/>
                  <a:pt x="130629" y="618309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4193864" y="2380303"/>
            <a:ext cx="587588" cy="341334"/>
          </a:xfrm>
          <a:custGeom>
            <a:avLst/>
            <a:gdLst>
              <a:gd name="connsiteX0" fmla="*/ 43767 w 505322"/>
              <a:gd name="connsiteY0" fmla="*/ 156754 h 244414"/>
              <a:gd name="connsiteX1" fmla="*/ 87310 w 505322"/>
              <a:gd name="connsiteY1" fmla="*/ 174172 h 244414"/>
              <a:gd name="connsiteX2" fmla="*/ 113436 w 505322"/>
              <a:gd name="connsiteY2" fmla="*/ 200297 h 244414"/>
              <a:gd name="connsiteX3" fmla="*/ 200522 w 505322"/>
              <a:gd name="connsiteY3" fmla="*/ 235132 h 244414"/>
              <a:gd name="connsiteX4" fmla="*/ 374693 w 505322"/>
              <a:gd name="connsiteY4" fmla="*/ 243840 h 244414"/>
              <a:gd name="connsiteX5" fmla="*/ 487904 w 505322"/>
              <a:gd name="connsiteY5" fmla="*/ 235132 h 244414"/>
              <a:gd name="connsiteX6" fmla="*/ 505322 w 505322"/>
              <a:gd name="connsiteY6" fmla="*/ 182880 h 244414"/>
              <a:gd name="connsiteX7" fmla="*/ 487904 w 505322"/>
              <a:gd name="connsiteY7" fmla="*/ 87086 h 244414"/>
              <a:gd name="connsiteX8" fmla="*/ 409527 w 505322"/>
              <a:gd name="connsiteY8" fmla="*/ 52252 h 244414"/>
              <a:gd name="connsiteX9" fmla="*/ 226647 w 505322"/>
              <a:gd name="connsiteY9" fmla="*/ 43543 h 244414"/>
              <a:gd name="connsiteX10" fmla="*/ 200522 w 505322"/>
              <a:gd name="connsiteY10" fmla="*/ 26126 h 244414"/>
              <a:gd name="connsiteX11" fmla="*/ 183104 w 505322"/>
              <a:gd name="connsiteY11" fmla="*/ 8709 h 244414"/>
              <a:gd name="connsiteX12" fmla="*/ 156979 w 505322"/>
              <a:gd name="connsiteY12" fmla="*/ 0 h 244414"/>
              <a:gd name="connsiteX13" fmla="*/ 26350 w 505322"/>
              <a:gd name="connsiteY13" fmla="*/ 26126 h 244414"/>
              <a:gd name="connsiteX14" fmla="*/ 8933 w 505322"/>
              <a:gd name="connsiteY14" fmla="*/ 52252 h 244414"/>
              <a:gd name="connsiteX15" fmla="*/ 8933 w 505322"/>
              <a:gd name="connsiteY15" fmla="*/ 130629 h 244414"/>
              <a:gd name="connsiteX16" fmla="*/ 35059 w 505322"/>
              <a:gd name="connsiteY16" fmla="*/ 139337 h 244414"/>
              <a:gd name="connsiteX17" fmla="*/ 43767 w 505322"/>
              <a:gd name="connsiteY17" fmla="*/ 156754 h 2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5322" h="244414">
                <a:moveTo>
                  <a:pt x="43767" y="156754"/>
                </a:moveTo>
                <a:cubicBezTo>
                  <a:pt x="58281" y="162560"/>
                  <a:pt x="74054" y="165887"/>
                  <a:pt x="87310" y="174172"/>
                </a:cubicBezTo>
                <a:cubicBezTo>
                  <a:pt x="97754" y="180699"/>
                  <a:pt x="103414" y="193139"/>
                  <a:pt x="113436" y="200297"/>
                </a:cubicBezTo>
                <a:cubicBezTo>
                  <a:pt x="128684" y="211188"/>
                  <a:pt x="186878" y="234450"/>
                  <a:pt x="200522" y="235132"/>
                </a:cubicBezTo>
                <a:lnTo>
                  <a:pt x="374693" y="243840"/>
                </a:lnTo>
                <a:cubicBezTo>
                  <a:pt x="412430" y="240937"/>
                  <a:pt x="453606" y="251138"/>
                  <a:pt x="487904" y="235132"/>
                </a:cubicBezTo>
                <a:cubicBezTo>
                  <a:pt x="504541" y="227368"/>
                  <a:pt x="505322" y="182880"/>
                  <a:pt x="505322" y="182880"/>
                </a:cubicBezTo>
                <a:cubicBezTo>
                  <a:pt x="499516" y="150949"/>
                  <a:pt x="499555" y="117378"/>
                  <a:pt x="487904" y="87086"/>
                </a:cubicBezTo>
                <a:cubicBezTo>
                  <a:pt x="481830" y="71295"/>
                  <a:pt x="409738" y="52262"/>
                  <a:pt x="409527" y="52252"/>
                </a:cubicBezTo>
                <a:lnTo>
                  <a:pt x="226647" y="43543"/>
                </a:lnTo>
                <a:cubicBezTo>
                  <a:pt x="217939" y="37737"/>
                  <a:pt x="208695" y="32664"/>
                  <a:pt x="200522" y="26126"/>
                </a:cubicBezTo>
                <a:cubicBezTo>
                  <a:pt x="194111" y="20997"/>
                  <a:pt x="190145" y="12933"/>
                  <a:pt x="183104" y="8709"/>
                </a:cubicBezTo>
                <a:cubicBezTo>
                  <a:pt x="175233" y="3986"/>
                  <a:pt x="165687" y="2903"/>
                  <a:pt x="156979" y="0"/>
                </a:cubicBezTo>
                <a:cubicBezTo>
                  <a:pt x="109099" y="3990"/>
                  <a:pt x="61483" y="-9007"/>
                  <a:pt x="26350" y="26126"/>
                </a:cubicBezTo>
                <a:cubicBezTo>
                  <a:pt x="18949" y="33527"/>
                  <a:pt x="14739" y="43543"/>
                  <a:pt x="8933" y="52252"/>
                </a:cubicBezTo>
                <a:cubicBezTo>
                  <a:pt x="4569" y="74071"/>
                  <a:pt x="-8778" y="108491"/>
                  <a:pt x="8933" y="130629"/>
                </a:cubicBezTo>
                <a:cubicBezTo>
                  <a:pt x="14668" y="137797"/>
                  <a:pt x="26350" y="136434"/>
                  <a:pt x="35059" y="139337"/>
                </a:cubicBezTo>
                <a:lnTo>
                  <a:pt x="43767" y="156754"/>
                </a:ln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B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6101305" y="2139271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453547" y="2091054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817812" y="2100385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173288" y="2096385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823404" y="3745919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813481" y="3262772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3823403" y="2789296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le 12"/>
          <p:cNvSpPr txBox="1">
            <a:spLocks/>
          </p:cNvSpPr>
          <p:nvPr/>
        </p:nvSpPr>
        <p:spPr>
          <a:xfrm>
            <a:off x="838200" y="134208"/>
            <a:ext cx="10515600" cy="1004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How about in this scenario?</a:t>
            </a:r>
            <a:endParaRPr lang="en-US" sz="3800" dirty="0"/>
          </a:p>
        </p:txBody>
      </p:sp>
      <p:sp>
        <p:nvSpPr>
          <p:cNvPr id="39" name="Rectangle 38"/>
          <p:cNvSpPr/>
          <p:nvPr/>
        </p:nvSpPr>
        <p:spPr>
          <a:xfrm>
            <a:off x="4817812" y="2324899"/>
            <a:ext cx="1283493" cy="460438"/>
          </a:xfrm>
          <a:prstGeom prst="rect">
            <a:avLst/>
          </a:prstGeom>
          <a:noFill/>
          <a:ln w="31750">
            <a:solidFill>
              <a:srgbClr val="FF0000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Q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18272" y="5417572"/>
            <a:ext cx="7398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b="1" dirty="0">
                <a:solidFill>
                  <a:srgbClr val="FF0000"/>
                </a:solidFill>
              </a:rPr>
              <a:t>Range </a:t>
            </a:r>
            <a:r>
              <a:rPr lang="en-US" b="1" dirty="0" smtClean="0">
                <a:solidFill>
                  <a:srgbClr val="FF0000"/>
                </a:solidFill>
              </a:rPr>
              <a:t>Query: Retrieve all objects in this range 1&lt;x&lt;2 </a:t>
            </a:r>
            <a:r>
              <a:rPr lang="en-US" b="1" dirty="0">
                <a:solidFill>
                  <a:srgbClr val="FF0000"/>
                </a:solidFill>
              </a:rPr>
              <a:t>&amp; </a:t>
            </a:r>
            <a:r>
              <a:rPr lang="en-US" b="1" dirty="0" smtClean="0">
                <a:solidFill>
                  <a:srgbClr val="FF0000"/>
                </a:solidFill>
              </a:rPr>
              <a:t>y=3 ?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107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165842"/>
              </p:ext>
            </p:extLst>
          </p:nvPr>
        </p:nvGraphicFramePr>
        <p:xfrm>
          <a:off x="2092409" y="2380735"/>
          <a:ext cx="2578444" cy="190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11"/>
                <a:gridCol w="644611"/>
                <a:gridCol w="644611"/>
                <a:gridCol w="644611"/>
              </a:tblGrid>
              <a:tr h="47611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7" name="Straight Connector 26"/>
          <p:cNvCxnSpPr/>
          <p:nvPr/>
        </p:nvCxnSpPr>
        <p:spPr>
          <a:xfrm flipV="1">
            <a:off x="1767716" y="4282931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412619" y="1838881"/>
            <a:ext cx="5222791" cy="3679841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100" dirty="0" smtClean="0">
                <a:solidFill>
                  <a:srgbClr val="FF0000"/>
                </a:solidFill>
              </a:rPr>
              <a:t>Problem with these orderings</a:t>
            </a:r>
            <a:r>
              <a:rPr lang="en-US" sz="2100" dirty="0" smtClean="0"/>
              <a:t>:</a:t>
            </a:r>
            <a:r>
              <a:rPr lang="en-US" sz="2100" dirty="0"/>
              <a:t> </a:t>
            </a:r>
            <a:r>
              <a:rPr lang="en-US" sz="2100" dirty="0" smtClean="0"/>
              <a:t>Cells which are close to each other might get spread out and occupy places quite far from each other. </a:t>
            </a: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100" dirty="0" smtClean="0"/>
              <a:t>Need a ordering which can preserve spatial locality in both x and y directions as much as possible!</a:t>
            </a: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100" dirty="0" smtClean="0">
                <a:solidFill>
                  <a:srgbClr val="FF0000"/>
                </a:solidFill>
              </a:rPr>
              <a:t>Cannot get 100%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863811" y="4485504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1863811" y="1894704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2154536" y="4668395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0      1      2      3 </a:t>
            </a:r>
          </a:p>
        </p:txBody>
      </p:sp>
      <p:sp>
        <p:nvSpPr>
          <p:cNvPr id="19" name="Rectangle 18"/>
          <p:cNvSpPr/>
          <p:nvPr/>
        </p:nvSpPr>
        <p:spPr bwMode="auto">
          <a:xfrm rot="16200000">
            <a:off x="344321" y="307910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3693188" y="2565263"/>
            <a:ext cx="941615" cy="1140823"/>
          </a:xfrm>
          <a:custGeom>
            <a:avLst/>
            <a:gdLst>
              <a:gd name="connsiteX0" fmla="*/ 130629 w 1428206"/>
              <a:gd name="connsiteY0" fmla="*/ 618309 h 1332412"/>
              <a:gd name="connsiteX1" fmla="*/ 78377 w 1428206"/>
              <a:gd name="connsiteY1" fmla="*/ 687977 h 1332412"/>
              <a:gd name="connsiteX2" fmla="*/ 69669 w 1428206"/>
              <a:gd name="connsiteY2" fmla="*/ 714103 h 1332412"/>
              <a:gd name="connsiteX3" fmla="*/ 26126 w 1428206"/>
              <a:gd name="connsiteY3" fmla="*/ 783772 h 1332412"/>
              <a:gd name="connsiteX4" fmla="*/ 8709 w 1428206"/>
              <a:gd name="connsiteY4" fmla="*/ 853440 h 1332412"/>
              <a:gd name="connsiteX5" fmla="*/ 0 w 1428206"/>
              <a:gd name="connsiteY5" fmla="*/ 888274 h 1332412"/>
              <a:gd name="connsiteX6" fmla="*/ 17417 w 1428206"/>
              <a:gd name="connsiteY6" fmla="*/ 1079863 h 1332412"/>
              <a:gd name="connsiteX7" fmla="*/ 34834 w 1428206"/>
              <a:gd name="connsiteY7" fmla="*/ 1105989 h 1332412"/>
              <a:gd name="connsiteX8" fmla="*/ 43543 w 1428206"/>
              <a:gd name="connsiteY8" fmla="*/ 1132114 h 1332412"/>
              <a:gd name="connsiteX9" fmla="*/ 69669 w 1428206"/>
              <a:gd name="connsiteY9" fmla="*/ 1149532 h 1332412"/>
              <a:gd name="connsiteX10" fmla="*/ 87086 w 1428206"/>
              <a:gd name="connsiteY10" fmla="*/ 1193074 h 1332412"/>
              <a:gd name="connsiteX11" fmla="*/ 139337 w 1428206"/>
              <a:gd name="connsiteY11" fmla="*/ 1236617 h 1332412"/>
              <a:gd name="connsiteX12" fmla="*/ 156754 w 1428206"/>
              <a:gd name="connsiteY12" fmla="*/ 1262743 h 1332412"/>
              <a:gd name="connsiteX13" fmla="*/ 235132 w 1428206"/>
              <a:gd name="connsiteY13" fmla="*/ 1306286 h 1332412"/>
              <a:gd name="connsiteX14" fmla="*/ 278674 w 1428206"/>
              <a:gd name="connsiteY14" fmla="*/ 1332412 h 1332412"/>
              <a:gd name="connsiteX15" fmla="*/ 357052 w 1428206"/>
              <a:gd name="connsiteY15" fmla="*/ 1323703 h 1332412"/>
              <a:gd name="connsiteX16" fmla="*/ 391886 w 1428206"/>
              <a:gd name="connsiteY16" fmla="*/ 1271452 h 1332412"/>
              <a:gd name="connsiteX17" fmla="*/ 409303 w 1428206"/>
              <a:gd name="connsiteY17" fmla="*/ 1245326 h 1332412"/>
              <a:gd name="connsiteX18" fmla="*/ 418012 w 1428206"/>
              <a:gd name="connsiteY18" fmla="*/ 1193074 h 1332412"/>
              <a:gd name="connsiteX19" fmla="*/ 435429 w 1428206"/>
              <a:gd name="connsiteY19" fmla="*/ 1166949 h 1332412"/>
              <a:gd name="connsiteX20" fmla="*/ 496389 w 1428206"/>
              <a:gd name="connsiteY20" fmla="*/ 1123406 h 1332412"/>
              <a:gd name="connsiteX21" fmla="*/ 670560 w 1428206"/>
              <a:gd name="connsiteY21" fmla="*/ 1132114 h 1332412"/>
              <a:gd name="connsiteX22" fmla="*/ 748937 w 1428206"/>
              <a:gd name="connsiteY22" fmla="*/ 1166949 h 1332412"/>
              <a:gd name="connsiteX23" fmla="*/ 809897 w 1428206"/>
              <a:gd name="connsiteY23" fmla="*/ 1184366 h 1332412"/>
              <a:gd name="connsiteX24" fmla="*/ 879566 w 1428206"/>
              <a:gd name="connsiteY24" fmla="*/ 1201783 h 1332412"/>
              <a:gd name="connsiteX25" fmla="*/ 1114697 w 1428206"/>
              <a:gd name="connsiteY25" fmla="*/ 1193074 h 1332412"/>
              <a:gd name="connsiteX26" fmla="*/ 1140823 w 1428206"/>
              <a:gd name="connsiteY26" fmla="*/ 1184366 h 1332412"/>
              <a:gd name="connsiteX27" fmla="*/ 1175657 w 1428206"/>
              <a:gd name="connsiteY27" fmla="*/ 1175657 h 1332412"/>
              <a:gd name="connsiteX28" fmla="*/ 1227909 w 1428206"/>
              <a:gd name="connsiteY28" fmla="*/ 1158240 h 1332412"/>
              <a:gd name="connsiteX29" fmla="*/ 1288869 w 1428206"/>
              <a:gd name="connsiteY29" fmla="*/ 1140823 h 1332412"/>
              <a:gd name="connsiteX30" fmla="*/ 1341120 w 1428206"/>
              <a:gd name="connsiteY30" fmla="*/ 1114697 h 1332412"/>
              <a:gd name="connsiteX31" fmla="*/ 1375954 w 1428206"/>
              <a:gd name="connsiteY31" fmla="*/ 1079863 h 1332412"/>
              <a:gd name="connsiteX32" fmla="*/ 1402080 w 1428206"/>
              <a:gd name="connsiteY32" fmla="*/ 1062446 h 1332412"/>
              <a:gd name="connsiteX33" fmla="*/ 1410789 w 1428206"/>
              <a:gd name="connsiteY33" fmla="*/ 1036320 h 1332412"/>
              <a:gd name="connsiteX34" fmla="*/ 1428206 w 1428206"/>
              <a:gd name="connsiteY34" fmla="*/ 923109 h 1332412"/>
              <a:gd name="connsiteX35" fmla="*/ 1419497 w 1428206"/>
              <a:gd name="connsiteY35" fmla="*/ 644434 h 1332412"/>
              <a:gd name="connsiteX36" fmla="*/ 1410789 w 1428206"/>
              <a:gd name="connsiteY36" fmla="*/ 618309 h 1332412"/>
              <a:gd name="connsiteX37" fmla="*/ 1402080 w 1428206"/>
              <a:gd name="connsiteY37" fmla="*/ 574766 h 1332412"/>
              <a:gd name="connsiteX38" fmla="*/ 1393372 w 1428206"/>
              <a:gd name="connsiteY38" fmla="*/ 548640 h 1332412"/>
              <a:gd name="connsiteX39" fmla="*/ 1384663 w 1428206"/>
              <a:gd name="connsiteY39" fmla="*/ 513806 h 1332412"/>
              <a:gd name="connsiteX40" fmla="*/ 1367246 w 1428206"/>
              <a:gd name="connsiteY40" fmla="*/ 400594 h 1332412"/>
              <a:gd name="connsiteX41" fmla="*/ 1349829 w 1428206"/>
              <a:gd name="connsiteY41" fmla="*/ 374469 h 1332412"/>
              <a:gd name="connsiteX42" fmla="*/ 1332412 w 1428206"/>
              <a:gd name="connsiteY42" fmla="*/ 322217 h 1332412"/>
              <a:gd name="connsiteX43" fmla="*/ 1297577 w 1428206"/>
              <a:gd name="connsiteY43" fmla="*/ 261257 h 1332412"/>
              <a:gd name="connsiteX44" fmla="*/ 1280160 w 1428206"/>
              <a:gd name="connsiteY44" fmla="*/ 226423 h 1332412"/>
              <a:gd name="connsiteX45" fmla="*/ 1254034 w 1428206"/>
              <a:gd name="connsiteY45" fmla="*/ 156754 h 1332412"/>
              <a:gd name="connsiteX46" fmla="*/ 1245326 w 1428206"/>
              <a:gd name="connsiteY46" fmla="*/ 121920 h 1332412"/>
              <a:gd name="connsiteX47" fmla="*/ 1219200 w 1428206"/>
              <a:gd name="connsiteY47" fmla="*/ 95794 h 1332412"/>
              <a:gd name="connsiteX48" fmla="*/ 1149532 w 1428206"/>
              <a:gd name="connsiteY48" fmla="*/ 60960 h 1332412"/>
              <a:gd name="connsiteX49" fmla="*/ 1105989 w 1428206"/>
              <a:gd name="connsiteY49" fmla="*/ 52252 h 1332412"/>
              <a:gd name="connsiteX50" fmla="*/ 1053737 w 1428206"/>
              <a:gd name="connsiteY50" fmla="*/ 34834 h 1332412"/>
              <a:gd name="connsiteX51" fmla="*/ 1018903 w 1428206"/>
              <a:gd name="connsiteY51" fmla="*/ 26126 h 1332412"/>
              <a:gd name="connsiteX52" fmla="*/ 975360 w 1428206"/>
              <a:gd name="connsiteY52" fmla="*/ 17417 h 1332412"/>
              <a:gd name="connsiteX53" fmla="*/ 923109 w 1428206"/>
              <a:gd name="connsiteY53" fmla="*/ 0 h 1332412"/>
              <a:gd name="connsiteX54" fmla="*/ 766354 w 1428206"/>
              <a:gd name="connsiteY54" fmla="*/ 8709 h 1332412"/>
              <a:gd name="connsiteX55" fmla="*/ 740229 w 1428206"/>
              <a:gd name="connsiteY55" fmla="*/ 43543 h 1332412"/>
              <a:gd name="connsiteX56" fmla="*/ 705394 w 1428206"/>
              <a:gd name="connsiteY56" fmla="*/ 78377 h 1332412"/>
              <a:gd name="connsiteX57" fmla="*/ 731520 w 1428206"/>
              <a:gd name="connsiteY57" fmla="*/ 235132 h 1332412"/>
              <a:gd name="connsiteX58" fmla="*/ 748937 w 1428206"/>
              <a:gd name="connsiteY58" fmla="*/ 261257 h 1332412"/>
              <a:gd name="connsiteX59" fmla="*/ 766354 w 1428206"/>
              <a:gd name="connsiteY59" fmla="*/ 313509 h 1332412"/>
              <a:gd name="connsiteX60" fmla="*/ 748937 w 1428206"/>
              <a:gd name="connsiteY60" fmla="*/ 339634 h 1332412"/>
              <a:gd name="connsiteX61" fmla="*/ 705394 w 1428206"/>
              <a:gd name="connsiteY61" fmla="*/ 348343 h 1332412"/>
              <a:gd name="connsiteX62" fmla="*/ 644434 w 1428206"/>
              <a:gd name="connsiteY62" fmla="*/ 365760 h 1332412"/>
              <a:gd name="connsiteX63" fmla="*/ 609600 w 1428206"/>
              <a:gd name="connsiteY63" fmla="*/ 374469 h 1332412"/>
              <a:gd name="connsiteX64" fmla="*/ 583474 w 1428206"/>
              <a:gd name="connsiteY64" fmla="*/ 391886 h 1332412"/>
              <a:gd name="connsiteX65" fmla="*/ 487680 w 1428206"/>
              <a:gd name="connsiteY65" fmla="*/ 409303 h 1332412"/>
              <a:gd name="connsiteX66" fmla="*/ 400594 w 1428206"/>
              <a:gd name="connsiteY66" fmla="*/ 461554 h 1332412"/>
              <a:gd name="connsiteX67" fmla="*/ 374469 w 1428206"/>
              <a:gd name="connsiteY67" fmla="*/ 478972 h 1332412"/>
              <a:gd name="connsiteX68" fmla="*/ 348343 w 1428206"/>
              <a:gd name="connsiteY68" fmla="*/ 487680 h 1332412"/>
              <a:gd name="connsiteX69" fmla="*/ 313509 w 1428206"/>
              <a:gd name="connsiteY69" fmla="*/ 505097 h 1332412"/>
              <a:gd name="connsiteX70" fmla="*/ 278674 w 1428206"/>
              <a:gd name="connsiteY70" fmla="*/ 513806 h 1332412"/>
              <a:gd name="connsiteX71" fmla="*/ 252549 w 1428206"/>
              <a:gd name="connsiteY71" fmla="*/ 531223 h 1332412"/>
              <a:gd name="connsiteX72" fmla="*/ 226423 w 1428206"/>
              <a:gd name="connsiteY72" fmla="*/ 539932 h 1332412"/>
              <a:gd name="connsiteX73" fmla="*/ 200297 w 1428206"/>
              <a:gd name="connsiteY73" fmla="*/ 566057 h 1332412"/>
              <a:gd name="connsiteX74" fmla="*/ 174172 w 1428206"/>
              <a:gd name="connsiteY74" fmla="*/ 583474 h 1332412"/>
              <a:gd name="connsiteX75" fmla="*/ 156754 w 1428206"/>
              <a:gd name="connsiteY75" fmla="*/ 609600 h 1332412"/>
              <a:gd name="connsiteX76" fmla="*/ 130629 w 1428206"/>
              <a:gd name="connsiteY76" fmla="*/ 618309 h 13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428206" h="1332412">
                <a:moveTo>
                  <a:pt x="130629" y="618309"/>
                </a:moveTo>
                <a:cubicBezTo>
                  <a:pt x="117566" y="631372"/>
                  <a:pt x="87619" y="669494"/>
                  <a:pt x="78377" y="687977"/>
                </a:cubicBezTo>
                <a:cubicBezTo>
                  <a:pt x="74272" y="696188"/>
                  <a:pt x="74223" y="706133"/>
                  <a:pt x="69669" y="714103"/>
                </a:cubicBezTo>
                <a:cubicBezTo>
                  <a:pt x="26796" y="789132"/>
                  <a:pt x="58046" y="709292"/>
                  <a:pt x="26126" y="783772"/>
                </a:cubicBezTo>
                <a:cubicBezTo>
                  <a:pt x="15350" y="808916"/>
                  <a:pt x="15002" y="825120"/>
                  <a:pt x="8709" y="853440"/>
                </a:cubicBezTo>
                <a:cubicBezTo>
                  <a:pt x="6113" y="865124"/>
                  <a:pt x="2903" y="876663"/>
                  <a:pt x="0" y="888274"/>
                </a:cubicBezTo>
                <a:cubicBezTo>
                  <a:pt x="5806" y="952137"/>
                  <a:pt x="7286" y="1016542"/>
                  <a:pt x="17417" y="1079863"/>
                </a:cubicBezTo>
                <a:cubicBezTo>
                  <a:pt x="19071" y="1090198"/>
                  <a:pt x="30153" y="1096628"/>
                  <a:pt x="34834" y="1105989"/>
                </a:cubicBezTo>
                <a:cubicBezTo>
                  <a:pt x="38939" y="1114199"/>
                  <a:pt x="37809" y="1124946"/>
                  <a:pt x="43543" y="1132114"/>
                </a:cubicBezTo>
                <a:cubicBezTo>
                  <a:pt x="50082" y="1140287"/>
                  <a:pt x="60960" y="1143726"/>
                  <a:pt x="69669" y="1149532"/>
                </a:cubicBezTo>
                <a:cubicBezTo>
                  <a:pt x="75475" y="1164046"/>
                  <a:pt x="79330" y="1179502"/>
                  <a:pt x="87086" y="1193074"/>
                </a:cubicBezTo>
                <a:cubicBezTo>
                  <a:pt x="94008" y="1205187"/>
                  <a:pt x="134628" y="1233086"/>
                  <a:pt x="139337" y="1236617"/>
                </a:cubicBezTo>
                <a:cubicBezTo>
                  <a:pt x="145143" y="1245326"/>
                  <a:pt x="148877" y="1255851"/>
                  <a:pt x="156754" y="1262743"/>
                </a:cubicBezTo>
                <a:cubicBezTo>
                  <a:pt x="229976" y="1326812"/>
                  <a:pt x="183301" y="1280370"/>
                  <a:pt x="235132" y="1306286"/>
                </a:cubicBezTo>
                <a:cubicBezTo>
                  <a:pt x="250271" y="1313856"/>
                  <a:pt x="264160" y="1323703"/>
                  <a:pt x="278674" y="1332412"/>
                </a:cubicBezTo>
                <a:cubicBezTo>
                  <a:pt x="304800" y="1329509"/>
                  <a:pt x="332114" y="1332016"/>
                  <a:pt x="357052" y="1323703"/>
                </a:cubicBezTo>
                <a:cubicBezTo>
                  <a:pt x="386765" y="1313799"/>
                  <a:pt x="381446" y="1292332"/>
                  <a:pt x="391886" y="1271452"/>
                </a:cubicBezTo>
                <a:cubicBezTo>
                  <a:pt x="396567" y="1262091"/>
                  <a:pt x="403497" y="1254035"/>
                  <a:pt x="409303" y="1245326"/>
                </a:cubicBezTo>
                <a:cubicBezTo>
                  <a:pt x="412206" y="1227909"/>
                  <a:pt x="412428" y="1209825"/>
                  <a:pt x="418012" y="1193074"/>
                </a:cubicBezTo>
                <a:cubicBezTo>
                  <a:pt x="421322" y="1183145"/>
                  <a:pt x="428729" y="1174989"/>
                  <a:pt x="435429" y="1166949"/>
                </a:cubicBezTo>
                <a:cubicBezTo>
                  <a:pt x="460648" y="1136686"/>
                  <a:pt x="461170" y="1141015"/>
                  <a:pt x="496389" y="1123406"/>
                </a:cubicBezTo>
                <a:cubicBezTo>
                  <a:pt x="554446" y="1126309"/>
                  <a:pt x="612845" y="1125188"/>
                  <a:pt x="670560" y="1132114"/>
                </a:cubicBezTo>
                <a:cubicBezTo>
                  <a:pt x="689313" y="1134364"/>
                  <a:pt x="730717" y="1159141"/>
                  <a:pt x="748937" y="1166949"/>
                </a:cubicBezTo>
                <a:cubicBezTo>
                  <a:pt x="769809" y="1175894"/>
                  <a:pt x="787813" y="1178056"/>
                  <a:pt x="809897" y="1184366"/>
                </a:cubicBezTo>
                <a:cubicBezTo>
                  <a:pt x="872373" y="1202216"/>
                  <a:pt x="791051" y="1184079"/>
                  <a:pt x="879566" y="1201783"/>
                </a:cubicBezTo>
                <a:cubicBezTo>
                  <a:pt x="957943" y="1198880"/>
                  <a:pt x="1036440" y="1198291"/>
                  <a:pt x="1114697" y="1193074"/>
                </a:cubicBezTo>
                <a:cubicBezTo>
                  <a:pt x="1123856" y="1192463"/>
                  <a:pt x="1131997" y="1186888"/>
                  <a:pt x="1140823" y="1184366"/>
                </a:cubicBezTo>
                <a:cubicBezTo>
                  <a:pt x="1152331" y="1181078"/>
                  <a:pt x="1164193" y="1179096"/>
                  <a:pt x="1175657" y="1175657"/>
                </a:cubicBezTo>
                <a:cubicBezTo>
                  <a:pt x="1193242" y="1170381"/>
                  <a:pt x="1210324" y="1163515"/>
                  <a:pt x="1227909" y="1158240"/>
                </a:cubicBezTo>
                <a:cubicBezTo>
                  <a:pt x="1241866" y="1154053"/>
                  <a:pt x="1274232" y="1148142"/>
                  <a:pt x="1288869" y="1140823"/>
                </a:cubicBezTo>
                <a:cubicBezTo>
                  <a:pt x="1356396" y="1107059"/>
                  <a:pt x="1275451" y="1136588"/>
                  <a:pt x="1341120" y="1114697"/>
                </a:cubicBezTo>
                <a:cubicBezTo>
                  <a:pt x="1352731" y="1103086"/>
                  <a:pt x="1363486" y="1090550"/>
                  <a:pt x="1375954" y="1079863"/>
                </a:cubicBezTo>
                <a:cubicBezTo>
                  <a:pt x="1383901" y="1073052"/>
                  <a:pt x="1395542" y="1070619"/>
                  <a:pt x="1402080" y="1062446"/>
                </a:cubicBezTo>
                <a:cubicBezTo>
                  <a:pt x="1407815" y="1055278"/>
                  <a:pt x="1408563" y="1045226"/>
                  <a:pt x="1410789" y="1036320"/>
                </a:cubicBezTo>
                <a:cubicBezTo>
                  <a:pt x="1420761" y="996433"/>
                  <a:pt x="1422919" y="965399"/>
                  <a:pt x="1428206" y="923109"/>
                </a:cubicBezTo>
                <a:cubicBezTo>
                  <a:pt x="1425303" y="830217"/>
                  <a:pt x="1424799" y="737220"/>
                  <a:pt x="1419497" y="644434"/>
                </a:cubicBezTo>
                <a:cubicBezTo>
                  <a:pt x="1418973" y="635270"/>
                  <a:pt x="1413015" y="627214"/>
                  <a:pt x="1410789" y="618309"/>
                </a:cubicBezTo>
                <a:cubicBezTo>
                  <a:pt x="1407199" y="603949"/>
                  <a:pt x="1405670" y="589126"/>
                  <a:pt x="1402080" y="574766"/>
                </a:cubicBezTo>
                <a:cubicBezTo>
                  <a:pt x="1399854" y="565860"/>
                  <a:pt x="1395894" y="557466"/>
                  <a:pt x="1393372" y="548640"/>
                </a:cubicBezTo>
                <a:cubicBezTo>
                  <a:pt x="1390084" y="537132"/>
                  <a:pt x="1387566" y="525417"/>
                  <a:pt x="1384663" y="513806"/>
                </a:cubicBezTo>
                <a:cubicBezTo>
                  <a:pt x="1382916" y="498080"/>
                  <a:pt x="1378557" y="426988"/>
                  <a:pt x="1367246" y="400594"/>
                </a:cubicBezTo>
                <a:cubicBezTo>
                  <a:pt x="1363123" y="390974"/>
                  <a:pt x="1354080" y="384033"/>
                  <a:pt x="1349829" y="374469"/>
                </a:cubicBezTo>
                <a:cubicBezTo>
                  <a:pt x="1342373" y="357692"/>
                  <a:pt x="1340623" y="338638"/>
                  <a:pt x="1332412" y="322217"/>
                </a:cubicBezTo>
                <a:cubicBezTo>
                  <a:pt x="1279764" y="216927"/>
                  <a:pt x="1346824" y="347441"/>
                  <a:pt x="1297577" y="261257"/>
                </a:cubicBezTo>
                <a:cubicBezTo>
                  <a:pt x="1291136" y="249986"/>
                  <a:pt x="1285966" y="238034"/>
                  <a:pt x="1280160" y="226423"/>
                </a:cubicBezTo>
                <a:cubicBezTo>
                  <a:pt x="1258074" y="115988"/>
                  <a:pt x="1287671" y="235239"/>
                  <a:pt x="1254034" y="156754"/>
                </a:cubicBezTo>
                <a:cubicBezTo>
                  <a:pt x="1249319" y="145753"/>
                  <a:pt x="1251264" y="132312"/>
                  <a:pt x="1245326" y="121920"/>
                </a:cubicBezTo>
                <a:cubicBezTo>
                  <a:pt x="1239216" y="111227"/>
                  <a:pt x="1228661" y="103678"/>
                  <a:pt x="1219200" y="95794"/>
                </a:cubicBezTo>
                <a:cubicBezTo>
                  <a:pt x="1198984" y="78947"/>
                  <a:pt x="1174539" y="68462"/>
                  <a:pt x="1149532" y="60960"/>
                </a:cubicBezTo>
                <a:cubicBezTo>
                  <a:pt x="1135354" y="56707"/>
                  <a:pt x="1120269" y="56147"/>
                  <a:pt x="1105989" y="52252"/>
                </a:cubicBezTo>
                <a:cubicBezTo>
                  <a:pt x="1088276" y="47421"/>
                  <a:pt x="1071548" y="39287"/>
                  <a:pt x="1053737" y="34834"/>
                </a:cubicBezTo>
                <a:cubicBezTo>
                  <a:pt x="1042126" y="31931"/>
                  <a:pt x="1030587" y="28722"/>
                  <a:pt x="1018903" y="26126"/>
                </a:cubicBezTo>
                <a:cubicBezTo>
                  <a:pt x="1004454" y="22915"/>
                  <a:pt x="989640" y="21312"/>
                  <a:pt x="975360" y="17417"/>
                </a:cubicBezTo>
                <a:cubicBezTo>
                  <a:pt x="957648" y="12586"/>
                  <a:pt x="940526" y="5806"/>
                  <a:pt x="923109" y="0"/>
                </a:cubicBezTo>
                <a:cubicBezTo>
                  <a:pt x="870857" y="2903"/>
                  <a:pt x="817263" y="-3412"/>
                  <a:pt x="766354" y="8709"/>
                </a:cubicBezTo>
                <a:cubicBezTo>
                  <a:pt x="752235" y="12071"/>
                  <a:pt x="749787" y="32620"/>
                  <a:pt x="740229" y="43543"/>
                </a:cubicBezTo>
                <a:cubicBezTo>
                  <a:pt x="729416" y="55901"/>
                  <a:pt x="717006" y="66766"/>
                  <a:pt x="705394" y="78377"/>
                </a:cubicBezTo>
                <a:cubicBezTo>
                  <a:pt x="712745" y="181284"/>
                  <a:pt x="696610" y="174039"/>
                  <a:pt x="731520" y="235132"/>
                </a:cubicBezTo>
                <a:cubicBezTo>
                  <a:pt x="736713" y="244219"/>
                  <a:pt x="744686" y="251693"/>
                  <a:pt x="748937" y="261257"/>
                </a:cubicBezTo>
                <a:cubicBezTo>
                  <a:pt x="756393" y="278034"/>
                  <a:pt x="766354" y="313509"/>
                  <a:pt x="766354" y="313509"/>
                </a:cubicBezTo>
                <a:cubicBezTo>
                  <a:pt x="760548" y="322217"/>
                  <a:pt x="758024" y="334441"/>
                  <a:pt x="748937" y="339634"/>
                </a:cubicBezTo>
                <a:cubicBezTo>
                  <a:pt x="736085" y="346978"/>
                  <a:pt x="719843" y="345132"/>
                  <a:pt x="705394" y="348343"/>
                </a:cubicBezTo>
                <a:cubicBezTo>
                  <a:pt x="644155" y="361952"/>
                  <a:pt x="695336" y="351217"/>
                  <a:pt x="644434" y="365760"/>
                </a:cubicBezTo>
                <a:cubicBezTo>
                  <a:pt x="632926" y="369048"/>
                  <a:pt x="621211" y="371566"/>
                  <a:pt x="609600" y="374469"/>
                </a:cubicBezTo>
                <a:cubicBezTo>
                  <a:pt x="600891" y="380275"/>
                  <a:pt x="593499" y="388879"/>
                  <a:pt x="583474" y="391886"/>
                </a:cubicBezTo>
                <a:cubicBezTo>
                  <a:pt x="514590" y="412551"/>
                  <a:pt x="540139" y="389630"/>
                  <a:pt x="487680" y="409303"/>
                </a:cubicBezTo>
                <a:cubicBezTo>
                  <a:pt x="457077" y="420779"/>
                  <a:pt x="426634" y="444194"/>
                  <a:pt x="400594" y="461554"/>
                </a:cubicBezTo>
                <a:cubicBezTo>
                  <a:pt x="391885" y="467360"/>
                  <a:pt x="384398" y="475662"/>
                  <a:pt x="374469" y="478972"/>
                </a:cubicBezTo>
                <a:cubicBezTo>
                  <a:pt x="365760" y="481875"/>
                  <a:pt x="356780" y="484064"/>
                  <a:pt x="348343" y="487680"/>
                </a:cubicBezTo>
                <a:cubicBezTo>
                  <a:pt x="336411" y="492794"/>
                  <a:pt x="325664" y="500539"/>
                  <a:pt x="313509" y="505097"/>
                </a:cubicBezTo>
                <a:cubicBezTo>
                  <a:pt x="302302" y="509300"/>
                  <a:pt x="290286" y="510903"/>
                  <a:pt x="278674" y="513806"/>
                </a:cubicBezTo>
                <a:cubicBezTo>
                  <a:pt x="269966" y="519612"/>
                  <a:pt x="261910" y="526542"/>
                  <a:pt x="252549" y="531223"/>
                </a:cubicBezTo>
                <a:cubicBezTo>
                  <a:pt x="244338" y="535328"/>
                  <a:pt x="234061" y="534840"/>
                  <a:pt x="226423" y="539932"/>
                </a:cubicBezTo>
                <a:cubicBezTo>
                  <a:pt x="216176" y="546763"/>
                  <a:pt x="209758" y="558173"/>
                  <a:pt x="200297" y="566057"/>
                </a:cubicBezTo>
                <a:cubicBezTo>
                  <a:pt x="192257" y="572757"/>
                  <a:pt x="182880" y="577668"/>
                  <a:pt x="174172" y="583474"/>
                </a:cubicBezTo>
                <a:cubicBezTo>
                  <a:pt x="168366" y="592183"/>
                  <a:pt x="164155" y="602199"/>
                  <a:pt x="156754" y="609600"/>
                </a:cubicBezTo>
                <a:cubicBezTo>
                  <a:pt x="114719" y="651635"/>
                  <a:pt x="143692" y="605246"/>
                  <a:pt x="130629" y="618309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2114053" y="2443056"/>
            <a:ext cx="587588" cy="341334"/>
          </a:xfrm>
          <a:custGeom>
            <a:avLst/>
            <a:gdLst>
              <a:gd name="connsiteX0" fmla="*/ 43767 w 505322"/>
              <a:gd name="connsiteY0" fmla="*/ 156754 h 244414"/>
              <a:gd name="connsiteX1" fmla="*/ 87310 w 505322"/>
              <a:gd name="connsiteY1" fmla="*/ 174172 h 244414"/>
              <a:gd name="connsiteX2" fmla="*/ 113436 w 505322"/>
              <a:gd name="connsiteY2" fmla="*/ 200297 h 244414"/>
              <a:gd name="connsiteX3" fmla="*/ 200522 w 505322"/>
              <a:gd name="connsiteY3" fmla="*/ 235132 h 244414"/>
              <a:gd name="connsiteX4" fmla="*/ 374693 w 505322"/>
              <a:gd name="connsiteY4" fmla="*/ 243840 h 244414"/>
              <a:gd name="connsiteX5" fmla="*/ 487904 w 505322"/>
              <a:gd name="connsiteY5" fmla="*/ 235132 h 244414"/>
              <a:gd name="connsiteX6" fmla="*/ 505322 w 505322"/>
              <a:gd name="connsiteY6" fmla="*/ 182880 h 244414"/>
              <a:gd name="connsiteX7" fmla="*/ 487904 w 505322"/>
              <a:gd name="connsiteY7" fmla="*/ 87086 h 244414"/>
              <a:gd name="connsiteX8" fmla="*/ 409527 w 505322"/>
              <a:gd name="connsiteY8" fmla="*/ 52252 h 244414"/>
              <a:gd name="connsiteX9" fmla="*/ 226647 w 505322"/>
              <a:gd name="connsiteY9" fmla="*/ 43543 h 244414"/>
              <a:gd name="connsiteX10" fmla="*/ 200522 w 505322"/>
              <a:gd name="connsiteY10" fmla="*/ 26126 h 244414"/>
              <a:gd name="connsiteX11" fmla="*/ 183104 w 505322"/>
              <a:gd name="connsiteY11" fmla="*/ 8709 h 244414"/>
              <a:gd name="connsiteX12" fmla="*/ 156979 w 505322"/>
              <a:gd name="connsiteY12" fmla="*/ 0 h 244414"/>
              <a:gd name="connsiteX13" fmla="*/ 26350 w 505322"/>
              <a:gd name="connsiteY13" fmla="*/ 26126 h 244414"/>
              <a:gd name="connsiteX14" fmla="*/ 8933 w 505322"/>
              <a:gd name="connsiteY14" fmla="*/ 52252 h 244414"/>
              <a:gd name="connsiteX15" fmla="*/ 8933 w 505322"/>
              <a:gd name="connsiteY15" fmla="*/ 130629 h 244414"/>
              <a:gd name="connsiteX16" fmla="*/ 35059 w 505322"/>
              <a:gd name="connsiteY16" fmla="*/ 139337 h 244414"/>
              <a:gd name="connsiteX17" fmla="*/ 43767 w 505322"/>
              <a:gd name="connsiteY17" fmla="*/ 156754 h 2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5322" h="244414">
                <a:moveTo>
                  <a:pt x="43767" y="156754"/>
                </a:moveTo>
                <a:cubicBezTo>
                  <a:pt x="58281" y="162560"/>
                  <a:pt x="74054" y="165887"/>
                  <a:pt x="87310" y="174172"/>
                </a:cubicBezTo>
                <a:cubicBezTo>
                  <a:pt x="97754" y="180699"/>
                  <a:pt x="103414" y="193139"/>
                  <a:pt x="113436" y="200297"/>
                </a:cubicBezTo>
                <a:cubicBezTo>
                  <a:pt x="128684" y="211188"/>
                  <a:pt x="186878" y="234450"/>
                  <a:pt x="200522" y="235132"/>
                </a:cubicBezTo>
                <a:lnTo>
                  <a:pt x="374693" y="243840"/>
                </a:lnTo>
                <a:cubicBezTo>
                  <a:pt x="412430" y="240937"/>
                  <a:pt x="453606" y="251138"/>
                  <a:pt x="487904" y="235132"/>
                </a:cubicBezTo>
                <a:cubicBezTo>
                  <a:pt x="504541" y="227368"/>
                  <a:pt x="505322" y="182880"/>
                  <a:pt x="505322" y="182880"/>
                </a:cubicBezTo>
                <a:cubicBezTo>
                  <a:pt x="499516" y="150949"/>
                  <a:pt x="499555" y="117378"/>
                  <a:pt x="487904" y="87086"/>
                </a:cubicBezTo>
                <a:cubicBezTo>
                  <a:pt x="481830" y="71295"/>
                  <a:pt x="409738" y="52262"/>
                  <a:pt x="409527" y="52252"/>
                </a:cubicBezTo>
                <a:lnTo>
                  <a:pt x="226647" y="43543"/>
                </a:lnTo>
                <a:cubicBezTo>
                  <a:pt x="217939" y="37737"/>
                  <a:pt x="208695" y="32664"/>
                  <a:pt x="200522" y="26126"/>
                </a:cubicBezTo>
                <a:cubicBezTo>
                  <a:pt x="194111" y="20997"/>
                  <a:pt x="190145" y="12933"/>
                  <a:pt x="183104" y="8709"/>
                </a:cubicBezTo>
                <a:cubicBezTo>
                  <a:pt x="175233" y="3986"/>
                  <a:pt x="165687" y="2903"/>
                  <a:pt x="156979" y="0"/>
                </a:cubicBezTo>
                <a:cubicBezTo>
                  <a:pt x="109099" y="3990"/>
                  <a:pt x="61483" y="-9007"/>
                  <a:pt x="26350" y="26126"/>
                </a:cubicBezTo>
                <a:cubicBezTo>
                  <a:pt x="18949" y="33527"/>
                  <a:pt x="14739" y="43543"/>
                  <a:pt x="8933" y="52252"/>
                </a:cubicBezTo>
                <a:cubicBezTo>
                  <a:pt x="4569" y="74071"/>
                  <a:pt x="-8778" y="108491"/>
                  <a:pt x="8933" y="130629"/>
                </a:cubicBezTo>
                <a:cubicBezTo>
                  <a:pt x="14668" y="137797"/>
                  <a:pt x="26350" y="136434"/>
                  <a:pt x="35059" y="139337"/>
                </a:cubicBezTo>
                <a:lnTo>
                  <a:pt x="43767" y="156754"/>
                </a:ln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22" name="Freeform 21"/>
          <p:cNvSpPr/>
          <p:nvPr/>
        </p:nvSpPr>
        <p:spPr bwMode="auto">
          <a:xfrm>
            <a:off x="2114053" y="3464585"/>
            <a:ext cx="587588" cy="703762"/>
          </a:xfrm>
          <a:custGeom>
            <a:avLst/>
            <a:gdLst>
              <a:gd name="connsiteX0" fmla="*/ 142145 w 751745"/>
              <a:gd name="connsiteY0" fmla="*/ 217714 h 609600"/>
              <a:gd name="connsiteX1" fmla="*/ 133437 w 751745"/>
              <a:gd name="connsiteY1" fmla="*/ 531223 h 609600"/>
              <a:gd name="connsiteX2" fmla="*/ 142145 w 751745"/>
              <a:gd name="connsiteY2" fmla="*/ 557348 h 609600"/>
              <a:gd name="connsiteX3" fmla="*/ 159563 w 751745"/>
              <a:gd name="connsiteY3" fmla="*/ 583474 h 609600"/>
              <a:gd name="connsiteX4" fmla="*/ 211814 w 751745"/>
              <a:gd name="connsiteY4" fmla="*/ 609600 h 609600"/>
              <a:gd name="connsiteX5" fmla="*/ 307608 w 751745"/>
              <a:gd name="connsiteY5" fmla="*/ 600891 h 609600"/>
              <a:gd name="connsiteX6" fmla="*/ 333734 w 751745"/>
              <a:gd name="connsiteY6" fmla="*/ 583474 h 609600"/>
              <a:gd name="connsiteX7" fmla="*/ 403403 w 751745"/>
              <a:gd name="connsiteY7" fmla="*/ 566057 h 609600"/>
              <a:gd name="connsiteX8" fmla="*/ 612408 w 751745"/>
              <a:gd name="connsiteY8" fmla="*/ 566057 h 609600"/>
              <a:gd name="connsiteX9" fmla="*/ 638534 w 751745"/>
              <a:gd name="connsiteY9" fmla="*/ 539931 h 609600"/>
              <a:gd name="connsiteX10" fmla="*/ 673368 w 751745"/>
              <a:gd name="connsiteY10" fmla="*/ 487680 h 609600"/>
              <a:gd name="connsiteX11" fmla="*/ 682077 w 751745"/>
              <a:gd name="connsiteY11" fmla="*/ 452845 h 609600"/>
              <a:gd name="connsiteX12" fmla="*/ 690785 w 751745"/>
              <a:gd name="connsiteY12" fmla="*/ 348343 h 609600"/>
              <a:gd name="connsiteX13" fmla="*/ 708203 w 751745"/>
              <a:gd name="connsiteY13" fmla="*/ 322217 h 609600"/>
              <a:gd name="connsiteX14" fmla="*/ 716911 w 751745"/>
              <a:gd name="connsiteY14" fmla="*/ 296091 h 609600"/>
              <a:gd name="connsiteX15" fmla="*/ 751745 w 751745"/>
              <a:gd name="connsiteY15" fmla="*/ 243840 h 609600"/>
              <a:gd name="connsiteX16" fmla="*/ 743037 w 751745"/>
              <a:gd name="connsiteY16" fmla="*/ 139337 h 609600"/>
              <a:gd name="connsiteX17" fmla="*/ 682077 w 751745"/>
              <a:gd name="connsiteY17" fmla="*/ 69668 h 609600"/>
              <a:gd name="connsiteX18" fmla="*/ 655951 w 751745"/>
              <a:gd name="connsiteY18" fmla="*/ 60960 h 609600"/>
              <a:gd name="connsiteX19" fmla="*/ 621117 w 751745"/>
              <a:gd name="connsiteY19" fmla="*/ 43543 h 609600"/>
              <a:gd name="connsiteX20" fmla="*/ 499197 w 751745"/>
              <a:gd name="connsiteY20" fmla="*/ 17417 h 609600"/>
              <a:gd name="connsiteX21" fmla="*/ 368568 w 751745"/>
              <a:gd name="connsiteY21" fmla="*/ 8708 h 609600"/>
              <a:gd name="connsiteX22" fmla="*/ 211814 w 751745"/>
              <a:gd name="connsiteY22" fmla="*/ 0 h 609600"/>
              <a:gd name="connsiteX23" fmla="*/ 63768 w 751745"/>
              <a:gd name="connsiteY23" fmla="*/ 8708 h 609600"/>
              <a:gd name="connsiteX24" fmla="*/ 11517 w 751745"/>
              <a:gd name="connsiteY24" fmla="*/ 26125 h 609600"/>
              <a:gd name="connsiteX25" fmla="*/ 11517 w 751745"/>
              <a:gd name="connsiteY25" fmla="*/ 113211 h 609600"/>
              <a:gd name="connsiteX26" fmla="*/ 63768 w 751745"/>
              <a:gd name="connsiteY26" fmla="*/ 139337 h 609600"/>
              <a:gd name="connsiteX27" fmla="*/ 98603 w 751745"/>
              <a:gd name="connsiteY27" fmla="*/ 182880 h 609600"/>
              <a:gd name="connsiteX28" fmla="*/ 116020 w 751745"/>
              <a:gd name="connsiteY28" fmla="*/ 209005 h 609600"/>
              <a:gd name="connsiteX29" fmla="*/ 142145 w 751745"/>
              <a:gd name="connsiteY29" fmla="*/ 2177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1745" h="609600">
                <a:moveTo>
                  <a:pt x="142145" y="217714"/>
                </a:moveTo>
                <a:cubicBezTo>
                  <a:pt x="145048" y="271417"/>
                  <a:pt x="117664" y="270972"/>
                  <a:pt x="133437" y="531223"/>
                </a:cubicBezTo>
                <a:cubicBezTo>
                  <a:pt x="133992" y="540386"/>
                  <a:pt x="138040" y="549138"/>
                  <a:pt x="142145" y="557348"/>
                </a:cubicBezTo>
                <a:cubicBezTo>
                  <a:pt x="146826" y="566710"/>
                  <a:pt x="152162" y="576073"/>
                  <a:pt x="159563" y="583474"/>
                </a:cubicBezTo>
                <a:cubicBezTo>
                  <a:pt x="176445" y="600356"/>
                  <a:pt x="190565" y="602517"/>
                  <a:pt x="211814" y="609600"/>
                </a:cubicBezTo>
                <a:cubicBezTo>
                  <a:pt x="243745" y="606697"/>
                  <a:pt x="276257" y="607609"/>
                  <a:pt x="307608" y="600891"/>
                </a:cubicBezTo>
                <a:cubicBezTo>
                  <a:pt x="317842" y="598698"/>
                  <a:pt x="324373" y="588155"/>
                  <a:pt x="333734" y="583474"/>
                </a:cubicBezTo>
                <a:cubicBezTo>
                  <a:pt x="351589" y="574546"/>
                  <a:pt x="386836" y="569370"/>
                  <a:pt x="403403" y="566057"/>
                </a:cubicBezTo>
                <a:cubicBezTo>
                  <a:pt x="469751" y="571586"/>
                  <a:pt x="546060" y="583750"/>
                  <a:pt x="612408" y="566057"/>
                </a:cubicBezTo>
                <a:cubicBezTo>
                  <a:pt x="624308" y="562884"/>
                  <a:pt x="630973" y="549653"/>
                  <a:pt x="638534" y="539931"/>
                </a:cubicBezTo>
                <a:cubicBezTo>
                  <a:pt x="651385" y="523408"/>
                  <a:pt x="673368" y="487680"/>
                  <a:pt x="673368" y="487680"/>
                </a:cubicBezTo>
                <a:cubicBezTo>
                  <a:pt x="676271" y="476068"/>
                  <a:pt x="680592" y="464722"/>
                  <a:pt x="682077" y="452845"/>
                </a:cubicBezTo>
                <a:cubicBezTo>
                  <a:pt x="686413" y="418160"/>
                  <a:pt x="683930" y="382619"/>
                  <a:pt x="690785" y="348343"/>
                </a:cubicBezTo>
                <a:cubicBezTo>
                  <a:pt x="692838" y="338080"/>
                  <a:pt x="702397" y="330926"/>
                  <a:pt x="708203" y="322217"/>
                </a:cubicBezTo>
                <a:cubicBezTo>
                  <a:pt x="711106" y="313508"/>
                  <a:pt x="712453" y="304116"/>
                  <a:pt x="716911" y="296091"/>
                </a:cubicBezTo>
                <a:cubicBezTo>
                  <a:pt x="727077" y="277793"/>
                  <a:pt x="751745" y="243840"/>
                  <a:pt x="751745" y="243840"/>
                </a:cubicBezTo>
                <a:cubicBezTo>
                  <a:pt x="748842" y="209006"/>
                  <a:pt x="752392" y="173017"/>
                  <a:pt x="743037" y="139337"/>
                </a:cubicBezTo>
                <a:cubicBezTo>
                  <a:pt x="734609" y="108997"/>
                  <a:pt x="709514" y="83386"/>
                  <a:pt x="682077" y="69668"/>
                </a:cubicBezTo>
                <a:cubicBezTo>
                  <a:pt x="673866" y="65563"/>
                  <a:pt x="664388" y="64576"/>
                  <a:pt x="655951" y="60960"/>
                </a:cubicBezTo>
                <a:cubicBezTo>
                  <a:pt x="644019" y="55846"/>
                  <a:pt x="633433" y="47648"/>
                  <a:pt x="621117" y="43543"/>
                </a:cubicBezTo>
                <a:cubicBezTo>
                  <a:pt x="595545" y="35019"/>
                  <a:pt x="529898" y="20341"/>
                  <a:pt x="499197" y="17417"/>
                </a:cubicBezTo>
                <a:cubicBezTo>
                  <a:pt x="455754" y="13280"/>
                  <a:pt x="412128" y="11348"/>
                  <a:pt x="368568" y="8708"/>
                </a:cubicBezTo>
                <a:lnTo>
                  <a:pt x="211814" y="0"/>
                </a:lnTo>
                <a:cubicBezTo>
                  <a:pt x="162465" y="2903"/>
                  <a:pt x="112787" y="2314"/>
                  <a:pt x="63768" y="8708"/>
                </a:cubicBezTo>
                <a:cubicBezTo>
                  <a:pt x="45563" y="11082"/>
                  <a:pt x="11517" y="26125"/>
                  <a:pt x="11517" y="26125"/>
                </a:cubicBezTo>
                <a:cubicBezTo>
                  <a:pt x="366" y="59577"/>
                  <a:pt x="-7544" y="70324"/>
                  <a:pt x="11517" y="113211"/>
                </a:cubicBezTo>
                <a:cubicBezTo>
                  <a:pt x="17389" y="126422"/>
                  <a:pt x="52176" y="135473"/>
                  <a:pt x="63768" y="139337"/>
                </a:cubicBezTo>
                <a:cubicBezTo>
                  <a:pt x="117368" y="219739"/>
                  <a:pt x="48972" y="120844"/>
                  <a:pt x="98603" y="182880"/>
                </a:cubicBezTo>
                <a:cubicBezTo>
                  <a:pt x="105141" y="191053"/>
                  <a:pt x="107045" y="203620"/>
                  <a:pt x="116020" y="209005"/>
                </a:cubicBezTo>
                <a:cubicBezTo>
                  <a:pt x="123487" y="213485"/>
                  <a:pt x="139242" y="164011"/>
                  <a:pt x="142145" y="217714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C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4021494" y="2202024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373736" y="2153807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738001" y="2163138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093477" y="2159138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743593" y="3808672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733670" y="3325525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743592" y="2852049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le 12"/>
          <p:cNvSpPr txBox="1">
            <a:spLocks/>
          </p:cNvSpPr>
          <p:nvPr/>
        </p:nvSpPr>
        <p:spPr>
          <a:xfrm>
            <a:off x="838200" y="134208"/>
            <a:ext cx="10515600" cy="1004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Towards Getting an Order</a:t>
            </a:r>
            <a:endParaRPr lang="en-US" sz="3800" dirty="0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2451435" y="2557640"/>
            <a:ext cx="0" cy="172529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3056916" y="2523081"/>
            <a:ext cx="0" cy="172529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461360" y="2613724"/>
            <a:ext cx="595556" cy="1554623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Left Brace 1"/>
          <p:cNvSpPr/>
          <p:nvPr/>
        </p:nvSpPr>
        <p:spPr>
          <a:xfrm rot="5400000">
            <a:off x="2548518" y="1929254"/>
            <a:ext cx="472635" cy="580657"/>
          </a:xfrm>
          <a:prstGeom prst="leftBrace">
            <a:avLst>
              <a:gd name="adj1" fmla="val 8333"/>
              <a:gd name="adj2" fmla="val 53214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733670" y="1157162"/>
            <a:ext cx="3233148" cy="766319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Neighboring Cells but far apart in the ordering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5" name="Left Brace 44"/>
          <p:cNvSpPr/>
          <p:nvPr/>
        </p:nvSpPr>
        <p:spPr>
          <a:xfrm rot="5400000">
            <a:off x="3217627" y="1942179"/>
            <a:ext cx="472635" cy="580657"/>
          </a:xfrm>
          <a:prstGeom prst="leftBrace">
            <a:avLst>
              <a:gd name="adj1" fmla="val 8333"/>
              <a:gd name="adj2" fmla="val 53214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Left Brace 45"/>
          <p:cNvSpPr/>
          <p:nvPr/>
        </p:nvSpPr>
        <p:spPr>
          <a:xfrm rot="5400000">
            <a:off x="3902986" y="1933205"/>
            <a:ext cx="472635" cy="580657"/>
          </a:xfrm>
          <a:prstGeom prst="leftBrace">
            <a:avLst>
              <a:gd name="adj1" fmla="val 8333"/>
              <a:gd name="adj2" fmla="val 53214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3716246" y="2507798"/>
            <a:ext cx="0" cy="172529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120690" y="2598441"/>
            <a:ext cx="595556" cy="1554623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4375066" y="2462382"/>
            <a:ext cx="0" cy="172529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779510" y="2553025"/>
            <a:ext cx="595556" cy="1554623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564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916859"/>
              </p:ext>
            </p:extLst>
          </p:nvPr>
        </p:nvGraphicFramePr>
        <p:xfrm>
          <a:off x="1769183" y="2217262"/>
          <a:ext cx="2578444" cy="190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11"/>
                <a:gridCol w="644611"/>
                <a:gridCol w="644611"/>
                <a:gridCol w="644611"/>
              </a:tblGrid>
              <a:tr h="47611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7" name="Straight Connector 26"/>
          <p:cNvCxnSpPr/>
          <p:nvPr/>
        </p:nvCxnSpPr>
        <p:spPr>
          <a:xfrm flipV="1">
            <a:off x="1425828" y="4119458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 bwMode="auto">
          <a:xfrm>
            <a:off x="1540585" y="4322031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1540585" y="1731231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1831310" y="450492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0      1      2      3 </a:t>
            </a:r>
          </a:p>
        </p:txBody>
      </p:sp>
      <p:sp>
        <p:nvSpPr>
          <p:cNvPr id="19" name="Rectangle 18"/>
          <p:cNvSpPr/>
          <p:nvPr/>
        </p:nvSpPr>
        <p:spPr bwMode="auto">
          <a:xfrm rot="16200000">
            <a:off x="21095" y="2915629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3369962" y="2401790"/>
            <a:ext cx="941615" cy="1140823"/>
          </a:xfrm>
          <a:custGeom>
            <a:avLst/>
            <a:gdLst>
              <a:gd name="connsiteX0" fmla="*/ 130629 w 1428206"/>
              <a:gd name="connsiteY0" fmla="*/ 618309 h 1332412"/>
              <a:gd name="connsiteX1" fmla="*/ 78377 w 1428206"/>
              <a:gd name="connsiteY1" fmla="*/ 687977 h 1332412"/>
              <a:gd name="connsiteX2" fmla="*/ 69669 w 1428206"/>
              <a:gd name="connsiteY2" fmla="*/ 714103 h 1332412"/>
              <a:gd name="connsiteX3" fmla="*/ 26126 w 1428206"/>
              <a:gd name="connsiteY3" fmla="*/ 783772 h 1332412"/>
              <a:gd name="connsiteX4" fmla="*/ 8709 w 1428206"/>
              <a:gd name="connsiteY4" fmla="*/ 853440 h 1332412"/>
              <a:gd name="connsiteX5" fmla="*/ 0 w 1428206"/>
              <a:gd name="connsiteY5" fmla="*/ 888274 h 1332412"/>
              <a:gd name="connsiteX6" fmla="*/ 17417 w 1428206"/>
              <a:gd name="connsiteY6" fmla="*/ 1079863 h 1332412"/>
              <a:gd name="connsiteX7" fmla="*/ 34834 w 1428206"/>
              <a:gd name="connsiteY7" fmla="*/ 1105989 h 1332412"/>
              <a:gd name="connsiteX8" fmla="*/ 43543 w 1428206"/>
              <a:gd name="connsiteY8" fmla="*/ 1132114 h 1332412"/>
              <a:gd name="connsiteX9" fmla="*/ 69669 w 1428206"/>
              <a:gd name="connsiteY9" fmla="*/ 1149532 h 1332412"/>
              <a:gd name="connsiteX10" fmla="*/ 87086 w 1428206"/>
              <a:gd name="connsiteY10" fmla="*/ 1193074 h 1332412"/>
              <a:gd name="connsiteX11" fmla="*/ 139337 w 1428206"/>
              <a:gd name="connsiteY11" fmla="*/ 1236617 h 1332412"/>
              <a:gd name="connsiteX12" fmla="*/ 156754 w 1428206"/>
              <a:gd name="connsiteY12" fmla="*/ 1262743 h 1332412"/>
              <a:gd name="connsiteX13" fmla="*/ 235132 w 1428206"/>
              <a:gd name="connsiteY13" fmla="*/ 1306286 h 1332412"/>
              <a:gd name="connsiteX14" fmla="*/ 278674 w 1428206"/>
              <a:gd name="connsiteY14" fmla="*/ 1332412 h 1332412"/>
              <a:gd name="connsiteX15" fmla="*/ 357052 w 1428206"/>
              <a:gd name="connsiteY15" fmla="*/ 1323703 h 1332412"/>
              <a:gd name="connsiteX16" fmla="*/ 391886 w 1428206"/>
              <a:gd name="connsiteY16" fmla="*/ 1271452 h 1332412"/>
              <a:gd name="connsiteX17" fmla="*/ 409303 w 1428206"/>
              <a:gd name="connsiteY17" fmla="*/ 1245326 h 1332412"/>
              <a:gd name="connsiteX18" fmla="*/ 418012 w 1428206"/>
              <a:gd name="connsiteY18" fmla="*/ 1193074 h 1332412"/>
              <a:gd name="connsiteX19" fmla="*/ 435429 w 1428206"/>
              <a:gd name="connsiteY19" fmla="*/ 1166949 h 1332412"/>
              <a:gd name="connsiteX20" fmla="*/ 496389 w 1428206"/>
              <a:gd name="connsiteY20" fmla="*/ 1123406 h 1332412"/>
              <a:gd name="connsiteX21" fmla="*/ 670560 w 1428206"/>
              <a:gd name="connsiteY21" fmla="*/ 1132114 h 1332412"/>
              <a:gd name="connsiteX22" fmla="*/ 748937 w 1428206"/>
              <a:gd name="connsiteY22" fmla="*/ 1166949 h 1332412"/>
              <a:gd name="connsiteX23" fmla="*/ 809897 w 1428206"/>
              <a:gd name="connsiteY23" fmla="*/ 1184366 h 1332412"/>
              <a:gd name="connsiteX24" fmla="*/ 879566 w 1428206"/>
              <a:gd name="connsiteY24" fmla="*/ 1201783 h 1332412"/>
              <a:gd name="connsiteX25" fmla="*/ 1114697 w 1428206"/>
              <a:gd name="connsiteY25" fmla="*/ 1193074 h 1332412"/>
              <a:gd name="connsiteX26" fmla="*/ 1140823 w 1428206"/>
              <a:gd name="connsiteY26" fmla="*/ 1184366 h 1332412"/>
              <a:gd name="connsiteX27" fmla="*/ 1175657 w 1428206"/>
              <a:gd name="connsiteY27" fmla="*/ 1175657 h 1332412"/>
              <a:gd name="connsiteX28" fmla="*/ 1227909 w 1428206"/>
              <a:gd name="connsiteY28" fmla="*/ 1158240 h 1332412"/>
              <a:gd name="connsiteX29" fmla="*/ 1288869 w 1428206"/>
              <a:gd name="connsiteY29" fmla="*/ 1140823 h 1332412"/>
              <a:gd name="connsiteX30" fmla="*/ 1341120 w 1428206"/>
              <a:gd name="connsiteY30" fmla="*/ 1114697 h 1332412"/>
              <a:gd name="connsiteX31" fmla="*/ 1375954 w 1428206"/>
              <a:gd name="connsiteY31" fmla="*/ 1079863 h 1332412"/>
              <a:gd name="connsiteX32" fmla="*/ 1402080 w 1428206"/>
              <a:gd name="connsiteY32" fmla="*/ 1062446 h 1332412"/>
              <a:gd name="connsiteX33" fmla="*/ 1410789 w 1428206"/>
              <a:gd name="connsiteY33" fmla="*/ 1036320 h 1332412"/>
              <a:gd name="connsiteX34" fmla="*/ 1428206 w 1428206"/>
              <a:gd name="connsiteY34" fmla="*/ 923109 h 1332412"/>
              <a:gd name="connsiteX35" fmla="*/ 1419497 w 1428206"/>
              <a:gd name="connsiteY35" fmla="*/ 644434 h 1332412"/>
              <a:gd name="connsiteX36" fmla="*/ 1410789 w 1428206"/>
              <a:gd name="connsiteY36" fmla="*/ 618309 h 1332412"/>
              <a:gd name="connsiteX37" fmla="*/ 1402080 w 1428206"/>
              <a:gd name="connsiteY37" fmla="*/ 574766 h 1332412"/>
              <a:gd name="connsiteX38" fmla="*/ 1393372 w 1428206"/>
              <a:gd name="connsiteY38" fmla="*/ 548640 h 1332412"/>
              <a:gd name="connsiteX39" fmla="*/ 1384663 w 1428206"/>
              <a:gd name="connsiteY39" fmla="*/ 513806 h 1332412"/>
              <a:gd name="connsiteX40" fmla="*/ 1367246 w 1428206"/>
              <a:gd name="connsiteY40" fmla="*/ 400594 h 1332412"/>
              <a:gd name="connsiteX41" fmla="*/ 1349829 w 1428206"/>
              <a:gd name="connsiteY41" fmla="*/ 374469 h 1332412"/>
              <a:gd name="connsiteX42" fmla="*/ 1332412 w 1428206"/>
              <a:gd name="connsiteY42" fmla="*/ 322217 h 1332412"/>
              <a:gd name="connsiteX43" fmla="*/ 1297577 w 1428206"/>
              <a:gd name="connsiteY43" fmla="*/ 261257 h 1332412"/>
              <a:gd name="connsiteX44" fmla="*/ 1280160 w 1428206"/>
              <a:gd name="connsiteY44" fmla="*/ 226423 h 1332412"/>
              <a:gd name="connsiteX45" fmla="*/ 1254034 w 1428206"/>
              <a:gd name="connsiteY45" fmla="*/ 156754 h 1332412"/>
              <a:gd name="connsiteX46" fmla="*/ 1245326 w 1428206"/>
              <a:gd name="connsiteY46" fmla="*/ 121920 h 1332412"/>
              <a:gd name="connsiteX47" fmla="*/ 1219200 w 1428206"/>
              <a:gd name="connsiteY47" fmla="*/ 95794 h 1332412"/>
              <a:gd name="connsiteX48" fmla="*/ 1149532 w 1428206"/>
              <a:gd name="connsiteY48" fmla="*/ 60960 h 1332412"/>
              <a:gd name="connsiteX49" fmla="*/ 1105989 w 1428206"/>
              <a:gd name="connsiteY49" fmla="*/ 52252 h 1332412"/>
              <a:gd name="connsiteX50" fmla="*/ 1053737 w 1428206"/>
              <a:gd name="connsiteY50" fmla="*/ 34834 h 1332412"/>
              <a:gd name="connsiteX51" fmla="*/ 1018903 w 1428206"/>
              <a:gd name="connsiteY51" fmla="*/ 26126 h 1332412"/>
              <a:gd name="connsiteX52" fmla="*/ 975360 w 1428206"/>
              <a:gd name="connsiteY52" fmla="*/ 17417 h 1332412"/>
              <a:gd name="connsiteX53" fmla="*/ 923109 w 1428206"/>
              <a:gd name="connsiteY53" fmla="*/ 0 h 1332412"/>
              <a:gd name="connsiteX54" fmla="*/ 766354 w 1428206"/>
              <a:gd name="connsiteY54" fmla="*/ 8709 h 1332412"/>
              <a:gd name="connsiteX55" fmla="*/ 740229 w 1428206"/>
              <a:gd name="connsiteY55" fmla="*/ 43543 h 1332412"/>
              <a:gd name="connsiteX56" fmla="*/ 705394 w 1428206"/>
              <a:gd name="connsiteY56" fmla="*/ 78377 h 1332412"/>
              <a:gd name="connsiteX57" fmla="*/ 731520 w 1428206"/>
              <a:gd name="connsiteY57" fmla="*/ 235132 h 1332412"/>
              <a:gd name="connsiteX58" fmla="*/ 748937 w 1428206"/>
              <a:gd name="connsiteY58" fmla="*/ 261257 h 1332412"/>
              <a:gd name="connsiteX59" fmla="*/ 766354 w 1428206"/>
              <a:gd name="connsiteY59" fmla="*/ 313509 h 1332412"/>
              <a:gd name="connsiteX60" fmla="*/ 748937 w 1428206"/>
              <a:gd name="connsiteY60" fmla="*/ 339634 h 1332412"/>
              <a:gd name="connsiteX61" fmla="*/ 705394 w 1428206"/>
              <a:gd name="connsiteY61" fmla="*/ 348343 h 1332412"/>
              <a:gd name="connsiteX62" fmla="*/ 644434 w 1428206"/>
              <a:gd name="connsiteY62" fmla="*/ 365760 h 1332412"/>
              <a:gd name="connsiteX63" fmla="*/ 609600 w 1428206"/>
              <a:gd name="connsiteY63" fmla="*/ 374469 h 1332412"/>
              <a:gd name="connsiteX64" fmla="*/ 583474 w 1428206"/>
              <a:gd name="connsiteY64" fmla="*/ 391886 h 1332412"/>
              <a:gd name="connsiteX65" fmla="*/ 487680 w 1428206"/>
              <a:gd name="connsiteY65" fmla="*/ 409303 h 1332412"/>
              <a:gd name="connsiteX66" fmla="*/ 400594 w 1428206"/>
              <a:gd name="connsiteY66" fmla="*/ 461554 h 1332412"/>
              <a:gd name="connsiteX67" fmla="*/ 374469 w 1428206"/>
              <a:gd name="connsiteY67" fmla="*/ 478972 h 1332412"/>
              <a:gd name="connsiteX68" fmla="*/ 348343 w 1428206"/>
              <a:gd name="connsiteY68" fmla="*/ 487680 h 1332412"/>
              <a:gd name="connsiteX69" fmla="*/ 313509 w 1428206"/>
              <a:gd name="connsiteY69" fmla="*/ 505097 h 1332412"/>
              <a:gd name="connsiteX70" fmla="*/ 278674 w 1428206"/>
              <a:gd name="connsiteY70" fmla="*/ 513806 h 1332412"/>
              <a:gd name="connsiteX71" fmla="*/ 252549 w 1428206"/>
              <a:gd name="connsiteY71" fmla="*/ 531223 h 1332412"/>
              <a:gd name="connsiteX72" fmla="*/ 226423 w 1428206"/>
              <a:gd name="connsiteY72" fmla="*/ 539932 h 1332412"/>
              <a:gd name="connsiteX73" fmla="*/ 200297 w 1428206"/>
              <a:gd name="connsiteY73" fmla="*/ 566057 h 1332412"/>
              <a:gd name="connsiteX74" fmla="*/ 174172 w 1428206"/>
              <a:gd name="connsiteY74" fmla="*/ 583474 h 1332412"/>
              <a:gd name="connsiteX75" fmla="*/ 156754 w 1428206"/>
              <a:gd name="connsiteY75" fmla="*/ 609600 h 1332412"/>
              <a:gd name="connsiteX76" fmla="*/ 130629 w 1428206"/>
              <a:gd name="connsiteY76" fmla="*/ 618309 h 13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428206" h="1332412">
                <a:moveTo>
                  <a:pt x="130629" y="618309"/>
                </a:moveTo>
                <a:cubicBezTo>
                  <a:pt x="117566" y="631372"/>
                  <a:pt x="87619" y="669494"/>
                  <a:pt x="78377" y="687977"/>
                </a:cubicBezTo>
                <a:cubicBezTo>
                  <a:pt x="74272" y="696188"/>
                  <a:pt x="74223" y="706133"/>
                  <a:pt x="69669" y="714103"/>
                </a:cubicBezTo>
                <a:cubicBezTo>
                  <a:pt x="26796" y="789132"/>
                  <a:pt x="58046" y="709292"/>
                  <a:pt x="26126" y="783772"/>
                </a:cubicBezTo>
                <a:cubicBezTo>
                  <a:pt x="15350" y="808916"/>
                  <a:pt x="15002" y="825120"/>
                  <a:pt x="8709" y="853440"/>
                </a:cubicBezTo>
                <a:cubicBezTo>
                  <a:pt x="6113" y="865124"/>
                  <a:pt x="2903" y="876663"/>
                  <a:pt x="0" y="888274"/>
                </a:cubicBezTo>
                <a:cubicBezTo>
                  <a:pt x="5806" y="952137"/>
                  <a:pt x="7286" y="1016542"/>
                  <a:pt x="17417" y="1079863"/>
                </a:cubicBezTo>
                <a:cubicBezTo>
                  <a:pt x="19071" y="1090198"/>
                  <a:pt x="30153" y="1096628"/>
                  <a:pt x="34834" y="1105989"/>
                </a:cubicBezTo>
                <a:cubicBezTo>
                  <a:pt x="38939" y="1114199"/>
                  <a:pt x="37809" y="1124946"/>
                  <a:pt x="43543" y="1132114"/>
                </a:cubicBezTo>
                <a:cubicBezTo>
                  <a:pt x="50082" y="1140287"/>
                  <a:pt x="60960" y="1143726"/>
                  <a:pt x="69669" y="1149532"/>
                </a:cubicBezTo>
                <a:cubicBezTo>
                  <a:pt x="75475" y="1164046"/>
                  <a:pt x="79330" y="1179502"/>
                  <a:pt x="87086" y="1193074"/>
                </a:cubicBezTo>
                <a:cubicBezTo>
                  <a:pt x="94008" y="1205187"/>
                  <a:pt x="134628" y="1233086"/>
                  <a:pt x="139337" y="1236617"/>
                </a:cubicBezTo>
                <a:cubicBezTo>
                  <a:pt x="145143" y="1245326"/>
                  <a:pt x="148877" y="1255851"/>
                  <a:pt x="156754" y="1262743"/>
                </a:cubicBezTo>
                <a:cubicBezTo>
                  <a:pt x="229976" y="1326812"/>
                  <a:pt x="183301" y="1280370"/>
                  <a:pt x="235132" y="1306286"/>
                </a:cubicBezTo>
                <a:cubicBezTo>
                  <a:pt x="250271" y="1313856"/>
                  <a:pt x="264160" y="1323703"/>
                  <a:pt x="278674" y="1332412"/>
                </a:cubicBezTo>
                <a:cubicBezTo>
                  <a:pt x="304800" y="1329509"/>
                  <a:pt x="332114" y="1332016"/>
                  <a:pt x="357052" y="1323703"/>
                </a:cubicBezTo>
                <a:cubicBezTo>
                  <a:pt x="386765" y="1313799"/>
                  <a:pt x="381446" y="1292332"/>
                  <a:pt x="391886" y="1271452"/>
                </a:cubicBezTo>
                <a:cubicBezTo>
                  <a:pt x="396567" y="1262091"/>
                  <a:pt x="403497" y="1254035"/>
                  <a:pt x="409303" y="1245326"/>
                </a:cubicBezTo>
                <a:cubicBezTo>
                  <a:pt x="412206" y="1227909"/>
                  <a:pt x="412428" y="1209825"/>
                  <a:pt x="418012" y="1193074"/>
                </a:cubicBezTo>
                <a:cubicBezTo>
                  <a:pt x="421322" y="1183145"/>
                  <a:pt x="428729" y="1174989"/>
                  <a:pt x="435429" y="1166949"/>
                </a:cubicBezTo>
                <a:cubicBezTo>
                  <a:pt x="460648" y="1136686"/>
                  <a:pt x="461170" y="1141015"/>
                  <a:pt x="496389" y="1123406"/>
                </a:cubicBezTo>
                <a:cubicBezTo>
                  <a:pt x="554446" y="1126309"/>
                  <a:pt x="612845" y="1125188"/>
                  <a:pt x="670560" y="1132114"/>
                </a:cubicBezTo>
                <a:cubicBezTo>
                  <a:pt x="689313" y="1134364"/>
                  <a:pt x="730717" y="1159141"/>
                  <a:pt x="748937" y="1166949"/>
                </a:cubicBezTo>
                <a:cubicBezTo>
                  <a:pt x="769809" y="1175894"/>
                  <a:pt x="787813" y="1178056"/>
                  <a:pt x="809897" y="1184366"/>
                </a:cubicBezTo>
                <a:cubicBezTo>
                  <a:pt x="872373" y="1202216"/>
                  <a:pt x="791051" y="1184079"/>
                  <a:pt x="879566" y="1201783"/>
                </a:cubicBezTo>
                <a:cubicBezTo>
                  <a:pt x="957943" y="1198880"/>
                  <a:pt x="1036440" y="1198291"/>
                  <a:pt x="1114697" y="1193074"/>
                </a:cubicBezTo>
                <a:cubicBezTo>
                  <a:pt x="1123856" y="1192463"/>
                  <a:pt x="1131997" y="1186888"/>
                  <a:pt x="1140823" y="1184366"/>
                </a:cubicBezTo>
                <a:cubicBezTo>
                  <a:pt x="1152331" y="1181078"/>
                  <a:pt x="1164193" y="1179096"/>
                  <a:pt x="1175657" y="1175657"/>
                </a:cubicBezTo>
                <a:cubicBezTo>
                  <a:pt x="1193242" y="1170381"/>
                  <a:pt x="1210324" y="1163515"/>
                  <a:pt x="1227909" y="1158240"/>
                </a:cubicBezTo>
                <a:cubicBezTo>
                  <a:pt x="1241866" y="1154053"/>
                  <a:pt x="1274232" y="1148142"/>
                  <a:pt x="1288869" y="1140823"/>
                </a:cubicBezTo>
                <a:cubicBezTo>
                  <a:pt x="1356396" y="1107059"/>
                  <a:pt x="1275451" y="1136588"/>
                  <a:pt x="1341120" y="1114697"/>
                </a:cubicBezTo>
                <a:cubicBezTo>
                  <a:pt x="1352731" y="1103086"/>
                  <a:pt x="1363486" y="1090550"/>
                  <a:pt x="1375954" y="1079863"/>
                </a:cubicBezTo>
                <a:cubicBezTo>
                  <a:pt x="1383901" y="1073052"/>
                  <a:pt x="1395542" y="1070619"/>
                  <a:pt x="1402080" y="1062446"/>
                </a:cubicBezTo>
                <a:cubicBezTo>
                  <a:pt x="1407815" y="1055278"/>
                  <a:pt x="1408563" y="1045226"/>
                  <a:pt x="1410789" y="1036320"/>
                </a:cubicBezTo>
                <a:cubicBezTo>
                  <a:pt x="1420761" y="996433"/>
                  <a:pt x="1422919" y="965399"/>
                  <a:pt x="1428206" y="923109"/>
                </a:cubicBezTo>
                <a:cubicBezTo>
                  <a:pt x="1425303" y="830217"/>
                  <a:pt x="1424799" y="737220"/>
                  <a:pt x="1419497" y="644434"/>
                </a:cubicBezTo>
                <a:cubicBezTo>
                  <a:pt x="1418973" y="635270"/>
                  <a:pt x="1413015" y="627214"/>
                  <a:pt x="1410789" y="618309"/>
                </a:cubicBezTo>
                <a:cubicBezTo>
                  <a:pt x="1407199" y="603949"/>
                  <a:pt x="1405670" y="589126"/>
                  <a:pt x="1402080" y="574766"/>
                </a:cubicBezTo>
                <a:cubicBezTo>
                  <a:pt x="1399854" y="565860"/>
                  <a:pt x="1395894" y="557466"/>
                  <a:pt x="1393372" y="548640"/>
                </a:cubicBezTo>
                <a:cubicBezTo>
                  <a:pt x="1390084" y="537132"/>
                  <a:pt x="1387566" y="525417"/>
                  <a:pt x="1384663" y="513806"/>
                </a:cubicBezTo>
                <a:cubicBezTo>
                  <a:pt x="1382916" y="498080"/>
                  <a:pt x="1378557" y="426988"/>
                  <a:pt x="1367246" y="400594"/>
                </a:cubicBezTo>
                <a:cubicBezTo>
                  <a:pt x="1363123" y="390974"/>
                  <a:pt x="1354080" y="384033"/>
                  <a:pt x="1349829" y="374469"/>
                </a:cubicBezTo>
                <a:cubicBezTo>
                  <a:pt x="1342373" y="357692"/>
                  <a:pt x="1340623" y="338638"/>
                  <a:pt x="1332412" y="322217"/>
                </a:cubicBezTo>
                <a:cubicBezTo>
                  <a:pt x="1279764" y="216927"/>
                  <a:pt x="1346824" y="347441"/>
                  <a:pt x="1297577" y="261257"/>
                </a:cubicBezTo>
                <a:cubicBezTo>
                  <a:pt x="1291136" y="249986"/>
                  <a:pt x="1285966" y="238034"/>
                  <a:pt x="1280160" y="226423"/>
                </a:cubicBezTo>
                <a:cubicBezTo>
                  <a:pt x="1258074" y="115988"/>
                  <a:pt x="1287671" y="235239"/>
                  <a:pt x="1254034" y="156754"/>
                </a:cubicBezTo>
                <a:cubicBezTo>
                  <a:pt x="1249319" y="145753"/>
                  <a:pt x="1251264" y="132312"/>
                  <a:pt x="1245326" y="121920"/>
                </a:cubicBezTo>
                <a:cubicBezTo>
                  <a:pt x="1239216" y="111227"/>
                  <a:pt x="1228661" y="103678"/>
                  <a:pt x="1219200" y="95794"/>
                </a:cubicBezTo>
                <a:cubicBezTo>
                  <a:pt x="1198984" y="78947"/>
                  <a:pt x="1174539" y="68462"/>
                  <a:pt x="1149532" y="60960"/>
                </a:cubicBezTo>
                <a:cubicBezTo>
                  <a:pt x="1135354" y="56707"/>
                  <a:pt x="1120269" y="56147"/>
                  <a:pt x="1105989" y="52252"/>
                </a:cubicBezTo>
                <a:cubicBezTo>
                  <a:pt x="1088276" y="47421"/>
                  <a:pt x="1071548" y="39287"/>
                  <a:pt x="1053737" y="34834"/>
                </a:cubicBezTo>
                <a:cubicBezTo>
                  <a:pt x="1042126" y="31931"/>
                  <a:pt x="1030587" y="28722"/>
                  <a:pt x="1018903" y="26126"/>
                </a:cubicBezTo>
                <a:cubicBezTo>
                  <a:pt x="1004454" y="22915"/>
                  <a:pt x="989640" y="21312"/>
                  <a:pt x="975360" y="17417"/>
                </a:cubicBezTo>
                <a:cubicBezTo>
                  <a:pt x="957648" y="12586"/>
                  <a:pt x="940526" y="5806"/>
                  <a:pt x="923109" y="0"/>
                </a:cubicBezTo>
                <a:cubicBezTo>
                  <a:pt x="870857" y="2903"/>
                  <a:pt x="817263" y="-3412"/>
                  <a:pt x="766354" y="8709"/>
                </a:cubicBezTo>
                <a:cubicBezTo>
                  <a:pt x="752235" y="12071"/>
                  <a:pt x="749787" y="32620"/>
                  <a:pt x="740229" y="43543"/>
                </a:cubicBezTo>
                <a:cubicBezTo>
                  <a:pt x="729416" y="55901"/>
                  <a:pt x="717006" y="66766"/>
                  <a:pt x="705394" y="78377"/>
                </a:cubicBezTo>
                <a:cubicBezTo>
                  <a:pt x="712745" y="181284"/>
                  <a:pt x="696610" y="174039"/>
                  <a:pt x="731520" y="235132"/>
                </a:cubicBezTo>
                <a:cubicBezTo>
                  <a:pt x="736713" y="244219"/>
                  <a:pt x="744686" y="251693"/>
                  <a:pt x="748937" y="261257"/>
                </a:cubicBezTo>
                <a:cubicBezTo>
                  <a:pt x="756393" y="278034"/>
                  <a:pt x="766354" y="313509"/>
                  <a:pt x="766354" y="313509"/>
                </a:cubicBezTo>
                <a:cubicBezTo>
                  <a:pt x="760548" y="322217"/>
                  <a:pt x="758024" y="334441"/>
                  <a:pt x="748937" y="339634"/>
                </a:cubicBezTo>
                <a:cubicBezTo>
                  <a:pt x="736085" y="346978"/>
                  <a:pt x="719843" y="345132"/>
                  <a:pt x="705394" y="348343"/>
                </a:cubicBezTo>
                <a:cubicBezTo>
                  <a:pt x="644155" y="361952"/>
                  <a:pt x="695336" y="351217"/>
                  <a:pt x="644434" y="365760"/>
                </a:cubicBezTo>
                <a:cubicBezTo>
                  <a:pt x="632926" y="369048"/>
                  <a:pt x="621211" y="371566"/>
                  <a:pt x="609600" y="374469"/>
                </a:cubicBezTo>
                <a:cubicBezTo>
                  <a:pt x="600891" y="380275"/>
                  <a:pt x="593499" y="388879"/>
                  <a:pt x="583474" y="391886"/>
                </a:cubicBezTo>
                <a:cubicBezTo>
                  <a:pt x="514590" y="412551"/>
                  <a:pt x="540139" y="389630"/>
                  <a:pt x="487680" y="409303"/>
                </a:cubicBezTo>
                <a:cubicBezTo>
                  <a:pt x="457077" y="420779"/>
                  <a:pt x="426634" y="444194"/>
                  <a:pt x="400594" y="461554"/>
                </a:cubicBezTo>
                <a:cubicBezTo>
                  <a:pt x="391885" y="467360"/>
                  <a:pt x="384398" y="475662"/>
                  <a:pt x="374469" y="478972"/>
                </a:cubicBezTo>
                <a:cubicBezTo>
                  <a:pt x="365760" y="481875"/>
                  <a:pt x="356780" y="484064"/>
                  <a:pt x="348343" y="487680"/>
                </a:cubicBezTo>
                <a:cubicBezTo>
                  <a:pt x="336411" y="492794"/>
                  <a:pt x="325664" y="500539"/>
                  <a:pt x="313509" y="505097"/>
                </a:cubicBezTo>
                <a:cubicBezTo>
                  <a:pt x="302302" y="509300"/>
                  <a:pt x="290286" y="510903"/>
                  <a:pt x="278674" y="513806"/>
                </a:cubicBezTo>
                <a:cubicBezTo>
                  <a:pt x="269966" y="519612"/>
                  <a:pt x="261910" y="526542"/>
                  <a:pt x="252549" y="531223"/>
                </a:cubicBezTo>
                <a:cubicBezTo>
                  <a:pt x="244338" y="535328"/>
                  <a:pt x="234061" y="534840"/>
                  <a:pt x="226423" y="539932"/>
                </a:cubicBezTo>
                <a:cubicBezTo>
                  <a:pt x="216176" y="546763"/>
                  <a:pt x="209758" y="558173"/>
                  <a:pt x="200297" y="566057"/>
                </a:cubicBezTo>
                <a:cubicBezTo>
                  <a:pt x="192257" y="572757"/>
                  <a:pt x="182880" y="577668"/>
                  <a:pt x="174172" y="583474"/>
                </a:cubicBezTo>
                <a:cubicBezTo>
                  <a:pt x="168366" y="592183"/>
                  <a:pt x="164155" y="602199"/>
                  <a:pt x="156754" y="609600"/>
                </a:cubicBezTo>
                <a:cubicBezTo>
                  <a:pt x="114719" y="651635"/>
                  <a:pt x="143692" y="605246"/>
                  <a:pt x="130629" y="618309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1790827" y="2279583"/>
            <a:ext cx="587588" cy="341334"/>
          </a:xfrm>
          <a:custGeom>
            <a:avLst/>
            <a:gdLst>
              <a:gd name="connsiteX0" fmla="*/ 43767 w 505322"/>
              <a:gd name="connsiteY0" fmla="*/ 156754 h 244414"/>
              <a:gd name="connsiteX1" fmla="*/ 87310 w 505322"/>
              <a:gd name="connsiteY1" fmla="*/ 174172 h 244414"/>
              <a:gd name="connsiteX2" fmla="*/ 113436 w 505322"/>
              <a:gd name="connsiteY2" fmla="*/ 200297 h 244414"/>
              <a:gd name="connsiteX3" fmla="*/ 200522 w 505322"/>
              <a:gd name="connsiteY3" fmla="*/ 235132 h 244414"/>
              <a:gd name="connsiteX4" fmla="*/ 374693 w 505322"/>
              <a:gd name="connsiteY4" fmla="*/ 243840 h 244414"/>
              <a:gd name="connsiteX5" fmla="*/ 487904 w 505322"/>
              <a:gd name="connsiteY5" fmla="*/ 235132 h 244414"/>
              <a:gd name="connsiteX6" fmla="*/ 505322 w 505322"/>
              <a:gd name="connsiteY6" fmla="*/ 182880 h 244414"/>
              <a:gd name="connsiteX7" fmla="*/ 487904 w 505322"/>
              <a:gd name="connsiteY7" fmla="*/ 87086 h 244414"/>
              <a:gd name="connsiteX8" fmla="*/ 409527 w 505322"/>
              <a:gd name="connsiteY8" fmla="*/ 52252 h 244414"/>
              <a:gd name="connsiteX9" fmla="*/ 226647 w 505322"/>
              <a:gd name="connsiteY9" fmla="*/ 43543 h 244414"/>
              <a:gd name="connsiteX10" fmla="*/ 200522 w 505322"/>
              <a:gd name="connsiteY10" fmla="*/ 26126 h 244414"/>
              <a:gd name="connsiteX11" fmla="*/ 183104 w 505322"/>
              <a:gd name="connsiteY11" fmla="*/ 8709 h 244414"/>
              <a:gd name="connsiteX12" fmla="*/ 156979 w 505322"/>
              <a:gd name="connsiteY12" fmla="*/ 0 h 244414"/>
              <a:gd name="connsiteX13" fmla="*/ 26350 w 505322"/>
              <a:gd name="connsiteY13" fmla="*/ 26126 h 244414"/>
              <a:gd name="connsiteX14" fmla="*/ 8933 w 505322"/>
              <a:gd name="connsiteY14" fmla="*/ 52252 h 244414"/>
              <a:gd name="connsiteX15" fmla="*/ 8933 w 505322"/>
              <a:gd name="connsiteY15" fmla="*/ 130629 h 244414"/>
              <a:gd name="connsiteX16" fmla="*/ 35059 w 505322"/>
              <a:gd name="connsiteY16" fmla="*/ 139337 h 244414"/>
              <a:gd name="connsiteX17" fmla="*/ 43767 w 505322"/>
              <a:gd name="connsiteY17" fmla="*/ 156754 h 2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5322" h="244414">
                <a:moveTo>
                  <a:pt x="43767" y="156754"/>
                </a:moveTo>
                <a:cubicBezTo>
                  <a:pt x="58281" y="162560"/>
                  <a:pt x="74054" y="165887"/>
                  <a:pt x="87310" y="174172"/>
                </a:cubicBezTo>
                <a:cubicBezTo>
                  <a:pt x="97754" y="180699"/>
                  <a:pt x="103414" y="193139"/>
                  <a:pt x="113436" y="200297"/>
                </a:cubicBezTo>
                <a:cubicBezTo>
                  <a:pt x="128684" y="211188"/>
                  <a:pt x="186878" y="234450"/>
                  <a:pt x="200522" y="235132"/>
                </a:cubicBezTo>
                <a:lnTo>
                  <a:pt x="374693" y="243840"/>
                </a:lnTo>
                <a:cubicBezTo>
                  <a:pt x="412430" y="240937"/>
                  <a:pt x="453606" y="251138"/>
                  <a:pt x="487904" y="235132"/>
                </a:cubicBezTo>
                <a:cubicBezTo>
                  <a:pt x="504541" y="227368"/>
                  <a:pt x="505322" y="182880"/>
                  <a:pt x="505322" y="182880"/>
                </a:cubicBezTo>
                <a:cubicBezTo>
                  <a:pt x="499516" y="150949"/>
                  <a:pt x="499555" y="117378"/>
                  <a:pt x="487904" y="87086"/>
                </a:cubicBezTo>
                <a:cubicBezTo>
                  <a:pt x="481830" y="71295"/>
                  <a:pt x="409738" y="52262"/>
                  <a:pt x="409527" y="52252"/>
                </a:cubicBezTo>
                <a:lnTo>
                  <a:pt x="226647" y="43543"/>
                </a:lnTo>
                <a:cubicBezTo>
                  <a:pt x="217939" y="37737"/>
                  <a:pt x="208695" y="32664"/>
                  <a:pt x="200522" y="26126"/>
                </a:cubicBezTo>
                <a:cubicBezTo>
                  <a:pt x="194111" y="20997"/>
                  <a:pt x="190145" y="12933"/>
                  <a:pt x="183104" y="8709"/>
                </a:cubicBezTo>
                <a:cubicBezTo>
                  <a:pt x="175233" y="3986"/>
                  <a:pt x="165687" y="2903"/>
                  <a:pt x="156979" y="0"/>
                </a:cubicBezTo>
                <a:cubicBezTo>
                  <a:pt x="109099" y="3990"/>
                  <a:pt x="61483" y="-9007"/>
                  <a:pt x="26350" y="26126"/>
                </a:cubicBezTo>
                <a:cubicBezTo>
                  <a:pt x="18949" y="33527"/>
                  <a:pt x="14739" y="43543"/>
                  <a:pt x="8933" y="52252"/>
                </a:cubicBezTo>
                <a:cubicBezTo>
                  <a:pt x="4569" y="74071"/>
                  <a:pt x="-8778" y="108491"/>
                  <a:pt x="8933" y="130629"/>
                </a:cubicBezTo>
                <a:cubicBezTo>
                  <a:pt x="14668" y="137797"/>
                  <a:pt x="26350" y="136434"/>
                  <a:pt x="35059" y="139337"/>
                </a:cubicBezTo>
                <a:lnTo>
                  <a:pt x="43767" y="156754"/>
                </a:ln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22" name="Freeform 21"/>
          <p:cNvSpPr/>
          <p:nvPr/>
        </p:nvSpPr>
        <p:spPr bwMode="auto">
          <a:xfrm>
            <a:off x="1790827" y="3301112"/>
            <a:ext cx="587588" cy="703762"/>
          </a:xfrm>
          <a:custGeom>
            <a:avLst/>
            <a:gdLst>
              <a:gd name="connsiteX0" fmla="*/ 142145 w 751745"/>
              <a:gd name="connsiteY0" fmla="*/ 217714 h 609600"/>
              <a:gd name="connsiteX1" fmla="*/ 133437 w 751745"/>
              <a:gd name="connsiteY1" fmla="*/ 531223 h 609600"/>
              <a:gd name="connsiteX2" fmla="*/ 142145 w 751745"/>
              <a:gd name="connsiteY2" fmla="*/ 557348 h 609600"/>
              <a:gd name="connsiteX3" fmla="*/ 159563 w 751745"/>
              <a:gd name="connsiteY3" fmla="*/ 583474 h 609600"/>
              <a:gd name="connsiteX4" fmla="*/ 211814 w 751745"/>
              <a:gd name="connsiteY4" fmla="*/ 609600 h 609600"/>
              <a:gd name="connsiteX5" fmla="*/ 307608 w 751745"/>
              <a:gd name="connsiteY5" fmla="*/ 600891 h 609600"/>
              <a:gd name="connsiteX6" fmla="*/ 333734 w 751745"/>
              <a:gd name="connsiteY6" fmla="*/ 583474 h 609600"/>
              <a:gd name="connsiteX7" fmla="*/ 403403 w 751745"/>
              <a:gd name="connsiteY7" fmla="*/ 566057 h 609600"/>
              <a:gd name="connsiteX8" fmla="*/ 612408 w 751745"/>
              <a:gd name="connsiteY8" fmla="*/ 566057 h 609600"/>
              <a:gd name="connsiteX9" fmla="*/ 638534 w 751745"/>
              <a:gd name="connsiteY9" fmla="*/ 539931 h 609600"/>
              <a:gd name="connsiteX10" fmla="*/ 673368 w 751745"/>
              <a:gd name="connsiteY10" fmla="*/ 487680 h 609600"/>
              <a:gd name="connsiteX11" fmla="*/ 682077 w 751745"/>
              <a:gd name="connsiteY11" fmla="*/ 452845 h 609600"/>
              <a:gd name="connsiteX12" fmla="*/ 690785 w 751745"/>
              <a:gd name="connsiteY12" fmla="*/ 348343 h 609600"/>
              <a:gd name="connsiteX13" fmla="*/ 708203 w 751745"/>
              <a:gd name="connsiteY13" fmla="*/ 322217 h 609600"/>
              <a:gd name="connsiteX14" fmla="*/ 716911 w 751745"/>
              <a:gd name="connsiteY14" fmla="*/ 296091 h 609600"/>
              <a:gd name="connsiteX15" fmla="*/ 751745 w 751745"/>
              <a:gd name="connsiteY15" fmla="*/ 243840 h 609600"/>
              <a:gd name="connsiteX16" fmla="*/ 743037 w 751745"/>
              <a:gd name="connsiteY16" fmla="*/ 139337 h 609600"/>
              <a:gd name="connsiteX17" fmla="*/ 682077 w 751745"/>
              <a:gd name="connsiteY17" fmla="*/ 69668 h 609600"/>
              <a:gd name="connsiteX18" fmla="*/ 655951 w 751745"/>
              <a:gd name="connsiteY18" fmla="*/ 60960 h 609600"/>
              <a:gd name="connsiteX19" fmla="*/ 621117 w 751745"/>
              <a:gd name="connsiteY19" fmla="*/ 43543 h 609600"/>
              <a:gd name="connsiteX20" fmla="*/ 499197 w 751745"/>
              <a:gd name="connsiteY20" fmla="*/ 17417 h 609600"/>
              <a:gd name="connsiteX21" fmla="*/ 368568 w 751745"/>
              <a:gd name="connsiteY21" fmla="*/ 8708 h 609600"/>
              <a:gd name="connsiteX22" fmla="*/ 211814 w 751745"/>
              <a:gd name="connsiteY22" fmla="*/ 0 h 609600"/>
              <a:gd name="connsiteX23" fmla="*/ 63768 w 751745"/>
              <a:gd name="connsiteY23" fmla="*/ 8708 h 609600"/>
              <a:gd name="connsiteX24" fmla="*/ 11517 w 751745"/>
              <a:gd name="connsiteY24" fmla="*/ 26125 h 609600"/>
              <a:gd name="connsiteX25" fmla="*/ 11517 w 751745"/>
              <a:gd name="connsiteY25" fmla="*/ 113211 h 609600"/>
              <a:gd name="connsiteX26" fmla="*/ 63768 w 751745"/>
              <a:gd name="connsiteY26" fmla="*/ 139337 h 609600"/>
              <a:gd name="connsiteX27" fmla="*/ 98603 w 751745"/>
              <a:gd name="connsiteY27" fmla="*/ 182880 h 609600"/>
              <a:gd name="connsiteX28" fmla="*/ 116020 w 751745"/>
              <a:gd name="connsiteY28" fmla="*/ 209005 h 609600"/>
              <a:gd name="connsiteX29" fmla="*/ 142145 w 751745"/>
              <a:gd name="connsiteY29" fmla="*/ 2177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1745" h="609600">
                <a:moveTo>
                  <a:pt x="142145" y="217714"/>
                </a:moveTo>
                <a:cubicBezTo>
                  <a:pt x="145048" y="271417"/>
                  <a:pt x="117664" y="270972"/>
                  <a:pt x="133437" y="531223"/>
                </a:cubicBezTo>
                <a:cubicBezTo>
                  <a:pt x="133992" y="540386"/>
                  <a:pt x="138040" y="549138"/>
                  <a:pt x="142145" y="557348"/>
                </a:cubicBezTo>
                <a:cubicBezTo>
                  <a:pt x="146826" y="566710"/>
                  <a:pt x="152162" y="576073"/>
                  <a:pt x="159563" y="583474"/>
                </a:cubicBezTo>
                <a:cubicBezTo>
                  <a:pt x="176445" y="600356"/>
                  <a:pt x="190565" y="602517"/>
                  <a:pt x="211814" y="609600"/>
                </a:cubicBezTo>
                <a:cubicBezTo>
                  <a:pt x="243745" y="606697"/>
                  <a:pt x="276257" y="607609"/>
                  <a:pt x="307608" y="600891"/>
                </a:cubicBezTo>
                <a:cubicBezTo>
                  <a:pt x="317842" y="598698"/>
                  <a:pt x="324373" y="588155"/>
                  <a:pt x="333734" y="583474"/>
                </a:cubicBezTo>
                <a:cubicBezTo>
                  <a:pt x="351589" y="574546"/>
                  <a:pt x="386836" y="569370"/>
                  <a:pt x="403403" y="566057"/>
                </a:cubicBezTo>
                <a:cubicBezTo>
                  <a:pt x="469751" y="571586"/>
                  <a:pt x="546060" y="583750"/>
                  <a:pt x="612408" y="566057"/>
                </a:cubicBezTo>
                <a:cubicBezTo>
                  <a:pt x="624308" y="562884"/>
                  <a:pt x="630973" y="549653"/>
                  <a:pt x="638534" y="539931"/>
                </a:cubicBezTo>
                <a:cubicBezTo>
                  <a:pt x="651385" y="523408"/>
                  <a:pt x="673368" y="487680"/>
                  <a:pt x="673368" y="487680"/>
                </a:cubicBezTo>
                <a:cubicBezTo>
                  <a:pt x="676271" y="476068"/>
                  <a:pt x="680592" y="464722"/>
                  <a:pt x="682077" y="452845"/>
                </a:cubicBezTo>
                <a:cubicBezTo>
                  <a:pt x="686413" y="418160"/>
                  <a:pt x="683930" y="382619"/>
                  <a:pt x="690785" y="348343"/>
                </a:cubicBezTo>
                <a:cubicBezTo>
                  <a:pt x="692838" y="338080"/>
                  <a:pt x="702397" y="330926"/>
                  <a:pt x="708203" y="322217"/>
                </a:cubicBezTo>
                <a:cubicBezTo>
                  <a:pt x="711106" y="313508"/>
                  <a:pt x="712453" y="304116"/>
                  <a:pt x="716911" y="296091"/>
                </a:cubicBezTo>
                <a:cubicBezTo>
                  <a:pt x="727077" y="277793"/>
                  <a:pt x="751745" y="243840"/>
                  <a:pt x="751745" y="243840"/>
                </a:cubicBezTo>
                <a:cubicBezTo>
                  <a:pt x="748842" y="209006"/>
                  <a:pt x="752392" y="173017"/>
                  <a:pt x="743037" y="139337"/>
                </a:cubicBezTo>
                <a:cubicBezTo>
                  <a:pt x="734609" y="108997"/>
                  <a:pt x="709514" y="83386"/>
                  <a:pt x="682077" y="69668"/>
                </a:cubicBezTo>
                <a:cubicBezTo>
                  <a:pt x="673866" y="65563"/>
                  <a:pt x="664388" y="64576"/>
                  <a:pt x="655951" y="60960"/>
                </a:cubicBezTo>
                <a:cubicBezTo>
                  <a:pt x="644019" y="55846"/>
                  <a:pt x="633433" y="47648"/>
                  <a:pt x="621117" y="43543"/>
                </a:cubicBezTo>
                <a:cubicBezTo>
                  <a:pt x="595545" y="35019"/>
                  <a:pt x="529898" y="20341"/>
                  <a:pt x="499197" y="17417"/>
                </a:cubicBezTo>
                <a:cubicBezTo>
                  <a:pt x="455754" y="13280"/>
                  <a:pt x="412128" y="11348"/>
                  <a:pt x="368568" y="8708"/>
                </a:cubicBezTo>
                <a:lnTo>
                  <a:pt x="211814" y="0"/>
                </a:lnTo>
                <a:cubicBezTo>
                  <a:pt x="162465" y="2903"/>
                  <a:pt x="112787" y="2314"/>
                  <a:pt x="63768" y="8708"/>
                </a:cubicBezTo>
                <a:cubicBezTo>
                  <a:pt x="45563" y="11082"/>
                  <a:pt x="11517" y="26125"/>
                  <a:pt x="11517" y="26125"/>
                </a:cubicBezTo>
                <a:cubicBezTo>
                  <a:pt x="366" y="59577"/>
                  <a:pt x="-7544" y="70324"/>
                  <a:pt x="11517" y="113211"/>
                </a:cubicBezTo>
                <a:cubicBezTo>
                  <a:pt x="17389" y="126422"/>
                  <a:pt x="52176" y="135473"/>
                  <a:pt x="63768" y="139337"/>
                </a:cubicBezTo>
                <a:cubicBezTo>
                  <a:pt x="117368" y="219739"/>
                  <a:pt x="48972" y="120844"/>
                  <a:pt x="98603" y="182880"/>
                </a:cubicBezTo>
                <a:cubicBezTo>
                  <a:pt x="105141" y="191053"/>
                  <a:pt x="107045" y="203620"/>
                  <a:pt x="116020" y="209005"/>
                </a:cubicBezTo>
                <a:cubicBezTo>
                  <a:pt x="123487" y="213485"/>
                  <a:pt x="139242" y="164011"/>
                  <a:pt x="142145" y="217714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C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698268" y="2038551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050510" y="1990334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414775" y="1999665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770251" y="1995665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420367" y="3645199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410444" y="3162052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420366" y="2688576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le 12"/>
          <p:cNvSpPr txBox="1">
            <a:spLocks/>
          </p:cNvSpPr>
          <p:nvPr/>
        </p:nvSpPr>
        <p:spPr>
          <a:xfrm>
            <a:off x="838200" y="134208"/>
            <a:ext cx="10515600" cy="1004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Z-Order curve</a:t>
            </a:r>
            <a:endParaRPr lang="en-US" sz="3800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312638"/>
              </p:ext>
            </p:extLst>
          </p:nvPr>
        </p:nvGraphicFramePr>
        <p:xfrm>
          <a:off x="6666926" y="2009619"/>
          <a:ext cx="3041672" cy="218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18"/>
                <a:gridCol w="760418"/>
                <a:gridCol w="760418"/>
                <a:gridCol w="760418"/>
              </a:tblGrid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(0,3)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(1,3)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(2,3)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(3,3)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(0,2)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(1,2)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(2,2)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(3,2)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(0,1)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(1,1)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(2,1)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(3,1)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(0,0)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(1,0)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(2,0)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(3,0)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4" name="Straight Arrow Connector 33"/>
          <p:cNvCxnSpPr/>
          <p:nvPr/>
        </p:nvCxnSpPr>
        <p:spPr bwMode="auto">
          <a:xfrm>
            <a:off x="6438332" y="4399176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/>
          <p:nvPr/>
        </p:nvCxnSpPr>
        <p:spPr bwMode="auto">
          <a:xfrm flipV="1">
            <a:off x="6438332" y="1808376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Rectangle 35"/>
          <p:cNvSpPr/>
          <p:nvPr/>
        </p:nvSpPr>
        <p:spPr bwMode="auto">
          <a:xfrm>
            <a:off x="6930092" y="450492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37" name="Rectangle 36"/>
          <p:cNvSpPr/>
          <p:nvPr/>
        </p:nvSpPr>
        <p:spPr bwMode="auto">
          <a:xfrm rot="16200000">
            <a:off x="4916718" y="2951376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614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507890" y="1284045"/>
            <a:ext cx="5222791" cy="4942702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b="1" dirty="0" smtClean="0">
                <a:solidFill>
                  <a:srgbClr val="0070C0"/>
                </a:solidFill>
              </a:rPr>
              <a:t>Goal: </a:t>
            </a:r>
            <a:r>
              <a:rPr lang="en-US" sz="2000" dirty="0" smtClean="0"/>
              <a:t>Store spatial objects A,B and C in storage system such that following queries can be executed efficiently.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38200" y="134208"/>
            <a:ext cx="10515600" cy="1004287"/>
          </a:xfrm>
        </p:spPr>
        <p:txBody>
          <a:bodyPr>
            <a:normAutofit/>
          </a:bodyPr>
          <a:lstStyle/>
          <a:p>
            <a:r>
              <a:rPr lang="en-US" sz="3800" dirty="0" smtClean="0"/>
              <a:t>Scenario for Designing Spatial Indexes</a:t>
            </a:r>
            <a:endParaRPr lang="en-US" sz="3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109321"/>
              </p:ext>
            </p:extLst>
          </p:nvPr>
        </p:nvGraphicFramePr>
        <p:xfrm>
          <a:off x="2092409" y="2380735"/>
          <a:ext cx="2578444" cy="190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11"/>
                <a:gridCol w="644611"/>
                <a:gridCol w="644611"/>
                <a:gridCol w="644611"/>
              </a:tblGrid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 bwMode="auto">
          <a:xfrm>
            <a:off x="1863811" y="4485504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Arrow Connector 5"/>
          <p:cNvCxnSpPr/>
          <p:nvPr/>
        </p:nvCxnSpPr>
        <p:spPr bwMode="auto">
          <a:xfrm flipV="1">
            <a:off x="1863811" y="1894704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tangle 6"/>
          <p:cNvSpPr/>
          <p:nvPr/>
        </p:nvSpPr>
        <p:spPr bwMode="auto">
          <a:xfrm>
            <a:off x="1931772" y="468580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0      1      2      3 </a:t>
            </a:r>
          </a:p>
        </p:txBody>
      </p:sp>
      <p:sp>
        <p:nvSpPr>
          <p:cNvPr id="8" name="Rectangle 7"/>
          <p:cNvSpPr/>
          <p:nvPr/>
        </p:nvSpPr>
        <p:spPr bwMode="auto">
          <a:xfrm rot="16200000">
            <a:off x="342447" y="3246710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3693188" y="2565263"/>
            <a:ext cx="941615" cy="1140823"/>
          </a:xfrm>
          <a:custGeom>
            <a:avLst/>
            <a:gdLst>
              <a:gd name="connsiteX0" fmla="*/ 130629 w 1428206"/>
              <a:gd name="connsiteY0" fmla="*/ 618309 h 1332412"/>
              <a:gd name="connsiteX1" fmla="*/ 78377 w 1428206"/>
              <a:gd name="connsiteY1" fmla="*/ 687977 h 1332412"/>
              <a:gd name="connsiteX2" fmla="*/ 69669 w 1428206"/>
              <a:gd name="connsiteY2" fmla="*/ 714103 h 1332412"/>
              <a:gd name="connsiteX3" fmla="*/ 26126 w 1428206"/>
              <a:gd name="connsiteY3" fmla="*/ 783772 h 1332412"/>
              <a:gd name="connsiteX4" fmla="*/ 8709 w 1428206"/>
              <a:gd name="connsiteY4" fmla="*/ 853440 h 1332412"/>
              <a:gd name="connsiteX5" fmla="*/ 0 w 1428206"/>
              <a:gd name="connsiteY5" fmla="*/ 888274 h 1332412"/>
              <a:gd name="connsiteX6" fmla="*/ 17417 w 1428206"/>
              <a:gd name="connsiteY6" fmla="*/ 1079863 h 1332412"/>
              <a:gd name="connsiteX7" fmla="*/ 34834 w 1428206"/>
              <a:gd name="connsiteY7" fmla="*/ 1105989 h 1332412"/>
              <a:gd name="connsiteX8" fmla="*/ 43543 w 1428206"/>
              <a:gd name="connsiteY8" fmla="*/ 1132114 h 1332412"/>
              <a:gd name="connsiteX9" fmla="*/ 69669 w 1428206"/>
              <a:gd name="connsiteY9" fmla="*/ 1149532 h 1332412"/>
              <a:gd name="connsiteX10" fmla="*/ 87086 w 1428206"/>
              <a:gd name="connsiteY10" fmla="*/ 1193074 h 1332412"/>
              <a:gd name="connsiteX11" fmla="*/ 139337 w 1428206"/>
              <a:gd name="connsiteY11" fmla="*/ 1236617 h 1332412"/>
              <a:gd name="connsiteX12" fmla="*/ 156754 w 1428206"/>
              <a:gd name="connsiteY12" fmla="*/ 1262743 h 1332412"/>
              <a:gd name="connsiteX13" fmla="*/ 235132 w 1428206"/>
              <a:gd name="connsiteY13" fmla="*/ 1306286 h 1332412"/>
              <a:gd name="connsiteX14" fmla="*/ 278674 w 1428206"/>
              <a:gd name="connsiteY14" fmla="*/ 1332412 h 1332412"/>
              <a:gd name="connsiteX15" fmla="*/ 357052 w 1428206"/>
              <a:gd name="connsiteY15" fmla="*/ 1323703 h 1332412"/>
              <a:gd name="connsiteX16" fmla="*/ 391886 w 1428206"/>
              <a:gd name="connsiteY16" fmla="*/ 1271452 h 1332412"/>
              <a:gd name="connsiteX17" fmla="*/ 409303 w 1428206"/>
              <a:gd name="connsiteY17" fmla="*/ 1245326 h 1332412"/>
              <a:gd name="connsiteX18" fmla="*/ 418012 w 1428206"/>
              <a:gd name="connsiteY18" fmla="*/ 1193074 h 1332412"/>
              <a:gd name="connsiteX19" fmla="*/ 435429 w 1428206"/>
              <a:gd name="connsiteY19" fmla="*/ 1166949 h 1332412"/>
              <a:gd name="connsiteX20" fmla="*/ 496389 w 1428206"/>
              <a:gd name="connsiteY20" fmla="*/ 1123406 h 1332412"/>
              <a:gd name="connsiteX21" fmla="*/ 670560 w 1428206"/>
              <a:gd name="connsiteY21" fmla="*/ 1132114 h 1332412"/>
              <a:gd name="connsiteX22" fmla="*/ 748937 w 1428206"/>
              <a:gd name="connsiteY22" fmla="*/ 1166949 h 1332412"/>
              <a:gd name="connsiteX23" fmla="*/ 809897 w 1428206"/>
              <a:gd name="connsiteY23" fmla="*/ 1184366 h 1332412"/>
              <a:gd name="connsiteX24" fmla="*/ 879566 w 1428206"/>
              <a:gd name="connsiteY24" fmla="*/ 1201783 h 1332412"/>
              <a:gd name="connsiteX25" fmla="*/ 1114697 w 1428206"/>
              <a:gd name="connsiteY25" fmla="*/ 1193074 h 1332412"/>
              <a:gd name="connsiteX26" fmla="*/ 1140823 w 1428206"/>
              <a:gd name="connsiteY26" fmla="*/ 1184366 h 1332412"/>
              <a:gd name="connsiteX27" fmla="*/ 1175657 w 1428206"/>
              <a:gd name="connsiteY27" fmla="*/ 1175657 h 1332412"/>
              <a:gd name="connsiteX28" fmla="*/ 1227909 w 1428206"/>
              <a:gd name="connsiteY28" fmla="*/ 1158240 h 1332412"/>
              <a:gd name="connsiteX29" fmla="*/ 1288869 w 1428206"/>
              <a:gd name="connsiteY29" fmla="*/ 1140823 h 1332412"/>
              <a:gd name="connsiteX30" fmla="*/ 1341120 w 1428206"/>
              <a:gd name="connsiteY30" fmla="*/ 1114697 h 1332412"/>
              <a:gd name="connsiteX31" fmla="*/ 1375954 w 1428206"/>
              <a:gd name="connsiteY31" fmla="*/ 1079863 h 1332412"/>
              <a:gd name="connsiteX32" fmla="*/ 1402080 w 1428206"/>
              <a:gd name="connsiteY32" fmla="*/ 1062446 h 1332412"/>
              <a:gd name="connsiteX33" fmla="*/ 1410789 w 1428206"/>
              <a:gd name="connsiteY33" fmla="*/ 1036320 h 1332412"/>
              <a:gd name="connsiteX34" fmla="*/ 1428206 w 1428206"/>
              <a:gd name="connsiteY34" fmla="*/ 923109 h 1332412"/>
              <a:gd name="connsiteX35" fmla="*/ 1419497 w 1428206"/>
              <a:gd name="connsiteY35" fmla="*/ 644434 h 1332412"/>
              <a:gd name="connsiteX36" fmla="*/ 1410789 w 1428206"/>
              <a:gd name="connsiteY36" fmla="*/ 618309 h 1332412"/>
              <a:gd name="connsiteX37" fmla="*/ 1402080 w 1428206"/>
              <a:gd name="connsiteY37" fmla="*/ 574766 h 1332412"/>
              <a:gd name="connsiteX38" fmla="*/ 1393372 w 1428206"/>
              <a:gd name="connsiteY38" fmla="*/ 548640 h 1332412"/>
              <a:gd name="connsiteX39" fmla="*/ 1384663 w 1428206"/>
              <a:gd name="connsiteY39" fmla="*/ 513806 h 1332412"/>
              <a:gd name="connsiteX40" fmla="*/ 1367246 w 1428206"/>
              <a:gd name="connsiteY40" fmla="*/ 400594 h 1332412"/>
              <a:gd name="connsiteX41" fmla="*/ 1349829 w 1428206"/>
              <a:gd name="connsiteY41" fmla="*/ 374469 h 1332412"/>
              <a:gd name="connsiteX42" fmla="*/ 1332412 w 1428206"/>
              <a:gd name="connsiteY42" fmla="*/ 322217 h 1332412"/>
              <a:gd name="connsiteX43" fmla="*/ 1297577 w 1428206"/>
              <a:gd name="connsiteY43" fmla="*/ 261257 h 1332412"/>
              <a:gd name="connsiteX44" fmla="*/ 1280160 w 1428206"/>
              <a:gd name="connsiteY44" fmla="*/ 226423 h 1332412"/>
              <a:gd name="connsiteX45" fmla="*/ 1254034 w 1428206"/>
              <a:gd name="connsiteY45" fmla="*/ 156754 h 1332412"/>
              <a:gd name="connsiteX46" fmla="*/ 1245326 w 1428206"/>
              <a:gd name="connsiteY46" fmla="*/ 121920 h 1332412"/>
              <a:gd name="connsiteX47" fmla="*/ 1219200 w 1428206"/>
              <a:gd name="connsiteY47" fmla="*/ 95794 h 1332412"/>
              <a:gd name="connsiteX48" fmla="*/ 1149532 w 1428206"/>
              <a:gd name="connsiteY48" fmla="*/ 60960 h 1332412"/>
              <a:gd name="connsiteX49" fmla="*/ 1105989 w 1428206"/>
              <a:gd name="connsiteY49" fmla="*/ 52252 h 1332412"/>
              <a:gd name="connsiteX50" fmla="*/ 1053737 w 1428206"/>
              <a:gd name="connsiteY50" fmla="*/ 34834 h 1332412"/>
              <a:gd name="connsiteX51" fmla="*/ 1018903 w 1428206"/>
              <a:gd name="connsiteY51" fmla="*/ 26126 h 1332412"/>
              <a:gd name="connsiteX52" fmla="*/ 975360 w 1428206"/>
              <a:gd name="connsiteY52" fmla="*/ 17417 h 1332412"/>
              <a:gd name="connsiteX53" fmla="*/ 923109 w 1428206"/>
              <a:gd name="connsiteY53" fmla="*/ 0 h 1332412"/>
              <a:gd name="connsiteX54" fmla="*/ 766354 w 1428206"/>
              <a:gd name="connsiteY54" fmla="*/ 8709 h 1332412"/>
              <a:gd name="connsiteX55" fmla="*/ 740229 w 1428206"/>
              <a:gd name="connsiteY55" fmla="*/ 43543 h 1332412"/>
              <a:gd name="connsiteX56" fmla="*/ 705394 w 1428206"/>
              <a:gd name="connsiteY56" fmla="*/ 78377 h 1332412"/>
              <a:gd name="connsiteX57" fmla="*/ 731520 w 1428206"/>
              <a:gd name="connsiteY57" fmla="*/ 235132 h 1332412"/>
              <a:gd name="connsiteX58" fmla="*/ 748937 w 1428206"/>
              <a:gd name="connsiteY58" fmla="*/ 261257 h 1332412"/>
              <a:gd name="connsiteX59" fmla="*/ 766354 w 1428206"/>
              <a:gd name="connsiteY59" fmla="*/ 313509 h 1332412"/>
              <a:gd name="connsiteX60" fmla="*/ 748937 w 1428206"/>
              <a:gd name="connsiteY60" fmla="*/ 339634 h 1332412"/>
              <a:gd name="connsiteX61" fmla="*/ 705394 w 1428206"/>
              <a:gd name="connsiteY61" fmla="*/ 348343 h 1332412"/>
              <a:gd name="connsiteX62" fmla="*/ 644434 w 1428206"/>
              <a:gd name="connsiteY62" fmla="*/ 365760 h 1332412"/>
              <a:gd name="connsiteX63" fmla="*/ 609600 w 1428206"/>
              <a:gd name="connsiteY63" fmla="*/ 374469 h 1332412"/>
              <a:gd name="connsiteX64" fmla="*/ 583474 w 1428206"/>
              <a:gd name="connsiteY64" fmla="*/ 391886 h 1332412"/>
              <a:gd name="connsiteX65" fmla="*/ 487680 w 1428206"/>
              <a:gd name="connsiteY65" fmla="*/ 409303 h 1332412"/>
              <a:gd name="connsiteX66" fmla="*/ 400594 w 1428206"/>
              <a:gd name="connsiteY66" fmla="*/ 461554 h 1332412"/>
              <a:gd name="connsiteX67" fmla="*/ 374469 w 1428206"/>
              <a:gd name="connsiteY67" fmla="*/ 478972 h 1332412"/>
              <a:gd name="connsiteX68" fmla="*/ 348343 w 1428206"/>
              <a:gd name="connsiteY68" fmla="*/ 487680 h 1332412"/>
              <a:gd name="connsiteX69" fmla="*/ 313509 w 1428206"/>
              <a:gd name="connsiteY69" fmla="*/ 505097 h 1332412"/>
              <a:gd name="connsiteX70" fmla="*/ 278674 w 1428206"/>
              <a:gd name="connsiteY70" fmla="*/ 513806 h 1332412"/>
              <a:gd name="connsiteX71" fmla="*/ 252549 w 1428206"/>
              <a:gd name="connsiteY71" fmla="*/ 531223 h 1332412"/>
              <a:gd name="connsiteX72" fmla="*/ 226423 w 1428206"/>
              <a:gd name="connsiteY72" fmla="*/ 539932 h 1332412"/>
              <a:gd name="connsiteX73" fmla="*/ 200297 w 1428206"/>
              <a:gd name="connsiteY73" fmla="*/ 566057 h 1332412"/>
              <a:gd name="connsiteX74" fmla="*/ 174172 w 1428206"/>
              <a:gd name="connsiteY74" fmla="*/ 583474 h 1332412"/>
              <a:gd name="connsiteX75" fmla="*/ 156754 w 1428206"/>
              <a:gd name="connsiteY75" fmla="*/ 609600 h 1332412"/>
              <a:gd name="connsiteX76" fmla="*/ 130629 w 1428206"/>
              <a:gd name="connsiteY76" fmla="*/ 618309 h 13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428206" h="1332412">
                <a:moveTo>
                  <a:pt x="130629" y="618309"/>
                </a:moveTo>
                <a:cubicBezTo>
                  <a:pt x="117566" y="631372"/>
                  <a:pt x="87619" y="669494"/>
                  <a:pt x="78377" y="687977"/>
                </a:cubicBezTo>
                <a:cubicBezTo>
                  <a:pt x="74272" y="696188"/>
                  <a:pt x="74223" y="706133"/>
                  <a:pt x="69669" y="714103"/>
                </a:cubicBezTo>
                <a:cubicBezTo>
                  <a:pt x="26796" y="789132"/>
                  <a:pt x="58046" y="709292"/>
                  <a:pt x="26126" y="783772"/>
                </a:cubicBezTo>
                <a:cubicBezTo>
                  <a:pt x="15350" y="808916"/>
                  <a:pt x="15002" y="825120"/>
                  <a:pt x="8709" y="853440"/>
                </a:cubicBezTo>
                <a:cubicBezTo>
                  <a:pt x="6113" y="865124"/>
                  <a:pt x="2903" y="876663"/>
                  <a:pt x="0" y="888274"/>
                </a:cubicBezTo>
                <a:cubicBezTo>
                  <a:pt x="5806" y="952137"/>
                  <a:pt x="7286" y="1016542"/>
                  <a:pt x="17417" y="1079863"/>
                </a:cubicBezTo>
                <a:cubicBezTo>
                  <a:pt x="19071" y="1090198"/>
                  <a:pt x="30153" y="1096628"/>
                  <a:pt x="34834" y="1105989"/>
                </a:cubicBezTo>
                <a:cubicBezTo>
                  <a:pt x="38939" y="1114199"/>
                  <a:pt x="37809" y="1124946"/>
                  <a:pt x="43543" y="1132114"/>
                </a:cubicBezTo>
                <a:cubicBezTo>
                  <a:pt x="50082" y="1140287"/>
                  <a:pt x="60960" y="1143726"/>
                  <a:pt x="69669" y="1149532"/>
                </a:cubicBezTo>
                <a:cubicBezTo>
                  <a:pt x="75475" y="1164046"/>
                  <a:pt x="79330" y="1179502"/>
                  <a:pt x="87086" y="1193074"/>
                </a:cubicBezTo>
                <a:cubicBezTo>
                  <a:pt x="94008" y="1205187"/>
                  <a:pt x="134628" y="1233086"/>
                  <a:pt x="139337" y="1236617"/>
                </a:cubicBezTo>
                <a:cubicBezTo>
                  <a:pt x="145143" y="1245326"/>
                  <a:pt x="148877" y="1255851"/>
                  <a:pt x="156754" y="1262743"/>
                </a:cubicBezTo>
                <a:cubicBezTo>
                  <a:pt x="229976" y="1326812"/>
                  <a:pt x="183301" y="1280370"/>
                  <a:pt x="235132" y="1306286"/>
                </a:cubicBezTo>
                <a:cubicBezTo>
                  <a:pt x="250271" y="1313856"/>
                  <a:pt x="264160" y="1323703"/>
                  <a:pt x="278674" y="1332412"/>
                </a:cubicBezTo>
                <a:cubicBezTo>
                  <a:pt x="304800" y="1329509"/>
                  <a:pt x="332114" y="1332016"/>
                  <a:pt x="357052" y="1323703"/>
                </a:cubicBezTo>
                <a:cubicBezTo>
                  <a:pt x="386765" y="1313799"/>
                  <a:pt x="381446" y="1292332"/>
                  <a:pt x="391886" y="1271452"/>
                </a:cubicBezTo>
                <a:cubicBezTo>
                  <a:pt x="396567" y="1262091"/>
                  <a:pt x="403497" y="1254035"/>
                  <a:pt x="409303" y="1245326"/>
                </a:cubicBezTo>
                <a:cubicBezTo>
                  <a:pt x="412206" y="1227909"/>
                  <a:pt x="412428" y="1209825"/>
                  <a:pt x="418012" y="1193074"/>
                </a:cubicBezTo>
                <a:cubicBezTo>
                  <a:pt x="421322" y="1183145"/>
                  <a:pt x="428729" y="1174989"/>
                  <a:pt x="435429" y="1166949"/>
                </a:cubicBezTo>
                <a:cubicBezTo>
                  <a:pt x="460648" y="1136686"/>
                  <a:pt x="461170" y="1141015"/>
                  <a:pt x="496389" y="1123406"/>
                </a:cubicBezTo>
                <a:cubicBezTo>
                  <a:pt x="554446" y="1126309"/>
                  <a:pt x="612845" y="1125188"/>
                  <a:pt x="670560" y="1132114"/>
                </a:cubicBezTo>
                <a:cubicBezTo>
                  <a:pt x="689313" y="1134364"/>
                  <a:pt x="730717" y="1159141"/>
                  <a:pt x="748937" y="1166949"/>
                </a:cubicBezTo>
                <a:cubicBezTo>
                  <a:pt x="769809" y="1175894"/>
                  <a:pt x="787813" y="1178056"/>
                  <a:pt x="809897" y="1184366"/>
                </a:cubicBezTo>
                <a:cubicBezTo>
                  <a:pt x="872373" y="1202216"/>
                  <a:pt x="791051" y="1184079"/>
                  <a:pt x="879566" y="1201783"/>
                </a:cubicBezTo>
                <a:cubicBezTo>
                  <a:pt x="957943" y="1198880"/>
                  <a:pt x="1036440" y="1198291"/>
                  <a:pt x="1114697" y="1193074"/>
                </a:cubicBezTo>
                <a:cubicBezTo>
                  <a:pt x="1123856" y="1192463"/>
                  <a:pt x="1131997" y="1186888"/>
                  <a:pt x="1140823" y="1184366"/>
                </a:cubicBezTo>
                <a:cubicBezTo>
                  <a:pt x="1152331" y="1181078"/>
                  <a:pt x="1164193" y="1179096"/>
                  <a:pt x="1175657" y="1175657"/>
                </a:cubicBezTo>
                <a:cubicBezTo>
                  <a:pt x="1193242" y="1170381"/>
                  <a:pt x="1210324" y="1163515"/>
                  <a:pt x="1227909" y="1158240"/>
                </a:cubicBezTo>
                <a:cubicBezTo>
                  <a:pt x="1241866" y="1154053"/>
                  <a:pt x="1274232" y="1148142"/>
                  <a:pt x="1288869" y="1140823"/>
                </a:cubicBezTo>
                <a:cubicBezTo>
                  <a:pt x="1356396" y="1107059"/>
                  <a:pt x="1275451" y="1136588"/>
                  <a:pt x="1341120" y="1114697"/>
                </a:cubicBezTo>
                <a:cubicBezTo>
                  <a:pt x="1352731" y="1103086"/>
                  <a:pt x="1363486" y="1090550"/>
                  <a:pt x="1375954" y="1079863"/>
                </a:cubicBezTo>
                <a:cubicBezTo>
                  <a:pt x="1383901" y="1073052"/>
                  <a:pt x="1395542" y="1070619"/>
                  <a:pt x="1402080" y="1062446"/>
                </a:cubicBezTo>
                <a:cubicBezTo>
                  <a:pt x="1407815" y="1055278"/>
                  <a:pt x="1408563" y="1045226"/>
                  <a:pt x="1410789" y="1036320"/>
                </a:cubicBezTo>
                <a:cubicBezTo>
                  <a:pt x="1420761" y="996433"/>
                  <a:pt x="1422919" y="965399"/>
                  <a:pt x="1428206" y="923109"/>
                </a:cubicBezTo>
                <a:cubicBezTo>
                  <a:pt x="1425303" y="830217"/>
                  <a:pt x="1424799" y="737220"/>
                  <a:pt x="1419497" y="644434"/>
                </a:cubicBezTo>
                <a:cubicBezTo>
                  <a:pt x="1418973" y="635270"/>
                  <a:pt x="1413015" y="627214"/>
                  <a:pt x="1410789" y="618309"/>
                </a:cubicBezTo>
                <a:cubicBezTo>
                  <a:pt x="1407199" y="603949"/>
                  <a:pt x="1405670" y="589126"/>
                  <a:pt x="1402080" y="574766"/>
                </a:cubicBezTo>
                <a:cubicBezTo>
                  <a:pt x="1399854" y="565860"/>
                  <a:pt x="1395894" y="557466"/>
                  <a:pt x="1393372" y="548640"/>
                </a:cubicBezTo>
                <a:cubicBezTo>
                  <a:pt x="1390084" y="537132"/>
                  <a:pt x="1387566" y="525417"/>
                  <a:pt x="1384663" y="513806"/>
                </a:cubicBezTo>
                <a:cubicBezTo>
                  <a:pt x="1382916" y="498080"/>
                  <a:pt x="1378557" y="426988"/>
                  <a:pt x="1367246" y="400594"/>
                </a:cubicBezTo>
                <a:cubicBezTo>
                  <a:pt x="1363123" y="390974"/>
                  <a:pt x="1354080" y="384033"/>
                  <a:pt x="1349829" y="374469"/>
                </a:cubicBezTo>
                <a:cubicBezTo>
                  <a:pt x="1342373" y="357692"/>
                  <a:pt x="1340623" y="338638"/>
                  <a:pt x="1332412" y="322217"/>
                </a:cubicBezTo>
                <a:cubicBezTo>
                  <a:pt x="1279764" y="216927"/>
                  <a:pt x="1346824" y="347441"/>
                  <a:pt x="1297577" y="261257"/>
                </a:cubicBezTo>
                <a:cubicBezTo>
                  <a:pt x="1291136" y="249986"/>
                  <a:pt x="1285966" y="238034"/>
                  <a:pt x="1280160" y="226423"/>
                </a:cubicBezTo>
                <a:cubicBezTo>
                  <a:pt x="1258074" y="115988"/>
                  <a:pt x="1287671" y="235239"/>
                  <a:pt x="1254034" y="156754"/>
                </a:cubicBezTo>
                <a:cubicBezTo>
                  <a:pt x="1249319" y="145753"/>
                  <a:pt x="1251264" y="132312"/>
                  <a:pt x="1245326" y="121920"/>
                </a:cubicBezTo>
                <a:cubicBezTo>
                  <a:pt x="1239216" y="111227"/>
                  <a:pt x="1228661" y="103678"/>
                  <a:pt x="1219200" y="95794"/>
                </a:cubicBezTo>
                <a:cubicBezTo>
                  <a:pt x="1198984" y="78947"/>
                  <a:pt x="1174539" y="68462"/>
                  <a:pt x="1149532" y="60960"/>
                </a:cubicBezTo>
                <a:cubicBezTo>
                  <a:pt x="1135354" y="56707"/>
                  <a:pt x="1120269" y="56147"/>
                  <a:pt x="1105989" y="52252"/>
                </a:cubicBezTo>
                <a:cubicBezTo>
                  <a:pt x="1088276" y="47421"/>
                  <a:pt x="1071548" y="39287"/>
                  <a:pt x="1053737" y="34834"/>
                </a:cubicBezTo>
                <a:cubicBezTo>
                  <a:pt x="1042126" y="31931"/>
                  <a:pt x="1030587" y="28722"/>
                  <a:pt x="1018903" y="26126"/>
                </a:cubicBezTo>
                <a:cubicBezTo>
                  <a:pt x="1004454" y="22915"/>
                  <a:pt x="989640" y="21312"/>
                  <a:pt x="975360" y="17417"/>
                </a:cubicBezTo>
                <a:cubicBezTo>
                  <a:pt x="957648" y="12586"/>
                  <a:pt x="940526" y="5806"/>
                  <a:pt x="923109" y="0"/>
                </a:cubicBezTo>
                <a:cubicBezTo>
                  <a:pt x="870857" y="2903"/>
                  <a:pt x="817263" y="-3412"/>
                  <a:pt x="766354" y="8709"/>
                </a:cubicBezTo>
                <a:cubicBezTo>
                  <a:pt x="752235" y="12071"/>
                  <a:pt x="749787" y="32620"/>
                  <a:pt x="740229" y="43543"/>
                </a:cubicBezTo>
                <a:cubicBezTo>
                  <a:pt x="729416" y="55901"/>
                  <a:pt x="717006" y="66766"/>
                  <a:pt x="705394" y="78377"/>
                </a:cubicBezTo>
                <a:cubicBezTo>
                  <a:pt x="712745" y="181284"/>
                  <a:pt x="696610" y="174039"/>
                  <a:pt x="731520" y="235132"/>
                </a:cubicBezTo>
                <a:cubicBezTo>
                  <a:pt x="736713" y="244219"/>
                  <a:pt x="744686" y="251693"/>
                  <a:pt x="748937" y="261257"/>
                </a:cubicBezTo>
                <a:cubicBezTo>
                  <a:pt x="756393" y="278034"/>
                  <a:pt x="766354" y="313509"/>
                  <a:pt x="766354" y="313509"/>
                </a:cubicBezTo>
                <a:cubicBezTo>
                  <a:pt x="760548" y="322217"/>
                  <a:pt x="758024" y="334441"/>
                  <a:pt x="748937" y="339634"/>
                </a:cubicBezTo>
                <a:cubicBezTo>
                  <a:pt x="736085" y="346978"/>
                  <a:pt x="719843" y="345132"/>
                  <a:pt x="705394" y="348343"/>
                </a:cubicBezTo>
                <a:cubicBezTo>
                  <a:pt x="644155" y="361952"/>
                  <a:pt x="695336" y="351217"/>
                  <a:pt x="644434" y="365760"/>
                </a:cubicBezTo>
                <a:cubicBezTo>
                  <a:pt x="632926" y="369048"/>
                  <a:pt x="621211" y="371566"/>
                  <a:pt x="609600" y="374469"/>
                </a:cubicBezTo>
                <a:cubicBezTo>
                  <a:pt x="600891" y="380275"/>
                  <a:pt x="593499" y="388879"/>
                  <a:pt x="583474" y="391886"/>
                </a:cubicBezTo>
                <a:cubicBezTo>
                  <a:pt x="514590" y="412551"/>
                  <a:pt x="540139" y="389630"/>
                  <a:pt x="487680" y="409303"/>
                </a:cubicBezTo>
                <a:cubicBezTo>
                  <a:pt x="457077" y="420779"/>
                  <a:pt x="426634" y="444194"/>
                  <a:pt x="400594" y="461554"/>
                </a:cubicBezTo>
                <a:cubicBezTo>
                  <a:pt x="391885" y="467360"/>
                  <a:pt x="384398" y="475662"/>
                  <a:pt x="374469" y="478972"/>
                </a:cubicBezTo>
                <a:cubicBezTo>
                  <a:pt x="365760" y="481875"/>
                  <a:pt x="356780" y="484064"/>
                  <a:pt x="348343" y="487680"/>
                </a:cubicBezTo>
                <a:cubicBezTo>
                  <a:pt x="336411" y="492794"/>
                  <a:pt x="325664" y="500539"/>
                  <a:pt x="313509" y="505097"/>
                </a:cubicBezTo>
                <a:cubicBezTo>
                  <a:pt x="302302" y="509300"/>
                  <a:pt x="290286" y="510903"/>
                  <a:pt x="278674" y="513806"/>
                </a:cubicBezTo>
                <a:cubicBezTo>
                  <a:pt x="269966" y="519612"/>
                  <a:pt x="261910" y="526542"/>
                  <a:pt x="252549" y="531223"/>
                </a:cubicBezTo>
                <a:cubicBezTo>
                  <a:pt x="244338" y="535328"/>
                  <a:pt x="234061" y="534840"/>
                  <a:pt x="226423" y="539932"/>
                </a:cubicBezTo>
                <a:cubicBezTo>
                  <a:pt x="216176" y="546763"/>
                  <a:pt x="209758" y="558173"/>
                  <a:pt x="200297" y="566057"/>
                </a:cubicBezTo>
                <a:cubicBezTo>
                  <a:pt x="192257" y="572757"/>
                  <a:pt x="182880" y="577668"/>
                  <a:pt x="174172" y="583474"/>
                </a:cubicBezTo>
                <a:cubicBezTo>
                  <a:pt x="168366" y="592183"/>
                  <a:pt x="164155" y="602199"/>
                  <a:pt x="156754" y="609600"/>
                </a:cubicBezTo>
                <a:cubicBezTo>
                  <a:pt x="114719" y="651635"/>
                  <a:pt x="143692" y="605246"/>
                  <a:pt x="130629" y="618309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2114053" y="2443056"/>
            <a:ext cx="587588" cy="341334"/>
          </a:xfrm>
          <a:custGeom>
            <a:avLst/>
            <a:gdLst>
              <a:gd name="connsiteX0" fmla="*/ 43767 w 505322"/>
              <a:gd name="connsiteY0" fmla="*/ 156754 h 244414"/>
              <a:gd name="connsiteX1" fmla="*/ 87310 w 505322"/>
              <a:gd name="connsiteY1" fmla="*/ 174172 h 244414"/>
              <a:gd name="connsiteX2" fmla="*/ 113436 w 505322"/>
              <a:gd name="connsiteY2" fmla="*/ 200297 h 244414"/>
              <a:gd name="connsiteX3" fmla="*/ 200522 w 505322"/>
              <a:gd name="connsiteY3" fmla="*/ 235132 h 244414"/>
              <a:gd name="connsiteX4" fmla="*/ 374693 w 505322"/>
              <a:gd name="connsiteY4" fmla="*/ 243840 h 244414"/>
              <a:gd name="connsiteX5" fmla="*/ 487904 w 505322"/>
              <a:gd name="connsiteY5" fmla="*/ 235132 h 244414"/>
              <a:gd name="connsiteX6" fmla="*/ 505322 w 505322"/>
              <a:gd name="connsiteY6" fmla="*/ 182880 h 244414"/>
              <a:gd name="connsiteX7" fmla="*/ 487904 w 505322"/>
              <a:gd name="connsiteY7" fmla="*/ 87086 h 244414"/>
              <a:gd name="connsiteX8" fmla="*/ 409527 w 505322"/>
              <a:gd name="connsiteY8" fmla="*/ 52252 h 244414"/>
              <a:gd name="connsiteX9" fmla="*/ 226647 w 505322"/>
              <a:gd name="connsiteY9" fmla="*/ 43543 h 244414"/>
              <a:gd name="connsiteX10" fmla="*/ 200522 w 505322"/>
              <a:gd name="connsiteY10" fmla="*/ 26126 h 244414"/>
              <a:gd name="connsiteX11" fmla="*/ 183104 w 505322"/>
              <a:gd name="connsiteY11" fmla="*/ 8709 h 244414"/>
              <a:gd name="connsiteX12" fmla="*/ 156979 w 505322"/>
              <a:gd name="connsiteY12" fmla="*/ 0 h 244414"/>
              <a:gd name="connsiteX13" fmla="*/ 26350 w 505322"/>
              <a:gd name="connsiteY13" fmla="*/ 26126 h 244414"/>
              <a:gd name="connsiteX14" fmla="*/ 8933 w 505322"/>
              <a:gd name="connsiteY14" fmla="*/ 52252 h 244414"/>
              <a:gd name="connsiteX15" fmla="*/ 8933 w 505322"/>
              <a:gd name="connsiteY15" fmla="*/ 130629 h 244414"/>
              <a:gd name="connsiteX16" fmla="*/ 35059 w 505322"/>
              <a:gd name="connsiteY16" fmla="*/ 139337 h 244414"/>
              <a:gd name="connsiteX17" fmla="*/ 43767 w 505322"/>
              <a:gd name="connsiteY17" fmla="*/ 156754 h 2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5322" h="244414">
                <a:moveTo>
                  <a:pt x="43767" y="156754"/>
                </a:moveTo>
                <a:cubicBezTo>
                  <a:pt x="58281" y="162560"/>
                  <a:pt x="74054" y="165887"/>
                  <a:pt x="87310" y="174172"/>
                </a:cubicBezTo>
                <a:cubicBezTo>
                  <a:pt x="97754" y="180699"/>
                  <a:pt x="103414" y="193139"/>
                  <a:pt x="113436" y="200297"/>
                </a:cubicBezTo>
                <a:cubicBezTo>
                  <a:pt x="128684" y="211188"/>
                  <a:pt x="186878" y="234450"/>
                  <a:pt x="200522" y="235132"/>
                </a:cubicBezTo>
                <a:lnTo>
                  <a:pt x="374693" y="243840"/>
                </a:lnTo>
                <a:cubicBezTo>
                  <a:pt x="412430" y="240937"/>
                  <a:pt x="453606" y="251138"/>
                  <a:pt x="487904" y="235132"/>
                </a:cubicBezTo>
                <a:cubicBezTo>
                  <a:pt x="504541" y="227368"/>
                  <a:pt x="505322" y="182880"/>
                  <a:pt x="505322" y="182880"/>
                </a:cubicBezTo>
                <a:cubicBezTo>
                  <a:pt x="499516" y="150949"/>
                  <a:pt x="499555" y="117378"/>
                  <a:pt x="487904" y="87086"/>
                </a:cubicBezTo>
                <a:cubicBezTo>
                  <a:pt x="481830" y="71295"/>
                  <a:pt x="409738" y="52262"/>
                  <a:pt x="409527" y="52252"/>
                </a:cubicBezTo>
                <a:lnTo>
                  <a:pt x="226647" y="43543"/>
                </a:lnTo>
                <a:cubicBezTo>
                  <a:pt x="217939" y="37737"/>
                  <a:pt x="208695" y="32664"/>
                  <a:pt x="200522" y="26126"/>
                </a:cubicBezTo>
                <a:cubicBezTo>
                  <a:pt x="194111" y="20997"/>
                  <a:pt x="190145" y="12933"/>
                  <a:pt x="183104" y="8709"/>
                </a:cubicBezTo>
                <a:cubicBezTo>
                  <a:pt x="175233" y="3986"/>
                  <a:pt x="165687" y="2903"/>
                  <a:pt x="156979" y="0"/>
                </a:cubicBezTo>
                <a:cubicBezTo>
                  <a:pt x="109099" y="3990"/>
                  <a:pt x="61483" y="-9007"/>
                  <a:pt x="26350" y="26126"/>
                </a:cubicBezTo>
                <a:cubicBezTo>
                  <a:pt x="18949" y="33527"/>
                  <a:pt x="14739" y="43543"/>
                  <a:pt x="8933" y="52252"/>
                </a:cubicBezTo>
                <a:cubicBezTo>
                  <a:pt x="4569" y="74071"/>
                  <a:pt x="-8778" y="108491"/>
                  <a:pt x="8933" y="130629"/>
                </a:cubicBezTo>
                <a:cubicBezTo>
                  <a:pt x="14668" y="137797"/>
                  <a:pt x="26350" y="136434"/>
                  <a:pt x="35059" y="139337"/>
                </a:cubicBezTo>
                <a:lnTo>
                  <a:pt x="43767" y="156754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11" name="Freeform 10"/>
          <p:cNvSpPr/>
          <p:nvPr/>
        </p:nvSpPr>
        <p:spPr bwMode="auto">
          <a:xfrm>
            <a:off x="2114053" y="3464585"/>
            <a:ext cx="587588" cy="703762"/>
          </a:xfrm>
          <a:custGeom>
            <a:avLst/>
            <a:gdLst>
              <a:gd name="connsiteX0" fmla="*/ 142145 w 751745"/>
              <a:gd name="connsiteY0" fmla="*/ 217714 h 609600"/>
              <a:gd name="connsiteX1" fmla="*/ 133437 w 751745"/>
              <a:gd name="connsiteY1" fmla="*/ 531223 h 609600"/>
              <a:gd name="connsiteX2" fmla="*/ 142145 w 751745"/>
              <a:gd name="connsiteY2" fmla="*/ 557348 h 609600"/>
              <a:gd name="connsiteX3" fmla="*/ 159563 w 751745"/>
              <a:gd name="connsiteY3" fmla="*/ 583474 h 609600"/>
              <a:gd name="connsiteX4" fmla="*/ 211814 w 751745"/>
              <a:gd name="connsiteY4" fmla="*/ 609600 h 609600"/>
              <a:gd name="connsiteX5" fmla="*/ 307608 w 751745"/>
              <a:gd name="connsiteY5" fmla="*/ 600891 h 609600"/>
              <a:gd name="connsiteX6" fmla="*/ 333734 w 751745"/>
              <a:gd name="connsiteY6" fmla="*/ 583474 h 609600"/>
              <a:gd name="connsiteX7" fmla="*/ 403403 w 751745"/>
              <a:gd name="connsiteY7" fmla="*/ 566057 h 609600"/>
              <a:gd name="connsiteX8" fmla="*/ 612408 w 751745"/>
              <a:gd name="connsiteY8" fmla="*/ 566057 h 609600"/>
              <a:gd name="connsiteX9" fmla="*/ 638534 w 751745"/>
              <a:gd name="connsiteY9" fmla="*/ 539931 h 609600"/>
              <a:gd name="connsiteX10" fmla="*/ 673368 w 751745"/>
              <a:gd name="connsiteY10" fmla="*/ 487680 h 609600"/>
              <a:gd name="connsiteX11" fmla="*/ 682077 w 751745"/>
              <a:gd name="connsiteY11" fmla="*/ 452845 h 609600"/>
              <a:gd name="connsiteX12" fmla="*/ 690785 w 751745"/>
              <a:gd name="connsiteY12" fmla="*/ 348343 h 609600"/>
              <a:gd name="connsiteX13" fmla="*/ 708203 w 751745"/>
              <a:gd name="connsiteY13" fmla="*/ 322217 h 609600"/>
              <a:gd name="connsiteX14" fmla="*/ 716911 w 751745"/>
              <a:gd name="connsiteY14" fmla="*/ 296091 h 609600"/>
              <a:gd name="connsiteX15" fmla="*/ 751745 w 751745"/>
              <a:gd name="connsiteY15" fmla="*/ 243840 h 609600"/>
              <a:gd name="connsiteX16" fmla="*/ 743037 w 751745"/>
              <a:gd name="connsiteY16" fmla="*/ 139337 h 609600"/>
              <a:gd name="connsiteX17" fmla="*/ 682077 w 751745"/>
              <a:gd name="connsiteY17" fmla="*/ 69668 h 609600"/>
              <a:gd name="connsiteX18" fmla="*/ 655951 w 751745"/>
              <a:gd name="connsiteY18" fmla="*/ 60960 h 609600"/>
              <a:gd name="connsiteX19" fmla="*/ 621117 w 751745"/>
              <a:gd name="connsiteY19" fmla="*/ 43543 h 609600"/>
              <a:gd name="connsiteX20" fmla="*/ 499197 w 751745"/>
              <a:gd name="connsiteY20" fmla="*/ 17417 h 609600"/>
              <a:gd name="connsiteX21" fmla="*/ 368568 w 751745"/>
              <a:gd name="connsiteY21" fmla="*/ 8708 h 609600"/>
              <a:gd name="connsiteX22" fmla="*/ 211814 w 751745"/>
              <a:gd name="connsiteY22" fmla="*/ 0 h 609600"/>
              <a:gd name="connsiteX23" fmla="*/ 63768 w 751745"/>
              <a:gd name="connsiteY23" fmla="*/ 8708 h 609600"/>
              <a:gd name="connsiteX24" fmla="*/ 11517 w 751745"/>
              <a:gd name="connsiteY24" fmla="*/ 26125 h 609600"/>
              <a:gd name="connsiteX25" fmla="*/ 11517 w 751745"/>
              <a:gd name="connsiteY25" fmla="*/ 113211 h 609600"/>
              <a:gd name="connsiteX26" fmla="*/ 63768 w 751745"/>
              <a:gd name="connsiteY26" fmla="*/ 139337 h 609600"/>
              <a:gd name="connsiteX27" fmla="*/ 98603 w 751745"/>
              <a:gd name="connsiteY27" fmla="*/ 182880 h 609600"/>
              <a:gd name="connsiteX28" fmla="*/ 116020 w 751745"/>
              <a:gd name="connsiteY28" fmla="*/ 209005 h 609600"/>
              <a:gd name="connsiteX29" fmla="*/ 142145 w 751745"/>
              <a:gd name="connsiteY29" fmla="*/ 2177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1745" h="609600">
                <a:moveTo>
                  <a:pt x="142145" y="217714"/>
                </a:moveTo>
                <a:cubicBezTo>
                  <a:pt x="145048" y="271417"/>
                  <a:pt x="117664" y="270972"/>
                  <a:pt x="133437" y="531223"/>
                </a:cubicBezTo>
                <a:cubicBezTo>
                  <a:pt x="133992" y="540386"/>
                  <a:pt x="138040" y="549138"/>
                  <a:pt x="142145" y="557348"/>
                </a:cubicBezTo>
                <a:cubicBezTo>
                  <a:pt x="146826" y="566710"/>
                  <a:pt x="152162" y="576073"/>
                  <a:pt x="159563" y="583474"/>
                </a:cubicBezTo>
                <a:cubicBezTo>
                  <a:pt x="176445" y="600356"/>
                  <a:pt x="190565" y="602517"/>
                  <a:pt x="211814" y="609600"/>
                </a:cubicBezTo>
                <a:cubicBezTo>
                  <a:pt x="243745" y="606697"/>
                  <a:pt x="276257" y="607609"/>
                  <a:pt x="307608" y="600891"/>
                </a:cubicBezTo>
                <a:cubicBezTo>
                  <a:pt x="317842" y="598698"/>
                  <a:pt x="324373" y="588155"/>
                  <a:pt x="333734" y="583474"/>
                </a:cubicBezTo>
                <a:cubicBezTo>
                  <a:pt x="351589" y="574546"/>
                  <a:pt x="386836" y="569370"/>
                  <a:pt x="403403" y="566057"/>
                </a:cubicBezTo>
                <a:cubicBezTo>
                  <a:pt x="469751" y="571586"/>
                  <a:pt x="546060" y="583750"/>
                  <a:pt x="612408" y="566057"/>
                </a:cubicBezTo>
                <a:cubicBezTo>
                  <a:pt x="624308" y="562884"/>
                  <a:pt x="630973" y="549653"/>
                  <a:pt x="638534" y="539931"/>
                </a:cubicBezTo>
                <a:cubicBezTo>
                  <a:pt x="651385" y="523408"/>
                  <a:pt x="673368" y="487680"/>
                  <a:pt x="673368" y="487680"/>
                </a:cubicBezTo>
                <a:cubicBezTo>
                  <a:pt x="676271" y="476068"/>
                  <a:pt x="680592" y="464722"/>
                  <a:pt x="682077" y="452845"/>
                </a:cubicBezTo>
                <a:cubicBezTo>
                  <a:pt x="686413" y="418160"/>
                  <a:pt x="683930" y="382619"/>
                  <a:pt x="690785" y="348343"/>
                </a:cubicBezTo>
                <a:cubicBezTo>
                  <a:pt x="692838" y="338080"/>
                  <a:pt x="702397" y="330926"/>
                  <a:pt x="708203" y="322217"/>
                </a:cubicBezTo>
                <a:cubicBezTo>
                  <a:pt x="711106" y="313508"/>
                  <a:pt x="712453" y="304116"/>
                  <a:pt x="716911" y="296091"/>
                </a:cubicBezTo>
                <a:cubicBezTo>
                  <a:pt x="727077" y="277793"/>
                  <a:pt x="751745" y="243840"/>
                  <a:pt x="751745" y="243840"/>
                </a:cubicBezTo>
                <a:cubicBezTo>
                  <a:pt x="748842" y="209006"/>
                  <a:pt x="752392" y="173017"/>
                  <a:pt x="743037" y="139337"/>
                </a:cubicBezTo>
                <a:cubicBezTo>
                  <a:pt x="734609" y="108997"/>
                  <a:pt x="709514" y="83386"/>
                  <a:pt x="682077" y="69668"/>
                </a:cubicBezTo>
                <a:cubicBezTo>
                  <a:pt x="673866" y="65563"/>
                  <a:pt x="664388" y="64576"/>
                  <a:pt x="655951" y="60960"/>
                </a:cubicBezTo>
                <a:cubicBezTo>
                  <a:pt x="644019" y="55846"/>
                  <a:pt x="633433" y="47648"/>
                  <a:pt x="621117" y="43543"/>
                </a:cubicBezTo>
                <a:cubicBezTo>
                  <a:pt x="595545" y="35019"/>
                  <a:pt x="529898" y="20341"/>
                  <a:pt x="499197" y="17417"/>
                </a:cubicBezTo>
                <a:cubicBezTo>
                  <a:pt x="455754" y="13280"/>
                  <a:pt x="412128" y="11348"/>
                  <a:pt x="368568" y="8708"/>
                </a:cubicBezTo>
                <a:lnTo>
                  <a:pt x="211814" y="0"/>
                </a:lnTo>
                <a:cubicBezTo>
                  <a:pt x="162465" y="2903"/>
                  <a:pt x="112787" y="2314"/>
                  <a:pt x="63768" y="8708"/>
                </a:cubicBezTo>
                <a:cubicBezTo>
                  <a:pt x="45563" y="11082"/>
                  <a:pt x="11517" y="26125"/>
                  <a:pt x="11517" y="26125"/>
                </a:cubicBezTo>
                <a:cubicBezTo>
                  <a:pt x="366" y="59577"/>
                  <a:pt x="-7544" y="70324"/>
                  <a:pt x="11517" y="113211"/>
                </a:cubicBezTo>
                <a:cubicBezTo>
                  <a:pt x="17389" y="126422"/>
                  <a:pt x="52176" y="135473"/>
                  <a:pt x="63768" y="139337"/>
                </a:cubicBezTo>
                <a:cubicBezTo>
                  <a:pt x="117368" y="219739"/>
                  <a:pt x="48972" y="120844"/>
                  <a:pt x="98603" y="182880"/>
                </a:cubicBezTo>
                <a:cubicBezTo>
                  <a:pt x="105141" y="191053"/>
                  <a:pt x="107045" y="203620"/>
                  <a:pt x="116020" y="209005"/>
                </a:cubicBezTo>
                <a:cubicBezTo>
                  <a:pt x="123487" y="213485"/>
                  <a:pt x="139242" y="164011"/>
                  <a:pt x="142145" y="217714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C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021494" y="2202024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381974" y="2153807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738001" y="2163138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093477" y="2159138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767716" y="4292262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743593" y="3800434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767717" y="3317312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743592" y="2843811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3112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916859"/>
              </p:ext>
            </p:extLst>
          </p:nvPr>
        </p:nvGraphicFramePr>
        <p:xfrm>
          <a:off x="1769183" y="2217262"/>
          <a:ext cx="2578444" cy="190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11"/>
                <a:gridCol w="644611"/>
                <a:gridCol w="644611"/>
                <a:gridCol w="644611"/>
              </a:tblGrid>
              <a:tr h="47611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7" name="Straight Connector 26"/>
          <p:cNvCxnSpPr/>
          <p:nvPr/>
        </p:nvCxnSpPr>
        <p:spPr>
          <a:xfrm flipV="1">
            <a:off x="1425828" y="4119458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 bwMode="auto">
          <a:xfrm>
            <a:off x="1540585" y="4322031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1540585" y="1731231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1831310" y="450492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0      1      2      3 </a:t>
            </a:r>
          </a:p>
        </p:txBody>
      </p:sp>
      <p:sp>
        <p:nvSpPr>
          <p:cNvPr id="19" name="Rectangle 18"/>
          <p:cNvSpPr/>
          <p:nvPr/>
        </p:nvSpPr>
        <p:spPr bwMode="auto">
          <a:xfrm rot="16200000">
            <a:off x="21095" y="2915629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3369962" y="2401790"/>
            <a:ext cx="941615" cy="1140823"/>
          </a:xfrm>
          <a:custGeom>
            <a:avLst/>
            <a:gdLst>
              <a:gd name="connsiteX0" fmla="*/ 130629 w 1428206"/>
              <a:gd name="connsiteY0" fmla="*/ 618309 h 1332412"/>
              <a:gd name="connsiteX1" fmla="*/ 78377 w 1428206"/>
              <a:gd name="connsiteY1" fmla="*/ 687977 h 1332412"/>
              <a:gd name="connsiteX2" fmla="*/ 69669 w 1428206"/>
              <a:gd name="connsiteY2" fmla="*/ 714103 h 1332412"/>
              <a:gd name="connsiteX3" fmla="*/ 26126 w 1428206"/>
              <a:gd name="connsiteY3" fmla="*/ 783772 h 1332412"/>
              <a:gd name="connsiteX4" fmla="*/ 8709 w 1428206"/>
              <a:gd name="connsiteY4" fmla="*/ 853440 h 1332412"/>
              <a:gd name="connsiteX5" fmla="*/ 0 w 1428206"/>
              <a:gd name="connsiteY5" fmla="*/ 888274 h 1332412"/>
              <a:gd name="connsiteX6" fmla="*/ 17417 w 1428206"/>
              <a:gd name="connsiteY6" fmla="*/ 1079863 h 1332412"/>
              <a:gd name="connsiteX7" fmla="*/ 34834 w 1428206"/>
              <a:gd name="connsiteY7" fmla="*/ 1105989 h 1332412"/>
              <a:gd name="connsiteX8" fmla="*/ 43543 w 1428206"/>
              <a:gd name="connsiteY8" fmla="*/ 1132114 h 1332412"/>
              <a:gd name="connsiteX9" fmla="*/ 69669 w 1428206"/>
              <a:gd name="connsiteY9" fmla="*/ 1149532 h 1332412"/>
              <a:gd name="connsiteX10" fmla="*/ 87086 w 1428206"/>
              <a:gd name="connsiteY10" fmla="*/ 1193074 h 1332412"/>
              <a:gd name="connsiteX11" fmla="*/ 139337 w 1428206"/>
              <a:gd name="connsiteY11" fmla="*/ 1236617 h 1332412"/>
              <a:gd name="connsiteX12" fmla="*/ 156754 w 1428206"/>
              <a:gd name="connsiteY12" fmla="*/ 1262743 h 1332412"/>
              <a:gd name="connsiteX13" fmla="*/ 235132 w 1428206"/>
              <a:gd name="connsiteY13" fmla="*/ 1306286 h 1332412"/>
              <a:gd name="connsiteX14" fmla="*/ 278674 w 1428206"/>
              <a:gd name="connsiteY14" fmla="*/ 1332412 h 1332412"/>
              <a:gd name="connsiteX15" fmla="*/ 357052 w 1428206"/>
              <a:gd name="connsiteY15" fmla="*/ 1323703 h 1332412"/>
              <a:gd name="connsiteX16" fmla="*/ 391886 w 1428206"/>
              <a:gd name="connsiteY16" fmla="*/ 1271452 h 1332412"/>
              <a:gd name="connsiteX17" fmla="*/ 409303 w 1428206"/>
              <a:gd name="connsiteY17" fmla="*/ 1245326 h 1332412"/>
              <a:gd name="connsiteX18" fmla="*/ 418012 w 1428206"/>
              <a:gd name="connsiteY18" fmla="*/ 1193074 h 1332412"/>
              <a:gd name="connsiteX19" fmla="*/ 435429 w 1428206"/>
              <a:gd name="connsiteY19" fmla="*/ 1166949 h 1332412"/>
              <a:gd name="connsiteX20" fmla="*/ 496389 w 1428206"/>
              <a:gd name="connsiteY20" fmla="*/ 1123406 h 1332412"/>
              <a:gd name="connsiteX21" fmla="*/ 670560 w 1428206"/>
              <a:gd name="connsiteY21" fmla="*/ 1132114 h 1332412"/>
              <a:gd name="connsiteX22" fmla="*/ 748937 w 1428206"/>
              <a:gd name="connsiteY22" fmla="*/ 1166949 h 1332412"/>
              <a:gd name="connsiteX23" fmla="*/ 809897 w 1428206"/>
              <a:gd name="connsiteY23" fmla="*/ 1184366 h 1332412"/>
              <a:gd name="connsiteX24" fmla="*/ 879566 w 1428206"/>
              <a:gd name="connsiteY24" fmla="*/ 1201783 h 1332412"/>
              <a:gd name="connsiteX25" fmla="*/ 1114697 w 1428206"/>
              <a:gd name="connsiteY25" fmla="*/ 1193074 h 1332412"/>
              <a:gd name="connsiteX26" fmla="*/ 1140823 w 1428206"/>
              <a:gd name="connsiteY26" fmla="*/ 1184366 h 1332412"/>
              <a:gd name="connsiteX27" fmla="*/ 1175657 w 1428206"/>
              <a:gd name="connsiteY27" fmla="*/ 1175657 h 1332412"/>
              <a:gd name="connsiteX28" fmla="*/ 1227909 w 1428206"/>
              <a:gd name="connsiteY28" fmla="*/ 1158240 h 1332412"/>
              <a:gd name="connsiteX29" fmla="*/ 1288869 w 1428206"/>
              <a:gd name="connsiteY29" fmla="*/ 1140823 h 1332412"/>
              <a:gd name="connsiteX30" fmla="*/ 1341120 w 1428206"/>
              <a:gd name="connsiteY30" fmla="*/ 1114697 h 1332412"/>
              <a:gd name="connsiteX31" fmla="*/ 1375954 w 1428206"/>
              <a:gd name="connsiteY31" fmla="*/ 1079863 h 1332412"/>
              <a:gd name="connsiteX32" fmla="*/ 1402080 w 1428206"/>
              <a:gd name="connsiteY32" fmla="*/ 1062446 h 1332412"/>
              <a:gd name="connsiteX33" fmla="*/ 1410789 w 1428206"/>
              <a:gd name="connsiteY33" fmla="*/ 1036320 h 1332412"/>
              <a:gd name="connsiteX34" fmla="*/ 1428206 w 1428206"/>
              <a:gd name="connsiteY34" fmla="*/ 923109 h 1332412"/>
              <a:gd name="connsiteX35" fmla="*/ 1419497 w 1428206"/>
              <a:gd name="connsiteY35" fmla="*/ 644434 h 1332412"/>
              <a:gd name="connsiteX36" fmla="*/ 1410789 w 1428206"/>
              <a:gd name="connsiteY36" fmla="*/ 618309 h 1332412"/>
              <a:gd name="connsiteX37" fmla="*/ 1402080 w 1428206"/>
              <a:gd name="connsiteY37" fmla="*/ 574766 h 1332412"/>
              <a:gd name="connsiteX38" fmla="*/ 1393372 w 1428206"/>
              <a:gd name="connsiteY38" fmla="*/ 548640 h 1332412"/>
              <a:gd name="connsiteX39" fmla="*/ 1384663 w 1428206"/>
              <a:gd name="connsiteY39" fmla="*/ 513806 h 1332412"/>
              <a:gd name="connsiteX40" fmla="*/ 1367246 w 1428206"/>
              <a:gd name="connsiteY40" fmla="*/ 400594 h 1332412"/>
              <a:gd name="connsiteX41" fmla="*/ 1349829 w 1428206"/>
              <a:gd name="connsiteY41" fmla="*/ 374469 h 1332412"/>
              <a:gd name="connsiteX42" fmla="*/ 1332412 w 1428206"/>
              <a:gd name="connsiteY42" fmla="*/ 322217 h 1332412"/>
              <a:gd name="connsiteX43" fmla="*/ 1297577 w 1428206"/>
              <a:gd name="connsiteY43" fmla="*/ 261257 h 1332412"/>
              <a:gd name="connsiteX44" fmla="*/ 1280160 w 1428206"/>
              <a:gd name="connsiteY44" fmla="*/ 226423 h 1332412"/>
              <a:gd name="connsiteX45" fmla="*/ 1254034 w 1428206"/>
              <a:gd name="connsiteY45" fmla="*/ 156754 h 1332412"/>
              <a:gd name="connsiteX46" fmla="*/ 1245326 w 1428206"/>
              <a:gd name="connsiteY46" fmla="*/ 121920 h 1332412"/>
              <a:gd name="connsiteX47" fmla="*/ 1219200 w 1428206"/>
              <a:gd name="connsiteY47" fmla="*/ 95794 h 1332412"/>
              <a:gd name="connsiteX48" fmla="*/ 1149532 w 1428206"/>
              <a:gd name="connsiteY48" fmla="*/ 60960 h 1332412"/>
              <a:gd name="connsiteX49" fmla="*/ 1105989 w 1428206"/>
              <a:gd name="connsiteY49" fmla="*/ 52252 h 1332412"/>
              <a:gd name="connsiteX50" fmla="*/ 1053737 w 1428206"/>
              <a:gd name="connsiteY50" fmla="*/ 34834 h 1332412"/>
              <a:gd name="connsiteX51" fmla="*/ 1018903 w 1428206"/>
              <a:gd name="connsiteY51" fmla="*/ 26126 h 1332412"/>
              <a:gd name="connsiteX52" fmla="*/ 975360 w 1428206"/>
              <a:gd name="connsiteY52" fmla="*/ 17417 h 1332412"/>
              <a:gd name="connsiteX53" fmla="*/ 923109 w 1428206"/>
              <a:gd name="connsiteY53" fmla="*/ 0 h 1332412"/>
              <a:gd name="connsiteX54" fmla="*/ 766354 w 1428206"/>
              <a:gd name="connsiteY54" fmla="*/ 8709 h 1332412"/>
              <a:gd name="connsiteX55" fmla="*/ 740229 w 1428206"/>
              <a:gd name="connsiteY55" fmla="*/ 43543 h 1332412"/>
              <a:gd name="connsiteX56" fmla="*/ 705394 w 1428206"/>
              <a:gd name="connsiteY56" fmla="*/ 78377 h 1332412"/>
              <a:gd name="connsiteX57" fmla="*/ 731520 w 1428206"/>
              <a:gd name="connsiteY57" fmla="*/ 235132 h 1332412"/>
              <a:gd name="connsiteX58" fmla="*/ 748937 w 1428206"/>
              <a:gd name="connsiteY58" fmla="*/ 261257 h 1332412"/>
              <a:gd name="connsiteX59" fmla="*/ 766354 w 1428206"/>
              <a:gd name="connsiteY59" fmla="*/ 313509 h 1332412"/>
              <a:gd name="connsiteX60" fmla="*/ 748937 w 1428206"/>
              <a:gd name="connsiteY60" fmla="*/ 339634 h 1332412"/>
              <a:gd name="connsiteX61" fmla="*/ 705394 w 1428206"/>
              <a:gd name="connsiteY61" fmla="*/ 348343 h 1332412"/>
              <a:gd name="connsiteX62" fmla="*/ 644434 w 1428206"/>
              <a:gd name="connsiteY62" fmla="*/ 365760 h 1332412"/>
              <a:gd name="connsiteX63" fmla="*/ 609600 w 1428206"/>
              <a:gd name="connsiteY63" fmla="*/ 374469 h 1332412"/>
              <a:gd name="connsiteX64" fmla="*/ 583474 w 1428206"/>
              <a:gd name="connsiteY64" fmla="*/ 391886 h 1332412"/>
              <a:gd name="connsiteX65" fmla="*/ 487680 w 1428206"/>
              <a:gd name="connsiteY65" fmla="*/ 409303 h 1332412"/>
              <a:gd name="connsiteX66" fmla="*/ 400594 w 1428206"/>
              <a:gd name="connsiteY66" fmla="*/ 461554 h 1332412"/>
              <a:gd name="connsiteX67" fmla="*/ 374469 w 1428206"/>
              <a:gd name="connsiteY67" fmla="*/ 478972 h 1332412"/>
              <a:gd name="connsiteX68" fmla="*/ 348343 w 1428206"/>
              <a:gd name="connsiteY68" fmla="*/ 487680 h 1332412"/>
              <a:gd name="connsiteX69" fmla="*/ 313509 w 1428206"/>
              <a:gd name="connsiteY69" fmla="*/ 505097 h 1332412"/>
              <a:gd name="connsiteX70" fmla="*/ 278674 w 1428206"/>
              <a:gd name="connsiteY70" fmla="*/ 513806 h 1332412"/>
              <a:gd name="connsiteX71" fmla="*/ 252549 w 1428206"/>
              <a:gd name="connsiteY71" fmla="*/ 531223 h 1332412"/>
              <a:gd name="connsiteX72" fmla="*/ 226423 w 1428206"/>
              <a:gd name="connsiteY72" fmla="*/ 539932 h 1332412"/>
              <a:gd name="connsiteX73" fmla="*/ 200297 w 1428206"/>
              <a:gd name="connsiteY73" fmla="*/ 566057 h 1332412"/>
              <a:gd name="connsiteX74" fmla="*/ 174172 w 1428206"/>
              <a:gd name="connsiteY74" fmla="*/ 583474 h 1332412"/>
              <a:gd name="connsiteX75" fmla="*/ 156754 w 1428206"/>
              <a:gd name="connsiteY75" fmla="*/ 609600 h 1332412"/>
              <a:gd name="connsiteX76" fmla="*/ 130629 w 1428206"/>
              <a:gd name="connsiteY76" fmla="*/ 618309 h 13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428206" h="1332412">
                <a:moveTo>
                  <a:pt x="130629" y="618309"/>
                </a:moveTo>
                <a:cubicBezTo>
                  <a:pt x="117566" y="631372"/>
                  <a:pt x="87619" y="669494"/>
                  <a:pt x="78377" y="687977"/>
                </a:cubicBezTo>
                <a:cubicBezTo>
                  <a:pt x="74272" y="696188"/>
                  <a:pt x="74223" y="706133"/>
                  <a:pt x="69669" y="714103"/>
                </a:cubicBezTo>
                <a:cubicBezTo>
                  <a:pt x="26796" y="789132"/>
                  <a:pt x="58046" y="709292"/>
                  <a:pt x="26126" y="783772"/>
                </a:cubicBezTo>
                <a:cubicBezTo>
                  <a:pt x="15350" y="808916"/>
                  <a:pt x="15002" y="825120"/>
                  <a:pt x="8709" y="853440"/>
                </a:cubicBezTo>
                <a:cubicBezTo>
                  <a:pt x="6113" y="865124"/>
                  <a:pt x="2903" y="876663"/>
                  <a:pt x="0" y="888274"/>
                </a:cubicBezTo>
                <a:cubicBezTo>
                  <a:pt x="5806" y="952137"/>
                  <a:pt x="7286" y="1016542"/>
                  <a:pt x="17417" y="1079863"/>
                </a:cubicBezTo>
                <a:cubicBezTo>
                  <a:pt x="19071" y="1090198"/>
                  <a:pt x="30153" y="1096628"/>
                  <a:pt x="34834" y="1105989"/>
                </a:cubicBezTo>
                <a:cubicBezTo>
                  <a:pt x="38939" y="1114199"/>
                  <a:pt x="37809" y="1124946"/>
                  <a:pt x="43543" y="1132114"/>
                </a:cubicBezTo>
                <a:cubicBezTo>
                  <a:pt x="50082" y="1140287"/>
                  <a:pt x="60960" y="1143726"/>
                  <a:pt x="69669" y="1149532"/>
                </a:cubicBezTo>
                <a:cubicBezTo>
                  <a:pt x="75475" y="1164046"/>
                  <a:pt x="79330" y="1179502"/>
                  <a:pt x="87086" y="1193074"/>
                </a:cubicBezTo>
                <a:cubicBezTo>
                  <a:pt x="94008" y="1205187"/>
                  <a:pt x="134628" y="1233086"/>
                  <a:pt x="139337" y="1236617"/>
                </a:cubicBezTo>
                <a:cubicBezTo>
                  <a:pt x="145143" y="1245326"/>
                  <a:pt x="148877" y="1255851"/>
                  <a:pt x="156754" y="1262743"/>
                </a:cubicBezTo>
                <a:cubicBezTo>
                  <a:pt x="229976" y="1326812"/>
                  <a:pt x="183301" y="1280370"/>
                  <a:pt x="235132" y="1306286"/>
                </a:cubicBezTo>
                <a:cubicBezTo>
                  <a:pt x="250271" y="1313856"/>
                  <a:pt x="264160" y="1323703"/>
                  <a:pt x="278674" y="1332412"/>
                </a:cubicBezTo>
                <a:cubicBezTo>
                  <a:pt x="304800" y="1329509"/>
                  <a:pt x="332114" y="1332016"/>
                  <a:pt x="357052" y="1323703"/>
                </a:cubicBezTo>
                <a:cubicBezTo>
                  <a:pt x="386765" y="1313799"/>
                  <a:pt x="381446" y="1292332"/>
                  <a:pt x="391886" y="1271452"/>
                </a:cubicBezTo>
                <a:cubicBezTo>
                  <a:pt x="396567" y="1262091"/>
                  <a:pt x="403497" y="1254035"/>
                  <a:pt x="409303" y="1245326"/>
                </a:cubicBezTo>
                <a:cubicBezTo>
                  <a:pt x="412206" y="1227909"/>
                  <a:pt x="412428" y="1209825"/>
                  <a:pt x="418012" y="1193074"/>
                </a:cubicBezTo>
                <a:cubicBezTo>
                  <a:pt x="421322" y="1183145"/>
                  <a:pt x="428729" y="1174989"/>
                  <a:pt x="435429" y="1166949"/>
                </a:cubicBezTo>
                <a:cubicBezTo>
                  <a:pt x="460648" y="1136686"/>
                  <a:pt x="461170" y="1141015"/>
                  <a:pt x="496389" y="1123406"/>
                </a:cubicBezTo>
                <a:cubicBezTo>
                  <a:pt x="554446" y="1126309"/>
                  <a:pt x="612845" y="1125188"/>
                  <a:pt x="670560" y="1132114"/>
                </a:cubicBezTo>
                <a:cubicBezTo>
                  <a:pt x="689313" y="1134364"/>
                  <a:pt x="730717" y="1159141"/>
                  <a:pt x="748937" y="1166949"/>
                </a:cubicBezTo>
                <a:cubicBezTo>
                  <a:pt x="769809" y="1175894"/>
                  <a:pt x="787813" y="1178056"/>
                  <a:pt x="809897" y="1184366"/>
                </a:cubicBezTo>
                <a:cubicBezTo>
                  <a:pt x="872373" y="1202216"/>
                  <a:pt x="791051" y="1184079"/>
                  <a:pt x="879566" y="1201783"/>
                </a:cubicBezTo>
                <a:cubicBezTo>
                  <a:pt x="957943" y="1198880"/>
                  <a:pt x="1036440" y="1198291"/>
                  <a:pt x="1114697" y="1193074"/>
                </a:cubicBezTo>
                <a:cubicBezTo>
                  <a:pt x="1123856" y="1192463"/>
                  <a:pt x="1131997" y="1186888"/>
                  <a:pt x="1140823" y="1184366"/>
                </a:cubicBezTo>
                <a:cubicBezTo>
                  <a:pt x="1152331" y="1181078"/>
                  <a:pt x="1164193" y="1179096"/>
                  <a:pt x="1175657" y="1175657"/>
                </a:cubicBezTo>
                <a:cubicBezTo>
                  <a:pt x="1193242" y="1170381"/>
                  <a:pt x="1210324" y="1163515"/>
                  <a:pt x="1227909" y="1158240"/>
                </a:cubicBezTo>
                <a:cubicBezTo>
                  <a:pt x="1241866" y="1154053"/>
                  <a:pt x="1274232" y="1148142"/>
                  <a:pt x="1288869" y="1140823"/>
                </a:cubicBezTo>
                <a:cubicBezTo>
                  <a:pt x="1356396" y="1107059"/>
                  <a:pt x="1275451" y="1136588"/>
                  <a:pt x="1341120" y="1114697"/>
                </a:cubicBezTo>
                <a:cubicBezTo>
                  <a:pt x="1352731" y="1103086"/>
                  <a:pt x="1363486" y="1090550"/>
                  <a:pt x="1375954" y="1079863"/>
                </a:cubicBezTo>
                <a:cubicBezTo>
                  <a:pt x="1383901" y="1073052"/>
                  <a:pt x="1395542" y="1070619"/>
                  <a:pt x="1402080" y="1062446"/>
                </a:cubicBezTo>
                <a:cubicBezTo>
                  <a:pt x="1407815" y="1055278"/>
                  <a:pt x="1408563" y="1045226"/>
                  <a:pt x="1410789" y="1036320"/>
                </a:cubicBezTo>
                <a:cubicBezTo>
                  <a:pt x="1420761" y="996433"/>
                  <a:pt x="1422919" y="965399"/>
                  <a:pt x="1428206" y="923109"/>
                </a:cubicBezTo>
                <a:cubicBezTo>
                  <a:pt x="1425303" y="830217"/>
                  <a:pt x="1424799" y="737220"/>
                  <a:pt x="1419497" y="644434"/>
                </a:cubicBezTo>
                <a:cubicBezTo>
                  <a:pt x="1418973" y="635270"/>
                  <a:pt x="1413015" y="627214"/>
                  <a:pt x="1410789" y="618309"/>
                </a:cubicBezTo>
                <a:cubicBezTo>
                  <a:pt x="1407199" y="603949"/>
                  <a:pt x="1405670" y="589126"/>
                  <a:pt x="1402080" y="574766"/>
                </a:cubicBezTo>
                <a:cubicBezTo>
                  <a:pt x="1399854" y="565860"/>
                  <a:pt x="1395894" y="557466"/>
                  <a:pt x="1393372" y="548640"/>
                </a:cubicBezTo>
                <a:cubicBezTo>
                  <a:pt x="1390084" y="537132"/>
                  <a:pt x="1387566" y="525417"/>
                  <a:pt x="1384663" y="513806"/>
                </a:cubicBezTo>
                <a:cubicBezTo>
                  <a:pt x="1382916" y="498080"/>
                  <a:pt x="1378557" y="426988"/>
                  <a:pt x="1367246" y="400594"/>
                </a:cubicBezTo>
                <a:cubicBezTo>
                  <a:pt x="1363123" y="390974"/>
                  <a:pt x="1354080" y="384033"/>
                  <a:pt x="1349829" y="374469"/>
                </a:cubicBezTo>
                <a:cubicBezTo>
                  <a:pt x="1342373" y="357692"/>
                  <a:pt x="1340623" y="338638"/>
                  <a:pt x="1332412" y="322217"/>
                </a:cubicBezTo>
                <a:cubicBezTo>
                  <a:pt x="1279764" y="216927"/>
                  <a:pt x="1346824" y="347441"/>
                  <a:pt x="1297577" y="261257"/>
                </a:cubicBezTo>
                <a:cubicBezTo>
                  <a:pt x="1291136" y="249986"/>
                  <a:pt x="1285966" y="238034"/>
                  <a:pt x="1280160" y="226423"/>
                </a:cubicBezTo>
                <a:cubicBezTo>
                  <a:pt x="1258074" y="115988"/>
                  <a:pt x="1287671" y="235239"/>
                  <a:pt x="1254034" y="156754"/>
                </a:cubicBezTo>
                <a:cubicBezTo>
                  <a:pt x="1249319" y="145753"/>
                  <a:pt x="1251264" y="132312"/>
                  <a:pt x="1245326" y="121920"/>
                </a:cubicBezTo>
                <a:cubicBezTo>
                  <a:pt x="1239216" y="111227"/>
                  <a:pt x="1228661" y="103678"/>
                  <a:pt x="1219200" y="95794"/>
                </a:cubicBezTo>
                <a:cubicBezTo>
                  <a:pt x="1198984" y="78947"/>
                  <a:pt x="1174539" y="68462"/>
                  <a:pt x="1149532" y="60960"/>
                </a:cubicBezTo>
                <a:cubicBezTo>
                  <a:pt x="1135354" y="56707"/>
                  <a:pt x="1120269" y="56147"/>
                  <a:pt x="1105989" y="52252"/>
                </a:cubicBezTo>
                <a:cubicBezTo>
                  <a:pt x="1088276" y="47421"/>
                  <a:pt x="1071548" y="39287"/>
                  <a:pt x="1053737" y="34834"/>
                </a:cubicBezTo>
                <a:cubicBezTo>
                  <a:pt x="1042126" y="31931"/>
                  <a:pt x="1030587" y="28722"/>
                  <a:pt x="1018903" y="26126"/>
                </a:cubicBezTo>
                <a:cubicBezTo>
                  <a:pt x="1004454" y="22915"/>
                  <a:pt x="989640" y="21312"/>
                  <a:pt x="975360" y="17417"/>
                </a:cubicBezTo>
                <a:cubicBezTo>
                  <a:pt x="957648" y="12586"/>
                  <a:pt x="940526" y="5806"/>
                  <a:pt x="923109" y="0"/>
                </a:cubicBezTo>
                <a:cubicBezTo>
                  <a:pt x="870857" y="2903"/>
                  <a:pt x="817263" y="-3412"/>
                  <a:pt x="766354" y="8709"/>
                </a:cubicBezTo>
                <a:cubicBezTo>
                  <a:pt x="752235" y="12071"/>
                  <a:pt x="749787" y="32620"/>
                  <a:pt x="740229" y="43543"/>
                </a:cubicBezTo>
                <a:cubicBezTo>
                  <a:pt x="729416" y="55901"/>
                  <a:pt x="717006" y="66766"/>
                  <a:pt x="705394" y="78377"/>
                </a:cubicBezTo>
                <a:cubicBezTo>
                  <a:pt x="712745" y="181284"/>
                  <a:pt x="696610" y="174039"/>
                  <a:pt x="731520" y="235132"/>
                </a:cubicBezTo>
                <a:cubicBezTo>
                  <a:pt x="736713" y="244219"/>
                  <a:pt x="744686" y="251693"/>
                  <a:pt x="748937" y="261257"/>
                </a:cubicBezTo>
                <a:cubicBezTo>
                  <a:pt x="756393" y="278034"/>
                  <a:pt x="766354" y="313509"/>
                  <a:pt x="766354" y="313509"/>
                </a:cubicBezTo>
                <a:cubicBezTo>
                  <a:pt x="760548" y="322217"/>
                  <a:pt x="758024" y="334441"/>
                  <a:pt x="748937" y="339634"/>
                </a:cubicBezTo>
                <a:cubicBezTo>
                  <a:pt x="736085" y="346978"/>
                  <a:pt x="719843" y="345132"/>
                  <a:pt x="705394" y="348343"/>
                </a:cubicBezTo>
                <a:cubicBezTo>
                  <a:pt x="644155" y="361952"/>
                  <a:pt x="695336" y="351217"/>
                  <a:pt x="644434" y="365760"/>
                </a:cubicBezTo>
                <a:cubicBezTo>
                  <a:pt x="632926" y="369048"/>
                  <a:pt x="621211" y="371566"/>
                  <a:pt x="609600" y="374469"/>
                </a:cubicBezTo>
                <a:cubicBezTo>
                  <a:pt x="600891" y="380275"/>
                  <a:pt x="593499" y="388879"/>
                  <a:pt x="583474" y="391886"/>
                </a:cubicBezTo>
                <a:cubicBezTo>
                  <a:pt x="514590" y="412551"/>
                  <a:pt x="540139" y="389630"/>
                  <a:pt x="487680" y="409303"/>
                </a:cubicBezTo>
                <a:cubicBezTo>
                  <a:pt x="457077" y="420779"/>
                  <a:pt x="426634" y="444194"/>
                  <a:pt x="400594" y="461554"/>
                </a:cubicBezTo>
                <a:cubicBezTo>
                  <a:pt x="391885" y="467360"/>
                  <a:pt x="384398" y="475662"/>
                  <a:pt x="374469" y="478972"/>
                </a:cubicBezTo>
                <a:cubicBezTo>
                  <a:pt x="365760" y="481875"/>
                  <a:pt x="356780" y="484064"/>
                  <a:pt x="348343" y="487680"/>
                </a:cubicBezTo>
                <a:cubicBezTo>
                  <a:pt x="336411" y="492794"/>
                  <a:pt x="325664" y="500539"/>
                  <a:pt x="313509" y="505097"/>
                </a:cubicBezTo>
                <a:cubicBezTo>
                  <a:pt x="302302" y="509300"/>
                  <a:pt x="290286" y="510903"/>
                  <a:pt x="278674" y="513806"/>
                </a:cubicBezTo>
                <a:cubicBezTo>
                  <a:pt x="269966" y="519612"/>
                  <a:pt x="261910" y="526542"/>
                  <a:pt x="252549" y="531223"/>
                </a:cubicBezTo>
                <a:cubicBezTo>
                  <a:pt x="244338" y="535328"/>
                  <a:pt x="234061" y="534840"/>
                  <a:pt x="226423" y="539932"/>
                </a:cubicBezTo>
                <a:cubicBezTo>
                  <a:pt x="216176" y="546763"/>
                  <a:pt x="209758" y="558173"/>
                  <a:pt x="200297" y="566057"/>
                </a:cubicBezTo>
                <a:cubicBezTo>
                  <a:pt x="192257" y="572757"/>
                  <a:pt x="182880" y="577668"/>
                  <a:pt x="174172" y="583474"/>
                </a:cubicBezTo>
                <a:cubicBezTo>
                  <a:pt x="168366" y="592183"/>
                  <a:pt x="164155" y="602199"/>
                  <a:pt x="156754" y="609600"/>
                </a:cubicBezTo>
                <a:cubicBezTo>
                  <a:pt x="114719" y="651635"/>
                  <a:pt x="143692" y="605246"/>
                  <a:pt x="130629" y="618309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1790827" y="2279583"/>
            <a:ext cx="587588" cy="341334"/>
          </a:xfrm>
          <a:custGeom>
            <a:avLst/>
            <a:gdLst>
              <a:gd name="connsiteX0" fmla="*/ 43767 w 505322"/>
              <a:gd name="connsiteY0" fmla="*/ 156754 h 244414"/>
              <a:gd name="connsiteX1" fmla="*/ 87310 w 505322"/>
              <a:gd name="connsiteY1" fmla="*/ 174172 h 244414"/>
              <a:gd name="connsiteX2" fmla="*/ 113436 w 505322"/>
              <a:gd name="connsiteY2" fmla="*/ 200297 h 244414"/>
              <a:gd name="connsiteX3" fmla="*/ 200522 w 505322"/>
              <a:gd name="connsiteY3" fmla="*/ 235132 h 244414"/>
              <a:gd name="connsiteX4" fmla="*/ 374693 w 505322"/>
              <a:gd name="connsiteY4" fmla="*/ 243840 h 244414"/>
              <a:gd name="connsiteX5" fmla="*/ 487904 w 505322"/>
              <a:gd name="connsiteY5" fmla="*/ 235132 h 244414"/>
              <a:gd name="connsiteX6" fmla="*/ 505322 w 505322"/>
              <a:gd name="connsiteY6" fmla="*/ 182880 h 244414"/>
              <a:gd name="connsiteX7" fmla="*/ 487904 w 505322"/>
              <a:gd name="connsiteY7" fmla="*/ 87086 h 244414"/>
              <a:gd name="connsiteX8" fmla="*/ 409527 w 505322"/>
              <a:gd name="connsiteY8" fmla="*/ 52252 h 244414"/>
              <a:gd name="connsiteX9" fmla="*/ 226647 w 505322"/>
              <a:gd name="connsiteY9" fmla="*/ 43543 h 244414"/>
              <a:gd name="connsiteX10" fmla="*/ 200522 w 505322"/>
              <a:gd name="connsiteY10" fmla="*/ 26126 h 244414"/>
              <a:gd name="connsiteX11" fmla="*/ 183104 w 505322"/>
              <a:gd name="connsiteY11" fmla="*/ 8709 h 244414"/>
              <a:gd name="connsiteX12" fmla="*/ 156979 w 505322"/>
              <a:gd name="connsiteY12" fmla="*/ 0 h 244414"/>
              <a:gd name="connsiteX13" fmla="*/ 26350 w 505322"/>
              <a:gd name="connsiteY13" fmla="*/ 26126 h 244414"/>
              <a:gd name="connsiteX14" fmla="*/ 8933 w 505322"/>
              <a:gd name="connsiteY14" fmla="*/ 52252 h 244414"/>
              <a:gd name="connsiteX15" fmla="*/ 8933 w 505322"/>
              <a:gd name="connsiteY15" fmla="*/ 130629 h 244414"/>
              <a:gd name="connsiteX16" fmla="*/ 35059 w 505322"/>
              <a:gd name="connsiteY16" fmla="*/ 139337 h 244414"/>
              <a:gd name="connsiteX17" fmla="*/ 43767 w 505322"/>
              <a:gd name="connsiteY17" fmla="*/ 156754 h 2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5322" h="244414">
                <a:moveTo>
                  <a:pt x="43767" y="156754"/>
                </a:moveTo>
                <a:cubicBezTo>
                  <a:pt x="58281" y="162560"/>
                  <a:pt x="74054" y="165887"/>
                  <a:pt x="87310" y="174172"/>
                </a:cubicBezTo>
                <a:cubicBezTo>
                  <a:pt x="97754" y="180699"/>
                  <a:pt x="103414" y="193139"/>
                  <a:pt x="113436" y="200297"/>
                </a:cubicBezTo>
                <a:cubicBezTo>
                  <a:pt x="128684" y="211188"/>
                  <a:pt x="186878" y="234450"/>
                  <a:pt x="200522" y="235132"/>
                </a:cubicBezTo>
                <a:lnTo>
                  <a:pt x="374693" y="243840"/>
                </a:lnTo>
                <a:cubicBezTo>
                  <a:pt x="412430" y="240937"/>
                  <a:pt x="453606" y="251138"/>
                  <a:pt x="487904" y="235132"/>
                </a:cubicBezTo>
                <a:cubicBezTo>
                  <a:pt x="504541" y="227368"/>
                  <a:pt x="505322" y="182880"/>
                  <a:pt x="505322" y="182880"/>
                </a:cubicBezTo>
                <a:cubicBezTo>
                  <a:pt x="499516" y="150949"/>
                  <a:pt x="499555" y="117378"/>
                  <a:pt x="487904" y="87086"/>
                </a:cubicBezTo>
                <a:cubicBezTo>
                  <a:pt x="481830" y="71295"/>
                  <a:pt x="409738" y="52262"/>
                  <a:pt x="409527" y="52252"/>
                </a:cubicBezTo>
                <a:lnTo>
                  <a:pt x="226647" y="43543"/>
                </a:lnTo>
                <a:cubicBezTo>
                  <a:pt x="217939" y="37737"/>
                  <a:pt x="208695" y="32664"/>
                  <a:pt x="200522" y="26126"/>
                </a:cubicBezTo>
                <a:cubicBezTo>
                  <a:pt x="194111" y="20997"/>
                  <a:pt x="190145" y="12933"/>
                  <a:pt x="183104" y="8709"/>
                </a:cubicBezTo>
                <a:cubicBezTo>
                  <a:pt x="175233" y="3986"/>
                  <a:pt x="165687" y="2903"/>
                  <a:pt x="156979" y="0"/>
                </a:cubicBezTo>
                <a:cubicBezTo>
                  <a:pt x="109099" y="3990"/>
                  <a:pt x="61483" y="-9007"/>
                  <a:pt x="26350" y="26126"/>
                </a:cubicBezTo>
                <a:cubicBezTo>
                  <a:pt x="18949" y="33527"/>
                  <a:pt x="14739" y="43543"/>
                  <a:pt x="8933" y="52252"/>
                </a:cubicBezTo>
                <a:cubicBezTo>
                  <a:pt x="4569" y="74071"/>
                  <a:pt x="-8778" y="108491"/>
                  <a:pt x="8933" y="130629"/>
                </a:cubicBezTo>
                <a:cubicBezTo>
                  <a:pt x="14668" y="137797"/>
                  <a:pt x="26350" y="136434"/>
                  <a:pt x="35059" y="139337"/>
                </a:cubicBezTo>
                <a:lnTo>
                  <a:pt x="43767" y="156754"/>
                </a:ln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22" name="Freeform 21"/>
          <p:cNvSpPr/>
          <p:nvPr/>
        </p:nvSpPr>
        <p:spPr bwMode="auto">
          <a:xfrm>
            <a:off x="1790827" y="3301112"/>
            <a:ext cx="587588" cy="703762"/>
          </a:xfrm>
          <a:custGeom>
            <a:avLst/>
            <a:gdLst>
              <a:gd name="connsiteX0" fmla="*/ 142145 w 751745"/>
              <a:gd name="connsiteY0" fmla="*/ 217714 h 609600"/>
              <a:gd name="connsiteX1" fmla="*/ 133437 w 751745"/>
              <a:gd name="connsiteY1" fmla="*/ 531223 h 609600"/>
              <a:gd name="connsiteX2" fmla="*/ 142145 w 751745"/>
              <a:gd name="connsiteY2" fmla="*/ 557348 h 609600"/>
              <a:gd name="connsiteX3" fmla="*/ 159563 w 751745"/>
              <a:gd name="connsiteY3" fmla="*/ 583474 h 609600"/>
              <a:gd name="connsiteX4" fmla="*/ 211814 w 751745"/>
              <a:gd name="connsiteY4" fmla="*/ 609600 h 609600"/>
              <a:gd name="connsiteX5" fmla="*/ 307608 w 751745"/>
              <a:gd name="connsiteY5" fmla="*/ 600891 h 609600"/>
              <a:gd name="connsiteX6" fmla="*/ 333734 w 751745"/>
              <a:gd name="connsiteY6" fmla="*/ 583474 h 609600"/>
              <a:gd name="connsiteX7" fmla="*/ 403403 w 751745"/>
              <a:gd name="connsiteY7" fmla="*/ 566057 h 609600"/>
              <a:gd name="connsiteX8" fmla="*/ 612408 w 751745"/>
              <a:gd name="connsiteY8" fmla="*/ 566057 h 609600"/>
              <a:gd name="connsiteX9" fmla="*/ 638534 w 751745"/>
              <a:gd name="connsiteY9" fmla="*/ 539931 h 609600"/>
              <a:gd name="connsiteX10" fmla="*/ 673368 w 751745"/>
              <a:gd name="connsiteY10" fmla="*/ 487680 h 609600"/>
              <a:gd name="connsiteX11" fmla="*/ 682077 w 751745"/>
              <a:gd name="connsiteY11" fmla="*/ 452845 h 609600"/>
              <a:gd name="connsiteX12" fmla="*/ 690785 w 751745"/>
              <a:gd name="connsiteY12" fmla="*/ 348343 h 609600"/>
              <a:gd name="connsiteX13" fmla="*/ 708203 w 751745"/>
              <a:gd name="connsiteY13" fmla="*/ 322217 h 609600"/>
              <a:gd name="connsiteX14" fmla="*/ 716911 w 751745"/>
              <a:gd name="connsiteY14" fmla="*/ 296091 h 609600"/>
              <a:gd name="connsiteX15" fmla="*/ 751745 w 751745"/>
              <a:gd name="connsiteY15" fmla="*/ 243840 h 609600"/>
              <a:gd name="connsiteX16" fmla="*/ 743037 w 751745"/>
              <a:gd name="connsiteY16" fmla="*/ 139337 h 609600"/>
              <a:gd name="connsiteX17" fmla="*/ 682077 w 751745"/>
              <a:gd name="connsiteY17" fmla="*/ 69668 h 609600"/>
              <a:gd name="connsiteX18" fmla="*/ 655951 w 751745"/>
              <a:gd name="connsiteY18" fmla="*/ 60960 h 609600"/>
              <a:gd name="connsiteX19" fmla="*/ 621117 w 751745"/>
              <a:gd name="connsiteY19" fmla="*/ 43543 h 609600"/>
              <a:gd name="connsiteX20" fmla="*/ 499197 w 751745"/>
              <a:gd name="connsiteY20" fmla="*/ 17417 h 609600"/>
              <a:gd name="connsiteX21" fmla="*/ 368568 w 751745"/>
              <a:gd name="connsiteY21" fmla="*/ 8708 h 609600"/>
              <a:gd name="connsiteX22" fmla="*/ 211814 w 751745"/>
              <a:gd name="connsiteY22" fmla="*/ 0 h 609600"/>
              <a:gd name="connsiteX23" fmla="*/ 63768 w 751745"/>
              <a:gd name="connsiteY23" fmla="*/ 8708 h 609600"/>
              <a:gd name="connsiteX24" fmla="*/ 11517 w 751745"/>
              <a:gd name="connsiteY24" fmla="*/ 26125 h 609600"/>
              <a:gd name="connsiteX25" fmla="*/ 11517 w 751745"/>
              <a:gd name="connsiteY25" fmla="*/ 113211 h 609600"/>
              <a:gd name="connsiteX26" fmla="*/ 63768 w 751745"/>
              <a:gd name="connsiteY26" fmla="*/ 139337 h 609600"/>
              <a:gd name="connsiteX27" fmla="*/ 98603 w 751745"/>
              <a:gd name="connsiteY27" fmla="*/ 182880 h 609600"/>
              <a:gd name="connsiteX28" fmla="*/ 116020 w 751745"/>
              <a:gd name="connsiteY28" fmla="*/ 209005 h 609600"/>
              <a:gd name="connsiteX29" fmla="*/ 142145 w 751745"/>
              <a:gd name="connsiteY29" fmla="*/ 2177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1745" h="609600">
                <a:moveTo>
                  <a:pt x="142145" y="217714"/>
                </a:moveTo>
                <a:cubicBezTo>
                  <a:pt x="145048" y="271417"/>
                  <a:pt x="117664" y="270972"/>
                  <a:pt x="133437" y="531223"/>
                </a:cubicBezTo>
                <a:cubicBezTo>
                  <a:pt x="133992" y="540386"/>
                  <a:pt x="138040" y="549138"/>
                  <a:pt x="142145" y="557348"/>
                </a:cubicBezTo>
                <a:cubicBezTo>
                  <a:pt x="146826" y="566710"/>
                  <a:pt x="152162" y="576073"/>
                  <a:pt x="159563" y="583474"/>
                </a:cubicBezTo>
                <a:cubicBezTo>
                  <a:pt x="176445" y="600356"/>
                  <a:pt x="190565" y="602517"/>
                  <a:pt x="211814" y="609600"/>
                </a:cubicBezTo>
                <a:cubicBezTo>
                  <a:pt x="243745" y="606697"/>
                  <a:pt x="276257" y="607609"/>
                  <a:pt x="307608" y="600891"/>
                </a:cubicBezTo>
                <a:cubicBezTo>
                  <a:pt x="317842" y="598698"/>
                  <a:pt x="324373" y="588155"/>
                  <a:pt x="333734" y="583474"/>
                </a:cubicBezTo>
                <a:cubicBezTo>
                  <a:pt x="351589" y="574546"/>
                  <a:pt x="386836" y="569370"/>
                  <a:pt x="403403" y="566057"/>
                </a:cubicBezTo>
                <a:cubicBezTo>
                  <a:pt x="469751" y="571586"/>
                  <a:pt x="546060" y="583750"/>
                  <a:pt x="612408" y="566057"/>
                </a:cubicBezTo>
                <a:cubicBezTo>
                  <a:pt x="624308" y="562884"/>
                  <a:pt x="630973" y="549653"/>
                  <a:pt x="638534" y="539931"/>
                </a:cubicBezTo>
                <a:cubicBezTo>
                  <a:pt x="651385" y="523408"/>
                  <a:pt x="673368" y="487680"/>
                  <a:pt x="673368" y="487680"/>
                </a:cubicBezTo>
                <a:cubicBezTo>
                  <a:pt x="676271" y="476068"/>
                  <a:pt x="680592" y="464722"/>
                  <a:pt x="682077" y="452845"/>
                </a:cubicBezTo>
                <a:cubicBezTo>
                  <a:pt x="686413" y="418160"/>
                  <a:pt x="683930" y="382619"/>
                  <a:pt x="690785" y="348343"/>
                </a:cubicBezTo>
                <a:cubicBezTo>
                  <a:pt x="692838" y="338080"/>
                  <a:pt x="702397" y="330926"/>
                  <a:pt x="708203" y="322217"/>
                </a:cubicBezTo>
                <a:cubicBezTo>
                  <a:pt x="711106" y="313508"/>
                  <a:pt x="712453" y="304116"/>
                  <a:pt x="716911" y="296091"/>
                </a:cubicBezTo>
                <a:cubicBezTo>
                  <a:pt x="727077" y="277793"/>
                  <a:pt x="751745" y="243840"/>
                  <a:pt x="751745" y="243840"/>
                </a:cubicBezTo>
                <a:cubicBezTo>
                  <a:pt x="748842" y="209006"/>
                  <a:pt x="752392" y="173017"/>
                  <a:pt x="743037" y="139337"/>
                </a:cubicBezTo>
                <a:cubicBezTo>
                  <a:pt x="734609" y="108997"/>
                  <a:pt x="709514" y="83386"/>
                  <a:pt x="682077" y="69668"/>
                </a:cubicBezTo>
                <a:cubicBezTo>
                  <a:pt x="673866" y="65563"/>
                  <a:pt x="664388" y="64576"/>
                  <a:pt x="655951" y="60960"/>
                </a:cubicBezTo>
                <a:cubicBezTo>
                  <a:pt x="644019" y="55846"/>
                  <a:pt x="633433" y="47648"/>
                  <a:pt x="621117" y="43543"/>
                </a:cubicBezTo>
                <a:cubicBezTo>
                  <a:pt x="595545" y="35019"/>
                  <a:pt x="529898" y="20341"/>
                  <a:pt x="499197" y="17417"/>
                </a:cubicBezTo>
                <a:cubicBezTo>
                  <a:pt x="455754" y="13280"/>
                  <a:pt x="412128" y="11348"/>
                  <a:pt x="368568" y="8708"/>
                </a:cubicBezTo>
                <a:lnTo>
                  <a:pt x="211814" y="0"/>
                </a:lnTo>
                <a:cubicBezTo>
                  <a:pt x="162465" y="2903"/>
                  <a:pt x="112787" y="2314"/>
                  <a:pt x="63768" y="8708"/>
                </a:cubicBezTo>
                <a:cubicBezTo>
                  <a:pt x="45563" y="11082"/>
                  <a:pt x="11517" y="26125"/>
                  <a:pt x="11517" y="26125"/>
                </a:cubicBezTo>
                <a:cubicBezTo>
                  <a:pt x="366" y="59577"/>
                  <a:pt x="-7544" y="70324"/>
                  <a:pt x="11517" y="113211"/>
                </a:cubicBezTo>
                <a:cubicBezTo>
                  <a:pt x="17389" y="126422"/>
                  <a:pt x="52176" y="135473"/>
                  <a:pt x="63768" y="139337"/>
                </a:cubicBezTo>
                <a:cubicBezTo>
                  <a:pt x="117368" y="219739"/>
                  <a:pt x="48972" y="120844"/>
                  <a:pt x="98603" y="182880"/>
                </a:cubicBezTo>
                <a:cubicBezTo>
                  <a:pt x="105141" y="191053"/>
                  <a:pt x="107045" y="203620"/>
                  <a:pt x="116020" y="209005"/>
                </a:cubicBezTo>
                <a:cubicBezTo>
                  <a:pt x="123487" y="213485"/>
                  <a:pt x="139242" y="164011"/>
                  <a:pt x="142145" y="217714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C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698268" y="2038551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050510" y="1990334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414775" y="1999665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770251" y="1995665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420367" y="3645199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410444" y="3162052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420366" y="2688576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le 12"/>
          <p:cNvSpPr txBox="1">
            <a:spLocks/>
          </p:cNvSpPr>
          <p:nvPr/>
        </p:nvSpPr>
        <p:spPr>
          <a:xfrm>
            <a:off x="838200" y="134208"/>
            <a:ext cx="10515600" cy="1004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Z-Order curve</a:t>
            </a:r>
            <a:endParaRPr lang="en-US" sz="3800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453343"/>
              </p:ext>
            </p:extLst>
          </p:nvPr>
        </p:nvGraphicFramePr>
        <p:xfrm>
          <a:off x="6613634" y="1692041"/>
          <a:ext cx="304167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18"/>
                <a:gridCol w="760418"/>
                <a:gridCol w="760418"/>
                <a:gridCol w="760418"/>
              </a:tblGrid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4" name="Straight Arrow Connector 33"/>
          <p:cNvCxnSpPr/>
          <p:nvPr/>
        </p:nvCxnSpPr>
        <p:spPr bwMode="auto">
          <a:xfrm>
            <a:off x="6438332" y="4399176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/>
          <p:nvPr/>
        </p:nvCxnSpPr>
        <p:spPr bwMode="auto">
          <a:xfrm flipV="1">
            <a:off x="6438332" y="1808376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Rectangle 35"/>
          <p:cNvSpPr/>
          <p:nvPr/>
        </p:nvSpPr>
        <p:spPr bwMode="auto">
          <a:xfrm>
            <a:off x="6930092" y="450492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37" name="Rectangle 36"/>
          <p:cNvSpPr/>
          <p:nvPr/>
        </p:nvSpPr>
        <p:spPr bwMode="auto">
          <a:xfrm rot="16200000">
            <a:off x="4916718" y="2951376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438332" y="5318449"/>
            <a:ext cx="3270266" cy="6064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the X and Y coordinates in Binary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29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916859"/>
              </p:ext>
            </p:extLst>
          </p:nvPr>
        </p:nvGraphicFramePr>
        <p:xfrm>
          <a:off x="1769183" y="2217262"/>
          <a:ext cx="2578444" cy="190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11"/>
                <a:gridCol w="644611"/>
                <a:gridCol w="644611"/>
                <a:gridCol w="644611"/>
              </a:tblGrid>
              <a:tr h="47611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7" name="Straight Connector 26"/>
          <p:cNvCxnSpPr/>
          <p:nvPr/>
        </p:nvCxnSpPr>
        <p:spPr>
          <a:xfrm flipV="1">
            <a:off x="1425828" y="4119458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 bwMode="auto">
          <a:xfrm>
            <a:off x="1540585" y="4322031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1540585" y="1731231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1831310" y="450492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0      1      2      3 </a:t>
            </a:r>
          </a:p>
        </p:txBody>
      </p:sp>
      <p:sp>
        <p:nvSpPr>
          <p:cNvPr id="19" name="Rectangle 18"/>
          <p:cNvSpPr/>
          <p:nvPr/>
        </p:nvSpPr>
        <p:spPr bwMode="auto">
          <a:xfrm rot="16200000">
            <a:off x="21095" y="2915629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3369962" y="2401790"/>
            <a:ext cx="941615" cy="1140823"/>
          </a:xfrm>
          <a:custGeom>
            <a:avLst/>
            <a:gdLst>
              <a:gd name="connsiteX0" fmla="*/ 130629 w 1428206"/>
              <a:gd name="connsiteY0" fmla="*/ 618309 h 1332412"/>
              <a:gd name="connsiteX1" fmla="*/ 78377 w 1428206"/>
              <a:gd name="connsiteY1" fmla="*/ 687977 h 1332412"/>
              <a:gd name="connsiteX2" fmla="*/ 69669 w 1428206"/>
              <a:gd name="connsiteY2" fmla="*/ 714103 h 1332412"/>
              <a:gd name="connsiteX3" fmla="*/ 26126 w 1428206"/>
              <a:gd name="connsiteY3" fmla="*/ 783772 h 1332412"/>
              <a:gd name="connsiteX4" fmla="*/ 8709 w 1428206"/>
              <a:gd name="connsiteY4" fmla="*/ 853440 h 1332412"/>
              <a:gd name="connsiteX5" fmla="*/ 0 w 1428206"/>
              <a:gd name="connsiteY5" fmla="*/ 888274 h 1332412"/>
              <a:gd name="connsiteX6" fmla="*/ 17417 w 1428206"/>
              <a:gd name="connsiteY6" fmla="*/ 1079863 h 1332412"/>
              <a:gd name="connsiteX7" fmla="*/ 34834 w 1428206"/>
              <a:gd name="connsiteY7" fmla="*/ 1105989 h 1332412"/>
              <a:gd name="connsiteX8" fmla="*/ 43543 w 1428206"/>
              <a:gd name="connsiteY8" fmla="*/ 1132114 h 1332412"/>
              <a:gd name="connsiteX9" fmla="*/ 69669 w 1428206"/>
              <a:gd name="connsiteY9" fmla="*/ 1149532 h 1332412"/>
              <a:gd name="connsiteX10" fmla="*/ 87086 w 1428206"/>
              <a:gd name="connsiteY10" fmla="*/ 1193074 h 1332412"/>
              <a:gd name="connsiteX11" fmla="*/ 139337 w 1428206"/>
              <a:gd name="connsiteY11" fmla="*/ 1236617 h 1332412"/>
              <a:gd name="connsiteX12" fmla="*/ 156754 w 1428206"/>
              <a:gd name="connsiteY12" fmla="*/ 1262743 h 1332412"/>
              <a:gd name="connsiteX13" fmla="*/ 235132 w 1428206"/>
              <a:gd name="connsiteY13" fmla="*/ 1306286 h 1332412"/>
              <a:gd name="connsiteX14" fmla="*/ 278674 w 1428206"/>
              <a:gd name="connsiteY14" fmla="*/ 1332412 h 1332412"/>
              <a:gd name="connsiteX15" fmla="*/ 357052 w 1428206"/>
              <a:gd name="connsiteY15" fmla="*/ 1323703 h 1332412"/>
              <a:gd name="connsiteX16" fmla="*/ 391886 w 1428206"/>
              <a:gd name="connsiteY16" fmla="*/ 1271452 h 1332412"/>
              <a:gd name="connsiteX17" fmla="*/ 409303 w 1428206"/>
              <a:gd name="connsiteY17" fmla="*/ 1245326 h 1332412"/>
              <a:gd name="connsiteX18" fmla="*/ 418012 w 1428206"/>
              <a:gd name="connsiteY18" fmla="*/ 1193074 h 1332412"/>
              <a:gd name="connsiteX19" fmla="*/ 435429 w 1428206"/>
              <a:gd name="connsiteY19" fmla="*/ 1166949 h 1332412"/>
              <a:gd name="connsiteX20" fmla="*/ 496389 w 1428206"/>
              <a:gd name="connsiteY20" fmla="*/ 1123406 h 1332412"/>
              <a:gd name="connsiteX21" fmla="*/ 670560 w 1428206"/>
              <a:gd name="connsiteY21" fmla="*/ 1132114 h 1332412"/>
              <a:gd name="connsiteX22" fmla="*/ 748937 w 1428206"/>
              <a:gd name="connsiteY22" fmla="*/ 1166949 h 1332412"/>
              <a:gd name="connsiteX23" fmla="*/ 809897 w 1428206"/>
              <a:gd name="connsiteY23" fmla="*/ 1184366 h 1332412"/>
              <a:gd name="connsiteX24" fmla="*/ 879566 w 1428206"/>
              <a:gd name="connsiteY24" fmla="*/ 1201783 h 1332412"/>
              <a:gd name="connsiteX25" fmla="*/ 1114697 w 1428206"/>
              <a:gd name="connsiteY25" fmla="*/ 1193074 h 1332412"/>
              <a:gd name="connsiteX26" fmla="*/ 1140823 w 1428206"/>
              <a:gd name="connsiteY26" fmla="*/ 1184366 h 1332412"/>
              <a:gd name="connsiteX27" fmla="*/ 1175657 w 1428206"/>
              <a:gd name="connsiteY27" fmla="*/ 1175657 h 1332412"/>
              <a:gd name="connsiteX28" fmla="*/ 1227909 w 1428206"/>
              <a:gd name="connsiteY28" fmla="*/ 1158240 h 1332412"/>
              <a:gd name="connsiteX29" fmla="*/ 1288869 w 1428206"/>
              <a:gd name="connsiteY29" fmla="*/ 1140823 h 1332412"/>
              <a:gd name="connsiteX30" fmla="*/ 1341120 w 1428206"/>
              <a:gd name="connsiteY30" fmla="*/ 1114697 h 1332412"/>
              <a:gd name="connsiteX31" fmla="*/ 1375954 w 1428206"/>
              <a:gd name="connsiteY31" fmla="*/ 1079863 h 1332412"/>
              <a:gd name="connsiteX32" fmla="*/ 1402080 w 1428206"/>
              <a:gd name="connsiteY32" fmla="*/ 1062446 h 1332412"/>
              <a:gd name="connsiteX33" fmla="*/ 1410789 w 1428206"/>
              <a:gd name="connsiteY33" fmla="*/ 1036320 h 1332412"/>
              <a:gd name="connsiteX34" fmla="*/ 1428206 w 1428206"/>
              <a:gd name="connsiteY34" fmla="*/ 923109 h 1332412"/>
              <a:gd name="connsiteX35" fmla="*/ 1419497 w 1428206"/>
              <a:gd name="connsiteY35" fmla="*/ 644434 h 1332412"/>
              <a:gd name="connsiteX36" fmla="*/ 1410789 w 1428206"/>
              <a:gd name="connsiteY36" fmla="*/ 618309 h 1332412"/>
              <a:gd name="connsiteX37" fmla="*/ 1402080 w 1428206"/>
              <a:gd name="connsiteY37" fmla="*/ 574766 h 1332412"/>
              <a:gd name="connsiteX38" fmla="*/ 1393372 w 1428206"/>
              <a:gd name="connsiteY38" fmla="*/ 548640 h 1332412"/>
              <a:gd name="connsiteX39" fmla="*/ 1384663 w 1428206"/>
              <a:gd name="connsiteY39" fmla="*/ 513806 h 1332412"/>
              <a:gd name="connsiteX40" fmla="*/ 1367246 w 1428206"/>
              <a:gd name="connsiteY40" fmla="*/ 400594 h 1332412"/>
              <a:gd name="connsiteX41" fmla="*/ 1349829 w 1428206"/>
              <a:gd name="connsiteY41" fmla="*/ 374469 h 1332412"/>
              <a:gd name="connsiteX42" fmla="*/ 1332412 w 1428206"/>
              <a:gd name="connsiteY42" fmla="*/ 322217 h 1332412"/>
              <a:gd name="connsiteX43" fmla="*/ 1297577 w 1428206"/>
              <a:gd name="connsiteY43" fmla="*/ 261257 h 1332412"/>
              <a:gd name="connsiteX44" fmla="*/ 1280160 w 1428206"/>
              <a:gd name="connsiteY44" fmla="*/ 226423 h 1332412"/>
              <a:gd name="connsiteX45" fmla="*/ 1254034 w 1428206"/>
              <a:gd name="connsiteY45" fmla="*/ 156754 h 1332412"/>
              <a:gd name="connsiteX46" fmla="*/ 1245326 w 1428206"/>
              <a:gd name="connsiteY46" fmla="*/ 121920 h 1332412"/>
              <a:gd name="connsiteX47" fmla="*/ 1219200 w 1428206"/>
              <a:gd name="connsiteY47" fmla="*/ 95794 h 1332412"/>
              <a:gd name="connsiteX48" fmla="*/ 1149532 w 1428206"/>
              <a:gd name="connsiteY48" fmla="*/ 60960 h 1332412"/>
              <a:gd name="connsiteX49" fmla="*/ 1105989 w 1428206"/>
              <a:gd name="connsiteY49" fmla="*/ 52252 h 1332412"/>
              <a:gd name="connsiteX50" fmla="*/ 1053737 w 1428206"/>
              <a:gd name="connsiteY50" fmla="*/ 34834 h 1332412"/>
              <a:gd name="connsiteX51" fmla="*/ 1018903 w 1428206"/>
              <a:gd name="connsiteY51" fmla="*/ 26126 h 1332412"/>
              <a:gd name="connsiteX52" fmla="*/ 975360 w 1428206"/>
              <a:gd name="connsiteY52" fmla="*/ 17417 h 1332412"/>
              <a:gd name="connsiteX53" fmla="*/ 923109 w 1428206"/>
              <a:gd name="connsiteY53" fmla="*/ 0 h 1332412"/>
              <a:gd name="connsiteX54" fmla="*/ 766354 w 1428206"/>
              <a:gd name="connsiteY54" fmla="*/ 8709 h 1332412"/>
              <a:gd name="connsiteX55" fmla="*/ 740229 w 1428206"/>
              <a:gd name="connsiteY55" fmla="*/ 43543 h 1332412"/>
              <a:gd name="connsiteX56" fmla="*/ 705394 w 1428206"/>
              <a:gd name="connsiteY56" fmla="*/ 78377 h 1332412"/>
              <a:gd name="connsiteX57" fmla="*/ 731520 w 1428206"/>
              <a:gd name="connsiteY57" fmla="*/ 235132 h 1332412"/>
              <a:gd name="connsiteX58" fmla="*/ 748937 w 1428206"/>
              <a:gd name="connsiteY58" fmla="*/ 261257 h 1332412"/>
              <a:gd name="connsiteX59" fmla="*/ 766354 w 1428206"/>
              <a:gd name="connsiteY59" fmla="*/ 313509 h 1332412"/>
              <a:gd name="connsiteX60" fmla="*/ 748937 w 1428206"/>
              <a:gd name="connsiteY60" fmla="*/ 339634 h 1332412"/>
              <a:gd name="connsiteX61" fmla="*/ 705394 w 1428206"/>
              <a:gd name="connsiteY61" fmla="*/ 348343 h 1332412"/>
              <a:gd name="connsiteX62" fmla="*/ 644434 w 1428206"/>
              <a:gd name="connsiteY62" fmla="*/ 365760 h 1332412"/>
              <a:gd name="connsiteX63" fmla="*/ 609600 w 1428206"/>
              <a:gd name="connsiteY63" fmla="*/ 374469 h 1332412"/>
              <a:gd name="connsiteX64" fmla="*/ 583474 w 1428206"/>
              <a:gd name="connsiteY64" fmla="*/ 391886 h 1332412"/>
              <a:gd name="connsiteX65" fmla="*/ 487680 w 1428206"/>
              <a:gd name="connsiteY65" fmla="*/ 409303 h 1332412"/>
              <a:gd name="connsiteX66" fmla="*/ 400594 w 1428206"/>
              <a:gd name="connsiteY66" fmla="*/ 461554 h 1332412"/>
              <a:gd name="connsiteX67" fmla="*/ 374469 w 1428206"/>
              <a:gd name="connsiteY67" fmla="*/ 478972 h 1332412"/>
              <a:gd name="connsiteX68" fmla="*/ 348343 w 1428206"/>
              <a:gd name="connsiteY68" fmla="*/ 487680 h 1332412"/>
              <a:gd name="connsiteX69" fmla="*/ 313509 w 1428206"/>
              <a:gd name="connsiteY69" fmla="*/ 505097 h 1332412"/>
              <a:gd name="connsiteX70" fmla="*/ 278674 w 1428206"/>
              <a:gd name="connsiteY70" fmla="*/ 513806 h 1332412"/>
              <a:gd name="connsiteX71" fmla="*/ 252549 w 1428206"/>
              <a:gd name="connsiteY71" fmla="*/ 531223 h 1332412"/>
              <a:gd name="connsiteX72" fmla="*/ 226423 w 1428206"/>
              <a:gd name="connsiteY72" fmla="*/ 539932 h 1332412"/>
              <a:gd name="connsiteX73" fmla="*/ 200297 w 1428206"/>
              <a:gd name="connsiteY73" fmla="*/ 566057 h 1332412"/>
              <a:gd name="connsiteX74" fmla="*/ 174172 w 1428206"/>
              <a:gd name="connsiteY74" fmla="*/ 583474 h 1332412"/>
              <a:gd name="connsiteX75" fmla="*/ 156754 w 1428206"/>
              <a:gd name="connsiteY75" fmla="*/ 609600 h 1332412"/>
              <a:gd name="connsiteX76" fmla="*/ 130629 w 1428206"/>
              <a:gd name="connsiteY76" fmla="*/ 618309 h 13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428206" h="1332412">
                <a:moveTo>
                  <a:pt x="130629" y="618309"/>
                </a:moveTo>
                <a:cubicBezTo>
                  <a:pt x="117566" y="631372"/>
                  <a:pt x="87619" y="669494"/>
                  <a:pt x="78377" y="687977"/>
                </a:cubicBezTo>
                <a:cubicBezTo>
                  <a:pt x="74272" y="696188"/>
                  <a:pt x="74223" y="706133"/>
                  <a:pt x="69669" y="714103"/>
                </a:cubicBezTo>
                <a:cubicBezTo>
                  <a:pt x="26796" y="789132"/>
                  <a:pt x="58046" y="709292"/>
                  <a:pt x="26126" y="783772"/>
                </a:cubicBezTo>
                <a:cubicBezTo>
                  <a:pt x="15350" y="808916"/>
                  <a:pt x="15002" y="825120"/>
                  <a:pt x="8709" y="853440"/>
                </a:cubicBezTo>
                <a:cubicBezTo>
                  <a:pt x="6113" y="865124"/>
                  <a:pt x="2903" y="876663"/>
                  <a:pt x="0" y="888274"/>
                </a:cubicBezTo>
                <a:cubicBezTo>
                  <a:pt x="5806" y="952137"/>
                  <a:pt x="7286" y="1016542"/>
                  <a:pt x="17417" y="1079863"/>
                </a:cubicBezTo>
                <a:cubicBezTo>
                  <a:pt x="19071" y="1090198"/>
                  <a:pt x="30153" y="1096628"/>
                  <a:pt x="34834" y="1105989"/>
                </a:cubicBezTo>
                <a:cubicBezTo>
                  <a:pt x="38939" y="1114199"/>
                  <a:pt x="37809" y="1124946"/>
                  <a:pt x="43543" y="1132114"/>
                </a:cubicBezTo>
                <a:cubicBezTo>
                  <a:pt x="50082" y="1140287"/>
                  <a:pt x="60960" y="1143726"/>
                  <a:pt x="69669" y="1149532"/>
                </a:cubicBezTo>
                <a:cubicBezTo>
                  <a:pt x="75475" y="1164046"/>
                  <a:pt x="79330" y="1179502"/>
                  <a:pt x="87086" y="1193074"/>
                </a:cubicBezTo>
                <a:cubicBezTo>
                  <a:pt x="94008" y="1205187"/>
                  <a:pt x="134628" y="1233086"/>
                  <a:pt x="139337" y="1236617"/>
                </a:cubicBezTo>
                <a:cubicBezTo>
                  <a:pt x="145143" y="1245326"/>
                  <a:pt x="148877" y="1255851"/>
                  <a:pt x="156754" y="1262743"/>
                </a:cubicBezTo>
                <a:cubicBezTo>
                  <a:pt x="229976" y="1326812"/>
                  <a:pt x="183301" y="1280370"/>
                  <a:pt x="235132" y="1306286"/>
                </a:cubicBezTo>
                <a:cubicBezTo>
                  <a:pt x="250271" y="1313856"/>
                  <a:pt x="264160" y="1323703"/>
                  <a:pt x="278674" y="1332412"/>
                </a:cubicBezTo>
                <a:cubicBezTo>
                  <a:pt x="304800" y="1329509"/>
                  <a:pt x="332114" y="1332016"/>
                  <a:pt x="357052" y="1323703"/>
                </a:cubicBezTo>
                <a:cubicBezTo>
                  <a:pt x="386765" y="1313799"/>
                  <a:pt x="381446" y="1292332"/>
                  <a:pt x="391886" y="1271452"/>
                </a:cubicBezTo>
                <a:cubicBezTo>
                  <a:pt x="396567" y="1262091"/>
                  <a:pt x="403497" y="1254035"/>
                  <a:pt x="409303" y="1245326"/>
                </a:cubicBezTo>
                <a:cubicBezTo>
                  <a:pt x="412206" y="1227909"/>
                  <a:pt x="412428" y="1209825"/>
                  <a:pt x="418012" y="1193074"/>
                </a:cubicBezTo>
                <a:cubicBezTo>
                  <a:pt x="421322" y="1183145"/>
                  <a:pt x="428729" y="1174989"/>
                  <a:pt x="435429" y="1166949"/>
                </a:cubicBezTo>
                <a:cubicBezTo>
                  <a:pt x="460648" y="1136686"/>
                  <a:pt x="461170" y="1141015"/>
                  <a:pt x="496389" y="1123406"/>
                </a:cubicBezTo>
                <a:cubicBezTo>
                  <a:pt x="554446" y="1126309"/>
                  <a:pt x="612845" y="1125188"/>
                  <a:pt x="670560" y="1132114"/>
                </a:cubicBezTo>
                <a:cubicBezTo>
                  <a:pt x="689313" y="1134364"/>
                  <a:pt x="730717" y="1159141"/>
                  <a:pt x="748937" y="1166949"/>
                </a:cubicBezTo>
                <a:cubicBezTo>
                  <a:pt x="769809" y="1175894"/>
                  <a:pt x="787813" y="1178056"/>
                  <a:pt x="809897" y="1184366"/>
                </a:cubicBezTo>
                <a:cubicBezTo>
                  <a:pt x="872373" y="1202216"/>
                  <a:pt x="791051" y="1184079"/>
                  <a:pt x="879566" y="1201783"/>
                </a:cubicBezTo>
                <a:cubicBezTo>
                  <a:pt x="957943" y="1198880"/>
                  <a:pt x="1036440" y="1198291"/>
                  <a:pt x="1114697" y="1193074"/>
                </a:cubicBezTo>
                <a:cubicBezTo>
                  <a:pt x="1123856" y="1192463"/>
                  <a:pt x="1131997" y="1186888"/>
                  <a:pt x="1140823" y="1184366"/>
                </a:cubicBezTo>
                <a:cubicBezTo>
                  <a:pt x="1152331" y="1181078"/>
                  <a:pt x="1164193" y="1179096"/>
                  <a:pt x="1175657" y="1175657"/>
                </a:cubicBezTo>
                <a:cubicBezTo>
                  <a:pt x="1193242" y="1170381"/>
                  <a:pt x="1210324" y="1163515"/>
                  <a:pt x="1227909" y="1158240"/>
                </a:cubicBezTo>
                <a:cubicBezTo>
                  <a:pt x="1241866" y="1154053"/>
                  <a:pt x="1274232" y="1148142"/>
                  <a:pt x="1288869" y="1140823"/>
                </a:cubicBezTo>
                <a:cubicBezTo>
                  <a:pt x="1356396" y="1107059"/>
                  <a:pt x="1275451" y="1136588"/>
                  <a:pt x="1341120" y="1114697"/>
                </a:cubicBezTo>
                <a:cubicBezTo>
                  <a:pt x="1352731" y="1103086"/>
                  <a:pt x="1363486" y="1090550"/>
                  <a:pt x="1375954" y="1079863"/>
                </a:cubicBezTo>
                <a:cubicBezTo>
                  <a:pt x="1383901" y="1073052"/>
                  <a:pt x="1395542" y="1070619"/>
                  <a:pt x="1402080" y="1062446"/>
                </a:cubicBezTo>
                <a:cubicBezTo>
                  <a:pt x="1407815" y="1055278"/>
                  <a:pt x="1408563" y="1045226"/>
                  <a:pt x="1410789" y="1036320"/>
                </a:cubicBezTo>
                <a:cubicBezTo>
                  <a:pt x="1420761" y="996433"/>
                  <a:pt x="1422919" y="965399"/>
                  <a:pt x="1428206" y="923109"/>
                </a:cubicBezTo>
                <a:cubicBezTo>
                  <a:pt x="1425303" y="830217"/>
                  <a:pt x="1424799" y="737220"/>
                  <a:pt x="1419497" y="644434"/>
                </a:cubicBezTo>
                <a:cubicBezTo>
                  <a:pt x="1418973" y="635270"/>
                  <a:pt x="1413015" y="627214"/>
                  <a:pt x="1410789" y="618309"/>
                </a:cubicBezTo>
                <a:cubicBezTo>
                  <a:pt x="1407199" y="603949"/>
                  <a:pt x="1405670" y="589126"/>
                  <a:pt x="1402080" y="574766"/>
                </a:cubicBezTo>
                <a:cubicBezTo>
                  <a:pt x="1399854" y="565860"/>
                  <a:pt x="1395894" y="557466"/>
                  <a:pt x="1393372" y="548640"/>
                </a:cubicBezTo>
                <a:cubicBezTo>
                  <a:pt x="1390084" y="537132"/>
                  <a:pt x="1387566" y="525417"/>
                  <a:pt x="1384663" y="513806"/>
                </a:cubicBezTo>
                <a:cubicBezTo>
                  <a:pt x="1382916" y="498080"/>
                  <a:pt x="1378557" y="426988"/>
                  <a:pt x="1367246" y="400594"/>
                </a:cubicBezTo>
                <a:cubicBezTo>
                  <a:pt x="1363123" y="390974"/>
                  <a:pt x="1354080" y="384033"/>
                  <a:pt x="1349829" y="374469"/>
                </a:cubicBezTo>
                <a:cubicBezTo>
                  <a:pt x="1342373" y="357692"/>
                  <a:pt x="1340623" y="338638"/>
                  <a:pt x="1332412" y="322217"/>
                </a:cubicBezTo>
                <a:cubicBezTo>
                  <a:pt x="1279764" y="216927"/>
                  <a:pt x="1346824" y="347441"/>
                  <a:pt x="1297577" y="261257"/>
                </a:cubicBezTo>
                <a:cubicBezTo>
                  <a:pt x="1291136" y="249986"/>
                  <a:pt x="1285966" y="238034"/>
                  <a:pt x="1280160" y="226423"/>
                </a:cubicBezTo>
                <a:cubicBezTo>
                  <a:pt x="1258074" y="115988"/>
                  <a:pt x="1287671" y="235239"/>
                  <a:pt x="1254034" y="156754"/>
                </a:cubicBezTo>
                <a:cubicBezTo>
                  <a:pt x="1249319" y="145753"/>
                  <a:pt x="1251264" y="132312"/>
                  <a:pt x="1245326" y="121920"/>
                </a:cubicBezTo>
                <a:cubicBezTo>
                  <a:pt x="1239216" y="111227"/>
                  <a:pt x="1228661" y="103678"/>
                  <a:pt x="1219200" y="95794"/>
                </a:cubicBezTo>
                <a:cubicBezTo>
                  <a:pt x="1198984" y="78947"/>
                  <a:pt x="1174539" y="68462"/>
                  <a:pt x="1149532" y="60960"/>
                </a:cubicBezTo>
                <a:cubicBezTo>
                  <a:pt x="1135354" y="56707"/>
                  <a:pt x="1120269" y="56147"/>
                  <a:pt x="1105989" y="52252"/>
                </a:cubicBezTo>
                <a:cubicBezTo>
                  <a:pt x="1088276" y="47421"/>
                  <a:pt x="1071548" y="39287"/>
                  <a:pt x="1053737" y="34834"/>
                </a:cubicBezTo>
                <a:cubicBezTo>
                  <a:pt x="1042126" y="31931"/>
                  <a:pt x="1030587" y="28722"/>
                  <a:pt x="1018903" y="26126"/>
                </a:cubicBezTo>
                <a:cubicBezTo>
                  <a:pt x="1004454" y="22915"/>
                  <a:pt x="989640" y="21312"/>
                  <a:pt x="975360" y="17417"/>
                </a:cubicBezTo>
                <a:cubicBezTo>
                  <a:pt x="957648" y="12586"/>
                  <a:pt x="940526" y="5806"/>
                  <a:pt x="923109" y="0"/>
                </a:cubicBezTo>
                <a:cubicBezTo>
                  <a:pt x="870857" y="2903"/>
                  <a:pt x="817263" y="-3412"/>
                  <a:pt x="766354" y="8709"/>
                </a:cubicBezTo>
                <a:cubicBezTo>
                  <a:pt x="752235" y="12071"/>
                  <a:pt x="749787" y="32620"/>
                  <a:pt x="740229" y="43543"/>
                </a:cubicBezTo>
                <a:cubicBezTo>
                  <a:pt x="729416" y="55901"/>
                  <a:pt x="717006" y="66766"/>
                  <a:pt x="705394" y="78377"/>
                </a:cubicBezTo>
                <a:cubicBezTo>
                  <a:pt x="712745" y="181284"/>
                  <a:pt x="696610" y="174039"/>
                  <a:pt x="731520" y="235132"/>
                </a:cubicBezTo>
                <a:cubicBezTo>
                  <a:pt x="736713" y="244219"/>
                  <a:pt x="744686" y="251693"/>
                  <a:pt x="748937" y="261257"/>
                </a:cubicBezTo>
                <a:cubicBezTo>
                  <a:pt x="756393" y="278034"/>
                  <a:pt x="766354" y="313509"/>
                  <a:pt x="766354" y="313509"/>
                </a:cubicBezTo>
                <a:cubicBezTo>
                  <a:pt x="760548" y="322217"/>
                  <a:pt x="758024" y="334441"/>
                  <a:pt x="748937" y="339634"/>
                </a:cubicBezTo>
                <a:cubicBezTo>
                  <a:pt x="736085" y="346978"/>
                  <a:pt x="719843" y="345132"/>
                  <a:pt x="705394" y="348343"/>
                </a:cubicBezTo>
                <a:cubicBezTo>
                  <a:pt x="644155" y="361952"/>
                  <a:pt x="695336" y="351217"/>
                  <a:pt x="644434" y="365760"/>
                </a:cubicBezTo>
                <a:cubicBezTo>
                  <a:pt x="632926" y="369048"/>
                  <a:pt x="621211" y="371566"/>
                  <a:pt x="609600" y="374469"/>
                </a:cubicBezTo>
                <a:cubicBezTo>
                  <a:pt x="600891" y="380275"/>
                  <a:pt x="593499" y="388879"/>
                  <a:pt x="583474" y="391886"/>
                </a:cubicBezTo>
                <a:cubicBezTo>
                  <a:pt x="514590" y="412551"/>
                  <a:pt x="540139" y="389630"/>
                  <a:pt x="487680" y="409303"/>
                </a:cubicBezTo>
                <a:cubicBezTo>
                  <a:pt x="457077" y="420779"/>
                  <a:pt x="426634" y="444194"/>
                  <a:pt x="400594" y="461554"/>
                </a:cubicBezTo>
                <a:cubicBezTo>
                  <a:pt x="391885" y="467360"/>
                  <a:pt x="384398" y="475662"/>
                  <a:pt x="374469" y="478972"/>
                </a:cubicBezTo>
                <a:cubicBezTo>
                  <a:pt x="365760" y="481875"/>
                  <a:pt x="356780" y="484064"/>
                  <a:pt x="348343" y="487680"/>
                </a:cubicBezTo>
                <a:cubicBezTo>
                  <a:pt x="336411" y="492794"/>
                  <a:pt x="325664" y="500539"/>
                  <a:pt x="313509" y="505097"/>
                </a:cubicBezTo>
                <a:cubicBezTo>
                  <a:pt x="302302" y="509300"/>
                  <a:pt x="290286" y="510903"/>
                  <a:pt x="278674" y="513806"/>
                </a:cubicBezTo>
                <a:cubicBezTo>
                  <a:pt x="269966" y="519612"/>
                  <a:pt x="261910" y="526542"/>
                  <a:pt x="252549" y="531223"/>
                </a:cubicBezTo>
                <a:cubicBezTo>
                  <a:pt x="244338" y="535328"/>
                  <a:pt x="234061" y="534840"/>
                  <a:pt x="226423" y="539932"/>
                </a:cubicBezTo>
                <a:cubicBezTo>
                  <a:pt x="216176" y="546763"/>
                  <a:pt x="209758" y="558173"/>
                  <a:pt x="200297" y="566057"/>
                </a:cubicBezTo>
                <a:cubicBezTo>
                  <a:pt x="192257" y="572757"/>
                  <a:pt x="182880" y="577668"/>
                  <a:pt x="174172" y="583474"/>
                </a:cubicBezTo>
                <a:cubicBezTo>
                  <a:pt x="168366" y="592183"/>
                  <a:pt x="164155" y="602199"/>
                  <a:pt x="156754" y="609600"/>
                </a:cubicBezTo>
                <a:cubicBezTo>
                  <a:pt x="114719" y="651635"/>
                  <a:pt x="143692" y="605246"/>
                  <a:pt x="130629" y="618309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1790827" y="2279583"/>
            <a:ext cx="587588" cy="341334"/>
          </a:xfrm>
          <a:custGeom>
            <a:avLst/>
            <a:gdLst>
              <a:gd name="connsiteX0" fmla="*/ 43767 w 505322"/>
              <a:gd name="connsiteY0" fmla="*/ 156754 h 244414"/>
              <a:gd name="connsiteX1" fmla="*/ 87310 w 505322"/>
              <a:gd name="connsiteY1" fmla="*/ 174172 h 244414"/>
              <a:gd name="connsiteX2" fmla="*/ 113436 w 505322"/>
              <a:gd name="connsiteY2" fmla="*/ 200297 h 244414"/>
              <a:gd name="connsiteX3" fmla="*/ 200522 w 505322"/>
              <a:gd name="connsiteY3" fmla="*/ 235132 h 244414"/>
              <a:gd name="connsiteX4" fmla="*/ 374693 w 505322"/>
              <a:gd name="connsiteY4" fmla="*/ 243840 h 244414"/>
              <a:gd name="connsiteX5" fmla="*/ 487904 w 505322"/>
              <a:gd name="connsiteY5" fmla="*/ 235132 h 244414"/>
              <a:gd name="connsiteX6" fmla="*/ 505322 w 505322"/>
              <a:gd name="connsiteY6" fmla="*/ 182880 h 244414"/>
              <a:gd name="connsiteX7" fmla="*/ 487904 w 505322"/>
              <a:gd name="connsiteY7" fmla="*/ 87086 h 244414"/>
              <a:gd name="connsiteX8" fmla="*/ 409527 w 505322"/>
              <a:gd name="connsiteY8" fmla="*/ 52252 h 244414"/>
              <a:gd name="connsiteX9" fmla="*/ 226647 w 505322"/>
              <a:gd name="connsiteY9" fmla="*/ 43543 h 244414"/>
              <a:gd name="connsiteX10" fmla="*/ 200522 w 505322"/>
              <a:gd name="connsiteY10" fmla="*/ 26126 h 244414"/>
              <a:gd name="connsiteX11" fmla="*/ 183104 w 505322"/>
              <a:gd name="connsiteY11" fmla="*/ 8709 h 244414"/>
              <a:gd name="connsiteX12" fmla="*/ 156979 w 505322"/>
              <a:gd name="connsiteY12" fmla="*/ 0 h 244414"/>
              <a:gd name="connsiteX13" fmla="*/ 26350 w 505322"/>
              <a:gd name="connsiteY13" fmla="*/ 26126 h 244414"/>
              <a:gd name="connsiteX14" fmla="*/ 8933 w 505322"/>
              <a:gd name="connsiteY14" fmla="*/ 52252 h 244414"/>
              <a:gd name="connsiteX15" fmla="*/ 8933 w 505322"/>
              <a:gd name="connsiteY15" fmla="*/ 130629 h 244414"/>
              <a:gd name="connsiteX16" fmla="*/ 35059 w 505322"/>
              <a:gd name="connsiteY16" fmla="*/ 139337 h 244414"/>
              <a:gd name="connsiteX17" fmla="*/ 43767 w 505322"/>
              <a:gd name="connsiteY17" fmla="*/ 156754 h 2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5322" h="244414">
                <a:moveTo>
                  <a:pt x="43767" y="156754"/>
                </a:moveTo>
                <a:cubicBezTo>
                  <a:pt x="58281" y="162560"/>
                  <a:pt x="74054" y="165887"/>
                  <a:pt x="87310" y="174172"/>
                </a:cubicBezTo>
                <a:cubicBezTo>
                  <a:pt x="97754" y="180699"/>
                  <a:pt x="103414" y="193139"/>
                  <a:pt x="113436" y="200297"/>
                </a:cubicBezTo>
                <a:cubicBezTo>
                  <a:pt x="128684" y="211188"/>
                  <a:pt x="186878" y="234450"/>
                  <a:pt x="200522" y="235132"/>
                </a:cubicBezTo>
                <a:lnTo>
                  <a:pt x="374693" y="243840"/>
                </a:lnTo>
                <a:cubicBezTo>
                  <a:pt x="412430" y="240937"/>
                  <a:pt x="453606" y="251138"/>
                  <a:pt x="487904" y="235132"/>
                </a:cubicBezTo>
                <a:cubicBezTo>
                  <a:pt x="504541" y="227368"/>
                  <a:pt x="505322" y="182880"/>
                  <a:pt x="505322" y="182880"/>
                </a:cubicBezTo>
                <a:cubicBezTo>
                  <a:pt x="499516" y="150949"/>
                  <a:pt x="499555" y="117378"/>
                  <a:pt x="487904" y="87086"/>
                </a:cubicBezTo>
                <a:cubicBezTo>
                  <a:pt x="481830" y="71295"/>
                  <a:pt x="409738" y="52262"/>
                  <a:pt x="409527" y="52252"/>
                </a:cubicBezTo>
                <a:lnTo>
                  <a:pt x="226647" y="43543"/>
                </a:lnTo>
                <a:cubicBezTo>
                  <a:pt x="217939" y="37737"/>
                  <a:pt x="208695" y="32664"/>
                  <a:pt x="200522" y="26126"/>
                </a:cubicBezTo>
                <a:cubicBezTo>
                  <a:pt x="194111" y="20997"/>
                  <a:pt x="190145" y="12933"/>
                  <a:pt x="183104" y="8709"/>
                </a:cubicBezTo>
                <a:cubicBezTo>
                  <a:pt x="175233" y="3986"/>
                  <a:pt x="165687" y="2903"/>
                  <a:pt x="156979" y="0"/>
                </a:cubicBezTo>
                <a:cubicBezTo>
                  <a:pt x="109099" y="3990"/>
                  <a:pt x="61483" y="-9007"/>
                  <a:pt x="26350" y="26126"/>
                </a:cubicBezTo>
                <a:cubicBezTo>
                  <a:pt x="18949" y="33527"/>
                  <a:pt x="14739" y="43543"/>
                  <a:pt x="8933" y="52252"/>
                </a:cubicBezTo>
                <a:cubicBezTo>
                  <a:pt x="4569" y="74071"/>
                  <a:pt x="-8778" y="108491"/>
                  <a:pt x="8933" y="130629"/>
                </a:cubicBezTo>
                <a:cubicBezTo>
                  <a:pt x="14668" y="137797"/>
                  <a:pt x="26350" y="136434"/>
                  <a:pt x="35059" y="139337"/>
                </a:cubicBezTo>
                <a:lnTo>
                  <a:pt x="43767" y="156754"/>
                </a:ln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22" name="Freeform 21"/>
          <p:cNvSpPr/>
          <p:nvPr/>
        </p:nvSpPr>
        <p:spPr bwMode="auto">
          <a:xfrm>
            <a:off x="1790827" y="3301112"/>
            <a:ext cx="587588" cy="703762"/>
          </a:xfrm>
          <a:custGeom>
            <a:avLst/>
            <a:gdLst>
              <a:gd name="connsiteX0" fmla="*/ 142145 w 751745"/>
              <a:gd name="connsiteY0" fmla="*/ 217714 h 609600"/>
              <a:gd name="connsiteX1" fmla="*/ 133437 w 751745"/>
              <a:gd name="connsiteY1" fmla="*/ 531223 h 609600"/>
              <a:gd name="connsiteX2" fmla="*/ 142145 w 751745"/>
              <a:gd name="connsiteY2" fmla="*/ 557348 h 609600"/>
              <a:gd name="connsiteX3" fmla="*/ 159563 w 751745"/>
              <a:gd name="connsiteY3" fmla="*/ 583474 h 609600"/>
              <a:gd name="connsiteX4" fmla="*/ 211814 w 751745"/>
              <a:gd name="connsiteY4" fmla="*/ 609600 h 609600"/>
              <a:gd name="connsiteX5" fmla="*/ 307608 w 751745"/>
              <a:gd name="connsiteY5" fmla="*/ 600891 h 609600"/>
              <a:gd name="connsiteX6" fmla="*/ 333734 w 751745"/>
              <a:gd name="connsiteY6" fmla="*/ 583474 h 609600"/>
              <a:gd name="connsiteX7" fmla="*/ 403403 w 751745"/>
              <a:gd name="connsiteY7" fmla="*/ 566057 h 609600"/>
              <a:gd name="connsiteX8" fmla="*/ 612408 w 751745"/>
              <a:gd name="connsiteY8" fmla="*/ 566057 h 609600"/>
              <a:gd name="connsiteX9" fmla="*/ 638534 w 751745"/>
              <a:gd name="connsiteY9" fmla="*/ 539931 h 609600"/>
              <a:gd name="connsiteX10" fmla="*/ 673368 w 751745"/>
              <a:gd name="connsiteY10" fmla="*/ 487680 h 609600"/>
              <a:gd name="connsiteX11" fmla="*/ 682077 w 751745"/>
              <a:gd name="connsiteY11" fmla="*/ 452845 h 609600"/>
              <a:gd name="connsiteX12" fmla="*/ 690785 w 751745"/>
              <a:gd name="connsiteY12" fmla="*/ 348343 h 609600"/>
              <a:gd name="connsiteX13" fmla="*/ 708203 w 751745"/>
              <a:gd name="connsiteY13" fmla="*/ 322217 h 609600"/>
              <a:gd name="connsiteX14" fmla="*/ 716911 w 751745"/>
              <a:gd name="connsiteY14" fmla="*/ 296091 h 609600"/>
              <a:gd name="connsiteX15" fmla="*/ 751745 w 751745"/>
              <a:gd name="connsiteY15" fmla="*/ 243840 h 609600"/>
              <a:gd name="connsiteX16" fmla="*/ 743037 w 751745"/>
              <a:gd name="connsiteY16" fmla="*/ 139337 h 609600"/>
              <a:gd name="connsiteX17" fmla="*/ 682077 w 751745"/>
              <a:gd name="connsiteY17" fmla="*/ 69668 h 609600"/>
              <a:gd name="connsiteX18" fmla="*/ 655951 w 751745"/>
              <a:gd name="connsiteY18" fmla="*/ 60960 h 609600"/>
              <a:gd name="connsiteX19" fmla="*/ 621117 w 751745"/>
              <a:gd name="connsiteY19" fmla="*/ 43543 h 609600"/>
              <a:gd name="connsiteX20" fmla="*/ 499197 w 751745"/>
              <a:gd name="connsiteY20" fmla="*/ 17417 h 609600"/>
              <a:gd name="connsiteX21" fmla="*/ 368568 w 751745"/>
              <a:gd name="connsiteY21" fmla="*/ 8708 h 609600"/>
              <a:gd name="connsiteX22" fmla="*/ 211814 w 751745"/>
              <a:gd name="connsiteY22" fmla="*/ 0 h 609600"/>
              <a:gd name="connsiteX23" fmla="*/ 63768 w 751745"/>
              <a:gd name="connsiteY23" fmla="*/ 8708 h 609600"/>
              <a:gd name="connsiteX24" fmla="*/ 11517 w 751745"/>
              <a:gd name="connsiteY24" fmla="*/ 26125 h 609600"/>
              <a:gd name="connsiteX25" fmla="*/ 11517 w 751745"/>
              <a:gd name="connsiteY25" fmla="*/ 113211 h 609600"/>
              <a:gd name="connsiteX26" fmla="*/ 63768 w 751745"/>
              <a:gd name="connsiteY26" fmla="*/ 139337 h 609600"/>
              <a:gd name="connsiteX27" fmla="*/ 98603 w 751745"/>
              <a:gd name="connsiteY27" fmla="*/ 182880 h 609600"/>
              <a:gd name="connsiteX28" fmla="*/ 116020 w 751745"/>
              <a:gd name="connsiteY28" fmla="*/ 209005 h 609600"/>
              <a:gd name="connsiteX29" fmla="*/ 142145 w 751745"/>
              <a:gd name="connsiteY29" fmla="*/ 2177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1745" h="609600">
                <a:moveTo>
                  <a:pt x="142145" y="217714"/>
                </a:moveTo>
                <a:cubicBezTo>
                  <a:pt x="145048" y="271417"/>
                  <a:pt x="117664" y="270972"/>
                  <a:pt x="133437" y="531223"/>
                </a:cubicBezTo>
                <a:cubicBezTo>
                  <a:pt x="133992" y="540386"/>
                  <a:pt x="138040" y="549138"/>
                  <a:pt x="142145" y="557348"/>
                </a:cubicBezTo>
                <a:cubicBezTo>
                  <a:pt x="146826" y="566710"/>
                  <a:pt x="152162" y="576073"/>
                  <a:pt x="159563" y="583474"/>
                </a:cubicBezTo>
                <a:cubicBezTo>
                  <a:pt x="176445" y="600356"/>
                  <a:pt x="190565" y="602517"/>
                  <a:pt x="211814" y="609600"/>
                </a:cubicBezTo>
                <a:cubicBezTo>
                  <a:pt x="243745" y="606697"/>
                  <a:pt x="276257" y="607609"/>
                  <a:pt x="307608" y="600891"/>
                </a:cubicBezTo>
                <a:cubicBezTo>
                  <a:pt x="317842" y="598698"/>
                  <a:pt x="324373" y="588155"/>
                  <a:pt x="333734" y="583474"/>
                </a:cubicBezTo>
                <a:cubicBezTo>
                  <a:pt x="351589" y="574546"/>
                  <a:pt x="386836" y="569370"/>
                  <a:pt x="403403" y="566057"/>
                </a:cubicBezTo>
                <a:cubicBezTo>
                  <a:pt x="469751" y="571586"/>
                  <a:pt x="546060" y="583750"/>
                  <a:pt x="612408" y="566057"/>
                </a:cubicBezTo>
                <a:cubicBezTo>
                  <a:pt x="624308" y="562884"/>
                  <a:pt x="630973" y="549653"/>
                  <a:pt x="638534" y="539931"/>
                </a:cubicBezTo>
                <a:cubicBezTo>
                  <a:pt x="651385" y="523408"/>
                  <a:pt x="673368" y="487680"/>
                  <a:pt x="673368" y="487680"/>
                </a:cubicBezTo>
                <a:cubicBezTo>
                  <a:pt x="676271" y="476068"/>
                  <a:pt x="680592" y="464722"/>
                  <a:pt x="682077" y="452845"/>
                </a:cubicBezTo>
                <a:cubicBezTo>
                  <a:pt x="686413" y="418160"/>
                  <a:pt x="683930" y="382619"/>
                  <a:pt x="690785" y="348343"/>
                </a:cubicBezTo>
                <a:cubicBezTo>
                  <a:pt x="692838" y="338080"/>
                  <a:pt x="702397" y="330926"/>
                  <a:pt x="708203" y="322217"/>
                </a:cubicBezTo>
                <a:cubicBezTo>
                  <a:pt x="711106" y="313508"/>
                  <a:pt x="712453" y="304116"/>
                  <a:pt x="716911" y="296091"/>
                </a:cubicBezTo>
                <a:cubicBezTo>
                  <a:pt x="727077" y="277793"/>
                  <a:pt x="751745" y="243840"/>
                  <a:pt x="751745" y="243840"/>
                </a:cubicBezTo>
                <a:cubicBezTo>
                  <a:pt x="748842" y="209006"/>
                  <a:pt x="752392" y="173017"/>
                  <a:pt x="743037" y="139337"/>
                </a:cubicBezTo>
                <a:cubicBezTo>
                  <a:pt x="734609" y="108997"/>
                  <a:pt x="709514" y="83386"/>
                  <a:pt x="682077" y="69668"/>
                </a:cubicBezTo>
                <a:cubicBezTo>
                  <a:pt x="673866" y="65563"/>
                  <a:pt x="664388" y="64576"/>
                  <a:pt x="655951" y="60960"/>
                </a:cubicBezTo>
                <a:cubicBezTo>
                  <a:pt x="644019" y="55846"/>
                  <a:pt x="633433" y="47648"/>
                  <a:pt x="621117" y="43543"/>
                </a:cubicBezTo>
                <a:cubicBezTo>
                  <a:pt x="595545" y="35019"/>
                  <a:pt x="529898" y="20341"/>
                  <a:pt x="499197" y="17417"/>
                </a:cubicBezTo>
                <a:cubicBezTo>
                  <a:pt x="455754" y="13280"/>
                  <a:pt x="412128" y="11348"/>
                  <a:pt x="368568" y="8708"/>
                </a:cubicBezTo>
                <a:lnTo>
                  <a:pt x="211814" y="0"/>
                </a:lnTo>
                <a:cubicBezTo>
                  <a:pt x="162465" y="2903"/>
                  <a:pt x="112787" y="2314"/>
                  <a:pt x="63768" y="8708"/>
                </a:cubicBezTo>
                <a:cubicBezTo>
                  <a:pt x="45563" y="11082"/>
                  <a:pt x="11517" y="26125"/>
                  <a:pt x="11517" y="26125"/>
                </a:cubicBezTo>
                <a:cubicBezTo>
                  <a:pt x="366" y="59577"/>
                  <a:pt x="-7544" y="70324"/>
                  <a:pt x="11517" y="113211"/>
                </a:cubicBezTo>
                <a:cubicBezTo>
                  <a:pt x="17389" y="126422"/>
                  <a:pt x="52176" y="135473"/>
                  <a:pt x="63768" y="139337"/>
                </a:cubicBezTo>
                <a:cubicBezTo>
                  <a:pt x="117368" y="219739"/>
                  <a:pt x="48972" y="120844"/>
                  <a:pt x="98603" y="182880"/>
                </a:cubicBezTo>
                <a:cubicBezTo>
                  <a:pt x="105141" y="191053"/>
                  <a:pt x="107045" y="203620"/>
                  <a:pt x="116020" y="209005"/>
                </a:cubicBezTo>
                <a:cubicBezTo>
                  <a:pt x="123487" y="213485"/>
                  <a:pt x="139242" y="164011"/>
                  <a:pt x="142145" y="217714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C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698268" y="2038551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050510" y="1990334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414775" y="1999665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770251" y="1995665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420367" y="3645199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410444" y="3162052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420366" y="2688576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le 12"/>
          <p:cNvSpPr txBox="1">
            <a:spLocks/>
          </p:cNvSpPr>
          <p:nvPr/>
        </p:nvSpPr>
        <p:spPr>
          <a:xfrm>
            <a:off x="838200" y="134208"/>
            <a:ext cx="10515600" cy="1004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Z-Order curve</a:t>
            </a:r>
            <a:endParaRPr lang="en-US" sz="3800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787292"/>
              </p:ext>
            </p:extLst>
          </p:nvPr>
        </p:nvGraphicFramePr>
        <p:xfrm>
          <a:off x="6520860" y="2057767"/>
          <a:ext cx="3041672" cy="218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18"/>
                <a:gridCol w="760418"/>
                <a:gridCol w="760418"/>
                <a:gridCol w="760418"/>
              </a:tblGrid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4" name="Straight Arrow Connector 33"/>
          <p:cNvCxnSpPr/>
          <p:nvPr/>
        </p:nvCxnSpPr>
        <p:spPr bwMode="auto">
          <a:xfrm>
            <a:off x="6438332" y="4399176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/>
          <p:nvPr/>
        </p:nvCxnSpPr>
        <p:spPr bwMode="auto">
          <a:xfrm flipV="1">
            <a:off x="6438332" y="1808376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Rectangle 35"/>
          <p:cNvSpPr/>
          <p:nvPr/>
        </p:nvSpPr>
        <p:spPr bwMode="auto">
          <a:xfrm>
            <a:off x="6930092" y="450492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37" name="Rectangle 36"/>
          <p:cNvSpPr/>
          <p:nvPr/>
        </p:nvSpPr>
        <p:spPr bwMode="auto">
          <a:xfrm rot="16200000">
            <a:off x="4916718" y="2951376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406563" y="5067867"/>
            <a:ext cx="3270266" cy="6064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Interleave them to create one string</a:t>
            </a:r>
            <a:endParaRPr lang="en-US" dirty="0"/>
          </a:p>
        </p:txBody>
      </p:sp>
      <p:pic>
        <p:nvPicPr>
          <p:cNvPr id="33" name="Picture 5" descr="C:\Documents and Settings\Sanjay\spatial\book\BookPPT\Chap4\Fig46.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4518" y="303299"/>
            <a:ext cx="3452327" cy="114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9544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916859"/>
              </p:ext>
            </p:extLst>
          </p:nvPr>
        </p:nvGraphicFramePr>
        <p:xfrm>
          <a:off x="1769183" y="2217262"/>
          <a:ext cx="2578444" cy="190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11"/>
                <a:gridCol w="644611"/>
                <a:gridCol w="644611"/>
                <a:gridCol w="644611"/>
              </a:tblGrid>
              <a:tr h="47611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7" name="Straight Connector 26"/>
          <p:cNvCxnSpPr/>
          <p:nvPr/>
        </p:nvCxnSpPr>
        <p:spPr>
          <a:xfrm flipV="1">
            <a:off x="1425828" y="4119458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 bwMode="auto">
          <a:xfrm>
            <a:off x="1540585" y="4322031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1540585" y="1731231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1831310" y="450492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0      1      2      3 </a:t>
            </a:r>
          </a:p>
        </p:txBody>
      </p:sp>
      <p:sp>
        <p:nvSpPr>
          <p:cNvPr id="19" name="Rectangle 18"/>
          <p:cNvSpPr/>
          <p:nvPr/>
        </p:nvSpPr>
        <p:spPr bwMode="auto">
          <a:xfrm rot="16200000">
            <a:off x="21095" y="2915629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3369962" y="2401790"/>
            <a:ext cx="941615" cy="1140823"/>
          </a:xfrm>
          <a:custGeom>
            <a:avLst/>
            <a:gdLst>
              <a:gd name="connsiteX0" fmla="*/ 130629 w 1428206"/>
              <a:gd name="connsiteY0" fmla="*/ 618309 h 1332412"/>
              <a:gd name="connsiteX1" fmla="*/ 78377 w 1428206"/>
              <a:gd name="connsiteY1" fmla="*/ 687977 h 1332412"/>
              <a:gd name="connsiteX2" fmla="*/ 69669 w 1428206"/>
              <a:gd name="connsiteY2" fmla="*/ 714103 h 1332412"/>
              <a:gd name="connsiteX3" fmla="*/ 26126 w 1428206"/>
              <a:gd name="connsiteY3" fmla="*/ 783772 h 1332412"/>
              <a:gd name="connsiteX4" fmla="*/ 8709 w 1428206"/>
              <a:gd name="connsiteY4" fmla="*/ 853440 h 1332412"/>
              <a:gd name="connsiteX5" fmla="*/ 0 w 1428206"/>
              <a:gd name="connsiteY5" fmla="*/ 888274 h 1332412"/>
              <a:gd name="connsiteX6" fmla="*/ 17417 w 1428206"/>
              <a:gd name="connsiteY6" fmla="*/ 1079863 h 1332412"/>
              <a:gd name="connsiteX7" fmla="*/ 34834 w 1428206"/>
              <a:gd name="connsiteY7" fmla="*/ 1105989 h 1332412"/>
              <a:gd name="connsiteX8" fmla="*/ 43543 w 1428206"/>
              <a:gd name="connsiteY8" fmla="*/ 1132114 h 1332412"/>
              <a:gd name="connsiteX9" fmla="*/ 69669 w 1428206"/>
              <a:gd name="connsiteY9" fmla="*/ 1149532 h 1332412"/>
              <a:gd name="connsiteX10" fmla="*/ 87086 w 1428206"/>
              <a:gd name="connsiteY10" fmla="*/ 1193074 h 1332412"/>
              <a:gd name="connsiteX11" fmla="*/ 139337 w 1428206"/>
              <a:gd name="connsiteY11" fmla="*/ 1236617 h 1332412"/>
              <a:gd name="connsiteX12" fmla="*/ 156754 w 1428206"/>
              <a:gd name="connsiteY12" fmla="*/ 1262743 h 1332412"/>
              <a:gd name="connsiteX13" fmla="*/ 235132 w 1428206"/>
              <a:gd name="connsiteY13" fmla="*/ 1306286 h 1332412"/>
              <a:gd name="connsiteX14" fmla="*/ 278674 w 1428206"/>
              <a:gd name="connsiteY14" fmla="*/ 1332412 h 1332412"/>
              <a:gd name="connsiteX15" fmla="*/ 357052 w 1428206"/>
              <a:gd name="connsiteY15" fmla="*/ 1323703 h 1332412"/>
              <a:gd name="connsiteX16" fmla="*/ 391886 w 1428206"/>
              <a:gd name="connsiteY16" fmla="*/ 1271452 h 1332412"/>
              <a:gd name="connsiteX17" fmla="*/ 409303 w 1428206"/>
              <a:gd name="connsiteY17" fmla="*/ 1245326 h 1332412"/>
              <a:gd name="connsiteX18" fmla="*/ 418012 w 1428206"/>
              <a:gd name="connsiteY18" fmla="*/ 1193074 h 1332412"/>
              <a:gd name="connsiteX19" fmla="*/ 435429 w 1428206"/>
              <a:gd name="connsiteY19" fmla="*/ 1166949 h 1332412"/>
              <a:gd name="connsiteX20" fmla="*/ 496389 w 1428206"/>
              <a:gd name="connsiteY20" fmla="*/ 1123406 h 1332412"/>
              <a:gd name="connsiteX21" fmla="*/ 670560 w 1428206"/>
              <a:gd name="connsiteY21" fmla="*/ 1132114 h 1332412"/>
              <a:gd name="connsiteX22" fmla="*/ 748937 w 1428206"/>
              <a:gd name="connsiteY22" fmla="*/ 1166949 h 1332412"/>
              <a:gd name="connsiteX23" fmla="*/ 809897 w 1428206"/>
              <a:gd name="connsiteY23" fmla="*/ 1184366 h 1332412"/>
              <a:gd name="connsiteX24" fmla="*/ 879566 w 1428206"/>
              <a:gd name="connsiteY24" fmla="*/ 1201783 h 1332412"/>
              <a:gd name="connsiteX25" fmla="*/ 1114697 w 1428206"/>
              <a:gd name="connsiteY25" fmla="*/ 1193074 h 1332412"/>
              <a:gd name="connsiteX26" fmla="*/ 1140823 w 1428206"/>
              <a:gd name="connsiteY26" fmla="*/ 1184366 h 1332412"/>
              <a:gd name="connsiteX27" fmla="*/ 1175657 w 1428206"/>
              <a:gd name="connsiteY27" fmla="*/ 1175657 h 1332412"/>
              <a:gd name="connsiteX28" fmla="*/ 1227909 w 1428206"/>
              <a:gd name="connsiteY28" fmla="*/ 1158240 h 1332412"/>
              <a:gd name="connsiteX29" fmla="*/ 1288869 w 1428206"/>
              <a:gd name="connsiteY29" fmla="*/ 1140823 h 1332412"/>
              <a:gd name="connsiteX30" fmla="*/ 1341120 w 1428206"/>
              <a:gd name="connsiteY30" fmla="*/ 1114697 h 1332412"/>
              <a:gd name="connsiteX31" fmla="*/ 1375954 w 1428206"/>
              <a:gd name="connsiteY31" fmla="*/ 1079863 h 1332412"/>
              <a:gd name="connsiteX32" fmla="*/ 1402080 w 1428206"/>
              <a:gd name="connsiteY32" fmla="*/ 1062446 h 1332412"/>
              <a:gd name="connsiteX33" fmla="*/ 1410789 w 1428206"/>
              <a:gd name="connsiteY33" fmla="*/ 1036320 h 1332412"/>
              <a:gd name="connsiteX34" fmla="*/ 1428206 w 1428206"/>
              <a:gd name="connsiteY34" fmla="*/ 923109 h 1332412"/>
              <a:gd name="connsiteX35" fmla="*/ 1419497 w 1428206"/>
              <a:gd name="connsiteY35" fmla="*/ 644434 h 1332412"/>
              <a:gd name="connsiteX36" fmla="*/ 1410789 w 1428206"/>
              <a:gd name="connsiteY36" fmla="*/ 618309 h 1332412"/>
              <a:gd name="connsiteX37" fmla="*/ 1402080 w 1428206"/>
              <a:gd name="connsiteY37" fmla="*/ 574766 h 1332412"/>
              <a:gd name="connsiteX38" fmla="*/ 1393372 w 1428206"/>
              <a:gd name="connsiteY38" fmla="*/ 548640 h 1332412"/>
              <a:gd name="connsiteX39" fmla="*/ 1384663 w 1428206"/>
              <a:gd name="connsiteY39" fmla="*/ 513806 h 1332412"/>
              <a:gd name="connsiteX40" fmla="*/ 1367246 w 1428206"/>
              <a:gd name="connsiteY40" fmla="*/ 400594 h 1332412"/>
              <a:gd name="connsiteX41" fmla="*/ 1349829 w 1428206"/>
              <a:gd name="connsiteY41" fmla="*/ 374469 h 1332412"/>
              <a:gd name="connsiteX42" fmla="*/ 1332412 w 1428206"/>
              <a:gd name="connsiteY42" fmla="*/ 322217 h 1332412"/>
              <a:gd name="connsiteX43" fmla="*/ 1297577 w 1428206"/>
              <a:gd name="connsiteY43" fmla="*/ 261257 h 1332412"/>
              <a:gd name="connsiteX44" fmla="*/ 1280160 w 1428206"/>
              <a:gd name="connsiteY44" fmla="*/ 226423 h 1332412"/>
              <a:gd name="connsiteX45" fmla="*/ 1254034 w 1428206"/>
              <a:gd name="connsiteY45" fmla="*/ 156754 h 1332412"/>
              <a:gd name="connsiteX46" fmla="*/ 1245326 w 1428206"/>
              <a:gd name="connsiteY46" fmla="*/ 121920 h 1332412"/>
              <a:gd name="connsiteX47" fmla="*/ 1219200 w 1428206"/>
              <a:gd name="connsiteY47" fmla="*/ 95794 h 1332412"/>
              <a:gd name="connsiteX48" fmla="*/ 1149532 w 1428206"/>
              <a:gd name="connsiteY48" fmla="*/ 60960 h 1332412"/>
              <a:gd name="connsiteX49" fmla="*/ 1105989 w 1428206"/>
              <a:gd name="connsiteY49" fmla="*/ 52252 h 1332412"/>
              <a:gd name="connsiteX50" fmla="*/ 1053737 w 1428206"/>
              <a:gd name="connsiteY50" fmla="*/ 34834 h 1332412"/>
              <a:gd name="connsiteX51" fmla="*/ 1018903 w 1428206"/>
              <a:gd name="connsiteY51" fmla="*/ 26126 h 1332412"/>
              <a:gd name="connsiteX52" fmla="*/ 975360 w 1428206"/>
              <a:gd name="connsiteY52" fmla="*/ 17417 h 1332412"/>
              <a:gd name="connsiteX53" fmla="*/ 923109 w 1428206"/>
              <a:gd name="connsiteY53" fmla="*/ 0 h 1332412"/>
              <a:gd name="connsiteX54" fmla="*/ 766354 w 1428206"/>
              <a:gd name="connsiteY54" fmla="*/ 8709 h 1332412"/>
              <a:gd name="connsiteX55" fmla="*/ 740229 w 1428206"/>
              <a:gd name="connsiteY55" fmla="*/ 43543 h 1332412"/>
              <a:gd name="connsiteX56" fmla="*/ 705394 w 1428206"/>
              <a:gd name="connsiteY56" fmla="*/ 78377 h 1332412"/>
              <a:gd name="connsiteX57" fmla="*/ 731520 w 1428206"/>
              <a:gd name="connsiteY57" fmla="*/ 235132 h 1332412"/>
              <a:gd name="connsiteX58" fmla="*/ 748937 w 1428206"/>
              <a:gd name="connsiteY58" fmla="*/ 261257 h 1332412"/>
              <a:gd name="connsiteX59" fmla="*/ 766354 w 1428206"/>
              <a:gd name="connsiteY59" fmla="*/ 313509 h 1332412"/>
              <a:gd name="connsiteX60" fmla="*/ 748937 w 1428206"/>
              <a:gd name="connsiteY60" fmla="*/ 339634 h 1332412"/>
              <a:gd name="connsiteX61" fmla="*/ 705394 w 1428206"/>
              <a:gd name="connsiteY61" fmla="*/ 348343 h 1332412"/>
              <a:gd name="connsiteX62" fmla="*/ 644434 w 1428206"/>
              <a:gd name="connsiteY62" fmla="*/ 365760 h 1332412"/>
              <a:gd name="connsiteX63" fmla="*/ 609600 w 1428206"/>
              <a:gd name="connsiteY63" fmla="*/ 374469 h 1332412"/>
              <a:gd name="connsiteX64" fmla="*/ 583474 w 1428206"/>
              <a:gd name="connsiteY64" fmla="*/ 391886 h 1332412"/>
              <a:gd name="connsiteX65" fmla="*/ 487680 w 1428206"/>
              <a:gd name="connsiteY65" fmla="*/ 409303 h 1332412"/>
              <a:gd name="connsiteX66" fmla="*/ 400594 w 1428206"/>
              <a:gd name="connsiteY66" fmla="*/ 461554 h 1332412"/>
              <a:gd name="connsiteX67" fmla="*/ 374469 w 1428206"/>
              <a:gd name="connsiteY67" fmla="*/ 478972 h 1332412"/>
              <a:gd name="connsiteX68" fmla="*/ 348343 w 1428206"/>
              <a:gd name="connsiteY68" fmla="*/ 487680 h 1332412"/>
              <a:gd name="connsiteX69" fmla="*/ 313509 w 1428206"/>
              <a:gd name="connsiteY69" fmla="*/ 505097 h 1332412"/>
              <a:gd name="connsiteX70" fmla="*/ 278674 w 1428206"/>
              <a:gd name="connsiteY70" fmla="*/ 513806 h 1332412"/>
              <a:gd name="connsiteX71" fmla="*/ 252549 w 1428206"/>
              <a:gd name="connsiteY71" fmla="*/ 531223 h 1332412"/>
              <a:gd name="connsiteX72" fmla="*/ 226423 w 1428206"/>
              <a:gd name="connsiteY72" fmla="*/ 539932 h 1332412"/>
              <a:gd name="connsiteX73" fmla="*/ 200297 w 1428206"/>
              <a:gd name="connsiteY73" fmla="*/ 566057 h 1332412"/>
              <a:gd name="connsiteX74" fmla="*/ 174172 w 1428206"/>
              <a:gd name="connsiteY74" fmla="*/ 583474 h 1332412"/>
              <a:gd name="connsiteX75" fmla="*/ 156754 w 1428206"/>
              <a:gd name="connsiteY75" fmla="*/ 609600 h 1332412"/>
              <a:gd name="connsiteX76" fmla="*/ 130629 w 1428206"/>
              <a:gd name="connsiteY76" fmla="*/ 618309 h 13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428206" h="1332412">
                <a:moveTo>
                  <a:pt x="130629" y="618309"/>
                </a:moveTo>
                <a:cubicBezTo>
                  <a:pt x="117566" y="631372"/>
                  <a:pt x="87619" y="669494"/>
                  <a:pt x="78377" y="687977"/>
                </a:cubicBezTo>
                <a:cubicBezTo>
                  <a:pt x="74272" y="696188"/>
                  <a:pt x="74223" y="706133"/>
                  <a:pt x="69669" y="714103"/>
                </a:cubicBezTo>
                <a:cubicBezTo>
                  <a:pt x="26796" y="789132"/>
                  <a:pt x="58046" y="709292"/>
                  <a:pt x="26126" y="783772"/>
                </a:cubicBezTo>
                <a:cubicBezTo>
                  <a:pt x="15350" y="808916"/>
                  <a:pt x="15002" y="825120"/>
                  <a:pt x="8709" y="853440"/>
                </a:cubicBezTo>
                <a:cubicBezTo>
                  <a:pt x="6113" y="865124"/>
                  <a:pt x="2903" y="876663"/>
                  <a:pt x="0" y="888274"/>
                </a:cubicBezTo>
                <a:cubicBezTo>
                  <a:pt x="5806" y="952137"/>
                  <a:pt x="7286" y="1016542"/>
                  <a:pt x="17417" y="1079863"/>
                </a:cubicBezTo>
                <a:cubicBezTo>
                  <a:pt x="19071" y="1090198"/>
                  <a:pt x="30153" y="1096628"/>
                  <a:pt x="34834" y="1105989"/>
                </a:cubicBezTo>
                <a:cubicBezTo>
                  <a:pt x="38939" y="1114199"/>
                  <a:pt x="37809" y="1124946"/>
                  <a:pt x="43543" y="1132114"/>
                </a:cubicBezTo>
                <a:cubicBezTo>
                  <a:pt x="50082" y="1140287"/>
                  <a:pt x="60960" y="1143726"/>
                  <a:pt x="69669" y="1149532"/>
                </a:cubicBezTo>
                <a:cubicBezTo>
                  <a:pt x="75475" y="1164046"/>
                  <a:pt x="79330" y="1179502"/>
                  <a:pt x="87086" y="1193074"/>
                </a:cubicBezTo>
                <a:cubicBezTo>
                  <a:pt x="94008" y="1205187"/>
                  <a:pt x="134628" y="1233086"/>
                  <a:pt x="139337" y="1236617"/>
                </a:cubicBezTo>
                <a:cubicBezTo>
                  <a:pt x="145143" y="1245326"/>
                  <a:pt x="148877" y="1255851"/>
                  <a:pt x="156754" y="1262743"/>
                </a:cubicBezTo>
                <a:cubicBezTo>
                  <a:pt x="229976" y="1326812"/>
                  <a:pt x="183301" y="1280370"/>
                  <a:pt x="235132" y="1306286"/>
                </a:cubicBezTo>
                <a:cubicBezTo>
                  <a:pt x="250271" y="1313856"/>
                  <a:pt x="264160" y="1323703"/>
                  <a:pt x="278674" y="1332412"/>
                </a:cubicBezTo>
                <a:cubicBezTo>
                  <a:pt x="304800" y="1329509"/>
                  <a:pt x="332114" y="1332016"/>
                  <a:pt x="357052" y="1323703"/>
                </a:cubicBezTo>
                <a:cubicBezTo>
                  <a:pt x="386765" y="1313799"/>
                  <a:pt x="381446" y="1292332"/>
                  <a:pt x="391886" y="1271452"/>
                </a:cubicBezTo>
                <a:cubicBezTo>
                  <a:pt x="396567" y="1262091"/>
                  <a:pt x="403497" y="1254035"/>
                  <a:pt x="409303" y="1245326"/>
                </a:cubicBezTo>
                <a:cubicBezTo>
                  <a:pt x="412206" y="1227909"/>
                  <a:pt x="412428" y="1209825"/>
                  <a:pt x="418012" y="1193074"/>
                </a:cubicBezTo>
                <a:cubicBezTo>
                  <a:pt x="421322" y="1183145"/>
                  <a:pt x="428729" y="1174989"/>
                  <a:pt x="435429" y="1166949"/>
                </a:cubicBezTo>
                <a:cubicBezTo>
                  <a:pt x="460648" y="1136686"/>
                  <a:pt x="461170" y="1141015"/>
                  <a:pt x="496389" y="1123406"/>
                </a:cubicBezTo>
                <a:cubicBezTo>
                  <a:pt x="554446" y="1126309"/>
                  <a:pt x="612845" y="1125188"/>
                  <a:pt x="670560" y="1132114"/>
                </a:cubicBezTo>
                <a:cubicBezTo>
                  <a:pt x="689313" y="1134364"/>
                  <a:pt x="730717" y="1159141"/>
                  <a:pt x="748937" y="1166949"/>
                </a:cubicBezTo>
                <a:cubicBezTo>
                  <a:pt x="769809" y="1175894"/>
                  <a:pt x="787813" y="1178056"/>
                  <a:pt x="809897" y="1184366"/>
                </a:cubicBezTo>
                <a:cubicBezTo>
                  <a:pt x="872373" y="1202216"/>
                  <a:pt x="791051" y="1184079"/>
                  <a:pt x="879566" y="1201783"/>
                </a:cubicBezTo>
                <a:cubicBezTo>
                  <a:pt x="957943" y="1198880"/>
                  <a:pt x="1036440" y="1198291"/>
                  <a:pt x="1114697" y="1193074"/>
                </a:cubicBezTo>
                <a:cubicBezTo>
                  <a:pt x="1123856" y="1192463"/>
                  <a:pt x="1131997" y="1186888"/>
                  <a:pt x="1140823" y="1184366"/>
                </a:cubicBezTo>
                <a:cubicBezTo>
                  <a:pt x="1152331" y="1181078"/>
                  <a:pt x="1164193" y="1179096"/>
                  <a:pt x="1175657" y="1175657"/>
                </a:cubicBezTo>
                <a:cubicBezTo>
                  <a:pt x="1193242" y="1170381"/>
                  <a:pt x="1210324" y="1163515"/>
                  <a:pt x="1227909" y="1158240"/>
                </a:cubicBezTo>
                <a:cubicBezTo>
                  <a:pt x="1241866" y="1154053"/>
                  <a:pt x="1274232" y="1148142"/>
                  <a:pt x="1288869" y="1140823"/>
                </a:cubicBezTo>
                <a:cubicBezTo>
                  <a:pt x="1356396" y="1107059"/>
                  <a:pt x="1275451" y="1136588"/>
                  <a:pt x="1341120" y="1114697"/>
                </a:cubicBezTo>
                <a:cubicBezTo>
                  <a:pt x="1352731" y="1103086"/>
                  <a:pt x="1363486" y="1090550"/>
                  <a:pt x="1375954" y="1079863"/>
                </a:cubicBezTo>
                <a:cubicBezTo>
                  <a:pt x="1383901" y="1073052"/>
                  <a:pt x="1395542" y="1070619"/>
                  <a:pt x="1402080" y="1062446"/>
                </a:cubicBezTo>
                <a:cubicBezTo>
                  <a:pt x="1407815" y="1055278"/>
                  <a:pt x="1408563" y="1045226"/>
                  <a:pt x="1410789" y="1036320"/>
                </a:cubicBezTo>
                <a:cubicBezTo>
                  <a:pt x="1420761" y="996433"/>
                  <a:pt x="1422919" y="965399"/>
                  <a:pt x="1428206" y="923109"/>
                </a:cubicBezTo>
                <a:cubicBezTo>
                  <a:pt x="1425303" y="830217"/>
                  <a:pt x="1424799" y="737220"/>
                  <a:pt x="1419497" y="644434"/>
                </a:cubicBezTo>
                <a:cubicBezTo>
                  <a:pt x="1418973" y="635270"/>
                  <a:pt x="1413015" y="627214"/>
                  <a:pt x="1410789" y="618309"/>
                </a:cubicBezTo>
                <a:cubicBezTo>
                  <a:pt x="1407199" y="603949"/>
                  <a:pt x="1405670" y="589126"/>
                  <a:pt x="1402080" y="574766"/>
                </a:cubicBezTo>
                <a:cubicBezTo>
                  <a:pt x="1399854" y="565860"/>
                  <a:pt x="1395894" y="557466"/>
                  <a:pt x="1393372" y="548640"/>
                </a:cubicBezTo>
                <a:cubicBezTo>
                  <a:pt x="1390084" y="537132"/>
                  <a:pt x="1387566" y="525417"/>
                  <a:pt x="1384663" y="513806"/>
                </a:cubicBezTo>
                <a:cubicBezTo>
                  <a:pt x="1382916" y="498080"/>
                  <a:pt x="1378557" y="426988"/>
                  <a:pt x="1367246" y="400594"/>
                </a:cubicBezTo>
                <a:cubicBezTo>
                  <a:pt x="1363123" y="390974"/>
                  <a:pt x="1354080" y="384033"/>
                  <a:pt x="1349829" y="374469"/>
                </a:cubicBezTo>
                <a:cubicBezTo>
                  <a:pt x="1342373" y="357692"/>
                  <a:pt x="1340623" y="338638"/>
                  <a:pt x="1332412" y="322217"/>
                </a:cubicBezTo>
                <a:cubicBezTo>
                  <a:pt x="1279764" y="216927"/>
                  <a:pt x="1346824" y="347441"/>
                  <a:pt x="1297577" y="261257"/>
                </a:cubicBezTo>
                <a:cubicBezTo>
                  <a:pt x="1291136" y="249986"/>
                  <a:pt x="1285966" y="238034"/>
                  <a:pt x="1280160" y="226423"/>
                </a:cubicBezTo>
                <a:cubicBezTo>
                  <a:pt x="1258074" y="115988"/>
                  <a:pt x="1287671" y="235239"/>
                  <a:pt x="1254034" y="156754"/>
                </a:cubicBezTo>
                <a:cubicBezTo>
                  <a:pt x="1249319" y="145753"/>
                  <a:pt x="1251264" y="132312"/>
                  <a:pt x="1245326" y="121920"/>
                </a:cubicBezTo>
                <a:cubicBezTo>
                  <a:pt x="1239216" y="111227"/>
                  <a:pt x="1228661" y="103678"/>
                  <a:pt x="1219200" y="95794"/>
                </a:cubicBezTo>
                <a:cubicBezTo>
                  <a:pt x="1198984" y="78947"/>
                  <a:pt x="1174539" y="68462"/>
                  <a:pt x="1149532" y="60960"/>
                </a:cubicBezTo>
                <a:cubicBezTo>
                  <a:pt x="1135354" y="56707"/>
                  <a:pt x="1120269" y="56147"/>
                  <a:pt x="1105989" y="52252"/>
                </a:cubicBezTo>
                <a:cubicBezTo>
                  <a:pt x="1088276" y="47421"/>
                  <a:pt x="1071548" y="39287"/>
                  <a:pt x="1053737" y="34834"/>
                </a:cubicBezTo>
                <a:cubicBezTo>
                  <a:pt x="1042126" y="31931"/>
                  <a:pt x="1030587" y="28722"/>
                  <a:pt x="1018903" y="26126"/>
                </a:cubicBezTo>
                <a:cubicBezTo>
                  <a:pt x="1004454" y="22915"/>
                  <a:pt x="989640" y="21312"/>
                  <a:pt x="975360" y="17417"/>
                </a:cubicBezTo>
                <a:cubicBezTo>
                  <a:pt x="957648" y="12586"/>
                  <a:pt x="940526" y="5806"/>
                  <a:pt x="923109" y="0"/>
                </a:cubicBezTo>
                <a:cubicBezTo>
                  <a:pt x="870857" y="2903"/>
                  <a:pt x="817263" y="-3412"/>
                  <a:pt x="766354" y="8709"/>
                </a:cubicBezTo>
                <a:cubicBezTo>
                  <a:pt x="752235" y="12071"/>
                  <a:pt x="749787" y="32620"/>
                  <a:pt x="740229" y="43543"/>
                </a:cubicBezTo>
                <a:cubicBezTo>
                  <a:pt x="729416" y="55901"/>
                  <a:pt x="717006" y="66766"/>
                  <a:pt x="705394" y="78377"/>
                </a:cubicBezTo>
                <a:cubicBezTo>
                  <a:pt x="712745" y="181284"/>
                  <a:pt x="696610" y="174039"/>
                  <a:pt x="731520" y="235132"/>
                </a:cubicBezTo>
                <a:cubicBezTo>
                  <a:pt x="736713" y="244219"/>
                  <a:pt x="744686" y="251693"/>
                  <a:pt x="748937" y="261257"/>
                </a:cubicBezTo>
                <a:cubicBezTo>
                  <a:pt x="756393" y="278034"/>
                  <a:pt x="766354" y="313509"/>
                  <a:pt x="766354" y="313509"/>
                </a:cubicBezTo>
                <a:cubicBezTo>
                  <a:pt x="760548" y="322217"/>
                  <a:pt x="758024" y="334441"/>
                  <a:pt x="748937" y="339634"/>
                </a:cubicBezTo>
                <a:cubicBezTo>
                  <a:pt x="736085" y="346978"/>
                  <a:pt x="719843" y="345132"/>
                  <a:pt x="705394" y="348343"/>
                </a:cubicBezTo>
                <a:cubicBezTo>
                  <a:pt x="644155" y="361952"/>
                  <a:pt x="695336" y="351217"/>
                  <a:pt x="644434" y="365760"/>
                </a:cubicBezTo>
                <a:cubicBezTo>
                  <a:pt x="632926" y="369048"/>
                  <a:pt x="621211" y="371566"/>
                  <a:pt x="609600" y="374469"/>
                </a:cubicBezTo>
                <a:cubicBezTo>
                  <a:pt x="600891" y="380275"/>
                  <a:pt x="593499" y="388879"/>
                  <a:pt x="583474" y="391886"/>
                </a:cubicBezTo>
                <a:cubicBezTo>
                  <a:pt x="514590" y="412551"/>
                  <a:pt x="540139" y="389630"/>
                  <a:pt x="487680" y="409303"/>
                </a:cubicBezTo>
                <a:cubicBezTo>
                  <a:pt x="457077" y="420779"/>
                  <a:pt x="426634" y="444194"/>
                  <a:pt x="400594" y="461554"/>
                </a:cubicBezTo>
                <a:cubicBezTo>
                  <a:pt x="391885" y="467360"/>
                  <a:pt x="384398" y="475662"/>
                  <a:pt x="374469" y="478972"/>
                </a:cubicBezTo>
                <a:cubicBezTo>
                  <a:pt x="365760" y="481875"/>
                  <a:pt x="356780" y="484064"/>
                  <a:pt x="348343" y="487680"/>
                </a:cubicBezTo>
                <a:cubicBezTo>
                  <a:pt x="336411" y="492794"/>
                  <a:pt x="325664" y="500539"/>
                  <a:pt x="313509" y="505097"/>
                </a:cubicBezTo>
                <a:cubicBezTo>
                  <a:pt x="302302" y="509300"/>
                  <a:pt x="290286" y="510903"/>
                  <a:pt x="278674" y="513806"/>
                </a:cubicBezTo>
                <a:cubicBezTo>
                  <a:pt x="269966" y="519612"/>
                  <a:pt x="261910" y="526542"/>
                  <a:pt x="252549" y="531223"/>
                </a:cubicBezTo>
                <a:cubicBezTo>
                  <a:pt x="244338" y="535328"/>
                  <a:pt x="234061" y="534840"/>
                  <a:pt x="226423" y="539932"/>
                </a:cubicBezTo>
                <a:cubicBezTo>
                  <a:pt x="216176" y="546763"/>
                  <a:pt x="209758" y="558173"/>
                  <a:pt x="200297" y="566057"/>
                </a:cubicBezTo>
                <a:cubicBezTo>
                  <a:pt x="192257" y="572757"/>
                  <a:pt x="182880" y="577668"/>
                  <a:pt x="174172" y="583474"/>
                </a:cubicBezTo>
                <a:cubicBezTo>
                  <a:pt x="168366" y="592183"/>
                  <a:pt x="164155" y="602199"/>
                  <a:pt x="156754" y="609600"/>
                </a:cubicBezTo>
                <a:cubicBezTo>
                  <a:pt x="114719" y="651635"/>
                  <a:pt x="143692" y="605246"/>
                  <a:pt x="130629" y="618309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1790827" y="2279583"/>
            <a:ext cx="587588" cy="341334"/>
          </a:xfrm>
          <a:custGeom>
            <a:avLst/>
            <a:gdLst>
              <a:gd name="connsiteX0" fmla="*/ 43767 w 505322"/>
              <a:gd name="connsiteY0" fmla="*/ 156754 h 244414"/>
              <a:gd name="connsiteX1" fmla="*/ 87310 w 505322"/>
              <a:gd name="connsiteY1" fmla="*/ 174172 h 244414"/>
              <a:gd name="connsiteX2" fmla="*/ 113436 w 505322"/>
              <a:gd name="connsiteY2" fmla="*/ 200297 h 244414"/>
              <a:gd name="connsiteX3" fmla="*/ 200522 w 505322"/>
              <a:gd name="connsiteY3" fmla="*/ 235132 h 244414"/>
              <a:gd name="connsiteX4" fmla="*/ 374693 w 505322"/>
              <a:gd name="connsiteY4" fmla="*/ 243840 h 244414"/>
              <a:gd name="connsiteX5" fmla="*/ 487904 w 505322"/>
              <a:gd name="connsiteY5" fmla="*/ 235132 h 244414"/>
              <a:gd name="connsiteX6" fmla="*/ 505322 w 505322"/>
              <a:gd name="connsiteY6" fmla="*/ 182880 h 244414"/>
              <a:gd name="connsiteX7" fmla="*/ 487904 w 505322"/>
              <a:gd name="connsiteY7" fmla="*/ 87086 h 244414"/>
              <a:gd name="connsiteX8" fmla="*/ 409527 w 505322"/>
              <a:gd name="connsiteY8" fmla="*/ 52252 h 244414"/>
              <a:gd name="connsiteX9" fmla="*/ 226647 w 505322"/>
              <a:gd name="connsiteY9" fmla="*/ 43543 h 244414"/>
              <a:gd name="connsiteX10" fmla="*/ 200522 w 505322"/>
              <a:gd name="connsiteY10" fmla="*/ 26126 h 244414"/>
              <a:gd name="connsiteX11" fmla="*/ 183104 w 505322"/>
              <a:gd name="connsiteY11" fmla="*/ 8709 h 244414"/>
              <a:gd name="connsiteX12" fmla="*/ 156979 w 505322"/>
              <a:gd name="connsiteY12" fmla="*/ 0 h 244414"/>
              <a:gd name="connsiteX13" fmla="*/ 26350 w 505322"/>
              <a:gd name="connsiteY13" fmla="*/ 26126 h 244414"/>
              <a:gd name="connsiteX14" fmla="*/ 8933 w 505322"/>
              <a:gd name="connsiteY14" fmla="*/ 52252 h 244414"/>
              <a:gd name="connsiteX15" fmla="*/ 8933 w 505322"/>
              <a:gd name="connsiteY15" fmla="*/ 130629 h 244414"/>
              <a:gd name="connsiteX16" fmla="*/ 35059 w 505322"/>
              <a:gd name="connsiteY16" fmla="*/ 139337 h 244414"/>
              <a:gd name="connsiteX17" fmla="*/ 43767 w 505322"/>
              <a:gd name="connsiteY17" fmla="*/ 156754 h 2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5322" h="244414">
                <a:moveTo>
                  <a:pt x="43767" y="156754"/>
                </a:moveTo>
                <a:cubicBezTo>
                  <a:pt x="58281" y="162560"/>
                  <a:pt x="74054" y="165887"/>
                  <a:pt x="87310" y="174172"/>
                </a:cubicBezTo>
                <a:cubicBezTo>
                  <a:pt x="97754" y="180699"/>
                  <a:pt x="103414" y="193139"/>
                  <a:pt x="113436" y="200297"/>
                </a:cubicBezTo>
                <a:cubicBezTo>
                  <a:pt x="128684" y="211188"/>
                  <a:pt x="186878" y="234450"/>
                  <a:pt x="200522" y="235132"/>
                </a:cubicBezTo>
                <a:lnTo>
                  <a:pt x="374693" y="243840"/>
                </a:lnTo>
                <a:cubicBezTo>
                  <a:pt x="412430" y="240937"/>
                  <a:pt x="453606" y="251138"/>
                  <a:pt x="487904" y="235132"/>
                </a:cubicBezTo>
                <a:cubicBezTo>
                  <a:pt x="504541" y="227368"/>
                  <a:pt x="505322" y="182880"/>
                  <a:pt x="505322" y="182880"/>
                </a:cubicBezTo>
                <a:cubicBezTo>
                  <a:pt x="499516" y="150949"/>
                  <a:pt x="499555" y="117378"/>
                  <a:pt x="487904" y="87086"/>
                </a:cubicBezTo>
                <a:cubicBezTo>
                  <a:pt x="481830" y="71295"/>
                  <a:pt x="409738" y="52262"/>
                  <a:pt x="409527" y="52252"/>
                </a:cubicBezTo>
                <a:lnTo>
                  <a:pt x="226647" y="43543"/>
                </a:lnTo>
                <a:cubicBezTo>
                  <a:pt x="217939" y="37737"/>
                  <a:pt x="208695" y="32664"/>
                  <a:pt x="200522" y="26126"/>
                </a:cubicBezTo>
                <a:cubicBezTo>
                  <a:pt x="194111" y="20997"/>
                  <a:pt x="190145" y="12933"/>
                  <a:pt x="183104" y="8709"/>
                </a:cubicBezTo>
                <a:cubicBezTo>
                  <a:pt x="175233" y="3986"/>
                  <a:pt x="165687" y="2903"/>
                  <a:pt x="156979" y="0"/>
                </a:cubicBezTo>
                <a:cubicBezTo>
                  <a:pt x="109099" y="3990"/>
                  <a:pt x="61483" y="-9007"/>
                  <a:pt x="26350" y="26126"/>
                </a:cubicBezTo>
                <a:cubicBezTo>
                  <a:pt x="18949" y="33527"/>
                  <a:pt x="14739" y="43543"/>
                  <a:pt x="8933" y="52252"/>
                </a:cubicBezTo>
                <a:cubicBezTo>
                  <a:pt x="4569" y="74071"/>
                  <a:pt x="-8778" y="108491"/>
                  <a:pt x="8933" y="130629"/>
                </a:cubicBezTo>
                <a:cubicBezTo>
                  <a:pt x="14668" y="137797"/>
                  <a:pt x="26350" y="136434"/>
                  <a:pt x="35059" y="139337"/>
                </a:cubicBezTo>
                <a:lnTo>
                  <a:pt x="43767" y="156754"/>
                </a:ln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22" name="Freeform 21"/>
          <p:cNvSpPr/>
          <p:nvPr/>
        </p:nvSpPr>
        <p:spPr bwMode="auto">
          <a:xfrm>
            <a:off x="1790827" y="3301112"/>
            <a:ext cx="587588" cy="703762"/>
          </a:xfrm>
          <a:custGeom>
            <a:avLst/>
            <a:gdLst>
              <a:gd name="connsiteX0" fmla="*/ 142145 w 751745"/>
              <a:gd name="connsiteY0" fmla="*/ 217714 h 609600"/>
              <a:gd name="connsiteX1" fmla="*/ 133437 w 751745"/>
              <a:gd name="connsiteY1" fmla="*/ 531223 h 609600"/>
              <a:gd name="connsiteX2" fmla="*/ 142145 w 751745"/>
              <a:gd name="connsiteY2" fmla="*/ 557348 h 609600"/>
              <a:gd name="connsiteX3" fmla="*/ 159563 w 751745"/>
              <a:gd name="connsiteY3" fmla="*/ 583474 h 609600"/>
              <a:gd name="connsiteX4" fmla="*/ 211814 w 751745"/>
              <a:gd name="connsiteY4" fmla="*/ 609600 h 609600"/>
              <a:gd name="connsiteX5" fmla="*/ 307608 w 751745"/>
              <a:gd name="connsiteY5" fmla="*/ 600891 h 609600"/>
              <a:gd name="connsiteX6" fmla="*/ 333734 w 751745"/>
              <a:gd name="connsiteY6" fmla="*/ 583474 h 609600"/>
              <a:gd name="connsiteX7" fmla="*/ 403403 w 751745"/>
              <a:gd name="connsiteY7" fmla="*/ 566057 h 609600"/>
              <a:gd name="connsiteX8" fmla="*/ 612408 w 751745"/>
              <a:gd name="connsiteY8" fmla="*/ 566057 h 609600"/>
              <a:gd name="connsiteX9" fmla="*/ 638534 w 751745"/>
              <a:gd name="connsiteY9" fmla="*/ 539931 h 609600"/>
              <a:gd name="connsiteX10" fmla="*/ 673368 w 751745"/>
              <a:gd name="connsiteY10" fmla="*/ 487680 h 609600"/>
              <a:gd name="connsiteX11" fmla="*/ 682077 w 751745"/>
              <a:gd name="connsiteY11" fmla="*/ 452845 h 609600"/>
              <a:gd name="connsiteX12" fmla="*/ 690785 w 751745"/>
              <a:gd name="connsiteY12" fmla="*/ 348343 h 609600"/>
              <a:gd name="connsiteX13" fmla="*/ 708203 w 751745"/>
              <a:gd name="connsiteY13" fmla="*/ 322217 h 609600"/>
              <a:gd name="connsiteX14" fmla="*/ 716911 w 751745"/>
              <a:gd name="connsiteY14" fmla="*/ 296091 h 609600"/>
              <a:gd name="connsiteX15" fmla="*/ 751745 w 751745"/>
              <a:gd name="connsiteY15" fmla="*/ 243840 h 609600"/>
              <a:gd name="connsiteX16" fmla="*/ 743037 w 751745"/>
              <a:gd name="connsiteY16" fmla="*/ 139337 h 609600"/>
              <a:gd name="connsiteX17" fmla="*/ 682077 w 751745"/>
              <a:gd name="connsiteY17" fmla="*/ 69668 h 609600"/>
              <a:gd name="connsiteX18" fmla="*/ 655951 w 751745"/>
              <a:gd name="connsiteY18" fmla="*/ 60960 h 609600"/>
              <a:gd name="connsiteX19" fmla="*/ 621117 w 751745"/>
              <a:gd name="connsiteY19" fmla="*/ 43543 h 609600"/>
              <a:gd name="connsiteX20" fmla="*/ 499197 w 751745"/>
              <a:gd name="connsiteY20" fmla="*/ 17417 h 609600"/>
              <a:gd name="connsiteX21" fmla="*/ 368568 w 751745"/>
              <a:gd name="connsiteY21" fmla="*/ 8708 h 609600"/>
              <a:gd name="connsiteX22" fmla="*/ 211814 w 751745"/>
              <a:gd name="connsiteY22" fmla="*/ 0 h 609600"/>
              <a:gd name="connsiteX23" fmla="*/ 63768 w 751745"/>
              <a:gd name="connsiteY23" fmla="*/ 8708 h 609600"/>
              <a:gd name="connsiteX24" fmla="*/ 11517 w 751745"/>
              <a:gd name="connsiteY24" fmla="*/ 26125 h 609600"/>
              <a:gd name="connsiteX25" fmla="*/ 11517 w 751745"/>
              <a:gd name="connsiteY25" fmla="*/ 113211 h 609600"/>
              <a:gd name="connsiteX26" fmla="*/ 63768 w 751745"/>
              <a:gd name="connsiteY26" fmla="*/ 139337 h 609600"/>
              <a:gd name="connsiteX27" fmla="*/ 98603 w 751745"/>
              <a:gd name="connsiteY27" fmla="*/ 182880 h 609600"/>
              <a:gd name="connsiteX28" fmla="*/ 116020 w 751745"/>
              <a:gd name="connsiteY28" fmla="*/ 209005 h 609600"/>
              <a:gd name="connsiteX29" fmla="*/ 142145 w 751745"/>
              <a:gd name="connsiteY29" fmla="*/ 2177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1745" h="609600">
                <a:moveTo>
                  <a:pt x="142145" y="217714"/>
                </a:moveTo>
                <a:cubicBezTo>
                  <a:pt x="145048" y="271417"/>
                  <a:pt x="117664" y="270972"/>
                  <a:pt x="133437" y="531223"/>
                </a:cubicBezTo>
                <a:cubicBezTo>
                  <a:pt x="133992" y="540386"/>
                  <a:pt x="138040" y="549138"/>
                  <a:pt x="142145" y="557348"/>
                </a:cubicBezTo>
                <a:cubicBezTo>
                  <a:pt x="146826" y="566710"/>
                  <a:pt x="152162" y="576073"/>
                  <a:pt x="159563" y="583474"/>
                </a:cubicBezTo>
                <a:cubicBezTo>
                  <a:pt x="176445" y="600356"/>
                  <a:pt x="190565" y="602517"/>
                  <a:pt x="211814" y="609600"/>
                </a:cubicBezTo>
                <a:cubicBezTo>
                  <a:pt x="243745" y="606697"/>
                  <a:pt x="276257" y="607609"/>
                  <a:pt x="307608" y="600891"/>
                </a:cubicBezTo>
                <a:cubicBezTo>
                  <a:pt x="317842" y="598698"/>
                  <a:pt x="324373" y="588155"/>
                  <a:pt x="333734" y="583474"/>
                </a:cubicBezTo>
                <a:cubicBezTo>
                  <a:pt x="351589" y="574546"/>
                  <a:pt x="386836" y="569370"/>
                  <a:pt x="403403" y="566057"/>
                </a:cubicBezTo>
                <a:cubicBezTo>
                  <a:pt x="469751" y="571586"/>
                  <a:pt x="546060" y="583750"/>
                  <a:pt x="612408" y="566057"/>
                </a:cubicBezTo>
                <a:cubicBezTo>
                  <a:pt x="624308" y="562884"/>
                  <a:pt x="630973" y="549653"/>
                  <a:pt x="638534" y="539931"/>
                </a:cubicBezTo>
                <a:cubicBezTo>
                  <a:pt x="651385" y="523408"/>
                  <a:pt x="673368" y="487680"/>
                  <a:pt x="673368" y="487680"/>
                </a:cubicBezTo>
                <a:cubicBezTo>
                  <a:pt x="676271" y="476068"/>
                  <a:pt x="680592" y="464722"/>
                  <a:pt x="682077" y="452845"/>
                </a:cubicBezTo>
                <a:cubicBezTo>
                  <a:pt x="686413" y="418160"/>
                  <a:pt x="683930" y="382619"/>
                  <a:pt x="690785" y="348343"/>
                </a:cubicBezTo>
                <a:cubicBezTo>
                  <a:pt x="692838" y="338080"/>
                  <a:pt x="702397" y="330926"/>
                  <a:pt x="708203" y="322217"/>
                </a:cubicBezTo>
                <a:cubicBezTo>
                  <a:pt x="711106" y="313508"/>
                  <a:pt x="712453" y="304116"/>
                  <a:pt x="716911" y="296091"/>
                </a:cubicBezTo>
                <a:cubicBezTo>
                  <a:pt x="727077" y="277793"/>
                  <a:pt x="751745" y="243840"/>
                  <a:pt x="751745" y="243840"/>
                </a:cubicBezTo>
                <a:cubicBezTo>
                  <a:pt x="748842" y="209006"/>
                  <a:pt x="752392" y="173017"/>
                  <a:pt x="743037" y="139337"/>
                </a:cubicBezTo>
                <a:cubicBezTo>
                  <a:pt x="734609" y="108997"/>
                  <a:pt x="709514" y="83386"/>
                  <a:pt x="682077" y="69668"/>
                </a:cubicBezTo>
                <a:cubicBezTo>
                  <a:pt x="673866" y="65563"/>
                  <a:pt x="664388" y="64576"/>
                  <a:pt x="655951" y="60960"/>
                </a:cubicBezTo>
                <a:cubicBezTo>
                  <a:pt x="644019" y="55846"/>
                  <a:pt x="633433" y="47648"/>
                  <a:pt x="621117" y="43543"/>
                </a:cubicBezTo>
                <a:cubicBezTo>
                  <a:pt x="595545" y="35019"/>
                  <a:pt x="529898" y="20341"/>
                  <a:pt x="499197" y="17417"/>
                </a:cubicBezTo>
                <a:cubicBezTo>
                  <a:pt x="455754" y="13280"/>
                  <a:pt x="412128" y="11348"/>
                  <a:pt x="368568" y="8708"/>
                </a:cubicBezTo>
                <a:lnTo>
                  <a:pt x="211814" y="0"/>
                </a:lnTo>
                <a:cubicBezTo>
                  <a:pt x="162465" y="2903"/>
                  <a:pt x="112787" y="2314"/>
                  <a:pt x="63768" y="8708"/>
                </a:cubicBezTo>
                <a:cubicBezTo>
                  <a:pt x="45563" y="11082"/>
                  <a:pt x="11517" y="26125"/>
                  <a:pt x="11517" y="26125"/>
                </a:cubicBezTo>
                <a:cubicBezTo>
                  <a:pt x="366" y="59577"/>
                  <a:pt x="-7544" y="70324"/>
                  <a:pt x="11517" y="113211"/>
                </a:cubicBezTo>
                <a:cubicBezTo>
                  <a:pt x="17389" y="126422"/>
                  <a:pt x="52176" y="135473"/>
                  <a:pt x="63768" y="139337"/>
                </a:cubicBezTo>
                <a:cubicBezTo>
                  <a:pt x="117368" y="219739"/>
                  <a:pt x="48972" y="120844"/>
                  <a:pt x="98603" y="182880"/>
                </a:cubicBezTo>
                <a:cubicBezTo>
                  <a:pt x="105141" y="191053"/>
                  <a:pt x="107045" y="203620"/>
                  <a:pt x="116020" y="209005"/>
                </a:cubicBezTo>
                <a:cubicBezTo>
                  <a:pt x="123487" y="213485"/>
                  <a:pt x="139242" y="164011"/>
                  <a:pt x="142145" y="217714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C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698268" y="2038551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050510" y="1990334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414775" y="1999665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770251" y="1995665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420367" y="3645199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410444" y="3162052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420366" y="2688576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le 12"/>
          <p:cNvSpPr txBox="1">
            <a:spLocks/>
          </p:cNvSpPr>
          <p:nvPr/>
        </p:nvSpPr>
        <p:spPr>
          <a:xfrm>
            <a:off x="838200" y="134208"/>
            <a:ext cx="10515600" cy="1004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Z-Order curve</a:t>
            </a:r>
            <a:endParaRPr lang="en-US" sz="3800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422868"/>
              </p:ext>
            </p:extLst>
          </p:nvPr>
        </p:nvGraphicFramePr>
        <p:xfrm>
          <a:off x="6520860" y="2057767"/>
          <a:ext cx="3041672" cy="218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18"/>
                <a:gridCol w="760418"/>
                <a:gridCol w="760418"/>
                <a:gridCol w="760418"/>
              </a:tblGrid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4" name="Straight Arrow Connector 33"/>
          <p:cNvCxnSpPr/>
          <p:nvPr/>
        </p:nvCxnSpPr>
        <p:spPr bwMode="auto">
          <a:xfrm>
            <a:off x="6438332" y="4399176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/>
          <p:nvPr/>
        </p:nvCxnSpPr>
        <p:spPr bwMode="auto">
          <a:xfrm flipV="1">
            <a:off x="6438332" y="1808376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Rectangle 35"/>
          <p:cNvSpPr/>
          <p:nvPr/>
        </p:nvSpPr>
        <p:spPr bwMode="auto">
          <a:xfrm>
            <a:off x="6930092" y="450492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37" name="Rectangle 36"/>
          <p:cNvSpPr/>
          <p:nvPr/>
        </p:nvSpPr>
        <p:spPr bwMode="auto">
          <a:xfrm rot="16200000">
            <a:off x="4916718" y="2951376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406563" y="5067867"/>
            <a:ext cx="3270266" cy="6064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Convert the bit strings to its corresponding decimal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35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916859"/>
              </p:ext>
            </p:extLst>
          </p:nvPr>
        </p:nvGraphicFramePr>
        <p:xfrm>
          <a:off x="1769183" y="2217262"/>
          <a:ext cx="2578444" cy="190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11"/>
                <a:gridCol w="644611"/>
                <a:gridCol w="644611"/>
                <a:gridCol w="644611"/>
              </a:tblGrid>
              <a:tr h="47611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7" name="Straight Connector 26"/>
          <p:cNvCxnSpPr/>
          <p:nvPr/>
        </p:nvCxnSpPr>
        <p:spPr>
          <a:xfrm flipV="1">
            <a:off x="1425828" y="4119458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 bwMode="auto">
          <a:xfrm>
            <a:off x="1540585" y="4322031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1540585" y="1731231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1831310" y="450492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0      1      2      3 </a:t>
            </a:r>
          </a:p>
        </p:txBody>
      </p:sp>
      <p:sp>
        <p:nvSpPr>
          <p:cNvPr id="19" name="Rectangle 18"/>
          <p:cNvSpPr/>
          <p:nvPr/>
        </p:nvSpPr>
        <p:spPr bwMode="auto">
          <a:xfrm rot="16200000">
            <a:off x="21095" y="2915629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3369962" y="2401790"/>
            <a:ext cx="941615" cy="1140823"/>
          </a:xfrm>
          <a:custGeom>
            <a:avLst/>
            <a:gdLst>
              <a:gd name="connsiteX0" fmla="*/ 130629 w 1428206"/>
              <a:gd name="connsiteY0" fmla="*/ 618309 h 1332412"/>
              <a:gd name="connsiteX1" fmla="*/ 78377 w 1428206"/>
              <a:gd name="connsiteY1" fmla="*/ 687977 h 1332412"/>
              <a:gd name="connsiteX2" fmla="*/ 69669 w 1428206"/>
              <a:gd name="connsiteY2" fmla="*/ 714103 h 1332412"/>
              <a:gd name="connsiteX3" fmla="*/ 26126 w 1428206"/>
              <a:gd name="connsiteY3" fmla="*/ 783772 h 1332412"/>
              <a:gd name="connsiteX4" fmla="*/ 8709 w 1428206"/>
              <a:gd name="connsiteY4" fmla="*/ 853440 h 1332412"/>
              <a:gd name="connsiteX5" fmla="*/ 0 w 1428206"/>
              <a:gd name="connsiteY5" fmla="*/ 888274 h 1332412"/>
              <a:gd name="connsiteX6" fmla="*/ 17417 w 1428206"/>
              <a:gd name="connsiteY6" fmla="*/ 1079863 h 1332412"/>
              <a:gd name="connsiteX7" fmla="*/ 34834 w 1428206"/>
              <a:gd name="connsiteY7" fmla="*/ 1105989 h 1332412"/>
              <a:gd name="connsiteX8" fmla="*/ 43543 w 1428206"/>
              <a:gd name="connsiteY8" fmla="*/ 1132114 h 1332412"/>
              <a:gd name="connsiteX9" fmla="*/ 69669 w 1428206"/>
              <a:gd name="connsiteY9" fmla="*/ 1149532 h 1332412"/>
              <a:gd name="connsiteX10" fmla="*/ 87086 w 1428206"/>
              <a:gd name="connsiteY10" fmla="*/ 1193074 h 1332412"/>
              <a:gd name="connsiteX11" fmla="*/ 139337 w 1428206"/>
              <a:gd name="connsiteY11" fmla="*/ 1236617 h 1332412"/>
              <a:gd name="connsiteX12" fmla="*/ 156754 w 1428206"/>
              <a:gd name="connsiteY12" fmla="*/ 1262743 h 1332412"/>
              <a:gd name="connsiteX13" fmla="*/ 235132 w 1428206"/>
              <a:gd name="connsiteY13" fmla="*/ 1306286 h 1332412"/>
              <a:gd name="connsiteX14" fmla="*/ 278674 w 1428206"/>
              <a:gd name="connsiteY14" fmla="*/ 1332412 h 1332412"/>
              <a:gd name="connsiteX15" fmla="*/ 357052 w 1428206"/>
              <a:gd name="connsiteY15" fmla="*/ 1323703 h 1332412"/>
              <a:gd name="connsiteX16" fmla="*/ 391886 w 1428206"/>
              <a:gd name="connsiteY16" fmla="*/ 1271452 h 1332412"/>
              <a:gd name="connsiteX17" fmla="*/ 409303 w 1428206"/>
              <a:gd name="connsiteY17" fmla="*/ 1245326 h 1332412"/>
              <a:gd name="connsiteX18" fmla="*/ 418012 w 1428206"/>
              <a:gd name="connsiteY18" fmla="*/ 1193074 h 1332412"/>
              <a:gd name="connsiteX19" fmla="*/ 435429 w 1428206"/>
              <a:gd name="connsiteY19" fmla="*/ 1166949 h 1332412"/>
              <a:gd name="connsiteX20" fmla="*/ 496389 w 1428206"/>
              <a:gd name="connsiteY20" fmla="*/ 1123406 h 1332412"/>
              <a:gd name="connsiteX21" fmla="*/ 670560 w 1428206"/>
              <a:gd name="connsiteY21" fmla="*/ 1132114 h 1332412"/>
              <a:gd name="connsiteX22" fmla="*/ 748937 w 1428206"/>
              <a:gd name="connsiteY22" fmla="*/ 1166949 h 1332412"/>
              <a:gd name="connsiteX23" fmla="*/ 809897 w 1428206"/>
              <a:gd name="connsiteY23" fmla="*/ 1184366 h 1332412"/>
              <a:gd name="connsiteX24" fmla="*/ 879566 w 1428206"/>
              <a:gd name="connsiteY24" fmla="*/ 1201783 h 1332412"/>
              <a:gd name="connsiteX25" fmla="*/ 1114697 w 1428206"/>
              <a:gd name="connsiteY25" fmla="*/ 1193074 h 1332412"/>
              <a:gd name="connsiteX26" fmla="*/ 1140823 w 1428206"/>
              <a:gd name="connsiteY26" fmla="*/ 1184366 h 1332412"/>
              <a:gd name="connsiteX27" fmla="*/ 1175657 w 1428206"/>
              <a:gd name="connsiteY27" fmla="*/ 1175657 h 1332412"/>
              <a:gd name="connsiteX28" fmla="*/ 1227909 w 1428206"/>
              <a:gd name="connsiteY28" fmla="*/ 1158240 h 1332412"/>
              <a:gd name="connsiteX29" fmla="*/ 1288869 w 1428206"/>
              <a:gd name="connsiteY29" fmla="*/ 1140823 h 1332412"/>
              <a:gd name="connsiteX30" fmla="*/ 1341120 w 1428206"/>
              <a:gd name="connsiteY30" fmla="*/ 1114697 h 1332412"/>
              <a:gd name="connsiteX31" fmla="*/ 1375954 w 1428206"/>
              <a:gd name="connsiteY31" fmla="*/ 1079863 h 1332412"/>
              <a:gd name="connsiteX32" fmla="*/ 1402080 w 1428206"/>
              <a:gd name="connsiteY32" fmla="*/ 1062446 h 1332412"/>
              <a:gd name="connsiteX33" fmla="*/ 1410789 w 1428206"/>
              <a:gd name="connsiteY33" fmla="*/ 1036320 h 1332412"/>
              <a:gd name="connsiteX34" fmla="*/ 1428206 w 1428206"/>
              <a:gd name="connsiteY34" fmla="*/ 923109 h 1332412"/>
              <a:gd name="connsiteX35" fmla="*/ 1419497 w 1428206"/>
              <a:gd name="connsiteY35" fmla="*/ 644434 h 1332412"/>
              <a:gd name="connsiteX36" fmla="*/ 1410789 w 1428206"/>
              <a:gd name="connsiteY36" fmla="*/ 618309 h 1332412"/>
              <a:gd name="connsiteX37" fmla="*/ 1402080 w 1428206"/>
              <a:gd name="connsiteY37" fmla="*/ 574766 h 1332412"/>
              <a:gd name="connsiteX38" fmla="*/ 1393372 w 1428206"/>
              <a:gd name="connsiteY38" fmla="*/ 548640 h 1332412"/>
              <a:gd name="connsiteX39" fmla="*/ 1384663 w 1428206"/>
              <a:gd name="connsiteY39" fmla="*/ 513806 h 1332412"/>
              <a:gd name="connsiteX40" fmla="*/ 1367246 w 1428206"/>
              <a:gd name="connsiteY40" fmla="*/ 400594 h 1332412"/>
              <a:gd name="connsiteX41" fmla="*/ 1349829 w 1428206"/>
              <a:gd name="connsiteY41" fmla="*/ 374469 h 1332412"/>
              <a:gd name="connsiteX42" fmla="*/ 1332412 w 1428206"/>
              <a:gd name="connsiteY42" fmla="*/ 322217 h 1332412"/>
              <a:gd name="connsiteX43" fmla="*/ 1297577 w 1428206"/>
              <a:gd name="connsiteY43" fmla="*/ 261257 h 1332412"/>
              <a:gd name="connsiteX44" fmla="*/ 1280160 w 1428206"/>
              <a:gd name="connsiteY44" fmla="*/ 226423 h 1332412"/>
              <a:gd name="connsiteX45" fmla="*/ 1254034 w 1428206"/>
              <a:gd name="connsiteY45" fmla="*/ 156754 h 1332412"/>
              <a:gd name="connsiteX46" fmla="*/ 1245326 w 1428206"/>
              <a:gd name="connsiteY46" fmla="*/ 121920 h 1332412"/>
              <a:gd name="connsiteX47" fmla="*/ 1219200 w 1428206"/>
              <a:gd name="connsiteY47" fmla="*/ 95794 h 1332412"/>
              <a:gd name="connsiteX48" fmla="*/ 1149532 w 1428206"/>
              <a:gd name="connsiteY48" fmla="*/ 60960 h 1332412"/>
              <a:gd name="connsiteX49" fmla="*/ 1105989 w 1428206"/>
              <a:gd name="connsiteY49" fmla="*/ 52252 h 1332412"/>
              <a:gd name="connsiteX50" fmla="*/ 1053737 w 1428206"/>
              <a:gd name="connsiteY50" fmla="*/ 34834 h 1332412"/>
              <a:gd name="connsiteX51" fmla="*/ 1018903 w 1428206"/>
              <a:gd name="connsiteY51" fmla="*/ 26126 h 1332412"/>
              <a:gd name="connsiteX52" fmla="*/ 975360 w 1428206"/>
              <a:gd name="connsiteY52" fmla="*/ 17417 h 1332412"/>
              <a:gd name="connsiteX53" fmla="*/ 923109 w 1428206"/>
              <a:gd name="connsiteY53" fmla="*/ 0 h 1332412"/>
              <a:gd name="connsiteX54" fmla="*/ 766354 w 1428206"/>
              <a:gd name="connsiteY54" fmla="*/ 8709 h 1332412"/>
              <a:gd name="connsiteX55" fmla="*/ 740229 w 1428206"/>
              <a:gd name="connsiteY55" fmla="*/ 43543 h 1332412"/>
              <a:gd name="connsiteX56" fmla="*/ 705394 w 1428206"/>
              <a:gd name="connsiteY56" fmla="*/ 78377 h 1332412"/>
              <a:gd name="connsiteX57" fmla="*/ 731520 w 1428206"/>
              <a:gd name="connsiteY57" fmla="*/ 235132 h 1332412"/>
              <a:gd name="connsiteX58" fmla="*/ 748937 w 1428206"/>
              <a:gd name="connsiteY58" fmla="*/ 261257 h 1332412"/>
              <a:gd name="connsiteX59" fmla="*/ 766354 w 1428206"/>
              <a:gd name="connsiteY59" fmla="*/ 313509 h 1332412"/>
              <a:gd name="connsiteX60" fmla="*/ 748937 w 1428206"/>
              <a:gd name="connsiteY60" fmla="*/ 339634 h 1332412"/>
              <a:gd name="connsiteX61" fmla="*/ 705394 w 1428206"/>
              <a:gd name="connsiteY61" fmla="*/ 348343 h 1332412"/>
              <a:gd name="connsiteX62" fmla="*/ 644434 w 1428206"/>
              <a:gd name="connsiteY62" fmla="*/ 365760 h 1332412"/>
              <a:gd name="connsiteX63" fmla="*/ 609600 w 1428206"/>
              <a:gd name="connsiteY63" fmla="*/ 374469 h 1332412"/>
              <a:gd name="connsiteX64" fmla="*/ 583474 w 1428206"/>
              <a:gd name="connsiteY64" fmla="*/ 391886 h 1332412"/>
              <a:gd name="connsiteX65" fmla="*/ 487680 w 1428206"/>
              <a:gd name="connsiteY65" fmla="*/ 409303 h 1332412"/>
              <a:gd name="connsiteX66" fmla="*/ 400594 w 1428206"/>
              <a:gd name="connsiteY66" fmla="*/ 461554 h 1332412"/>
              <a:gd name="connsiteX67" fmla="*/ 374469 w 1428206"/>
              <a:gd name="connsiteY67" fmla="*/ 478972 h 1332412"/>
              <a:gd name="connsiteX68" fmla="*/ 348343 w 1428206"/>
              <a:gd name="connsiteY68" fmla="*/ 487680 h 1332412"/>
              <a:gd name="connsiteX69" fmla="*/ 313509 w 1428206"/>
              <a:gd name="connsiteY69" fmla="*/ 505097 h 1332412"/>
              <a:gd name="connsiteX70" fmla="*/ 278674 w 1428206"/>
              <a:gd name="connsiteY70" fmla="*/ 513806 h 1332412"/>
              <a:gd name="connsiteX71" fmla="*/ 252549 w 1428206"/>
              <a:gd name="connsiteY71" fmla="*/ 531223 h 1332412"/>
              <a:gd name="connsiteX72" fmla="*/ 226423 w 1428206"/>
              <a:gd name="connsiteY72" fmla="*/ 539932 h 1332412"/>
              <a:gd name="connsiteX73" fmla="*/ 200297 w 1428206"/>
              <a:gd name="connsiteY73" fmla="*/ 566057 h 1332412"/>
              <a:gd name="connsiteX74" fmla="*/ 174172 w 1428206"/>
              <a:gd name="connsiteY74" fmla="*/ 583474 h 1332412"/>
              <a:gd name="connsiteX75" fmla="*/ 156754 w 1428206"/>
              <a:gd name="connsiteY75" fmla="*/ 609600 h 1332412"/>
              <a:gd name="connsiteX76" fmla="*/ 130629 w 1428206"/>
              <a:gd name="connsiteY76" fmla="*/ 618309 h 13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428206" h="1332412">
                <a:moveTo>
                  <a:pt x="130629" y="618309"/>
                </a:moveTo>
                <a:cubicBezTo>
                  <a:pt x="117566" y="631372"/>
                  <a:pt x="87619" y="669494"/>
                  <a:pt x="78377" y="687977"/>
                </a:cubicBezTo>
                <a:cubicBezTo>
                  <a:pt x="74272" y="696188"/>
                  <a:pt x="74223" y="706133"/>
                  <a:pt x="69669" y="714103"/>
                </a:cubicBezTo>
                <a:cubicBezTo>
                  <a:pt x="26796" y="789132"/>
                  <a:pt x="58046" y="709292"/>
                  <a:pt x="26126" y="783772"/>
                </a:cubicBezTo>
                <a:cubicBezTo>
                  <a:pt x="15350" y="808916"/>
                  <a:pt x="15002" y="825120"/>
                  <a:pt x="8709" y="853440"/>
                </a:cubicBezTo>
                <a:cubicBezTo>
                  <a:pt x="6113" y="865124"/>
                  <a:pt x="2903" y="876663"/>
                  <a:pt x="0" y="888274"/>
                </a:cubicBezTo>
                <a:cubicBezTo>
                  <a:pt x="5806" y="952137"/>
                  <a:pt x="7286" y="1016542"/>
                  <a:pt x="17417" y="1079863"/>
                </a:cubicBezTo>
                <a:cubicBezTo>
                  <a:pt x="19071" y="1090198"/>
                  <a:pt x="30153" y="1096628"/>
                  <a:pt x="34834" y="1105989"/>
                </a:cubicBezTo>
                <a:cubicBezTo>
                  <a:pt x="38939" y="1114199"/>
                  <a:pt x="37809" y="1124946"/>
                  <a:pt x="43543" y="1132114"/>
                </a:cubicBezTo>
                <a:cubicBezTo>
                  <a:pt x="50082" y="1140287"/>
                  <a:pt x="60960" y="1143726"/>
                  <a:pt x="69669" y="1149532"/>
                </a:cubicBezTo>
                <a:cubicBezTo>
                  <a:pt x="75475" y="1164046"/>
                  <a:pt x="79330" y="1179502"/>
                  <a:pt x="87086" y="1193074"/>
                </a:cubicBezTo>
                <a:cubicBezTo>
                  <a:pt x="94008" y="1205187"/>
                  <a:pt x="134628" y="1233086"/>
                  <a:pt x="139337" y="1236617"/>
                </a:cubicBezTo>
                <a:cubicBezTo>
                  <a:pt x="145143" y="1245326"/>
                  <a:pt x="148877" y="1255851"/>
                  <a:pt x="156754" y="1262743"/>
                </a:cubicBezTo>
                <a:cubicBezTo>
                  <a:pt x="229976" y="1326812"/>
                  <a:pt x="183301" y="1280370"/>
                  <a:pt x="235132" y="1306286"/>
                </a:cubicBezTo>
                <a:cubicBezTo>
                  <a:pt x="250271" y="1313856"/>
                  <a:pt x="264160" y="1323703"/>
                  <a:pt x="278674" y="1332412"/>
                </a:cubicBezTo>
                <a:cubicBezTo>
                  <a:pt x="304800" y="1329509"/>
                  <a:pt x="332114" y="1332016"/>
                  <a:pt x="357052" y="1323703"/>
                </a:cubicBezTo>
                <a:cubicBezTo>
                  <a:pt x="386765" y="1313799"/>
                  <a:pt x="381446" y="1292332"/>
                  <a:pt x="391886" y="1271452"/>
                </a:cubicBezTo>
                <a:cubicBezTo>
                  <a:pt x="396567" y="1262091"/>
                  <a:pt x="403497" y="1254035"/>
                  <a:pt x="409303" y="1245326"/>
                </a:cubicBezTo>
                <a:cubicBezTo>
                  <a:pt x="412206" y="1227909"/>
                  <a:pt x="412428" y="1209825"/>
                  <a:pt x="418012" y="1193074"/>
                </a:cubicBezTo>
                <a:cubicBezTo>
                  <a:pt x="421322" y="1183145"/>
                  <a:pt x="428729" y="1174989"/>
                  <a:pt x="435429" y="1166949"/>
                </a:cubicBezTo>
                <a:cubicBezTo>
                  <a:pt x="460648" y="1136686"/>
                  <a:pt x="461170" y="1141015"/>
                  <a:pt x="496389" y="1123406"/>
                </a:cubicBezTo>
                <a:cubicBezTo>
                  <a:pt x="554446" y="1126309"/>
                  <a:pt x="612845" y="1125188"/>
                  <a:pt x="670560" y="1132114"/>
                </a:cubicBezTo>
                <a:cubicBezTo>
                  <a:pt x="689313" y="1134364"/>
                  <a:pt x="730717" y="1159141"/>
                  <a:pt x="748937" y="1166949"/>
                </a:cubicBezTo>
                <a:cubicBezTo>
                  <a:pt x="769809" y="1175894"/>
                  <a:pt x="787813" y="1178056"/>
                  <a:pt x="809897" y="1184366"/>
                </a:cubicBezTo>
                <a:cubicBezTo>
                  <a:pt x="872373" y="1202216"/>
                  <a:pt x="791051" y="1184079"/>
                  <a:pt x="879566" y="1201783"/>
                </a:cubicBezTo>
                <a:cubicBezTo>
                  <a:pt x="957943" y="1198880"/>
                  <a:pt x="1036440" y="1198291"/>
                  <a:pt x="1114697" y="1193074"/>
                </a:cubicBezTo>
                <a:cubicBezTo>
                  <a:pt x="1123856" y="1192463"/>
                  <a:pt x="1131997" y="1186888"/>
                  <a:pt x="1140823" y="1184366"/>
                </a:cubicBezTo>
                <a:cubicBezTo>
                  <a:pt x="1152331" y="1181078"/>
                  <a:pt x="1164193" y="1179096"/>
                  <a:pt x="1175657" y="1175657"/>
                </a:cubicBezTo>
                <a:cubicBezTo>
                  <a:pt x="1193242" y="1170381"/>
                  <a:pt x="1210324" y="1163515"/>
                  <a:pt x="1227909" y="1158240"/>
                </a:cubicBezTo>
                <a:cubicBezTo>
                  <a:pt x="1241866" y="1154053"/>
                  <a:pt x="1274232" y="1148142"/>
                  <a:pt x="1288869" y="1140823"/>
                </a:cubicBezTo>
                <a:cubicBezTo>
                  <a:pt x="1356396" y="1107059"/>
                  <a:pt x="1275451" y="1136588"/>
                  <a:pt x="1341120" y="1114697"/>
                </a:cubicBezTo>
                <a:cubicBezTo>
                  <a:pt x="1352731" y="1103086"/>
                  <a:pt x="1363486" y="1090550"/>
                  <a:pt x="1375954" y="1079863"/>
                </a:cubicBezTo>
                <a:cubicBezTo>
                  <a:pt x="1383901" y="1073052"/>
                  <a:pt x="1395542" y="1070619"/>
                  <a:pt x="1402080" y="1062446"/>
                </a:cubicBezTo>
                <a:cubicBezTo>
                  <a:pt x="1407815" y="1055278"/>
                  <a:pt x="1408563" y="1045226"/>
                  <a:pt x="1410789" y="1036320"/>
                </a:cubicBezTo>
                <a:cubicBezTo>
                  <a:pt x="1420761" y="996433"/>
                  <a:pt x="1422919" y="965399"/>
                  <a:pt x="1428206" y="923109"/>
                </a:cubicBezTo>
                <a:cubicBezTo>
                  <a:pt x="1425303" y="830217"/>
                  <a:pt x="1424799" y="737220"/>
                  <a:pt x="1419497" y="644434"/>
                </a:cubicBezTo>
                <a:cubicBezTo>
                  <a:pt x="1418973" y="635270"/>
                  <a:pt x="1413015" y="627214"/>
                  <a:pt x="1410789" y="618309"/>
                </a:cubicBezTo>
                <a:cubicBezTo>
                  <a:pt x="1407199" y="603949"/>
                  <a:pt x="1405670" y="589126"/>
                  <a:pt x="1402080" y="574766"/>
                </a:cubicBezTo>
                <a:cubicBezTo>
                  <a:pt x="1399854" y="565860"/>
                  <a:pt x="1395894" y="557466"/>
                  <a:pt x="1393372" y="548640"/>
                </a:cubicBezTo>
                <a:cubicBezTo>
                  <a:pt x="1390084" y="537132"/>
                  <a:pt x="1387566" y="525417"/>
                  <a:pt x="1384663" y="513806"/>
                </a:cubicBezTo>
                <a:cubicBezTo>
                  <a:pt x="1382916" y="498080"/>
                  <a:pt x="1378557" y="426988"/>
                  <a:pt x="1367246" y="400594"/>
                </a:cubicBezTo>
                <a:cubicBezTo>
                  <a:pt x="1363123" y="390974"/>
                  <a:pt x="1354080" y="384033"/>
                  <a:pt x="1349829" y="374469"/>
                </a:cubicBezTo>
                <a:cubicBezTo>
                  <a:pt x="1342373" y="357692"/>
                  <a:pt x="1340623" y="338638"/>
                  <a:pt x="1332412" y="322217"/>
                </a:cubicBezTo>
                <a:cubicBezTo>
                  <a:pt x="1279764" y="216927"/>
                  <a:pt x="1346824" y="347441"/>
                  <a:pt x="1297577" y="261257"/>
                </a:cubicBezTo>
                <a:cubicBezTo>
                  <a:pt x="1291136" y="249986"/>
                  <a:pt x="1285966" y="238034"/>
                  <a:pt x="1280160" y="226423"/>
                </a:cubicBezTo>
                <a:cubicBezTo>
                  <a:pt x="1258074" y="115988"/>
                  <a:pt x="1287671" y="235239"/>
                  <a:pt x="1254034" y="156754"/>
                </a:cubicBezTo>
                <a:cubicBezTo>
                  <a:pt x="1249319" y="145753"/>
                  <a:pt x="1251264" y="132312"/>
                  <a:pt x="1245326" y="121920"/>
                </a:cubicBezTo>
                <a:cubicBezTo>
                  <a:pt x="1239216" y="111227"/>
                  <a:pt x="1228661" y="103678"/>
                  <a:pt x="1219200" y="95794"/>
                </a:cubicBezTo>
                <a:cubicBezTo>
                  <a:pt x="1198984" y="78947"/>
                  <a:pt x="1174539" y="68462"/>
                  <a:pt x="1149532" y="60960"/>
                </a:cubicBezTo>
                <a:cubicBezTo>
                  <a:pt x="1135354" y="56707"/>
                  <a:pt x="1120269" y="56147"/>
                  <a:pt x="1105989" y="52252"/>
                </a:cubicBezTo>
                <a:cubicBezTo>
                  <a:pt x="1088276" y="47421"/>
                  <a:pt x="1071548" y="39287"/>
                  <a:pt x="1053737" y="34834"/>
                </a:cubicBezTo>
                <a:cubicBezTo>
                  <a:pt x="1042126" y="31931"/>
                  <a:pt x="1030587" y="28722"/>
                  <a:pt x="1018903" y="26126"/>
                </a:cubicBezTo>
                <a:cubicBezTo>
                  <a:pt x="1004454" y="22915"/>
                  <a:pt x="989640" y="21312"/>
                  <a:pt x="975360" y="17417"/>
                </a:cubicBezTo>
                <a:cubicBezTo>
                  <a:pt x="957648" y="12586"/>
                  <a:pt x="940526" y="5806"/>
                  <a:pt x="923109" y="0"/>
                </a:cubicBezTo>
                <a:cubicBezTo>
                  <a:pt x="870857" y="2903"/>
                  <a:pt x="817263" y="-3412"/>
                  <a:pt x="766354" y="8709"/>
                </a:cubicBezTo>
                <a:cubicBezTo>
                  <a:pt x="752235" y="12071"/>
                  <a:pt x="749787" y="32620"/>
                  <a:pt x="740229" y="43543"/>
                </a:cubicBezTo>
                <a:cubicBezTo>
                  <a:pt x="729416" y="55901"/>
                  <a:pt x="717006" y="66766"/>
                  <a:pt x="705394" y="78377"/>
                </a:cubicBezTo>
                <a:cubicBezTo>
                  <a:pt x="712745" y="181284"/>
                  <a:pt x="696610" y="174039"/>
                  <a:pt x="731520" y="235132"/>
                </a:cubicBezTo>
                <a:cubicBezTo>
                  <a:pt x="736713" y="244219"/>
                  <a:pt x="744686" y="251693"/>
                  <a:pt x="748937" y="261257"/>
                </a:cubicBezTo>
                <a:cubicBezTo>
                  <a:pt x="756393" y="278034"/>
                  <a:pt x="766354" y="313509"/>
                  <a:pt x="766354" y="313509"/>
                </a:cubicBezTo>
                <a:cubicBezTo>
                  <a:pt x="760548" y="322217"/>
                  <a:pt x="758024" y="334441"/>
                  <a:pt x="748937" y="339634"/>
                </a:cubicBezTo>
                <a:cubicBezTo>
                  <a:pt x="736085" y="346978"/>
                  <a:pt x="719843" y="345132"/>
                  <a:pt x="705394" y="348343"/>
                </a:cubicBezTo>
                <a:cubicBezTo>
                  <a:pt x="644155" y="361952"/>
                  <a:pt x="695336" y="351217"/>
                  <a:pt x="644434" y="365760"/>
                </a:cubicBezTo>
                <a:cubicBezTo>
                  <a:pt x="632926" y="369048"/>
                  <a:pt x="621211" y="371566"/>
                  <a:pt x="609600" y="374469"/>
                </a:cubicBezTo>
                <a:cubicBezTo>
                  <a:pt x="600891" y="380275"/>
                  <a:pt x="593499" y="388879"/>
                  <a:pt x="583474" y="391886"/>
                </a:cubicBezTo>
                <a:cubicBezTo>
                  <a:pt x="514590" y="412551"/>
                  <a:pt x="540139" y="389630"/>
                  <a:pt x="487680" y="409303"/>
                </a:cubicBezTo>
                <a:cubicBezTo>
                  <a:pt x="457077" y="420779"/>
                  <a:pt x="426634" y="444194"/>
                  <a:pt x="400594" y="461554"/>
                </a:cubicBezTo>
                <a:cubicBezTo>
                  <a:pt x="391885" y="467360"/>
                  <a:pt x="384398" y="475662"/>
                  <a:pt x="374469" y="478972"/>
                </a:cubicBezTo>
                <a:cubicBezTo>
                  <a:pt x="365760" y="481875"/>
                  <a:pt x="356780" y="484064"/>
                  <a:pt x="348343" y="487680"/>
                </a:cubicBezTo>
                <a:cubicBezTo>
                  <a:pt x="336411" y="492794"/>
                  <a:pt x="325664" y="500539"/>
                  <a:pt x="313509" y="505097"/>
                </a:cubicBezTo>
                <a:cubicBezTo>
                  <a:pt x="302302" y="509300"/>
                  <a:pt x="290286" y="510903"/>
                  <a:pt x="278674" y="513806"/>
                </a:cubicBezTo>
                <a:cubicBezTo>
                  <a:pt x="269966" y="519612"/>
                  <a:pt x="261910" y="526542"/>
                  <a:pt x="252549" y="531223"/>
                </a:cubicBezTo>
                <a:cubicBezTo>
                  <a:pt x="244338" y="535328"/>
                  <a:pt x="234061" y="534840"/>
                  <a:pt x="226423" y="539932"/>
                </a:cubicBezTo>
                <a:cubicBezTo>
                  <a:pt x="216176" y="546763"/>
                  <a:pt x="209758" y="558173"/>
                  <a:pt x="200297" y="566057"/>
                </a:cubicBezTo>
                <a:cubicBezTo>
                  <a:pt x="192257" y="572757"/>
                  <a:pt x="182880" y="577668"/>
                  <a:pt x="174172" y="583474"/>
                </a:cubicBezTo>
                <a:cubicBezTo>
                  <a:pt x="168366" y="592183"/>
                  <a:pt x="164155" y="602199"/>
                  <a:pt x="156754" y="609600"/>
                </a:cubicBezTo>
                <a:cubicBezTo>
                  <a:pt x="114719" y="651635"/>
                  <a:pt x="143692" y="605246"/>
                  <a:pt x="130629" y="618309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1790827" y="2279583"/>
            <a:ext cx="587588" cy="341334"/>
          </a:xfrm>
          <a:custGeom>
            <a:avLst/>
            <a:gdLst>
              <a:gd name="connsiteX0" fmla="*/ 43767 w 505322"/>
              <a:gd name="connsiteY0" fmla="*/ 156754 h 244414"/>
              <a:gd name="connsiteX1" fmla="*/ 87310 w 505322"/>
              <a:gd name="connsiteY1" fmla="*/ 174172 h 244414"/>
              <a:gd name="connsiteX2" fmla="*/ 113436 w 505322"/>
              <a:gd name="connsiteY2" fmla="*/ 200297 h 244414"/>
              <a:gd name="connsiteX3" fmla="*/ 200522 w 505322"/>
              <a:gd name="connsiteY3" fmla="*/ 235132 h 244414"/>
              <a:gd name="connsiteX4" fmla="*/ 374693 w 505322"/>
              <a:gd name="connsiteY4" fmla="*/ 243840 h 244414"/>
              <a:gd name="connsiteX5" fmla="*/ 487904 w 505322"/>
              <a:gd name="connsiteY5" fmla="*/ 235132 h 244414"/>
              <a:gd name="connsiteX6" fmla="*/ 505322 w 505322"/>
              <a:gd name="connsiteY6" fmla="*/ 182880 h 244414"/>
              <a:gd name="connsiteX7" fmla="*/ 487904 w 505322"/>
              <a:gd name="connsiteY7" fmla="*/ 87086 h 244414"/>
              <a:gd name="connsiteX8" fmla="*/ 409527 w 505322"/>
              <a:gd name="connsiteY8" fmla="*/ 52252 h 244414"/>
              <a:gd name="connsiteX9" fmla="*/ 226647 w 505322"/>
              <a:gd name="connsiteY9" fmla="*/ 43543 h 244414"/>
              <a:gd name="connsiteX10" fmla="*/ 200522 w 505322"/>
              <a:gd name="connsiteY10" fmla="*/ 26126 h 244414"/>
              <a:gd name="connsiteX11" fmla="*/ 183104 w 505322"/>
              <a:gd name="connsiteY11" fmla="*/ 8709 h 244414"/>
              <a:gd name="connsiteX12" fmla="*/ 156979 w 505322"/>
              <a:gd name="connsiteY12" fmla="*/ 0 h 244414"/>
              <a:gd name="connsiteX13" fmla="*/ 26350 w 505322"/>
              <a:gd name="connsiteY13" fmla="*/ 26126 h 244414"/>
              <a:gd name="connsiteX14" fmla="*/ 8933 w 505322"/>
              <a:gd name="connsiteY14" fmla="*/ 52252 h 244414"/>
              <a:gd name="connsiteX15" fmla="*/ 8933 w 505322"/>
              <a:gd name="connsiteY15" fmla="*/ 130629 h 244414"/>
              <a:gd name="connsiteX16" fmla="*/ 35059 w 505322"/>
              <a:gd name="connsiteY16" fmla="*/ 139337 h 244414"/>
              <a:gd name="connsiteX17" fmla="*/ 43767 w 505322"/>
              <a:gd name="connsiteY17" fmla="*/ 156754 h 2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5322" h="244414">
                <a:moveTo>
                  <a:pt x="43767" y="156754"/>
                </a:moveTo>
                <a:cubicBezTo>
                  <a:pt x="58281" y="162560"/>
                  <a:pt x="74054" y="165887"/>
                  <a:pt x="87310" y="174172"/>
                </a:cubicBezTo>
                <a:cubicBezTo>
                  <a:pt x="97754" y="180699"/>
                  <a:pt x="103414" y="193139"/>
                  <a:pt x="113436" y="200297"/>
                </a:cubicBezTo>
                <a:cubicBezTo>
                  <a:pt x="128684" y="211188"/>
                  <a:pt x="186878" y="234450"/>
                  <a:pt x="200522" y="235132"/>
                </a:cubicBezTo>
                <a:lnTo>
                  <a:pt x="374693" y="243840"/>
                </a:lnTo>
                <a:cubicBezTo>
                  <a:pt x="412430" y="240937"/>
                  <a:pt x="453606" y="251138"/>
                  <a:pt x="487904" y="235132"/>
                </a:cubicBezTo>
                <a:cubicBezTo>
                  <a:pt x="504541" y="227368"/>
                  <a:pt x="505322" y="182880"/>
                  <a:pt x="505322" y="182880"/>
                </a:cubicBezTo>
                <a:cubicBezTo>
                  <a:pt x="499516" y="150949"/>
                  <a:pt x="499555" y="117378"/>
                  <a:pt x="487904" y="87086"/>
                </a:cubicBezTo>
                <a:cubicBezTo>
                  <a:pt x="481830" y="71295"/>
                  <a:pt x="409738" y="52262"/>
                  <a:pt x="409527" y="52252"/>
                </a:cubicBezTo>
                <a:lnTo>
                  <a:pt x="226647" y="43543"/>
                </a:lnTo>
                <a:cubicBezTo>
                  <a:pt x="217939" y="37737"/>
                  <a:pt x="208695" y="32664"/>
                  <a:pt x="200522" y="26126"/>
                </a:cubicBezTo>
                <a:cubicBezTo>
                  <a:pt x="194111" y="20997"/>
                  <a:pt x="190145" y="12933"/>
                  <a:pt x="183104" y="8709"/>
                </a:cubicBezTo>
                <a:cubicBezTo>
                  <a:pt x="175233" y="3986"/>
                  <a:pt x="165687" y="2903"/>
                  <a:pt x="156979" y="0"/>
                </a:cubicBezTo>
                <a:cubicBezTo>
                  <a:pt x="109099" y="3990"/>
                  <a:pt x="61483" y="-9007"/>
                  <a:pt x="26350" y="26126"/>
                </a:cubicBezTo>
                <a:cubicBezTo>
                  <a:pt x="18949" y="33527"/>
                  <a:pt x="14739" y="43543"/>
                  <a:pt x="8933" y="52252"/>
                </a:cubicBezTo>
                <a:cubicBezTo>
                  <a:pt x="4569" y="74071"/>
                  <a:pt x="-8778" y="108491"/>
                  <a:pt x="8933" y="130629"/>
                </a:cubicBezTo>
                <a:cubicBezTo>
                  <a:pt x="14668" y="137797"/>
                  <a:pt x="26350" y="136434"/>
                  <a:pt x="35059" y="139337"/>
                </a:cubicBezTo>
                <a:lnTo>
                  <a:pt x="43767" y="156754"/>
                </a:ln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22" name="Freeform 21"/>
          <p:cNvSpPr/>
          <p:nvPr/>
        </p:nvSpPr>
        <p:spPr bwMode="auto">
          <a:xfrm>
            <a:off x="1790827" y="3301112"/>
            <a:ext cx="587588" cy="703762"/>
          </a:xfrm>
          <a:custGeom>
            <a:avLst/>
            <a:gdLst>
              <a:gd name="connsiteX0" fmla="*/ 142145 w 751745"/>
              <a:gd name="connsiteY0" fmla="*/ 217714 h 609600"/>
              <a:gd name="connsiteX1" fmla="*/ 133437 w 751745"/>
              <a:gd name="connsiteY1" fmla="*/ 531223 h 609600"/>
              <a:gd name="connsiteX2" fmla="*/ 142145 w 751745"/>
              <a:gd name="connsiteY2" fmla="*/ 557348 h 609600"/>
              <a:gd name="connsiteX3" fmla="*/ 159563 w 751745"/>
              <a:gd name="connsiteY3" fmla="*/ 583474 h 609600"/>
              <a:gd name="connsiteX4" fmla="*/ 211814 w 751745"/>
              <a:gd name="connsiteY4" fmla="*/ 609600 h 609600"/>
              <a:gd name="connsiteX5" fmla="*/ 307608 w 751745"/>
              <a:gd name="connsiteY5" fmla="*/ 600891 h 609600"/>
              <a:gd name="connsiteX6" fmla="*/ 333734 w 751745"/>
              <a:gd name="connsiteY6" fmla="*/ 583474 h 609600"/>
              <a:gd name="connsiteX7" fmla="*/ 403403 w 751745"/>
              <a:gd name="connsiteY7" fmla="*/ 566057 h 609600"/>
              <a:gd name="connsiteX8" fmla="*/ 612408 w 751745"/>
              <a:gd name="connsiteY8" fmla="*/ 566057 h 609600"/>
              <a:gd name="connsiteX9" fmla="*/ 638534 w 751745"/>
              <a:gd name="connsiteY9" fmla="*/ 539931 h 609600"/>
              <a:gd name="connsiteX10" fmla="*/ 673368 w 751745"/>
              <a:gd name="connsiteY10" fmla="*/ 487680 h 609600"/>
              <a:gd name="connsiteX11" fmla="*/ 682077 w 751745"/>
              <a:gd name="connsiteY11" fmla="*/ 452845 h 609600"/>
              <a:gd name="connsiteX12" fmla="*/ 690785 w 751745"/>
              <a:gd name="connsiteY12" fmla="*/ 348343 h 609600"/>
              <a:gd name="connsiteX13" fmla="*/ 708203 w 751745"/>
              <a:gd name="connsiteY13" fmla="*/ 322217 h 609600"/>
              <a:gd name="connsiteX14" fmla="*/ 716911 w 751745"/>
              <a:gd name="connsiteY14" fmla="*/ 296091 h 609600"/>
              <a:gd name="connsiteX15" fmla="*/ 751745 w 751745"/>
              <a:gd name="connsiteY15" fmla="*/ 243840 h 609600"/>
              <a:gd name="connsiteX16" fmla="*/ 743037 w 751745"/>
              <a:gd name="connsiteY16" fmla="*/ 139337 h 609600"/>
              <a:gd name="connsiteX17" fmla="*/ 682077 w 751745"/>
              <a:gd name="connsiteY17" fmla="*/ 69668 h 609600"/>
              <a:gd name="connsiteX18" fmla="*/ 655951 w 751745"/>
              <a:gd name="connsiteY18" fmla="*/ 60960 h 609600"/>
              <a:gd name="connsiteX19" fmla="*/ 621117 w 751745"/>
              <a:gd name="connsiteY19" fmla="*/ 43543 h 609600"/>
              <a:gd name="connsiteX20" fmla="*/ 499197 w 751745"/>
              <a:gd name="connsiteY20" fmla="*/ 17417 h 609600"/>
              <a:gd name="connsiteX21" fmla="*/ 368568 w 751745"/>
              <a:gd name="connsiteY21" fmla="*/ 8708 h 609600"/>
              <a:gd name="connsiteX22" fmla="*/ 211814 w 751745"/>
              <a:gd name="connsiteY22" fmla="*/ 0 h 609600"/>
              <a:gd name="connsiteX23" fmla="*/ 63768 w 751745"/>
              <a:gd name="connsiteY23" fmla="*/ 8708 h 609600"/>
              <a:gd name="connsiteX24" fmla="*/ 11517 w 751745"/>
              <a:gd name="connsiteY24" fmla="*/ 26125 h 609600"/>
              <a:gd name="connsiteX25" fmla="*/ 11517 w 751745"/>
              <a:gd name="connsiteY25" fmla="*/ 113211 h 609600"/>
              <a:gd name="connsiteX26" fmla="*/ 63768 w 751745"/>
              <a:gd name="connsiteY26" fmla="*/ 139337 h 609600"/>
              <a:gd name="connsiteX27" fmla="*/ 98603 w 751745"/>
              <a:gd name="connsiteY27" fmla="*/ 182880 h 609600"/>
              <a:gd name="connsiteX28" fmla="*/ 116020 w 751745"/>
              <a:gd name="connsiteY28" fmla="*/ 209005 h 609600"/>
              <a:gd name="connsiteX29" fmla="*/ 142145 w 751745"/>
              <a:gd name="connsiteY29" fmla="*/ 2177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1745" h="609600">
                <a:moveTo>
                  <a:pt x="142145" y="217714"/>
                </a:moveTo>
                <a:cubicBezTo>
                  <a:pt x="145048" y="271417"/>
                  <a:pt x="117664" y="270972"/>
                  <a:pt x="133437" y="531223"/>
                </a:cubicBezTo>
                <a:cubicBezTo>
                  <a:pt x="133992" y="540386"/>
                  <a:pt x="138040" y="549138"/>
                  <a:pt x="142145" y="557348"/>
                </a:cubicBezTo>
                <a:cubicBezTo>
                  <a:pt x="146826" y="566710"/>
                  <a:pt x="152162" y="576073"/>
                  <a:pt x="159563" y="583474"/>
                </a:cubicBezTo>
                <a:cubicBezTo>
                  <a:pt x="176445" y="600356"/>
                  <a:pt x="190565" y="602517"/>
                  <a:pt x="211814" y="609600"/>
                </a:cubicBezTo>
                <a:cubicBezTo>
                  <a:pt x="243745" y="606697"/>
                  <a:pt x="276257" y="607609"/>
                  <a:pt x="307608" y="600891"/>
                </a:cubicBezTo>
                <a:cubicBezTo>
                  <a:pt x="317842" y="598698"/>
                  <a:pt x="324373" y="588155"/>
                  <a:pt x="333734" y="583474"/>
                </a:cubicBezTo>
                <a:cubicBezTo>
                  <a:pt x="351589" y="574546"/>
                  <a:pt x="386836" y="569370"/>
                  <a:pt x="403403" y="566057"/>
                </a:cubicBezTo>
                <a:cubicBezTo>
                  <a:pt x="469751" y="571586"/>
                  <a:pt x="546060" y="583750"/>
                  <a:pt x="612408" y="566057"/>
                </a:cubicBezTo>
                <a:cubicBezTo>
                  <a:pt x="624308" y="562884"/>
                  <a:pt x="630973" y="549653"/>
                  <a:pt x="638534" y="539931"/>
                </a:cubicBezTo>
                <a:cubicBezTo>
                  <a:pt x="651385" y="523408"/>
                  <a:pt x="673368" y="487680"/>
                  <a:pt x="673368" y="487680"/>
                </a:cubicBezTo>
                <a:cubicBezTo>
                  <a:pt x="676271" y="476068"/>
                  <a:pt x="680592" y="464722"/>
                  <a:pt x="682077" y="452845"/>
                </a:cubicBezTo>
                <a:cubicBezTo>
                  <a:pt x="686413" y="418160"/>
                  <a:pt x="683930" y="382619"/>
                  <a:pt x="690785" y="348343"/>
                </a:cubicBezTo>
                <a:cubicBezTo>
                  <a:pt x="692838" y="338080"/>
                  <a:pt x="702397" y="330926"/>
                  <a:pt x="708203" y="322217"/>
                </a:cubicBezTo>
                <a:cubicBezTo>
                  <a:pt x="711106" y="313508"/>
                  <a:pt x="712453" y="304116"/>
                  <a:pt x="716911" y="296091"/>
                </a:cubicBezTo>
                <a:cubicBezTo>
                  <a:pt x="727077" y="277793"/>
                  <a:pt x="751745" y="243840"/>
                  <a:pt x="751745" y="243840"/>
                </a:cubicBezTo>
                <a:cubicBezTo>
                  <a:pt x="748842" y="209006"/>
                  <a:pt x="752392" y="173017"/>
                  <a:pt x="743037" y="139337"/>
                </a:cubicBezTo>
                <a:cubicBezTo>
                  <a:pt x="734609" y="108997"/>
                  <a:pt x="709514" y="83386"/>
                  <a:pt x="682077" y="69668"/>
                </a:cubicBezTo>
                <a:cubicBezTo>
                  <a:pt x="673866" y="65563"/>
                  <a:pt x="664388" y="64576"/>
                  <a:pt x="655951" y="60960"/>
                </a:cubicBezTo>
                <a:cubicBezTo>
                  <a:pt x="644019" y="55846"/>
                  <a:pt x="633433" y="47648"/>
                  <a:pt x="621117" y="43543"/>
                </a:cubicBezTo>
                <a:cubicBezTo>
                  <a:pt x="595545" y="35019"/>
                  <a:pt x="529898" y="20341"/>
                  <a:pt x="499197" y="17417"/>
                </a:cubicBezTo>
                <a:cubicBezTo>
                  <a:pt x="455754" y="13280"/>
                  <a:pt x="412128" y="11348"/>
                  <a:pt x="368568" y="8708"/>
                </a:cubicBezTo>
                <a:lnTo>
                  <a:pt x="211814" y="0"/>
                </a:lnTo>
                <a:cubicBezTo>
                  <a:pt x="162465" y="2903"/>
                  <a:pt x="112787" y="2314"/>
                  <a:pt x="63768" y="8708"/>
                </a:cubicBezTo>
                <a:cubicBezTo>
                  <a:pt x="45563" y="11082"/>
                  <a:pt x="11517" y="26125"/>
                  <a:pt x="11517" y="26125"/>
                </a:cubicBezTo>
                <a:cubicBezTo>
                  <a:pt x="366" y="59577"/>
                  <a:pt x="-7544" y="70324"/>
                  <a:pt x="11517" y="113211"/>
                </a:cubicBezTo>
                <a:cubicBezTo>
                  <a:pt x="17389" y="126422"/>
                  <a:pt x="52176" y="135473"/>
                  <a:pt x="63768" y="139337"/>
                </a:cubicBezTo>
                <a:cubicBezTo>
                  <a:pt x="117368" y="219739"/>
                  <a:pt x="48972" y="120844"/>
                  <a:pt x="98603" y="182880"/>
                </a:cubicBezTo>
                <a:cubicBezTo>
                  <a:pt x="105141" y="191053"/>
                  <a:pt x="107045" y="203620"/>
                  <a:pt x="116020" y="209005"/>
                </a:cubicBezTo>
                <a:cubicBezTo>
                  <a:pt x="123487" y="213485"/>
                  <a:pt x="139242" y="164011"/>
                  <a:pt x="142145" y="217714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C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698268" y="2038551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050510" y="1990334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414775" y="1999665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770251" y="1995665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420367" y="3645199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410444" y="3162052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420366" y="2688576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le 12"/>
          <p:cNvSpPr txBox="1">
            <a:spLocks/>
          </p:cNvSpPr>
          <p:nvPr/>
        </p:nvSpPr>
        <p:spPr>
          <a:xfrm>
            <a:off x="838200" y="134208"/>
            <a:ext cx="10515600" cy="1004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Z-Order curve</a:t>
            </a:r>
            <a:endParaRPr lang="en-US" sz="3800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422868"/>
              </p:ext>
            </p:extLst>
          </p:nvPr>
        </p:nvGraphicFramePr>
        <p:xfrm>
          <a:off x="6520860" y="2057767"/>
          <a:ext cx="3041672" cy="218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18"/>
                <a:gridCol w="760418"/>
                <a:gridCol w="760418"/>
                <a:gridCol w="760418"/>
              </a:tblGrid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4" name="Straight Arrow Connector 33"/>
          <p:cNvCxnSpPr/>
          <p:nvPr/>
        </p:nvCxnSpPr>
        <p:spPr bwMode="auto">
          <a:xfrm>
            <a:off x="6438332" y="4399176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/>
          <p:nvPr/>
        </p:nvCxnSpPr>
        <p:spPr bwMode="auto">
          <a:xfrm flipV="1">
            <a:off x="6438332" y="1808376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Rectangle 35"/>
          <p:cNvSpPr/>
          <p:nvPr/>
        </p:nvSpPr>
        <p:spPr bwMode="auto">
          <a:xfrm>
            <a:off x="6930092" y="450492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37" name="Rectangle 36"/>
          <p:cNvSpPr/>
          <p:nvPr/>
        </p:nvSpPr>
        <p:spPr bwMode="auto">
          <a:xfrm rot="16200000">
            <a:off x="4916718" y="2951376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406563" y="5067866"/>
            <a:ext cx="3455894" cy="754435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7030A0"/>
                </a:solidFill>
              </a:rPr>
              <a:t>This is order of cells from this process</a:t>
            </a:r>
            <a:endParaRPr lang="en-US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6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916859"/>
              </p:ext>
            </p:extLst>
          </p:nvPr>
        </p:nvGraphicFramePr>
        <p:xfrm>
          <a:off x="1769183" y="2217262"/>
          <a:ext cx="2578444" cy="190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11"/>
                <a:gridCol w="644611"/>
                <a:gridCol w="644611"/>
                <a:gridCol w="644611"/>
              </a:tblGrid>
              <a:tr h="47611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7" name="Straight Connector 26"/>
          <p:cNvCxnSpPr/>
          <p:nvPr/>
        </p:nvCxnSpPr>
        <p:spPr>
          <a:xfrm flipV="1">
            <a:off x="1425828" y="4119458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 bwMode="auto">
          <a:xfrm>
            <a:off x="1540585" y="4322031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1540585" y="1731231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1831310" y="450492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0      1      2      3 </a:t>
            </a:r>
          </a:p>
        </p:txBody>
      </p:sp>
      <p:sp>
        <p:nvSpPr>
          <p:cNvPr id="19" name="Rectangle 18"/>
          <p:cNvSpPr/>
          <p:nvPr/>
        </p:nvSpPr>
        <p:spPr bwMode="auto">
          <a:xfrm rot="16200000">
            <a:off x="21095" y="2915629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3369962" y="2401790"/>
            <a:ext cx="941615" cy="1140823"/>
          </a:xfrm>
          <a:custGeom>
            <a:avLst/>
            <a:gdLst>
              <a:gd name="connsiteX0" fmla="*/ 130629 w 1428206"/>
              <a:gd name="connsiteY0" fmla="*/ 618309 h 1332412"/>
              <a:gd name="connsiteX1" fmla="*/ 78377 w 1428206"/>
              <a:gd name="connsiteY1" fmla="*/ 687977 h 1332412"/>
              <a:gd name="connsiteX2" fmla="*/ 69669 w 1428206"/>
              <a:gd name="connsiteY2" fmla="*/ 714103 h 1332412"/>
              <a:gd name="connsiteX3" fmla="*/ 26126 w 1428206"/>
              <a:gd name="connsiteY3" fmla="*/ 783772 h 1332412"/>
              <a:gd name="connsiteX4" fmla="*/ 8709 w 1428206"/>
              <a:gd name="connsiteY4" fmla="*/ 853440 h 1332412"/>
              <a:gd name="connsiteX5" fmla="*/ 0 w 1428206"/>
              <a:gd name="connsiteY5" fmla="*/ 888274 h 1332412"/>
              <a:gd name="connsiteX6" fmla="*/ 17417 w 1428206"/>
              <a:gd name="connsiteY6" fmla="*/ 1079863 h 1332412"/>
              <a:gd name="connsiteX7" fmla="*/ 34834 w 1428206"/>
              <a:gd name="connsiteY7" fmla="*/ 1105989 h 1332412"/>
              <a:gd name="connsiteX8" fmla="*/ 43543 w 1428206"/>
              <a:gd name="connsiteY8" fmla="*/ 1132114 h 1332412"/>
              <a:gd name="connsiteX9" fmla="*/ 69669 w 1428206"/>
              <a:gd name="connsiteY9" fmla="*/ 1149532 h 1332412"/>
              <a:gd name="connsiteX10" fmla="*/ 87086 w 1428206"/>
              <a:gd name="connsiteY10" fmla="*/ 1193074 h 1332412"/>
              <a:gd name="connsiteX11" fmla="*/ 139337 w 1428206"/>
              <a:gd name="connsiteY11" fmla="*/ 1236617 h 1332412"/>
              <a:gd name="connsiteX12" fmla="*/ 156754 w 1428206"/>
              <a:gd name="connsiteY12" fmla="*/ 1262743 h 1332412"/>
              <a:gd name="connsiteX13" fmla="*/ 235132 w 1428206"/>
              <a:gd name="connsiteY13" fmla="*/ 1306286 h 1332412"/>
              <a:gd name="connsiteX14" fmla="*/ 278674 w 1428206"/>
              <a:gd name="connsiteY14" fmla="*/ 1332412 h 1332412"/>
              <a:gd name="connsiteX15" fmla="*/ 357052 w 1428206"/>
              <a:gd name="connsiteY15" fmla="*/ 1323703 h 1332412"/>
              <a:gd name="connsiteX16" fmla="*/ 391886 w 1428206"/>
              <a:gd name="connsiteY16" fmla="*/ 1271452 h 1332412"/>
              <a:gd name="connsiteX17" fmla="*/ 409303 w 1428206"/>
              <a:gd name="connsiteY17" fmla="*/ 1245326 h 1332412"/>
              <a:gd name="connsiteX18" fmla="*/ 418012 w 1428206"/>
              <a:gd name="connsiteY18" fmla="*/ 1193074 h 1332412"/>
              <a:gd name="connsiteX19" fmla="*/ 435429 w 1428206"/>
              <a:gd name="connsiteY19" fmla="*/ 1166949 h 1332412"/>
              <a:gd name="connsiteX20" fmla="*/ 496389 w 1428206"/>
              <a:gd name="connsiteY20" fmla="*/ 1123406 h 1332412"/>
              <a:gd name="connsiteX21" fmla="*/ 670560 w 1428206"/>
              <a:gd name="connsiteY21" fmla="*/ 1132114 h 1332412"/>
              <a:gd name="connsiteX22" fmla="*/ 748937 w 1428206"/>
              <a:gd name="connsiteY22" fmla="*/ 1166949 h 1332412"/>
              <a:gd name="connsiteX23" fmla="*/ 809897 w 1428206"/>
              <a:gd name="connsiteY23" fmla="*/ 1184366 h 1332412"/>
              <a:gd name="connsiteX24" fmla="*/ 879566 w 1428206"/>
              <a:gd name="connsiteY24" fmla="*/ 1201783 h 1332412"/>
              <a:gd name="connsiteX25" fmla="*/ 1114697 w 1428206"/>
              <a:gd name="connsiteY25" fmla="*/ 1193074 h 1332412"/>
              <a:gd name="connsiteX26" fmla="*/ 1140823 w 1428206"/>
              <a:gd name="connsiteY26" fmla="*/ 1184366 h 1332412"/>
              <a:gd name="connsiteX27" fmla="*/ 1175657 w 1428206"/>
              <a:gd name="connsiteY27" fmla="*/ 1175657 h 1332412"/>
              <a:gd name="connsiteX28" fmla="*/ 1227909 w 1428206"/>
              <a:gd name="connsiteY28" fmla="*/ 1158240 h 1332412"/>
              <a:gd name="connsiteX29" fmla="*/ 1288869 w 1428206"/>
              <a:gd name="connsiteY29" fmla="*/ 1140823 h 1332412"/>
              <a:gd name="connsiteX30" fmla="*/ 1341120 w 1428206"/>
              <a:gd name="connsiteY30" fmla="*/ 1114697 h 1332412"/>
              <a:gd name="connsiteX31" fmla="*/ 1375954 w 1428206"/>
              <a:gd name="connsiteY31" fmla="*/ 1079863 h 1332412"/>
              <a:gd name="connsiteX32" fmla="*/ 1402080 w 1428206"/>
              <a:gd name="connsiteY32" fmla="*/ 1062446 h 1332412"/>
              <a:gd name="connsiteX33" fmla="*/ 1410789 w 1428206"/>
              <a:gd name="connsiteY33" fmla="*/ 1036320 h 1332412"/>
              <a:gd name="connsiteX34" fmla="*/ 1428206 w 1428206"/>
              <a:gd name="connsiteY34" fmla="*/ 923109 h 1332412"/>
              <a:gd name="connsiteX35" fmla="*/ 1419497 w 1428206"/>
              <a:gd name="connsiteY35" fmla="*/ 644434 h 1332412"/>
              <a:gd name="connsiteX36" fmla="*/ 1410789 w 1428206"/>
              <a:gd name="connsiteY36" fmla="*/ 618309 h 1332412"/>
              <a:gd name="connsiteX37" fmla="*/ 1402080 w 1428206"/>
              <a:gd name="connsiteY37" fmla="*/ 574766 h 1332412"/>
              <a:gd name="connsiteX38" fmla="*/ 1393372 w 1428206"/>
              <a:gd name="connsiteY38" fmla="*/ 548640 h 1332412"/>
              <a:gd name="connsiteX39" fmla="*/ 1384663 w 1428206"/>
              <a:gd name="connsiteY39" fmla="*/ 513806 h 1332412"/>
              <a:gd name="connsiteX40" fmla="*/ 1367246 w 1428206"/>
              <a:gd name="connsiteY40" fmla="*/ 400594 h 1332412"/>
              <a:gd name="connsiteX41" fmla="*/ 1349829 w 1428206"/>
              <a:gd name="connsiteY41" fmla="*/ 374469 h 1332412"/>
              <a:gd name="connsiteX42" fmla="*/ 1332412 w 1428206"/>
              <a:gd name="connsiteY42" fmla="*/ 322217 h 1332412"/>
              <a:gd name="connsiteX43" fmla="*/ 1297577 w 1428206"/>
              <a:gd name="connsiteY43" fmla="*/ 261257 h 1332412"/>
              <a:gd name="connsiteX44" fmla="*/ 1280160 w 1428206"/>
              <a:gd name="connsiteY44" fmla="*/ 226423 h 1332412"/>
              <a:gd name="connsiteX45" fmla="*/ 1254034 w 1428206"/>
              <a:gd name="connsiteY45" fmla="*/ 156754 h 1332412"/>
              <a:gd name="connsiteX46" fmla="*/ 1245326 w 1428206"/>
              <a:gd name="connsiteY46" fmla="*/ 121920 h 1332412"/>
              <a:gd name="connsiteX47" fmla="*/ 1219200 w 1428206"/>
              <a:gd name="connsiteY47" fmla="*/ 95794 h 1332412"/>
              <a:gd name="connsiteX48" fmla="*/ 1149532 w 1428206"/>
              <a:gd name="connsiteY48" fmla="*/ 60960 h 1332412"/>
              <a:gd name="connsiteX49" fmla="*/ 1105989 w 1428206"/>
              <a:gd name="connsiteY49" fmla="*/ 52252 h 1332412"/>
              <a:gd name="connsiteX50" fmla="*/ 1053737 w 1428206"/>
              <a:gd name="connsiteY50" fmla="*/ 34834 h 1332412"/>
              <a:gd name="connsiteX51" fmla="*/ 1018903 w 1428206"/>
              <a:gd name="connsiteY51" fmla="*/ 26126 h 1332412"/>
              <a:gd name="connsiteX52" fmla="*/ 975360 w 1428206"/>
              <a:gd name="connsiteY52" fmla="*/ 17417 h 1332412"/>
              <a:gd name="connsiteX53" fmla="*/ 923109 w 1428206"/>
              <a:gd name="connsiteY53" fmla="*/ 0 h 1332412"/>
              <a:gd name="connsiteX54" fmla="*/ 766354 w 1428206"/>
              <a:gd name="connsiteY54" fmla="*/ 8709 h 1332412"/>
              <a:gd name="connsiteX55" fmla="*/ 740229 w 1428206"/>
              <a:gd name="connsiteY55" fmla="*/ 43543 h 1332412"/>
              <a:gd name="connsiteX56" fmla="*/ 705394 w 1428206"/>
              <a:gd name="connsiteY56" fmla="*/ 78377 h 1332412"/>
              <a:gd name="connsiteX57" fmla="*/ 731520 w 1428206"/>
              <a:gd name="connsiteY57" fmla="*/ 235132 h 1332412"/>
              <a:gd name="connsiteX58" fmla="*/ 748937 w 1428206"/>
              <a:gd name="connsiteY58" fmla="*/ 261257 h 1332412"/>
              <a:gd name="connsiteX59" fmla="*/ 766354 w 1428206"/>
              <a:gd name="connsiteY59" fmla="*/ 313509 h 1332412"/>
              <a:gd name="connsiteX60" fmla="*/ 748937 w 1428206"/>
              <a:gd name="connsiteY60" fmla="*/ 339634 h 1332412"/>
              <a:gd name="connsiteX61" fmla="*/ 705394 w 1428206"/>
              <a:gd name="connsiteY61" fmla="*/ 348343 h 1332412"/>
              <a:gd name="connsiteX62" fmla="*/ 644434 w 1428206"/>
              <a:gd name="connsiteY62" fmla="*/ 365760 h 1332412"/>
              <a:gd name="connsiteX63" fmla="*/ 609600 w 1428206"/>
              <a:gd name="connsiteY63" fmla="*/ 374469 h 1332412"/>
              <a:gd name="connsiteX64" fmla="*/ 583474 w 1428206"/>
              <a:gd name="connsiteY64" fmla="*/ 391886 h 1332412"/>
              <a:gd name="connsiteX65" fmla="*/ 487680 w 1428206"/>
              <a:gd name="connsiteY65" fmla="*/ 409303 h 1332412"/>
              <a:gd name="connsiteX66" fmla="*/ 400594 w 1428206"/>
              <a:gd name="connsiteY66" fmla="*/ 461554 h 1332412"/>
              <a:gd name="connsiteX67" fmla="*/ 374469 w 1428206"/>
              <a:gd name="connsiteY67" fmla="*/ 478972 h 1332412"/>
              <a:gd name="connsiteX68" fmla="*/ 348343 w 1428206"/>
              <a:gd name="connsiteY68" fmla="*/ 487680 h 1332412"/>
              <a:gd name="connsiteX69" fmla="*/ 313509 w 1428206"/>
              <a:gd name="connsiteY69" fmla="*/ 505097 h 1332412"/>
              <a:gd name="connsiteX70" fmla="*/ 278674 w 1428206"/>
              <a:gd name="connsiteY70" fmla="*/ 513806 h 1332412"/>
              <a:gd name="connsiteX71" fmla="*/ 252549 w 1428206"/>
              <a:gd name="connsiteY71" fmla="*/ 531223 h 1332412"/>
              <a:gd name="connsiteX72" fmla="*/ 226423 w 1428206"/>
              <a:gd name="connsiteY72" fmla="*/ 539932 h 1332412"/>
              <a:gd name="connsiteX73" fmla="*/ 200297 w 1428206"/>
              <a:gd name="connsiteY73" fmla="*/ 566057 h 1332412"/>
              <a:gd name="connsiteX74" fmla="*/ 174172 w 1428206"/>
              <a:gd name="connsiteY74" fmla="*/ 583474 h 1332412"/>
              <a:gd name="connsiteX75" fmla="*/ 156754 w 1428206"/>
              <a:gd name="connsiteY75" fmla="*/ 609600 h 1332412"/>
              <a:gd name="connsiteX76" fmla="*/ 130629 w 1428206"/>
              <a:gd name="connsiteY76" fmla="*/ 618309 h 13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428206" h="1332412">
                <a:moveTo>
                  <a:pt x="130629" y="618309"/>
                </a:moveTo>
                <a:cubicBezTo>
                  <a:pt x="117566" y="631372"/>
                  <a:pt x="87619" y="669494"/>
                  <a:pt x="78377" y="687977"/>
                </a:cubicBezTo>
                <a:cubicBezTo>
                  <a:pt x="74272" y="696188"/>
                  <a:pt x="74223" y="706133"/>
                  <a:pt x="69669" y="714103"/>
                </a:cubicBezTo>
                <a:cubicBezTo>
                  <a:pt x="26796" y="789132"/>
                  <a:pt x="58046" y="709292"/>
                  <a:pt x="26126" y="783772"/>
                </a:cubicBezTo>
                <a:cubicBezTo>
                  <a:pt x="15350" y="808916"/>
                  <a:pt x="15002" y="825120"/>
                  <a:pt x="8709" y="853440"/>
                </a:cubicBezTo>
                <a:cubicBezTo>
                  <a:pt x="6113" y="865124"/>
                  <a:pt x="2903" y="876663"/>
                  <a:pt x="0" y="888274"/>
                </a:cubicBezTo>
                <a:cubicBezTo>
                  <a:pt x="5806" y="952137"/>
                  <a:pt x="7286" y="1016542"/>
                  <a:pt x="17417" y="1079863"/>
                </a:cubicBezTo>
                <a:cubicBezTo>
                  <a:pt x="19071" y="1090198"/>
                  <a:pt x="30153" y="1096628"/>
                  <a:pt x="34834" y="1105989"/>
                </a:cubicBezTo>
                <a:cubicBezTo>
                  <a:pt x="38939" y="1114199"/>
                  <a:pt x="37809" y="1124946"/>
                  <a:pt x="43543" y="1132114"/>
                </a:cubicBezTo>
                <a:cubicBezTo>
                  <a:pt x="50082" y="1140287"/>
                  <a:pt x="60960" y="1143726"/>
                  <a:pt x="69669" y="1149532"/>
                </a:cubicBezTo>
                <a:cubicBezTo>
                  <a:pt x="75475" y="1164046"/>
                  <a:pt x="79330" y="1179502"/>
                  <a:pt x="87086" y="1193074"/>
                </a:cubicBezTo>
                <a:cubicBezTo>
                  <a:pt x="94008" y="1205187"/>
                  <a:pt x="134628" y="1233086"/>
                  <a:pt x="139337" y="1236617"/>
                </a:cubicBezTo>
                <a:cubicBezTo>
                  <a:pt x="145143" y="1245326"/>
                  <a:pt x="148877" y="1255851"/>
                  <a:pt x="156754" y="1262743"/>
                </a:cubicBezTo>
                <a:cubicBezTo>
                  <a:pt x="229976" y="1326812"/>
                  <a:pt x="183301" y="1280370"/>
                  <a:pt x="235132" y="1306286"/>
                </a:cubicBezTo>
                <a:cubicBezTo>
                  <a:pt x="250271" y="1313856"/>
                  <a:pt x="264160" y="1323703"/>
                  <a:pt x="278674" y="1332412"/>
                </a:cubicBezTo>
                <a:cubicBezTo>
                  <a:pt x="304800" y="1329509"/>
                  <a:pt x="332114" y="1332016"/>
                  <a:pt x="357052" y="1323703"/>
                </a:cubicBezTo>
                <a:cubicBezTo>
                  <a:pt x="386765" y="1313799"/>
                  <a:pt x="381446" y="1292332"/>
                  <a:pt x="391886" y="1271452"/>
                </a:cubicBezTo>
                <a:cubicBezTo>
                  <a:pt x="396567" y="1262091"/>
                  <a:pt x="403497" y="1254035"/>
                  <a:pt x="409303" y="1245326"/>
                </a:cubicBezTo>
                <a:cubicBezTo>
                  <a:pt x="412206" y="1227909"/>
                  <a:pt x="412428" y="1209825"/>
                  <a:pt x="418012" y="1193074"/>
                </a:cubicBezTo>
                <a:cubicBezTo>
                  <a:pt x="421322" y="1183145"/>
                  <a:pt x="428729" y="1174989"/>
                  <a:pt x="435429" y="1166949"/>
                </a:cubicBezTo>
                <a:cubicBezTo>
                  <a:pt x="460648" y="1136686"/>
                  <a:pt x="461170" y="1141015"/>
                  <a:pt x="496389" y="1123406"/>
                </a:cubicBezTo>
                <a:cubicBezTo>
                  <a:pt x="554446" y="1126309"/>
                  <a:pt x="612845" y="1125188"/>
                  <a:pt x="670560" y="1132114"/>
                </a:cubicBezTo>
                <a:cubicBezTo>
                  <a:pt x="689313" y="1134364"/>
                  <a:pt x="730717" y="1159141"/>
                  <a:pt x="748937" y="1166949"/>
                </a:cubicBezTo>
                <a:cubicBezTo>
                  <a:pt x="769809" y="1175894"/>
                  <a:pt x="787813" y="1178056"/>
                  <a:pt x="809897" y="1184366"/>
                </a:cubicBezTo>
                <a:cubicBezTo>
                  <a:pt x="872373" y="1202216"/>
                  <a:pt x="791051" y="1184079"/>
                  <a:pt x="879566" y="1201783"/>
                </a:cubicBezTo>
                <a:cubicBezTo>
                  <a:pt x="957943" y="1198880"/>
                  <a:pt x="1036440" y="1198291"/>
                  <a:pt x="1114697" y="1193074"/>
                </a:cubicBezTo>
                <a:cubicBezTo>
                  <a:pt x="1123856" y="1192463"/>
                  <a:pt x="1131997" y="1186888"/>
                  <a:pt x="1140823" y="1184366"/>
                </a:cubicBezTo>
                <a:cubicBezTo>
                  <a:pt x="1152331" y="1181078"/>
                  <a:pt x="1164193" y="1179096"/>
                  <a:pt x="1175657" y="1175657"/>
                </a:cubicBezTo>
                <a:cubicBezTo>
                  <a:pt x="1193242" y="1170381"/>
                  <a:pt x="1210324" y="1163515"/>
                  <a:pt x="1227909" y="1158240"/>
                </a:cubicBezTo>
                <a:cubicBezTo>
                  <a:pt x="1241866" y="1154053"/>
                  <a:pt x="1274232" y="1148142"/>
                  <a:pt x="1288869" y="1140823"/>
                </a:cubicBezTo>
                <a:cubicBezTo>
                  <a:pt x="1356396" y="1107059"/>
                  <a:pt x="1275451" y="1136588"/>
                  <a:pt x="1341120" y="1114697"/>
                </a:cubicBezTo>
                <a:cubicBezTo>
                  <a:pt x="1352731" y="1103086"/>
                  <a:pt x="1363486" y="1090550"/>
                  <a:pt x="1375954" y="1079863"/>
                </a:cubicBezTo>
                <a:cubicBezTo>
                  <a:pt x="1383901" y="1073052"/>
                  <a:pt x="1395542" y="1070619"/>
                  <a:pt x="1402080" y="1062446"/>
                </a:cubicBezTo>
                <a:cubicBezTo>
                  <a:pt x="1407815" y="1055278"/>
                  <a:pt x="1408563" y="1045226"/>
                  <a:pt x="1410789" y="1036320"/>
                </a:cubicBezTo>
                <a:cubicBezTo>
                  <a:pt x="1420761" y="996433"/>
                  <a:pt x="1422919" y="965399"/>
                  <a:pt x="1428206" y="923109"/>
                </a:cubicBezTo>
                <a:cubicBezTo>
                  <a:pt x="1425303" y="830217"/>
                  <a:pt x="1424799" y="737220"/>
                  <a:pt x="1419497" y="644434"/>
                </a:cubicBezTo>
                <a:cubicBezTo>
                  <a:pt x="1418973" y="635270"/>
                  <a:pt x="1413015" y="627214"/>
                  <a:pt x="1410789" y="618309"/>
                </a:cubicBezTo>
                <a:cubicBezTo>
                  <a:pt x="1407199" y="603949"/>
                  <a:pt x="1405670" y="589126"/>
                  <a:pt x="1402080" y="574766"/>
                </a:cubicBezTo>
                <a:cubicBezTo>
                  <a:pt x="1399854" y="565860"/>
                  <a:pt x="1395894" y="557466"/>
                  <a:pt x="1393372" y="548640"/>
                </a:cubicBezTo>
                <a:cubicBezTo>
                  <a:pt x="1390084" y="537132"/>
                  <a:pt x="1387566" y="525417"/>
                  <a:pt x="1384663" y="513806"/>
                </a:cubicBezTo>
                <a:cubicBezTo>
                  <a:pt x="1382916" y="498080"/>
                  <a:pt x="1378557" y="426988"/>
                  <a:pt x="1367246" y="400594"/>
                </a:cubicBezTo>
                <a:cubicBezTo>
                  <a:pt x="1363123" y="390974"/>
                  <a:pt x="1354080" y="384033"/>
                  <a:pt x="1349829" y="374469"/>
                </a:cubicBezTo>
                <a:cubicBezTo>
                  <a:pt x="1342373" y="357692"/>
                  <a:pt x="1340623" y="338638"/>
                  <a:pt x="1332412" y="322217"/>
                </a:cubicBezTo>
                <a:cubicBezTo>
                  <a:pt x="1279764" y="216927"/>
                  <a:pt x="1346824" y="347441"/>
                  <a:pt x="1297577" y="261257"/>
                </a:cubicBezTo>
                <a:cubicBezTo>
                  <a:pt x="1291136" y="249986"/>
                  <a:pt x="1285966" y="238034"/>
                  <a:pt x="1280160" y="226423"/>
                </a:cubicBezTo>
                <a:cubicBezTo>
                  <a:pt x="1258074" y="115988"/>
                  <a:pt x="1287671" y="235239"/>
                  <a:pt x="1254034" y="156754"/>
                </a:cubicBezTo>
                <a:cubicBezTo>
                  <a:pt x="1249319" y="145753"/>
                  <a:pt x="1251264" y="132312"/>
                  <a:pt x="1245326" y="121920"/>
                </a:cubicBezTo>
                <a:cubicBezTo>
                  <a:pt x="1239216" y="111227"/>
                  <a:pt x="1228661" y="103678"/>
                  <a:pt x="1219200" y="95794"/>
                </a:cubicBezTo>
                <a:cubicBezTo>
                  <a:pt x="1198984" y="78947"/>
                  <a:pt x="1174539" y="68462"/>
                  <a:pt x="1149532" y="60960"/>
                </a:cubicBezTo>
                <a:cubicBezTo>
                  <a:pt x="1135354" y="56707"/>
                  <a:pt x="1120269" y="56147"/>
                  <a:pt x="1105989" y="52252"/>
                </a:cubicBezTo>
                <a:cubicBezTo>
                  <a:pt x="1088276" y="47421"/>
                  <a:pt x="1071548" y="39287"/>
                  <a:pt x="1053737" y="34834"/>
                </a:cubicBezTo>
                <a:cubicBezTo>
                  <a:pt x="1042126" y="31931"/>
                  <a:pt x="1030587" y="28722"/>
                  <a:pt x="1018903" y="26126"/>
                </a:cubicBezTo>
                <a:cubicBezTo>
                  <a:pt x="1004454" y="22915"/>
                  <a:pt x="989640" y="21312"/>
                  <a:pt x="975360" y="17417"/>
                </a:cubicBezTo>
                <a:cubicBezTo>
                  <a:pt x="957648" y="12586"/>
                  <a:pt x="940526" y="5806"/>
                  <a:pt x="923109" y="0"/>
                </a:cubicBezTo>
                <a:cubicBezTo>
                  <a:pt x="870857" y="2903"/>
                  <a:pt x="817263" y="-3412"/>
                  <a:pt x="766354" y="8709"/>
                </a:cubicBezTo>
                <a:cubicBezTo>
                  <a:pt x="752235" y="12071"/>
                  <a:pt x="749787" y="32620"/>
                  <a:pt x="740229" y="43543"/>
                </a:cubicBezTo>
                <a:cubicBezTo>
                  <a:pt x="729416" y="55901"/>
                  <a:pt x="717006" y="66766"/>
                  <a:pt x="705394" y="78377"/>
                </a:cubicBezTo>
                <a:cubicBezTo>
                  <a:pt x="712745" y="181284"/>
                  <a:pt x="696610" y="174039"/>
                  <a:pt x="731520" y="235132"/>
                </a:cubicBezTo>
                <a:cubicBezTo>
                  <a:pt x="736713" y="244219"/>
                  <a:pt x="744686" y="251693"/>
                  <a:pt x="748937" y="261257"/>
                </a:cubicBezTo>
                <a:cubicBezTo>
                  <a:pt x="756393" y="278034"/>
                  <a:pt x="766354" y="313509"/>
                  <a:pt x="766354" y="313509"/>
                </a:cubicBezTo>
                <a:cubicBezTo>
                  <a:pt x="760548" y="322217"/>
                  <a:pt x="758024" y="334441"/>
                  <a:pt x="748937" y="339634"/>
                </a:cubicBezTo>
                <a:cubicBezTo>
                  <a:pt x="736085" y="346978"/>
                  <a:pt x="719843" y="345132"/>
                  <a:pt x="705394" y="348343"/>
                </a:cubicBezTo>
                <a:cubicBezTo>
                  <a:pt x="644155" y="361952"/>
                  <a:pt x="695336" y="351217"/>
                  <a:pt x="644434" y="365760"/>
                </a:cubicBezTo>
                <a:cubicBezTo>
                  <a:pt x="632926" y="369048"/>
                  <a:pt x="621211" y="371566"/>
                  <a:pt x="609600" y="374469"/>
                </a:cubicBezTo>
                <a:cubicBezTo>
                  <a:pt x="600891" y="380275"/>
                  <a:pt x="593499" y="388879"/>
                  <a:pt x="583474" y="391886"/>
                </a:cubicBezTo>
                <a:cubicBezTo>
                  <a:pt x="514590" y="412551"/>
                  <a:pt x="540139" y="389630"/>
                  <a:pt x="487680" y="409303"/>
                </a:cubicBezTo>
                <a:cubicBezTo>
                  <a:pt x="457077" y="420779"/>
                  <a:pt x="426634" y="444194"/>
                  <a:pt x="400594" y="461554"/>
                </a:cubicBezTo>
                <a:cubicBezTo>
                  <a:pt x="391885" y="467360"/>
                  <a:pt x="384398" y="475662"/>
                  <a:pt x="374469" y="478972"/>
                </a:cubicBezTo>
                <a:cubicBezTo>
                  <a:pt x="365760" y="481875"/>
                  <a:pt x="356780" y="484064"/>
                  <a:pt x="348343" y="487680"/>
                </a:cubicBezTo>
                <a:cubicBezTo>
                  <a:pt x="336411" y="492794"/>
                  <a:pt x="325664" y="500539"/>
                  <a:pt x="313509" y="505097"/>
                </a:cubicBezTo>
                <a:cubicBezTo>
                  <a:pt x="302302" y="509300"/>
                  <a:pt x="290286" y="510903"/>
                  <a:pt x="278674" y="513806"/>
                </a:cubicBezTo>
                <a:cubicBezTo>
                  <a:pt x="269966" y="519612"/>
                  <a:pt x="261910" y="526542"/>
                  <a:pt x="252549" y="531223"/>
                </a:cubicBezTo>
                <a:cubicBezTo>
                  <a:pt x="244338" y="535328"/>
                  <a:pt x="234061" y="534840"/>
                  <a:pt x="226423" y="539932"/>
                </a:cubicBezTo>
                <a:cubicBezTo>
                  <a:pt x="216176" y="546763"/>
                  <a:pt x="209758" y="558173"/>
                  <a:pt x="200297" y="566057"/>
                </a:cubicBezTo>
                <a:cubicBezTo>
                  <a:pt x="192257" y="572757"/>
                  <a:pt x="182880" y="577668"/>
                  <a:pt x="174172" y="583474"/>
                </a:cubicBezTo>
                <a:cubicBezTo>
                  <a:pt x="168366" y="592183"/>
                  <a:pt x="164155" y="602199"/>
                  <a:pt x="156754" y="609600"/>
                </a:cubicBezTo>
                <a:cubicBezTo>
                  <a:pt x="114719" y="651635"/>
                  <a:pt x="143692" y="605246"/>
                  <a:pt x="130629" y="618309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1790827" y="2279583"/>
            <a:ext cx="587588" cy="341334"/>
          </a:xfrm>
          <a:custGeom>
            <a:avLst/>
            <a:gdLst>
              <a:gd name="connsiteX0" fmla="*/ 43767 w 505322"/>
              <a:gd name="connsiteY0" fmla="*/ 156754 h 244414"/>
              <a:gd name="connsiteX1" fmla="*/ 87310 w 505322"/>
              <a:gd name="connsiteY1" fmla="*/ 174172 h 244414"/>
              <a:gd name="connsiteX2" fmla="*/ 113436 w 505322"/>
              <a:gd name="connsiteY2" fmla="*/ 200297 h 244414"/>
              <a:gd name="connsiteX3" fmla="*/ 200522 w 505322"/>
              <a:gd name="connsiteY3" fmla="*/ 235132 h 244414"/>
              <a:gd name="connsiteX4" fmla="*/ 374693 w 505322"/>
              <a:gd name="connsiteY4" fmla="*/ 243840 h 244414"/>
              <a:gd name="connsiteX5" fmla="*/ 487904 w 505322"/>
              <a:gd name="connsiteY5" fmla="*/ 235132 h 244414"/>
              <a:gd name="connsiteX6" fmla="*/ 505322 w 505322"/>
              <a:gd name="connsiteY6" fmla="*/ 182880 h 244414"/>
              <a:gd name="connsiteX7" fmla="*/ 487904 w 505322"/>
              <a:gd name="connsiteY7" fmla="*/ 87086 h 244414"/>
              <a:gd name="connsiteX8" fmla="*/ 409527 w 505322"/>
              <a:gd name="connsiteY8" fmla="*/ 52252 h 244414"/>
              <a:gd name="connsiteX9" fmla="*/ 226647 w 505322"/>
              <a:gd name="connsiteY9" fmla="*/ 43543 h 244414"/>
              <a:gd name="connsiteX10" fmla="*/ 200522 w 505322"/>
              <a:gd name="connsiteY10" fmla="*/ 26126 h 244414"/>
              <a:gd name="connsiteX11" fmla="*/ 183104 w 505322"/>
              <a:gd name="connsiteY11" fmla="*/ 8709 h 244414"/>
              <a:gd name="connsiteX12" fmla="*/ 156979 w 505322"/>
              <a:gd name="connsiteY12" fmla="*/ 0 h 244414"/>
              <a:gd name="connsiteX13" fmla="*/ 26350 w 505322"/>
              <a:gd name="connsiteY13" fmla="*/ 26126 h 244414"/>
              <a:gd name="connsiteX14" fmla="*/ 8933 w 505322"/>
              <a:gd name="connsiteY14" fmla="*/ 52252 h 244414"/>
              <a:gd name="connsiteX15" fmla="*/ 8933 w 505322"/>
              <a:gd name="connsiteY15" fmla="*/ 130629 h 244414"/>
              <a:gd name="connsiteX16" fmla="*/ 35059 w 505322"/>
              <a:gd name="connsiteY16" fmla="*/ 139337 h 244414"/>
              <a:gd name="connsiteX17" fmla="*/ 43767 w 505322"/>
              <a:gd name="connsiteY17" fmla="*/ 156754 h 2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5322" h="244414">
                <a:moveTo>
                  <a:pt x="43767" y="156754"/>
                </a:moveTo>
                <a:cubicBezTo>
                  <a:pt x="58281" y="162560"/>
                  <a:pt x="74054" y="165887"/>
                  <a:pt x="87310" y="174172"/>
                </a:cubicBezTo>
                <a:cubicBezTo>
                  <a:pt x="97754" y="180699"/>
                  <a:pt x="103414" y="193139"/>
                  <a:pt x="113436" y="200297"/>
                </a:cubicBezTo>
                <a:cubicBezTo>
                  <a:pt x="128684" y="211188"/>
                  <a:pt x="186878" y="234450"/>
                  <a:pt x="200522" y="235132"/>
                </a:cubicBezTo>
                <a:lnTo>
                  <a:pt x="374693" y="243840"/>
                </a:lnTo>
                <a:cubicBezTo>
                  <a:pt x="412430" y="240937"/>
                  <a:pt x="453606" y="251138"/>
                  <a:pt x="487904" y="235132"/>
                </a:cubicBezTo>
                <a:cubicBezTo>
                  <a:pt x="504541" y="227368"/>
                  <a:pt x="505322" y="182880"/>
                  <a:pt x="505322" y="182880"/>
                </a:cubicBezTo>
                <a:cubicBezTo>
                  <a:pt x="499516" y="150949"/>
                  <a:pt x="499555" y="117378"/>
                  <a:pt x="487904" y="87086"/>
                </a:cubicBezTo>
                <a:cubicBezTo>
                  <a:pt x="481830" y="71295"/>
                  <a:pt x="409738" y="52262"/>
                  <a:pt x="409527" y="52252"/>
                </a:cubicBezTo>
                <a:lnTo>
                  <a:pt x="226647" y="43543"/>
                </a:lnTo>
                <a:cubicBezTo>
                  <a:pt x="217939" y="37737"/>
                  <a:pt x="208695" y="32664"/>
                  <a:pt x="200522" y="26126"/>
                </a:cubicBezTo>
                <a:cubicBezTo>
                  <a:pt x="194111" y="20997"/>
                  <a:pt x="190145" y="12933"/>
                  <a:pt x="183104" y="8709"/>
                </a:cubicBezTo>
                <a:cubicBezTo>
                  <a:pt x="175233" y="3986"/>
                  <a:pt x="165687" y="2903"/>
                  <a:pt x="156979" y="0"/>
                </a:cubicBezTo>
                <a:cubicBezTo>
                  <a:pt x="109099" y="3990"/>
                  <a:pt x="61483" y="-9007"/>
                  <a:pt x="26350" y="26126"/>
                </a:cubicBezTo>
                <a:cubicBezTo>
                  <a:pt x="18949" y="33527"/>
                  <a:pt x="14739" y="43543"/>
                  <a:pt x="8933" y="52252"/>
                </a:cubicBezTo>
                <a:cubicBezTo>
                  <a:pt x="4569" y="74071"/>
                  <a:pt x="-8778" y="108491"/>
                  <a:pt x="8933" y="130629"/>
                </a:cubicBezTo>
                <a:cubicBezTo>
                  <a:pt x="14668" y="137797"/>
                  <a:pt x="26350" y="136434"/>
                  <a:pt x="35059" y="139337"/>
                </a:cubicBezTo>
                <a:lnTo>
                  <a:pt x="43767" y="156754"/>
                </a:ln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22" name="Freeform 21"/>
          <p:cNvSpPr/>
          <p:nvPr/>
        </p:nvSpPr>
        <p:spPr bwMode="auto">
          <a:xfrm>
            <a:off x="1790827" y="3301112"/>
            <a:ext cx="587588" cy="703762"/>
          </a:xfrm>
          <a:custGeom>
            <a:avLst/>
            <a:gdLst>
              <a:gd name="connsiteX0" fmla="*/ 142145 w 751745"/>
              <a:gd name="connsiteY0" fmla="*/ 217714 h 609600"/>
              <a:gd name="connsiteX1" fmla="*/ 133437 w 751745"/>
              <a:gd name="connsiteY1" fmla="*/ 531223 h 609600"/>
              <a:gd name="connsiteX2" fmla="*/ 142145 w 751745"/>
              <a:gd name="connsiteY2" fmla="*/ 557348 h 609600"/>
              <a:gd name="connsiteX3" fmla="*/ 159563 w 751745"/>
              <a:gd name="connsiteY3" fmla="*/ 583474 h 609600"/>
              <a:gd name="connsiteX4" fmla="*/ 211814 w 751745"/>
              <a:gd name="connsiteY4" fmla="*/ 609600 h 609600"/>
              <a:gd name="connsiteX5" fmla="*/ 307608 w 751745"/>
              <a:gd name="connsiteY5" fmla="*/ 600891 h 609600"/>
              <a:gd name="connsiteX6" fmla="*/ 333734 w 751745"/>
              <a:gd name="connsiteY6" fmla="*/ 583474 h 609600"/>
              <a:gd name="connsiteX7" fmla="*/ 403403 w 751745"/>
              <a:gd name="connsiteY7" fmla="*/ 566057 h 609600"/>
              <a:gd name="connsiteX8" fmla="*/ 612408 w 751745"/>
              <a:gd name="connsiteY8" fmla="*/ 566057 h 609600"/>
              <a:gd name="connsiteX9" fmla="*/ 638534 w 751745"/>
              <a:gd name="connsiteY9" fmla="*/ 539931 h 609600"/>
              <a:gd name="connsiteX10" fmla="*/ 673368 w 751745"/>
              <a:gd name="connsiteY10" fmla="*/ 487680 h 609600"/>
              <a:gd name="connsiteX11" fmla="*/ 682077 w 751745"/>
              <a:gd name="connsiteY11" fmla="*/ 452845 h 609600"/>
              <a:gd name="connsiteX12" fmla="*/ 690785 w 751745"/>
              <a:gd name="connsiteY12" fmla="*/ 348343 h 609600"/>
              <a:gd name="connsiteX13" fmla="*/ 708203 w 751745"/>
              <a:gd name="connsiteY13" fmla="*/ 322217 h 609600"/>
              <a:gd name="connsiteX14" fmla="*/ 716911 w 751745"/>
              <a:gd name="connsiteY14" fmla="*/ 296091 h 609600"/>
              <a:gd name="connsiteX15" fmla="*/ 751745 w 751745"/>
              <a:gd name="connsiteY15" fmla="*/ 243840 h 609600"/>
              <a:gd name="connsiteX16" fmla="*/ 743037 w 751745"/>
              <a:gd name="connsiteY16" fmla="*/ 139337 h 609600"/>
              <a:gd name="connsiteX17" fmla="*/ 682077 w 751745"/>
              <a:gd name="connsiteY17" fmla="*/ 69668 h 609600"/>
              <a:gd name="connsiteX18" fmla="*/ 655951 w 751745"/>
              <a:gd name="connsiteY18" fmla="*/ 60960 h 609600"/>
              <a:gd name="connsiteX19" fmla="*/ 621117 w 751745"/>
              <a:gd name="connsiteY19" fmla="*/ 43543 h 609600"/>
              <a:gd name="connsiteX20" fmla="*/ 499197 w 751745"/>
              <a:gd name="connsiteY20" fmla="*/ 17417 h 609600"/>
              <a:gd name="connsiteX21" fmla="*/ 368568 w 751745"/>
              <a:gd name="connsiteY21" fmla="*/ 8708 h 609600"/>
              <a:gd name="connsiteX22" fmla="*/ 211814 w 751745"/>
              <a:gd name="connsiteY22" fmla="*/ 0 h 609600"/>
              <a:gd name="connsiteX23" fmla="*/ 63768 w 751745"/>
              <a:gd name="connsiteY23" fmla="*/ 8708 h 609600"/>
              <a:gd name="connsiteX24" fmla="*/ 11517 w 751745"/>
              <a:gd name="connsiteY24" fmla="*/ 26125 h 609600"/>
              <a:gd name="connsiteX25" fmla="*/ 11517 w 751745"/>
              <a:gd name="connsiteY25" fmla="*/ 113211 h 609600"/>
              <a:gd name="connsiteX26" fmla="*/ 63768 w 751745"/>
              <a:gd name="connsiteY26" fmla="*/ 139337 h 609600"/>
              <a:gd name="connsiteX27" fmla="*/ 98603 w 751745"/>
              <a:gd name="connsiteY27" fmla="*/ 182880 h 609600"/>
              <a:gd name="connsiteX28" fmla="*/ 116020 w 751745"/>
              <a:gd name="connsiteY28" fmla="*/ 209005 h 609600"/>
              <a:gd name="connsiteX29" fmla="*/ 142145 w 751745"/>
              <a:gd name="connsiteY29" fmla="*/ 2177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1745" h="609600">
                <a:moveTo>
                  <a:pt x="142145" y="217714"/>
                </a:moveTo>
                <a:cubicBezTo>
                  <a:pt x="145048" y="271417"/>
                  <a:pt x="117664" y="270972"/>
                  <a:pt x="133437" y="531223"/>
                </a:cubicBezTo>
                <a:cubicBezTo>
                  <a:pt x="133992" y="540386"/>
                  <a:pt x="138040" y="549138"/>
                  <a:pt x="142145" y="557348"/>
                </a:cubicBezTo>
                <a:cubicBezTo>
                  <a:pt x="146826" y="566710"/>
                  <a:pt x="152162" y="576073"/>
                  <a:pt x="159563" y="583474"/>
                </a:cubicBezTo>
                <a:cubicBezTo>
                  <a:pt x="176445" y="600356"/>
                  <a:pt x="190565" y="602517"/>
                  <a:pt x="211814" y="609600"/>
                </a:cubicBezTo>
                <a:cubicBezTo>
                  <a:pt x="243745" y="606697"/>
                  <a:pt x="276257" y="607609"/>
                  <a:pt x="307608" y="600891"/>
                </a:cubicBezTo>
                <a:cubicBezTo>
                  <a:pt x="317842" y="598698"/>
                  <a:pt x="324373" y="588155"/>
                  <a:pt x="333734" y="583474"/>
                </a:cubicBezTo>
                <a:cubicBezTo>
                  <a:pt x="351589" y="574546"/>
                  <a:pt x="386836" y="569370"/>
                  <a:pt x="403403" y="566057"/>
                </a:cubicBezTo>
                <a:cubicBezTo>
                  <a:pt x="469751" y="571586"/>
                  <a:pt x="546060" y="583750"/>
                  <a:pt x="612408" y="566057"/>
                </a:cubicBezTo>
                <a:cubicBezTo>
                  <a:pt x="624308" y="562884"/>
                  <a:pt x="630973" y="549653"/>
                  <a:pt x="638534" y="539931"/>
                </a:cubicBezTo>
                <a:cubicBezTo>
                  <a:pt x="651385" y="523408"/>
                  <a:pt x="673368" y="487680"/>
                  <a:pt x="673368" y="487680"/>
                </a:cubicBezTo>
                <a:cubicBezTo>
                  <a:pt x="676271" y="476068"/>
                  <a:pt x="680592" y="464722"/>
                  <a:pt x="682077" y="452845"/>
                </a:cubicBezTo>
                <a:cubicBezTo>
                  <a:pt x="686413" y="418160"/>
                  <a:pt x="683930" y="382619"/>
                  <a:pt x="690785" y="348343"/>
                </a:cubicBezTo>
                <a:cubicBezTo>
                  <a:pt x="692838" y="338080"/>
                  <a:pt x="702397" y="330926"/>
                  <a:pt x="708203" y="322217"/>
                </a:cubicBezTo>
                <a:cubicBezTo>
                  <a:pt x="711106" y="313508"/>
                  <a:pt x="712453" y="304116"/>
                  <a:pt x="716911" y="296091"/>
                </a:cubicBezTo>
                <a:cubicBezTo>
                  <a:pt x="727077" y="277793"/>
                  <a:pt x="751745" y="243840"/>
                  <a:pt x="751745" y="243840"/>
                </a:cubicBezTo>
                <a:cubicBezTo>
                  <a:pt x="748842" y="209006"/>
                  <a:pt x="752392" y="173017"/>
                  <a:pt x="743037" y="139337"/>
                </a:cubicBezTo>
                <a:cubicBezTo>
                  <a:pt x="734609" y="108997"/>
                  <a:pt x="709514" y="83386"/>
                  <a:pt x="682077" y="69668"/>
                </a:cubicBezTo>
                <a:cubicBezTo>
                  <a:pt x="673866" y="65563"/>
                  <a:pt x="664388" y="64576"/>
                  <a:pt x="655951" y="60960"/>
                </a:cubicBezTo>
                <a:cubicBezTo>
                  <a:pt x="644019" y="55846"/>
                  <a:pt x="633433" y="47648"/>
                  <a:pt x="621117" y="43543"/>
                </a:cubicBezTo>
                <a:cubicBezTo>
                  <a:pt x="595545" y="35019"/>
                  <a:pt x="529898" y="20341"/>
                  <a:pt x="499197" y="17417"/>
                </a:cubicBezTo>
                <a:cubicBezTo>
                  <a:pt x="455754" y="13280"/>
                  <a:pt x="412128" y="11348"/>
                  <a:pt x="368568" y="8708"/>
                </a:cubicBezTo>
                <a:lnTo>
                  <a:pt x="211814" y="0"/>
                </a:lnTo>
                <a:cubicBezTo>
                  <a:pt x="162465" y="2903"/>
                  <a:pt x="112787" y="2314"/>
                  <a:pt x="63768" y="8708"/>
                </a:cubicBezTo>
                <a:cubicBezTo>
                  <a:pt x="45563" y="11082"/>
                  <a:pt x="11517" y="26125"/>
                  <a:pt x="11517" y="26125"/>
                </a:cubicBezTo>
                <a:cubicBezTo>
                  <a:pt x="366" y="59577"/>
                  <a:pt x="-7544" y="70324"/>
                  <a:pt x="11517" y="113211"/>
                </a:cubicBezTo>
                <a:cubicBezTo>
                  <a:pt x="17389" y="126422"/>
                  <a:pt x="52176" y="135473"/>
                  <a:pt x="63768" y="139337"/>
                </a:cubicBezTo>
                <a:cubicBezTo>
                  <a:pt x="117368" y="219739"/>
                  <a:pt x="48972" y="120844"/>
                  <a:pt x="98603" y="182880"/>
                </a:cubicBezTo>
                <a:cubicBezTo>
                  <a:pt x="105141" y="191053"/>
                  <a:pt x="107045" y="203620"/>
                  <a:pt x="116020" y="209005"/>
                </a:cubicBezTo>
                <a:cubicBezTo>
                  <a:pt x="123487" y="213485"/>
                  <a:pt x="139242" y="164011"/>
                  <a:pt x="142145" y="217714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C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698268" y="2038551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050510" y="1990334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414775" y="1999665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770251" y="1995665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420367" y="3645199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410444" y="3162052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420366" y="2688576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le 12"/>
          <p:cNvSpPr txBox="1">
            <a:spLocks/>
          </p:cNvSpPr>
          <p:nvPr/>
        </p:nvSpPr>
        <p:spPr>
          <a:xfrm>
            <a:off x="838200" y="134208"/>
            <a:ext cx="10515600" cy="1004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Z-Order curve</a:t>
            </a:r>
            <a:endParaRPr lang="en-US" sz="3800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422868"/>
              </p:ext>
            </p:extLst>
          </p:nvPr>
        </p:nvGraphicFramePr>
        <p:xfrm>
          <a:off x="6520860" y="2057767"/>
          <a:ext cx="3041672" cy="218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18"/>
                <a:gridCol w="760418"/>
                <a:gridCol w="760418"/>
                <a:gridCol w="760418"/>
              </a:tblGrid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4" name="Straight Arrow Connector 33"/>
          <p:cNvCxnSpPr/>
          <p:nvPr/>
        </p:nvCxnSpPr>
        <p:spPr bwMode="auto">
          <a:xfrm>
            <a:off x="6438332" y="4399176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/>
          <p:nvPr/>
        </p:nvCxnSpPr>
        <p:spPr bwMode="auto">
          <a:xfrm flipV="1">
            <a:off x="6438332" y="1808376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Rectangle 35"/>
          <p:cNvSpPr/>
          <p:nvPr/>
        </p:nvSpPr>
        <p:spPr bwMode="auto">
          <a:xfrm>
            <a:off x="6930092" y="450492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37" name="Rectangle 36"/>
          <p:cNvSpPr/>
          <p:nvPr/>
        </p:nvSpPr>
        <p:spPr bwMode="auto">
          <a:xfrm rot="16200000">
            <a:off x="4916718" y="2951376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406563" y="5067866"/>
            <a:ext cx="3455894" cy="754435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7030A0"/>
                </a:solidFill>
              </a:rPr>
              <a:t>This is order of cells from this process</a:t>
            </a:r>
            <a:endParaRPr lang="en-US" sz="2000" b="1" dirty="0">
              <a:solidFill>
                <a:srgbClr val="7030A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6930092" y="3301112"/>
            <a:ext cx="0" cy="703762"/>
          </a:xfrm>
          <a:prstGeom prst="line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009543" y="3301112"/>
            <a:ext cx="666322" cy="703762"/>
          </a:xfrm>
          <a:prstGeom prst="line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7695084" y="3301112"/>
            <a:ext cx="0" cy="703762"/>
          </a:xfrm>
          <a:prstGeom prst="line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6911870" y="2792347"/>
            <a:ext cx="763995" cy="508765"/>
          </a:xfrm>
          <a:prstGeom prst="line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6873651" y="2230710"/>
            <a:ext cx="15085" cy="618088"/>
          </a:xfrm>
          <a:prstGeom prst="line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940824" y="2169395"/>
            <a:ext cx="666227" cy="679403"/>
          </a:xfrm>
          <a:prstGeom prst="line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7675865" y="2145036"/>
            <a:ext cx="0" cy="703762"/>
          </a:xfrm>
          <a:prstGeom prst="line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671971" y="2181574"/>
            <a:ext cx="706919" cy="1766849"/>
          </a:xfrm>
          <a:prstGeom prst="line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8396072" y="3283806"/>
            <a:ext cx="0" cy="703762"/>
          </a:xfrm>
          <a:prstGeom prst="line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75523" y="3283806"/>
            <a:ext cx="666322" cy="703762"/>
          </a:xfrm>
          <a:prstGeom prst="line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9161064" y="3283806"/>
            <a:ext cx="0" cy="703762"/>
          </a:xfrm>
          <a:prstGeom prst="line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 flipV="1">
            <a:off x="8475058" y="2774996"/>
            <a:ext cx="763995" cy="508765"/>
          </a:xfrm>
          <a:prstGeom prst="line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 flipV="1">
            <a:off x="8436839" y="2213359"/>
            <a:ext cx="15085" cy="618088"/>
          </a:xfrm>
          <a:prstGeom prst="line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8504012" y="2152044"/>
            <a:ext cx="666227" cy="679403"/>
          </a:xfrm>
          <a:prstGeom prst="line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9239053" y="2127685"/>
            <a:ext cx="0" cy="703762"/>
          </a:xfrm>
          <a:prstGeom prst="line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435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916859"/>
              </p:ext>
            </p:extLst>
          </p:nvPr>
        </p:nvGraphicFramePr>
        <p:xfrm>
          <a:off x="1769183" y="2217262"/>
          <a:ext cx="2578444" cy="190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11"/>
                <a:gridCol w="644611"/>
                <a:gridCol w="644611"/>
                <a:gridCol w="644611"/>
              </a:tblGrid>
              <a:tr h="47611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7" name="Straight Connector 26"/>
          <p:cNvCxnSpPr/>
          <p:nvPr/>
        </p:nvCxnSpPr>
        <p:spPr>
          <a:xfrm flipV="1">
            <a:off x="1425828" y="4119458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 bwMode="auto">
          <a:xfrm>
            <a:off x="1540585" y="4322031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1540585" y="1731231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1831310" y="450492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0      1      2      3 </a:t>
            </a:r>
          </a:p>
        </p:txBody>
      </p:sp>
      <p:sp>
        <p:nvSpPr>
          <p:cNvPr id="19" name="Rectangle 18"/>
          <p:cNvSpPr/>
          <p:nvPr/>
        </p:nvSpPr>
        <p:spPr bwMode="auto">
          <a:xfrm rot="16200000">
            <a:off x="21095" y="2915629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3369962" y="2401790"/>
            <a:ext cx="941615" cy="1140823"/>
          </a:xfrm>
          <a:custGeom>
            <a:avLst/>
            <a:gdLst>
              <a:gd name="connsiteX0" fmla="*/ 130629 w 1428206"/>
              <a:gd name="connsiteY0" fmla="*/ 618309 h 1332412"/>
              <a:gd name="connsiteX1" fmla="*/ 78377 w 1428206"/>
              <a:gd name="connsiteY1" fmla="*/ 687977 h 1332412"/>
              <a:gd name="connsiteX2" fmla="*/ 69669 w 1428206"/>
              <a:gd name="connsiteY2" fmla="*/ 714103 h 1332412"/>
              <a:gd name="connsiteX3" fmla="*/ 26126 w 1428206"/>
              <a:gd name="connsiteY3" fmla="*/ 783772 h 1332412"/>
              <a:gd name="connsiteX4" fmla="*/ 8709 w 1428206"/>
              <a:gd name="connsiteY4" fmla="*/ 853440 h 1332412"/>
              <a:gd name="connsiteX5" fmla="*/ 0 w 1428206"/>
              <a:gd name="connsiteY5" fmla="*/ 888274 h 1332412"/>
              <a:gd name="connsiteX6" fmla="*/ 17417 w 1428206"/>
              <a:gd name="connsiteY6" fmla="*/ 1079863 h 1332412"/>
              <a:gd name="connsiteX7" fmla="*/ 34834 w 1428206"/>
              <a:gd name="connsiteY7" fmla="*/ 1105989 h 1332412"/>
              <a:gd name="connsiteX8" fmla="*/ 43543 w 1428206"/>
              <a:gd name="connsiteY8" fmla="*/ 1132114 h 1332412"/>
              <a:gd name="connsiteX9" fmla="*/ 69669 w 1428206"/>
              <a:gd name="connsiteY9" fmla="*/ 1149532 h 1332412"/>
              <a:gd name="connsiteX10" fmla="*/ 87086 w 1428206"/>
              <a:gd name="connsiteY10" fmla="*/ 1193074 h 1332412"/>
              <a:gd name="connsiteX11" fmla="*/ 139337 w 1428206"/>
              <a:gd name="connsiteY11" fmla="*/ 1236617 h 1332412"/>
              <a:gd name="connsiteX12" fmla="*/ 156754 w 1428206"/>
              <a:gd name="connsiteY12" fmla="*/ 1262743 h 1332412"/>
              <a:gd name="connsiteX13" fmla="*/ 235132 w 1428206"/>
              <a:gd name="connsiteY13" fmla="*/ 1306286 h 1332412"/>
              <a:gd name="connsiteX14" fmla="*/ 278674 w 1428206"/>
              <a:gd name="connsiteY14" fmla="*/ 1332412 h 1332412"/>
              <a:gd name="connsiteX15" fmla="*/ 357052 w 1428206"/>
              <a:gd name="connsiteY15" fmla="*/ 1323703 h 1332412"/>
              <a:gd name="connsiteX16" fmla="*/ 391886 w 1428206"/>
              <a:gd name="connsiteY16" fmla="*/ 1271452 h 1332412"/>
              <a:gd name="connsiteX17" fmla="*/ 409303 w 1428206"/>
              <a:gd name="connsiteY17" fmla="*/ 1245326 h 1332412"/>
              <a:gd name="connsiteX18" fmla="*/ 418012 w 1428206"/>
              <a:gd name="connsiteY18" fmla="*/ 1193074 h 1332412"/>
              <a:gd name="connsiteX19" fmla="*/ 435429 w 1428206"/>
              <a:gd name="connsiteY19" fmla="*/ 1166949 h 1332412"/>
              <a:gd name="connsiteX20" fmla="*/ 496389 w 1428206"/>
              <a:gd name="connsiteY20" fmla="*/ 1123406 h 1332412"/>
              <a:gd name="connsiteX21" fmla="*/ 670560 w 1428206"/>
              <a:gd name="connsiteY21" fmla="*/ 1132114 h 1332412"/>
              <a:gd name="connsiteX22" fmla="*/ 748937 w 1428206"/>
              <a:gd name="connsiteY22" fmla="*/ 1166949 h 1332412"/>
              <a:gd name="connsiteX23" fmla="*/ 809897 w 1428206"/>
              <a:gd name="connsiteY23" fmla="*/ 1184366 h 1332412"/>
              <a:gd name="connsiteX24" fmla="*/ 879566 w 1428206"/>
              <a:gd name="connsiteY24" fmla="*/ 1201783 h 1332412"/>
              <a:gd name="connsiteX25" fmla="*/ 1114697 w 1428206"/>
              <a:gd name="connsiteY25" fmla="*/ 1193074 h 1332412"/>
              <a:gd name="connsiteX26" fmla="*/ 1140823 w 1428206"/>
              <a:gd name="connsiteY26" fmla="*/ 1184366 h 1332412"/>
              <a:gd name="connsiteX27" fmla="*/ 1175657 w 1428206"/>
              <a:gd name="connsiteY27" fmla="*/ 1175657 h 1332412"/>
              <a:gd name="connsiteX28" fmla="*/ 1227909 w 1428206"/>
              <a:gd name="connsiteY28" fmla="*/ 1158240 h 1332412"/>
              <a:gd name="connsiteX29" fmla="*/ 1288869 w 1428206"/>
              <a:gd name="connsiteY29" fmla="*/ 1140823 h 1332412"/>
              <a:gd name="connsiteX30" fmla="*/ 1341120 w 1428206"/>
              <a:gd name="connsiteY30" fmla="*/ 1114697 h 1332412"/>
              <a:gd name="connsiteX31" fmla="*/ 1375954 w 1428206"/>
              <a:gd name="connsiteY31" fmla="*/ 1079863 h 1332412"/>
              <a:gd name="connsiteX32" fmla="*/ 1402080 w 1428206"/>
              <a:gd name="connsiteY32" fmla="*/ 1062446 h 1332412"/>
              <a:gd name="connsiteX33" fmla="*/ 1410789 w 1428206"/>
              <a:gd name="connsiteY33" fmla="*/ 1036320 h 1332412"/>
              <a:gd name="connsiteX34" fmla="*/ 1428206 w 1428206"/>
              <a:gd name="connsiteY34" fmla="*/ 923109 h 1332412"/>
              <a:gd name="connsiteX35" fmla="*/ 1419497 w 1428206"/>
              <a:gd name="connsiteY35" fmla="*/ 644434 h 1332412"/>
              <a:gd name="connsiteX36" fmla="*/ 1410789 w 1428206"/>
              <a:gd name="connsiteY36" fmla="*/ 618309 h 1332412"/>
              <a:gd name="connsiteX37" fmla="*/ 1402080 w 1428206"/>
              <a:gd name="connsiteY37" fmla="*/ 574766 h 1332412"/>
              <a:gd name="connsiteX38" fmla="*/ 1393372 w 1428206"/>
              <a:gd name="connsiteY38" fmla="*/ 548640 h 1332412"/>
              <a:gd name="connsiteX39" fmla="*/ 1384663 w 1428206"/>
              <a:gd name="connsiteY39" fmla="*/ 513806 h 1332412"/>
              <a:gd name="connsiteX40" fmla="*/ 1367246 w 1428206"/>
              <a:gd name="connsiteY40" fmla="*/ 400594 h 1332412"/>
              <a:gd name="connsiteX41" fmla="*/ 1349829 w 1428206"/>
              <a:gd name="connsiteY41" fmla="*/ 374469 h 1332412"/>
              <a:gd name="connsiteX42" fmla="*/ 1332412 w 1428206"/>
              <a:gd name="connsiteY42" fmla="*/ 322217 h 1332412"/>
              <a:gd name="connsiteX43" fmla="*/ 1297577 w 1428206"/>
              <a:gd name="connsiteY43" fmla="*/ 261257 h 1332412"/>
              <a:gd name="connsiteX44" fmla="*/ 1280160 w 1428206"/>
              <a:gd name="connsiteY44" fmla="*/ 226423 h 1332412"/>
              <a:gd name="connsiteX45" fmla="*/ 1254034 w 1428206"/>
              <a:gd name="connsiteY45" fmla="*/ 156754 h 1332412"/>
              <a:gd name="connsiteX46" fmla="*/ 1245326 w 1428206"/>
              <a:gd name="connsiteY46" fmla="*/ 121920 h 1332412"/>
              <a:gd name="connsiteX47" fmla="*/ 1219200 w 1428206"/>
              <a:gd name="connsiteY47" fmla="*/ 95794 h 1332412"/>
              <a:gd name="connsiteX48" fmla="*/ 1149532 w 1428206"/>
              <a:gd name="connsiteY48" fmla="*/ 60960 h 1332412"/>
              <a:gd name="connsiteX49" fmla="*/ 1105989 w 1428206"/>
              <a:gd name="connsiteY49" fmla="*/ 52252 h 1332412"/>
              <a:gd name="connsiteX50" fmla="*/ 1053737 w 1428206"/>
              <a:gd name="connsiteY50" fmla="*/ 34834 h 1332412"/>
              <a:gd name="connsiteX51" fmla="*/ 1018903 w 1428206"/>
              <a:gd name="connsiteY51" fmla="*/ 26126 h 1332412"/>
              <a:gd name="connsiteX52" fmla="*/ 975360 w 1428206"/>
              <a:gd name="connsiteY52" fmla="*/ 17417 h 1332412"/>
              <a:gd name="connsiteX53" fmla="*/ 923109 w 1428206"/>
              <a:gd name="connsiteY53" fmla="*/ 0 h 1332412"/>
              <a:gd name="connsiteX54" fmla="*/ 766354 w 1428206"/>
              <a:gd name="connsiteY54" fmla="*/ 8709 h 1332412"/>
              <a:gd name="connsiteX55" fmla="*/ 740229 w 1428206"/>
              <a:gd name="connsiteY55" fmla="*/ 43543 h 1332412"/>
              <a:gd name="connsiteX56" fmla="*/ 705394 w 1428206"/>
              <a:gd name="connsiteY56" fmla="*/ 78377 h 1332412"/>
              <a:gd name="connsiteX57" fmla="*/ 731520 w 1428206"/>
              <a:gd name="connsiteY57" fmla="*/ 235132 h 1332412"/>
              <a:gd name="connsiteX58" fmla="*/ 748937 w 1428206"/>
              <a:gd name="connsiteY58" fmla="*/ 261257 h 1332412"/>
              <a:gd name="connsiteX59" fmla="*/ 766354 w 1428206"/>
              <a:gd name="connsiteY59" fmla="*/ 313509 h 1332412"/>
              <a:gd name="connsiteX60" fmla="*/ 748937 w 1428206"/>
              <a:gd name="connsiteY60" fmla="*/ 339634 h 1332412"/>
              <a:gd name="connsiteX61" fmla="*/ 705394 w 1428206"/>
              <a:gd name="connsiteY61" fmla="*/ 348343 h 1332412"/>
              <a:gd name="connsiteX62" fmla="*/ 644434 w 1428206"/>
              <a:gd name="connsiteY62" fmla="*/ 365760 h 1332412"/>
              <a:gd name="connsiteX63" fmla="*/ 609600 w 1428206"/>
              <a:gd name="connsiteY63" fmla="*/ 374469 h 1332412"/>
              <a:gd name="connsiteX64" fmla="*/ 583474 w 1428206"/>
              <a:gd name="connsiteY64" fmla="*/ 391886 h 1332412"/>
              <a:gd name="connsiteX65" fmla="*/ 487680 w 1428206"/>
              <a:gd name="connsiteY65" fmla="*/ 409303 h 1332412"/>
              <a:gd name="connsiteX66" fmla="*/ 400594 w 1428206"/>
              <a:gd name="connsiteY66" fmla="*/ 461554 h 1332412"/>
              <a:gd name="connsiteX67" fmla="*/ 374469 w 1428206"/>
              <a:gd name="connsiteY67" fmla="*/ 478972 h 1332412"/>
              <a:gd name="connsiteX68" fmla="*/ 348343 w 1428206"/>
              <a:gd name="connsiteY68" fmla="*/ 487680 h 1332412"/>
              <a:gd name="connsiteX69" fmla="*/ 313509 w 1428206"/>
              <a:gd name="connsiteY69" fmla="*/ 505097 h 1332412"/>
              <a:gd name="connsiteX70" fmla="*/ 278674 w 1428206"/>
              <a:gd name="connsiteY70" fmla="*/ 513806 h 1332412"/>
              <a:gd name="connsiteX71" fmla="*/ 252549 w 1428206"/>
              <a:gd name="connsiteY71" fmla="*/ 531223 h 1332412"/>
              <a:gd name="connsiteX72" fmla="*/ 226423 w 1428206"/>
              <a:gd name="connsiteY72" fmla="*/ 539932 h 1332412"/>
              <a:gd name="connsiteX73" fmla="*/ 200297 w 1428206"/>
              <a:gd name="connsiteY73" fmla="*/ 566057 h 1332412"/>
              <a:gd name="connsiteX74" fmla="*/ 174172 w 1428206"/>
              <a:gd name="connsiteY74" fmla="*/ 583474 h 1332412"/>
              <a:gd name="connsiteX75" fmla="*/ 156754 w 1428206"/>
              <a:gd name="connsiteY75" fmla="*/ 609600 h 1332412"/>
              <a:gd name="connsiteX76" fmla="*/ 130629 w 1428206"/>
              <a:gd name="connsiteY76" fmla="*/ 618309 h 13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428206" h="1332412">
                <a:moveTo>
                  <a:pt x="130629" y="618309"/>
                </a:moveTo>
                <a:cubicBezTo>
                  <a:pt x="117566" y="631372"/>
                  <a:pt x="87619" y="669494"/>
                  <a:pt x="78377" y="687977"/>
                </a:cubicBezTo>
                <a:cubicBezTo>
                  <a:pt x="74272" y="696188"/>
                  <a:pt x="74223" y="706133"/>
                  <a:pt x="69669" y="714103"/>
                </a:cubicBezTo>
                <a:cubicBezTo>
                  <a:pt x="26796" y="789132"/>
                  <a:pt x="58046" y="709292"/>
                  <a:pt x="26126" y="783772"/>
                </a:cubicBezTo>
                <a:cubicBezTo>
                  <a:pt x="15350" y="808916"/>
                  <a:pt x="15002" y="825120"/>
                  <a:pt x="8709" y="853440"/>
                </a:cubicBezTo>
                <a:cubicBezTo>
                  <a:pt x="6113" y="865124"/>
                  <a:pt x="2903" y="876663"/>
                  <a:pt x="0" y="888274"/>
                </a:cubicBezTo>
                <a:cubicBezTo>
                  <a:pt x="5806" y="952137"/>
                  <a:pt x="7286" y="1016542"/>
                  <a:pt x="17417" y="1079863"/>
                </a:cubicBezTo>
                <a:cubicBezTo>
                  <a:pt x="19071" y="1090198"/>
                  <a:pt x="30153" y="1096628"/>
                  <a:pt x="34834" y="1105989"/>
                </a:cubicBezTo>
                <a:cubicBezTo>
                  <a:pt x="38939" y="1114199"/>
                  <a:pt x="37809" y="1124946"/>
                  <a:pt x="43543" y="1132114"/>
                </a:cubicBezTo>
                <a:cubicBezTo>
                  <a:pt x="50082" y="1140287"/>
                  <a:pt x="60960" y="1143726"/>
                  <a:pt x="69669" y="1149532"/>
                </a:cubicBezTo>
                <a:cubicBezTo>
                  <a:pt x="75475" y="1164046"/>
                  <a:pt x="79330" y="1179502"/>
                  <a:pt x="87086" y="1193074"/>
                </a:cubicBezTo>
                <a:cubicBezTo>
                  <a:pt x="94008" y="1205187"/>
                  <a:pt x="134628" y="1233086"/>
                  <a:pt x="139337" y="1236617"/>
                </a:cubicBezTo>
                <a:cubicBezTo>
                  <a:pt x="145143" y="1245326"/>
                  <a:pt x="148877" y="1255851"/>
                  <a:pt x="156754" y="1262743"/>
                </a:cubicBezTo>
                <a:cubicBezTo>
                  <a:pt x="229976" y="1326812"/>
                  <a:pt x="183301" y="1280370"/>
                  <a:pt x="235132" y="1306286"/>
                </a:cubicBezTo>
                <a:cubicBezTo>
                  <a:pt x="250271" y="1313856"/>
                  <a:pt x="264160" y="1323703"/>
                  <a:pt x="278674" y="1332412"/>
                </a:cubicBezTo>
                <a:cubicBezTo>
                  <a:pt x="304800" y="1329509"/>
                  <a:pt x="332114" y="1332016"/>
                  <a:pt x="357052" y="1323703"/>
                </a:cubicBezTo>
                <a:cubicBezTo>
                  <a:pt x="386765" y="1313799"/>
                  <a:pt x="381446" y="1292332"/>
                  <a:pt x="391886" y="1271452"/>
                </a:cubicBezTo>
                <a:cubicBezTo>
                  <a:pt x="396567" y="1262091"/>
                  <a:pt x="403497" y="1254035"/>
                  <a:pt x="409303" y="1245326"/>
                </a:cubicBezTo>
                <a:cubicBezTo>
                  <a:pt x="412206" y="1227909"/>
                  <a:pt x="412428" y="1209825"/>
                  <a:pt x="418012" y="1193074"/>
                </a:cubicBezTo>
                <a:cubicBezTo>
                  <a:pt x="421322" y="1183145"/>
                  <a:pt x="428729" y="1174989"/>
                  <a:pt x="435429" y="1166949"/>
                </a:cubicBezTo>
                <a:cubicBezTo>
                  <a:pt x="460648" y="1136686"/>
                  <a:pt x="461170" y="1141015"/>
                  <a:pt x="496389" y="1123406"/>
                </a:cubicBezTo>
                <a:cubicBezTo>
                  <a:pt x="554446" y="1126309"/>
                  <a:pt x="612845" y="1125188"/>
                  <a:pt x="670560" y="1132114"/>
                </a:cubicBezTo>
                <a:cubicBezTo>
                  <a:pt x="689313" y="1134364"/>
                  <a:pt x="730717" y="1159141"/>
                  <a:pt x="748937" y="1166949"/>
                </a:cubicBezTo>
                <a:cubicBezTo>
                  <a:pt x="769809" y="1175894"/>
                  <a:pt x="787813" y="1178056"/>
                  <a:pt x="809897" y="1184366"/>
                </a:cubicBezTo>
                <a:cubicBezTo>
                  <a:pt x="872373" y="1202216"/>
                  <a:pt x="791051" y="1184079"/>
                  <a:pt x="879566" y="1201783"/>
                </a:cubicBezTo>
                <a:cubicBezTo>
                  <a:pt x="957943" y="1198880"/>
                  <a:pt x="1036440" y="1198291"/>
                  <a:pt x="1114697" y="1193074"/>
                </a:cubicBezTo>
                <a:cubicBezTo>
                  <a:pt x="1123856" y="1192463"/>
                  <a:pt x="1131997" y="1186888"/>
                  <a:pt x="1140823" y="1184366"/>
                </a:cubicBezTo>
                <a:cubicBezTo>
                  <a:pt x="1152331" y="1181078"/>
                  <a:pt x="1164193" y="1179096"/>
                  <a:pt x="1175657" y="1175657"/>
                </a:cubicBezTo>
                <a:cubicBezTo>
                  <a:pt x="1193242" y="1170381"/>
                  <a:pt x="1210324" y="1163515"/>
                  <a:pt x="1227909" y="1158240"/>
                </a:cubicBezTo>
                <a:cubicBezTo>
                  <a:pt x="1241866" y="1154053"/>
                  <a:pt x="1274232" y="1148142"/>
                  <a:pt x="1288869" y="1140823"/>
                </a:cubicBezTo>
                <a:cubicBezTo>
                  <a:pt x="1356396" y="1107059"/>
                  <a:pt x="1275451" y="1136588"/>
                  <a:pt x="1341120" y="1114697"/>
                </a:cubicBezTo>
                <a:cubicBezTo>
                  <a:pt x="1352731" y="1103086"/>
                  <a:pt x="1363486" y="1090550"/>
                  <a:pt x="1375954" y="1079863"/>
                </a:cubicBezTo>
                <a:cubicBezTo>
                  <a:pt x="1383901" y="1073052"/>
                  <a:pt x="1395542" y="1070619"/>
                  <a:pt x="1402080" y="1062446"/>
                </a:cubicBezTo>
                <a:cubicBezTo>
                  <a:pt x="1407815" y="1055278"/>
                  <a:pt x="1408563" y="1045226"/>
                  <a:pt x="1410789" y="1036320"/>
                </a:cubicBezTo>
                <a:cubicBezTo>
                  <a:pt x="1420761" y="996433"/>
                  <a:pt x="1422919" y="965399"/>
                  <a:pt x="1428206" y="923109"/>
                </a:cubicBezTo>
                <a:cubicBezTo>
                  <a:pt x="1425303" y="830217"/>
                  <a:pt x="1424799" y="737220"/>
                  <a:pt x="1419497" y="644434"/>
                </a:cubicBezTo>
                <a:cubicBezTo>
                  <a:pt x="1418973" y="635270"/>
                  <a:pt x="1413015" y="627214"/>
                  <a:pt x="1410789" y="618309"/>
                </a:cubicBezTo>
                <a:cubicBezTo>
                  <a:pt x="1407199" y="603949"/>
                  <a:pt x="1405670" y="589126"/>
                  <a:pt x="1402080" y="574766"/>
                </a:cubicBezTo>
                <a:cubicBezTo>
                  <a:pt x="1399854" y="565860"/>
                  <a:pt x="1395894" y="557466"/>
                  <a:pt x="1393372" y="548640"/>
                </a:cubicBezTo>
                <a:cubicBezTo>
                  <a:pt x="1390084" y="537132"/>
                  <a:pt x="1387566" y="525417"/>
                  <a:pt x="1384663" y="513806"/>
                </a:cubicBezTo>
                <a:cubicBezTo>
                  <a:pt x="1382916" y="498080"/>
                  <a:pt x="1378557" y="426988"/>
                  <a:pt x="1367246" y="400594"/>
                </a:cubicBezTo>
                <a:cubicBezTo>
                  <a:pt x="1363123" y="390974"/>
                  <a:pt x="1354080" y="384033"/>
                  <a:pt x="1349829" y="374469"/>
                </a:cubicBezTo>
                <a:cubicBezTo>
                  <a:pt x="1342373" y="357692"/>
                  <a:pt x="1340623" y="338638"/>
                  <a:pt x="1332412" y="322217"/>
                </a:cubicBezTo>
                <a:cubicBezTo>
                  <a:pt x="1279764" y="216927"/>
                  <a:pt x="1346824" y="347441"/>
                  <a:pt x="1297577" y="261257"/>
                </a:cubicBezTo>
                <a:cubicBezTo>
                  <a:pt x="1291136" y="249986"/>
                  <a:pt x="1285966" y="238034"/>
                  <a:pt x="1280160" y="226423"/>
                </a:cubicBezTo>
                <a:cubicBezTo>
                  <a:pt x="1258074" y="115988"/>
                  <a:pt x="1287671" y="235239"/>
                  <a:pt x="1254034" y="156754"/>
                </a:cubicBezTo>
                <a:cubicBezTo>
                  <a:pt x="1249319" y="145753"/>
                  <a:pt x="1251264" y="132312"/>
                  <a:pt x="1245326" y="121920"/>
                </a:cubicBezTo>
                <a:cubicBezTo>
                  <a:pt x="1239216" y="111227"/>
                  <a:pt x="1228661" y="103678"/>
                  <a:pt x="1219200" y="95794"/>
                </a:cubicBezTo>
                <a:cubicBezTo>
                  <a:pt x="1198984" y="78947"/>
                  <a:pt x="1174539" y="68462"/>
                  <a:pt x="1149532" y="60960"/>
                </a:cubicBezTo>
                <a:cubicBezTo>
                  <a:pt x="1135354" y="56707"/>
                  <a:pt x="1120269" y="56147"/>
                  <a:pt x="1105989" y="52252"/>
                </a:cubicBezTo>
                <a:cubicBezTo>
                  <a:pt x="1088276" y="47421"/>
                  <a:pt x="1071548" y="39287"/>
                  <a:pt x="1053737" y="34834"/>
                </a:cubicBezTo>
                <a:cubicBezTo>
                  <a:pt x="1042126" y="31931"/>
                  <a:pt x="1030587" y="28722"/>
                  <a:pt x="1018903" y="26126"/>
                </a:cubicBezTo>
                <a:cubicBezTo>
                  <a:pt x="1004454" y="22915"/>
                  <a:pt x="989640" y="21312"/>
                  <a:pt x="975360" y="17417"/>
                </a:cubicBezTo>
                <a:cubicBezTo>
                  <a:pt x="957648" y="12586"/>
                  <a:pt x="940526" y="5806"/>
                  <a:pt x="923109" y="0"/>
                </a:cubicBezTo>
                <a:cubicBezTo>
                  <a:pt x="870857" y="2903"/>
                  <a:pt x="817263" y="-3412"/>
                  <a:pt x="766354" y="8709"/>
                </a:cubicBezTo>
                <a:cubicBezTo>
                  <a:pt x="752235" y="12071"/>
                  <a:pt x="749787" y="32620"/>
                  <a:pt x="740229" y="43543"/>
                </a:cubicBezTo>
                <a:cubicBezTo>
                  <a:pt x="729416" y="55901"/>
                  <a:pt x="717006" y="66766"/>
                  <a:pt x="705394" y="78377"/>
                </a:cubicBezTo>
                <a:cubicBezTo>
                  <a:pt x="712745" y="181284"/>
                  <a:pt x="696610" y="174039"/>
                  <a:pt x="731520" y="235132"/>
                </a:cubicBezTo>
                <a:cubicBezTo>
                  <a:pt x="736713" y="244219"/>
                  <a:pt x="744686" y="251693"/>
                  <a:pt x="748937" y="261257"/>
                </a:cubicBezTo>
                <a:cubicBezTo>
                  <a:pt x="756393" y="278034"/>
                  <a:pt x="766354" y="313509"/>
                  <a:pt x="766354" y="313509"/>
                </a:cubicBezTo>
                <a:cubicBezTo>
                  <a:pt x="760548" y="322217"/>
                  <a:pt x="758024" y="334441"/>
                  <a:pt x="748937" y="339634"/>
                </a:cubicBezTo>
                <a:cubicBezTo>
                  <a:pt x="736085" y="346978"/>
                  <a:pt x="719843" y="345132"/>
                  <a:pt x="705394" y="348343"/>
                </a:cubicBezTo>
                <a:cubicBezTo>
                  <a:pt x="644155" y="361952"/>
                  <a:pt x="695336" y="351217"/>
                  <a:pt x="644434" y="365760"/>
                </a:cubicBezTo>
                <a:cubicBezTo>
                  <a:pt x="632926" y="369048"/>
                  <a:pt x="621211" y="371566"/>
                  <a:pt x="609600" y="374469"/>
                </a:cubicBezTo>
                <a:cubicBezTo>
                  <a:pt x="600891" y="380275"/>
                  <a:pt x="593499" y="388879"/>
                  <a:pt x="583474" y="391886"/>
                </a:cubicBezTo>
                <a:cubicBezTo>
                  <a:pt x="514590" y="412551"/>
                  <a:pt x="540139" y="389630"/>
                  <a:pt x="487680" y="409303"/>
                </a:cubicBezTo>
                <a:cubicBezTo>
                  <a:pt x="457077" y="420779"/>
                  <a:pt x="426634" y="444194"/>
                  <a:pt x="400594" y="461554"/>
                </a:cubicBezTo>
                <a:cubicBezTo>
                  <a:pt x="391885" y="467360"/>
                  <a:pt x="384398" y="475662"/>
                  <a:pt x="374469" y="478972"/>
                </a:cubicBezTo>
                <a:cubicBezTo>
                  <a:pt x="365760" y="481875"/>
                  <a:pt x="356780" y="484064"/>
                  <a:pt x="348343" y="487680"/>
                </a:cubicBezTo>
                <a:cubicBezTo>
                  <a:pt x="336411" y="492794"/>
                  <a:pt x="325664" y="500539"/>
                  <a:pt x="313509" y="505097"/>
                </a:cubicBezTo>
                <a:cubicBezTo>
                  <a:pt x="302302" y="509300"/>
                  <a:pt x="290286" y="510903"/>
                  <a:pt x="278674" y="513806"/>
                </a:cubicBezTo>
                <a:cubicBezTo>
                  <a:pt x="269966" y="519612"/>
                  <a:pt x="261910" y="526542"/>
                  <a:pt x="252549" y="531223"/>
                </a:cubicBezTo>
                <a:cubicBezTo>
                  <a:pt x="244338" y="535328"/>
                  <a:pt x="234061" y="534840"/>
                  <a:pt x="226423" y="539932"/>
                </a:cubicBezTo>
                <a:cubicBezTo>
                  <a:pt x="216176" y="546763"/>
                  <a:pt x="209758" y="558173"/>
                  <a:pt x="200297" y="566057"/>
                </a:cubicBezTo>
                <a:cubicBezTo>
                  <a:pt x="192257" y="572757"/>
                  <a:pt x="182880" y="577668"/>
                  <a:pt x="174172" y="583474"/>
                </a:cubicBezTo>
                <a:cubicBezTo>
                  <a:pt x="168366" y="592183"/>
                  <a:pt x="164155" y="602199"/>
                  <a:pt x="156754" y="609600"/>
                </a:cubicBezTo>
                <a:cubicBezTo>
                  <a:pt x="114719" y="651635"/>
                  <a:pt x="143692" y="605246"/>
                  <a:pt x="130629" y="618309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1790827" y="2279583"/>
            <a:ext cx="587588" cy="341334"/>
          </a:xfrm>
          <a:custGeom>
            <a:avLst/>
            <a:gdLst>
              <a:gd name="connsiteX0" fmla="*/ 43767 w 505322"/>
              <a:gd name="connsiteY0" fmla="*/ 156754 h 244414"/>
              <a:gd name="connsiteX1" fmla="*/ 87310 w 505322"/>
              <a:gd name="connsiteY1" fmla="*/ 174172 h 244414"/>
              <a:gd name="connsiteX2" fmla="*/ 113436 w 505322"/>
              <a:gd name="connsiteY2" fmla="*/ 200297 h 244414"/>
              <a:gd name="connsiteX3" fmla="*/ 200522 w 505322"/>
              <a:gd name="connsiteY3" fmla="*/ 235132 h 244414"/>
              <a:gd name="connsiteX4" fmla="*/ 374693 w 505322"/>
              <a:gd name="connsiteY4" fmla="*/ 243840 h 244414"/>
              <a:gd name="connsiteX5" fmla="*/ 487904 w 505322"/>
              <a:gd name="connsiteY5" fmla="*/ 235132 h 244414"/>
              <a:gd name="connsiteX6" fmla="*/ 505322 w 505322"/>
              <a:gd name="connsiteY6" fmla="*/ 182880 h 244414"/>
              <a:gd name="connsiteX7" fmla="*/ 487904 w 505322"/>
              <a:gd name="connsiteY7" fmla="*/ 87086 h 244414"/>
              <a:gd name="connsiteX8" fmla="*/ 409527 w 505322"/>
              <a:gd name="connsiteY8" fmla="*/ 52252 h 244414"/>
              <a:gd name="connsiteX9" fmla="*/ 226647 w 505322"/>
              <a:gd name="connsiteY9" fmla="*/ 43543 h 244414"/>
              <a:gd name="connsiteX10" fmla="*/ 200522 w 505322"/>
              <a:gd name="connsiteY10" fmla="*/ 26126 h 244414"/>
              <a:gd name="connsiteX11" fmla="*/ 183104 w 505322"/>
              <a:gd name="connsiteY11" fmla="*/ 8709 h 244414"/>
              <a:gd name="connsiteX12" fmla="*/ 156979 w 505322"/>
              <a:gd name="connsiteY12" fmla="*/ 0 h 244414"/>
              <a:gd name="connsiteX13" fmla="*/ 26350 w 505322"/>
              <a:gd name="connsiteY13" fmla="*/ 26126 h 244414"/>
              <a:gd name="connsiteX14" fmla="*/ 8933 w 505322"/>
              <a:gd name="connsiteY14" fmla="*/ 52252 h 244414"/>
              <a:gd name="connsiteX15" fmla="*/ 8933 w 505322"/>
              <a:gd name="connsiteY15" fmla="*/ 130629 h 244414"/>
              <a:gd name="connsiteX16" fmla="*/ 35059 w 505322"/>
              <a:gd name="connsiteY16" fmla="*/ 139337 h 244414"/>
              <a:gd name="connsiteX17" fmla="*/ 43767 w 505322"/>
              <a:gd name="connsiteY17" fmla="*/ 156754 h 2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5322" h="244414">
                <a:moveTo>
                  <a:pt x="43767" y="156754"/>
                </a:moveTo>
                <a:cubicBezTo>
                  <a:pt x="58281" y="162560"/>
                  <a:pt x="74054" y="165887"/>
                  <a:pt x="87310" y="174172"/>
                </a:cubicBezTo>
                <a:cubicBezTo>
                  <a:pt x="97754" y="180699"/>
                  <a:pt x="103414" y="193139"/>
                  <a:pt x="113436" y="200297"/>
                </a:cubicBezTo>
                <a:cubicBezTo>
                  <a:pt x="128684" y="211188"/>
                  <a:pt x="186878" y="234450"/>
                  <a:pt x="200522" y="235132"/>
                </a:cubicBezTo>
                <a:lnTo>
                  <a:pt x="374693" y="243840"/>
                </a:lnTo>
                <a:cubicBezTo>
                  <a:pt x="412430" y="240937"/>
                  <a:pt x="453606" y="251138"/>
                  <a:pt x="487904" y="235132"/>
                </a:cubicBezTo>
                <a:cubicBezTo>
                  <a:pt x="504541" y="227368"/>
                  <a:pt x="505322" y="182880"/>
                  <a:pt x="505322" y="182880"/>
                </a:cubicBezTo>
                <a:cubicBezTo>
                  <a:pt x="499516" y="150949"/>
                  <a:pt x="499555" y="117378"/>
                  <a:pt x="487904" y="87086"/>
                </a:cubicBezTo>
                <a:cubicBezTo>
                  <a:pt x="481830" y="71295"/>
                  <a:pt x="409738" y="52262"/>
                  <a:pt x="409527" y="52252"/>
                </a:cubicBezTo>
                <a:lnTo>
                  <a:pt x="226647" y="43543"/>
                </a:lnTo>
                <a:cubicBezTo>
                  <a:pt x="217939" y="37737"/>
                  <a:pt x="208695" y="32664"/>
                  <a:pt x="200522" y="26126"/>
                </a:cubicBezTo>
                <a:cubicBezTo>
                  <a:pt x="194111" y="20997"/>
                  <a:pt x="190145" y="12933"/>
                  <a:pt x="183104" y="8709"/>
                </a:cubicBezTo>
                <a:cubicBezTo>
                  <a:pt x="175233" y="3986"/>
                  <a:pt x="165687" y="2903"/>
                  <a:pt x="156979" y="0"/>
                </a:cubicBezTo>
                <a:cubicBezTo>
                  <a:pt x="109099" y="3990"/>
                  <a:pt x="61483" y="-9007"/>
                  <a:pt x="26350" y="26126"/>
                </a:cubicBezTo>
                <a:cubicBezTo>
                  <a:pt x="18949" y="33527"/>
                  <a:pt x="14739" y="43543"/>
                  <a:pt x="8933" y="52252"/>
                </a:cubicBezTo>
                <a:cubicBezTo>
                  <a:pt x="4569" y="74071"/>
                  <a:pt x="-8778" y="108491"/>
                  <a:pt x="8933" y="130629"/>
                </a:cubicBezTo>
                <a:cubicBezTo>
                  <a:pt x="14668" y="137797"/>
                  <a:pt x="26350" y="136434"/>
                  <a:pt x="35059" y="139337"/>
                </a:cubicBezTo>
                <a:lnTo>
                  <a:pt x="43767" y="156754"/>
                </a:ln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22" name="Freeform 21"/>
          <p:cNvSpPr/>
          <p:nvPr/>
        </p:nvSpPr>
        <p:spPr bwMode="auto">
          <a:xfrm>
            <a:off x="1790827" y="3301112"/>
            <a:ext cx="587588" cy="703762"/>
          </a:xfrm>
          <a:custGeom>
            <a:avLst/>
            <a:gdLst>
              <a:gd name="connsiteX0" fmla="*/ 142145 w 751745"/>
              <a:gd name="connsiteY0" fmla="*/ 217714 h 609600"/>
              <a:gd name="connsiteX1" fmla="*/ 133437 w 751745"/>
              <a:gd name="connsiteY1" fmla="*/ 531223 h 609600"/>
              <a:gd name="connsiteX2" fmla="*/ 142145 w 751745"/>
              <a:gd name="connsiteY2" fmla="*/ 557348 h 609600"/>
              <a:gd name="connsiteX3" fmla="*/ 159563 w 751745"/>
              <a:gd name="connsiteY3" fmla="*/ 583474 h 609600"/>
              <a:gd name="connsiteX4" fmla="*/ 211814 w 751745"/>
              <a:gd name="connsiteY4" fmla="*/ 609600 h 609600"/>
              <a:gd name="connsiteX5" fmla="*/ 307608 w 751745"/>
              <a:gd name="connsiteY5" fmla="*/ 600891 h 609600"/>
              <a:gd name="connsiteX6" fmla="*/ 333734 w 751745"/>
              <a:gd name="connsiteY6" fmla="*/ 583474 h 609600"/>
              <a:gd name="connsiteX7" fmla="*/ 403403 w 751745"/>
              <a:gd name="connsiteY7" fmla="*/ 566057 h 609600"/>
              <a:gd name="connsiteX8" fmla="*/ 612408 w 751745"/>
              <a:gd name="connsiteY8" fmla="*/ 566057 h 609600"/>
              <a:gd name="connsiteX9" fmla="*/ 638534 w 751745"/>
              <a:gd name="connsiteY9" fmla="*/ 539931 h 609600"/>
              <a:gd name="connsiteX10" fmla="*/ 673368 w 751745"/>
              <a:gd name="connsiteY10" fmla="*/ 487680 h 609600"/>
              <a:gd name="connsiteX11" fmla="*/ 682077 w 751745"/>
              <a:gd name="connsiteY11" fmla="*/ 452845 h 609600"/>
              <a:gd name="connsiteX12" fmla="*/ 690785 w 751745"/>
              <a:gd name="connsiteY12" fmla="*/ 348343 h 609600"/>
              <a:gd name="connsiteX13" fmla="*/ 708203 w 751745"/>
              <a:gd name="connsiteY13" fmla="*/ 322217 h 609600"/>
              <a:gd name="connsiteX14" fmla="*/ 716911 w 751745"/>
              <a:gd name="connsiteY14" fmla="*/ 296091 h 609600"/>
              <a:gd name="connsiteX15" fmla="*/ 751745 w 751745"/>
              <a:gd name="connsiteY15" fmla="*/ 243840 h 609600"/>
              <a:gd name="connsiteX16" fmla="*/ 743037 w 751745"/>
              <a:gd name="connsiteY16" fmla="*/ 139337 h 609600"/>
              <a:gd name="connsiteX17" fmla="*/ 682077 w 751745"/>
              <a:gd name="connsiteY17" fmla="*/ 69668 h 609600"/>
              <a:gd name="connsiteX18" fmla="*/ 655951 w 751745"/>
              <a:gd name="connsiteY18" fmla="*/ 60960 h 609600"/>
              <a:gd name="connsiteX19" fmla="*/ 621117 w 751745"/>
              <a:gd name="connsiteY19" fmla="*/ 43543 h 609600"/>
              <a:gd name="connsiteX20" fmla="*/ 499197 w 751745"/>
              <a:gd name="connsiteY20" fmla="*/ 17417 h 609600"/>
              <a:gd name="connsiteX21" fmla="*/ 368568 w 751745"/>
              <a:gd name="connsiteY21" fmla="*/ 8708 h 609600"/>
              <a:gd name="connsiteX22" fmla="*/ 211814 w 751745"/>
              <a:gd name="connsiteY22" fmla="*/ 0 h 609600"/>
              <a:gd name="connsiteX23" fmla="*/ 63768 w 751745"/>
              <a:gd name="connsiteY23" fmla="*/ 8708 h 609600"/>
              <a:gd name="connsiteX24" fmla="*/ 11517 w 751745"/>
              <a:gd name="connsiteY24" fmla="*/ 26125 h 609600"/>
              <a:gd name="connsiteX25" fmla="*/ 11517 w 751745"/>
              <a:gd name="connsiteY25" fmla="*/ 113211 h 609600"/>
              <a:gd name="connsiteX26" fmla="*/ 63768 w 751745"/>
              <a:gd name="connsiteY26" fmla="*/ 139337 h 609600"/>
              <a:gd name="connsiteX27" fmla="*/ 98603 w 751745"/>
              <a:gd name="connsiteY27" fmla="*/ 182880 h 609600"/>
              <a:gd name="connsiteX28" fmla="*/ 116020 w 751745"/>
              <a:gd name="connsiteY28" fmla="*/ 209005 h 609600"/>
              <a:gd name="connsiteX29" fmla="*/ 142145 w 751745"/>
              <a:gd name="connsiteY29" fmla="*/ 2177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1745" h="609600">
                <a:moveTo>
                  <a:pt x="142145" y="217714"/>
                </a:moveTo>
                <a:cubicBezTo>
                  <a:pt x="145048" y="271417"/>
                  <a:pt x="117664" y="270972"/>
                  <a:pt x="133437" y="531223"/>
                </a:cubicBezTo>
                <a:cubicBezTo>
                  <a:pt x="133992" y="540386"/>
                  <a:pt x="138040" y="549138"/>
                  <a:pt x="142145" y="557348"/>
                </a:cubicBezTo>
                <a:cubicBezTo>
                  <a:pt x="146826" y="566710"/>
                  <a:pt x="152162" y="576073"/>
                  <a:pt x="159563" y="583474"/>
                </a:cubicBezTo>
                <a:cubicBezTo>
                  <a:pt x="176445" y="600356"/>
                  <a:pt x="190565" y="602517"/>
                  <a:pt x="211814" y="609600"/>
                </a:cubicBezTo>
                <a:cubicBezTo>
                  <a:pt x="243745" y="606697"/>
                  <a:pt x="276257" y="607609"/>
                  <a:pt x="307608" y="600891"/>
                </a:cubicBezTo>
                <a:cubicBezTo>
                  <a:pt x="317842" y="598698"/>
                  <a:pt x="324373" y="588155"/>
                  <a:pt x="333734" y="583474"/>
                </a:cubicBezTo>
                <a:cubicBezTo>
                  <a:pt x="351589" y="574546"/>
                  <a:pt x="386836" y="569370"/>
                  <a:pt x="403403" y="566057"/>
                </a:cubicBezTo>
                <a:cubicBezTo>
                  <a:pt x="469751" y="571586"/>
                  <a:pt x="546060" y="583750"/>
                  <a:pt x="612408" y="566057"/>
                </a:cubicBezTo>
                <a:cubicBezTo>
                  <a:pt x="624308" y="562884"/>
                  <a:pt x="630973" y="549653"/>
                  <a:pt x="638534" y="539931"/>
                </a:cubicBezTo>
                <a:cubicBezTo>
                  <a:pt x="651385" y="523408"/>
                  <a:pt x="673368" y="487680"/>
                  <a:pt x="673368" y="487680"/>
                </a:cubicBezTo>
                <a:cubicBezTo>
                  <a:pt x="676271" y="476068"/>
                  <a:pt x="680592" y="464722"/>
                  <a:pt x="682077" y="452845"/>
                </a:cubicBezTo>
                <a:cubicBezTo>
                  <a:pt x="686413" y="418160"/>
                  <a:pt x="683930" y="382619"/>
                  <a:pt x="690785" y="348343"/>
                </a:cubicBezTo>
                <a:cubicBezTo>
                  <a:pt x="692838" y="338080"/>
                  <a:pt x="702397" y="330926"/>
                  <a:pt x="708203" y="322217"/>
                </a:cubicBezTo>
                <a:cubicBezTo>
                  <a:pt x="711106" y="313508"/>
                  <a:pt x="712453" y="304116"/>
                  <a:pt x="716911" y="296091"/>
                </a:cubicBezTo>
                <a:cubicBezTo>
                  <a:pt x="727077" y="277793"/>
                  <a:pt x="751745" y="243840"/>
                  <a:pt x="751745" y="243840"/>
                </a:cubicBezTo>
                <a:cubicBezTo>
                  <a:pt x="748842" y="209006"/>
                  <a:pt x="752392" y="173017"/>
                  <a:pt x="743037" y="139337"/>
                </a:cubicBezTo>
                <a:cubicBezTo>
                  <a:pt x="734609" y="108997"/>
                  <a:pt x="709514" y="83386"/>
                  <a:pt x="682077" y="69668"/>
                </a:cubicBezTo>
                <a:cubicBezTo>
                  <a:pt x="673866" y="65563"/>
                  <a:pt x="664388" y="64576"/>
                  <a:pt x="655951" y="60960"/>
                </a:cubicBezTo>
                <a:cubicBezTo>
                  <a:pt x="644019" y="55846"/>
                  <a:pt x="633433" y="47648"/>
                  <a:pt x="621117" y="43543"/>
                </a:cubicBezTo>
                <a:cubicBezTo>
                  <a:pt x="595545" y="35019"/>
                  <a:pt x="529898" y="20341"/>
                  <a:pt x="499197" y="17417"/>
                </a:cubicBezTo>
                <a:cubicBezTo>
                  <a:pt x="455754" y="13280"/>
                  <a:pt x="412128" y="11348"/>
                  <a:pt x="368568" y="8708"/>
                </a:cubicBezTo>
                <a:lnTo>
                  <a:pt x="211814" y="0"/>
                </a:lnTo>
                <a:cubicBezTo>
                  <a:pt x="162465" y="2903"/>
                  <a:pt x="112787" y="2314"/>
                  <a:pt x="63768" y="8708"/>
                </a:cubicBezTo>
                <a:cubicBezTo>
                  <a:pt x="45563" y="11082"/>
                  <a:pt x="11517" y="26125"/>
                  <a:pt x="11517" y="26125"/>
                </a:cubicBezTo>
                <a:cubicBezTo>
                  <a:pt x="366" y="59577"/>
                  <a:pt x="-7544" y="70324"/>
                  <a:pt x="11517" y="113211"/>
                </a:cubicBezTo>
                <a:cubicBezTo>
                  <a:pt x="17389" y="126422"/>
                  <a:pt x="52176" y="135473"/>
                  <a:pt x="63768" y="139337"/>
                </a:cubicBezTo>
                <a:cubicBezTo>
                  <a:pt x="117368" y="219739"/>
                  <a:pt x="48972" y="120844"/>
                  <a:pt x="98603" y="182880"/>
                </a:cubicBezTo>
                <a:cubicBezTo>
                  <a:pt x="105141" y="191053"/>
                  <a:pt x="107045" y="203620"/>
                  <a:pt x="116020" y="209005"/>
                </a:cubicBezTo>
                <a:cubicBezTo>
                  <a:pt x="123487" y="213485"/>
                  <a:pt x="139242" y="164011"/>
                  <a:pt x="142145" y="217714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C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698268" y="2038551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050510" y="1990334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414775" y="1999665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770251" y="1995665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420367" y="3645199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410444" y="3162052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420366" y="2688576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le 12"/>
          <p:cNvSpPr txBox="1">
            <a:spLocks/>
          </p:cNvSpPr>
          <p:nvPr/>
        </p:nvSpPr>
        <p:spPr>
          <a:xfrm>
            <a:off x="838200" y="134208"/>
            <a:ext cx="10515600" cy="1004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Z-Order curve</a:t>
            </a:r>
            <a:endParaRPr lang="en-US" sz="3800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422868"/>
              </p:ext>
            </p:extLst>
          </p:nvPr>
        </p:nvGraphicFramePr>
        <p:xfrm>
          <a:off x="6520860" y="2057767"/>
          <a:ext cx="3041672" cy="218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18"/>
                <a:gridCol w="760418"/>
                <a:gridCol w="760418"/>
                <a:gridCol w="760418"/>
              </a:tblGrid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4" name="Straight Arrow Connector 33"/>
          <p:cNvCxnSpPr/>
          <p:nvPr/>
        </p:nvCxnSpPr>
        <p:spPr bwMode="auto">
          <a:xfrm>
            <a:off x="6438332" y="4399176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/>
          <p:nvPr/>
        </p:nvCxnSpPr>
        <p:spPr bwMode="auto">
          <a:xfrm flipV="1">
            <a:off x="6438332" y="1808376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Rectangle 35"/>
          <p:cNvSpPr/>
          <p:nvPr/>
        </p:nvSpPr>
        <p:spPr bwMode="auto">
          <a:xfrm>
            <a:off x="6930092" y="450492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37" name="Rectangle 36"/>
          <p:cNvSpPr/>
          <p:nvPr/>
        </p:nvSpPr>
        <p:spPr bwMode="auto">
          <a:xfrm rot="16200000">
            <a:off x="4916718" y="2951376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406563" y="5067866"/>
            <a:ext cx="3455894" cy="1640844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Visually its looks like we have </a:t>
            </a:r>
            <a:r>
              <a:rPr lang="en-US" sz="2000" b="1" dirty="0" err="1" smtClean="0">
                <a:solidFill>
                  <a:srgbClr val="7030A0"/>
                </a:solidFill>
              </a:rPr>
              <a:t>Zs</a:t>
            </a:r>
            <a:r>
              <a:rPr lang="en-US" sz="2000" b="1" dirty="0" smtClean="0">
                <a:solidFill>
                  <a:srgbClr val="7030A0"/>
                </a:solidFill>
              </a:rPr>
              <a:t> on our map.</a:t>
            </a:r>
          </a:p>
          <a:p>
            <a:r>
              <a:rPr lang="en-US" sz="2000" b="1" dirty="0" smtClean="0">
                <a:solidFill>
                  <a:srgbClr val="7030A0"/>
                </a:solidFill>
              </a:rPr>
              <a:t>Hence the name Z-order curve!!</a:t>
            </a:r>
          </a:p>
          <a:p>
            <a:pPr algn="ctr"/>
            <a:endParaRPr lang="en-US" sz="2000" b="1" dirty="0">
              <a:solidFill>
                <a:srgbClr val="7030A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6930092" y="3301112"/>
            <a:ext cx="0" cy="703762"/>
          </a:xfrm>
          <a:prstGeom prst="line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009543" y="3301112"/>
            <a:ext cx="666322" cy="703762"/>
          </a:xfrm>
          <a:prstGeom prst="line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7695084" y="3301112"/>
            <a:ext cx="0" cy="703762"/>
          </a:xfrm>
          <a:prstGeom prst="line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6911870" y="2792347"/>
            <a:ext cx="763995" cy="508765"/>
          </a:xfrm>
          <a:prstGeom prst="line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6873651" y="2230710"/>
            <a:ext cx="15085" cy="618088"/>
          </a:xfrm>
          <a:prstGeom prst="line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940824" y="2169395"/>
            <a:ext cx="666227" cy="679403"/>
          </a:xfrm>
          <a:prstGeom prst="line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7675865" y="2145036"/>
            <a:ext cx="0" cy="703762"/>
          </a:xfrm>
          <a:prstGeom prst="line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671971" y="2181574"/>
            <a:ext cx="706919" cy="1766849"/>
          </a:xfrm>
          <a:prstGeom prst="line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8396072" y="3283806"/>
            <a:ext cx="0" cy="703762"/>
          </a:xfrm>
          <a:prstGeom prst="line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75523" y="3283806"/>
            <a:ext cx="666322" cy="703762"/>
          </a:xfrm>
          <a:prstGeom prst="line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9161064" y="3283806"/>
            <a:ext cx="0" cy="703762"/>
          </a:xfrm>
          <a:prstGeom prst="line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 flipV="1">
            <a:off x="8475058" y="2774996"/>
            <a:ext cx="763995" cy="508765"/>
          </a:xfrm>
          <a:prstGeom prst="line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 flipV="1">
            <a:off x="8436839" y="2213359"/>
            <a:ext cx="15085" cy="618088"/>
          </a:xfrm>
          <a:prstGeom prst="line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8504012" y="2152044"/>
            <a:ext cx="666227" cy="679403"/>
          </a:xfrm>
          <a:prstGeom prst="line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9239053" y="2127685"/>
            <a:ext cx="0" cy="703762"/>
          </a:xfrm>
          <a:prstGeom prst="line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91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838200" y="134208"/>
            <a:ext cx="10515600" cy="1004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Z-Order curve</a:t>
            </a:r>
            <a:endParaRPr lang="en-US" sz="3800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110573"/>
              </p:ext>
            </p:extLst>
          </p:nvPr>
        </p:nvGraphicFramePr>
        <p:xfrm>
          <a:off x="7199243" y="2281871"/>
          <a:ext cx="3041672" cy="218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18"/>
                <a:gridCol w="760418"/>
                <a:gridCol w="760418"/>
                <a:gridCol w="760418"/>
              </a:tblGrid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4" name="Straight Arrow Connector 33"/>
          <p:cNvCxnSpPr/>
          <p:nvPr/>
        </p:nvCxnSpPr>
        <p:spPr bwMode="auto">
          <a:xfrm>
            <a:off x="7116715" y="4623280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/>
          <p:nvPr/>
        </p:nvCxnSpPr>
        <p:spPr bwMode="auto">
          <a:xfrm flipV="1">
            <a:off x="7116715" y="2032480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Rectangle 35"/>
          <p:cNvSpPr/>
          <p:nvPr/>
        </p:nvSpPr>
        <p:spPr bwMode="auto">
          <a:xfrm>
            <a:off x="7608475" y="4729026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37" name="Rectangle 36"/>
          <p:cNvSpPr/>
          <p:nvPr/>
        </p:nvSpPr>
        <p:spPr bwMode="auto">
          <a:xfrm rot="16200000">
            <a:off x="5595101" y="3175480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7608475" y="3525216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687926" y="3525216"/>
            <a:ext cx="666322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8373467" y="3525216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7590253" y="3016451"/>
            <a:ext cx="763995" cy="508765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7552034" y="2454814"/>
            <a:ext cx="15085" cy="618088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619207" y="2393499"/>
            <a:ext cx="666227" cy="679403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8354248" y="2369140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8350354" y="2405678"/>
            <a:ext cx="706919" cy="1766849"/>
          </a:xfrm>
          <a:prstGeom prst="line">
            <a:avLst/>
          </a:prstGeom>
          <a:ln w="158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9074455" y="3507910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9153906" y="3507910"/>
            <a:ext cx="666322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9839447" y="3507910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 flipV="1">
            <a:off x="9153441" y="2999100"/>
            <a:ext cx="763995" cy="508765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 flipV="1">
            <a:off x="9115222" y="2437463"/>
            <a:ext cx="15085" cy="618088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9182395" y="2376148"/>
            <a:ext cx="666227" cy="679403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9917436" y="2351789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356565"/>
              </p:ext>
            </p:extLst>
          </p:nvPr>
        </p:nvGraphicFramePr>
        <p:xfrm>
          <a:off x="1765975" y="2603494"/>
          <a:ext cx="2578444" cy="190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11"/>
                <a:gridCol w="644611"/>
                <a:gridCol w="644611"/>
                <a:gridCol w="644611"/>
              </a:tblGrid>
              <a:tr h="47611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46" name="Straight Arrow Connector 45"/>
          <p:cNvCxnSpPr/>
          <p:nvPr/>
        </p:nvCxnSpPr>
        <p:spPr bwMode="auto">
          <a:xfrm>
            <a:off x="1537377" y="4708263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Arrow Connector 46"/>
          <p:cNvCxnSpPr/>
          <p:nvPr/>
        </p:nvCxnSpPr>
        <p:spPr bwMode="auto">
          <a:xfrm flipV="1">
            <a:off x="1537377" y="2117463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Rectangle 54"/>
          <p:cNvSpPr/>
          <p:nvPr/>
        </p:nvSpPr>
        <p:spPr bwMode="auto">
          <a:xfrm>
            <a:off x="1828102" y="4891154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0      1      2      3 </a:t>
            </a:r>
          </a:p>
        </p:txBody>
      </p:sp>
      <p:sp>
        <p:nvSpPr>
          <p:cNvPr id="56" name="Rectangle 55"/>
          <p:cNvSpPr/>
          <p:nvPr/>
        </p:nvSpPr>
        <p:spPr bwMode="auto">
          <a:xfrm rot="16200000">
            <a:off x="17887" y="3301861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7" name="Freeform 56"/>
          <p:cNvSpPr/>
          <p:nvPr/>
        </p:nvSpPr>
        <p:spPr bwMode="auto">
          <a:xfrm>
            <a:off x="3366754" y="2788022"/>
            <a:ext cx="941615" cy="1140823"/>
          </a:xfrm>
          <a:custGeom>
            <a:avLst/>
            <a:gdLst>
              <a:gd name="connsiteX0" fmla="*/ 130629 w 1428206"/>
              <a:gd name="connsiteY0" fmla="*/ 618309 h 1332412"/>
              <a:gd name="connsiteX1" fmla="*/ 78377 w 1428206"/>
              <a:gd name="connsiteY1" fmla="*/ 687977 h 1332412"/>
              <a:gd name="connsiteX2" fmla="*/ 69669 w 1428206"/>
              <a:gd name="connsiteY2" fmla="*/ 714103 h 1332412"/>
              <a:gd name="connsiteX3" fmla="*/ 26126 w 1428206"/>
              <a:gd name="connsiteY3" fmla="*/ 783772 h 1332412"/>
              <a:gd name="connsiteX4" fmla="*/ 8709 w 1428206"/>
              <a:gd name="connsiteY4" fmla="*/ 853440 h 1332412"/>
              <a:gd name="connsiteX5" fmla="*/ 0 w 1428206"/>
              <a:gd name="connsiteY5" fmla="*/ 888274 h 1332412"/>
              <a:gd name="connsiteX6" fmla="*/ 17417 w 1428206"/>
              <a:gd name="connsiteY6" fmla="*/ 1079863 h 1332412"/>
              <a:gd name="connsiteX7" fmla="*/ 34834 w 1428206"/>
              <a:gd name="connsiteY7" fmla="*/ 1105989 h 1332412"/>
              <a:gd name="connsiteX8" fmla="*/ 43543 w 1428206"/>
              <a:gd name="connsiteY8" fmla="*/ 1132114 h 1332412"/>
              <a:gd name="connsiteX9" fmla="*/ 69669 w 1428206"/>
              <a:gd name="connsiteY9" fmla="*/ 1149532 h 1332412"/>
              <a:gd name="connsiteX10" fmla="*/ 87086 w 1428206"/>
              <a:gd name="connsiteY10" fmla="*/ 1193074 h 1332412"/>
              <a:gd name="connsiteX11" fmla="*/ 139337 w 1428206"/>
              <a:gd name="connsiteY11" fmla="*/ 1236617 h 1332412"/>
              <a:gd name="connsiteX12" fmla="*/ 156754 w 1428206"/>
              <a:gd name="connsiteY12" fmla="*/ 1262743 h 1332412"/>
              <a:gd name="connsiteX13" fmla="*/ 235132 w 1428206"/>
              <a:gd name="connsiteY13" fmla="*/ 1306286 h 1332412"/>
              <a:gd name="connsiteX14" fmla="*/ 278674 w 1428206"/>
              <a:gd name="connsiteY14" fmla="*/ 1332412 h 1332412"/>
              <a:gd name="connsiteX15" fmla="*/ 357052 w 1428206"/>
              <a:gd name="connsiteY15" fmla="*/ 1323703 h 1332412"/>
              <a:gd name="connsiteX16" fmla="*/ 391886 w 1428206"/>
              <a:gd name="connsiteY16" fmla="*/ 1271452 h 1332412"/>
              <a:gd name="connsiteX17" fmla="*/ 409303 w 1428206"/>
              <a:gd name="connsiteY17" fmla="*/ 1245326 h 1332412"/>
              <a:gd name="connsiteX18" fmla="*/ 418012 w 1428206"/>
              <a:gd name="connsiteY18" fmla="*/ 1193074 h 1332412"/>
              <a:gd name="connsiteX19" fmla="*/ 435429 w 1428206"/>
              <a:gd name="connsiteY19" fmla="*/ 1166949 h 1332412"/>
              <a:gd name="connsiteX20" fmla="*/ 496389 w 1428206"/>
              <a:gd name="connsiteY20" fmla="*/ 1123406 h 1332412"/>
              <a:gd name="connsiteX21" fmla="*/ 670560 w 1428206"/>
              <a:gd name="connsiteY21" fmla="*/ 1132114 h 1332412"/>
              <a:gd name="connsiteX22" fmla="*/ 748937 w 1428206"/>
              <a:gd name="connsiteY22" fmla="*/ 1166949 h 1332412"/>
              <a:gd name="connsiteX23" fmla="*/ 809897 w 1428206"/>
              <a:gd name="connsiteY23" fmla="*/ 1184366 h 1332412"/>
              <a:gd name="connsiteX24" fmla="*/ 879566 w 1428206"/>
              <a:gd name="connsiteY24" fmla="*/ 1201783 h 1332412"/>
              <a:gd name="connsiteX25" fmla="*/ 1114697 w 1428206"/>
              <a:gd name="connsiteY25" fmla="*/ 1193074 h 1332412"/>
              <a:gd name="connsiteX26" fmla="*/ 1140823 w 1428206"/>
              <a:gd name="connsiteY26" fmla="*/ 1184366 h 1332412"/>
              <a:gd name="connsiteX27" fmla="*/ 1175657 w 1428206"/>
              <a:gd name="connsiteY27" fmla="*/ 1175657 h 1332412"/>
              <a:gd name="connsiteX28" fmla="*/ 1227909 w 1428206"/>
              <a:gd name="connsiteY28" fmla="*/ 1158240 h 1332412"/>
              <a:gd name="connsiteX29" fmla="*/ 1288869 w 1428206"/>
              <a:gd name="connsiteY29" fmla="*/ 1140823 h 1332412"/>
              <a:gd name="connsiteX30" fmla="*/ 1341120 w 1428206"/>
              <a:gd name="connsiteY30" fmla="*/ 1114697 h 1332412"/>
              <a:gd name="connsiteX31" fmla="*/ 1375954 w 1428206"/>
              <a:gd name="connsiteY31" fmla="*/ 1079863 h 1332412"/>
              <a:gd name="connsiteX32" fmla="*/ 1402080 w 1428206"/>
              <a:gd name="connsiteY32" fmla="*/ 1062446 h 1332412"/>
              <a:gd name="connsiteX33" fmla="*/ 1410789 w 1428206"/>
              <a:gd name="connsiteY33" fmla="*/ 1036320 h 1332412"/>
              <a:gd name="connsiteX34" fmla="*/ 1428206 w 1428206"/>
              <a:gd name="connsiteY34" fmla="*/ 923109 h 1332412"/>
              <a:gd name="connsiteX35" fmla="*/ 1419497 w 1428206"/>
              <a:gd name="connsiteY35" fmla="*/ 644434 h 1332412"/>
              <a:gd name="connsiteX36" fmla="*/ 1410789 w 1428206"/>
              <a:gd name="connsiteY36" fmla="*/ 618309 h 1332412"/>
              <a:gd name="connsiteX37" fmla="*/ 1402080 w 1428206"/>
              <a:gd name="connsiteY37" fmla="*/ 574766 h 1332412"/>
              <a:gd name="connsiteX38" fmla="*/ 1393372 w 1428206"/>
              <a:gd name="connsiteY38" fmla="*/ 548640 h 1332412"/>
              <a:gd name="connsiteX39" fmla="*/ 1384663 w 1428206"/>
              <a:gd name="connsiteY39" fmla="*/ 513806 h 1332412"/>
              <a:gd name="connsiteX40" fmla="*/ 1367246 w 1428206"/>
              <a:gd name="connsiteY40" fmla="*/ 400594 h 1332412"/>
              <a:gd name="connsiteX41" fmla="*/ 1349829 w 1428206"/>
              <a:gd name="connsiteY41" fmla="*/ 374469 h 1332412"/>
              <a:gd name="connsiteX42" fmla="*/ 1332412 w 1428206"/>
              <a:gd name="connsiteY42" fmla="*/ 322217 h 1332412"/>
              <a:gd name="connsiteX43" fmla="*/ 1297577 w 1428206"/>
              <a:gd name="connsiteY43" fmla="*/ 261257 h 1332412"/>
              <a:gd name="connsiteX44" fmla="*/ 1280160 w 1428206"/>
              <a:gd name="connsiteY44" fmla="*/ 226423 h 1332412"/>
              <a:gd name="connsiteX45" fmla="*/ 1254034 w 1428206"/>
              <a:gd name="connsiteY45" fmla="*/ 156754 h 1332412"/>
              <a:gd name="connsiteX46" fmla="*/ 1245326 w 1428206"/>
              <a:gd name="connsiteY46" fmla="*/ 121920 h 1332412"/>
              <a:gd name="connsiteX47" fmla="*/ 1219200 w 1428206"/>
              <a:gd name="connsiteY47" fmla="*/ 95794 h 1332412"/>
              <a:gd name="connsiteX48" fmla="*/ 1149532 w 1428206"/>
              <a:gd name="connsiteY48" fmla="*/ 60960 h 1332412"/>
              <a:gd name="connsiteX49" fmla="*/ 1105989 w 1428206"/>
              <a:gd name="connsiteY49" fmla="*/ 52252 h 1332412"/>
              <a:gd name="connsiteX50" fmla="*/ 1053737 w 1428206"/>
              <a:gd name="connsiteY50" fmla="*/ 34834 h 1332412"/>
              <a:gd name="connsiteX51" fmla="*/ 1018903 w 1428206"/>
              <a:gd name="connsiteY51" fmla="*/ 26126 h 1332412"/>
              <a:gd name="connsiteX52" fmla="*/ 975360 w 1428206"/>
              <a:gd name="connsiteY52" fmla="*/ 17417 h 1332412"/>
              <a:gd name="connsiteX53" fmla="*/ 923109 w 1428206"/>
              <a:gd name="connsiteY53" fmla="*/ 0 h 1332412"/>
              <a:gd name="connsiteX54" fmla="*/ 766354 w 1428206"/>
              <a:gd name="connsiteY54" fmla="*/ 8709 h 1332412"/>
              <a:gd name="connsiteX55" fmla="*/ 740229 w 1428206"/>
              <a:gd name="connsiteY55" fmla="*/ 43543 h 1332412"/>
              <a:gd name="connsiteX56" fmla="*/ 705394 w 1428206"/>
              <a:gd name="connsiteY56" fmla="*/ 78377 h 1332412"/>
              <a:gd name="connsiteX57" fmla="*/ 731520 w 1428206"/>
              <a:gd name="connsiteY57" fmla="*/ 235132 h 1332412"/>
              <a:gd name="connsiteX58" fmla="*/ 748937 w 1428206"/>
              <a:gd name="connsiteY58" fmla="*/ 261257 h 1332412"/>
              <a:gd name="connsiteX59" fmla="*/ 766354 w 1428206"/>
              <a:gd name="connsiteY59" fmla="*/ 313509 h 1332412"/>
              <a:gd name="connsiteX60" fmla="*/ 748937 w 1428206"/>
              <a:gd name="connsiteY60" fmla="*/ 339634 h 1332412"/>
              <a:gd name="connsiteX61" fmla="*/ 705394 w 1428206"/>
              <a:gd name="connsiteY61" fmla="*/ 348343 h 1332412"/>
              <a:gd name="connsiteX62" fmla="*/ 644434 w 1428206"/>
              <a:gd name="connsiteY62" fmla="*/ 365760 h 1332412"/>
              <a:gd name="connsiteX63" fmla="*/ 609600 w 1428206"/>
              <a:gd name="connsiteY63" fmla="*/ 374469 h 1332412"/>
              <a:gd name="connsiteX64" fmla="*/ 583474 w 1428206"/>
              <a:gd name="connsiteY64" fmla="*/ 391886 h 1332412"/>
              <a:gd name="connsiteX65" fmla="*/ 487680 w 1428206"/>
              <a:gd name="connsiteY65" fmla="*/ 409303 h 1332412"/>
              <a:gd name="connsiteX66" fmla="*/ 400594 w 1428206"/>
              <a:gd name="connsiteY66" fmla="*/ 461554 h 1332412"/>
              <a:gd name="connsiteX67" fmla="*/ 374469 w 1428206"/>
              <a:gd name="connsiteY67" fmla="*/ 478972 h 1332412"/>
              <a:gd name="connsiteX68" fmla="*/ 348343 w 1428206"/>
              <a:gd name="connsiteY68" fmla="*/ 487680 h 1332412"/>
              <a:gd name="connsiteX69" fmla="*/ 313509 w 1428206"/>
              <a:gd name="connsiteY69" fmla="*/ 505097 h 1332412"/>
              <a:gd name="connsiteX70" fmla="*/ 278674 w 1428206"/>
              <a:gd name="connsiteY70" fmla="*/ 513806 h 1332412"/>
              <a:gd name="connsiteX71" fmla="*/ 252549 w 1428206"/>
              <a:gd name="connsiteY71" fmla="*/ 531223 h 1332412"/>
              <a:gd name="connsiteX72" fmla="*/ 226423 w 1428206"/>
              <a:gd name="connsiteY72" fmla="*/ 539932 h 1332412"/>
              <a:gd name="connsiteX73" fmla="*/ 200297 w 1428206"/>
              <a:gd name="connsiteY73" fmla="*/ 566057 h 1332412"/>
              <a:gd name="connsiteX74" fmla="*/ 174172 w 1428206"/>
              <a:gd name="connsiteY74" fmla="*/ 583474 h 1332412"/>
              <a:gd name="connsiteX75" fmla="*/ 156754 w 1428206"/>
              <a:gd name="connsiteY75" fmla="*/ 609600 h 1332412"/>
              <a:gd name="connsiteX76" fmla="*/ 130629 w 1428206"/>
              <a:gd name="connsiteY76" fmla="*/ 618309 h 13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428206" h="1332412">
                <a:moveTo>
                  <a:pt x="130629" y="618309"/>
                </a:moveTo>
                <a:cubicBezTo>
                  <a:pt x="117566" y="631372"/>
                  <a:pt x="87619" y="669494"/>
                  <a:pt x="78377" y="687977"/>
                </a:cubicBezTo>
                <a:cubicBezTo>
                  <a:pt x="74272" y="696188"/>
                  <a:pt x="74223" y="706133"/>
                  <a:pt x="69669" y="714103"/>
                </a:cubicBezTo>
                <a:cubicBezTo>
                  <a:pt x="26796" y="789132"/>
                  <a:pt x="58046" y="709292"/>
                  <a:pt x="26126" y="783772"/>
                </a:cubicBezTo>
                <a:cubicBezTo>
                  <a:pt x="15350" y="808916"/>
                  <a:pt x="15002" y="825120"/>
                  <a:pt x="8709" y="853440"/>
                </a:cubicBezTo>
                <a:cubicBezTo>
                  <a:pt x="6113" y="865124"/>
                  <a:pt x="2903" y="876663"/>
                  <a:pt x="0" y="888274"/>
                </a:cubicBezTo>
                <a:cubicBezTo>
                  <a:pt x="5806" y="952137"/>
                  <a:pt x="7286" y="1016542"/>
                  <a:pt x="17417" y="1079863"/>
                </a:cubicBezTo>
                <a:cubicBezTo>
                  <a:pt x="19071" y="1090198"/>
                  <a:pt x="30153" y="1096628"/>
                  <a:pt x="34834" y="1105989"/>
                </a:cubicBezTo>
                <a:cubicBezTo>
                  <a:pt x="38939" y="1114199"/>
                  <a:pt x="37809" y="1124946"/>
                  <a:pt x="43543" y="1132114"/>
                </a:cubicBezTo>
                <a:cubicBezTo>
                  <a:pt x="50082" y="1140287"/>
                  <a:pt x="60960" y="1143726"/>
                  <a:pt x="69669" y="1149532"/>
                </a:cubicBezTo>
                <a:cubicBezTo>
                  <a:pt x="75475" y="1164046"/>
                  <a:pt x="79330" y="1179502"/>
                  <a:pt x="87086" y="1193074"/>
                </a:cubicBezTo>
                <a:cubicBezTo>
                  <a:pt x="94008" y="1205187"/>
                  <a:pt x="134628" y="1233086"/>
                  <a:pt x="139337" y="1236617"/>
                </a:cubicBezTo>
                <a:cubicBezTo>
                  <a:pt x="145143" y="1245326"/>
                  <a:pt x="148877" y="1255851"/>
                  <a:pt x="156754" y="1262743"/>
                </a:cubicBezTo>
                <a:cubicBezTo>
                  <a:pt x="229976" y="1326812"/>
                  <a:pt x="183301" y="1280370"/>
                  <a:pt x="235132" y="1306286"/>
                </a:cubicBezTo>
                <a:cubicBezTo>
                  <a:pt x="250271" y="1313856"/>
                  <a:pt x="264160" y="1323703"/>
                  <a:pt x="278674" y="1332412"/>
                </a:cubicBezTo>
                <a:cubicBezTo>
                  <a:pt x="304800" y="1329509"/>
                  <a:pt x="332114" y="1332016"/>
                  <a:pt x="357052" y="1323703"/>
                </a:cubicBezTo>
                <a:cubicBezTo>
                  <a:pt x="386765" y="1313799"/>
                  <a:pt x="381446" y="1292332"/>
                  <a:pt x="391886" y="1271452"/>
                </a:cubicBezTo>
                <a:cubicBezTo>
                  <a:pt x="396567" y="1262091"/>
                  <a:pt x="403497" y="1254035"/>
                  <a:pt x="409303" y="1245326"/>
                </a:cubicBezTo>
                <a:cubicBezTo>
                  <a:pt x="412206" y="1227909"/>
                  <a:pt x="412428" y="1209825"/>
                  <a:pt x="418012" y="1193074"/>
                </a:cubicBezTo>
                <a:cubicBezTo>
                  <a:pt x="421322" y="1183145"/>
                  <a:pt x="428729" y="1174989"/>
                  <a:pt x="435429" y="1166949"/>
                </a:cubicBezTo>
                <a:cubicBezTo>
                  <a:pt x="460648" y="1136686"/>
                  <a:pt x="461170" y="1141015"/>
                  <a:pt x="496389" y="1123406"/>
                </a:cubicBezTo>
                <a:cubicBezTo>
                  <a:pt x="554446" y="1126309"/>
                  <a:pt x="612845" y="1125188"/>
                  <a:pt x="670560" y="1132114"/>
                </a:cubicBezTo>
                <a:cubicBezTo>
                  <a:pt x="689313" y="1134364"/>
                  <a:pt x="730717" y="1159141"/>
                  <a:pt x="748937" y="1166949"/>
                </a:cubicBezTo>
                <a:cubicBezTo>
                  <a:pt x="769809" y="1175894"/>
                  <a:pt x="787813" y="1178056"/>
                  <a:pt x="809897" y="1184366"/>
                </a:cubicBezTo>
                <a:cubicBezTo>
                  <a:pt x="872373" y="1202216"/>
                  <a:pt x="791051" y="1184079"/>
                  <a:pt x="879566" y="1201783"/>
                </a:cubicBezTo>
                <a:cubicBezTo>
                  <a:pt x="957943" y="1198880"/>
                  <a:pt x="1036440" y="1198291"/>
                  <a:pt x="1114697" y="1193074"/>
                </a:cubicBezTo>
                <a:cubicBezTo>
                  <a:pt x="1123856" y="1192463"/>
                  <a:pt x="1131997" y="1186888"/>
                  <a:pt x="1140823" y="1184366"/>
                </a:cubicBezTo>
                <a:cubicBezTo>
                  <a:pt x="1152331" y="1181078"/>
                  <a:pt x="1164193" y="1179096"/>
                  <a:pt x="1175657" y="1175657"/>
                </a:cubicBezTo>
                <a:cubicBezTo>
                  <a:pt x="1193242" y="1170381"/>
                  <a:pt x="1210324" y="1163515"/>
                  <a:pt x="1227909" y="1158240"/>
                </a:cubicBezTo>
                <a:cubicBezTo>
                  <a:pt x="1241866" y="1154053"/>
                  <a:pt x="1274232" y="1148142"/>
                  <a:pt x="1288869" y="1140823"/>
                </a:cubicBezTo>
                <a:cubicBezTo>
                  <a:pt x="1356396" y="1107059"/>
                  <a:pt x="1275451" y="1136588"/>
                  <a:pt x="1341120" y="1114697"/>
                </a:cubicBezTo>
                <a:cubicBezTo>
                  <a:pt x="1352731" y="1103086"/>
                  <a:pt x="1363486" y="1090550"/>
                  <a:pt x="1375954" y="1079863"/>
                </a:cubicBezTo>
                <a:cubicBezTo>
                  <a:pt x="1383901" y="1073052"/>
                  <a:pt x="1395542" y="1070619"/>
                  <a:pt x="1402080" y="1062446"/>
                </a:cubicBezTo>
                <a:cubicBezTo>
                  <a:pt x="1407815" y="1055278"/>
                  <a:pt x="1408563" y="1045226"/>
                  <a:pt x="1410789" y="1036320"/>
                </a:cubicBezTo>
                <a:cubicBezTo>
                  <a:pt x="1420761" y="996433"/>
                  <a:pt x="1422919" y="965399"/>
                  <a:pt x="1428206" y="923109"/>
                </a:cubicBezTo>
                <a:cubicBezTo>
                  <a:pt x="1425303" y="830217"/>
                  <a:pt x="1424799" y="737220"/>
                  <a:pt x="1419497" y="644434"/>
                </a:cubicBezTo>
                <a:cubicBezTo>
                  <a:pt x="1418973" y="635270"/>
                  <a:pt x="1413015" y="627214"/>
                  <a:pt x="1410789" y="618309"/>
                </a:cubicBezTo>
                <a:cubicBezTo>
                  <a:pt x="1407199" y="603949"/>
                  <a:pt x="1405670" y="589126"/>
                  <a:pt x="1402080" y="574766"/>
                </a:cubicBezTo>
                <a:cubicBezTo>
                  <a:pt x="1399854" y="565860"/>
                  <a:pt x="1395894" y="557466"/>
                  <a:pt x="1393372" y="548640"/>
                </a:cubicBezTo>
                <a:cubicBezTo>
                  <a:pt x="1390084" y="537132"/>
                  <a:pt x="1387566" y="525417"/>
                  <a:pt x="1384663" y="513806"/>
                </a:cubicBezTo>
                <a:cubicBezTo>
                  <a:pt x="1382916" y="498080"/>
                  <a:pt x="1378557" y="426988"/>
                  <a:pt x="1367246" y="400594"/>
                </a:cubicBezTo>
                <a:cubicBezTo>
                  <a:pt x="1363123" y="390974"/>
                  <a:pt x="1354080" y="384033"/>
                  <a:pt x="1349829" y="374469"/>
                </a:cubicBezTo>
                <a:cubicBezTo>
                  <a:pt x="1342373" y="357692"/>
                  <a:pt x="1340623" y="338638"/>
                  <a:pt x="1332412" y="322217"/>
                </a:cubicBezTo>
                <a:cubicBezTo>
                  <a:pt x="1279764" y="216927"/>
                  <a:pt x="1346824" y="347441"/>
                  <a:pt x="1297577" y="261257"/>
                </a:cubicBezTo>
                <a:cubicBezTo>
                  <a:pt x="1291136" y="249986"/>
                  <a:pt x="1285966" y="238034"/>
                  <a:pt x="1280160" y="226423"/>
                </a:cubicBezTo>
                <a:cubicBezTo>
                  <a:pt x="1258074" y="115988"/>
                  <a:pt x="1287671" y="235239"/>
                  <a:pt x="1254034" y="156754"/>
                </a:cubicBezTo>
                <a:cubicBezTo>
                  <a:pt x="1249319" y="145753"/>
                  <a:pt x="1251264" y="132312"/>
                  <a:pt x="1245326" y="121920"/>
                </a:cubicBezTo>
                <a:cubicBezTo>
                  <a:pt x="1239216" y="111227"/>
                  <a:pt x="1228661" y="103678"/>
                  <a:pt x="1219200" y="95794"/>
                </a:cubicBezTo>
                <a:cubicBezTo>
                  <a:pt x="1198984" y="78947"/>
                  <a:pt x="1174539" y="68462"/>
                  <a:pt x="1149532" y="60960"/>
                </a:cubicBezTo>
                <a:cubicBezTo>
                  <a:pt x="1135354" y="56707"/>
                  <a:pt x="1120269" y="56147"/>
                  <a:pt x="1105989" y="52252"/>
                </a:cubicBezTo>
                <a:cubicBezTo>
                  <a:pt x="1088276" y="47421"/>
                  <a:pt x="1071548" y="39287"/>
                  <a:pt x="1053737" y="34834"/>
                </a:cubicBezTo>
                <a:cubicBezTo>
                  <a:pt x="1042126" y="31931"/>
                  <a:pt x="1030587" y="28722"/>
                  <a:pt x="1018903" y="26126"/>
                </a:cubicBezTo>
                <a:cubicBezTo>
                  <a:pt x="1004454" y="22915"/>
                  <a:pt x="989640" y="21312"/>
                  <a:pt x="975360" y="17417"/>
                </a:cubicBezTo>
                <a:cubicBezTo>
                  <a:pt x="957648" y="12586"/>
                  <a:pt x="940526" y="5806"/>
                  <a:pt x="923109" y="0"/>
                </a:cubicBezTo>
                <a:cubicBezTo>
                  <a:pt x="870857" y="2903"/>
                  <a:pt x="817263" y="-3412"/>
                  <a:pt x="766354" y="8709"/>
                </a:cubicBezTo>
                <a:cubicBezTo>
                  <a:pt x="752235" y="12071"/>
                  <a:pt x="749787" y="32620"/>
                  <a:pt x="740229" y="43543"/>
                </a:cubicBezTo>
                <a:cubicBezTo>
                  <a:pt x="729416" y="55901"/>
                  <a:pt x="717006" y="66766"/>
                  <a:pt x="705394" y="78377"/>
                </a:cubicBezTo>
                <a:cubicBezTo>
                  <a:pt x="712745" y="181284"/>
                  <a:pt x="696610" y="174039"/>
                  <a:pt x="731520" y="235132"/>
                </a:cubicBezTo>
                <a:cubicBezTo>
                  <a:pt x="736713" y="244219"/>
                  <a:pt x="744686" y="251693"/>
                  <a:pt x="748937" y="261257"/>
                </a:cubicBezTo>
                <a:cubicBezTo>
                  <a:pt x="756393" y="278034"/>
                  <a:pt x="766354" y="313509"/>
                  <a:pt x="766354" y="313509"/>
                </a:cubicBezTo>
                <a:cubicBezTo>
                  <a:pt x="760548" y="322217"/>
                  <a:pt x="758024" y="334441"/>
                  <a:pt x="748937" y="339634"/>
                </a:cubicBezTo>
                <a:cubicBezTo>
                  <a:pt x="736085" y="346978"/>
                  <a:pt x="719843" y="345132"/>
                  <a:pt x="705394" y="348343"/>
                </a:cubicBezTo>
                <a:cubicBezTo>
                  <a:pt x="644155" y="361952"/>
                  <a:pt x="695336" y="351217"/>
                  <a:pt x="644434" y="365760"/>
                </a:cubicBezTo>
                <a:cubicBezTo>
                  <a:pt x="632926" y="369048"/>
                  <a:pt x="621211" y="371566"/>
                  <a:pt x="609600" y="374469"/>
                </a:cubicBezTo>
                <a:cubicBezTo>
                  <a:pt x="600891" y="380275"/>
                  <a:pt x="593499" y="388879"/>
                  <a:pt x="583474" y="391886"/>
                </a:cubicBezTo>
                <a:cubicBezTo>
                  <a:pt x="514590" y="412551"/>
                  <a:pt x="540139" y="389630"/>
                  <a:pt x="487680" y="409303"/>
                </a:cubicBezTo>
                <a:cubicBezTo>
                  <a:pt x="457077" y="420779"/>
                  <a:pt x="426634" y="444194"/>
                  <a:pt x="400594" y="461554"/>
                </a:cubicBezTo>
                <a:cubicBezTo>
                  <a:pt x="391885" y="467360"/>
                  <a:pt x="384398" y="475662"/>
                  <a:pt x="374469" y="478972"/>
                </a:cubicBezTo>
                <a:cubicBezTo>
                  <a:pt x="365760" y="481875"/>
                  <a:pt x="356780" y="484064"/>
                  <a:pt x="348343" y="487680"/>
                </a:cubicBezTo>
                <a:cubicBezTo>
                  <a:pt x="336411" y="492794"/>
                  <a:pt x="325664" y="500539"/>
                  <a:pt x="313509" y="505097"/>
                </a:cubicBezTo>
                <a:cubicBezTo>
                  <a:pt x="302302" y="509300"/>
                  <a:pt x="290286" y="510903"/>
                  <a:pt x="278674" y="513806"/>
                </a:cubicBezTo>
                <a:cubicBezTo>
                  <a:pt x="269966" y="519612"/>
                  <a:pt x="261910" y="526542"/>
                  <a:pt x="252549" y="531223"/>
                </a:cubicBezTo>
                <a:cubicBezTo>
                  <a:pt x="244338" y="535328"/>
                  <a:pt x="234061" y="534840"/>
                  <a:pt x="226423" y="539932"/>
                </a:cubicBezTo>
                <a:cubicBezTo>
                  <a:pt x="216176" y="546763"/>
                  <a:pt x="209758" y="558173"/>
                  <a:pt x="200297" y="566057"/>
                </a:cubicBezTo>
                <a:cubicBezTo>
                  <a:pt x="192257" y="572757"/>
                  <a:pt x="182880" y="577668"/>
                  <a:pt x="174172" y="583474"/>
                </a:cubicBezTo>
                <a:cubicBezTo>
                  <a:pt x="168366" y="592183"/>
                  <a:pt x="164155" y="602199"/>
                  <a:pt x="156754" y="609600"/>
                </a:cubicBezTo>
                <a:cubicBezTo>
                  <a:pt x="114719" y="651635"/>
                  <a:pt x="143692" y="605246"/>
                  <a:pt x="130629" y="618309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8" name="Freeform 57"/>
          <p:cNvSpPr/>
          <p:nvPr/>
        </p:nvSpPr>
        <p:spPr bwMode="auto">
          <a:xfrm>
            <a:off x="1787619" y="2665815"/>
            <a:ext cx="587588" cy="341334"/>
          </a:xfrm>
          <a:custGeom>
            <a:avLst/>
            <a:gdLst>
              <a:gd name="connsiteX0" fmla="*/ 43767 w 505322"/>
              <a:gd name="connsiteY0" fmla="*/ 156754 h 244414"/>
              <a:gd name="connsiteX1" fmla="*/ 87310 w 505322"/>
              <a:gd name="connsiteY1" fmla="*/ 174172 h 244414"/>
              <a:gd name="connsiteX2" fmla="*/ 113436 w 505322"/>
              <a:gd name="connsiteY2" fmla="*/ 200297 h 244414"/>
              <a:gd name="connsiteX3" fmla="*/ 200522 w 505322"/>
              <a:gd name="connsiteY3" fmla="*/ 235132 h 244414"/>
              <a:gd name="connsiteX4" fmla="*/ 374693 w 505322"/>
              <a:gd name="connsiteY4" fmla="*/ 243840 h 244414"/>
              <a:gd name="connsiteX5" fmla="*/ 487904 w 505322"/>
              <a:gd name="connsiteY5" fmla="*/ 235132 h 244414"/>
              <a:gd name="connsiteX6" fmla="*/ 505322 w 505322"/>
              <a:gd name="connsiteY6" fmla="*/ 182880 h 244414"/>
              <a:gd name="connsiteX7" fmla="*/ 487904 w 505322"/>
              <a:gd name="connsiteY7" fmla="*/ 87086 h 244414"/>
              <a:gd name="connsiteX8" fmla="*/ 409527 w 505322"/>
              <a:gd name="connsiteY8" fmla="*/ 52252 h 244414"/>
              <a:gd name="connsiteX9" fmla="*/ 226647 w 505322"/>
              <a:gd name="connsiteY9" fmla="*/ 43543 h 244414"/>
              <a:gd name="connsiteX10" fmla="*/ 200522 w 505322"/>
              <a:gd name="connsiteY10" fmla="*/ 26126 h 244414"/>
              <a:gd name="connsiteX11" fmla="*/ 183104 w 505322"/>
              <a:gd name="connsiteY11" fmla="*/ 8709 h 244414"/>
              <a:gd name="connsiteX12" fmla="*/ 156979 w 505322"/>
              <a:gd name="connsiteY12" fmla="*/ 0 h 244414"/>
              <a:gd name="connsiteX13" fmla="*/ 26350 w 505322"/>
              <a:gd name="connsiteY13" fmla="*/ 26126 h 244414"/>
              <a:gd name="connsiteX14" fmla="*/ 8933 w 505322"/>
              <a:gd name="connsiteY14" fmla="*/ 52252 h 244414"/>
              <a:gd name="connsiteX15" fmla="*/ 8933 w 505322"/>
              <a:gd name="connsiteY15" fmla="*/ 130629 h 244414"/>
              <a:gd name="connsiteX16" fmla="*/ 35059 w 505322"/>
              <a:gd name="connsiteY16" fmla="*/ 139337 h 244414"/>
              <a:gd name="connsiteX17" fmla="*/ 43767 w 505322"/>
              <a:gd name="connsiteY17" fmla="*/ 156754 h 2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5322" h="244414">
                <a:moveTo>
                  <a:pt x="43767" y="156754"/>
                </a:moveTo>
                <a:cubicBezTo>
                  <a:pt x="58281" y="162560"/>
                  <a:pt x="74054" y="165887"/>
                  <a:pt x="87310" y="174172"/>
                </a:cubicBezTo>
                <a:cubicBezTo>
                  <a:pt x="97754" y="180699"/>
                  <a:pt x="103414" y="193139"/>
                  <a:pt x="113436" y="200297"/>
                </a:cubicBezTo>
                <a:cubicBezTo>
                  <a:pt x="128684" y="211188"/>
                  <a:pt x="186878" y="234450"/>
                  <a:pt x="200522" y="235132"/>
                </a:cubicBezTo>
                <a:lnTo>
                  <a:pt x="374693" y="243840"/>
                </a:lnTo>
                <a:cubicBezTo>
                  <a:pt x="412430" y="240937"/>
                  <a:pt x="453606" y="251138"/>
                  <a:pt x="487904" y="235132"/>
                </a:cubicBezTo>
                <a:cubicBezTo>
                  <a:pt x="504541" y="227368"/>
                  <a:pt x="505322" y="182880"/>
                  <a:pt x="505322" y="182880"/>
                </a:cubicBezTo>
                <a:cubicBezTo>
                  <a:pt x="499516" y="150949"/>
                  <a:pt x="499555" y="117378"/>
                  <a:pt x="487904" y="87086"/>
                </a:cubicBezTo>
                <a:cubicBezTo>
                  <a:pt x="481830" y="71295"/>
                  <a:pt x="409738" y="52262"/>
                  <a:pt x="409527" y="52252"/>
                </a:cubicBezTo>
                <a:lnTo>
                  <a:pt x="226647" y="43543"/>
                </a:lnTo>
                <a:cubicBezTo>
                  <a:pt x="217939" y="37737"/>
                  <a:pt x="208695" y="32664"/>
                  <a:pt x="200522" y="26126"/>
                </a:cubicBezTo>
                <a:cubicBezTo>
                  <a:pt x="194111" y="20997"/>
                  <a:pt x="190145" y="12933"/>
                  <a:pt x="183104" y="8709"/>
                </a:cubicBezTo>
                <a:cubicBezTo>
                  <a:pt x="175233" y="3986"/>
                  <a:pt x="165687" y="2903"/>
                  <a:pt x="156979" y="0"/>
                </a:cubicBezTo>
                <a:cubicBezTo>
                  <a:pt x="109099" y="3990"/>
                  <a:pt x="61483" y="-9007"/>
                  <a:pt x="26350" y="26126"/>
                </a:cubicBezTo>
                <a:cubicBezTo>
                  <a:pt x="18949" y="33527"/>
                  <a:pt x="14739" y="43543"/>
                  <a:pt x="8933" y="52252"/>
                </a:cubicBezTo>
                <a:cubicBezTo>
                  <a:pt x="4569" y="74071"/>
                  <a:pt x="-8778" y="108491"/>
                  <a:pt x="8933" y="130629"/>
                </a:cubicBezTo>
                <a:cubicBezTo>
                  <a:pt x="14668" y="137797"/>
                  <a:pt x="26350" y="136434"/>
                  <a:pt x="35059" y="139337"/>
                </a:cubicBezTo>
                <a:lnTo>
                  <a:pt x="43767" y="156754"/>
                </a:ln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59" name="Freeform 58"/>
          <p:cNvSpPr/>
          <p:nvPr/>
        </p:nvSpPr>
        <p:spPr bwMode="auto">
          <a:xfrm>
            <a:off x="1787619" y="3687344"/>
            <a:ext cx="587588" cy="703762"/>
          </a:xfrm>
          <a:custGeom>
            <a:avLst/>
            <a:gdLst>
              <a:gd name="connsiteX0" fmla="*/ 142145 w 751745"/>
              <a:gd name="connsiteY0" fmla="*/ 217714 h 609600"/>
              <a:gd name="connsiteX1" fmla="*/ 133437 w 751745"/>
              <a:gd name="connsiteY1" fmla="*/ 531223 h 609600"/>
              <a:gd name="connsiteX2" fmla="*/ 142145 w 751745"/>
              <a:gd name="connsiteY2" fmla="*/ 557348 h 609600"/>
              <a:gd name="connsiteX3" fmla="*/ 159563 w 751745"/>
              <a:gd name="connsiteY3" fmla="*/ 583474 h 609600"/>
              <a:gd name="connsiteX4" fmla="*/ 211814 w 751745"/>
              <a:gd name="connsiteY4" fmla="*/ 609600 h 609600"/>
              <a:gd name="connsiteX5" fmla="*/ 307608 w 751745"/>
              <a:gd name="connsiteY5" fmla="*/ 600891 h 609600"/>
              <a:gd name="connsiteX6" fmla="*/ 333734 w 751745"/>
              <a:gd name="connsiteY6" fmla="*/ 583474 h 609600"/>
              <a:gd name="connsiteX7" fmla="*/ 403403 w 751745"/>
              <a:gd name="connsiteY7" fmla="*/ 566057 h 609600"/>
              <a:gd name="connsiteX8" fmla="*/ 612408 w 751745"/>
              <a:gd name="connsiteY8" fmla="*/ 566057 h 609600"/>
              <a:gd name="connsiteX9" fmla="*/ 638534 w 751745"/>
              <a:gd name="connsiteY9" fmla="*/ 539931 h 609600"/>
              <a:gd name="connsiteX10" fmla="*/ 673368 w 751745"/>
              <a:gd name="connsiteY10" fmla="*/ 487680 h 609600"/>
              <a:gd name="connsiteX11" fmla="*/ 682077 w 751745"/>
              <a:gd name="connsiteY11" fmla="*/ 452845 h 609600"/>
              <a:gd name="connsiteX12" fmla="*/ 690785 w 751745"/>
              <a:gd name="connsiteY12" fmla="*/ 348343 h 609600"/>
              <a:gd name="connsiteX13" fmla="*/ 708203 w 751745"/>
              <a:gd name="connsiteY13" fmla="*/ 322217 h 609600"/>
              <a:gd name="connsiteX14" fmla="*/ 716911 w 751745"/>
              <a:gd name="connsiteY14" fmla="*/ 296091 h 609600"/>
              <a:gd name="connsiteX15" fmla="*/ 751745 w 751745"/>
              <a:gd name="connsiteY15" fmla="*/ 243840 h 609600"/>
              <a:gd name="connsiteX16" fmla="*/ 743037 w 751745"/>
              <a:gd name="connsiteY16" fmla="*/ 139337 h 609600"/>
              <a:gd name="connsiteX17" fmla="*/ 682077 w 751745"/>
              <a:gd name="connsiteY17" fmla="*/ 69668 h 609600"/>
              <a:gd name="connsiteX18" fmla="*/ 655951 w 751745"/>
              <a:gd name="connsiteY18" fmla="*/ 60960 h 609600"/>
              <a:gd name="connsiteX19" fmla="*/ 621117 w 751745"/>
              <a:gd name="connsiteY19" fmla="*/ 43543 h 609600"/>
              <a:gd name="connsiteX20" fmla="*/ 499197 w 751745"/>
              <a:gd name="connsiteY20" fmla="*/ 17417 h 609600"/>
              <a:gd name="connsiteX21" fmla="*/ 368568 w 751745"/>
              <a:gd name="connsiteY21" fmla="*/ 8708 h 609600"/>
              <a:gd name="connsiteX22" fmla="*/ 211814 w 751745"/>
              <a:gd name="connsiteY22" fmla="*/ 0 h 609600"/>
              <a:gd name="connsiteX23" fmla="*/ 63768 w 751745"/>
              <a:gd name="connsiteY23" fmla="*/ 8708 h 609600"/>
              <a:gd name="connsiteX24" fmla="*/ 11517 w 751745"/>
              <a:gd name="connsiteY24" fmla="*/ 26125 h 609600"/>
              <a:gd name="connsiteX25" fmla="*/ 11517 w 751745"/>
              <a:gd name="connsiteY25" fmla="*/ 113211 h 609600"/>
              <a:gd name="connsiteX26" fmla="*/ 63768 w 751745"/>
              <a:gd name="connsiteY26" fmla="*/ 139337 h 609600"/>
              <a:gd name="connsiteX27" fmla="*/ 98603 w 751745"/>
              <a:gd name="connsiteY27" fmla="*/ 182880 h 609600"/>
              <a:gd name="connsiteX28" fmla="*/ 116020 w 751745"/>
              <a:gd name="connsiteY28" fmla="*/ 209005 h 609600"/>
              <a:gd name="connsiteX29" fmla="*/ 142145 w 751745"/>
              <a:gd name="connsiteY29" fmla="*/ 2177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1745" h="609600">
                <a:moveTo>
                  <a:pt x="142145" y="217714"/>
                </a:moveTo>
                <a:cubicBezTo>
                  <a:pt x="145048" y="271417"/>
                  <a:pt x="117664" y="270972"/>
                  <a:pt x="133437" y="531223"/>
                </a:cubicBezTo>
                <a:cubicBezTo>
                  <a:pt x="133992" y="540386"/>
                  <a:pt x="138040" y="549138"/>
                  <a:pt x="142145" y="557348"/>
                </a:cubicBezTo>
                <a:cubicBezTo>
                  <a:pt x="146826" y="566710"/>
                  <a:pt x="152162" y="576073"/>
                  <a:pt x="159563" y="583474"/>
                </a:cubicBezTo>
                <a:cubicBezTo>
                  <a:pt x="176445" y="600356"/>
                  <a:pt x="190565" y="602517"/>
                  <a:pt x="211814" y="609600"/>
                </a:cubicBezTo>
                <a:cubicBezTo>
                  <a:pt x="243745" y="606697"/>
                  <a:pt x="276257" y="607609"/>
                  <a:pt x="307608" y="600891"/>
                </a:cubicBezTo>
                <a:cubicBezTo>
                  <a:pt x="317842" y="598698"/>
                  <a:pt x="324373" y="588155"/>
                  <a:pt x="333734" y="583474"/>
                </a:cubicBezTo>
                <a:cubicBezTo>
                  <a:pt x="351589" y="574546"/>
                  <a:pt x="386836" y="569370"/>
                  <a:pt x="403403" y="566057"/>
                </a:cubicBezTo>
                <a:cubicBezTo>
                  <a:pt x="469751" y="571586"/>
                  <a:pt x="546060" y="583750"/>
                  <a:pt x="612408" y="566057"/>
                </a:cubicBezTo>
                <a:cubicBezTo>
                  <a:pt x="624308" y="562884"/>
                  <a:pt x="630973" y="549653"/>
                  <a:pt x="638534" y="539931"/>
                </a:cubicBezTo>
                <a:cubicBezTo>
                  <a:pt x="651385" y="523408"/>
                  <a:pt x="673368" y="487680"/>
                  <a:pt x="673368" y="487680"/>
                </a:cubicBezTo>
                <a:cubicBezTo>
                  <a:pt x="676271" y="476068"/>
                  <a:pt x="680592" y="464722"/>
                  <a:pt x="682077" y="452845"/>
                </a:cubicBezTo>
                <a:cubicBezTo>
                  <a:pt x="686413" y="418160"/>
                  <a:pt x="683930" y="382619"/>
                  <a:pt x="690785" y="348343"/>
                </a:cubicBezTo>
                <a:cubicBezTo>
                  <a:pt x="692838" y="338080"/>
                  <a:pt x="702397" y="330926"/>
                  <a:pt x="708203" y="322217"/>
                </a:cubicBezTo>
                <a:cubicBezTo>
                  <a:pt x="711106" y="313508"/>
                  <a:pt x="712453" y="304116"/>
                  <a:pt x="716911" y="296091"/>
                </a:cubicBezTo>
                <a:cubicBezTo>
                  <a:pt x="727077" y="277793"/>
                  <a:pt x="751745" y="243840"/>
                  <a:pt x="751745" y="243840"/>
                </a:cubicBezTo>
                <a:cubicBezTo>
                  <a:pt x="748842" y="209006"/>
                  <a:pt x="752392" y="173017"/>
                  <a:pt x="743037" y="139337"/>
                </a:cubicBezTo>
                <a:cubicBezTo>
                  <a:pt x="734609" y="108997"/>
                  <a:pt x="709514" y="83386"/>
                  <a:pt x="682077" y="69668"/>
                </a:cubicBezTo>
                <a:cubicBezTo>
                  <a:pt x="673866" y="65563"/>
                  <a:pt x="664388" y="64576"/>
                  <a:pt x="655951" y="60960"/>
                </a:cubicBezTo>
                <a:cubicBezTo>
                  <a:pt x="644019" y="55846"/>
                  <a:pt x="633433" y="47648"/>
                  <a:pt x="621117" y="43543"/>
                </a:cubicBezTo>
                <a:cubicBezTo>
                  <a:pt x="595545" y="35019"/>
                  <a:pt x="529898" y="20341"/>
                  <a:pt x="499197" y="17417"/>
                </a:cubicBezTo>
                <a:cubicBezTo>
                  <a:pt x="455754" y="13280"/>
                  <a:pt x="412128" y="11348"/>
                  <a:pt x="368568" y="8708"/>
                </a:cubicBezTo>
                <a:lnTo>
                  <a:pt x="211814" y="0"/>
                </a:lnTo>
                <a:cubicBezTo>
                  <a:pt x="162465" y="2903"/>
                  <a:pt x="112787" y="2314"/>
                  <a:pt x="63768" y="8708"/>
                </a:cubicBezTo>
                <a:cubicBezTo>
                  <a:pt x="45563" y="11082"/>
                  <a:pt x="11517" y="26125"/>
                  <a:pt x="11517" y="26125"/>
                </a:cubicBezTo>
                <a:cubicBezTo>
                  <a:pt x="366" y="59577"/>
                  <a:pt x="-7544" y="70324"/>
                  <a:pt x="11517" y="113211"/>
                </a:cubicBezTo>
                <a:cubicBezTo>
                  <a:pt x="17389" y="126422"/>
                  <a:pt x="52176" y="135473"/>
                  <a:pt x="63768" y="139337"/>
                </a:cubicBezTo>
                <a:cubicBezTo>
                  <a:pt x="117368" y="219739"/>
                  <a:pt x="48972" y="120844"/>
                  <a:pt x="98603" y="182880"/>
                </a:cubicBezTo>
                <a:cubicBezTo>
                  <a:pt x="105141" y="191053"/>
                  <a:pt x="107045" y="203620"/>
                  <a:pt x="116020" y="209005"/>
                </a:cubicBezTo>
                <a:cubicBezTo>
                  <a:pt x="123487" y="213485"/>
                  <a:pt x="139242" y="164011"/>
                  <a:pt x="142145" y="217714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C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3695060" y="2424783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047302" y="2376566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411567" y="2385897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767043" y="2381897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1417159" y="4031431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1407236" y="3548284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1417158" y="3074808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2125001" y="2780399"/>
            <a:ext cx="0" cy="172529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2730482" y="2745840"/>
            <a:ext cx="0" cy="172529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2134926" y="2836483"/>
            <a:ext cx="595556" cy="1554623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Left Brace 69"/>
          <p:cNvSpPr/>
          <p:nvPr/>
        </p:nvSpPr>
        <p:spPr>
          <a:xfrm rot="5400000">
            <a:off x="2222084" y="2152013"/>
            <a:ext cx="472635" cy="580657"/>
          </a:xfrm>
          <a:prstGeom prst="leftBrace">
            <a:avLst>
              <a:gd name="adj1" fmla="val 8333"/>
              <a:gd name="adj2" fmla="val 53214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1094549" y="1295562"/>
            <a:ext cx="3715270" cy="766319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Many neighboring cells thrown far apart in the ordering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2" name="Left Brace 71"/>
          <p:cNvSpPr/>
          <p:nvPr/>
        </p:nvSpPr>
        <p:spPr>
          <a:xfrm rot="5400000">
            <a:off x="2891193" y="2164938"/>
            <a:ext cx="472635" cy="580657"/>
          </a:xfrm>
          <a:prstGeom prst="leftBrace">
            <a:avLst>
              <a:gd name="adj1" fmla="val 8333"/>
              <a:gd name="adj2" fmla="val 53214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Left Brace 72"/>
          <p:cNvSpPr/>
          <p:nvPr/>
        </p:nvSpPr>
        <p:spPr>
          <a:xfrm rot="5400000">
            <a:off x="3576552" y="2155964"/>
            <a:ext cx="472635" cy="580657"/>
          </a:xfrm>
          <a:prstGeom prst="leftBrace">
            <a:avLst>
              <a:gd name="adj1" fmla="val 8333"/>
              <a:gd name="adj2" fmla="val 53214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Arrow Connector 73"/>
          <p:cNvCxnSpPr/>
          <p:nvPr/>
        </p:nvCxnSpPr>
        <p:spPr>
          <a:xfrm flipV="1">
            <a:off x="3389812" y="2730557"/>
            <a:ext cx="0" cy="172529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2794256" y="2821200"/>
            <a:ext cx="595556" cy="1554623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V="1">
            <a:off x="4048632" y="2685141"/>
            <a:ext cx="0" cy="172529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3453076" y="2775784"/>
            <a:ext cx="595556" cy="1554623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Left Brace 77"/>
          <p:cNvSpPr/>
          <p:nvPr/>
        </p:nvSpPr>
        <p:spPr>
          <a:xfrm rot="5400000">
            <a:off x="8500409" y="1879032"/>
            <a:ext cx="472635" cy="580657"/>
          </a:xfrm>
          <a:prstGeom prst="leftBrace">
            <a:avLst>
              <a:gd name="adj1" fmla="val 8333"/>
              <a:gd name="adj2" fmla="val 53214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7120152" y="1140198"/>
            <a:ext cx="3233148" cy="766319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Fewer neighboring cells are far in the ordering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189667" y="5307636"/>
            <a:ext cx="3715270" cy="42149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Ordering: X followed by 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763919" y="5180554"/>
            <a:ext cx="3715270" cy="42149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Z-ordering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Left Brace 82"/>
          <p:cNvSpPr/>
          <p:nvPr/>
        </p:nvSpPr>
        <p:spPr>
          <a:xfrm rot="10800000">
            <a:off x="10166337" y="3055551"/>
            <a:ext cx="472635" cy="580657"/>
          </a:xfrm>
          <a:prstGeom prst="leftBrace">
            <a:avLst>
              <a:gd name="adj1" fmla="val 8333"/>
              <a:gd name="adj2" fmla="val 53214"/>
            </a:avLst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89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836010"/>
              </p:ext>
            </p:extLst>
          </p:nvPr>
        </p:nvGraphicFramePr>
        <p:xfrm>
          <a:off x="1582456" y="1513502"/>
          <a:ext cx="2578444" cy="190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11"/>
                <a:gridCol w="644611"/>
                <a:gridCol w="644611"/>
                <a:gridCol w="644611"/>
              </a:tblGrid>
              <a:tr h="47611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7" name="Straight Connector 26"/>
          <p:cNvCxnSpPr/>
          <p:nvPr/>
        </p:nvCxnSpPr>
        <p:spPr>
          <a:xfrm flipV="1">
            <a:off x="1239101" y="3415698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 bwMode="auto">
          <a:xfrm>
            <a:off x="1353858" y="3618271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1353858" y="1027471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1644583" y="380116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0      1      2      3 </a:t>
            </a:r>
          </a:p>
        </p:txBody>
      </p:sp>
      <p:sp>
        <p:nvSpPr>
          <p:cNvPr id="19" name="Rectangle 18"/>
          <p:cNvSpPr/>
          <p:nvPr/>
        </p:nvSpPr>
        <p:spPr bwMode="auto">
          <a:xfrm rot="16200000">
            <a:off x="-165632" y="2211869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3183235" y="1698030"/>
            <a:ext cx="941615" cy="1140823"/>
          </a:xfrm>
          <a:custGeom>
            <a:avLst/>
            <a:gdLst>
              <a:gd name="connsiteX0" fmla="*/ 130629 w 1428206"/>
              <a:gd name="connsiteY0" fmla="*/ 618309 h 1332412"/>
              <a:gd name="connsiteX1" fmla="*/ 78377 w 1428206"/>
              <a:gd name="connsiteY1" fmla="*/ 687977 h 1332412"/>
              <a:gd name="connsiteX2" fmla="*/ 69669 w 1428206"/>
              <a:gd name="connsiteY2" fmla="*/ 714103 h 1332412"/>
              <a:gd name="connsiteX3" fmla="*/ 26126 w 1428206"/>
              <a:gd name="connsiteY3" fmla="*/ 783772 h 1332412"/>
              <a:gd name="connsiteX4" fmla="*/ 8709 w 1428206"/>
              <a:gd name="connsiteY4" fmla="*/ 853440 h 1332412"/>
              <a:gd name="connsiteX5" fmla="*/ 0 w 1428206"/>
              <a:gd name="connsiteY5" fmla="*/ 888274 h 1332412"/>
              <a:gd name="connsiteX6" fmla="*/ 17417 w 1428206"/>
              <a:gd name="connsiteY6" fmla="*/ 1079863 h 1332412"/>
              <a:gd name="connsiteX7" fmla="*/ 34834 w 1428206"/>
              <a:gd name="connsiteY7" fmla="*/ 1105989 h 1332412"/>
              <a:gd name="connsiteX8" fmla="*/ 43543 w 1428206"/>
              <a:gd name="connsiteY8" fmla="*/ 1132114 h 1332412"/>
              <a:gd name="connsiteX9" fmla="*/ 69669 w 1428206"/>
              <a:gd name="connsiteY9" fmla="*/ 1149532 h 1332412"/>
              <a:gd name="connsiteX10" fmla="*/ 87086 w 1428206"/>
              <a:gd name="connsiteY10" fmla="*/ 1193074 h 1332412"/>
              <a:gd name="connsiteX11" fmla="*/ 139337 w 1428206"/>
              <a:gd name="connsiteY11" fmla="*/ 1236617 h 1332412"/>
              <a:gd name="connsiteX12" fmla="*/ 156754 w 1428206"/>
              <a:gd name="connsiteY12" fmla="*/ 1262743 h 1332412"/>
              <a:gd name="connsiteX13" fmla="*/ 235132 w 1428206"/>
              <a:gd name="connsiteY13" fmla="*/ 1306286 h 1332412"/>
              <a:gd name="connsiteX14" fmla="*/ 278674 w 1428206"/>
              <a:gd name="connsiteY14" fmla="*/ 1332412 h 1332412"/>
              <a:gd name="connsiteX15" fmla="*/ 357052 w 1428206"/>
              <a:gd name="connsiteY15" fmla="*/ 1323703 h 1332412"/>
              <a:gd name="connsiteX16" fmla="*/ 391886 w 1428206"/>
              <a:gd name="connsiteY16" fmla="*/ 1271452 h 1332412"/>
              <a:gd name="connsiteX17" fmla="*/ 409303 w 1428206"/>
              <a:gd name="connsiteY17" fmla="*/ 1245326 h 1332412"/>
              <a:gd name="connsiteX18" fmla="*/ 418012 w 1428206"/>
              <a:gd name="connsiteY18" fmla="*/ 1193074 h 1332412"/>
              <a:gd name="connsiteX19" fmla="*/ 435429 w 1428206"/>
              <a:gd name="connsiteY19" fmla="*/ 1166949 h 1332412"/>
              <a:gd name="connsiteX20" fmla="*/ 496389 w 1428206"/>
              <a:gd name="connsiteY20" fmla="*/ 1123406 h 1332412"/>
              <a:gd name="connsiteX21" fmla="*/ 670560 w 1428206"/>
              <a:gd name="connsiteY21" fmla="*/ 1132114 h 1332412"/>
              <a:gd name="connsiteX22" fmla="*/ 748937 w 1428206"/>
              <a:gd name="connsiteY22" fmla="*/ 1166949 h 1332412"/>
              <a:gd name="connsiteX23" fmla="*/ 809897 w 1428206"/>
              <a:gd name="connsiteY23" fmla="*/ 1184366 h 1332412"/>
              <a:gd name="connsiteX24" fmla="*/ 879566 w 1428206"/>
              <a:gd name="connsiteY24" fmla="*/ 1201783 h 1332412"/>
              <a:gd name="connsiteX25" fmla="*/ 1114697 w 1428206"/>
              <a:gd name="connsiteY25" fmla="*/ 1193074 h 1332412"/>
              <a:gd name="connsiteX26" fmla="*/ 1140823 w 1428206"/>
              <a:gd name="connsiteY26" fmla="*/ 1184366 h 1332412"/>
              <a:gd name="connsiteX27" fmla="*/ 1175657 w 1428206"/>
              <a:gd name="connsiteY27" fmla="*/ 1175657 h 1332412"/>
              <a:gd name="connsiteX28" fmla="*/ 1227909 w 1428206"/>
              <a:gd name="connsiteY28" fmla="*/ 1158240 h 1332412"/>
              <a:gd name="connsiteX29" fmla="*/ 1288869 w 1428206"/>
              <a:gd name="connsiteY29" fmla="*/ 1140823 h 1332412"/>
              <a:gd name="connsiteX30" fmla="*/ 1341120 w 1428206"/>
              <a:gd name="connsiteY30" fmla="*/ 1114697 h 1332412"/>
              <a:gd name="connsiteX31" fmla="*/ 1375954 w 1428206"/>
              <a:gd name="connsiteY31" fmla="*/ 1079863 h 1332412"/>
              <a:gd name="connsiteX32" fmla="*/ 1402080 w 1428206"/>
              <a:gd name="connsiteY32" fmla="*/ 1062446 h 1332412"/>
              <a:gd name="connsiteX33" fmla="*/ 1410789 w 1428206"/>
              <a:gd name="connsiteY33" fmla="*/ 1036320 h 1332412"/>
              <a:gd name="connsiteX34" fmla="*/ 1428206 w 1428206"/>
              <a:gd name="connsiteY34" fmla="*/ 923109 h 1332412"/>
              <a:gd name="connsiteX35" fmla="*/ 1419497 w 1428206"/>
              <a:gd name="connsiteY35" fmla="*/ 644434 h 1332412"/>
              <a:gd name="connsiteX36" fmla="*/ 1410789 w 1428206"/>
              <a:gd name="connsiteY36" fmla="*/ 618309 h 1332412"/>
              <a:gd name="connsiteX37" fmla="*/ 1402080 w 1428206"/>
              <a:gd name="connsiteY37" fmla="*/ 574766 h 1332412"/>
              <a:gd name="connsiteX38" fmla="*/ 1393372 w 1428206"/>
              <a:gd name="connsiteY38" fmla="*/ 548640 h 1332412"/>
              <a:gd name="connsiteX39" fmla="*/ 1384663 w 1428206"/>
              <a:gd name="connsiteY39" fmla="*/ 513806 h 1332412"/>
              <a:gd name="connsiteX40" fmla="*/ 1367246 w 1428206"/>
              <a:gd name="connsiteY40" fmla="*/ 400594 h 1332412"/>
              <a:gd name="connsiteX41" fmla="*/ 1349829 w 1428206"/>
              <a:gd name="connsiteY41" fmla="*/ 374469 h 1332412"/>
              <a:gd name="connsiteX42" fmla="*/ 1332412 w 1428206"/>
              <a:gd name="connsiteY42" fmla="*/ 322217 h 1332412"/>
              <a:gd name="connsiteX43" fmla="*/ 1297577 w 1428206"/>
              <a:gd name="connsiteY43" fmla="*/ 261257 h 1332412"/>
              <a:gd name="connsiteX44" fmla="*/ 1280160 w 1428206"/>
              <a:gd name="connsiteY44" fmla="*/ 226423 h 1332412"/>
              <a:gd name="connsiteX45" fmla="*/ 1254034 w 1428206"/>
              <a:gd name="connsiteY45" fmla="*/ 156754 h 1332412"/>
              <a:gd name="connsiteX46" fmla="*/ 1245326 w 1428206"/>
              <a:gd name="connsiteY46" fmla="*/ 121920 h 1332412"/>
              <a:gd name="connsiteX47" fmla="*/ 1219200 w 1428206"/>
              <a:gd name="connsiteY47" fmla="*/ 95794 h 1332412"/>
              <a:gd name="connsiteX48" fmla="*/ 1149532 w 1428206"/>
              <a:gd name="connsiteY48" fmla="*/ 60960 h 1332412"/>
              <a:gd name="connsiteX49" fmla="*/ 1105989 w 1428206"/>
              <a:gd name="connsiteY49" fmla="*/ 52252 h 1332412"/>
              <a:gd name="connsiteX50" fmla="*/ 1053737 w 1428206"/>
              <a:gd name="connsiteY50" fmla="*/ 34834 h 1332412"/>
              <a:gd name="connsiteX51" fmla="*/ 1018903 w 1428206"/>
              <a:gd name="connsiteY51" fmla="*/ 26126 h 1332412"/>
              <a:gd name="connsiteX52" fmla="*/ 975360 w 1428206"/>
              <a:gd name="connsiteY52" fmla="*/ 17417 h 1332412"/>
              <a:gd name="connsiteX53" fmla="*/ 923109 w 1428206"/>
              <a:gd name="connsiteY53" fmla="*/ 0 h 1332412"/>
              <a:gd name="connsiteX54" fmla="*/ 766354 w 1428206"/>
              <a:gd name="connsiteY54" fmla="*/ 8709 h 1332412"/>
              <a:gd name="connsiteX55" fmla="*/ 740229 w 1428206"/>
              <a:gd name="connsiteY55" fmla="*/ 43543 h 1332412"/>
              <a:gd name="connsiteX56" fmla="*/ 705394 w 1428206"/>
              <a:gd name="connsiteY56" fmla="*/ 78377 h 1332412"/>
              <a:gd name="connsiteX57" fmla="*/ 731520 w 1428206"/>
              <a:gd name="connsiteY57" fmla="*/ 235132 h 1332412"/>
              <a:gd name="connsiteX58" fmla="*/ 748937 w 1428206"/>
              <a:gd name="connsiteY58" fmla="*/ 261257 h 1332412"/>
              <a:gd name="connsiteX59" fmla="*/ 766354 w 1428206"/>
              <a:gd name="connsiteY59" fmla="*/ 313509 h 1332412"/>
              <a:gd name="connsiteX60" fmla="*/ 748937 w 1428206"/>
              <a:gd name="connsiteY60" fmla="*/ 339634 h 1332412"/>
              <a:gd name="connsiteX61" fmla="*/ 705394 w 1428206"/>
              <a:gd name="connsiteY61" fmla="*/ 348343 h 1332412"/>
              <a:gd name="connsiteX62" fmla="*/ 644434 w 1428206"/>
              <a:gd name="connsiteY62" fmla="*/ 365760 h 1332412"/>
              <a:gd name="connsiteX63" fmla="*/ 609600 w 1428206"/>
              <a:gd name="connsiteY63" fmla="*/ 374469 h 1332412"/>
              <a:gd name="connsiteX64" fmla="*/ 583474 w 1428206"/>
              <a:gd name="connsiteY64" fmla="*/ 391886 h 1332412"/>
              <a:gd name="connsiteX65" fmla="*/ 487680 w 1428206"/>
              <a:gd name="connsiteY65" fmla="*/ 409303 h 1332412"/>
              <a:gd name="connsiteX66" fmla="*/ 400594 w 1428206"/>
              <a:gd name="connsiteY66" fmla="*/ 461554 h 1332412"/>
              <a:gd name="connsiteX67" fmla="*/ 374469 w 1428206"/>
              <a:gd name="connsiteY67" fmla="*/ 478972 h 1332412"/>
              <a:gd name="connsiteX68" fmla="*/ 348343 w 1428206"/>
              <a:gd name="connsiteY68" fmla="*/ 487680 h 1332412"/>
              <a:gd name="connsiteX69" fmla="*/ 313509 w 1428206"/>
              <a:gd name="connsiteY69" fmla="*/ 505097 h 1332412"/>
              <a:gd name="connsiteX70" fmla="*/ 278674 w 1428206"/>
              <a:gd name="connsiteY70" fmla="*/ 513806 h 1332412"/>
              <a:gd name="connsiteX71" fmla="*/ 252549 w 1428206"/>
              <a:gd name="connsiteY71" fmla="*/ 531223 h 1332412"/>
              <a:gd name="connsiteX72" fmla="*/ 226423 w 1428206"/>
              <a:gd name="connsiteY72" fmla="*/ 539932 h 1332412"/>
              <a:gd name="connsiteX73" fmla="*/ 200297 w 1428206"/>
              <a:gd name="connsiteY73" fmla="*/ 566057 h 1332412"/>
              <a:gd name="connsiteX74" fmla="*/ 174172 w 1428206"/>
              <a:gd name="connsiteY74" fmla="*/ 583474 h 1332412"/>
              <a:gd name="connsiteX75" fmla="*/ 156754 w 1428206"/>
              <a:gd name="connsiteY75" fmla="*/ 609600 h 1332412"/>
              <a:gd name="connsiteX76" fmla="*/ 130629 w 1428206"/>
              <a:gd name="connsiteY76" fmla="*/ 618309 h 13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428206" h="1332412">
                <a:moveTo>
                  <a:pt x="130629" y="618309"/>
                </a:moveTo>
                <a:cubicBezTo>
                  <a:pt x="117566" y="631372"/>
                  <a:pt x="87619" y="669494"/>
                  <a:pt x="78377" y="687977"/>
                </a:cubicBezTo>
                <a:cubicBezTo>
                  <a:pt x="74272" y="696188"/>
                  <a:pt x="74223" y="706133"/>
                  <a:pt x="69669" y="714103"/>
                </a:cubicBezTo>
                <a:cubicBezTo>
                  <a:pt x="26796" y="789132"/>
                  <a:pt x="58046" y="709292"/>
                  <a:pt x="26126" y="783772"/>
                </a:cubicBezTo>
                <a:cubicBezTo>
                  <a:pt x="15350" y="808916"/>
                  <a:pt x="15002" y="825120"/>
                  <a:pt x="8709" y="853440"/>
                </a:cubicBezTo>
                <a:cubicBezTo>
                  <a:pt x="6113" y="865124"/>
                  <a:pt x="2903" y="876663"/>
                  <a:pt x="0" y="888274"/>
                </a:cubicBezTo>
                <a:cubicBezTo>
                  <a:pt x="5806" y="952137"/>
                  <a:pt x="7286" y="1016542"/>
                  <a:pt x="17417" y="1079863"/>
                </a:cubicBezTo>
                <a:cubicBezTo>
                  <a:pt x="19071" y="1090198"/>
                  <a:pt x="30153" y="1096628"/>
                  <a:pt x="34834" y="1105989"/>
                </a:cubicBezTo>
                <a:cubicBezTo>
                  <a:pt x="38939" y="1114199"/>
                  <a:pt x="37809" y="1124946"/>
                  <a:pt x="43543" y="1132114"/>
                </a:cubicBezTo>
                <a:cubicBezTo>
                  <a:pt x="50082" y="1140287"/>
                  <a:pt x="60960" y="1143726"/>
                  <a:pt x="69669" y="1149532"/>
                </a:cubicBezTo>
                <a:cubicBezTo>
                  <a:pt x="75475" y="1164046"/>
                  <a:pt x="79330" y="1179502"/>
                  <a:pt x="87086" y="1193074"/>
                </a:cubicBezTo>
                <a:cubicBezTo>
                  <a:pt x="94008" y="1205187"/>
                  <a:pt x="134628" y="1233086"/>
                  <a:pt x="139337" y="1236617"/>
                </a:cubicBezTo>
                <a:cubicBezTo>
                  <a:pt x="145143" y="1245326"/>
                  <a:pt x="148877" y="1255851"/>
                  <a:pt x="156754" y="1262743"/>
                </a:cubicBezTo>
                <a:cubicBezTo>
                  <a:pt x="229976" y="1326812"/>
                  <a:pt x="183301" y="1280370"/>
                  <a:pt x="235132" y="1306286"/>
                </a:cubicBezTo>
                <a:cubicBezTo>
                  <a:pt x="250271" y="1313856"/>
                  <a:pt x="264160" y="1323703"/>
                  <a:pt x="278674" y="1332412"/>
                </a:cubicBezTo>
                <a:cubicBezTo>
                  <a:pt x="304800" y="1329509"/>
                  <a:pt x="332114" y="1332016"/>
                  <a:pt x="357052" y="1323703"/>
                </a:cubicBezTo>
                <a:cubicBezTo>
                  <a:pt x="386765" y="1313799"/>
                  <a:pt x="381446" y="1292332"/>
                  <a:pt x="391886" y="1271452"/>
                </a:cubicBezTo>
                <a:cubicBezTo>
                  <a:pt x="396567" y="1262091"/>
                  <a:pt x="403497" y="1254035"/>
                  <a:pt x="409303" y="1245326"/>
                </a:cubicBezTo>
                <a:cubicBezTo>
                  <a:pt x="412206" y="1227909"/>
                  <a:pt x="412428" y="1209825"/>
                  <a:pt x="418012" y="1193074"/>
                </a:cubicBezTo>
                <a:cubicBezTo>
                  <a:pt x="421322" y="1183145"/>
                  <a:pt x="428729" y="1174989"/>
                  <a:pt x="435429" y="1166949"/>
                </a:cubicBezTo>
                <a:cubicBezTo>
                  <a:pt x="460648" y="1136686"/>
                  <a:pt x="461170" y="1141015"/>
                  <a:pt x="496389" y="1123406"/>
                </a:cubicBezTo>
                <a:cubicBezTo>
                  <a:pt x="554446" y="1126309"/>
                  <a:pt x="612845" y="1125188"/>
                  <a:pt x="670560" y="1132114"/>
                </a:cubicBezTo>
                <a:cubicBezTo>
                  <a:pt x="689313" y="1134364"/>
                  <a:pt x="730717" y="1159141"/>
                  <a:pt x="748937" y="1166949"/>
                </a:cubicBezTo>
                <a:cubicBezTo>
                  <a:pt x="769809" y="1175894"/>
                  <a:pt x="787813" y="1178056"/>
                  <a:pt x="809897" y="1184366"/>
                </a:cubicBezTo>
                <a:cubicBezTo>
                  <a:pt x="872373" y="1202216"/>
                  <a:pt x="791051" y="1184079"/>
                  <a:pt x="879566" y="1201783"/>
                </a:cubicBezTo>
                <a:cubicBezTo>
                  <a:pt x="957943" y="1198880"/>
                  <a:pt x="1036440" y="1198291"/>
                  <a:pt x="1114697" y="1193074"/>
                </a:cubicBezTo>
                <a:cubicBezTo>
                  <a:pt x="1123856" y="1192463"/>
                  <a:pt x="1131997" y="1186888"/>
                  <a:pt x="1140823" y="1184366"/>
                </a:cubicBezTo>
                <a:cubicBezTo>
                  <a:pt x="1152331" y="1181078"/>
                  <a:pt x="1164193" y="1179096"/>
                  <a:pt x="1175657" y="1175657"/>
                </a:cubicBezTo>
                <a:cubicBezTo>
                  <a:pt x="1193242" y="1170381"/>
                  <a:pt x="1210324" y="1163515"/>
                  <a:pt x="1227909" y="1158240"/>
                </a:cubicBezTo>
                <a:cubicBezTo>
                  <a:pt x="1241866" y="1154053"/>
                  <a:pt x="1274232" y="1148142"/>
                  <a:pt x="1288869" y="1140823"/>
                </a:cubicBezTo>
                <a:cubicBezTo>
                  <a:pt x="1356396" y="1107059"/>
                  <a:pt x="1275451" y="1136588"/>
                  <a:pt x="1341120" y="1114697"/>
                </a:cubicBezTo>
                <a:cubicBezTo>
                  <a:pt x="1352731" y="1103086"/>
                  <a:pt x="1363486" y="1090550"/>
                  <a:pt x="1375954" y="1079863"/>
                </a:cubicBezTo>
                <a:cubicBezTo>
                  <a:pt x="1383901" y="1073052"/>
                  <a:pt x="1395542" y="1070619"/>
                  <a:pt x="1402080" y="1062446"/>
                </a:cubicBezTo>
                <a:cubicBezTo>
                  <a:pt x="1407815" y="1055278"/>
                  <a:pt x="1408563" y="1045226"/>
                  <a:pt x="1410789" y="1036320"/>
                </a:cubicBezTo>
                <a:cubicBezTo>
                  <a:pt x="1420761" y="996433"/>
                  <a:pt x="1422919" y="965399"/>
                  <a:pt x="1428206" y="923109"/>
                </a:cubicBezTo>
                <a:cubicBezTo>
                  <a:pt x="1425303" y="830217"/>
                  <a:pt x="1424799" y="737220"/>
                  <a:pt x="1419497" y="644434"/>
                </a:cubicBezTo>
                <a:cubicBezTo>
                  <a:pt x="1418973" y="635270"/>
                  <a:pt x="1413015" y="627214"/>
                  <a:pt x="1410789" y="618309"/>
                </a:cubicBezTo>
                <a:cubicBezTo>
                  <a:pt x="1407199" y="603949"/>
                  <a:pt x="1405670" y="589126"/>
                  <a:pt x="1402080" y="574766"/>
                </a:cubicBezTo>
                <a:cubicBezTo>
                  <a:pt x="1399854" y="565860"/>
                  <a:pt x="1395894" y="557466"/>
                  <a:pt x="1393372" y="548640"/>
                </a:cubicBezTo>
                <a:cubicBezTo>
                  <a:pt x="1390084" y="537132"/>
                  <a:pt x="1387566" y="525417"/>
                  <a:pt x="1384663" y="513806"/>
                </a:cubicBezTo>
                <a:cubicBezTo>
                  <a:pt x="1382916" y="498080"/>
                  <a:pt x="1378557" y="426988"/>
                  <a:pt x="1367246" y="400594"/>
                </a:cubicBezTo>
                <a:cubicBezTo>
                  <a:pt x="1363123" y="390974"/>
                  <a:pt x="1354080" y="384033"/>
                  <a:pt x="1349829" y="374469"/>
                </a:cubicBezTo>
                <a:cubicBezTo>
                  <a:pt x="1342373" y="357692"/>
                  <a:pt x="1340623" y="338638"/>
                  <a:pt x="1332412" y="322217"/>
                </a:cubicBezTo>
                <a:cubicBezTo>
                  <a:pt x="1279764" y="216927"/>
                  <a:pt x="1346824" y="347441"/>
                  <a:pt x="1297577" y="261257"/>
                </a:cubicBezTo>
                <a:cubicBezTo>
                  <a:pt x="1291136" y="249986"/>
                  <a:pt x="1285966" y="238034"/>
                  <a:pt x="1280160" y="226423"/>
                </a:cubicBezTo>
                <a:cubicBezTo>
                  <a:pt x="1258074" y="115988"/>
                  <a:pt x="1287671" y="235239"/>
                  <a:pt x="1254034" y="156754"/>
                </a:cubicBezTo>
                <a:cubicBezTo>
                  <a:pt x="1249319" y="145753"/>
                  <a:pt x="1251264" y="132312"/>
                  <a:pt x="1245326" y="121920"/>
                </a:cubicBezTo>
                <a:cubicBezTo>
                  <a:pt x="1239216" y="111227"/>
                  <a:pt x="1228661" y="103678"/>
                  <a:pt x="1219200" y="95794"/>
                </a:cubicBezTo>
                <a:cubicBezTo>
                  <a:pt x="1198984" y="78947"/>
                  <a:pt x="1174539" y="68462"/>
                  <a:pt x="1149532" y="60960"/>
                </a:cubicBezTo>
                <a:cubicBezTo>
                  <a:pt x="1135354" y="56707"/>
                  <a:pt x="1120269" y="56147"/>
                  <a:pt x="1105989" y="52252"/>
                </a:cubicBezTo>
                <a:cubicBezTo>
                  <a:pt x="1088276" y="47421"/>
                  <a:pt x="1071548" y="39287"/>
                  <a:pt x="1053737" y="34834"/>
                </a:cubicBezTo>
                <a:cubicBezTo>
                  <a:pt x="1042126" y="31931"/>
                  <a:pt x="1030587" y="28722"/>
                  <a:pt x="1018903" y="26126"/>
                </a:cubicBezTo>
                <a:cubicBezTo>
                  <a:pt x="1004454" y="22915"/>
                  <a:pt x="989640" y="21312"/>
                  <a:pt x="975360" y="17417"/>
                </a:cubicBezTo>
                <a:cubicBezTo>
                  <a:pt x="957648" y="12586"/>
                  <a:pt x="940526" y="5806"/>
                  <a:pt x="923109" y="0"/>
                </a:cubicBezTo>
                <a:cubicBezTo>
                  <a:pt x="870857" y="2903"/>
                  <a:pt x="817263" y="-3412"/>
                  <a:pt x="766354" y="8709"/>
                </a:cubicBezTo>
                <a:cubicBezTo>
                  <a:pt x="752235" y="12071"/>
                  <a:pt x="749787" y="32620"/>
                  <a:pt x="740229" y="43543"/>
                </a:cubicBezTo>
                <a:cubicBezTo>
                  <a:pt x="729416" y="55901"/>
                  <a:pt x="717006" y="66766"/>
                  <a:pt x="705394" y="78377"/>
                </a:cubicBezTo>
                <a:cubicBezTo>
                  <a:pt x="712745" y="181284"/>
                  <a:pt x="696610" y="174039"/>
                  <a:pt x="731520" y="235132"/>
                </a:cubicBezTo>
                <a:cubicBezTo>
                  <a:pt x="736713" y="244219"/>
                  <a:pt x="744686" y="251693"/>
                  <a:pt x="748937" y="261257"/>
                </a:cubicBezTo>
                <a:cubicBezTo>
                  <a:pt x="756393" y="278034"/>
                  <a:pt x="766354" y="313509"/>
                  <a:pt x="766354" y="313509"/>
                </a:cubicBezTo>
                <a:cubicBezTo>
                  <a:pt x="760548" y="322217"/>
                  <a:pt x="758024" y="334441"/>
                  <a:pt x="748937" y="339634"/>
                </a:cubicBezTo>
                <a:cubicBezTo>
                  <a:pt x="736085" y="346978"/>
                  <a:pt x="719843" y="345132"/>
                  <a:pt x="705394" y="348343"/>
                </a:cubicBezTo>
                <a:cubicBezTo>
                  <a:pt x="644155" y="361952"/>
                  <a:pt x="695336" y="351217"/>
                  <a:pt x="644434" y="365760"/>
                </a:cubicBezTo>
                <a:cubicBezTo>
                  <a:pt x="632926" y="369048"/>
                  <a:pt x="621211" y="371566"/>
                  <a:pt x="609600" y="374469"/>
                </a:cubicBezTo>
                <a:cubicBezTo>
                  <a:pt x="600891" y="380275"/>
                  <a:pt x="593499" y="388879"/>
                  <a:pt x="583474" y="391886"/>
                </a:cubicBezTo>
                <a:cubicBezTo>
                  <a:pt x="514590" y="412551"/>
                  <a:pt x="540139" y="389630"/>
                  <a:pt x="487680" y="409303"/>
                </a:cubicBezTo>
                <a:cubicBezTo>
                  <a:pt x="457077" y="420779"/>
                  <a:pt x="426634" y="444194"/>
                  <a:pt x="400594" y="461554"/>
                </a:cubicBezTo>
                <a:cubicBezTo>
                  <a:pt x="391885" y="467360"/>
                  <a:pt x="384398" y="475662"/>
                  <a:pt x="374469" y="478972"/>
                </a:cubicBezTo>
                <a:cubicBezTo>
                  <a:pt x="365760" y="481875"/>
                  <a:pt x="356780" y="484064"/>
                  <a:pt x="348343" y="487680"/>
                </a:cubicBezTo>
                <a:cubicBezTo>
                  <a:pt x="336411" y="492794"/>
                  <a:pt x="325664" y="500539"/>
                  <a:pt x="313509" y="505097"/>
                </a:cubicBezTo>
                <a:cubicBezTo>
                  <a:pt x="302302" y="509300"/>
                  <a:pt x="290286" y="510903"/>
                  <a:pt x="278674" y="513806"/>
                </a:cubicBezTo>
                <a:cubicBezTo>
                  <a:pt x="269966" y="519612"/>
                  <a:pt x="261910" y="526542"/>
                  <a:pt x="252549" y="531223"/>
                </a:cubicBezTo>
                <a:cubicBezTo>
                  <a:pt x="244338" y="535328"/>
                  <a:pt x="234061" y="534840"/>
                  <a:pt x="226423" y="539932"/>
                </a:cubicBezTo>
                <a:cubicBezTo>
                  <a:pt x="216176" y="546763"/>
                  <a:pt x="209758" y="558173"/>
                  <a:pt x="200297" y="566057"/>
                </a:cubicBezTo>
                <a:cubicBezTo>
                  <a:pt x="192257" y="572757"/>
                  <a:pt x="182880" y="577668"/>
                  <a:pt x="174172" y="583474"/>
                </a:cubicBezTo>
                <a:cubicBezTo>
                  <a:pt x="168366" y="592183"/>
                  <a:pt x="164155" y="602199"/>
                  <a:pt x="156754" y="609600"/>
                </a:cubicBezTo>
                <a:cubicBezTo>
                  <a:pt x="114719" y="651635"/>
                  <a:pt x="143692" y="605246"/>
                  <a:pt x="130629" y="618309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1604100" y="1575823"/>
            <a:ext cx="587588" cy="341334"/>
          </a:xfrm>
          <a:custGeom>
            <a:avLst/>
            <a:gdLst>
              <a:gd name="connsiteX0" fmla="*/ 43767 w 505322"/>
              <a:gd name="connsiteY0" fmla="*/ 156754 h 244414"/>
              <a:gd name="connsiteX1" fmla="*/ 87310 w 505322"/>
              <a:gd name="connsiteY1" fmla="*/ 174172 h 244414"/>
              <a:gd name="connsiteX2" fmla="*/ 113436 w 505322"/>
              <a:gd name="connsiteY2" fmla="*/ 200297 h 244414"/>
              <a:gd name="connsiteX3" fmla="*/ 200522 w 505322"/>
              <a:gd name="connsiteY3" fmla="*/ 235132 h 244414"/>
              <a:gd name="connsiteX4" fmla="*/ 374693 w 505322"/>
              <a:gd name="connsiteY4" fmla="*/ 243840 h 244414"/>
              <a:gd name="connsiteX5" fmla="*/ 487904 w 505322"/>
              <a:gd name="connsiteY5" fmla="*/ 235132 h 244414"/>
              <a:gd name="connsiteX6" fmla="*/ 505322 w 505322"/>
              <a:gd name="connsiteY6" fmla="*/ 182880 h 244414"/>
              <a:gd name="connsiteX7" fmla="*/ 487904 w 505322"/>
              <a:gd name="connsiteY7" fmla="*/ 87086 h 244414"/>
              <a:gd name="connsiteX8" fmla="*/ 409527 w 505322"/>
              <a:gd name="connsiteY8" fmla="*/ 52252 h 244414"/>
              <a:gd name="connsiteX9" fmla="*/ 226647 w 505322"/>
              <a:gd name="connsiteY9" fmla="*/ 43543 h 244414"/>
              <a:gd name="connsiteX10" fmla="*/ 200522 w 505322"/>
              <a:gd name="connsiteY10" fmla="*/ 26126 h 244414"/>
              <a:gd name="connsiteX11" fmla="*/ 183104 w 505322"/>
              <a:gd name="connsiteY11" fmla="*/ 8709 h 244414"/>
              <a:gd name="connsiteX12" fmla="*/ 156979 w 505322"/>
              <a:gd name="connsiteY12" fmla="*/ 0 h 244414"/>
              <a:gd name="connsiteX13" fmla="*/ 26350 w 505322"/>
              <a:gd name="connsiteY13" fmla="*/ 26126 h 244414"/>
              <a:gd name="connsiteX14" fmla="*/ 8933 w 505322"/>
              <a:gd name="connsiteY14" fmla="*/ 52252 h 244414"/>
              <a:gd name="connsiteX15" fmla="*/ 8933 w 505322"/>
              <a:gd name="connsiteY15" fmla="*/ 130629 h 244414"/>
              <a:gd name="connsiteX16" fmla="*/ 35059 w 505322"/>
              <a:gd name="connsiteY16" fmla="*/ 139337 h 244414"/>
              <a:gd name="connsiteX17" fmla="*/ 43767 w 505322"/>
              <a:gd name="connsiteY17" fmla="*/ 156754 h 2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5322" h="244414">
                <a:moveTo>
                  <a:pt x="43767" y="156754"/>
                </a:moveTo>
                <a:cubicBezTo>
                  <a:pt x="58281" y="162560"/>
                  <a:pt x="74054" y="165887"/>
                  <a:pt x="87310" y="174172"/>
                </a:cubicBezTo>
                <a:cubicBezTo>
                  <a:pt x="97754" y="180699"/>
                  <a:pt x="103414" y="193139"/>
                  <a:pt x="113436" y="200297"/>
                </a:cubicBezTo>
                <a:cubicBezTo>
                  <a:pt x="128684" y="211188"/>
                  <a:pt x="186878" y="234450"/>
                  <a:pt x="200522" y="235132"/>
                </a:cubicBezTo>
                <a:lnTo>
                  <a:pt x="374693" y="243840"/>
                </a:lnTo>
                <a:cubicBezTo>
                  <a:pt x="412430" y="240937"/>
                  <a:pt x="453606" y="251138"/>
                  <a:pt x="487904" y="235132"/>
                </a:cubicBezTo>
                <a:cubicBezTo>
                  <a:pt x="504541" y="227368"/>
                  <a:pt x="505322" y="182880"/>
                  <a:pt x="505322" y="182880"/>
                </a:cubicBezTo>
                <a:cubicBezTo>
                  <a:pt x="499516" y="150949"/>
                  <a:pt x="499555" y="117378"/>
                  <a:pt x="487904" y="87086"/>
                </a:cubicBezTo>
                <a:cubicBezTo>
                  <a:pt x="481830" y="71295"/>
                  <a:pt x="409738" y="52262"/>
                  <a:pt x="409527" y="52252"/>
                </a:cubicBezTo>
                <a:lnTo>
                  <a:pt x="226647" y="43543"/>
                </a:lnTo>
                <a:cubicBezTo>
                  <a:pt x="217939" y="37737"/>
                  <a:pt x="208695" y="32664"/>
                  <a:pt x="200522" y="26126"/>
                </a:cubicBezTo>
                <a:cubicBezTo>
                  <a:pt x="194111" y="20997"/>
                  <a:pt x="190145" y="12933"/>
                  <a:pt x="183104" y="8709"/>
                </a:cubicBezTo>
                <a:cubicBezTo>
                  <a:pt x="175233" y="3986"/>
                  <a:pt x="165687" y="2903"/>
                  <a:pt x="156979" y="0"/>
                </a:cubicBezTo>
                <a:cubicBezTo>
                  <a:pt x="109099" y="3990"/>
                  <a:pt x="61483" y="-9007"/>
                  <a:pt x="26350" y="26126"/>
                </a:cubicBezTo>
                <a:cubicBezTo>
                  <a:pt x="18949" y="33527"/>
                  <a:pt x="14739" y="43543"/>
                  <a:pt x="8933" y="52252"/>
                </a:cubicBezTo>
                <a:cubicBezTo>
                  <a:pt x="4569" y="74071"/>
                  <a:pt x="-8778" y="108491"/>
                  <a:pt x="8933" y="130629"/>
                </a:cubicBezTo>
                <a:cubicBezTo>
                  <a:pt x="14668" y="137797"/>
                  <a:pt x="26350" y="136434"/>
                  <a:pt x="35059" y="139337"/>
                </a:cubicBezTo>
                <a:lnTo>
                  <a:pt x="43767" y="156754"/>
                </a:ln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22" name="Freeform 21"/>
          <p:cNvSpPr/>
          <p:nvPr/>
        </p:nvSpPr>
        <p:spPr bwMode="auto">
          <a:xfrm>
            <a:off x="1604100" y="2597352"/>
            <a:ext cx="587588" cy="703762"/>
          </a:xfrm>
          <a:custGeom>
            <a:avLst/>
            <a:gdLst>
              <a:gd name="connsiteX0" fmla="*/ 142145 w 751745"/>
              <a:gd name="connsiteY0" fmla="*/ 217714 h 609600"/>
              <a:gd name="connsiteX1" fmla="*/ 133437 w 751745"/>
              <a:gd name="connsiteY1" fmla="*/ 531223 h 609600"/>
              <a:gd name="connsiteX2" fmla="*/ 142145 w 751745"/>
              <a:gd name="connsiteY2" fmla="*/ 557348 h 609600"/>
              <a:gd name="connsiteX3" fmla="*/ 159563 w 751745"/>
              <a:gd name="connsiteY3" fmla="*/ 583474 h 609600"/>
              <a:gd name="connsiteX4" fmla="*/ 211814 w 751745"/>
              <a:gd name="connsiteY4" fmla="*/ 609600 h 609600"/>
              <a:gd name="connsiteX5" fmla="*/ 307608 w 751745"/>
              <a:gd name="connsiteY5" fmla="*/ 600891 h 609600"/>
              <a:gd name="connsiteX6" fmla="*/ 333734 w 751745"/>
              <a:gd name="connsiteY6" fmla="*/ 583474 h 609600"/>
              <a:gd name="connsiteX7" fmla="*/ 403403 w 751745"/>
              <a:gd name="connsiteY7" fmla="*/ 566057 h 609600"/>
              <a:gd name="connsiteX8" fmla="*/ 612408 w 751745"/>
              <a:gd name="connsiteY8" fmla="*/ 566057 h 609600"/>
              <a:gd name="connsiteX9" fmla="*/ 638534 w 751745"/>
              <a:gd name="connsiteY9" fmla="*/ 539931 h 609600"/>
              <a:gd name="connsiteX10" fmla="*/ 673368 w 751745"/>
              <a:gd name="connsiteY10" fmla="*/ 487680 h 609600"/>
              <a:gd name="connsiteX11" fmla="*/ 682077 w 751745"/>
              <a:gd name="connsiteY11" fmla="*/ 452845 h 609600"/>
              <a:gd name="connsiteX12" fmla="*/ 690785 w 751745"/>
              <a:gd name="connsiteY12" fmla="*/ 348343 h 609600"/>
              <a:gd name="connsiteX13" fmla="*/ 708203 w 751745"/>
              <a:gd name="connsiteY13" fmla="*/ 322217 h 609600"/>
              <a:gd name="connsiteX14" fmla="*/ 716911 w 751745"/>
              <a:gd name="connsiteY14" fmla="*/ 296091 h 609600"/>
              <a:gd name="connsiteX15" fmla="*/ 751745 w 751745"/>
              <a:gd name="connsiteY15" fmla="*/ 243840 h 609600"/>
              <a:gd name="connsiteX16" fmla="*/ 743037 w 751745"/>
              <a:gd name="connsiteY16" fmla="*/ 139337 h 609600"/>
              <a:gd name="connsiteX17" fmla="*/ 682077 w 751745"/>
              <a:gd name="connsiteY17" fmla="*/ 69668 h 609600"/>
              <a:gd name="connsiteX18" fmla="*/ 655951 w 751745"/>
              <a:gd name="connsiteY18" fmla="*/ 60960 h 609600"/>
              <a:gd name="connsiteX19" fmla="*/ 621117 w 751745"/>
              <a:gd name="connsiteY19" fmla="*/ 43543 h 609600"/>
              <a:gd name="connsiteX20" fmla="*/ 499197 w 751745"/>
              <a:gd name="connsiteY20" fmla="*/ 17417 h 609600"/>
              <a:gd name="connsiteX21" fmla="*/ 368568 w 751745"/>
              <a:gd name="connsiteY21" fmla="*/ 8708 h 609600"/>
              <a:gd name="connsiteX22" fmla="*/ 211814 w 751745"/>
              <a:gd name="connsiteY22" fmla="*/ 0 h 609600"/>
              <a:gd name="connsiteX23" fmla="*/ 63768 w 751745"/>
              <a:gd name="connsiteY23" fmla="*/ 8708 h 609600"/>
              <a:gd name="connsiteX24" fmla="*/ 11517 w 751745"/>
              <a:gd name="connsiteY24" fmla="*/ 26125 h 609600"/>
              <a:gd name="connsiteX25" fmla="*/ 11517 w 751745"/>
              <a:gd name="connsiteY25" fmla="*/ 113211 h 609600"/>
              <a:gd name="connsiteX26" fmla="*/ 63768 w 751745"/>
              <a:gd name="connsiteY26" fmla="*/ 139337 h 609600"/>
              <a:gd name="connsiteX27" fmla="*/ 98603 w 751745"/>
              <a:gd name="connsiteY27" fmla="*/ 182880 h 609600"/>
              <a:gd name="connsiteX28" fmla="*/ 116020 w 751745"/>
              <a:gd name="connsiteY28" fmla="*/ 209005 h 609600"/>
              <a:gd name="connsiteX29" fmla="*/ 142145 w 751745"/>
              <a:gd name="connsiteY29" fmla="*/ 2177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1745" h="609600">
                <a:moveTo>
                  <a:pt x="142145" y="217714"/>
                </a:moveTo>
                <a:cubicBezTo>
                  <a:pt x="145048" y="271417"/>
                  <a:pt x="117664" y="270972"/>
                  <a:pt x="133437" y="531223"/>
                </a:cubicBezTo>
                <a:cubicBezTo>
                  <a:pt x="133992" y="540386"/>
                  <a:pt x="138040" y="549138"/>
                  <a:pt x="142145" y="557348"/>
                </a:cubicBezTo>
                <a:cubicBezTo>
                  <a:pt x="146826" y="566710"/>
                  <a:pt x="152162" y="576073"/>
                  <a:pt x="159563" y="583474"/>
                </a:cubicBezTo>
                <a:cubicBezTo>
                  <a:pt x="176445" y="600356"/>
                  <a:pt x="190565" y="602517"/>
                  <a:pt x="211814" y="609600"/>
                </a:cubicBezTo>
                <a:cubicBezTo>
                  <a:pt x="243745" y="606697"/>
                  <a:pt x="276257" y="607609"/>
                  <a:pt x="307608" y="600891"/>
                </a:cubicBezTo>
                <a:cubicBezTo>
                  <a:pt x="317842" y="598698"/>
                  <a:pt x="324373" y="588155"/>
                  <a:pt x="333734" y="583474"/>
                </a:cubicBezTo>
                <a:cubicBezTo>
                  <a:pt x="351589" y="574546"/>
                  <a:pt x="386836" y="569370"/>
                  <a:pt x="403403" y="566057"/>
                </a:cubicBezTo>
                <a:cubicBezTo>
                  <a:pt x="469751" y="571586"/>
                  <a:pt x="546060" y="583750"/>
                  <a:pt x="612408" y="566057"/>
                </a:cubicBezTo>
                <a:cubicBezTo>
                  <a:pt x="624308" y="562884"/>
                  <a:pt x="630973" y="549653"/>
                  <a:pt x="638534" y="539931"/>
                </a:cubicBezTo>
                <a:cubicBezTo>
                  <a:pt x="651385" y="523408"/>
                  <a:pt x="673368" y="487680"/>
                  <a:pt x="673368" y="487680"/>
                </a:cubicBezTo>
                <a:cubicBezTo>
                  <a:pt x="676271" y="476068"/>
                  <a:pt x="680592" y="464722"/>
                  <a:pt x="682077" y="452845"/>
                </a:cubicBezTo>
                <a:cubicBezTo>
                  <a:pt x="686413" y="418160"/>
                  <a:pt x="683930" y="382619"/>
                  <a:pt x="690785" y="348343"/>
                </a:cubicBezTo>
                <a:cubicBezTo>
                  <a:pt x="692838" y="338080"/>
                  <a:pt x="702397" y="330926"/>
                  <a:pt x="708203" y="322217"/>
                </a:cubicBezTo>
                <a:cubicBezTo>
                  <a:pt x="711106" y="313508"/>
                  <a:pt x="712453" y="304116"/>
                  <a:pt x="716911" y="296091"/>
                </a:cubicBezTo>
                <a:cubicBezTo>
                  <a:pt x="727077" y="277793"/>
                  <a:pt x="751745" y="243840"/>
                  <a:pt x="751745" y="243840"/>
                </a:cubicBezTo>
                <a:cubicBezTo>
                  <a:pt x="748842" y="209006"/>
                  <a:pt x="752392" y="173017"/>
                  <a:pt x="743037" y="139337"/>
                </a:cubicBezTo>
                <a:cubicBezTo>
                  <a:pt x="734609" y="108997"/>
                  <a:pt x="709514" y="83386"/>
                  <a:pt x="682077" y="69668"/>
                </a:cubicBezTo>
                <a:cubicBezTo>
                  <a:pt x="673866" y="65563"/>
                  <a:pt x="664388" y="64576"/>
                  <a:pt x="655951" y="60960"/>
                </a:cubicBezTo>
                <a:cubicBezTo>
                  <a:pt x="644019" y="55846"/>
                  <a:pt x="633433" y="47648"/>
                  <a:pt x="621117" y="43543"/>
                </a:cubicBezTo>
                <a:cubicBezTo>
                  <a:pt x="595545" y="35019"/>
                  <a:pt x="529898" y="20341"/>
                  <a:pt x="499197" y="17417"/>
                </a:cubicBezTo>
                <a:cubicBezTo>
                  <a:pt x="455754" y="13280"/>
                  <a:pt x="412128" y="11348"/>
                  <a:pt x="368568" y="8708"/>
                </a:cubicBezTo>
                <a:lnTo>
                  <a:pt x="211814" y="0"/>
                </a:lnTo>
                <a:cubicBezTo>
                  <a:pt x="162465" y="2903"/>
                  <a:pt x="112787" y="2314"/>
                  <a:pt x="63768" y="8708"/>
                </a:cubicBezTo>
                <a:cubicBezTo>
                  <a:pt x="45563" y="11082"/>
                  <a:pt x="11517" y="26125"/>
                  <a:pt x="11517" y="26125"/>
                </a:cubicBezTo>
                <a:cubicBezTo>
                  <a:pt x="366" y="59577"/>
                  <a:pt x="-7544" y="70324"/>
                  <a:pt x="11517" y="113211"/>
                </a:cubicBezTo>
                <a:cubicBezTo>
                  <a:pt x="17389" y="126422"/>
                  <a:pt x="52176" y="135473"/>
                  <a:pt x="63768" y="139337"/>
                </a:cubicBezTo>
                <a:cubicBezTo>
                  <a:pt x="117368" y="219739"/>
                  <a:pt x="48972" y="120844"/>
                  <a:pt x="98603" y="182880"/>
                </a:cubicBezTo>
                <a:cubicBezTo>
                  <a:pt x="105141" y="191053"/>
                  <a:pt x="107045" y="203620"/>
                  <a:pt x="116020" y="209005"/>
                </a:cubicBezTo>
                <a:cubicBezTo>
                  <a:pt x="123487" y="213485"/>
                  <a:pt x="139242" y="164011"/>
                  <a:pt x="142145" y="217714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C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511541" y="1334791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863783" y="1286574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228048" y="1295905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583524" y="1291905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233640" y="2941439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223717" y="2458292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233639" y="1984816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le 12"/>
          <p:cNvSpPr txBox="1">
            <a:spLocks/>
          </p:cNvSpPr>
          <p:nvPr/>
        </p:nvSpPr>
        <p:spPr>
          <a:xfrm>
            <a:off x="838200" y="134208"/>
            <a:ext cx="10515600" cy="1004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Z-Order curve: Range Query</a:t>
            </a:r>
            <a:endParaRPr lang="en-US" sz="3800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6320"/>
              </p:ext>
            </p:extLst>
          </p:nvPr>
        </p:nvGraphicFramePr>
        <p:xfrm>
          <a:off x="6367966" y="1429011"/>
          <a:ext cx="3041672" cy="218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18"/>
                <a:gridCol w="760418"/>
                <a:gridCol w="760418"/>
                <a:gridCol w="760418"/>
              </a:tblGrid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4" name="Straight Arrow Connector 33"/>
          <p:cNvCxnSpPr/>
          <p:nvPr/>
        </p:nvCxnSpPr>
        <p:spPr bwMode="auto">
          <a:xfrm>
            <a:off x="6285438" y="3770420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/>
          <p:nvPr/>
        </p:nvCxnSpPr>
        <p:spPr bwMode="auto">
          <a:xfrm flipV="1">
            <a:off x="6285438" y="1179620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Rectangle 35"/>
          <p:cNvSpPr/>
          <p:nvPr/>
        </p:nvSpPr>
        <p:spPr bwMode="auto">
          <a:xfrm>
            <a:off x="6777198" y="3876166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37" name="Rectangle 36"/>
          <p:cNvSpPr/>
          <p:nvPr/>
        </p:nvSpPr>
        <p:spPr bwMode="auto">
          <a:xfrm rot="16200000">
            <a:off x="4763824" y="2322620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6777198" y="2672356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856649" y="2672356"/>
            <a:ext cx="666322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7542190" y="2672356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6758976" y="2163591"/>
            <a:ext cx="763995" cy="508765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6720757" y="1601954"/>
            <a:ext cx="15085" cy="618088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787930" y="1540639"/>
            <a:ext cx="666227" cy="679403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7522971" y="1516280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519077" y="1552818"/>
            <a:ext cx="706919" cy="1766849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8243178" y="2655050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322629" y="2655050"/>
            <a:ext cx="666322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9008170" y="2655050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 flipV="1">
            <a:off x="8322164" y="2146240"/>
            <a:ext cx="763995" cy="508765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 flipV="1">
            <a:off x="8283945" y="1584603"/>
            <a:ext cx="15085" cy="618088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8351118" y="1523288"/>
            <a:ext cx="666227" cy="679403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9086159" y="1498929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13"/>
          <p:cNvSpPr>
            <a:spLocks noGrp="1"/>
          </p:cNvSpPr>
          <p:nvPr>
            <p:ph idx="1"/>
          </p:nvPr>
        </p:nvSpPr>
        <p:spPr>
          <a:xfrm>
            <a:off x="579822" y="4627500"/>
            <a:ext cx="11335370" cy="1938740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b="1" dirty="0" smtClean="0"/>
              <a:t>Z-order</a:t>
            </a:r>
            <a:r>
              <a:rPr lang="en-US" sz="1700" b="1" dirty="0" smtClean="0"/>
              <a:t>:  </a:t>
            </a:r>
            <a:r>
              <a:rPr lang="en-US" sz="1800" b="1" dirty="0" smtClean="0">
                <a:solidFill>
                  <a:srgbClr val="0070C0"/>
                </a:solidFill>
              </a:rPr>
              <a:t>(0,0) (0,1) </a:t>
            </a:r>
            <a:r>
              <a:rPr lang="en-US" sz="1800" b="1" dirty="0" smtClean="0"/>
              <a:t>(1,0) (1,1) (0,2) </a:t>
            </a:r>
            <a:r>
              <a:rPr lang="en-U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(0,3) </a:t>
            </a:r>
            <a:r>
              <a:rPr lang="en-US" sz="1800" b="1" dirty="0" smtClean="0"/>
              <a:t>(1,2) (1,3) (2,0) </a:t>
            </a:r>
            <a:r>
              <a:rPr lang="en-US" sz="1800" b="1" dirty="0" smtClean="0">
                <a:solidFill>
                  <a:srgbClr val="7030A0"/>
                </a:solidFill>
              </a:rPr>
              <a:t>(2,1) </a:t>
            </a:r>
            <a:r>
              <a:rPr lang="en-US" sz="1800" b="1" dirty="0" smtClean="0"/>
              <a:t>(3,0) </a:t>
            </a:r>
            <a:r>
              <a:rPr lang="en-US" sz="1800" b="1" dirty="0" smtClean="0">
                <a:solidFill>
                  <a:srgbClr val="7030A0"/>
                </a:solidFill>
              </a:rPr>
              <a:t>(3,1) (2,2) </a:t>
            </a:r>
            <a:r>
              <a:rPr lang="en-US" sz="1800" b="1" dirty="0" smtClean="0"/>
              <a:t>(2,3) </a:t>
            </a:r>
            <a:r>
              <a:rPr lang="en-US" sz="1800" b="1" dirty="0" smtClean="0">
                <a:solidFill>
                  <a:srgbClr val="7030A0"/>
                </a:solidFill>
              </a:rPr>
              <a:t>(3,2) (3,3)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lvl="0">
              <a:spcBef>
                <a:spcPts val="600"/>
              </a:spcBef>
              <a:spcAft>
                <a:spcPts val="1200"/>
              </a:spcAft>
            </a:pPr>
            <a:endParaRPr lang="en-US" sz="1900" dirty="0" smtClean="0"/>
          </a:p>
          <a:p>
            <a:pPr lvl="1"/>
            <a:endParaRPr lang="en-US" sz="1900" dirty="0" smtClean="0"/>
          </a:p>
        </p:txBody>
      </p:sp>
      <p:sp>
        <p:nvSpPr>
          <p:cNvPr id="46" name="Right Brace 45"/>
          <p:cNvSpPr/>
          <p:nvPr/>
        </p:nvSpPr>
        <p:spPr>
          <a:xfrm rot="16200000">
            <a:off x="2380867" y="4149375"/>
            <a:ext cx="291355" cy="6749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189959" y="4042589"/>
            <a:ext cx="673824" cy="32620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C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5" name="Right Brace 54"/>
          <p:cNvSpPr/>
          <p:nvPr/>
        </p:nvSpPr>
        <p:spPr>
          <a:xfrm rot="5400000">
            <a:off x="10176999" y="4834142"/>
            <a:ext cx="266676" cy="707868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0042589" y="5401451"/>
            <a:ext cx="535496" cy="298579"/>
          </a:xfrm>
          <a:prstGeom prst="rect">
            <a:avLst/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57" name="Right Brace 56"/>
          <p:cNvSpPr/>
          <p:nvPr/>
        </p:nvSpPr>
        <p:spPr>
          <a:xfrm rot="5400000">
            <a:off x="8551472" y="4775285"/>
            <a:ext cx="266676" cy="707868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8417062" y="5342594"/>
            <a:ext cx="535496" cy="298579"/>
          </a:xfrm>
          <a:prstGeom prst="rect">
            <a:avLst/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59" name="Right Brace 58"/>
          <p:cNvSpPr/>
          <p:nvPr/>
        </p:nvSpPr>
        <p:spPr>
          <a:xfrm rot="5400000">
            <a:off x="7110685" y="4800743"/>
            <a:ext cx="266676" cy="568828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011937" y="5298532"/>
            <a:ext cx="430313" cy="298579"/>
          </a:xfrm>
          <a:prstGeom prst="rect">
            <a:avLst/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61" name="Right Brace 60"/>
          <p:cNvSpPr/>
          <p:nvPr/>
        </p:nvSpPr>
        <p:spPr>
          <a:xfrm rot="5400000">
            <a:off x="4876524" y="4844805"/>
            <a:ext cx="266676" cy="568828"/>
          </a:xfrm>
          <a:prstGeom prst="rightBr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794706" y="5305656"/>
            <a:ext cx="430313" cy="298579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574715" y="2463134"/>
            <a:ext cx="1277306" cy="960114"/>
          </a:xfrm>
          <a:prstGeom prst="rect">
            <a:avLst/>
          </a:prstGeom>
          <a:noFill/>
          <a:ln w="31750">
            <a:solidFill>
              <a:srgbClr val="FF0000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Q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4" name="Down Arrow 63"/>
          <p:cNvSpPr/>
          <p:nvPr/>
        </p:nvSpPr>
        <p:spPr>
          <a:xfrm>
            <a:off x="3691214" y="4153241"/>
            <a:ext cx="261257" cy="540879"/>
          </a:xfrm>
          <a:prstGeom prst="down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Down Arrow 64"/>
          <p:cNvSpPr/>
          <p:nvPr/>
        </p:nvSpPr>
        <p:spPr>
          <a:xfrm flipV="1">
            <a:off x="2054832" y="5086606"/>
            <a:ext cx="261257" cy="497517"/>
          </a:xfrm>
          <a:prstGeom prst="down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5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Content Placeholder 13"/>
          <p:cNvSpPr>
            <a:spLocks noGrp="1"/>
          </p:cNvSpPr>
          <p:nvPr>
            <p:ph idx="1"/>
          </p:nvPr>
        </p:nvSpPr>
        <p:spPr>
          <a:xfrm>
            <a:off x="577919" y="4669999"/>
            <a:ext cx="10515600" cy="849834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b="1" dirty="0" smtClean="0"/>
              <a:t>Z-order</a:t>
            </a:r>
            <a:r>
              <a:rPr lang="en-US" sz="1700" b="1" dirty="0" smtClean="0"/>
              <a:t>:  </a:t>
            </a:r>
            <a:r>
              <a:rPr lang="en-US" sz="1800" b="1" dirty="0" smtClean="0">
                <a:solidFill>
                  <a:srgbClr val="0070C0"/>
                </a:solidFill>
              </a:rPr>
              <a:t>(0,0) (0,1) </a:t>
            </a:r>
            <a:r>
              <a:rPr lang="en-US" sz="1800" b="1" dirty="0" smtClean="0"/>
              <a:t>(1,0) (1,1) (0,2) </a:t>
            </a:r>
            <a:r>
              <a:rPr lang="en-U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(0,3) </a:t>
            </a:r>
            <a:r>
              <a:rPr lang="en-US" sz="1800" b="1" dirty="0" smtClean="0"/>
              <a:t>(1,2) (1,3) (2,0) </a:t>
            </a:r>
            <a:r>
              <a:rPr lang="en-US" sz="1800" b="1" dirty="0" smtClean="0">
                <a:solidFill>
                  <a:srgbClr val="7030A0"/>
                </a:solidFill>
              </a:rPr>
              <a:t>(2,1) </a:t>
            </a:r>
            <a:r>
              <a:rPr lang="en-US" sz="1800" b="1" dirty="0" smtClean="0"/>
              <a:t>(3,0) </a:t>
            </a:r>
            <a:r>
              <a:rPr lang="en-US" sz="1800" b="1" dirty="0" smtClean="0">
                <a:solidFill>
                  <a:srgbClr val="7030A0"/>
                </a:solidFill>
              </a:rPr>
              <a:t>(3,1) (2,2) </a:t>
            </a:r>
            <a:r>
              <a:rPr lang="en-US" sz="1800" b="1" dirty="0" smtClean="0"/>
              <a:t>(2,3) </a:t>
            </a:r>
            <a:r>
              <a:rPr lang="en-US" sz="1800" b="1" dirty="0" smtClean="0">
                <a:solidFill>
                  <a:srgbClr val="7030A0"/>
                </a:solidFill>
              </a:rPr>
              <a:t>(3,2) (3,3)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lvl="0">
              <a:spcBef>
                <a:spcPts val="600"/>
              </a:spcBef>
              <a:spcAft>
                <a:spcPts val="1200"/>
              </a:spcAft>
            </a:pPr>
            <a:endParaRPr lang="en-US" sz="1900" dirty="0" smtClean="0"/>
          </a:p>
          <a:p>
            <a:pPr lvl="1"/>
            <a:endParaRPr lang="en-US" sz="1900" dirty="0" smtClean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836010"/>
              </p:ext>
            </p:extLst>
          </p:nvPr>
        </p:nvGraphicFramePr>
        <p:xfrm>
          <a:off x="1582456" y="1513502"/>
          <a:ext cx="2578444" cy="190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11"/>
                <a:gridCol w="644611"/>
                <a:gridCol w="644611"/>
                <a:gridCol w="644611"/>
              </a:tblGrid>
              <a:tr h="47611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7" name="Straight Connector 26"/>
          <p:cNvCxnSpPr/>
          <p:nvPr/>
        </p:nvCxnSpPr>
        <p:spPr>
          <a:xfrm flipV="1">
            <a:off x="1239101" y="3415698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 bwMode="auto">
          <a:xfrm>
            <a:off x="1353858" y="3618271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1353858" y="1027471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1644583" y="380116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0      1      2      3 </a:t>
            </a:r>
          </a:p>
        </p:txBody>
      </p:sp>
      <p:sp>
        <p:nvSpPr>
          <p:cNvPr id="19" name="Rectangle 18"/>
          <p:cNvSpPr/>
          <p:nvPr/>
        </p:nvSpPr>
        <p:spPr bwMode="auto">
          <a:xfrm rot="16200000">
            <a:off x="-165632" y="2211869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3183235" y="1698030"/>
            <a:ext cx="941615" cy="1140823"/>
          </a:xfrm>
          <a:custGeom>
            <a:avLst/>
            <a:gdLst>
              <a:gd name="connsiteX0" fmla="*/ 130629 w 1428206"/>
              <a:gd name="connsiteY0" fmla="*/ 618309 h 1332412"/>
              <a:gd name="connsiteX1" fmla="*/ 78377 w 1428206"/>
              <a:gd name="connsiteY1" fmla="*/ 687977 h 1332412"/>
              <a:gd name="connsiteX2" fmla="*/ 69669 w 1428206"/>
              <a:gd name="connsiteY2" fmla="*/ 714103 h 1332412"/>
              <a:gd name="connsiteX3" fmla="*/ 26126 w 1428206"/>
              <a:gd name="connsiteY3" fmla="*/ 783772 h 1332412"/>
              <a:gd name="connsiteX4" fmla="*/ 8709 w 1428206"/>
              <a:gd name="connsiteY4" fmla="*/ 853440 h 1332412"/>
              <a:gd name="connsiteX5" fmla="*/ 0 w 1428206"/>
              <a:gd name="connsiteY5" fmla="*/ 888274 h 1332412"/>
              <a:gd name="connsiteX6" fmla="*/ 17417 w 1428206"/>
              <a:gd name="connsiteY6" fmla="*/ 1079863 h 1332412"/>
              <a:gd name="connsiteX7" fmla="*/ 34834 w 1428206"/>
              <a:gd name="connsiteY7" fmla="*/ 1105989 h 1332412"/>
              <a:gd name="connsiteX8" fmla="*/ 43543 w 1428206"/>
              <a:gd name="connsiteY8" fmla="*/ 1132114 h 1332412"/>
              <a:gd name="connsiteX9" fmla="*/ 69669 w 1428206"/>
              <a:gd name="connsiteY9" fmla="*/ 1149532 h 1332412"/>
              <a:gd name="connsiteX10" fmla="*/ 87086 w 1428206"/>
              <a:gd name="connsiteY10" fmla="*/ 1193074 h 1332412"/>
              <a:gd name="connsiteX11" fmla="*/ 139337 w 1428206"/>
              <a:gd name="connsiteY11" fmla="*/ 1236617 h 1332412"/>
              <a:gd name="connsiteX12" fmla="*/ 156754 w 1428206"/>
              <a:gd name="connsiteY12" fmla="*/ 1262743 h 1332412"/>
              <a:gd name="connsiteX13" fmla="*/ 235132 w 1428206"/>
              <a:gd name="connsiteY13" fmla="*/ 1306286 h 1332412"/>
              <a:gd name="connsiteX14" fmla="*/ 278674 w 1428206"/>
              <a:gd name="connsiteY14" fmla="*/ 1332412 h 1332412"/>
              <a:gd name="connsiteX15" fmla="*/ 357052 w 1428206"/>
              <a:gd name="connsiteY15" fmla="*/ 1323703 h 1332412"/>
              <a:gd name="connsiteX16" fmla="*/ 391886 w 1428206"/>
              <a:gd name="connsiteY16" fmla="*/ 1271452 h 1332412"/>
              <a:gd name="connsiteX17" fmla="*/ 409303 w 1428206"/>
              <a:gd name="connsiteY17" fmla="*/ 1245326 h 1332412"/>
              <a:gd name="connsiteX18" fmla="*/ 418012 w 1428206"/>
              <a:gd name="connsiteY18" fmla="*/ 1193074 h 1332412"/>
              <a:gd name="connsiteX19" fmla="*/ 435429 w 1428206"/>
              <a:gd name="connsiteY19" fmla="*/ 1166949 h 1332412"/>
              <a:gd name="connsiteX20" fmla="*/ 496389 w 1428206"/>
              <a:gd name="connsiteY20" fmla="*/ 1123406 h 1332412"/>
              <a:gd name="connsiteX21" fmla="*/ 670560 w 1428206"/>
              <a:gd name="connsiteY21" fmla="*/ 1132114 h 1332412"/>
              <a:gd name="connsiteX22" fmla="*/ 748937 w 1428206"/>
              <a:gd name="connsiteY22" fmla="*/ 1166949 h 1332412"/>
              <a:gd name="connsiteX23" fmla="*/ 809897 w 1428206"/>
              <a:gd name="connsiteY23" fmla="*/ 1184366 h 1332412"/>
              <a:gd name="connsiteX24" fmla="*/ 879566 w 1428206"/>
              <a:gd name="connsiteY24" fmla="*/ 1201783 h 1332412"/>
              <a:gd name="connsiteX25" fmla="*/ 1114697 w 1428206"/>
              <a:gd name="connsiteY25" fmla="*/ 1193074 h 1332412"/>
              <a:gd name="connsiteX26" fmla="*/ 1140823 w 1428206"/>
              <a:gd name="connsiteY26" fmla="*/ 1184366 h 1332412"/>
              <a:gd name="connsiteX27" fmla="*/ 1175657 w 1428206"/>
              <a:gd name="connsiteY27" fmla="*/ 1175657 h 1332412"/>
              <a:gd name="connsiteX28" fmla="*/ 1227909 w 1428206"/>
              <a:gd name="connsiteY28" fmla="*/ 1158240 h 1332412"/>
              <a:gd name="connsiteX29" fmla="*/ 1288869 w 1428206"/>
              <a:gd name="connsiteY29" fmla="*/ 1140823 h 1332412"/>
              <a:gd name="connsiteX30" fmla="*/ 1341120 w 1428206"/>
              <a:gd name="connsiteY30" fmla="*/ 1114697 h 1332412"/>
              <a:gd name="connsiteX31" fmla="*/ 1375954 w 1428206"/>
              <a:gd name="connsiteY31" fmla="*/ 1079863 h 1332412"/>
              <a:gd name="connsiteX32" fmla="*/ 1402080 w 1428206"/>
              <a:gd name="connsiteY32" fmla="*/ 1062446 h 1332412"/>
              <a:gd name="connsiteX33" fmla="*/ 1410789 w 1428206"/>
              <a:gd name="connsiteY33" fmla="*/ 1036320 h 1332412"/>
              <a:gd name="connsiteX34" fmla="*/ 1428206 w 1428206"/>
              <a:gd name="connsiteY34" fmla="*/ 923109 h 1332412"/>
              <a:gd name="connsiteX35" fmla="*/ 1419497 w 1428206"/>
              <a:gd name="connsiteY35" fmla="*/ 644434 h 1332412"/>
              <a:gd name="connsiteX36" fmla="*/ 1410789 w 1428206"/>
              <a:gd name="connsiteY36" fmla="*/ 618309 h 1332412"/>
              <a:gd name="connsiteX37" fmla="*/ 1402080 w 1428206"/>
              <a:gd name="connsiteY37" fmla="*/ 574766 h 1332412"/>
              <a:gd name="connsiteX38" fmla="*/ 1393372 w 1428206"/>
              <a:gd name="connsiteY38" fmla="*/ 548640 h 1332412"/>
              <a:gd name="connsiteX39" fmla="*/ 1384663 w 1428206"/>
              <a:gd name="connsiteY39" fmla="*/ 513806 h 1332412"/>
              <a:gd name="connsiteX40" fmla="*/ 1367246 w 1428206"/>
              <a:gd name="connsiteY40" fmla="*/ 400594 h 1332412"/>
              <a:gd name="connsiteX41" fmla="*/ 1349829 w 1428206"/>
              <a:gd name="connsiteY41" fmla="*/ 374469 h 1332412"/>
              <a:gd name="connsiteX42" fmla="*/ 1332412 w 1428206"/>
              <a:gd name="connsiteY42" fmla="*/ 322217 h 1332412"/>
              <a:gd name="connsiteX43" fmla="*/ 1297577 w 1428206"/>
              <a:gd name="connsiteY43" fmla="*/ 261257 h 1332412"/>
              <a:gd name="connsiteX44" fmla="*/ 1280160 w 1428206"/>
              <a:gd name="connsiteY44" fmla="*/ 226423 h 1332412"/>
              <a:gd name="connsiteX45" fmla="*/ 1254034 w 1428206"/>
              <a:gd name="connsiteY45" fmla="*/ 156754 h 1332412"/>
              <a:gd name="connsiteX46" fmla="*/ 1245326 w 1428206"/>
              <a:gd name="connsiteY46" fmla="*/ 121920 h 1332412"/>
              <a:gd name="connsiteX47" fmla="*/ 1219200 w 1428206"/>
              <a:gd name="connsiteY47" fmla="*/ 95794 h 1332412"/>
              <a:gd name="connsiteX48" fmla="*/ 1149532 w 1428206"/>
              <a:gd name="connsiteY48" fmla="*/ 60960 h 1332412"/>
              <a:gd name="connsiteX49" fmla="*/ 1105989 w 1428206"/>
              <a:gd name="connsiteY49" fmla="*/ 52252 h 1332412"/>
              <a:gd name="connsiteX50" fmla="*/ 1053737 w 1428206"/>
              <a:gd name="connsiteY50" fmla="*/ 34834 h 1332412"/>
              <a:gd name="connsiteX51" fmla="*/ 1018903 w 1428206"/>
              <a:gd name="connsiteY51" fmla="*/ 26126 h 1332412"/>
              <a:gd name="connsiteX52" fmla="*/ 975360 w 1428206"/>
              <a:gd name="connsiteY52" fmla="*/ 17417 h 1332412"/>
              <a:gd name="connsiteX53" fmla="*/ 923109 w 1428206"/>
              <a:gd name="connsiteY53" fmla="*/ 0 h 1332412"/>
              <a:gd name="connsiteX54" fmla="*/ 766354 w 1428206"/>
              <a:gd name="connsiteY54" fmla="*/ 8709 h 1332412"/>
              <a:gd name="connsiteX55" fmla="*/ 740229 w 1428206"/>
              <a:gd name="connsiteY55" fmla="*/ 43543 h 1332412"/>
              <a:gd name="connsiteX56" fmla="*/ 705394 w 1428206"/>
              <a:gd name="connsiteY56" fmla="*/ 78377 h 1332412"/>
              <a:gd name="connsiteX57" fmla="*/ 731520 w 1428206"/>
              <a:gd name="connsiteY57" fmla="*/ 235132 h 1332412"/>
              <a:gd name="connsiteX58" fmla="*/ 748937 w 1428206"/>
              <a:gd name="connsiteY58" fmla="*/ 261257 h 1332412"/>
              <a:gd name="connsiteX59" fmla="*/ 766354 w 1428206"/>
              <a:gd name="connsiteY59" fmla="*/ 313509 h 1332412"/>
              <a:gd name="connsiteX60" fmla="*/ 748937 w 1428206"/>
              <a:gd name="connsiteY60" fmla="*/ 339634 h 1332412"/>
              <a:gd name="connsiteX61" fmla="*/ 705394 w 1428206"/>
              <a:gd name="connsiteY61" fmla="*/ 348343 h 1332412"/>
              <a:gd name="connsiteX62" fmla="*/ 644434 w 1428206"/>
              <a:gd name="connsiteY62" fmla="*/ 365760 h 1332412"/>
              <a:gd name="connsiteX63" fmla="*/ 609600 w 1428206"/>
              <a:gd name="connsiteY63" fmla="*/ 374469 h 1332412"/>
              <a:gd name="connsiteX64" fmla="*/ 583474 w 1428206"/>
              <a:gd name="connsiteY64" fmla="*/ 391886 h 1332412"/>
              <a:gd name="connsiteX65" fmla="*/ 487680 w 1428206"/>
              <a:gd name="connsiteY65" fmla="*/ 409303 h 1332412"/>
              <a:gd name="connsiteX66" fmla="*/ 400594 w 1428206"/>
              <a:gd name="connsiteY66" fmla="*/ 461554 h 1332412"/>
              <a:gd name="connsiteX67" fmla="*/ 374469 w 1428206"/>
              <a:gd name="connsiteY67" fmla="*/ 478972 h 1332412"/>
              <a:gd name="connsiteX68" fmla="*/ 348343 w 1428206"/>
              <a:gd name="connsiteY68" fmla="*/ 487680 h 1332412"/>
              <a:gd name="connsiteX69" fmla="*/ 313509 w 1428206"/>
              <a:gd name="connsiteY69" fmla="*/ 505097 h 1332412"/>
              <a:gd name="connsiteX70" fmla="*/ 278674 w 1428206"/>
              <a:gd name="connsiteY70" fmla="*/ 513806 h 1332412"/>
              <a:gd name="connsiteX71" fmla="*/ 252549 w 1428206"/>
              <a:gd name="connsiteY71" fmla="*/ 531223 h 1332412"/>
              <a:gd name="connsiteX72" fmla="*/ 226423 w 1428206"/>
              <a:gd name="connsiteY72" fmla="*/ 539932 h 1332412"/>
              <a:gd name="connsiteX73" fmla="*/ 200297 w 1428206"/>
              <a:gd name="connsiteY73" fmla="*/ 566057 h 1332412"/>
              <a:gd name="connsiteX74" fmla="*/ 174172 w 1428206"/>
              <a:gd name="connsiteY74" fmla="*/ 583474 h 1332412"/>
              <a:gd name="connsiteX75" fmla="*/ 156754 w 1428206"/>
              <a:gd name="connsiteY75" fmla="*/ 609600 h 1332412"/>
              <a:gd name="connsiteX76" fmla="*/ 130629 w 1428206"/>
              <a:gd name="connsiteY76" fmla="*/ 618309 h 13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428206" h="1332412">
                <a:moveTo>
                  <a:pt x="130629" y="618309"/>
                </a:moveTo>
                <a:cubicBezTo>
                  <a:pt x="117566" y="631372"/>
                  <a:pt x="87619" y="669494"/>
                  <a:pt x="78377" y="687977"/>
                </a:cubicBezTo>
                <a:cubicBezTo>
                  <a:pt x="74272" y="696188"/>
                  <a:pt x="74223" y="706133"/>
                  <a:pt x="69669" y="714103"/>
                </a:cubicBezTo>
                <a:cubicBezTo>
                  <a:pt x="26796" y="789132"/>
                  <a:pt x="58046" y="709292"/>
                  <a:pt x="26126" y="783772"/>
                </a:cubicBezTo>
                <a:cubicBezTo>
                  <a:pt x="15350" y="808916"/>
                  <a:pt x="15002" y="825120"/>
                  <a:pt x="8709" y="853440"/>
                </a:cubicBezTo>
                <a:cubicBezTo>
                  <a:pt x="6113" y="865124"/>
                  <a:pt x="2903" y="876663"/>
                  <a:pt x="0" y="888274"/>
                </a:cubicBezTo>
                <a:cubicBezTo>
                  <a:pt x="5806" y="952137"/>
                  <a:pt x="7286" y="1016542"/>
                  <a:pt x="17417" y="1079863"/>
                </a:cubicBezTo>
                <a:cubicBezTo>
                  <a:pt x="19071" y="1090198"/>
                  <a:pt x="30153" y="1096628"/>
                  <a:pt x="34834" y="1105989"/>
                </a:cubicBezTo>
                <a:cubicBezTo>
                  <a:pt x="38939" y="1114199"/>
                  <a:pt x="37809" y="1124946"/>
                  <a:pt x="43543" y="1132114"/>
                </a:cubicBezTo>
                <a:cubicBezTo>
                  <a:pt x="50082" y="1140287"/>
                  <a:pt x="60960" y="1143726"/>
                  <a:pt x="69669" y="1149532"/>
                </a:cubicBezTo>
                <a:cubicBezTo>
                  <a:pt x="75475" y="1164046"/>
                  <a:pt x="79330" y="1179502"/>
                  <a:pt x="87086" y="1193074"/>
                </a:cubicBezTo>
                <a:cubicBezTo>
                  <a:pt x="94008" y="1205187"/>
                  <a:pt x="134628" y="1233086"/>
                  <a:pt x="139337" y="1236617"/>
                </a:cubicBezTo>
                <a:cubicBezTo>
                  <a:pt x="145143" y="1245326"/>
                  <a:pt x="148877" y="1255851"/>
                  <a:pt x="156754" y="1262743"/>
                </a:cubicBezTo>
                <a:cubicBezTo>
                  <a:pt x="229976" y="1326812"/>
                  <a:pt x="183301" y="1280370"/>
                  <a:pt x="235132" y="1306286"/>
                </a:cubicBezTo>
                <a:cubicBezTo>
                  <a:pt x="250271" y="1313856"/>
                  <a:pt x="264160" y="1323703"/>
                  <a:pt x="278674" y="1332412"/>
                </a:cubicBezTo>
                <a:cubicBezTo>
                  <a:pt x="304800" y="1329509"/>
                  <a:pt x="332114" y="1332016"/>
                  <a:pt x="357052" y="1323703"/>
                </a:cubicBezTo>
                <a:cubicBezTo>
                  <a:pt x="386765" y="1313799"/>
                  <a:pt x="381446" y="1292332"/>
                  <a:pt x="391886" y="1271452"/>
                </a:cubicBezTo>
                <a:cubicBezTo>
                  <a:pt x="396567" y="1262091"/>
                  <a:pt x="403497" y="1254035"/>
                  <a:pt x="409303" y="1245326"/>
                </a:cubicBezTo>
                <a:cubicBezTo>
                  <a:pt x="412206" y="1227909"/>
                  <a:pt x="412428" y="1209825"/>
                  <a:pt x="418012" y="1193074"/>
                </a:cubicBezTo>
                <a:cubicBezTo>
                  <a:pt x="421322" y="1183145"/>
                  <a:pt x="428729" y="1174989"/>
                  <a:pt x="435429" y="1166949"/>
                </a:cubicBezTo>
                <a:cubicBezTo>
                  <a:pt x="460648" y="1136686"/>
                  <a:pt x="461170" y="1141015"/>
                  <a:pt x="496389" y="1123406"/>
                </a:cubicBezTo>
                <a:cubicBezTo>
                  <a:pt x="554446" y="1126309"/>
                  <a:pt x="612845" y="1125188"/>
                  <a:pt x="670560" y="1132114"/>
                </a:cubicBezTo>
                <a:cubicBezTo>
                  <a:pt x="689313" y="1134364"/>
                  <a:pt x="730717" y="1159141"/>
                  <a:pt x="748937" y="1166949"/>
                </a:cubicBezTo>
                <a:cubicBezTo>
                  <a:pt x="769809" y="1175894"/>
                  <a:pt x="787813" y="1178056"/>
                  <a:pt x="809897" y="1184366"/>
                </a:cubicBezTo>
                <a:cubicBezTo>
                  <a:pt x="872373" y="1202216"/>
                  <a:pt x="791051" y="1184079"/>
                  <a:pt x="879566" y="1201783"/>
                </a:cubicBezTo>
                <a:cubicBezTo>
                  <a:pt x="957943" y="1198880"/>
                  <a:pt x="1036440" y="1198291"/>
                  <a:pt x="1114697" y="1193074"/>
                </a:cubicBezTo>
                <a:cubicBezTo>
                  <a:pt x="1123856" y="1192463"/>
                  <a:pt x="1131997" y="1186888"/>
                  <a:pt x="1140823" y="1184366"/>
                </a:cubicBezTo>
                <a:cubicBezTo>
                  <a:pt x="1152331" y="1181078"/>
                  <a:pt x="1164193" y="1179096"/>
                  <a:pt x="1175657" y="1175657"/>
                </a:cubicBezTo>
                <a:cubicBezTo>
                  <a:pt x="1193242" y="1170381"/>
                  <a:pt x="1210324" y="1163515"/>
                  <a:pt x="1227909" y="1158240"/>
                </a:cubicBezTo>
                <a:cubicBezTo>
                  <a:pt x="1241866" y="1154053"/>
                  <a:pt x="1274232" y="1148142"/>
                  <a:pt x="1288869" y="1140823"/>
                </a:cubicBezTo>
                <a:cubicBezTo>
                  <a:pt x="1356396" y="1107059"/>
                  <a:pt x="1275451" y="1136588"/>
                  <a:pt x="1341120" y="1114697"/>
                </a:cubicBezTo>
                <a:cubicBezTo>
                  <a:pt x="1352731" y="1103086"/>
                  <a:pt x="1363486" y="1090550"/>
                  <a:pt x="1375954" y="1079863"/>
                </a:cubicBezTo>
                <a:cubicBezTo>
                  <a:pt x="1383901" y="1073052"/>
                  <a:pt x="1395542" y="1070619"/>
                  <a:pt x="1402080" y="1062446"/>
                </a:cubicBezTo>
                <a:cubicBezTo>
                  <a:pt x="1407815" y="1055278"/>
                  <a:pt x="1408563" y="1045226"/>
                  <a:pt x="1410789" y="1036320"/>
                </a:cubicBezTo>
                <a:cubicBezTo>
                  <a:pt x="1420761" y="996433"/>
                  <a:pt x="1422919" y="965399"/>
                  <a:pt x="1428206" y="923109"/>
                </a:cubicBezTo>
                <a:cubicBezTo>
                  <a:pt x="1425303" y="830217"/>
                  <a:pt x="1424799" y="737220"/>
                  <a:pt x="1419497" y="644434"/>
                </a:cubicBezTo>
                <a:cubicBezTo>
                  <a:pt x="1418973" y="635270"/>
                  <a:pt x="1413015" y="627214"/>
                  <a:pt x="1410789" y="618309"/>
                </a:cubicBezTo>
                <a:cubicBezTo>
                  <a:pt x="1407199" y="603949"/>
                  <a:pt x="1405670" y="589126"/>
                  <a:pt x="1402080" y="574766"/>
                </a:cubicBezTo>
                <a:cubicBezTo>
                  <a:pt x="1399854" y="565860"/>
                  <a:pt x="1395894" y="557466"/>
                  <a:pt x="1393372" y="548640"/>
                </a:cubicBezTo>
                <a:cubicBezTo>
                  <a:pt x="1390084" y="537132"/>
                  <a:pt x="1387566" y="525417"/>
                  <a:pt x="1384663" y="513806"/>
                </a:cubicBezTo>
                <a:cubicBezTo>
                  <a:pt x="1382916" y="498080"/>
                  <a:pt x="1378557" y="426988"/>
                  <a:pt x="1367246" y="400594"/>
                </a:cubicBezTo>
                <a:cubicBezTo>
                  <a:pt x="1363123" y="390974"/>
                  <a:pt x="1354080" y="384033"/>
                  <a:pt x="1349829" y="374469"/>
                </a:cubicBezTo>
                <a:cubicBezTo>
                  <a:pt x="1342373" y="357692"/>
                  <a:pt x="1340623" y="338638"/>
                  <a:pt x="1332412" y="322217"/>
                </a:cubicBezTo>
                <a:cubicBezTo>
                  <a:pt x="1279764" y="216927"/>
                  <a:pt x="1346824" y="347441"/>
                  <a:pt x="1297577" y="261257"/>
                </a:cubicBezTo>
                <a:cubicBezTo>
                  <a:pt x="1291136" y="249986"/>
                  <a:pt x="1285966" y="238034"/>
                  <a:pt x="1280160" y="226423"/>
                </a:cubicBezTo>
                <a:cubicBezTo>
                  <a:pt x="1258074" y="115988"/>
                  <a:pt x="1287671" y="235239"/>
                  <a:pt x="1254034" y="156754"/>
                </a:cubicBezTo>
                <a:cubicBezTo>
                  <a:pt x="1249319" y="145753"/>
                  <a:pt x="1251264" y="132312"/>
                  <a:pt x="1245326" y="121920"/>
                </a:cubicBezTo>
                <a:cubicBezTo>
                  <a:pt x="1239216" y="111227"/>
                  <a:pt x="1228661" y="103678"/>
                  <a:pt x="1219200" y="95794"/>
                </a:cubicBezTo>
                <a:cubicBezTo>
                  <a:pt x="1198984" y="78947"/>
                  <a:pt x="1174539" y="68462"/>
                  <a:pt x="1149532" y="60960"/>
                </a:cubicBezTo>
                <a:cubicBezTo>
                  <a:pt x="1135354" y="56707"/>
                  <a:pt x="1120269" y="56147"/>
                  <a:pt x="1105989" y="52252"/>
                </a:cubicBezTo>
                <a:cubicBezTo>
                  <a:pt x="1088276" y="47421"/>
                  <a:pt x="1071548" y="39287"/>
                  <a:pt x="1053737" y="34834"/>
                </a:cubicBezTo>
                <a:cubicBezTo>
                  <a:pt x="1042126" y="31931"/>
                  <a:pt x="1030587" y="28722"/>
                  <a:pt x="1018903" y="26126"/>
                </a:cubicBezTo>
                <a:cubicBezTo>
                  <a:pt x="1004454" y="22915"/>
                  <a:pt x="989640" y="21312"/>
                  <a:pt x="975360" y="17417"/>
                </a:cubicBezTo>
                <a:cubicBezTo>
                  <a:pt x="957648" y="12586"/>
                  <a:pt x="940526" y="5806"/>
                  <a:pt x="923109" y="0"/>
                </a:cubicBezTo>
                <a:cubicBezTo>
                  <a:pt x="870857" y="2903"/>
                  <a:pt x="817263" y="-3412"/>
                  <a:pt x="766354" y="8709"/>
                </a:cubicBezTo>
                <a:cubicBezTo>
                  <a:pt x="752235" y="12071"/>
                  <a:pt x="749787" y="32620"/>
                  <a:pt x="740229" y="43543"/>
                </a:cubicBezTo>
                <a:cubicBezTo>
                  <a:pt x="729416" y="55901"/>
                  <a:pt x="717006" y="66766"/>
                  <a:pt x="705394" y="78377"/>
                </a:cubicBezTo>
                <a:cubicBezTo>
                  <a:pt x="712745" y="181284"/>
                  <a:pt x="696610" y="174039"/>
                  <a:pt x="731520" y="235132"/>
                </a:cubicBezTo>
                <a:cubicBezTo>
                  <a:pt x="736713" y="244219"/>
                  <a:pt x="744686" y="251693"/>
                  <a:pt x="748937" y="261257"/>
                </a:cubicBezTo>
                <a:cubicBezTo>
                  <a:pt x="756393" y="278034"/>
                  <a:pt x="766354" y="313509"/>
                  <a:pt x="766354" y="313509"/>
                </a:cubicBezTo>
                <a:cubicBezTo>
                  <a:pt x="760548" y="322217"/>
                  <a:pt x="758024" y="334441"/>
                  <a:pt x="748937" y="339634"/>
                </a:cubicBezTo>
                <a:cubicBezTo>
                  <a:pt x="736085" y="346978"/>
                  <a:pt x="719843" y="345132"/>
                  <a:pt x="705394" y="348343"/>
                </a:cubicBezTo>
                <a:cubicBezTo>
                  <a:pt x="644155" y="361952"/>
                  <a:pt x="695336" y="351217"/>
                  <a:pt x="644434" y="365760"/>
                </a:cubicBezTo>
                <a:cubicBezTo>
                  <a:pt x="632926" y="369048"/>
                  <a:pt x="621211" y="371566"/>
                  <a:pt x="609600" y="374469"/>
                </a:cubicBezTo>
                <a:cubicBezTo>
                  <a:pt x="600891" y="380275"/>
                  <a:pt x="593499" y="388879"/>
                  <a:pt x="583474" y="391886"/>
                </a:cubicBezTo>
                <a:cubicBezTo>
                  <a:pt x="514590" y="412551"/>
                  <a:pt x="540139" y="389630"/>
                  <a:pt x="487680" y="409303"/>
                </a:cubicBezTo>
                <a:cubicBezTo>
                  <a:pt x="457077" y="420779"/>
                  <a:pt x="426634" y="444194"/>
                  <a:pt x="400594" y="461554"/>
                </a:cubicBezTo>
                <a:cubicBezTo>
                  <a:pt x="391885" y="467360"/>
                  <a:pt x="384398" y="475662"/>
                  <a:pt x="374469" y="478972"/>
                </a:cubicBezTo>
                <a:cubicBezTo>
                  <a:pt x="365760" y="481875"/>
                  <a:pt x="356780" y="484064"/>
                  <a:pt x="348343" y="487680"/>
                </a:cubicBezTo>
                <a:cubicBezTo>
                  <a:pt x="336411" y="492794"/>
                  <a:pt x="325664" y="500539"/>
                  <a:pt x="313509" y="505097"/>
                </a:cubicBezTo>
                <a:cubicBezTo>
                  <a:pt x="302302" y="509300"/>
                  <a:pt x="290286" y="510903"/>
                  <a:pt x="278674" y="513806"/>
                </a:cubicBezTo>
                <a:cubicBezTo>
                  <a:pt x="269966" y="519612"/>
                  <a:pt x="261910" y="526542"/>
                  <a:pt x="252549" y="531223"/>
                </a:cubicBezTo>
                <a:cubicBezTo>
                  <a:pt x="244338" y="535328"/>
                  <a:pt x="234061" y="534840"/>
                  <a:pt x="226423" y="539932"/>
                </a:cubicBezTo>
                <a:cubicBezTo>
                  <a:pt x="216176" y="546763"/>
                  <a:pt x="209758" y="558173"/>
                  <a:pt x="200297" y="566057"/>
                </a:cubicBezTo>
                <a:cubicBezTo>
                  <a:pt x="192257" y="572757"/>
                  <a:pt x="182880" y="577668"/>
                  <a:pt x="174172" y="583474"/>
                </a:cubicBezTo>
                <a:cubicBezTo>
                  <a:pt x="168366" y="592183"/>
                  <a:pt x="164155" y="602199"/>
                  <a:pt x="156754" y="609600"/>
                </a:cubicBezTo>
                <a:cubicBezTo>
                  <a:pt x="114719" y="651635"/>
                  <a:pt x="143692" y="605246"/>
                  <a:pt x="130629" y="618309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1604100" y="1575823"/>
            <a:ext cx="587588" cy="341334"/>
          </a:xfrm>
          <a:custGeom>
            <a:avLst/>
            <a:gdLst>
              <a:gd name="connsiteX0" fmla="*/ 43767 w 505322"/>
              <a:gd name="connsiteY0" fmla="*/ 156754 h 244414"/>
              <a:gd name="connsiteX1" fmla="*/ 87310 w 505322"/>
              <a:gd name="connsiteY1" fmla="*/ 174172 h 244414"/>
              <a:gd name="connsiteX2" fmla="*/ 113436 w 505322"/>
              <a:gd name="connsiteY2" fmla="*/ 200297 h 244414"/>
              <a:gd name="connsiteX3" fmla="*/ 200522 w 505322"/>
              <a:gd name="connsiteY3" fmla="*/ 235132 h 244414"/>
              <a:gd name="connsiteX4" fmla="*/ 374693 w 505322"/>
              <a:gd name="connsiteY4" fmla="*/ 243840 h 244414"/>
              <a:gd name="connsiteX5" fmla="*/ 487904 w 505322"/>
              <a:gd name="connsiteY5" fmla="*/ 235132 h 244414"/>
              <a:gd name="connsiteX6" fmla="*/ 505322 w 505322"/>
              <a:gd name="connsiteY6" fmla="*/ 182880 h 244414"/>
              <a:gd name="connsiteX7" fmla="*/ 487904 w 505322"/>
              <a:gd name="connsiteY7" fmla="*/ 87086 h 244414"/>
              <a:gd name="connsiteX8" fmla="*/ 409527 w 505322"/>
              <a:gd name="connsiteY8" fmla="*/ 52252 h 244414"/>
              <a:gd name="connsiteX9" fmla="*/ 226647 w 505322"/>
              <a:gd name="connsiteY9" fmla="*/ 43543 h 244414"/>
              <a:gd name="connsiteX10" fmla="*/ 200522 w 505322"/>
              <a:gd name="connsiteY10" fmla="*/ 26126 h 244414"/>
              <a:gd name="connsiteX11" fmla="*/ 183104 w 505322"/>
              <a:gd name="connsiteY11" fmla="*/ 8709 h 244414"/>
              <a:gd name="connsiteX12" fmla="*/ 156979 w 505322"/>
              <a:gd name="connsiteY12" fmla="*/ 0 h 244414"/>
              <a:gd name="connsiteX13" fmla="*/ 26350 w 505322"/>
              <a:gd name="connsiteY13" fmla="*/ 26126 h 244414"/>
              <a:gd name="connsiteX14" fmla="*/ 8933 w 505322"/>
              <a:gd name="connsiteY14" fmla="*/ 52252 h 244414"/>
              <a:gd name="connsiteX15" fmla="*/ 8933 w 505322"/>
              <a:gd name="connsiteY15" fmla="*/ 130629 h 244414"/>
              <a:gd name="connsiteX16" fmla="*/ 35059 w 505322"/>
              <a:gd name="connsiteY16" fmla="*/ 139337 h 244414"/>
              <a:gd name="connsiteX17" fmla="*/ 43767 w 505322"/>
              <a:gd name="connsiteY17" fmla="*/ 156754 h 2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5322" h="244414">
                <a:moveTo>
                  <a:pt x="43767" y="156754"/>
                </a:moveTo>
                <a:cubicBezTo>
                  <a:pt x="58281" y="162560"/>
                  <a:pt x="74054" y="165887"/>
                  <a:pt x="87310" y="174172"/>
                </a:cubicBezTo>
                <a:cubicBezTo>
                  <a:pt x="97754" y="180699"/>
                  <a:pt x="103414" y="193139"/>
                  <a:pt x="113436" y="200297"/>
                </a:cubicBezTo>
                <a:cubicBezTo>
                  <a:pt x="128684" y="211188"/>
                  <a:pt x="186878" y="234450"/>
                  <a:pt x="200522" y="235132"/>
                </a:cubicBezTo>
                <a:lnTo>
                  <a:pt x="374693" y="243840"/>
                </a:lnTo>
                <a:cubicBezTo>
                  <a:pt x="412430" y="240937"/>
                  <a:pt x="453606" y="251138"/>
                  <a:pt x="487904" y="235132"/>
                </a:cubicBezTo>
                <a:cubicBezTo>
                  <a:pt x="504541" y="227368"/>
                  <a:pt x="505322" y="182880"/>
                  <a:pt x="505322" y="182880"/>
                </a:cubicBezTo>
                <a:cubicBezTo>
                  <a:pt x="499516" y="150949"/>
                  <a:pt x="499555" y="117378"/>
                  <a:pt x="487904" y="87086"/>
                </a:cubicBezTo>
                <a:cubicBezTo>
                  <a:pt x="481830" y="71295"/>
                  <a:pt x="409738" y="52262"/>
                  <a:pt x="409527" y="52252"/>
                </a:cubicBezTo>
                <a:lnTo>
                  <a:pt x="226647" y="43543"/>
                </a:lnTo>
                <a:cubicBezTo>
                  <a:pt x="217939" y="37737"/>
                  <a:pt x="208695" y="32664"/>
                  <a:pt x="200522" y="26126"/>
                </a:cubicBezTo>
                <a:cubicBezTo>
                  <a:pt x="194111" y="20997"/>
                  <a:pt x="190145" y="12933"/>
                  <a:pt x="183104" y="8709"/>
                </a:cubicBezTo>
                <a:cubicBezTo>
                  <a:pt x="175233" y="3986"/>
                  <a:pt x="165687" y="2903"/>
                  <a:pt x="156979" y="0"/>
                </a:cubicBezTo>
                <a:cubicBezTo>
                  <a:pt x="109099" y="3990"/>
                  <a:pt x="61483" y="-9007"/>
                  <a:pt x="26350" y="26126"/>
                </a:cubicBezTo>
                <a:cubicBezTo>
                  <a:pt x="18949" y="33527"/>
                  <a:pt x="14739" y="43543"/>
                  <a:pt x="8933" y="52252"/>
                </a:cubicBezTo>
                <a:cubicBezTo>
                  <a:pt x="4569" y="74071"/>
                  <a:pt x="-8778" y="108491"/>
                  <a:pt x="8933" y="130629"/>
                </a:cubicBezTo>
                <a:cubicBezTo>
                  <a:pt x="14668" y="137797"/>
                  <a:pt x="26350" y="136434"/>
                  <a:pt x="35059" y="139337"/>
                </a:cubicBezTo>
                <a:lnTo>
                  <a:pt x="43767" y="156754"/>
                </a:ln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22" name="Freeform 21"/>
          <p:cNvSpPr/>
          <p:nvPr/>
        </p:nvSpPr>
        <p:spPr bwMode="auto">
          <a:xfrm>
            <a:off x="1604100" y="2597352"/>
            <a:ext cx="587588" cy="703762"/>
          </a:xfrm>
          <a:custGeom>
            <a:avLst/>
            <a:gdLst>
              <a:gd name="connsiteX0" fmla="*/ 142145 w 751745"/>
              <a:gd name="connsiteY0" fmla="*/ 217714 h 609600"/>
              <a:gd name="connsiteX1" fmla="*/ 133437 w 751745"/>
              <a:gd name="connsiteY1" fmla="*/ 531223 h 609600"/>
              <a:gd name="connsiteX2" fmla="*/ 142145 w 751745"/>
              <a:gd name="connsiteY2" fmla="*/ 557348 h 609600"/>
              <a:gd name="connsiteX3" fmla="*/ 159563 w 751745"/>
              <a:gd name="connsiteY3" fmla="*/ 583474 h 609600"/>
              <a:gd name="connsiteX4" fmla="*/ 211814 w 751745"/>
              <a:gd name="connsiteY4" fmla="*/ 609600 h 609600"/>
              <a:gd name="connsiteX5" fmla="*/ 307608 w 751745"/>
              <a:gd name="connsiteY5" fmla="*/ 600891 h 609600"/>
              <a:gd name="connsiteX6" fmla="*/ 333734 w 751745"/>
              <a:gd name="connsiteY6" fmla="*/ 583474 h 609600"/>
              <a:gd name="connsiteX7" fmla="*/ 403403 w 751745"/>
              <a:gd name="connsiteY7" fmla="*/ 566057 h 609600"/>
              <a:gd name="connsiteX8" fmla="*/ 612408 w 751745"/>
              <a:gd name="connsiteY8" fmla="*/ 566057 h 609600"/>
              <a:gd name="connsiteX9" fmla="*/ 638534 w 751745"/>
              <a:gd name="connsiteY9" fmla="*/ 539931 h 609600"/>
              <a:gd name="connsiteX10" fmla="*/ 673368 w 751745"/>
              <a:gd name="connsiteY10" fmla="*/ 487680 h 609600"/>
              <a:gd name="connsiteX11" fmla="*/ 682077 w 751745"/>
              <a:gd name="connsiteY11" fmla="*/ 452845 h 609600"/>
              <a:gd name="connsiteX12" fmla="*/ 690785 w 751745"/>
              <a:gd name="connsiteY12" fmla="*/ 348343 h 609600"/>
              <a:gd name="connsiteX13" fmla="*/ 708203 w 751745"/>
              <a:gd name="connsiteY13" fmla="*/ 322217 h 609600"/>
              <a:gd name="connsiteX14" fmla="*/ 716911 w 751745"/>
              <a:gd name="connsiteY14" fmla="*/ 296091 h 609600"/>
              <a:gd name="connsiteX15" fmla="*/ 751745 w 751745"/>
              <a:gd name="connsiteY15" fmla="*/ 243840 h 609600"/>
              <a:gd name="connsiteX16" fmla="*/ 743037 w 751745"/>
              <a:gd name="connsiteY16" fmla="*/ 139337 h 609600"/>
              <a:gd name="connsiteX17" fmla="*/ 682077 w 751745"/>
              <a:gd name="connsiteY17" fmla="*/ 69668 h 609600"/>
              <a:gd name="connsiteX18" fmla="*/ 655951 w 751745"/>
              <a:gd name="connsiteY18" fmla="*/ 60960 h 609600"/>
              <a:gd name="connsiteX19" fmla="*/ 621117 w 751745"/>
              <a:gd name="connsiteY19" fmla="*/ 43543 h 609600"/>
              <a:gd name="connsiteX20" fmla="*/ 499197 w 751745"/>
              <a:gd name="connsiteY20" fmla="*/ 17417 h 609600"/>
              <a:gd name="connsiteX21" fmla="*/ 368568 w 751745"/>
              <a:gd name="connsiteY21" fmla="*/ 8708 h 609600"/>
              <a:gd name="connsiteX22" fmla="*/ 211814 w 751745"/>
              <a:gd name="connsiteY22" fmla="*/ 0 h 609600"/>
              <a:gd name="connsiteX23" fmla="*/ 63768 w 751745"/>
              <a:gd name="connsiteY23" fmla="*/ 8708 h 609600"/>
              <a:gd name="connsiteX24" fmla="*/ 11517 w 751745"/>
              <a:gd name="connsiteY24" fmla="*/ 26125 h 609600"/>
              <a:gd name="connsiteX25" fmla="*/ 11517 w 751745"/>
              <a:gd name="connsiteY25" fmla="*/ 113211 h 609600"/>
              <a:gd name="connsiteX26" fmla="*/ 63768 w 751745"/>
              <a:gd name="connsiteY26" fmla="*/ 139337 h 609600"/>
              <a:gd name="connsiteX27" fmla="*/ 98603 w 751745"/>
              <a:gd name="connsiteY27" fmla="*/ 182880 h 609600"/>
              <a:gd name="connsiteX28" fmla="*/ 116020 w 751745"/>
              <a:gd name="connsiteY28" fmla="*/ 209005 h 609600"/>
              <a:gd name="connsiteX29" fmla="*/ 142145 w 751745"/>
              <a:gd name="connsiteY29" fmla="*/ 2177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1745" h="609600">
                <a:moveTo>
                  <a:pt x="142145" y="217714"/>
                </a:moveTo>
                <a:cubicBezTo>
                  <a:pt x="145048" y="271417"/>
                  <a:pt x="117664" y="270972"/>
                  <a:pt x="133437" y="531223"/>
                </a:cubicBezTo>
                <a:cubicBezTo>
                  <a:pt x="133992" y="540386"/>
                  <a:pt x="138040" y="549138"/>
                  <a:pt x="142145" y="557348"/>
                </a:cubicBezTo>
                <a:cubicBezTo>
                  <a:pt x="146826" y="566710"/>
                  <a:pt x="152162" y="576073"/>
                  <a:pt x="159563" y="583474"/>
                </a:cubicBezTo>
                <a:cubicBezTo>
                  <a:pt x="176445" y="600356"/>
                  <a:pt x="190565" y="602517"/>
                  <a:pt x="211814" y="609600"/>
                </a:cubicBezTo>
                <a:cubicBezTo>
                  <a:pt x="243745" y="606697"/>
                  <a:pt x="276257" y="607609"/>
                  <a:pt x="307608" y="600891"/>
                </a:cubicBezTo>
                <a:cubicBezTo>
                  <a:pt x="317842" y="598698"/>
                  <a:pt x="324373" y="588155"/>
                  <a:pt x="333734" y="583474"/>
                </a:cubicBezTo>
                <a:cubicBezTo>
                  <a:pt x="351589" y="574546"/>
                  <a:pt x="386836" y="569370"/>
                  <a:pt x="403403" y="566057"/>
                </a:cubicBezTo>
                <a:cubicBezTo>
                  <a:pt x="469751" y="571586"/>
                  <a:pt x="546060" y="583750"/>
                  <a:pt x="612408" y="566057"/>
                </a:cubicBezTo>
                <a:cubicBezTo>
                  <a:pt x="624308" y="562884"/>
                  <a:pt x="630973" y="549653"/>
                  <a:pt x="638534" y="539931"/>
                </a:cubicBezTo>
                <a:cubicBezTo>
                  <a:pt x="651385" y="523408"/>
                  <a:pt x="673368" y="487680"/>
                  <a:pt x="673368" y="487680"/>
                </a:cubicBezTo>
                <a:cubicBezTo>
                  <a:pt x="676271" y="476068"/>
                  <a:pt x="680592" y="464722"/>
                  <a:pt x="682077" y="452845"/>
                </a:cubicBezTo>
                <a:cubicBezTo>
                  <a:pt x="686413" y="418160"/>
                  <a:pt x="683930" y="382619"/>
                  <a:pt x="690785" y="348343"/>
                </a:cubicBezTo>
                <a:cubicBezTo>
                  <a:pt x="692838" y="338080"/>
                  <a:pt x="702397" y="330926"/>
                  <a:pt x="708203" y="322217"/>
                </a:cubicBezTo>
                <a:cubicBezTo>
                  <a:pt x="711106" y="313508"/>
                  <a:pt x="712453" y="304116"/>
                  <a:pt x="716911" y="296091"/>
                </a:cubicBezTo>
                <a:cubicBezTo>
                  <a:pt x="727077" y="277793"/>
                  <a:pt x="751745" y="243840"/>
                  <a:pt x="751745" y="243840"/>
                </a:cubicBezTo>
                <a:cubicBezTo>
                  <a:pt x="748842" y="209006"/>
                  <a:pt x="752392" y="173017"/>
                  <a:pt x="743037" y="139337"/>
                </a:cubicBezTo>
                <a:cubicBezTo>
                  <a:pt x="734609" y="108997"/>
                  <a:pt x="709514" y="83386"/>
                  <a:pt x="682077" y="69668"/>
                </a:cubicBezTo>
                <a:cubicBezTo>
                  <a:pt x="673866" y="65563"/>
                  <a:pt x="664388" y="64576"/>
                  <a:pt x="655951" y="60960"/>
                </a:cubicBezTo>
                <a:cubicBezTo>
                  <a:pt x="644019" y="55846"/>
                  <a:pt x="633433" y="47648"/>
                  <a:pt x="621117" y="43543"/>
                </a:cubicBezTo>
                <a:cubicBezTo>
                  <a:pt x="595545" y="35019"/>
                  <a:pt x="529898" y="20341"/>
                  <a:pt x="499197" y="17417"/>
                </a:cubicBezTo>
                <a:cubicBezTo>
                  <a:pt x="455754" y="13280"/>
                  <a:pt x="412128" y="11348"/>
                  <a:pt x="368568" y="8708"/>
                </a:cubicBezTo>
                <a:lnTo>
                  <a:pt x="211814" y="0"/>
                </a:lnTo>
                <a:cubicBezTo>
                  <a:pt x="162465" y="2903"/>
                  <a:pt x="112787" y="2314"/>
                  <a:pt x="63768" y="8708"/>
                </a:cubicBezTo>
                <a:cubicBezTo>
                  <a:pt x="45563" y="11082"/>
                  <a:pt x="11517" y="26125"/>
                  <a:pt x="11517" y="26125"/>
                </a:cubicBezTo>
                <a:cubicBezTo>
                  <a:pt x="366" y="59577"/>
                  <a:pt x="-7544" y="70324"/>
                  <a:pt x="11517" y="113211"/>
                </a:cubicBezTo>
                <a:cubicBezTo>
                  <a:pt x="17389" y="126422"/>
                  <a:pt x="52176" y="135473"/>
                  <a:pt x="63768" y="139337"/>
                </a:cubicBezTo>
                <a:cubicBezTo>
                  <a:pt x="117368" y="219739"/>
                  <a:pt x="48972" y="120844"/>
                  <a:pt x="98603" y="182880"/>
                </a:cubicBezTo>
                <a:cubicBezTo>
                  <a:pt x="105141" y="191053"/>
                  <a:pt x="107045" y="203620"/>
                  <a:pt x="116020" y="209005"/>
                </a:cubicBezTo>
                <a:cubicBezTo>
                  <a:pt x="123487" y="213485"/>
                  <a:pt x="139242" y="164011"/>
                  <a:pt x="142145" y="217714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C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511541" y="1334791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863783" y="1286574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228048" y="1295905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583524" y="1291905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233640" y="2941439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223717" y="2458292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233639" y="1984816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le 12"/>
          <p:cNvSpPr txBox="1">
            <a:spLocks/>
          </p:cNvSpPr>
          <p:nvPr/>
        </p:nvSpPr>
        <p:spPr>
          <a:xfrm>
            <a:off x="838200" y="134208"/>
            <a:ext cx="10515600" cy="1004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Z-Order curve: Range Query</a:t>
            </a:r>
            <a:endParaRPr lang="en-US" sz="3800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6320"/>
              </p:ext>
            </p:extLst>
          </p:nvPr>
        </p:nvGraphicFramePr>
        <p:xfrm>
          <a:off x="6367966" y="1429011"/>
          <a:ext cx="3041672" cy="218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18"/>
                <a:gridCol w="760418"/>
                <a:gridCol w="760418"/>
                <a:gridCol w="760418"/>
              </a:tblGrid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4" name="Straight Arrow Connector 33"/>
          <p:cNvCxnSpPr/>
          <p:nvPr/>
        </p:nvCxnSpPr>
        <p:spPr bwMode="auto">
          <a:xfrm>
            <a:off x="6285438" y="3770420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/>
          <p:nvPr/>
        </p:nvCxnSpPr>
        <p:spPr bwMode="auto">
          <a:xfrm flipV="1">
            <a:off x="6285438" y="1179620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Rectangle 35"/>
          <p:cNvSpPr/>
          <p:nvPr/>
        </p:nvSpPr>
        <p:spPr bwMode="auto">
          <a:xfrm>
            <a:off x="6777198" y="3876166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37" name="Rectangle 36"/>
          <p:cNvSpPr/>
          <p:nvPr/>
        </p:nvSpPr>
        <p:spPr bwMode="auto">
          <a:xfrm rot="16200000">
            <a:off x="4763824" y="2322620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6777198" y="2672356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856649" y="2672356"/>
            <a:ext cx="666322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7542190" y="2672356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6758976" y="2163591"/>
            <a:ext cx="763995" cy="508765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6720757" y="1601954"/>
            <a:ext cx="15085" cy="618088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787930" y="1540639"/>
            <a:ext cx="666227" cy="679403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7522971" y="1516280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519077" y="1552818"/>
            <a:ext cx="706919" cy="1766849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8243178" y="2655050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322629" y="2655050"/>
            <a:ext cx="666322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9008170" y="2655050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 flipV="1">
            <a:off x="8322164" y="2146240"/>
            <a:ext cx="763995" cy="508765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 flipV="1">
            <a:off x="8283945" y="1584603"/>
            <a:ext cx="15085" cy="618088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8351118" y="1523288"/>
            <a:ext cx="666227" cy="679403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9086159" y="1498929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ight Brace 45"/>
          <p:cNvSpPr/>
          <p:nvPr/>
        </p:nvSpPr>
        <p:spPr>
          <a:xfrm rot="16200000">
            <a:off x="2380867" y="4149375"/>
            <a:ext cx="291355" cy="6749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189959" y="4042589"/>
            <a:ext cx="673824" cy="32620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C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5" name="Right Brace 54"/>
          <p:cNvSpPr/>
          <p:nvPr/>
        </p:nvSpPr>
        <p:spPr>
          <a:xfrm rot="5400000">
            <a:off x="10176999" y="4834142"/>
            <a:ext cx="266676" cy="707868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0042589" y="5401451"/>
            <a:ext cx="535496" cy="298579"/>
          </a:xfrm>
          <a:prstGeom prst="rect">
            <a:avLst/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57" name="Right Brace 56"/>
          <p:cNvSpPr/>
          <p:nvPr/>
        </p:nvSpPr>
        <p:spPr>
          <a:xfrm rot="5400000">
            <a:off x="8551472" y="4775285"/>
            <a:ext cx="266676" cy="707868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8417062" y="5342594"/>
            <a:ext cx="535496" cy="298579"/>
          </a:xfrm>
          <a:prstGeom prst="rect">
            <a:avLst/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59" name="Right Brace 58"/>
          <p:cNvSpPr/>
          <p:nvPr/>
        </p:nvSpPr>
        <p:spPr>
          <a:xfrm rot="5400000">
            <a:off x="7110685" y="4800743"/>
            <a:ext cx="266676" cy="568828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011937" y="5298532"/>
            <a:ext cx="430313" cy="298579"/>
          </a:xfrm>
          <a:prstGeom prst="rect">
            <a:avLst/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61" name="Right Brace 60"/>
          <p:cNvSpPr/>
          <p:nvPr/>
        </p:nvSpPr>
        <p:spPr>
          <a:xfrm rot="5400000">
            <a:off x="4898162" y="4844805"/>
            <a:ext cx="266676" cy="568828"/>
          </a:xfrm>
          <a:prstGeom prst="rightBr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799414" y="5342594"/>
            <a:ext cx="430313" cy="298579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229023" y="1968919"/>
            <a:ext cx="1277306" cy="960114"/>
          </a:xfrm>
          <a:prstGeom prst="rect">
            <a:avLst/>
          </a:prstGeom>
          <a:noFill/>
          <a:ln w="31750">
            <a:solidFill>
              <a:srgbClr val="FF0000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Q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4" name="Down Arrow 63"/>
          <p:cNvSpPr/>
          <p:nvPr/>
        </p:nvSpPr>
        <p:spPr>
          <a:xfrm>
            <a:off x="8777487" y="4104805"/>
            <a:ext cx="261257" cy="540879"/>
          </a:xfrm>
          <a:prstGeom prst="down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Down Arrow 64"/>
          <p:cNvSpPr/>
          <p:nvPr/>
        </p:nvSpPr>
        <p:spPr>
          <a:xfrm flipV="1">
            <a:off x="3735718" y="5049773"/>
            <a:ext cx="261257" cy="497517"/>
          </a:xfrm>
          <a:prstGeom prst="down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735718" y="5915608"/>
            <a:ext cx="5041769" cy="73711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Question: Will this Approach of executing Range Query always give correct answer??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468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836010"/>
              </p:ext>
            </p:extLst>
          </p:nvPr>
        </p:nvGraphicFramePr>
        <p:xfrm>
          <a:off x="1582456" y="1513502"/>
          <a:ext cx="2578444" cy="190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11"/>
                <a:gridCol w="644611"/>
                <a:gridCol w="644611"/>
                <a:gridCol w="644611"/>
              </a:tblGrid>
              <a:tr h="47611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7" name="Straight Connector 26"/>
          <p:cNvCxnSpPr/>
          <p:nvPr/>
        </p:nvCxnSpPr>
        <p:spPr>
          <a:xfrm flipV="1">
            <a:off x="1239101" y="3415698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 bwMode="auto">
          <a:xfrm>
            <a:off x="1353858" y="3618271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1353858" y="1027471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1644583" y="380116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0      1      2      3 </a:t>
            </a:r>
          </a:p>
        </p:txBody>
      </p:sp>
      <p:sp>
        <p:nvSpPr>
          <p:cNvPr id="19" name="Rectangle 18"/>
          <p:cNvSpPr/>
          <p:nvPr/>
        </p:nvSpPr>
        <p:spPr bwMode="auto">
          <a:xfrm rot="16200000">
            <a:off x="-165632" y="2211869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3183235" y="1698030"/>
            <a:ext cx="941615" cy="1140823"/>
          </a:xfrm>
          <a:custGeom>
            <a:avLst/>
            <a:gdLst>
              <a:gd name="connsiteX0" fmla="*/ 130629 w 1428206"/>
              <a:gd name="connsiteY0" fmla="*/ 618309 h 1332412"/>
              <a:gd name="connsiteX1" fmla="*/ 78377 w 1428206"/>
              <a:gd name="connsiteY1" fmla="*/ 687977 h 1332412"/>
              <a:gd name="connsiteX2" fmla="*/ 69669 w 1428206"/>
              <a:gd name="connsiteY2" fmla="*/ 714103 h 1332412"/>
              <a:gd name="connsiteX3" fmla="*/ 26126 w 1428206"/>
              <a:gd name="connsiteY3" fmla="*/ 783772 h 1332412"/>
              <a:gd name="connsiteX4" fmla="*/ 8709 w 1428206"/>
              <a:gd name="connsiteY4" fmla="*/ 853440 h 1332412"/>
              <a:gd name="connsiteX5" fmla="*/ 0 w 1428206"/>
              <a:gd name="connsiteY5" fmla="*/ 888274 h 1332412"/>
              <a:gd name="connsiteX6" fmla="*/ 17417 w 1428206"/>
              <a:gd name="connsiteY6" fmla="*/ 1079863 h 1332412"/>
              <a:gd name="connsiteX7" fmla="*/ 34834 w 1428206"/>
              <a:gd name="connsiteY7" fmla="*/ 1105989 h 1332412"/>
              <a:gd name="connsiteX8" fmla="*/ 43543 w 1428206"/>
              <a:gd name="connsiteY8" fmla="*/ 1132114 h 1332412"/>
              <a:gd name="connsiteX9" fmla="*/ 69669 w 1428206"/>
              <a:gd name="connsiteY9" fmla="*/ 1149532 h 1332412"/>
              <a:gd name="connsiteX10" fmla="*/ 87086 w 1428206"/>
              <a:gd name="connsiteY10" fmla="*/ 1193074 h 1332412"/>
              <a:gd name="connsiteX11" fmla="*/ 139337 w 1428206"/>
              <a:gd name="connsiteY11" fmla="*/ 1236617 h 1332412"/>
              <a:gd name="connsiteX12" fmla="*/ 156754 w 1428206"/>
              <a:gd name="connsiteY12" fmla="*/ 1262743 h 1332412"/>
              <a:gd name="connsiteX13" fmla="*/ 235132 w 1428206"/>
              <a:gd name="connsiteY13" fmla="*/ 1306286 h 1332412"/>
              <a:gd name="connsiteX14" fmla="*/ 278674 w 1428206"/>
              <a:gd name="connsiteY14" fmla="*/ 1332412 h 1332412"/>
              <a:gd name="connsiteX15" fmla="*/ 357052 w 1428206"/>
              <a:gd name="connsiteY15" fmla="*/ 1323703 h 1332412"/>
              <a:gd name="connsiteX16" fmla="*/ 391886 w 1428206"/>
              <a:gd name="connsiteY16" fmla="*/ 1271452 h 1332412"/>
              <a:gd name="connsiteX17" fmla="*/ 409303 w 1428206"/>
              <a:gd name="connsiteY17" fmla="*/ 1245326 h 1332412"/>
              <a:gd name="connsiteX18" fmla="*/ 418012 w 1428206"/>
              <a:gd name="connsiteY18" fmla="*/ 1193074 h 1332412"/>
              <a:gd name="connsiteX19" fmla="*/ 435429 w 1428206"/>
              <a:gd name="connsiteY19" fmla="*/ 1166949 h 1332412"/>
              <a:gd name="connsiteX20" fmla="*/ 496389 w 1428206"/>
              <a:gd name="connsiteY20" fmla="*/ 1123406 h 1332412"/>
              <a:gd name="connsiteX21" fmla="*/ 670560 w 1428206"/>
              <a:gd name="connsiteY21" fmla="*/ 1132114 h 1332412"/>
              <a:gd name="connsiteX22" fmla="*/ 748937 w 1428206"/>
              <a:gd name="connsiteY22" fmla="*/ 1166949 h 1332412"/>
              <a:gd name="connsiteX23" fmla="*/ 809897 w 1428206"/>
              <a:gd name="connsiteY23" fmla="*/ 1184366 h 1332412"/>
              <a:gd name="connsiteX24" fmla="*/ 879566 w 1428206"/>
              <a:gd name="connsiteY24" fmla="*/ 1201783 h 1332412"/>
              <a:gd name="connsiteX25" fmla="*/ 1114697 w 1428206"/>
              <a:gd name="connsiteY25" fmla="*/ 1193074 h 1332412"/>
              <a:gd name="connsiteX26" fmla="*/ 1140823 w 1428206"/>
              <a:gd name="connsiteY26" fmla="*/ 1184366 h 1332412"/>
              <a:gd name="connsiteX27" fmla="*/ 1175657 w 1428206"/>
              <a:gd name="connsiteY27" fmla="*/ 1175657 h 1332412"/>
              <a:gd name="connsiteX28" fmla="*/ 1227909 w 1428206"/>
              <a:gd name="connsiteY28" fmla="*/ 1158240 h 1332412"/>
              <a:gd name="connsiteX29" fmla="*/ 1288869 w 1428206"/>
              <a:gd name="connsiteY29" fmla="*/ 1140823 h 1332412"/>
              <a:gd name="connsiteX30" fmla="*/ 1341120 w 1428206"/>
              <a:gd name="connsiteY30" fmla="*/ 1114697 h 1332412"/>
              <a:gd name="connsiteX31" fmla="*/ 1375954 w 1428206"/>
              <a:gd name="connsiteY31" fmla="*/ 1079863 h 1332412"/>
              <a:gd name="connsiteX32" fmla="*/ 1402080 w 1428206"/>
              <a:gd name="connsiteY32" fmla="*/ 1062446 h 1332412"/>
              <a:gd name="connsiteX33" fmla="*/ 1410789 w 1428206"/>
              <a:gd name="connsiteY33" fmla="*/ 1036320 h 1332412"/>
              <a:gd name="connsiteX34" fmla="*/ 1428206 w 1428206"/>
              <a:gd name="connsiteY34" fmla="*/ 923109 h 1332412"/>
              <a:gd name="connsiteX35" fmla="*/ 1419497 w 1428206"/>
              <a:gd name="connsiteY35" fmla="*/ 644434 h 1332412"/>
              <a:gd name="connsiteX36" fmla="*/ 1410789 w 1428206"/>
              <a:gd name="connsiteY36" fmla="*/ 618309 h 1332412"/>
              <a:gd name="connsiteX37" fmla="*/ 1402080 w 1428206"/>
              <a:gd name="connsiteY37" fmla="*/ 574766 h 1332412"/>
              <a:gd name="connsiteX38" fmla="*/ 1393372 w 1428206"/>
              <a:gd name="connsiteY38" fmla="*/ 548640 h 1332412"/>
              <a:gd name="connsiteX39" fmla="*/ 1384663 w 1428206"/>
              <a:gd name="connsiteY39" fmla="*/ 513806 h 1332412"/>
              <a:gd name="connsiteX40" fmla="*/ 1367246 w 1428206"/>
              <a:gd name="connsiteY40" fmla="*/ 400594 h 1332412"/>
              <a:gd name="connsiteX41" fmla="*/ 1349829 w 1428206"/>
              <a:gd name="connsiteY41" fmla="*/ 374469 h 1332412"/>
              <a:gd name="connsiteX42" fmla="*/ 1332412 w 1428206"/>
              <a:gd name="connsiteY42" fmla="*/ 322217 h 1332412"/>
              <a:gd name="connsiteX43" fmla="*/ 1297577 w 1428206"/>
              <a:gd name="connsiteY43" fmla="*/ 261257 h 1332412"/>
              <a:gd name="connsiteX44" fmla="*/ 1280160 w 1428206"/>
              <a:gd name="connsiteY44" fmla="*/ 226423 h 1332412"/>
              <a:gd name="connsiteX45" fmla="*/ 1254034 w 1428206"/>
              <a:gd name="connsiteY45" fmla="*/ 156754 h 1332412"/>
              <a:gd name="connsiteX46" fmla="*/ 1245326 w 1428206"/>
              <a:gd name="connsiteY46" fmla="*/ 121920 h 1332412"/>
              <a:gd name="connsiteX47" fmla="*/ 1219200 w 1428206"/>
              <a:gd name="connsiteY47" fmla="*/ 95794 h 1332412"/>
              <a:gd name="connsiteX48" fmla="*/ 1149532 w 1428206"/>
              <a:gd name="connsiteY48" fmla="*/ 60960 h 1332412"/>
              <a:gd name="connsiteX49" fmla="*/ 1105989 w 1428206"/>
              <a:gd name="connsiteY49" fmla="*/ 52252 h 1332412"/>
              <a:gd name="connsiteX50" fmla="*/ 1053737 w 1428206"/>
              <a:gd name="connsiteY50" fmla="*/ 34834 h 1332412"/>
              <a:gd name="connsiteX51" fmla="*/ 1018903 w 1428206"/>
              <a:gd name="connsiteY51" fmla="*/ 26126 h 1332412"/>
              <a:gd name="connsiteX52" fmla="*/ 975360 w 1428206"/>
              <a:gd name="connsiteY52" fmla="*/ 17417 h 1332412"/>
              <a:gd name="connsiteX53" fmla="*/ 923109 w 1428206"/>
              <a:gd name="connsiteY53" fmla="*/ 0 h 1332412"/>
              <a:gd name="connsiteX54" fmla="*/ 766354 w 1428206"/>
              <a:gd name="connsiteY54" fmla="*/ 8709 h 1332412"/>
              <a:gd name="connsiteX55" fmla="*/ 740229 w 1428206"/>
              <a:gd name="connsiteY55" fmla="*/ 43543 h 1332412"/>
              <a:gd name="connsiteX56" fmla="*/ 705394 w 1428206"/>
              <a:gd name="connsiteY56" fmla="*/ 78377 h 1332412"/>
              <a:gd name="connsiteX57" fmla="*/ 731520 w 1428206"/>
              <a:gd name="connsiteY57" fmla="*/ 235132 h 1332412"/>
              <a:gd name="connsiteX58" fmla="*/ 748937 w 1428206"/>
              <a:gd name="connsiteY58" fmla="*/ 261257 h 1332412"/>
              <a:gd name="connsiteX59" fmla="*/ 766354 w 1428206"/>
              <a:gd name="connsiteY59" fmla="*/ 313509 h 1332412"/>
              <a:gd name="connsiteX60" fmla="*/ 748937 w 1428206"/>
              <a:gd name="connsiteY60" fmla="*/ 339634 h 1332412"/>
              <a:gd name="connsiteX61" fmla="*/ 705394 w 1428206"/>
              <a:gd name="connsiteY61" fmla="*/ 348343 h 1332412"/>
              <a:gd name="connsiteX62" fmla="*/ 644434 w 1428206"/>
              <a:gd name="connsiteY62" fmla="*/ 365760 h 1332412"/>
              <a:gd name="connsiteX63" fmla="*/ 609600 w 1428206"/>
              <a:gd name="connsiteY63" fmla="*/ 374469 h 1332412"/>
              <a:gd name="connsiteX64" fmla="*/ 583474 w 1428206"/>
              <a:gd name="connsiteY64" fmla="*/ 391886 h 1332412"/>
              <a:gd name="connsiteX65" fmla="*/ 487680 w 1428206"/>
              <a:gd name="connsiteY65" fmla="*/ 409303 h 1332412"/>
              <a:gd name="connsiteX66" fmla="*/ 400594 w 1428206"/>
              <a:gd name="connsiteY66" fmla="*/ 461554 h 1332412"/>
              <a:gd name="connsiteX67" fmla="*/ 374469 w 1428206"/>
              <a:gd name="connsiteY67" fmla="*/ 478972 h 1332412"/>
              <a:gd name="connsiteX68" fmla="*/ 348343 w 1428206"/>
              <a:gd name="connsiteY68" fmla="*/ 487680 h 1332412"/>
              <a:gd name="connsiteX69" fmla="*/ 313509 w 1428206"/>
              <a:gd name="connsiteY69" fmla="*/ 505097 h 1332412"/>
              <a:gd name="connsiteX70" fmla="*/ 278674 w 1428206"/>
              <a:gd name="connsiteY70" fmla="*/ 513806 h 1332412"/>
              <a:gd name="connsiteX71" fmla="*/ 252549 w 1428206"/>
              <a:gd name="connsiteY71" fmla="*/ 531223 h 1332412"/>
              <a:gd name="connsiteX72" fmla="*/ 226423 w 1428206"/>
              <a:gd name="connsiteY72" fmla="*/ 539932 h 1332412"/>
              <a:gd name="connsiteX73" fmla="*/ 200297 w 1428206"/>
              <a:gd name="connsiteY73" fmla="*/ 566057 h 1332412"/>
              <a:gd name="connsiteX74" fmla="*/ 174172 w 1428206"/>
              <a:gd name="connsiteY74" fmla="*/ 583474 h 1332412"/>
              <a:gd name="connsiteX75" fmla="*/ 156754 w 1428206"/>
              <a:gd name="connsiteY75" fmla="*/ 609600 h 1332412"/>
              <a:gd name="connsiteX76" fmla="*/ 130629 w 1428206"/>
              <a:gd name="connsiteY76" fmla="*/ 618309 h 13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428206" h="1332412">
                <a:moveTo>
                  <a:pt x="130629" y="618309"/>
                </a:moveTo>
                <a:cubicBezTo>
                  <a:pt x="117566" y="631372"/>
                  <a:pt x="87619" y="669494"/>
                  <a:pt x="78377" y="687977"/>
                </a:cubicBezTo>
                <a:cubicBezTo>
                  <a:pt x="74272" y="696188"/>
                  <a:pt x="74223" y="706133"/>
                  <a:pt x="69669" y="714103"/>
                </a:cubicBezTo>
                <a:cubicBezTo>
                  <a:pt x="26796" y="789132"/>
                  <a:pt x="58046" y="709292"/>
                  <a:pt x="26126" y="783772"/>
                </a:cubicBezTo>
                <a:cubicBezTo>
                  <a:pt x="15350" y="808916"/>
                  <a:pt x="15002" y="825120"/>
                  <a:pt x="8709" y="853440"/>
                </a:cubicBezTo>
                <a:cubicBezTo>
                  <a:pt x="6113" y="865124"/>
                  <a:pt x="2903" y="876663"/>
                  <a:pt x="0" y="888274"/>
                </a:cubicBezTo>
                <a:cubicBezTo>
                  <a:pt x="5806" y="952137"/>
                  <a:pt x="7286" y="1016542"/>
                  <a:pt x="17417" y="1079863"/>
                </a:cubicBezTo>
                <a:cubicBezTo>
                  <a:pt x="19071" y="1090198"/>
                  <a:pt x="30153" y="1096628"/>
                  <a:pt x="34834" y="1105989"/>
                </a:cubicBezTo>
                <a:cubicBezTo>
                  <a:pt x="38939" y="1114199"/>
                  <a:pt x="37809" y="1124946"/>
                  <a:pt x="43543" y="1132114"/>
                </a:cubicBezTo>
                <a:cubicBezTo>
                  <a:pt x="50082" y="1140287"/>
                  <a:pt x="60960" y="1143726"/>
                  <a:pt x="69669" y="1149532"/>
                </a:cubicBezTo>
                <a:cubicBezTo>
                  <a:pt x="75475" y="1164046"/>
                  <a:pt x="79330" y="1179502"/>
                  <a:pt x="87086" y="1193074"/>
                </a:cubicBezTo>
                <a:cubicBezTo>
                  <a:pt x="94008" y="1205187"/>
                  <a:pt x="134628" y="1233086"/>
                  <a:pt x="139337" y="1236617"/>
                </a:cubicBezTo>
                <a:cubicBezTo>
                  <a:pt x="145143" y="1245326"/>
                  <a:pt x="148877" y="1255851"/>
                  <a:pt x="156754" y="1262743"/>
                </a:cubicBezTo>
                <a:cubicBezTo>
                  <a:pt x="229976" y="1326812"/>
                  <a:pt x="183301" y="1280370"/>
                  <a:pt x="235132" y="1306286"/>
                </a:cubicBezTo>
                <a:cubicBezTo>
                  <a:pt x="250271" y="1313856"/>
                  <a:pt x="264160" y="1323703"/>
                  <a:pt x="278674" y="1332412"/>
                </a:cubicBezTo>
                <a:cubicBezTo>
                  <a:pt x="304800" y="1329509"/>
                  <a:pt x="332114" y="1332016"/>
                  <a:pt x="357052" y="1323703"/>
                </a:cubicBezTo>
                <a:cubicBezTo>
                  <a:pt x="386765" y="1313799"/>
                  <a:pt x="381446" y="1292332"/>
                  <a:pt x="391886" y="1271452"/>
                </a:cubicBezTo>
                <a:cubicBezTo>
                  <a:pt x="396567" y="1262091"/>
                  <a:pt x="403497" y="1254035"/>
                  <a:pt x="409303" y="1245326"/>
                </a:cubicBezTo>
                <a:cubicBezTo>
                  <a:pt x="412206" y="1227909"/>
                  <a:pt x="412428" y="1209825"/>
                  <a:pt x="418012" y="1193074"/>
                </a:cubicBezTo>
                <a:cubicBezTo>
                  <a:pt x="421322" y="1183145"/>
                  <a:pt x="428729" y="1174989"/>
                  <a:pt x="435429" y="1166949"/>
                </a:cubicBezTo>
                <a:cubicBezTo>
                  <a:pt x="460648" y="1136686"/>
                  <a:pt x="461170" y="1141015"/>
                  <a:pt x="496389" y="1123406"/>
                </a:cubicBezTo>
                <a:cubicBezTo>
                  <a:pt x="554446" y="1126309"/>
                  <a:pt x="612845" y="1125188"/>
                  <a:pt x="670560" y="1132114"/>
                </a:cubicBezTo>
                <a:cubicBezTo>
                  <a:pt x="689313" y="1134364"/>
                  <a:pt x="730717" y="1159141"/>
                  <a:pt x="748937" y="1166949"/>
                </a:cubicBezTo>
                <a:cubicBezTo>
                  <a:pt x="769809" y="1175894"/>
                  <a:pt x="787813" y="1178056"/>
                  <a:pt x="809897" y="1184366"/>
                </a:cubicBezTo>
                <a:cubicBezTo>
                  <a:pt x="872373" y="1202216"/>
                  <a:pt x="791051" y="1184079"/>
                  <a:pt x="879566" y="1201783"/>
                </a:cubicBezTo>
                <a:cubicBezTo>
                  <a:pt x="957943" y="1198880"/>
                  <a:pt x="1036440" y="1198291"/>
                  <a:pt x="1114697" y="1193074"/>
                </a:cubicBezTo>
                <a:cubicBezTo>
                  <a:pt x="1123856" y="1192463"/>
                  <a:pt x="1131997" y="1186888"/>
                  <a:pt x="1140823" y="1184366"/>
                </a:cubicBezTo>
                <a:cubicBezTo>
                  <a:pt x="1152331" y="1181078"/>
                  <a:pt x="1164193" y="1179096"/>
                  <a:pt x="1175657" y="1175657"/>
                </a:cubicBezTo>
                <a:cubicBezTo>
                  <a:pt x="1193242" y="1170381"/>
                  <a:pt x="1210324" y="1163515"/>
                  <a:pt x="1227909" y="1158240"/>
                </a:cubicBezTo>
                <a:cubicBezTo>
                  <a:pt x="1241866" y="1154053"/>
                  <a:pt x="1274232" y="1148142"/>
                  <a:pt x="1288869" y="1140823"/>
                </a:cubicBezTo>
                <a:cubicBezTo>
                  <a:pt x="1356396" y="1107059"/>
                  <a:pt x="1275451" y="1136588"/>
                  <a:pt x="1341120" y="1114697"/>
                </a:cubicBezTo>
                <a:cubicBezTo>
                  <a:pt x="1352731" y="1103086"/>
                  <a:pt x="1363486" y="1090550"/>
                  <a:pt x="1375954" y="1079863"/>
                </a:cubicBezTo>
                <a:cubicBezTo>
                  <a:pt x="1383901" y="1073052"/>
                  <a:pt x="1395542" y="1070619"/>
                  <a:pt x="1402080" y="1062446"/>
                </a:cubicBezTo>
                <a:cubicBezTo>
                  <a:pt x="1407815" y="1055278"/>
                  <a:pt x="1408563" y="1045226"/>
                  <a:pt x="1410789" y="1036320"/>
                </a:cubicBezTo>
                <a:cubicBezTo>
                  <a:pt x="1420761" y="996433"/>
                  <a:pt x="1422919" y="965399"/>
                  <a:pt x="1428206" y="923109"/>
                </a:cubicBezTo>
                <a:cubicBezTo>
                  <a:pt x="1425303" y="830217"/>
                  <a:pt x="1424799" y="737220"/>
                  <a:pt x="1419497" y="644434"/>
                </a:cubicBezTo>
                <a:cubicBezTo>
                  <a:pt x="1418973" y="635270"/>
                  <a:pt x="1413015" y="627214"/>
                  <a:pt x="1410789" y="618309"/>
                </a:cubicBezTo>
                <a:cubicBezTo>
                  <a:pt x="1407199" y="603949"/>
                  <a:pt x="1405670" y="589126"/>
                  <a:pt x="1402080" y="574766"/>
                </a:cubicBezTo>
                <a:cubicBezTo>
                  <a:pt x="1399854" y="565860"/>
                  <a:pt x="1395894" y="557466"/>
                  <a:pt x="1393372" y="548640"/>
                </a:cubicBezTo>
                <a:cubicBezTo>
                  <a:pt x="1390084" y="537132"/>
                  <a:pt x="1387566" y="525417"/>
                  <a:pt x="1384663" y="513806"/>
                </a:cubicBezTo>
                <a:cubicBezTo>
                  <a:pt x="1382916" y="498080"/>
                  <a:pt x="1378557" y="426988"/>
                  <a:pt x="1367246" y="400594"/>
                </a:cubicBezTo>
                <a:cubicBezTo>
                  <a:pt x="1363123" y="390974"/>
                  <a:pt x="1354080" y="384033"/>
                  <a:pt x="1349829" y="374469"/>
                </a:cubicBezTo>
                <a:cubicBezTo>
                  <a:pt x="1342373" y="357692"/>
                  <a:pt x="1340623" y="338638"/>
                  <a:pt x="1332412" y="322217"/>
                </a:cubicBezTo>
                <a:cubicBezTo>
                  <a:pt x="1279764" y="216927"/>
                  <a:pt x="1346824" y="347441"/>
                  <a:pt x="1297577" y="261257"/>
                </a:cubicBezTo>
                <a:cubicBezTo>
                  <a:pt x="1291136" y="249986"/>
                  <a:pt x="1285966" y="238034"/>
                  <a:pt x="1280160" y="226423"/>
                </a:cubicBezTo>
                <a:cubicBezTo>
                  <a:pt x="1258074" y="115988"/>
                  <a:pt x="1287671" y="235239"/>
                  <a:pt x="1254034" y="156754"/>
                </a:cubicBezTo>
                <a:cubicBezTo>
                  <a:pt x="1249319" y="145753"/>
                  <a:pt x="1251264" y="132312"/>
                  <a:pt x="1245326" y="121920"/>
                </a:cubicBezTo>
                <a:cubicBezTo>
                  <a:pt x="1239216" y="111227"/>
                  <a:pt x="1228661" y="103678"/>
                  <a:pt x="1219200" y="95794"/>
                </a:cubicBezTo>
                <a:cubicBezTo>
                  <a:pt x="1198984" y="78947"/>
                  <a:pt x="1174539" y="68462"/>
                  <a:pt x="1149532" y="60960"/>
                </a:cubicBezTo>
                <a:cubicBezTo>
                  <a:pt x="1135354" y="56707"/>
                  <a:pt x="1120269" y="56147"/>
                  <a:pt x="1105989" y="52252"/>
                </a:cubicBezTo>
                <a:cubicBezTo>
                  <a:pt x="1088276" y="47421"/>
                  <a:pt x="1071548" y="39287"/>
                  <a:pt x="1053737" y="34834"/>
                </a:cubicBezTo>
                <a:cubicBezTo>
                  <a:pt x="1042126" y="31931"/>
                  <a:pt x="1030587" y="28722"/>
                  <a:pt x="1018903" y="26126"/>
                </a:cubicBezTo>
                <a:cubicBezTo>
                  <a:pt x="1004454" y="22915"/>
                  <a:pt x="989640" y="21312"/>
                  <a:pt x="975360" y="17417"/>
                </a:cubicBezTo>
                <a:cubicBezTo>
                  <a:pt x="957648" y="12586"/>
                  <a:pt x="940526" y="5806"/>
                  <a:pt x="923109" y="0"/>
                </a:cubicBezTo>
                <a:cubicBezTo>
                  <a:pt x="870857" y="2903"/>
                  <a:pt x="817263" y="-3412"/>
                  <a:pt x="766354" y="8709"/>
                </a:cubicBezTo>
                <a:cubicBezTo>
                  <a:pt x="752235" y="12071"/>
                  <a:pt x="749787" y="32620"/>
                  <a:pt x="740229" y="43543"/>
                </a:cubicBezTo>
                <a:cubicBezTo>
                  <a:pt x="729416" y="55901"/>
                  <a:pt x="717006" y="66766"/>
                  <a:pt x="705394" y="78377"/>
                </a:cubicBezTo>
                <a:cubicBezTo>
                  <a:pt x="712745" y="181284"/>
                  <a:pt x="696610" y="174039"/>
                  <a:pt x="731520" y="235132"/>
                </a:cubicBezTo>
                <a:cubicBezTo>
                  <a:pt x="736713" y="244219"/>
                  <a:pt x="744686" y="251693"/>
                  <a:pt x="748937" y="261257"/>
                </a:cubicBezTo>
                <a:cubicBezTo>
                  <a:pt x="756393" y="278034"/>
                  <a:pt x="766354" y="313509"/>
                  <a:pt x="766354" y="313509"/>
                </a:cubicBezTo>
                <a:cubicBezTo>
                  <a:pt x="760548" y="322217"/>
                  <a:pt x="758024" y="334441"/>
                  <a:pt x="748937" y="339634"/>
                </a:cubicBezTo>
                <a:cubicBezTo>
                  <a:pt x="736085" y="346978"/>
                  <a:pt x="719843" y="345132"/>
                  <a:pt x="705394" y="348343"/>
                </a:cubicBezTo>
                <a:cubicBezTo>
                  <a:pt x="644155" y="361952"/>
                  <a:pt x="695336" y="351217"/>
                  <a:pt x="644434" y="365760"/>
                </a:cubicBezTo>
                <a:cubicBezTo>
                  <a:pt x="632926" y="369048"/>
                  <a:pt x="621211" y="371566"/>
                  <a:pt x="609600" y="374469"/>
                </a:cubicBezTo>
                <a:cubicBezTo>
                  <a:pt x="600891" y="380275"/>
                  <a:pt x="593499" y="388879"/>
                  <a:pt x="583474" y="391886"/>
                </a:cubicBezTo>
                <a:cubicBezTo>
                  <a:pt x="514590" y="412551"/>
                  <a:pt x="540139" y="389630"/>
                  <a:pt x="487680" y="409303"/>
                </a:cubicBezTo>
                <a:cubicBezTo>
                  <a:pt x="457077" y="420779"/>
                  <a:pt x="426634" y="444194"/>
                  <a:pt x="400594" y="461554"/>
                </a:cubicBezTo>
                <a:cubicBezTo>
                  <a:pt x="391885" y="467360"/>
                  <a:pt x="384398" y="475662"/>
                  <a:pt x="374469" y="478972"/>
                </a:cubicBezTo>
                <a:cubicBezTo>
                  <a:pt x="365760" y="481875"/>
                  <a:pt x="356780" y="484064"/>
                  <a:pt x="348343" y="487680"/>
                </a:cubicBezTo>
                <a:cubicBezTo>
                  <a:pt x="336411" y="492794"/>
                  <a:pt x="325664" y="500539"/>
                  <a:pt x="313509" y="505097"/>
                </a:cubicBezTo>
                <a:cubicBezTo>
                  <a:pt x="302302" y="509300"/>
                  <a:pt x="290286" y="510903"/>
                  <a:pt x="278674" y="513806"/>
                </a:cubicBezTo>
                <a:cubicBezTo>
                  <a:pt x="269966" y="519612"/>
                  <a:pt x="261910" y="526542"/>
                  <a:pt x="252549" y="531223"/>
                </a:cubicBezTo>
                <a:cubicBezTo>
                  <a:pt x="244338" y="535328"/>
                  <a:pt x="234061" y="534840"/>
                  <a:pt x="226423" y="539932"/>
                </a:cubicBezTo>
                <a:cubicBezTo>
                  <a:pt x="216176" y="546763"/>
                  <a:pt x="209758" y="558173"/>
                  <a:pt x="200297" y="566057"/>
                </a:cubicBezTo>
                <a:cubicBezTo>
                  <a:pt x="192257" y="572757"/>
                  <a:pt x="182880" y="577668"/>
                  <a:pt x="174172" y="583474"/>
                </a:cubicBezTo>
                <a:cubicBezTo>
                  <a:pt x="168366" y="592183"/>
                  <a:pt x="164155" y="602199"/>
                  <a:pt x="156754" y="609600"/>
                </a:cubicBezTo>
                <a:cubicBezTo>
                  <a:pt x="114719" y="651635"/>
                  <a:pt x="143692" y="605246"/>
                  <a:pt x="130629" y="618309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1604100" y="1575823"/>
            <a:ext cx="587588" cy="341334"/>
          </a:xfrm>
          <a:custGeom>
            <a:avLst/>
            <a:gdLst>
              <a:gd name="connsiteX0" fmla="*/ 43767 w 505322"/>
              <a:gd name="connsiteY0" fmla="*/ 156754 h 244414"/>
              <a:gd name="connsiteX1" fmla="*/ 87310 w 505322"/>
              <a:gd name="connsiteY1" fmla="*/ 174172 h 244414"/>
              <a:gd name="connsiteX2" fmla="*/ 113436 w 505322"/>
              <a:gd name="connsiteY2" fmla="*/ 200297 h 244414"/>
              <a:gd name="connsiteX3" fmla="*/ 200522 w 505322"/>
              <a:gd name="connsiteY3" fmla="*/ 235132 h 244414"/>
              <a:gd name="connsiteX4" fmla="*/ 374693 w 505322"/>
              <a:gd name="connsiteY4" fmla="*/ 243840 h 244414"/>
              <a:gd name="connsiteX5" fmla="*/ 487904 w 505322"/>
              <a:gd name="connsiteY5" fmla="*/ 235132 h 244414"/>
              <a:gd name="connsiteX6" fmla="*/ 505322 w 505322"/>
              <a:gd name="connsiteY6" fmla="*/ 182880 h 244414"/>
              <a:gd name="connsiteX7" fmla="*/ 487904 w 505322"/>
              <a:gd name="connsiteY7" fmla="*/ 87086 h 244414"/>
              <a:gd name="connsiteX8" fmla="*/ 409527 w 505322"/>
              <a:gd name="connsiteY8" fmla="*/ 52252 h 244414"/>
              <a:gd name="connsiteX9" fmla="*/ 226647 w 505322"/>
              <a:gd name="connsiteY9" fmla="*/ 43543 h 244414"/>
              <a:gd name="connsiteX10" fmla="*/ 200522 w 505322"/>
              <a:gd name="connsiteY10" fmla="*/ 26126 h 244414"/>
              <a:gd name="connsiteX11" fmla="*/ 183104 w 505322"/>
              <a:gd name="connsiteY11" fmla="*/ 8709 h 244414"/>
              <a:gd name="connsiteX12" fmla="*/ 156979 w 505322"/>
              <a:gd name="connsiteY12" fmla="*/ 0 h 244414"/>
              <a:gd name="connsiteX13" fmla="*/ 26350 w 505322"/>
              <a:gd name="connsiteY13" fmla="*/ 26126 h 244414"/>
              <a:gd name="connsiteX14" fmla="*/ 8933 w 505322"/>
              <a:gd name="connsiteY14" fmla="*/ 52252 h 244414"/>
              <a:gd name="connsiteX15" fmla="*/ 8933 w 505322"/>
              <a:gd name="connsiteY15" fmla="*/ 130629 h 244414"/>
              <a:gd name="connsiteX16" fmla="*/ 35059 w 505322"/>
              <a:gd name="connsiteY16" fmla="*/ 139337 h 244414"/>
              <a:gd name="connsiteX17" fmla="*/ 43767 w 505322"/>
              <a:gd name="connsiteY17" fmla="*/ 156754 h 2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5322" h="244414">
                <a:moveTo>
                  <a:pt x="43767" y="156754"/>
                </a:moveTo>
                <a:cubicBezTo>
                  <a:pt x="58281" y="162560"/>
                  <a:pt x="74054" y="165887"/>
                  <a:pt x="87310" y="174172"/>
                </a:cubicBezTo>
                <a:cubicBezTo>
                  <a:pt x="97754" y="180699"/>
                  <a:pt x="103414" y="193139"/>
                  <a:pt x="113436" y="200297"/>
                </a:cubicBezTo>
                <a:cubicBezTo>
                  <a:pt x="128684" y="211188"/>
                  <a:pt x="186878" y="234450"/>
                  <a:pt x="200522" y="235132"/>
                </a:cubicBezTo>
                <a:lnTo>
                  <a:pt x="374693" y="243840"/>
                </a:lnTo>
                <a:cubicBezTo>
                  <a:pt x="412430" y="240937"/>
                  <a:pt x="453606" y="251138"/>
                  <a:pt x="487904" y="235132"/>
                </a:cubicBezTo>
                <a:cubicBezTo>
                  <a:pt x="504541" y="227368"/>
                  <a:pt x="505322" y="182880"/>
                  <a:pt x="505322" y="182880"/>
                </a:cubicBezTo>
                <a:cubicBezTo>
                  <a:pt x="499516" y="150949"/>
                  <a:pt x="499555" y="117378"/>
                  <a:pt x="487904" y="87086"/>
                </a:cubicBezTo>
                <a:cubicBezTo>
                  <a:pt x="481830" y="71295"/>
                  <a:pt x="409738" y="52262"/>
                  <a:pt x="409527" y="52252"/>
                </a:cubicBezTo>
                <a:lnTo>
                  <a:pt x="226647" y="43543"/>
                </a:lnTo>
                <a:cubicBezTo>
                  <a:pt x="217939" y="37737"/>
                  <a:pt x="208695" y="32664"/>
                  <a:pt x="200522" y="26126"/>
                </a:cubicBezTo>
                <a:cubicBezTo>
                  <a:pt x="194111" y="20997"/>
                  <a:pt x="190145" y="12933"/>
                  <a:pt x="183104" y="8709"/>
                </a:cubicBezTo>
                <a:cubicBezTo>
                  <a:pt x="175233" y="3986"/>
                  <a:pt x="165687" y="2903"/>
                  <a:pt x="156979" y="0"/>
                </a:cubicBezTo>
                <a:cubicBezTo>
                  <a:pt x="109099" y="3990"/>
                  <a:pt x="61483" y="-9007"/>
                  <a:pt x="26350" y="26126"/>
                </a:cubicBezTo>
                <a:cubicBezTo>
                  <a:pt x="18949" y="33527"/>
                  <a:pt x="14739" y="43543"/>
                  <a:pt x="8933" y="52252"/>
                </a:cubicBezTo>
                <a:cubicBezTo>
                  <a:pt x="4569" y="74071"/>
                  <a:pt x="-8778" y="108491"/>
                  <a:pt x="8933" y="130629"/>
                </a:cubicBezTo>
                <a:cubicBezTo>
                  <a:pt x="14668" y="137797"/>
                  <a:pt x="26350" y="136434"/>
                  <a:pt x="35059" y="139337"/>
                </a:cubicBezTo>
                <a:lnTo>
                  <a:pt x="43767" y="156754"/>
                </a:ln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22" name="Freeform 21"/>
          <p:cNvSpPr/>
          <p:nvPr/>
        </p:nvSpPr>
        <p:spPr bwMode="auto">
          <a:xfrm>
            <a:off x="1604100" y="2597352"/>
            <a:ext cx="587588" cy="703762"/>
          </a:xfrm>
          <a:custGeom>
            <a:avLst/>
            <a:gdLst>
              <a:gd name="connsiteX0" fmla="*/ 142145 w 751745"/>
              <a:gd name="connsiteY0" fmla="*/ 217714 h 609600"/>
              <a:gd name="connsiteX1" fmla="*/ 133437 w 751745"/>
              <a:gd name="connsiteY1" fmla="*/ 531223 h 609600"/>
              <a:gd name="connsiteX2" fmla="*/ 142145 w 751745"/>
              <a:gd name="connsiteY2" fmla="*/ 557348 h 609600"/>
              <a:gd name="connsiteX3" fmla="*/ 159563 w 751745"/>
              <a:gd name="connsiteY3" fmla="*/ 583474 h 609600"/>
              <a:gd name="connsiteX4" fmla="*/ 211814 w 751745"/>
              <a:gd name="connsiteY4" fmla="*/ 609600 h 609600"/>
              <a:gd name="connsiteX5" fmla="*/ 307608 w 751745"/>
              <a:gd name="connsiteY5" fmla="*/ 600891 h 609600"/>
              <a:gd name="connsiteX6" fmla="*/ 333734 w 751745"/>
              <a:gd name="connsiteY6" fmla="*/ 583474 h 609600"/>
              <a:gd name="connsiteX7" fmla="*/ 403403 w 751745"/>
              <a:gd name="connsiteY7" fmla="*/ 566057 h 609600"/>
              <a:gd name="connsiteX8" fmla="*/ 612408 w 751745"/>
              <a:gd name="connsiteY8" fmla="*/ 566057 h 609600"/>
              <a:gd name="connsiteX9" fmla="*/ 638534 w 751745"/>
              <a:gd name="connsiteY9" fmla="*/ 539931 h 609600"/>
              <a:gd name="connsiteX10" fmla="*/ 673368 w 751745"/>
              <a:gd name="connsiteY10" fmla="*/ 487680 h 609600"/>
              <a:gd name="connsiteX11" fmla="*/ 682077 w 751745"/>
              <a:gd name="connsiteY11" fmla="*/ 452845 h 609600"/>
              <a:gd name="connsiteX12" fmla="*/ 690785 w 751745"/>
              <a:gd name="connsiteY12" fmla="*/ 348343 h 609600"/>
              <a:gd name="connsiteX13" fmla="*/ 708203 w 751745"/>
              <a:gd name="connsiteY13" fmla="*/ 322217 h 609600"/>
              <a:gd name="connsiteX14" fmla="*/ 716911 w 751745"/>
              <a:gd name="connsiteY14" fmla="*/ 296091 h 609600"/>
              <a:gd name="connsiteX15" fmla="*/ 751745 w 751745"/>
              <a:gd name="connsiteY15" fmla="*/ 243840 h 609600"/>
              <a:gd name="connsiteX16" fmla="*/ 743037 w 751745"/>
              <a:gd name="connsiteY16" fmla="*/ 139337 h 609600"/>
              <a:gd name="connsiteX17" fmla="*/ 682077 w 751745"/>
              <a:gd name="connsiteY17" fmla="*/ 69668 h 609600"/>
              <a:gd name="connsiteX18" fmla="*/ 655951 w 751745"/>
              <a:gd name="connsiteY18" fmla="*/ 60960 h 609600"/>
              <a:gd name="connsiteX19" fmla="*/ 621117 w 751745"/>
              <a:gd name="connsiteY19" fmla="*/ 43543 h 609600"/>
              <a:gd name="connsiteX20" fmla="*/ 499197 w 751745"/>
              <a:gd name="connsiteY20" fmla="*/ 17417 h 609600"/>
              <a:gd name="connsiteX21" fmla="*/ 368568 w 751745"/>
              <a:gd name="connsiteY21" fmla="*/ 8708 h 609600"/>
              <a:gd name="connsiteX22" fmla="*/ 211814 w 751745"/>
              <a:gd name="connsiteY22" fmla="*/ 0 h 609600"/>
              <a:gd name="connsiteX23" fmla="*/ 63768 w 751745"/>
              <a:gd name="connsiteY23" fmla="*/ 8708 h 609600"/>
              <a:gd name="connsiteX24" fmla="*/ 11517 w 751745"/>
              <a:gd name="connsiteY24" fmla="*/ 26125 h 609600"/>
              <a:gd name="connsiteX25" fmla="*/ 11517 w 751745"/>
              <a:gd name="connsiteY25" fmla="*/ 113211 h 609600"/>
              <a:gd name="connsiteX26" fmla="*/ 63768 w 751745"/>
              <a:gd name="connsiteY26" fmla="*/ 139337 h 609600"/>
              <a:gd name="connsiteX27" fmla="*/ 98603 w 751745"/>
              <a:gd name="connsiteY27" fmla="*/ 182880 h 609600"/>
              <a:gd name="connsiteX28" fmla="*/ 116020 w 751745"/>
              <a:gd name="connsiteY28" fmla="*/ 209005 h 609600"/>
              <a:gd name="connsiteX29" fmla="*/ 142145 w 751745"/>
              <a:gd name="connsiteY29" fmla="*/ 2177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1745" h="609600">
                <a:moveTo>
                  <a:pt x="142145" y="217714"/>
                </a:moveTo>
                <a:cubicBezTo>
                  <a:pt x="145048" y="271417"/>
                  <a:pt x="117664" y="270972"/>
                  <a:pt x="133437" y="531223"/>
                </a:cubicBezTo>
                <a:cubicBezTo>
                  <a:pt x="133992" y="540386"/>
                  <a:pt x="138040" y="549138"/>
                  <a:pt x="142145" y="557348"/>
                </a:cubicBezTo>
                <a:cubicBezTo>
                  <a:pt x="146826" y="566710"/>
                  <a:pt x="152162" y="576073"/>
                  <a:pt x="159563" y="583474"/>
                </a:cubicBezTo>
                <a:cubicBezTo>
                  <a:pt x="176445" y="600356"/>
                  <a:pt x="190565" y="602517"/>
                  <a:pt x="211814" y="609600"/>
                </a:cubicBezTo>
                <a:cubicBezTo>
                  <a:pt x="243745" y="606697"/>
                  <a:pt x="276257" y="607609"/>
                  <a:pt x="307608" y="600891"/>
                </a:cubicBezTo>
                <a:cubicBezTo>
                  <a:pt x="317842" y="598698"/>
                  <a:pt x="324373" y="588155"/>
                  <a:pt x="333734" y="583474"/>
                </a:cubicBezTo>
                <a:cubicBezTo>
                  <a:pt x="351589" y="574546"/>
                  <a:pt x="386836" y="569370"/>
                  <a:pt x="403403" y="566057"/>
                </a:cubicBezTo>
                <a:cubicBezTo>
                  <a:pt x="469751" y="571586"/>
                  <a:pt x="546060" y="583750"/>
                  <a:pt x="612408" y="566057"/>
                </a:cubicBezTo>
                <a:cubicBezTo>
                  <a:pt x="624308" y="562884"/>
                  <a:pt x="630973" y="549653"/>
                  <a:pt x="638534" y="539931"/>
                </a:cubicBezTo>
                <a:cubicBezTo>
                  <a:pt x="651385" y="523408"/>
                  <a:pt x="673368" y="487680"/>
                  <a:pt x="673368" y="487680"/>
                </a:cubicBezTo>
                <a:cubicBezTo>
                  <a:pt x="676271" y="476068"/>
                  <a:pt x="680592" y="464722"/>
                  <a:pt x="682077" y="452845"/>
                </a:cubicBezTo>
                <a:cubicBezTo>
                  <a:pt x="686413" y="418160"/>
                  <a:pt x="683930" y="382619"/>
                  <a:pt x="690785" y="348343"/>
                </a:cubicBezTo>
                <a:cubicBezTo>
                  <a:pt x="692838" y="338080"/>
                  <a:pt x="702397" y="330926"/>
                  <a:pt x="708203" y="322217"/>
                </a:cubicBezTo>
                <a:cubicBezTo>
                  <a:pt x="711106" y="313508"/>
                  <a:pt x="712453" y="304116"/>
                  <a:pt x="716911" y="296091"/>
                </a:cubicBezTo>
                <a:cubicBezTo>
                  <a:pt x="727077" y="277793"/>
                  <a:pt x="751745" y="243840"/>
                  <a:pt x="751745" y="243840"/>
                </a:cubicBezTo>
                <a:cubicBezTo>
                  <a:pt x="748842" y="209006"/>
                  <a:pt x="752392" y="173017"/>
                  <a:pt x="743037" y="139337"/>
                </a:cubicBezTo>
                <a:cubicBezTo>
                  <a:pt x="734609" y="108997"/>
                  <a:pt x="709514" y="83386"/>
                  <a:pt x="682077" y="69668"/>
                </a:cubicBezTo>
                <a:cubicBezTo>
                  <a:pt x="673866" y="65563"/>
                  <a:pt x="664388" y="64576"/>
                  <a:pt x="655951" y="60960"/>
                </a:cubicBezTo>
                <a:cubicBezTo>
                  <a:pt x="644019" y="55846"/>
                  <a:pt x="633433" y="47648"/>
                  <a:pt x="621117" y="43543"/>
                </a:cubicBezTo>
                <a:cubicBezTo>
                  <a:pt x="595545" y="35019"/>
                  <a:pt x="529898" y="20341"/>
                  <a:pt x="499197" y="17417"/>
                </a:cubicBezTo>
                <a:cubicBezTo>
                  <a:pt x="455754" y="13280"/>
                  <a:pt x="412128" y="11348"/>
                  <a:pt x="368568" y="8708"/>
                </a:cubicBezTo>
                <a:lnTo>
                  <a:pt x="211814" y="0"/>
                </a:lnTo>
                <a:cubicBezTo>
                  <a:pt x="162465" y="2903"/>
                  <a:pt x="112787" y="2314"/>
                  <a:pt x="63768" y="8708"/>
                </a:cubicBezTo>
                <a:cubicBezTo>
                  <a:pt x="45563" y="11082"/>
                  <a:pt x="11517" y="26125"/>
                  <a:pt x="11517" y="26125"/>
                </a:cubicBezTo>
                <a:cubicBezTo>
                  <a:pt x="366" y="59577"/>
                  <a:pt x="-7544" y="70324"/>
                  <a:pt x="11517" y="113211"/>
                </a:cubicBezTo>
                <a:cubicBezTo>
                  <a:pt x="17389" y="126422"/>
                  <a:pt x="52176" y="135473"/>
                  <a:pt x="63768" y="139337"/>
                </a:cubicBezTo>
                <a:cubicBezTo>
                  <a:pt x="117368" y="219739"/>
                  <a:pt x="48972" y="120844"/>
                  <a:pt x="98603" y="182880"/>
                </a:cubicBezTo>
                <a:cubicBezTo>
                  <a:pt x="105141" y="191053"/>
                  <a:pt x="107045" y="203620"/>
                  <a:pt x="116020" y="209005"/>
                </a:cubicBezTo>
                <a:cubicBezTo>
                  <a:pt x="123487" y="213485"/>
                  <a:pt x="139242" y="164011"/>
                  <a:pt x="142145" y="217714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C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511541" y="1334791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863783" y="1286574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228048" y="1295905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583524" y="1291905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233640" y="2941439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223717" y="2458292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233639" y="1984816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le 12"/>
          <p:cNvSpPr txBox="1">
            <a:spLocks/>
          </p:cNvSpPr>
          <p:nvPr/>
        </p:nvSpPr>
        <p:spPr>
          <a:xfrm>
            <a:off x="838200" y="134208"/>
            <a:ext cx="10515600" cy="1004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Z-Order curve: K-Nearest Neighbor Query</a:t>
            </a:r>
            <a:endParaRPr lang="en-US" sz="3800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6320"/>
              </p:ext>
            </p:extLst>
          </p:nvPr>
        </p:nvGraphicFramePr>
        <p:xfrm>
          <a:off x="6367966" y="1429011"/>
          <a:ext cx="3041672" cy="218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18"/>
                <a:gridCol w="760418"/>
                <a:gridCol w="760418"/>
                <a:gridCol w="760418"/>
              </a:tblGrid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5" name="Straight Arrow Connector 34"/>
          <p:cNvCxnSpPr/>
          <p:nvPr/>
        </p:nvCxnSpPr>
        <p:spPr bwMode="auto">
          <a:xfrm flipV="1">
            <a:off x="6285438" y="1179620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Rectangle 35"/>
          <p:cNvSpPr/>
          <p:nvPr/>
        </p:nvSpPr>
        <p:spPr bwMode="auto">
          <a:xfrm>
            <a:off x="6777198" y="3876166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37" name="Rectangle 36"/>
          <p:cNvSpPr/>
          <p:nvPr/>
        </p:nvSpPr>
        <p:spPr bwMode="auto">
          <a:xfrm rot="16200000">
            <a:off x="4763824" y="2322620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6777198" y="2672356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856649" y="2672356"/>
            <a:ext cx="666322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7542190" y="2672356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6758976" y="2163591"/>
            <a:ext cx="763995" cy="508765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6720757" y="1601954"/>
            <a:ext cx="15085" cy="618088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787930" y="1540639"/>
            <a:ext cx="666227" cy="679403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7522971" y="1516280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519077" y="1552818"/>
            <a:ext cx="706919" cy="1766849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8243178" y="2655050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322629" y="2655050"/>
            <a:ext cx="666322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9008170" y="2655050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 flipV="1">
            <a:off x="8322164" y="2146240"/>
            <a:ext cx="763995" cy="508765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 flipV="1">
            <a:off x="8283945" y="1584603"/>
            <a:ext cx="15085" cy="618088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8351118" y="1523288"/>
            <a:ext cx="666227" cy="679403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9086159" y="1498929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2303398" y="2977080"/>
            <a:ext cx="486518" cy="375578"/>
          </a:xfrm>
          <a:prstGeom prst="rect">
            <a:avLst/>
          </a:prstGeom>
          <a:noFill/>
          <a:ln w="31750">
            <a:solidFill>
              <a:srgbClr val="FF0000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Q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511541" y="5806687"/>
            <a:ext cx="5852050" cy="847448"/>
          </a:xfrm>
          <a:prstGeom prst="rect">
            <a:avLst/>
          </a:prstGeom>
          <a:noFill/>
          <a:ln w="19050">
            <a:solidFill>
              <a:srgbClr val="FF0000"/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Query: What are the two closest neighbors of query point Q?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6777198" y="3876166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81" name="Content Placeholder 13"/>
          <p:cNvSpPr>
            <a:spLocks noGrp="1"/>
          </p:cNvSpPr>
          <p:nvPr>
            <p:ph idx="1"/>
          </p:nvPr>
        </p:nvSpPr>
        <p:spPr>
          <a:xfrm>
            <a:off x="577919" y="4669999"/>
            <a:ext cx="10515600" cy="849834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b="1" dirty="0" smtClean="0"/>
              <a:t>Z-order</a:t>
            </a:r>
            <a:r>
              <a:rPr lang="en-US" sz="1700" b="1" dirty="0" smtClean="0"/>
              <a:t>:  </a:t>
            </a:r>
            <a:r>
              <a:rPr lang="en-US" sz="1800" b="1" dirty="0" smtClean="0">
                <a:solidFill>
                  <a:srgbClr val="0070C0"/>
                </a:solidFill>
              </a:rPr>
              <a:t>(0,0) (0,1) </a:t>
            </a:r>
            <a:r>
              <a:rPr lang="en-US" sz="1800" b="1" dirty="0" smtClean="0"/>
              <a:t>(1,0) (1,1) (0,2) </a:t>
            </a:r>
            <a:r>
              <a:rPr lang="en-U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(0,3) </a:t>
            </a:r>
            <a:r>
              <a:rPr lang="en-US" sz="1800" b="1" dirty="0" smtClean="0"/>
              <a:t>(1,2) (1,3) (2,0) </a:t>
            </a:r>
            <a:r>
              <a:rPr lang="en-US" sz="1800" b="1" dirty="0" smtClean="0">
                <a:solidFill>
                  <a:srgbClr val="7030A0"/>
                </a:solidFill>
              </a:rPr>
              <a:t>(2,1) </a:t>
            </a:r>
            <a:r>
              <a:rPr lang="en-US" sz="1800" b="1" dirty="0" smtClean="0"/>
              <a:t>(3,0) </a:t>
            </a:r>
            <a:r>
              <a:rPr lang="en-US" sz="1800" b="1" dirty="0" smtClean="0">
                <a:solidFill>
                  <a:srgbClr val="7030A0"/>
                </a:solidFill>
              </a:rPr>
              <a:t>(3,1) (2,2) </a:t>
            </a:r>
            <a:r>
              <a:rPr lang="en-US" sz="1800" b="1" dirty="0" smtClean="0"/>
              <a:t>(2,3) </a:t>
            </a:r>
            <a:r>
              <a:rPr lang="en-US" sz="1800" b="1" dirty="0" smtClean="0">
                <a:solidFill>
                  <a:srgbClr val="7030A0"/>
                </a:solidFill>
              </a:rPr>
              <a:t>(3,2) (3,3)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lvl="0">
              <a:spcBef>
                <a:spcPts val="600"/>
              </a:spcBef>
              <a:spcAft>
                <a:spcPts val="1200"/>
              </a:spcAft>
            </a:pPr>
            <a:endParaRPr lang="en-US" sz="1900" dirty="0" smtClean="0"/>
          </a:p>
          <a:p>
            <a:pPr lvl="1"/>
            <a:endParaRPr lang="en-US" sz="1900" dirty="0" smtClean="0"/>
          </a:p>
        </p:txBody>
      </p:sp>
      <p:sp>
        <p:nvSpPr>
          <p:cNvPr id="82" name="Rectangle 81"/>
          <p:cNvSpPr/>
          <p:nvPr/>
        </p:nvSpPr>
        <p:spPr bwMode="auto">
          <a:xfrm>
            <a:off x="6777198" y="3876166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83" name="Right Brace 82"/>
          <p:cNvSpPr/>
          <p:nvPr/>
        </p:nvSpPr>
        <p:spPr>
          <a:xfrm rot="16200000">
            <a:off x="2380867" y="4149375"/>
            <a:ext cx="291355" cy="6749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2189959" y="4042589"/>
            <a:ext cx="673824" cy="32620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C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5" name="Right Brace 84"/>
          <p:cNvSpPr/>
          <p:nvPr/>
        </p:nvSpPr>
        <p:spPr>
          <a:xfrm rot="5400000">
            <a:off x="10176999" y="4834142"/>
            <a:ext cx="266676" cy="707868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0042589" y="5401451"/>
            <a:ext cx="535496" cy="298579"/>
          </a:xfrm>
          <a:prstGeom prst="rect">
            <a:avLst/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87" name="Right Brace 86"/>
          <p:cNvSpPr/>
          <p:nvPr/>
        </p:nvSpPr>
        <p:spPr>
          <a:xfrm rot="5400000">
            <a:off x="8551472" y="4775285"/>
            <a:ext cx="266676" cy="707868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8417062" y="5342594"/>
            <a:ext cx="535496" cy="298579"/>
          </a:xfrm>
          <a:prstGeom prst="rect">
            <a:avLst/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89" name="Right Brace 88"/>
          <p:cNvSpPr/>
          <p:nvPr/>
        </p:nvSpPr>
        <p:spPr>
          <a:xfrm rot="5400000">
            <a:off x="7110685" y="4800743"/>
            <a:ext cx="266676" cy="568828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7011937" y="5298532"/>
            <a:ext cx="430313" cy="298579"/>
          </a:xfrm>
          <a:prstGeom prst="rect">
            <a:avLst/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91" name="Right Brace 90"/>
          <p:cNvSpPr/>
          <p:nvPr/>
        </p:nvSpPr>
        <p:spPr>
          <a:xfrm rot="5400000">
            <a:off x="4898162" y="4844805"/>
            <a:ext cx="266676" cy="568828"/>
          </a:xfrm>
          <a:prstGeom prst="rightBr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4799414" y="5342594"/>
            <a:ext cx="430313" cy="298579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21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507890" y="1284045"/>
            <a:ext cx="5222791" cy="4942702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b="1" dirty="0" smtClean="0">
                <a:solidFill>
                  <a:srgbClr val="0070C0"/>
                </a:solidFill>
              </a:rPr>
              <a:t>Goal: </a:t>
            </a:r>
            <a:r>
              <a:rPr lang="en-US" sz="2000" dirty="0" smtClean="0"/>
              <a:t>Store spatial objects A,B and C in storage system such that following queries can be executed efficiently.</a:t>
            </a:r>
          </a:p>
          <a:p>
            <a:pPr lvl="0"/>
            <a:r>
              <a:rPr lang="en-US" sz="2000" dirty="0" smtClean="0">
                <a:solidFill>
                  <a:srgbClr val="0070C0"/>
                </a:solidFill>
              </a:rPr>
              <a:t>Point Queries: </a:t>
            </a:r>
          </a:p>
          <a:p>
            <a:pPr lvl="0"/>
            <a:r>
              <a:rPr lang="en-US" sz="2000" dirty="0" smtClean="0">
                <a:solidFill>
                  <a:srgbClr val="0070C0"/>
                </a:solidFill>
              </a:rPr>
              <a:t>Range Queries:</a:t>
            </a:r>
          </a:p>
          <a:p>
            <a:pPr lvl="0"/>
            <a:r>
              <a:rPr lang="en-US" sz="2000" dirty="0" smtClean="0">
                <a:solidFill>
                  <a:srgbClr val="0070C0"/>
                </a:solidFill>
              </a:rPr>
              <a:t>Nearest Neighbor Queries</a:t>
            </a:r>
          </a:p>
          <a:p>
            <a:pPr lvl="0"/>
            <a:r>
              <a:rPr lang="en-US" sz="2000" dirty="0" smtClean="0">
                <a:solidFill>
                  <a:srgbClr val="0070C0"/>
                </a:solidFill>
              </a:rPr>
              <a:t>Spatial Joins:  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054961"/>
              </p:ext>
            </p:extLst>
          </p:nvPr>
        </p:nvGraphicFramePr>
        <p:xfrm>
          <a:off x="2092409" y="2380735"/>
          <a:ext cx="2578444" cy="190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11"/>
                <a:gridCol w="644611"/>
                <a:gridCol w="644611"/>
                <a:gridCol w="644611"/>
              </a:tblGrid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 bwMode="auto">
          <a:xfrm>
            <a:off x="1863811" y="4485504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1863811" y="1894704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16"/>
          <p:cNvSpPr/>
          <p:nvPr/>
        </p:nvSpPr>
        <p:spPr bwMode="auto">
          <a:xfrm>
            <a:off x="1931772" y="468580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0      1      2      3 </a:t>
            </a:r>
          </a:p>
        </p:txBody>
      </p:sp>
      <p:sp>
        <p:nvSpPr>
          <p:cNvPr id="18" name="Rectangle 17"/>
          <p:cNvSpPr/>
          <p:nvPr/>
        </p:nvSpPr>
        <p:spPr bwMode="auto">
          <a:xfrm rot="16200000">
            <a:off x="342447" y="3246710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3693188" y="2565263"/>
            <a:ext cx="941615" cy="1140823"/>
          </a:xfrm>
          <a:custGeom>
            <a:avLst/>
            <a:gdLst>
              <a:gd name="connsiteX0" fmla="*/ 130629 w 1428206"/>
              <a:gd name="connsiteY0" fmla="*/ 618309 h 1332412"/>
              <a:gd name="connsiteX1" fmla="*/ 78377 w 1428206"/>
              <a:gd name="connsiteY1" fmla="*/ 687977 h 1332412"/>
              <a:gd name="connsiteX2" fmla="*/ 69669 w 1428206"/>
              <a:gd name="connsiteY2" fmla="*/ 714103 h 1332412"/>
              <a:gd name="connsiteX3" fmla="*/ 26126 w 1428206"/>
              <a:gd name="connsiteY3" fmla="*/ 783772 h 1332412"/>
              <a:gd name="connsiteX4" fmla="*/ 8709 w 1428206"/>
              <a:gd name="connsiteY4" fmla="*/ 853440 h 1332412"/>
              <a:gd name="connsiteX5" fmla="*/ 0 w 1428206"/>
              <a:gd name="connsiteY5" fmla="*/ 888274 h 1332412"/>
              <a:gd name="connsiteX6" fmla="*/ 17417 w 1428206"/>
              <a:gd name="connsiteY6" fmla="*/ 1079863 h 1332412"/>
              <a:gd name="connsiteX7" fmla="*/ 34834 w 1428206"/>
              <a:gd name="connsiteY7" fmla="*/ 1105989 h 1332412"/>
              <a:gd name="connsiteX8" fmla="*/ 43543 w 1428206"/>
              <a:gd name="connsiteY8" fmla="*/ 1132114 h 1332412"/>
              <a:gd name="connsiteX9" fmla="*/ 69669 w 1428206"/>
              <a:gd name="connsiteY9" fmla="*/ 1149532 h 1332412"/>
              <a:gd name="connsiteX10" fmla="*/ 87086 w 1428206"/>
              <a:gd name="connsiteY10" fmla="*/ 1193074 h 1332412"/>
              <a:gd name="connsiteX11" fmla="*/ 139337 w 1428206"/>
              <a:gd name="connsiteY11" fmla="*/ 1236617 h 1332412"/>
              <a:gd name="connsiteX12" fmla="*/ 156754 w 1428206"/>
              <a:gd name="connsiteY12" fmla="*/ 1262743 h 1332412"/>
              <a:gd name="connsiteX13" fmla="*/ 235132 w 1428206"/>
              <a:gd name="connsiteY13" fmla="*/ 1306286 h 1332412"/>
              <a:gd name="connsiteX14" fmla="*/ 278674 w 1428206"/>
              <a:gd name="connsiteY14" fmla="*/ 1332412 h 1332412"/>
              <a:gd name="connsiteX15" fmla="*/ 357052 w 1428206"/>
              <a:gd name="connsiteY15" fmla="*/ 1323703 h 1332412"/>
              <a:gd name="connsiteX16" fmla="*/ 391886 w 1428206"/>
              <a:gd name="connsiteY16" fmla="*/ 1271452 h 1332412"/>
              <a:gd name="connsiteX17" fmla="*/ 409303 w 1428206"/>
              <a:gd name="connsiteY17" fmla="*/ 1245326 h 1332412"/>
              <a:gd name="connsiteX18" fmla="*/ 418012 w 1428206"/>
              <a:gd name="connsiteY18" fmla="*/ 1193074 h 1332412"/>
              <a:gd name="connsiteX19" fmla="*/ 435429 w 1428206"/>
              <a:gd name="connsiteY19" fmla="*/ 1166949 h 1332412"/>
              <a:gd name="connsiteX20" fmla="*/ 496389 w 1428206"/>
              <a:gd name="connsiteY20" fmla="*/ 1123406 h 1332412"/>
              <a:gd name="connsiteX21" fmla="*/ 670560 w 1428206"/>
              <a:gd name="connsiteY21" fmla="*/ 1132114 h 1332412"/>
              <a:gd name="connsiteX22" fmla="*/ 748937 w 1428206"/>
              <a:gd name="connsiteY22" fmla="*/ 1166949 h 1332412"/>
              <a:gd name="connsiteX23" fmla="*/ 809897 w 1428206"/>
              <a:gd name="connsiteY23" fmla="*/ 1184366 h 1332412"/>
              <a:gd name="connsiteX24" fmla="*/ 879566 w 1428206"/>
              <a:gd name="connsiteY24" fmla="*/ 1201783 h 1332412"/>
              <a:gd name="connsiteX25" fmla="*/ 1114697 w 1428206"/>
              <a:gd name="connsiteY25" fmla="*/ 1193074 h 1332412"/>
              <a:gd name="connsiteX26" fmla="*/ 1140823 w 1428206"/>
              <a:gd name="connsiteY26" fmla="*/ 1184366 h 1332412"/>
              <a:gd name="connsiteX27" fmla="*/ 1175657 w 1428206"/>
              <a:gd name="connsiteY27" fmla="*/ 1175657 h 1332412"/>
              <a:gd name="connsiteX28" fmla="*/ 1227909 w 1428206"/>
              <a:gd name="connsiteY28" fmla="*/ 1158240 h 1332412"/>
              <a:gd name="connsiteX29" fmla="*/ 1288869 w 1428206"/>
              <a:gd name="connsiteY29" fmla="*/ 1140823 h 1332412"/>
              <a:gd name="connsiteX30" fmla="*/ 1341120 w 1428206"/>
              <a:gd name="connsiteY30" fmla="*/ 1114697 h 1332412"/>
              <a:gd name="connsiteX31" fmla="*/ 1375954 w 1428206"/>
              <a:gd name="connsiteY31" fmla="*/ 1079863 h 1332412"/>
              <a:gd name="connsiteX32" fmla="*/ 1402080 w 1428206"/>
              <a:gd name="connsiteY32" fmla="*/ 1062446 h 1332412"/>
              <a:gd name="connsiteX33" fmla="*/ 1410789 w 1428206"/>
              <a:gd name="connsiteY33" fmla="*/ 1036320 h 1332412"/>
              <a:gd name="connsiteX34" fmla="*/ 1428206 w 1428206"/>
              <a:gd name="connsiteY34" fmla="*/ 923109 h 1332412"/>
              <a:gd name="connsiteX35" fmla="*/ 1419497 w 1428206"/>
              <a:gd name="connsiteY35" fmla="*/ 644434 h 1332412"/>
              <a:gd name="connsiteX36" fmla="*/ 1410789 w 1428206"/>
              <a:gd name="connsiteY36" fmla="*/ 618309 h 1332412"/>
              <a:gd name="connsiteX37" fmla="*/ 1402080 w 1428206"/>
              <a:gd name="connsiteY37" fmla="*/ 574766 h 1332412"/>
              <a:gd name="connsiteX38" fmla="*/ 1393372 w 1428206"/>
              <a:gd name="connsiteY38" fmla="*/ 548640 h 1332412"/>
              <a:gd name="connsiteX39" fmla="*/ 1384663 w 1428206"/>
              <a:gd name="connsiteY39" fmla="*/ 513806 h 1332412"/>
              <a:gd name="connsiteX40" fmla="*/ 1367246 w 1428206"/>
              <a:gd name="connsiteY40" fmla="*/ 400594 h 1332412"/>
              <a:gd name="connsiteX41" fmla="*/ 1349829 w 1428206"/>
              <a:gd name="connsiteY41" fmla="*/ 374469 h 1332412"/>
              <a:gd name="connsiteX42" fmla="*/ 1332412 w 1428206"/>
              <a:gd name="connsiteY42" fmla="*/ 322217 h 1332412"/>
              <a:gd name="connsiteX43" fmla="*/ 1297577 w 1428206"/>
              <a:gd name="connsiteY43" fmla="*/ 261257 h 1332412"/>
              <a:gd name="connsiteX44" fmla="*/ 1280160 w 1428206"/>
              <a:gd name="connsiteY44" fmla="*/ 226423 h 1332412"/>
              <a:gd name="connsiteX45" fmla="*/ 1254034 w 1428206"/>
              <a:gd name="connsiteY45" fmla="*/ 156754 h 1332412"/>
              <a:gd name="connsiteX46" fmla="*/ 1245326 w 1428206"/>
              <a:gd name="connsiteY46" fmla="*/ 121920 h 1332412"/>
              <a:gd name="connsiteX47" fmla="*/ 1219200 w 1428206"/>
              <a:gd name="connsiteY47" fmla="*/ 95794 h 1332412"/>
              <a:gd name="connsiteX48" fmla="*/ 1149532 w 1428206"/>
              <a:gd name="connsiteY48" fmla="*/ 60960 h 1332412"/>
              <a:gd name="connsiteX49" fmla="*/ 1105989 w 1428206"/>
              <a:gd name="connsiteY49" fmla="*/ 52252 h 1332412"/>
              <a:gd name="connsiteX50" fmla="*/ 1053737 w 1428206"/>
              <a:gd name="connsiteY50" fmla="*/ 34834 h 1332412"/>
              <a:gd name="connsiteX51" fmla="*/ 1018903 w 1428206"/>
              <a:gd name="connsiteY51" fmla="*/ 26126 h 1332412"/>
              <a:gd name="connsiteX52" fmla="*/ 975360 w 1428206"/>
              <a:gd name="connsiteY52" fmla="*/ 17417 h 1332412"/>
              <a:gd name="connsiteX53" fmla="*/ 923109 w 1428206"/>
              <a:gd name="connsiteY53" fmla="*/ 0 h 1332412"/>
              <a:gd name="connsiteX54" fmla="*/ 766354 w 1428206"/>
              <a:gd name="connsiteY54" fmla="*/ 8709 h 1332412"/>
              <a:gd name="connsiteX55" fmla="*/ 740229 w 1428206"/>
              <a:gd name="connsiteY55" fmla="*/ 43543 h 1332412"/>
              <a:gd name="connsiteX56" fmla="*/ 705394 w 1428206"/>
              <a:gd name="connsiteY56" fmla="*/ 78377 h 1332412"/>
              <a:gd name="connsiteX57" fmla="*/ 731520 w 1428206"/>
              <a:gd name="connsiteY57" fmla="*/ 235132 h 1332412"/>
              <a:gd name="connsiteX58" fmla="*/ 748937 w 1428206"/>
              <a:gd name="connsiteY58" fmla="*/ 261257 h 1332412"/>
              <a:gd name="connsiteX59" fmla="*/ 766354 w 1428206"/>
              <a:gd name="connsiteY59" fmla="*/ 313509 h 1332412"/>
              <a:gd name="connsiteX60" fmla="*/ 748937 w 1428206"/>
              <a:gd name="connsiteY60" fmla="*/ 339634 h 1332412"/>
              <a:gd name="connsiteX61" fmla="*/ 705394 w 1428206"/>
              <a:gd name="connsiteY61" fmla="*/ 348343 h 1332412"/>
              <a:gd name="connsiteX62" fmla="*/ 644434 w 1428206"/>
              <a:gd name="connsiteY62" fmla="*/ 365760 h 1332412"/>
              <a:gd name="connsiteX63" fmla="*/ 609600 w 1428206"/>
              <a:gd name="connsiteY63" fmla="*/ 374469 h 1332412"/>
              <a:gd name="connsiteX64" fmla="*/ 583474 w 1428206"/>
              <a:gd name="connsiteY64" fmla="*/ 391886 h 1332412"/>
              <a:gd name="connsiteX65" fmla="*/ 487680 w 1428206"/>
              <a:gd name="connsiteY65" fmla="*/ 409303 h 1332412"/>
              <a:gd name="connsiteX66" fmla="*/ 400594 w 1428206"/>
              <a:gd name="connsiteY66" fmla="*/ 461554 h 1332412"/>
              <a:gd name="connsiteX67" fmla="*/ 374469 w 1428206"/>
              <a:gd name="connsiteY67" fmla="*/ 478972 h 1332412"/>
              <a:gd name="connsiteX68" fmla="*/ 348343 w 1428206"/>
              <a:gd name="connsiteY68" fmla="*/ 487680 h 1332412"/>
              <a:gd name="connsiteX69" fmla="*/ 313509 w 1428206"/>
              <a:gd name="connsiteY69" fmla="*/ 505097 h 1332412"/>
              <a:gd name="connsiteX70" fmla="*/ 278674 w 1428206"/>
              <a:gd name="connsiteY70" fmla="*/ 513806 h 1332412"/>
              <a:gd name="connsiteX71" fmla="*/ 252549 w 1428206"/>
              <a:gd name="connsiteY71" fmla="*/ 531223 h 1332412"/>
              <a:gd name="connsiteX72" fmla="*/ 226423 w 1428206"/>
              <a:gd name="connsiteY72" fmla="*/ 539932 h 1332412"/>
              <a:gd name="connsiteX73" fmla="*/ 200297 w 1428206"/>
              <a:gd name="connsiteY73" fmla="*/ 566057 h 1332412"/>
              <a:gd name="connsiteX74" fmla="*/ 174172 w 1428206"/>
              <a:gd name="connsiteY74" fmla="*/ 583474 h 1332412"/>
              <a:gd name="connsiteX75" fmla="*/ 156754 w 1428206"/>
              <a:gd name="connsiteY75" fmla="*/ 609600 h 1332412"/>
              <a:gd name="connsiteX76" fmla="*/ 130629 w 1428206"/>
              <a:gd name="connsiteY76" fmla="*/ 618309 h 13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428206" h="1332412">
                <a:moveTo>
                  <a:pt x="130629" y="618309"/>
                </a:moveTo>
                <a:cubicBezTo>
                  <a:pt x="117566" y="631372"/>
                  <a:pt x="87619" y="669494"/>
                  <a:pt x="78377" y="687977"/>
                </a:cubicBezTo>
                <a:cubicBezTo>
                  <a:pt x="74272" y="696188"/>
                  <a:pt x="74223" y="706133"/>
                  <a:pt x="69669" y="714103"/>
                </a:cubicBezTo>
                <a:cubicBezTo>
                  <a:pt x="26796" y="789132"/>
                  <a:pt x="58046" y="709292"/>
                  <a:pt x="26126" y="783772"/>
                </a:cubicBezTo>
                <a:cubicBezTo>
                  <a:pt x="15350" y="808916"/>
                  <a:pt x="15002" y="825120"/>
                  <a:pt x="8709" y="853440"/>
                </a:cubicBezTo>
                <a:cubicBezTo>
                  <a:pt x="6113" y="865124"/>
                  <a:pt x="2903" y="876663"/>
                  <a:pt x="0" y="888274"/>
                </a:cubicBezTo>
                <a:cubicBezTo>
                  <a:pt x="5806" y="952137"/>
                  <a:pt x="7286" y="1016542"/>
                  <a:pt x="17417" y="1079863"/>
                </a:cubicBezTo>
                <a:cubicBezTo>
                  <a:pt x="19071" y="1090198"/>
                  <a:pt x="30153" y="1096628"/>
                  <a:pt x="34834" y="1105989"/>
                </a:cubicBezTo>
                <a:cubicBezTo>
                  <a:pt x="38939" y="1114199"/>
                  <a:pt x="37809" y="1124946"/>
                  <a:pt x="43543" y="1132114"/>
                </a:cubicBezTo>
                <a:cubicBezTo>
                  <a:pt x="50082" y="1140287"/>
                  <a:pt x="60960" y="1143726"/>
                  <a:pt x="69669" y="1149532"/>
                </a:cubicBezTo>
                <a:cubicBezTo>
                  <a:pt x="75475" y="1164046"/>
                  <a:pt x="79330" y="1179502"/>
                  <a:pt x="87086" y="1193074"/>
                </a:cubicBezTo>
                <a:cubicBezTo>
                  <a:pt x="94008" y="1205187"/>
                  <a:pt x="134628" y="1233086"/>
                  <a:pt x="139337" y="1236617"/>
                </a:cubicBezTo>
                <a:cubicBezTo>
                  <a:pt x="145143" y="1245326"/>
                  <a:pt x="148877" y="1255851"/>
                  <a:pt x="156754" y="1262743"/>
                </a:cubicBezTo>
                <a:cubicBezTo>
                  <a:pt x="229976" y="1326812"/>
                  <a:pt x="183301" y="1280370"/>
                  <a:pt x="235132" y="1306286"/>
                </a:cubicBezTo>
                <a:cubicBezTo>
                  <a:pt x="250271" y="1313856"/>
                  <a:pt x="264160" y="1323703"/>
                  <a:pt x="278674" y="1332412"/>
                </a:cubicBezTo>
                <a:cubicBezTo>
                  <a:pt x="304800" y="1329509"/>
                  <a:pt x="332114" y="1332016"/>
                  <a:pt x="357052" y="1323703"/>
                </a:cubicBezTo>
                <a:cubicBezTo>
                  <a:pt x="386765" y="1313799"/>
                  <a:pt x="381446" y="1292332"/>
                  <a:pt x="391886" y="1271452"/>
                </a:cubicBezTo>
                <a:cubicBezTo>
                  <a:pt x="396567" y="1262091"/>
                  <a:pt x="403497" y="1254035"/>
                  <a:pt x="409303" y="1245326"/>
                </a:cubicBezTo>
                <a:cubicBezTo>
                  <a:pt x="412206" y="1227909"/>
                  <a:pt x="412428" y="1209825"/>
                  <a:pt x="418012" y="1193074"/>
                </a:cubicBezTo>
                <a:cubicBezTo>
                  <a:pt x="421322" y="1183145"/>
                  <a:pt x="428729" y="1174989"/>
                  <a:pt x="435429" y="1166949"/>
                </a:cubicBezTo>
                <a:cubicBezTo>
                  <a:pt x="460648" y="1136686"/>
                  <a:pt x="461170" y="1141015"/>
                  <a:pt x="496389" y="1123406"/>
                </a:cubicBezTo>
                <a:cubicBezTo>
                  <a:pt x="554446" y="1126309"/>
                  <a:pt x="612845" y="1125188"/>
                  <a:pt x="670560" y="1132114"/>
                </a:cubicBezTo>
                <a:cubicBezTo>
                  <a:pt x="689313" y="1134364"/>
                  <a:pt x="730717" y="1159141"/>
                  <a:pt x="748937" y="1166949"/>
                </a:cubicBezTo>
                <a:cubicBezTo>
                  <a:pt x="769809" y="1175894"/>
                  <a:pt x="787813" y="1178056"/>
                  <a:pt x="809897" y="1184366"/>
                </a:cubicBezTo>
                <a:cubicBezTo>
                  <a:pt x="872373" y="1202216"/>
                  <a:pt x="791051" y="1184079"/>
                  <a:pt x="879566" y="1201783"/>
                </a:cubicBezTo>
                <a:cubicBezTo>
                  <a:pt x="957943" y="1198880"/>
                  <a:pt x="1036440" y="1198291"/>
                  <a:pt x="1114697" y="1193074"/>
                </a:cubicBezTo>
                <a:cubicBezTo>
                  <a:pt x="1123856" y="1192463"/>
                  <a:pt x="1131997" y="1186888"/>
                  <a:pt x="1140823" y="1184366"/>
                </a:cubicBezTo>
                <a:cubicBezTo>
                  <a:pt x="1152331" y="1181078"/>
                  <a:pt x="1164193" y="1179096"/>
                  <a:pt x="1175657" y="1175657"/>
                </a:cubicBezTo>
                <a:cubicBezTo>
                  <a:pt x="1193242" y="1170381"/>
                  <a:pt x="1210324" y="1163515"/>
                  <a:pt x="1227909" y="1158240"/>
                </a:cubicBezTo>
                <a:cubicBezTo>
                  <a:pt x="1241866" y="1154053"/>
                  <a:pt x="1274232" y="1148142"/>
                  <a:pt x="1288869" y="1140823"/>
                </a:cubicBezTo>
                <a:cubicBezTo>
                  <a:pt x="1356396" y="1107059"/>
                  <a:pt x="1275451" y="1136588"/>
                  <a:pt x="1341120" y="1114697"/>
                </a:cubicBezTo>
                <a:cubicBezTo>
                  <a:pt x="1352731" y="1103086"/>
                  <a:pt x="1363486" y="1090550"/>
                  <a:pt x="1375954" y="1079863"/>
                </a:cubicBezTo>
                <a:cubicBezTo>
                  <a:pt x="1383901" y="1073052"/>
                  <a:pt x="1395542" y="1070619"/>
                  <a:pt x="1402080" y="1062446"/>
                </a:cubicBezTo>
                <a:cubicBezTo>
                  <a:pt x="1407815" y="1055278"/>
                  <a:pt x="1408563" y="1045226"/>
                  <a:pt x="1410789" y="1036320"/>
                </a:cubicBezTo>
                <a:cubicBezTo>
                  <a:pt x="1420761" y="996433"/>
                  <a:pt x="1422919" y="965399"/>
                  <a:pt x="1428206" y="923109"/>
                </a:cubicBezTo>
                <a:cubicBezTo>
                  <a:pt x="1425303" y="830217"/>
                  <a:pt x="1424799" y="737220"/>
                  <a:pt x="1419497" y="644434"/>
                </a:cubicBezTo>
                <a:cubicBezTo>
                  <a:pt x="1418973" y="635270"/>
                  <a:pt x="1413015" y="627214"/>
                  <a:pt x="1410789" y="618309"/>
                </a:cubicBezTo>
                <a:cubicBezTo>
                  <a:pt x="1407199" y="603949"/>
                  <a:pt x="1405670" y="589126"/>
                  <a:pt x="1402080" y="574766"/>
                </a:cubicBezTo>
                <a:cubicBezTo>
                  <a:pt x="1399854" y="565860"/>
                  <a:pt x="1395894" y="557466"/>
                  <a:pt x="1393372" y="548640"/>
                </a:cubicBezTo>
                <a:cubicBezTo>
                  <a:pt x="1390084" y="537132"/>
                  <a:pt x="1387566" y="525417"/>
                  <a:pt x="1384663" y="513806"/>
                </a:cubicBezTo>
                <a:cubicBezTo>
                  <a:pt x="1382916" y="498080"/>
                  <a:pt x="1378557" y="426988"/>
                  <a:pt x="1367246" y="400594"/>
                </a:cubicBezTo>
                <a:cubicBezTo>
                  <a:pt x="1363123" y="390974"/>
                  <a:pt x="1354080" y="384033"/>
                  <a:pt x="1349829" y="374469"/>
                </a:cubicBezTo>
                <a:cubicBezTo>
                  <a:pt x="1342373" y="357692"/>
                  <a:pt x="1340623" y="338638"/>
                  <a:pt x="1332412" y="322217"/>
                </a:cubicBezTo>
                <a:cubicBezTo>
                  <a:pt x="1279764" y="216927"/>
                  <a:pt x="1346824" y="347441"/>
                  <a:pt x="1297577" y="261257"/>
                </a:cubicBezTo>
                <a:cubicBezTo>
                  <a:pt x="1291136" y="249986"/>
                  <a:pt x="1285966" y="238034"/>
                  <a:pt x="1280160" y="226423"/>
                </a:cubicBezTo>
                <a:cubicBezTo>
                  <a:pt x="1258074" y="115988"/>
                  <a:pt x="1287671" y="235239"/>
                  <a:pt x="1254034" y="156754"/>
                </a:cubicBezTo>
                <a:cubicBezTo>
                  <a:pt x="1249319" y="145753"/>
                  <a:pt x="1251264" y="132312"/>
                  <a:pt x="1245326" y="121920"/>
                </a:cubicBezTo>
                <a:cubicBezTo>
                  <a:pt x="1239216" y="111227"/>
                  <a:pt x="1228661" y="103678"/>
                  <a:pt x="1219200" y="95794"/>
                </a:cubicBezTo>
                <a:cubicBezTo>
                  <a:pt x="1198984" y="78947"/>
                  <a:pt x="1174539" y="68462"/>
                  <a:pt x="1149532" y="60960"/>
                </a:cubicBezTo>
                <a:cubicBezTo>
                  <a:pt x="1135354" y="56707"/>
                  <a:pt x="1120269" y="56147"/>
                  <a:pt x="1105989" y="52252"/>
                </a:cubicBezTo>
                <a:cubicBezTo>
                  <a:pt x="1088276" y="47421"/>
                  <a:pt x="1071548" y="39287"/>
                  <a:pt x="1053737" y="34834"/>
                </a:cubicBezTo>
                <a:cubicBezTo>
                  <a:pt x="1042126" y="31931"/>
                  <a:pt x="1030587" y="28722"/>
                  <a:pt x="1018903" y="26126"/>
                </a:cubicBezTo>
                <a:cubicBezTo>
                  <a:pt x="1004454" y="22915"/>
                  <a:pt x="989640" y="21312"/>
                  <a:pt x="975360" y="17417"/>
                </a:cubicBezTo>
                <a:cubicBezTo>
                  <a:pt x="957648" y="12586"/>
                  <a:pt x="940526" y="5806"/>
                  <a:pt x="923109" y="0"/>
                </a:cubicBezTo>
                <a:cubicBezTo>
                  <a:pt x="870857" y="2903"/>
                  <a:pt x="817263" y="-3412"/>
                  <a:pt x="766354" y="8709"/>
                </a:cubicBezTo>
                <a:cubicBezTo>
                  <a:pt x="752235" y="12071"/>
                  <a:pt x="749787" y="32620"/>
                  <a:pt x="740229" y="43543"/>
                </a:cubicBezTo>
                <a:cubicBezTo>
                  <a:pt x="729416" y="55901"/>
                  <a:pt x="717006" y="66766"/>
                  <a:pt x="705394" y="78377"/>
                </a:cubicBezTo>
                <a:cubicBezTo>
                  <a:pt x="712745" y="181284"/>
                  <a:pt x="696610" y="174039"/>
                  <a:pt x="731520" y="235132"/>
                </a:cubicBezTo>
                <a:cubicBezTo>
                  <a:pt x="736713" y="244219"/>
                  <a:pt x="744686" y="251693"/>
                  <a:pt x="748937" y="261257"/>
                </a:cubicBezTo>
                <a:cubicBezTo>
                  <a:pt x="756393" y="278034"/>
                  <a:pt x="766354" y="313509"/>
                  <a:pt x="766354" y="313509"/>
                </a:cubicBezTo>
                <a:cubicBezTo>
                  <a:pt x="760548" y="322217"/>
                  <a:pt x="758024" y="334441"/>
                  <a:pt x="748937" y="339634"/>
                </a:cubicBezTo>
                <a:cubicBezTo>
                  <a:pt x="736085" y="346978"/>
                  <a:pt x="719843" y="345132"/>
                  <a:pt x="705394" y="348343"/>
                </a:cubicBezTo>
                <a:cubicBezTo>
                  <a:pt x="644155" y="361952"/>
                  <a:pt x="695336" y="351217"/>
                  <a:pt x="644434" y="365760"/>
                </a:cubicBezTo>
                <a:cubicBezTo>
                  <a:pt x="632926" y="369048"/>
                  <a:pt x="621211" y="371566"/>
                  <a:pt x="609600" y="374469"/>
                </a:cubicBezTo>
                <a:cubicBezTo>
                  <a:pt x="600891" y="380275"/>
                  <a:pt x="593499" y="388879"/>
                  <a:pt x="583474" y="391886"/>
                </a:cubicBezTo>
                <a:cubicBezTo>
                  <a:pt x="514590" y="412551"/>
                  <a:pt x="540139" y="389630"/>
                  <a:pt x="487680" y="409303"/>
                </a:cubicBezTo>
                <a:cubicBezTo>
                  <a:pt x="457077" y="420779"/>
                  <a:pt x="426634" y="444194"/>
                  <a:pt x="400594" y="461554"/>
                </a:cubicBezTo>
                <a:cubicBezTo>
                  <a:pt x="391885" y="467360"/>
                  <a:pt x="384398" y="475662"/>
                  <a:pt x="374469" y="478972"/>
                </a:cubicBezTo>
                <a:cubicBezTo>
                  <a:pt x="365760" y="481875"/>
                  <a:pt x="356780" y="484064"/>
                  <a:pt x="348343" y="487680"/>
                </a:cubicBezTo>
                <a:cubicBezTo>
                  <a:pt x="336411" y="492794"/>
                  <a:pt x="325664" y="500539"/>
                  <a:pt x="313509" y="505097"/>
                </a:cubicBezTo>
                <a:cubicBezTo>
                  <a:pt x="302302" y="509300"/>
                  <a:pt x="290286" y="510903"/>
                  <a:pt x="278674" y="513806"/>
                </a:cubicBezTo>
                <a:cubicBezTo>
                  <a:pt x="269966" y="519612"/>
                  <a:pt x="261910" y="526542"/>
                  <a:pt x="252549" y="531223"/>
                </a:cubicBezTo>
                <a:cubicBezTo>
                  <a:pt x="244338" y="535328"/>
                  <a:pt x="234061" y="534840"/>
                  <a:pt x="226423" y="539932"/>
                </a:cubicBezTo>
                <a:cubicBezTo>
                  <a:pt x="216176" y="546763"/>
                  <a:pt x="209758" y="558173"/>
                  <a:pt x="200297" y="566057"/>
                </a:cubicBezTo>
                <a:cubicBezTo>
                  <a:pt x="192257" y="572757"/>
                  <a:pt x="182880" y="577668"/>
                  <a:pt x="174172" y="583474"/>
                </a:cubicBezTo>
                <a:cubicBezTo>
                  <a:pt x="168366" y="592183"/>
                  <a:pt x="164155" y="602199"/>
                  <a:pt x="156754" y="609600"/>
                </a:cubicBezTo>
                <a:cubicBezTo>
                  <a:pt x="114719" y="651635"/>
                  <a:pt x="143692" y="605246"/>
                  <a:pt x="130629" y="618309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2114053" y="2443056"/>
            <a:ext cx="587588" cy="341334"/>
          </a:xfrm>
          <a:custGeom>
            <a:avLst/>
            <a:gdLst>
              <a:gd name="connsiteX0" fmla="*/ 43767 w 505322"/>
              <a:gd name="connsiteY0" fmla="*/ 156754 h 244414"/>
              <a:gd name="connsiteX1" fmla="*/ 87310 w 505322"/>
              <a:gd name="connsiteY1" fmla="*/ 174172 h 244414"/>
              <a:gd name="connsiteX2" fmla="*/ 113436 w 505322"/>
              <a:gd name="connsiteY2" fmla="*/ 200297 h 244414"/>
              <a:gd name="connsiteX3" fmla="*/ 200522 w 505322"/>
              <a:gd name="connsiteY3" fmla="*/ 235132 h 244414"/>
              <a:gd name="connsiteX4" fmla="*/ 374693 w 505322"/>
              <a:gd name="connsiteY4" fmla="*/ 243840 h 244414"/>
              <a:gd name="connsiteX5" fmla="*/ 487904 w 505322"/>
              <a:gd name="connsiteY5" fmla="*/ 235132 h 244414"/>
              <a:gd name="connsiteX6" fmla="*/ 505322 w 505322"/>
              <a:gd name="connsiteY6" fmla="*/ 182880 h 244414"/>
              <a:gd name="connsiteX7" fmla="*/ 487904 w 505322"/>
              <a:gd name="connsiteY7" fmla="*/ 87086 h 244414"/>
              <a:gd name="connsiteX8" fmla="*/ 409527 w 505322"/>
              <a:gd name="connsiteY8" fmla="*/ 52252 h 244414"/>
              <a:gd name="connsiteX9" fmla="*/ 226647 w 505322"/>
              <a:gd name="connsiteY9" fmla="*/ 43543 h 244414"/>
              <a:gd name="connsiteX10" fmla="*/ 200522 w 505322"/>
              <a:gd name="connsiteY10" fmla="*/ 26126 h 244414"/>
              <a:gd name="connsiteX11" fmla="*/ 183104 w 505322"/>
              <a:gd name="connsiteY11" fmla="*/ 8709 h 244414"/>
              <a:gd name="connsiteX12" fmla="*/ 156979 w 505322"/>
              <a:gd name="connsiteY12" fmla="*/ 0 h 244414"/>
              <a:gd name="connsiteX13" fmla="*/ 26350 w 505322"/>
              <a:gd name="connsiteY13" fmla="*/ 26126 h 244414"/>
              <a:gd name="connsiteX14" fmla="*/ 8933 w 505322"/>
              <a:gd name="connsiteY14" fmla="*/ 52252 h 244414"/>
              <a:gd name="connsiteX15" fmla="*/ 8933 w 505322"/>
              <a:gd name="connsiteY15" fmla="*/ 130629 h 244414"/>
              <a:gd name="connsiteX16" fmla="*/ 35059 w 505322"/>
              <a:gd name="connsiteY16" fmla="*/ 139337 h 244414"/>
              <a:gd name="connsiteX17" fmla="*/ 43767 w 505322"/>
              <a:gd name="connsiteY17" fmla="*/ 156754 h 2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5322" h="244414">
                <a:moveTo>
                  <a:pt x="43767" y="156754"/>
                </a:moveTo>
                <a:cubicBezTo>
                  <a:pt x="58281" y="162560"/>
                  <a:pt x="74054" y="165887"/>
                  <a:pt x="87310" y="174172"/>
                </a:cubicBezTo>
                <a:cubicBezTo>
                  <a:pt x="97754" y="180699"/>
                  <a:pt x="103414" y="193139"/>
                  <a:pt x="113436" y="200297"/>
                </a:cubicBezTo>
                <a:cubicBezTo>
                  <a:pt x="128684" y="211188"/>
                  <a:pt x="186878" y="234450"/>
                  <a:pt x="200522" y="235132"/>
                </a:cubicBezTo>
                <a:lnTo>
                  <a:pt x="374693" y="243840"/>
                </a:lnTo>
                <a:cubicBezTo>
                  <a:pt x="412430" y="240937"/>
                  <a:pt x="453606" y="251138"/>
                  <a:pt x="487904" y="235132"/>
                </a:cubicBezTo>
                <a:cubicBezTo>
                  <a:pt x="504541" y="227368"/>
                  <a:pt x="505322" y="182880"/>
                  <a:pt x="505322" y="182880"/>
                </a:cubicBezTo>
                <a:cubicBezTo>
                  <a:pt x="499516" y="150949"/>
                  <a:pt x="499555" y="117378"/>
                  <a:pt x="487904" y="87086"/>
                </a:cubicBezTo>
                <a:cubicBezTo>
                  <a:pt x="481830" y="71295"/>
                  <a:pt x="409738" y="52262"/>
                  <a:pt x="409527" y="52252"/>
                </a:cubicBezTo>
                <a:lnTo>
                  <a:pt x="226647" y="43543"/>
                </a:lnTo>
                <a:cubicBezTo>
                  <a:pt x="217939" y="37737"/>
                  <a:pt x="208695" y="32664"/>
                  <a:pt x="200522" y="26126"/>
                </a:cubicBezTo>
                <a:cubicBezTo>
                  <a:pt x="194111" y="20997"/>
                  <a:pt x="190145" y="12933"/>
                  <a:pt x="183104" y="8709"/>
                </a:cubicBezTo>
                <a:cubicBezTo>
                  <a:pt x="175233" y="3986"/>
                  <a:pt x="165687" y="2903"/>
                  <a:pt x="156979" y="0"/>
                </a:cubicBezTo>
                <a:cubicBezTo>
                  <a:pt x="109099" y="3990"/>
                  <a:pt x="61483" y="-9007"/>
                  <a:pt x="26350" y="26126"/>
                </a:cubicBezTo>
                <a:cubicBezTo>
                  <a:pt x="18949" y="33527"/>
                  <a:pt x="14739" y="43543"/>
                  <a:pt x="8933" y="52252"/>
                </a:cubicBezTo>
                <a:cubicBezTo>
                  <a:pt x="4569" y="74071"/>
                  <a:pt x="-8778" y="108491"/>
                  <a:pt x="8933" y="130629"/>
                </a:cubicBezTo>
                <a:cubicBezTo>
                  <a:pt x="14668" y="137797"/>
                  <a:pt x="26350" y="136434"/>
                  <a:pt x="35059" y="139337"/>
                </a:cubicBezTo>
                <a:lnTo>
                  <a:pt x="43767" y="156754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21" name="Freeform 20"/>
          <p:cNvSpPr/>
          <p:nvPr/>
        </p:nvSpPr>
        <p:spPr bwMode="auto">
          <a:xfrm>
            <a:off x="2114053" y="3464585"/>
            <a:ext cx="587588" cy="703762"/>
          </a:xfrm>
          <a:custGeom>
            <a:avLst/>
            <a:gdLst>
              <a:gd name="connsiteX0" fmla="*/ 142145 w 751745"/>
              <a:gd name="connsiteY0" fmla="*/ 217714 h 609600"/>
              <a:gd name="connsiteX1" fmla="*/ 133437 w 751745"/>
              <a:gd name="connsiteY1" fmla="*/ 531223 h 609600"/>
              <a:gd name="connsiteX2" fmla="*/ 142145 w 751745"/>
              <a:gd name="connsiteY2" fmla="*/ 557348 h 609600"/>
              <a:gd name="connsiteX3" fmla="*/ 159563 w 751745"/>
              <a:gd name="connsiteY3" fmla="*/ 583474 h 609600"/>
              <a:gd name="connsiteX4" fmla="*/ 211814 w 751745"/>
              <a:gd name="connsiteY4" fmla="*/ 609600 h 609600"/>
              <a:gd name="connsiteX5" fmla="*/ 307608 w 751745"/>
              <a:gd name="connsiteY5" fmla="*/ 600891 h 609600"/>
              <a:gd name="connsiteX6" fmla="*/ 333734 w 751745"/>
              <a:gd name="connsiteY6" fmla="*/ 583474 h 609600"/>
              <a:gd name="connsiteX7" fmla="*/ 403403 w 751745"/>
              <a:gd name="connsiteY7" fmla="*/ 566057 h 609600"/>
              <a:gd name="connsiteX8" fmla="*/ 612408 w 751745"/>
              <a:gd name="connsiteY8" fmla="*/ 566057 h 609600"/>
              <a:gd name="connsiteX9" fmla="*/ 638534 w 751745"/>
              <a:gd name="connsiteY9" fmla="*/ 539931 h 609600"/>
              <a:gd name="connsiteX10" fmla="*/ 673368 w 751745"/>
              <a:gd name="connsiteY10" fmla="*/ 487680 h 609600"/>
              <a:gd name="connsiteX11" fmla="*/ 682077 w 751745"/>
              <a:gd name="connsiteY11" fmla="*/ 452845 h 609600"/>
              <a:gd name="connsiteX12" fmla="*/ 690785 w 751745"/>
              <a:gd name="connsiteY12" fmla="*/ 348343 h 609600"/>
              <a:gd name="connsiteX13" fmla="*/ 708203 w 751745"/>
              <a:gd name="connsiteY13" fmla="*/ 322217 h 609600"/>
              <a:gd name="connsiteX14" fmla="*/ 716911 w 751745"/>
              <a:gd name="connsiteY14" fmla="*/ 296091 h 609600"/>
              <a:gd name="connsiteX15" fmla="*/ 751745 w 751745"/>
              <a:gd name="connsiteY15" fmla="*/ 243840 h 609600"/>
              <a:gd name="connsiteX16" fmla="*/ 743037 w 751745"/>
              <a:gd name="connsiteY16" fmla="*/ 139337 h 609600"/>
              <a:gd name="connsiteX17" fmla="*/ 682077 w 751745"/>
              <a:gd name="connsiteY17" fmla="*/ 69668 h 609600"/>
              <a:gd name="connsiteX18" fmla="*/ 655951 w 751745"/>
              <a:gd name="connsiteY18" fmla="*/ 60960 h 609600"/>
              <a:gd name="connsiteX19" fmla="*/ 621117 w 751745"/>
              <a:gd name="connsiteY19" fmla="*/ 43543 h 609600"/>
              <a:gd name="connsiteX20" fmla="*/ 499197 w 751745"/>
              <a:gd name="connsiteY20" fmla="*/ 17417 h 609600"/>
              <a:gd name="connsiteX21" fmla="*/ 368568 w 751745"/>
              <a:gd name="connsiteY21" fmla="*/ 8708 h 609600"/>
              <a:gd name="connsiteX22" fmla="*/ 211814 w 751745"/>
              <a:gd name="connsiteY22" fmla="*/ 0 h 609600"/>
              <a:gd name="connsiteX23" fmla="*/ 63768 w 751745"/>
              <a:gd name="connsiteY23" fmla="*/ 8708 h 609600"/>
              <a:gd name="connsiteX24" fmla="*/ 11517 w 751745"/>
              <a:gd name="connsiteY24" fmla="*/ 26125 h 609600"/>
              <a:gd name="connsiteX25" fmla="*/ 11517 w 751745"/>
              <a:gd name="connsiteY25" fmla="*/ 113211 h 609600"/>
              <a:gd name="connsiteX26" fmla="*/ 63768 w 751745"/>
              <a:gd name="connsiteY26" fmla="*/ 139337 h 609600"/>
              <a:gd name="connsiteX27" fmla="*/ 98603 w 751745"/>
              <a:gd name="connsiteY27" fmla="*/ 182880 h 609600"/>
              <a:gd name="connsiteX28" fmla="*/ 116020 w 751745"/>
              <a:gd name="connsiteY28" fmla="*/ 209005 h 609600"/>
              <a:gd name="connsiteX29" fmla="*/ 142145 w 751745"/>
              <a:gd name="connsiteY29" fmla="*/ 2177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1745" h="609600">
                <a:moveTo>
                  <a:pt x="142145" y="217714"/>
                </a:moveTo>
                <a:cubicBezTo>
                  <a:pt x="145048" y="271417"/>
                  <a:pt x="117664" y="270972"/>
                  <a:pt x="133437" y="531223"/>
                </a:cubicBezTo>
                <a:cubicBezTo>
                  <a:pt x="133992" y="540386"/>
                  <a:pt x="138040" y="549138"/>
                  <a:pt x="142145" y="557348"/>
                </a:cubicBezTo>
                <a:cubicBezTo>
                  <a:pt x="146826" y="566710"/>
                  <a:pt x="152162" y="576073"/>
                  <a:pt x="159563" y="583474"/>
                </a:cubicBezTo>
                <a:cubicBezTo>
                  <a:pt x="176445" y="600356"/>
                  <a:pt x="190565" y="602517"/>
                  <a:pt x="211814" y="609600"/>
                </a:cubicBezTo>
                <a:cubicBezTo>
                  <a:pt x="243745" y="606697"/>
                  <a:pt x="276257" y="607609"/>
                  <a:pt x="307608" y="600891"/>
                </a:cubicBezTo>
                <a:cubicBezTo>
                  <a:pt x="317842" y="598698"/>
                  <a:pt x="324373" y="588155"/>
                  <a:pt x="333734" y="583474"/>
                </a:cubicBezTo>
                <a:cubicBezTo>
                  <a:pt x="351589" y="574546"/>
                  <a:pt x="386836" y="569370"/>
                  <a:pt x="403403" y="566057"/>
                </a:cubicBezTo>
                <a:cubicBezTo>
                  <a:pt x="469751" y="571586"/>
                  <a:pt x="546060" y="583750"/>
                  <a:pt x="612408" y="566057"/>
                </a:cubicBezTo>
                <a:cubicBezTo>
                  <a:pt x="624308" y="562884"/>
                  <a:pt x="630973" y="549653"/>
                  <a:pt x="638534" y="539931"/>
                </a:cubicBezTo>
                <a:cubicBezTo>
                  <a:pt x="651385" y="523408"/>
                  <a:pt x="673368" y="487680"/>
                  <a:pt x="673368" y="487680"/>
                </a:cubicBezTo>
                <a:cubicBezTo>
                  <a:pt x="676271" y="476068"/>
                  <a:pt x="680592" y="464722"/>
                  <a:pt x="682077" y="452845"/>
                </a:cubicBezTo>
                <a:cubicBezTo>
                  <a:pt x="686413" y="418160"/>
                  <a:pt x="683930" y="382619"/>
                  <a:pt x="690785" y="348343"/>
                </a:cubicBezTo>
                <a:cubicBezTo>
                  <a:pt x="692838" y="338080"/>
                  <a:pt x="702397" y="330926"/>
                  <a:pt x="708203" y="322217"/>
                </a:cubicBezTo>
                <a:cubicBezTo>
                  <a:pt x="711106" y="313508"/>
                  <a:pt x="712453" y="304116"/>
                  <a:pt x="716911" y="296091"/>
                </a:cubicBezTo>
                <a:cubicBezTo>
                  <a:pt x="727077" y="277793"/>
                  <a:pt x="751745" y="243840"/>
                  <a:pt x="751745" y="243840"/>
                </a:cubicBezTo>
                <a:cubicBezTo>
                  <a:pt x="748842" y="209006"/>
                  <a:pt x="752392" y="173017"/>
                  <a:pt x="743037" y="139337"/>
                </a:cubicBezTo>
                <a:cubicBezTo>
                  <a:pt x="734609" y="108997"/>
                  <a:pt x="709514" y="83386"/>
                  <a:pt x="682077" y="69668"/>
                </a:cubicBezTo>
                <a:cubicBezTo>
                  <a:pt x="673866" y="65563"/>
                  <a:pt x="664388" y="64576"/>
                  <a:pt x="655951" y="60960"/>
                </a:cubicBezTo>
                <a:cubicBezTo>
                  <a:pt x="644019" y="55846"/>
                  <a:pt x="633433" y="47648"/>
                  <a:pt x="621117" y="43543"/>
                </a:cubicBezTo>
                <a:cubicBezTo>
                  <a:pt x="595545" y="35019"/>
                  <a:pt x="529898" y="20341"/>
                  <a:pt x="499197" y="17417"/>
                </a:cubicBezTo>
                <a:cubicBezTo>
                  <a:pt x="455754" y="13280"/>
                  <a:pt x="412128" y="11348"/>
                  <a:pt x="368568" y="8708"/>
                </a:cubicBezTo>
                <a:lnTo>
                  <a:pt x="211814" y="0"/>
                </a:lnTo>
                <a:cubicBezTo>
                  <a:pt x="162465" y="2903"/>
                  <a:pt x="112787" y="2314"/>
                  <a:pt x="63768" y="8708"/>
                </a:cubicBezTo>
                <a:cubicBezTo>
                  <a:pt x="45563" y="11082"/>
                  <a:pt x="11517" y="26125"/>
                  <a:pt x="11517" y="26125"/>
                </a:cubicBezTo>
                <a:cubicBezTo>
                  <a:pt x="366" y="59577"/>
                  <a:pt x="-7544" y="70324"/>
                  <a:pt x="11517" y="113211"/>
                </a:cubicBezTo>
                <a:cubicBezTo>
                  <a:pt x="17389" y="126422"/>
                  <a:pt x="52176" y="135473"/>
                  <a:pt x="63768" y="139337"/>
                </a:cubicBezTo>
                <a:cubicBezTo>
                  <a:pt x="117368" y="219739"/>
                  <a:pt x="48972" y="120844"/>
                  <a:pt x="98603" y="182880"/>
                </a:cubicBezTo>
                <a:cubicBezTo>
                  <a:pt x="105141" y="191053"/>
                  <a:pt x="107045" y="203620"/>
                  <a:pt x="116020" y="209005"/>
                </a:cubicBezTo>
                <a:cubicBezTo>
                  <a:pt x="123487" y="213485"/>
                  <a:pt x="139242" y="164011"/>
                  <a:pt x="142145" y="217714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C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021494" y="2202024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381974" y="2153807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738001" y="2163138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093477" y="2159138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767716" y="4292262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743593" y="3800434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767717" y="3317312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743592" y="2843811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2"/>
          <p:cNvSpPr txBox="1">
            <a:spLocks/>
          </p:cNvSpPr>
          <p:nvPr/>
        </p:nvSpPr>
        <p:spPr>
          <a:xfrm>
            <a:off x="838200" y="134208"/>
            <a:ext cx="10515600" cy="1004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smtClean="0"/>
              <a:t>Scenario for Designing Spatial Indexes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3972709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836010"/>
              </p:ext>
            </p:extLst>
          </p:nvPr>
        </p:nvGraphicFramePr>
        <p:xfrm>
          <a:off x="1582456" y="1513502"/>
          <a:ext cx="2578444" cy="190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11"/>
                <a:gridCol w="644611"/>
                <a:gridCol w="644611"/>
                <a:gridCol w="644611"/>
              </a:tblGrid>
              <a:tr h="47611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7" name="Straight Connector 26"/>
          <p:cNvCxnSpPr/>
          <p:nvPr/>
        </p:nvCxnSpPr>
        <p:spPr>
          <a:xfrm flipV="1">
            <a:off x="1239101" y="3415698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 bwMode="auto">
          <a:xfrm>
            <a:off x="1353858" y="3618271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1353858" y="1027471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1644583" y="380116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0      1      2      3 </a:t>
            </a:r>
          </a:p>
        </p:txBody>
      </p:sp>
      <p:sp>
        <p:nvSpPr>
          <p:cNvPr id="19" name="Rectangle 18"/>
          <p:cNvSpPr/>
          <p:nvPr/>
        </p:nvSpPr>
        <p:spPr bwMode="auto">
          <a:xfrm rot="16200000">
            <a:off x="-165632" y="2211869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3183235" y="1698030"/>
            <a:ext cx="941615" cy="1140823"/>
          </a:xfrm>
          <a:custGeom>
            <a:avLst/>
            <a:gdLst>
              <a:gd name="connsiteX0" fmla="*/ 130629 w 1428206"/>
              <a:gd name="connsiteY0" fmla="*/ 618309 h 1332412"/>
              <a:gd name="connsiteX1" fmla="*/ 78377 w 1428206"/>
              <a:gd name="connsiteY1" fmla="*/ 687977 h 1332412"/>
              <a:gd name="connsiteX2" fmla="*/ 69669 w 1428206"/>
              <a:gd name="connsiteY2" fmla="*/ 714103 h 1332412"/>
              <a:gd name="connsiteX3" fmla="*/ 26126 w 1428206"/>
              <a:gd name="connsiteY3" fmla="*/ 783772 h 1332412"/>
              <a:gd name="connsiteX4" fmla="*/ 8709 w 1428206"/>
              <a:gd name="connsiteY4" fmla="*/ 853440 h 1332412"/>
              <a:gd name="connsiteX5" fmla="*/ 0 w 1428206"/>
              <a:gd name="connsiteY5" fmla="*/ 888274 h 1332412"/>
              <a:gd name="connsiteX6" fmla="*/ 17417 w 1428206"/>
              <a:gd name="connsiteY6" fmla="*/ 1079863 h 1332412"/>
              <a:gd name="connsiteX7" fmla="*/ 34834 w 1428206"/>
              <a:gd name="connsiteY7" fmla="*/ 1105989 h 1332412"/>
              <a:gd name="connsiteX8" fmla="*/ 43543 w 1428206"/>
              <a:gd name="connsiteY8" fmla="*/ 1132114 h 1332412"/>
              <a:gd name="connsiteX9" fmla="*/ 69669 w 1428206"/>
              <a:gd name="connsiteY9" fmla="*/ 1149532 h 1332412"/>
              <a:gd name="connsiteX10" fmla="*/ 87086 w 1428206"/>
              <a:gd name="connsiteY10" fmla="*/ 1193074 h 1332412"/>
              <a:gd name="connsiteX11" fmla="*/ 139337 w 1428206"/>
              <a:gd name="connsiteY11" fmla="*/ 1236617 h 1332412"/>
              <a:gd name="connsiteX12" fmla="*/ 156754 w 1428206"/>
              <a:gd name="connsiteY12" fmla="*/ 1262743 h 1332412"/>
              <a:gd name="connsiteX13" fmla="*/ 235132 w 1428206"/>
              <a:gd name="connsiteY13" fmla="*/ 1306286 h 1332412"/>
              <a:gd name="connsiteX14" fmla="*/ 278674 w 1428206"/>
              <a:gd name="connsiteY14" fmla="*/ 1332412 h 1332412"/>
              <a:gd name="connsiteX15" fmla="*/ 357052 w 1428206"/>
              <a:gd name="connsiteY15" fmla="*/ 1323703 h 1332412"/>
              <a:gd name="connsiteX16" fmla="*/ 391886 w 1428206"/>
              <a:gd name="connsiteY16" fmla="*/ 1271452 h 1332412"/>
              <a:gd name="connsiteX17" fmla="*/ 409303 w 1428206"/>
              <a:gd name="connsiteY17" fmla="*/ 1245326 h 1332412"/>
              <a:gd name="connsiteX18" fmla="*/ 418012 w 1428206"/>
              <a:gd name="connsiteY18" fmla="*/ 1193074 h 1332412"/>
              <a:gd name="connsiteX19" fmla="*/ 435429 w 1428206"/>
              <a:gd name="connsiteY19" fmla="*/ 1166949 h 1332412"/>
              <a:gd name="connsiteX20" fmla="*/ 496389 w 1428206"/>
              <a:gd name="connsiteY20" fmla="*/ 1123406 h 1332412"/>
              <a:gd name="connsiteX21" fmla="*/ 670560 w 1428206"/>
              <a:gd name="connsiteY21" fmla="*/ 1132114 h 1332412"/>
              <a:gd name="connsiteX22" fmla="*/ 748937 w 1428206"/>
              <a:gd name="connsiteY22" fmla="*/ 1166949 h 1332412"/>
              <a:gd name="connsiteX23" fmla="*/ 809897 w 1428206"/>
              <a:gd name="connsiteY23" fmla="*/ 1184366 h 1332412"/>
              <a:gd name="connsiteX24" fmla="*/ 879566 w 1428206"/>
              <a:gd name="connsiteY24" fmla="*/ 1201783 h 1332412"/>
              <a:gd name="connsiteX25" fmla="*/ 1114697 w 1428206"/>
              <a:gd name="connsiteY25" fmla="*/ 1193074 h 1332412"/>
              <a:gd name="connsiteX26" fmla="*/ 1140823 w 1428206"/>
              <a:gd name="connsiteY26" fmla="*/ 1184366 h 1332412"/>
              <a:gd name="connsiteX27" fmla="*/ 1175657 w 1428206"/>
              <a:gd name="connsiteY27" fmla="*/ 1175657 h 1332412"/>
              <a:gd name="connsiteX28" fmla="*/ 1227909 w 1428206"/>
              <a:gd name="connsiteY28" fmla="*/ 1158240 h 1332412"/>
              <a:gd name="connsiteX29" fmla="*/ 1288869 w 1428206"/>
              <a:gd name="connsiteY29" fmla="*/ 1140823 h 1332412"/>
              <a:gd name="connsiteX30" fmla="*/ 1341120 w 1428206"/>
              <a:gd name="connsiteY30" fmla="*/ 1114697 h 1332412"/>
              <a:gd name="connsiteX31" fmla="*/ 1375954 w 1428206"/>
              <a:gd name="connsiteY31" fmla="*/ 1079863 h 1332412"/>
              <a:gd name="connsiteX32" fmla="*/ 1402080 w 1428206"/>
              <a:gd name="connsiteY32" fmla="*/ 1062446 h 1332412"/>
              <a:gd name="connsiteX33" fmla="*/ 1410789 w 1428206"/>
              <a:gd name="connsiteY33" fmla="*/ 1036320 h 1332412"/>
              <a:gd name="connsiteX34" fmla="*/ 1428206 w 1428206"/>
              <a:gd name="connsiteY34" fmla="*/ 923109 h 1332412"/>
              <a:gd name="connsiteX35" fmla="*/ 1419497 w 1428206"/>
              <a:gd name="connsiteY35" fmla="*/ 644434 h 1332412"/>
              <a:gd name="connsiteX36" fmla="*/ 1410789 w 1428206"/>
              <a:gd name="connsiteY36" fmla="*/ 618309 h 1332412"/>
              <a:gd name="connsiteX37" fmla="*/ 1402080 w 1428206"/>
              <a:gd name="connsiteY37" fmla="*/ 574766 h 1332412"/>
              <a:gd name="connsiteX38" fmla="*/ 1393372 w 1428206"/>
              <a:gd name="connsiteY38" fmla="*/ 548640 h 1332412"/>
              <a:gd name="connsiteX39" fmla="*/ 1384663 w 1428206"/>
              <a:gd name="connsiteY39" fmla="*/ 513806 h 1332412"/>
              <a:gd name="connsiteX40" fmla="*/ 1367246 w 1428206"/>
              <a:gd name="connsiteY40" fmla="*/ 400594 h 1332412"/>
              <a:gd name="connsiteX41" fmla="*/ 1349829 w 1428206"/>
              <a:gd name="connsiteY41" fmla="*/ 374469 h 1332412"/>
              <a:gd name="connsiteX42" fmla="*/ 1332412 w 1428206"/>
              <a:gd name="connsiteY42" fmla="*/ 322217 h 1332412"/>
              <a:gd name="connsiteX43" fmla="*/ 1297577 w 1428206"/>
              <a:gd name="connsiteY43" fmla="*/ 261257 h 1332412"/>
              <a:gd name="connsiteX44" fmla="*/ 1280160 w 1428206"/>
              <a:gd name="connsiteY44" fmla="*/ 226423 h 1332412"/>
              <a:gd name="connsiteX45" fmla="*/ 1254034 w 1428206"/>
              <a:gd name="connsiteY45" fmla="*/ 156754 h 1332412"/>
              <a:gd name="connsiteX46" fmla="*/ 1245326 w 1428206"/>
              <a:gd name="connsiteY46" fmla="*/ 121920 h 1332412"/>
              <a:gd name="connsiteX47" fmla="*/ 1219200 w 1428206"/>
              <a:gd name="connsiteY47" fmla="*/ 95794 h 1332412"/>
              <a:gd name="connsiteX48" fmla="*/ 1149532 w 1428206"/>
              <a:gd name="connsiteY48" fmla="*/ 60960 h 1332412"/>
              <a:gd name="connsiteX49" fmla="*/ 1105989 w 1428206"/>
              <a:gd name="connsiteY49" fmla="*/ 52252 h 1332412"/>
              <a:gd name="connsiteX50" fmla="*/ 1053737 w 1428206"/>
              <a:gd name="connsiteY50" fmla="*/ 34834 h 1332412"/>
              <a:gd name="connsiteX51" fmla="*/ 1018903 w 1428206"/>
              <a:gd name="connsiteY51" fmla="*/ 26126 h 1332412"/>
              <a:gd name="connsiteX52" fmla="*/ 975360 w 1428206"/>
              <a:gd name="connsiteY52" fmla="*/ 17417 h 1332412"/>
              <a:gd name="connsiteX53" fmla="*/ 923109 w 1428206"/>
              <a:gd name="connsiteY53" fmla="*/ 0 h 1332412"/>
              <a:gd name="connsiteX54" fmla="*/ 766354 w 1428206"/>
              <a:gd name="connsiteY54" fmla="*/ 8709 h 1332412"/>
              <a:gd name="connsiteX55" fmla="*/ 740229 w 1428206"/>
              <a:gd name="connsiteY55" fmla="*/ 43543 h 1332412"/>
              <a:gd name="connsiteX56" fmla="*/ 705394 w 1428206"/>
              <a:gd name="connsiteY56" fmla="*/ 78377 h 1332412"/>
              <a:gd name="connsiteX57" fmla="*/ 731520 w 1428206"/>
              <a:gd name="connsiteY57" fmla="*/ 235132 h 1332412"/>
              <a:gd name="connsiteX58" fmla="*/ 748937 w 1428206"/>
              <a:gd name="connsiteY58" fmla="*/ 261257 h 1332412"/>
              <a:gd name="connsiteX59" fmla="*/ 766354 w 1428206"/>
              <a:gd name="connsiteY59" fmla="*/ 313509 h 1332412"/>
              <a:gd name="connsiteX60" fmla="*/ 748937 w 1428206"/>
              <a:gd name="connsiteY60" fmla="*/ 339634 h 1332412"/>
              <a:gd name="connsiteX61" fmla="*/ 705394 w 1428206"/>
              <a:gd name="connsiteY61" fmla="*/ 348343 h 1332412"/>
              <a:gd name="connsiteX62" fmla="*/ 644434 w 1428206"/>
              <a:gd name="connsiteY62" fmla="*/ 365760 h 1332412"/>
              <a:gd name="connsiteX63" fmla="*/ 609600 w 1428206"/>
              <a:gd name="connsiteY63" fmla="*/ 374469 h 1332412"/>
              <a:gd name="connsiteX64" fmla="*/ 583474 w 1428206"/>
              <a:gd name="connsiteY64" fmla="*/ 391886 h 1332412"/>
              <a:gd name="connsiteX65" fmla="*/ 487680 w 1428206"/>
              <a:gd name="connsiteY65" fmla="*/ 409303 h 1332412"/>
              <a:gd name="connsiteX66" fmla="*/ 400594 w 1428206"/>
              <a:gd name="connsiteY66" fmla="*/ 461554 h 1332412"/>
              <a:gd name="connsiteX67" fmla="*/ 374469 w 1428206"/>
              <a:gd name="connsiteY67" fmla="*/ 478972 h 1332412"/>
              <a:gd name="connsiteX68" fmla="*/ 348343 w 1428206"/>
              <a:gd name="connsiteY68" fmla="*/ 487680 h 1332412"/>
              <a:gd name="connsiteX69" fmla="*/ 313509 w 1428206"/>
              <a:gd name="connsiteY69" fmla="*/ 505097 h 1332412"/>
              <a:gd name="connsiteX70" fmla="*/ 278674 w 1428206"/>
              <a:gd name="connsiteY70" fmla="*/ 513806 h 1332412"/>
              <a:gd name="connsiteX71" fmla="*/ 252549 w 1428206"/>
              <a:gd name="connsiteY71" fmla="*/ 531223 h 1332412"/>
              <a:gd name="connsiteX72" fmla="*/ 226423 w 1428206"/>
              <a:gd name="connsiteY72" fmla="*/ 539932 h 1332412"/>
              <a:gd name="connsiteX73" fmla="*/ 200297 w 1428206"/>
              <a:gd name="connsiteY73" fmla="*/ 566057 h 1332412"/>
              <a:gd name="connsiteX74" fmla="*/ 174172 w 1428206"/>
              <a:gd name="connsiteY74" fmla="*/ 583474 h 1332412"/>
              <a:gd name="connsiteX75" fmla="*/ 156754 w 1428206"/>
              <a:gd name="connsiteY75" fmla="*/ 609600 h 1332412"/>
              <a:gd name="connsiteX76" fmla="*/ 130629 w 1428206"/>
              <a:gd name="connsiteY76" fmla="*/ 618309 h 13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428206" h="1332412">
                <a:moveTo>
                  <a:pt x="130629" y="618309"/>
                </a:moveTo>
                <a:cubicBezTo>
                  <a:pt x="117566" y="631372"/>
                  <a:pt x="87619" y="669494"/>
                  <a:pt x="78377" y="687977"/>
                </a:cubicBezTo>
                <a:cubicBezTo>
                  <a:pt x="74272" y="696188"/>
                  <a:pt x="74223" y="706133"/>
                  <a:pt x="69669" y="714103"/>
                </a:cubicBezTo>
                <a:cubicBezTo>
                  <a:pt x="26796" y="789132"/>
                  <a:pt x="58046" y="709292"/>
                  <a:pt x="26126" y="783772"/>
                </a:cubicBezTo>
                <a:cubicBezTo>
                  <a:pt x="15350" y="808916"/>
                  <a:pt x="15002" y="825120"/>
                  <a:pt x="8709" y="853440"/>
                </a:cubicBezTo>
                <a:cubicBezTo>
                  <a:pt x="6113" y="865124"/>
                  <a:pt x="2903" y="876663"/>
                  <a:pt x="0" y="888274"/>
                </a:cubicBezTo>
                <a:cubicBezTo>
                  <a:pt x="5806" y="952137"/>
                  <a:pt x="7286" y="1016542"/>
                  <a:pt x="17417" y="1079863"/>
                </a:cubicBezTo>
                <a:cubicBezTo>
                  <a:pt x="19071" y="1090198"/>
                  <a:pt x="30153" y="1096628"/>
                  <a:pt x="34834" y="1105989"/>
                </a:cubicBezTo>
                <a:cubicBezTo>
                  <a:pt x="38939" y="1114199"/>
                  <a:pt x="37809" y="1124946"/>
                  <a:pt x="43543" y="1132114"/>
                </a:cubicBezTo>
                <a:cubicBezTo>
                  <a:pt x="50082" y="1140287"/>
                  <a:pt x="60960" y="1143726"/>
                  <a:pt x="69669" y="1149532"/>
                </a:cubicBezTo>
                <a:cubicBezTo>
                  <a:pt x="75475" y="1164046"/>
                  <a:pt x="79330" y="1179502"/>
                  <a:pt x="87086" y="1193074"/>
                </a:cubicBezTo>
                <a:cubicBezTo>
                  <a:pt x="94008" y="1205187"/>
                  <a:pt x="134628" y="1233086"/>
                  <a:pt x="139337" y="1236617"/>
                </a:cubicBezTo>
                <a:cubicBezTo>
                  <a:pt x="145143" y="1245326"/>
                  <a:pt x="148877" y="1255851"/>
                  <a:pt x="156754" y="1262743"/>
                </a:cubicBezTo>
                <a:cubicBezTo>
                  <a:pt x="229976" y="1326812"/>
                  <a:pt x="183301" y="1280370"/>
                  <a:pt x="235132" y="1306286"/>
                </a:cubicBezTo>
                <a:cubicBezTo>
                  <a:pt x="250271" y="1313856"/>
                  <a:pt x="264160" y="1323703"/>
                  <a:pt x="278674" y="1332412"/>
                </a:cubicBezTo>
                <a:cubicBezTo>
                  <a:pt x="304800" y="1329509"/>
                  <a:pt x="332114" y="1332016"/>
                  <a:pt x="357052" y="1323703"/>
                </a:cubicBezTo>
                <a:cubicBezTo>
                  <a:pt x="386765" y="1313799"/>
                  <a:pt x="381446" y="1292332"/>
                  <a:pt x="391886" y="1271452"/>
                </a:cubicBezTo>
                <a:cubicBezTo>
                  <a:pt x="396567" y="1262091"/>
                  <a:pt x="403497" y="1254035"/>
                  <a:pt x="409303" y="1245326"/>
                </a:cubicBezTo>
                <a:cubicBezTo>
                  <a:pt x="412206" y="1227909"/>
                  <a:pt x="412428" y="1209825"/>
                  <a:pt x="418012" y="1193074"/>
                </a:cubicBezTo>
                <a:cubicBezTo>
                  <a:pt x="421322" y="1183145"/>
                  <a:pt x="428729" y="1174989"/>
                  <a:pt x="435429" y="1166949"/>
                </a:cubicBezTo>
                <a:cubicBezTo>
                  <a:pt x="460648" y="1136686"/>
                  <a:pt x="461170" y="1141015"/>
                  <a:pt x="496389" y="1123406"/>
                </a:cubicBezTo>
                <a:cubicBezTo>
                  <a:pt x="554446" y="1126309"/>
                  <a:pt x="612845" y="1125188"/>
                  <a:pt x="670560" y="1132114"/>
                </a:cubicBezTo>
                <a:cubicBezTo>
                  <a:pt x="689313" y="1134364"/>
                  <a:pt x="730717" y="1159141"/>
                  <a:pt x="748937" y="1166949"/>
                </a:cubicBezTo>
                <a:cubicBezTo>
                  <a:pt x="769809" y="1175894"/>
                  <a:pt x="787813" y="1178056"/>
                  <a:pt x="809897" y="1184366"/>
                </a:cubicBezTo>
                <a:cubicBezTo>
                  <a:pt x="872373" y="1202216"/>
                  <a:pt x="791051" y="1184079"/>
                  <a:pt x="879566" y="1201783"/>
                </a:cubicBezTo>
                <a:cubicBezTo>
                  <a:pt x="957943" y="1198880"/>
                  <a:pt x="1036440" y="1198291"/>
                  <a:pt x="1114697" y="1193074"/>
                </a:cubicBezTo>
                <a:cubicBezTo>
                  <a:pt x="1123856" y="1192463"/>
                  <a:pt x="1131997" y="1186888"/>
                  <a:pt x="1140823" y="1184366"/>
                </a:cubicBezTo>
                <a:cubicBezTo>
                  <a:pt x="1152331" y="1181078"/>
                  <a:pt x="1164193" y="1179096"/>
                  <a:pt x="1175657" y="1175657"/>
                </a:cubicBezTo>
                <a:cubicBezTo>
                  <a:pt x="1193242" y="1170381"/>
                  <a:pt x="1210324" y="1163515"/>
                  <a:pt x="1227909" y="1158240"/>
                </a:cubicBezTo>
                <a:cubicBezTo>
                  <a:pt x="1241866" y="1154053"/>
                  <a:pt x="1274232" y="1148142"/>
                  <a:pt x="1288869" y="1140823"/>
                </a:cubicBezTo>
                <a:cubicBezTo>
                  <a:pt x="1356396" y="1107059"/>
                  <a:pt x="1275451" y="1136588"/>
                  <a:pt x="1341120" y="1114697"/>
                </a:cubicBezTo>
                <a:cubicBezTo>
                  <a:pt x="1352731" y="1103086"/>
                  <a:pt x="1363486" y="1090550"/>
                  <a:pt x="1375954" y="1079863"/>
                </a:cubicBezTo>
                <a:cubicBezTo>
                  <a:pt x="1383901" y="1073052"/>
                  <a:pt x="1395542" y="1070619"/>
                  <a:pt x="1402080" y="1062446"/>
                </a:cubicBezTo>
                <a:cubicBezTo>
                  <a:pt x="1407815" y="1055278"/>
                  <a:pt x="1408563" y="1045226"/>
                  <a:pt x="1410789" y="1036320"/>
                </a:cubicBezTo>
                <a:cubicBezTo>
                  <a:pt x="1420761" y="996433"/>
                  <a:pt x="1422919" y="965399"/>
                  <a:pt x="1428206" y="923109"/>
                </a:cubicBezTo>
                <a:cubicBezTo>
                  <a:pt x="1425303" y="830217"/>
                  <a:pt x="1424799" y="737220"/>
                  <a:pt x="1419497" y="644434"/>
                </a:cubicBezTo>
                <a:cubicBezTo>
                  <a:pt x="1418973" y="635270"/>
                  <a:pt x="1413015" y="627214"/>
                  <a:pt x="1410789" y="618309"/>
                </a:cubicBezTo>
                <a:cubicBezTo>
                  <a:pt x="1407199" y="603949"/>
                  <a:pt x="1405670" y="589126"/>
                  <a:pt x="1402080" y="574766"/>
                </a:cubicBezTo>
                <a:cubicBezTo>
                  <a:pt x="1399854" y="565860"/>
                  <a:pt x="1395894" y="557466"/>
                  <a:pt x="1393372" y="548640"/>
                </a:cubicBezTo>
                <a:cubicBezTo>
                  <a:pt x="1390084" y="537132"/>
                  <a:pt x="1387566" y="525417"/>
                  <a:pt x="1384663" y="513806"/>
                </a:cubicBezTo>
                <a:cubicBezTo>
                  <a:pt x="1382916" y="498080"/>
                  <a:pt x="1378557" y="426988"/>
                  <a:pt x="1367246" y="400594"/>
                </a:cubicBezTo>
                <a:cubicBezTo>
                  <a:pt x="1363123" y="390974"/>
                  <a:pt x="1354080" y="384033"/>
                  <a:pt x="1349829" y="374469"/>
                </a:cubicBezTo>
                <a:cubicBezTo>
                  <a:pt x="1342373" y="357692"/>
                  <a:pt x="1340623" y="338638"/>
                  <a:pt x="1332412" y="322217"/>
                </a:cubicBezTo>
                <a:cubicBezTo>
                  <a:pt x="1279764" y="216927"/>
                  <a:pt x="1346824" y="347441"/>
                  <a:pt x="1297577" y="261257"/>
                </a:cubicBezTo>
                <a:cubicBezTo>
                  <a:pt x="1291136" y="249986"/>
                  <a:pt x="1285966" y="238034"/>
                  <a:pt x="1280160" y="226423"/>
                </a:cubicBezTo>
                <a:cubicBezTo>
                  <a:pt x="1258074" y="115988"/>
                  <a:pt x="1287671" y="235239"/>
                  <a:pt x="1254034" y="156754"/>
                </a:cubicBezTo>
                <a:cubicBezTo>
                  <a:pt x="1249319" y="145753"/>
                  <a:pt x="1251264" y="132312"/>
                  <a:pt x="1245326" y="121920"/>
                </a:cubicBezTo>
                <a:cubicBezTo>
                  <a:pt x="1239216" y="111227"/>
                  <a:pt x="1228661" y="103678"/>
                  <a:pt x="1219200" y="95794"/>
                </a:cubicBezTo>
                <a:cubicBezTo>
                  <a:pt x="1198984" y="78947"/>
                  <a:pt x="1174539" y="68462"/>
                  <a:pt x="1149532" y="60960"/>
                </a:cubicBezTo>
                <a:cubicBezTo>
                  <a:pt x="1135354" y="56707"/>
                  <a:pt x="1120269" y="56147"/>
                  <a:pt x="1105989" y="52252"/>
                </a:cubicBezTo>
                <a:cubicBezTo>
                  <a:pt x="1088276" y="47421"/>
                  <a:pt x="1071548" y="39287"/>
                  <a:pt x="1053737" y="34834"/>
                </a:cubicBezTo>
                <a:cubicBezTo>
                  <a:pt x="1042126" y="31931"/>
                  <a:pt x="1030587" y="28722"/>
                  <a:pt x="1018903" y="26126"/>
                </a:cubicBezTo>
                <a:cubicBezTo>
                  <a:pt x="1004454" y="22915"/>
                  <a:pt x="989640" y="21312"/>
                  <a:pt x="975360" y="17417"/>
                </a:cubicBezTo>
                <a:cubicBezTo>
                  <a:pt x="957648" y="12586"/>
                  <a:pt x="940526" y="5806"/>
                  <a:pt x="923109" y="0"/>
                </a:cubicBezTo>
                <a:cubicBezTo>
                  <a:pt x="870857" y="2903"/>
                  <a:pt x="817263" y="-3412"/>
                  <a:pt x="766354" y="8709"/>
                </a:cubicBezTo>
                <a:cubicBezTo>
                  <a:pt x="752235" y="12071"/>
                  <a:pt x="749787" y="32620"/>
                  <a:pt x="740229" y="43543"/>
                </a:cubicBezTo>
                <a:cubicBezTo>
                  <a:pt x="729416" y="55901"/>
                  <a:pt x="717006" y="66766"/>
                  <a:pt x="705394" y="78377"/>
                </a:cubicBezTo>
                <a:cubicBezTo>
                  <a:pt x="712745" y="181284"/>
                  <a:pt x="696610" y="174039"/>
                  <a:pt x="731520" y="235132"/>
                </a:cubicBezTo>
                <a:cubicBezTo>
                  <a:pt x="736713" y="244219"/>
                  <a:pt x="744686" y="251693"/>
                  <a:pt x="748937" y="261257"/>
                </a:cubicBezTo>
                <a:cubicBezTo>
                  <a:pt x="756393" y="278034"/>
                  <a:pt x="766354" y="313509"/>
                  <a:pt x="766354" y="313509"/>
                </a:cubicBezTo>
                <a:cubicBezTo>
                  <a:pt x="760548" y="322217"/>
                  <a:pt x="758024" y="334441"/>
                  <a:pt x="748937" y="339634"/>
                </a:cubicBezTo>
                <a:cubicBezTo>
                  <a:pt x="736085" y="346978"/>
                  <a:pt x="719843" y="345132"/>
                  <a:pt x="705394" y="348343"/>
                </a:cubicBezTo>
                <a:cubicBezTo>
                  <a:pt x="644155" y="361952"/>
                  <a:pt x="695336" y="351217"/>
                  <a:pt x="644434" y="365760"/>
                </a:cubicBezTo>
                <a:cubicBezTo>
                  <a:pt x="632926" y="369048"/>
                  <a:pt x="621211" y="371566"/>
                  <a:pt x="609600" y="374469"/>
                </a:cubicBezTo>
                <a:cubicBezTo>
                  <a:pt x="600891" y="380275"/>
                  <a:pt x="593499" y="388879"/>
                  <a:pt x="583474" y="391886"/>
                </a:cubicBezTo>
                <a:cubicBezTo>
                  <a:pt x="514590" y="412551"/>
                  <a:pt x="540139" y="389630"/>
                  <a:pt x="487680" y="409303"/>
                </a:cubicBezTo>
                <a:cubicBezTo>
                  <a:pt x="457077" y="420779"/>
                  <a:pt x="426634" y="444194"/>
                  <a:pt x="400594" y="461554"/>
                </a:cubicBezTo>
                <a:cubicBezTo>
                  <a:pt x="391885" y="467360"/>
                  <a:pt x="384398" y="475662"/>
                  <a:pt x="374469" y="478972"/>
                </a:cubicBezTo>
                <a:cubicBezTo>
                  <a:pt x="365760" y="481875"/>
                  <a:pt x="356780" y="484064"/>
                  <a:pt x="348343" y="487680"/>
                </a:cubicBezTo>
                <a:cubicBezTo>
                  <a:pt x="336411" y="492794"/>
                  <a:pt x="325664" y="500539"/>
                  <a:pt x="313509" y="505097"/>
                </a:cubicBezTo>
                <a:cubicBezTo>
                  <a:pt x="302302" y="509300"/>
                  <a:pt x="290286" y="510903"/>
                  <a:pt x="278674" y="513806"/>
                </a:cubicBezTo>
                <a:cubicBezTo>
                  <a:pt x="269966" y="519612"/>
                  <a:pt x="261910" y="526542"/>
                  <a:pt x="252549" y="531223"/>
                </a:cubicBezTo>
                <a:cubicBezTo>
                  <a:pt x="244338" y="535328"/>
                  <a:pt x="234061" y="534840"/>
                  <a:pt x="226423" y="539932"/>
                </a:cubicBezTo>
                <a:cubicBezTo>
                  <a:pt x="216176" y="546763"/>
                  <a:pt x="209758" y="558173"/>
                  <a:pt x="200297" y="566057"/>
                </a:cubicBezTo>
                <a:cubicBezTo>
                  <a:pt x="192257" y="572757"/>
                  <a:pt x="182880" y="577668"/>
                  <a:pt x="174172" y="583474"/>
                </a:cubicBezTo>
                <a:cubicBezTo>
                  <a:pt x="168366" y="592183"/>
                  <a:pt x="164155" y="602199"/>
                  <a:pt x="156754" y="609600"/>
                </a:cubicBezTo>
                <a:cubicBezTo>
                  <a:pt x="114719" y="651635"/>
                  <a:pt x="143692" y="605246"/>
                  <a:pt x="130629" y="618309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1604100" y="1575823"/>
            <a:ext cx="587588" cy="341334"/>
          </a:xfrm>
          <a:custGeom>
            <a:avLst/>
            <a:gdLst>
              <a:gd name="connsiteX0" fmla="*/ 43767 w 505322"/>
              <a:gd name="connsiteY0" fmla="*/ 156754 h 244414"/>
              <a:gd name="connsiteX1" fmla="*/ 87310 w 505322"/>
              <a:gd name="connsiteY1" fmla="*/ 174172 h 244414"/>
              <a:gd name="connsiteX2" fmla="*/ 113436 w 505322"/>
              <a:gd name="connsiteY2" fmla="*/ 200297 h 244414"/>
              <a:gd name="connsiteX3" fmla="*/ 200522 w 505322"/>
              <a:gd name="connsiteY3" fmla="*/ 235132 h 244414"/>
              <a:gd name="connsiteX4" fmla="*/ 374693 w 505322"/>
              <a:gd name="connsiteY4" fmla="*/ 243840 h 244414"/>
              <a:gd name="connsiteX5" fmla="*/ 487904 w 505322"/>
              <a:gd name="connsiteY5" fmla="*/ 235132 h 244414"/>
              <a:gd name="connsiteX6" fmla="*/ 505322 w 505322"/>
              <a:gd name="connsiteY6" fmla="*/ 182880 h 244414"/>
              <a:gd name="connsiteX7" fmla="*/ 487904 w 505322"/>
              <a:gd name="connsiteY7" fmla="*/ 87086 h 244414"/>
              <a:gd name="connsiteX8" fmla="*/ 409527 w 505322"/>
              <a:gd name="connsiteY8" fmla="*/ 52252 h 244414"/>
              <a:gd name="connsiteX9" fmla="*/ 226647 w 505322"/>
              <a:gd name="connsiteY9" fmla="*/ 43543 h 244414"/>
              <a:gd name="connsiteX10" fmla="*/ 200522 w 505322"/>
              <a:gd name="connsiteY10" fmla="*/ 26126 h 244414"/>
              <a:gd name="connsiteX11" fmla="*/ 183104 w 505322"/>
              <a:gd name="connsiteY11" fmla="*/ 8709 h 244414"/>
              <a:gd name="connsiteX12" fmla="*/ 156979 w 505322"/>
              <a:gd name="connsiteY12" fmla="*/ 0 h 244414"/>
              <a:gd name="connsiteX13" fmla="*/ 26350 w 505322"/>
              <a:gd name="connsiteY13" fmla="*/ 26126 h 244414"/>
              <a:gd name="connsiteX14" fmla="*/ 8933 w 505322"/>
              <a:gd name="connsiteY14" fmla="*/ 52252 h 244414"/>
              <a:gd name="connsiteX15" fmla="*/ 8933 w 505322"/>
              <a:gd name="connsiteY15" fmla="*/ 130629 h 244414"/>
              <a:gd name="connsiteX16" fmla="*/ 35059 w 505322"/>
              <a:gd name="connsiteY16" fmla="*/ 139337 h 244414"/>
              <a:gd name="connsiteX17" fmla="*/ 43767 w 505322"/>
              <a:gd name="connsiteY17" fmla="*/ 156754 h 2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5322" h="244414">
                <a:moveTo>
                  <a:pt x="43767" y="156754"/>
                </a:moveTo>
                <a:cubicBezTo>
                  <a:pt x="58281" y="162560"/>
                  <a:pt x="74054" y="165887"/>
                  <a:pt x="87310" y="174172"/>
                </a:cubicBezTo>
                <a:cubicBezTo>
                  <a:pt x="97754" y="180699"/>
                  <a:pt x="103414" y="193139"/>
                  <a:pt x="113436" y="200297"/>
                </a:cubicBezTo>
                <a:cubicBezTo>
                  <a:pt x="128684" y="211188"/>
                  <a:pt x="186878" y="234450"/>
                  <a:pt x="200522" y="235132"/>
                </a:cubicBezTo>
                <a:lnTo>
                  <a:pt x="374693" y="243840"/>
                </a:lnTo>
                <a:cubicBezTo>
                  <a:pt x="412430" y="240937"/>
                  <a:pt x="453606" y="251138"/>
                  <a:pt x="487904" y="235132"/>
                </a:cubicBezTo>
                <a:cubicBezTo>
                  <a:pt x="504541" y="227368"/>
                  <a:pt x="505322" y="182880"/>
                  <a:pt x="505322" y="182880"/>
                </a:cubicBezTo>
                <a:cubicBezTo>
                  <a:pt x="499516" y="150949"/>
                  <a:pt x="499555" y="117378"/>
                  <a:pt x="487904" y="87086"/>
                </a:cubicBezTo>
                <a:cubicBezTo>
                  <a:pt x="481830" y="71295"/>
                  <a:pt x="409738" y="52262"/>
                  <a:pt x="409527" y="52252"/>
                </a:cubicBezTo>
                <a:lnTo>
                  <a:pt x="226647" y="43543"/>
                </a:lnTo>
                <a:cubicBezTo>
                  <a:pt x="217939" y="37737"/>
                  <a:pt x="208695" y="32664"/>
                  <a:pt x="200522" y="26126"/>
                </a:cubicBezTo>
                <a:cubicBezTo>
                  <a:pt x="194111" y="20997"/>
                  <a:pt x="190145" y="12933"/>
                  <a:pt x="183104" y="8709"/>
                </a:cubicBezTo>
                <a:cubicBezTo>
                  <a:pt x="175233" y="3986"/>
                  <a:pt x="165687" y="2903"/>
                  <a:pt x="156979" y="0"/>
                </a:cubicBezTo>
                <a:cubicBezTo>
                  <a:pt x="109099" y="3990"/>
                  <a:pt x="61483" y="-9007"/>
                  <a:pt x="26350" y="26126"/>
                </a:cubicBezTo>
                <a:cubicBezTo>
                  <a:pt x="18949" y="33527"/>
                  <a:pt x="14739" y="43543"/>
                  <a:pt x="8933" y="52252"/>
                </a:cubicBezTo>
                <a:cubicBezTo>
                  <a:pt x="4569" y="74071"/>
                  <a:pt x="-8778" y="108491"/>
                  <a:pt x="8933" y="130629"/>
                </a:cubicBezTo>
                <a:cubicBezTo>
                  <a:pt x="14668" y="137797"/>
                  <a:pt x="26350" y="136434"/>
                  <a:pt x="35059" y="139337"/>
                </a:cubicBezTo>
                <a:lnTo>
                  <a:pt x="43767" y="156754"/>
                </a:ln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22" name="Freeform 21"/>
          <p:cNvSpPr/>
          <p:nvPr/>
        </p:nvSpPr>
        <p:spPr bwMode="auto">
          <a:xfrm>
            <a:off x="1604100" y="2597352"/>
            <a:ext cx="587588" cy="703762"/>
          </a:xfrm>
          <a:custGeom>
            <a:avLst/>
            <a:gdLst>
              <a:gd name="connsiteX0" fmla="*/ 142145 w 751745"/>
              <a:gd name="connsiteY0" fmla="*/ 217714 h 609600"/>
              <a:gd name="connsiteX1" fmla="*/ 133437 w 751745"/>
              <a:gd name="connsiteY1" fmla="*/ 531223 h 609600"/>
              <a:gd name="connsiteX2" fmla="*/ 142145 w 751745"/>
              <a:gd name="connsiteY2" fmla="*/ 557348 h 609600"/>
              <a:gd name="connsiteX3" fmla="*/ 159563 w 751745"/>
              <a:gd name="connsiteY3" fmla="*/ 583474 h 609600"/>
              <a:gd name="connsiteX4" fmla="*/ 211814 w 751745"/>
              <a:gd name="connsiteY4" fmla="*/ 609600 h 609600"/>
              <a:gd name="connsiteX5" fmla="*/ 307608 w 751745"/>
              <a:gd name="connsiteY5" fmla="*/ 600891 h 609600"/>
              <a:gd name="connsiteX6" fmla="*/ 333734 w 751745"/>
              <a:gd name="connsiteY6" fmla="*/ 583474 h 609600"/>
              <a:gd name="connsiteX7" fmla="*/ 403403 w 751745"/>
              <a:gd name="connsiteY7" fmla="*/ 566057 h 609600"/>
              <a:gd name="connsiteX8" fmla="*/ 612408 w 751745"/>
              <a:gd name="connsiteY8" fmla="*/ 566057 h 609600"/>
              <a:gd name="connsiteX9" fmla="*/ 638534 w 751745"/>
              <a:gd name="connsiteY9" fmla="*/ 539931 h 609600"/>
              <a:gd name="connsiteX10" fmla="*/ 673368 w 751745"/>
              <a:gd name="connsiteY10" fmla="*/ 487680 h 609600"/>
              <a:gd name="connsiteX11" fmla="*/ 682077 w 751745"/>
              <a:gd name="connsiteY11" fmla="*/ 452845 h 609600"/>
              <a:gd name="connsiteX12" fmla="*/ 690785 w 751745"/>
              <a:gd name="connsiteY12" fmla="*/ 348343 h 609600"/>
              <a:gd name="connsiteX13" fmla="*/ 708203 w 751745"/>
              <a:gd name="connsiteY13" fmla="*/ 322217 h 609600"/>
              <a:gd name="connsiteX14" fmla="*/ 716911 w 751745"/>
              <a:gd name="connsiteY14" fmla="*/ 296091 h 609600"/>
              <a:gd name="connsiteX15" fmla="*/ 751745 w 751745"/>
              <a:gd name="connsiteY15" fmla="*/ 243840 h 609600"/>
              <a:gd name="connsiteX16" fmla="*/ 743037 w 751745"/>
              <a:gd name="connsiteY16" fmla="*/ 139337 h 609600"/>
              <a:gd name="connsiteX17" fmla="*/ 682077 w 751745"/>
              <a:gd name="connsiteY17" fmla="*/ 69668 h 609600"/>
              <a:gd name="connsiteX18" fmla="*/ 655951 w 751745"/>
              <a:gd name="connsiteY18" fmla="*/ 60960 h 609600"/>
              <a:gd name="connsiteX19" fmla="*/ 621117 w 751745"/>
              <a:gd name="connsiteY19" fmla="*/ 43543 h 609600"/>
              <a:gd name="connsiteX20" fmla="*/ 499197 w 751745"/>
              <a:gd name="connsiteY20" fmla="*/ 17417 h 609600"/>
              <a:gd name="connsiteX21" fmla="*/ 368568 w 751745"/>
              <a:gd name="connsiteY21" fmla="*/ 8708 h 609600"/>
              <a:gd name="connsiteX22" fmla="*/ 211814 w 751745"/>
              <a:gd name="connsiteY22" fmla="*/ 0 h 609600"/>
              <a:gd name="connsiteX23" fmla="*/ 63768 w 751745"/>
              <a:gd name="connsiteY23" fmla="*/ 8708 h 609600"/>
              <a:gd name="connsiteX24" fmla="*/ 11517 w 751745"/>
              <a:gd name="connsiteY24" fmla="*/ 26125 h 609600"/>
              <a:gd name="connsiteX25" fmla="*/ 11517 w 751745"/>
              <a:gd name="connsiteY25" fmla="*/ 113211 h 609600"/>
              <a:gd name="connsiteX26" fmla="*/ 63768 w 751745"/>
              <a:gd name="connsiteY26" fmla="*/ 139337 h 609600"/>
              <a:gd name="connsiteX27" fmla="*/ 98603 w 751745"/>
              <a:gd name="connsiteY27" fmla="*/ 182880 h 609600"/>
              <a:gd name="connsiteX28" fmla="*/ 116020 w 751745"/>
              <a:gd name="connsiteY28" fmla="*/ 209005 h 609600"/>
              <a:gd name="connsiteX29" fmla="*/ 142145 w 751745"/>
              <a:gd name="connsiteY29" fmla="*/ 2177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1745" h="609600">
                <a:moveTo>
                  <a:pt x="142145" y="217714"/>
                </a:moveTo>
                <a:cubicBezTo>
                  <a:pt x="145048" y="271417"/>
                  <a:pt x="117664" y="270972"/>
                  <a:pt x="133437" y="531223"/>
                </a:cubicBezTo>
                <a:cubicBezTo>
                  <a:pt x="133992" y="540386"/>
                  <a:pt x="138040" y="549138"/>
                  <a:pt x="142145" y="557348"/>
                </a:cubicBezTo>
                <a:cubicBezTo>
                  <a:pt x="146826" y="566710"/>
                  <a:pt x="152162" y="576073"/>
                  <a:pt x="159563" y="583474"/>
                </a:cubicBezTo>
                <a:cubicBezTo>
                  <a:pt x="176445" y="600356"/>
                  <a:pt x="190565" y="602517"/>
                  <a:pt x="211814" y="609600"/>
                </a:cubicBezTo>
                <a:cubicBezTo>
                  <a:pt x="243745" y="606697"/>
                  <a:pt x="276257" y="607609"/>
                  <a:pt x="307608" y="600891"/>
                </a:cubicBezTo>
                <a:cubicBezTo>
                  <a:pt x="317842" y="598698"/>
                  <a:pt x="324373" y="588155"/>
                  <a:pt x="333734" y="583474"/>
                </a:cubicBezTo>
                <a:cubicBezTo>
                  <a:pt x="351589" y="574546"/>
                  <a:pt x="386836" y="569370"/>
                  <a:pt x="403403" y="566057"/>
                </a:cubicBezTo>
                <a:cubicBezTo>
                  <a:pt x="469751" y="571586"/>
                  <a:pt x="546060" y="583750"/>
                  <a:pt x="612408" y="566057"/>
                </a:cubicBezTo>
                <a:cubicBezTo>
                  <a:pt x="624308" y="562884"/>
                  <a:pt x="630973" y="549653"/>
                  <a:pt x="638534" y="539931"/>
                </a:cubicBezTo>
                <a:cubicBezTo>
                  <a:pt x="651385" y="523408"/>
                  <a:pt x="673368" y="487680"/>
                  <a:pt x="673368" y="487680"/>
                </a:cubicBezTo>
                <a:cubicBezTo>
                  <a:pt x="676271" y="476068"/>
                  <a:pt x="680592" y="464722"/>
                  <a:pt x="682077" y="452845"/>
                </a:cubicBezTo>
                <a:cubicBezTo>
                  <a:pt x="686413" y="418160"/>
                  <a:pt x="683930" y="382619"/>
                  <a:pt x="690785" y="348343"/>
                </a:cubicBezTo>
                <a:cubicBezTo>
                  <a:pt x="692838" y="338080"/>
                  <a:pt x="702397" y="330926"/>
                  <a:pt x="708203" y="322217"/>
                </a:cubicBezTo>
                <a:cubicBezTo>
                  <a:pt x="711106" y="313508"/>
                  <a:pt x="712453" y="304116"/>
                  <a:pt x="716911" y="296091"/>
                </a:cubicBezTo>
                <a:cubicBezTo>
                  <a:pt x="727077" y="277793"/>
                  <a:pt x="751745" y="243840"/>
                  <a:pt x="751745" y="243840"/>
                </a:cubicBezTo>
                <a:cubicBezTo>
                  <a:pt x="748842" y="209006"/>
                  <a:pt x="752392" y="173017"/>
                  <a:pt x="743037" y="139337"/>
                </a:cubicBezTo>
                <a:cubicBezTo>
                  <a:pt x="734609" y="108997"/>
                  <a:pt x="709514" y="83386"/>
                  <a:pt x="682077" y="69668"/>
                </a:cubicBezTo>
                <a:cubicBezTo>
                  <a:pt x="673866" y="65563"/>
                  <a:pt x="664388" y="64576"/>
                  <a:pt x="655951" y="60960"/>
                </a:cubicBezTo>
                <a:cubicBezTo>
                  <a:pt x="644019" y="55846"/>
                  <a:pt x="633433" y="47648"/>
                  <a:pt x="621117" y="43543"/>
                </a:cubicBezTo>
                <a:cubicBezTo>
                  <a:pt x="595545" y="35019"/>
                  <a:pt x="529898" y="20341"/>
                  <a:pt x="499197" y="17417"/>
                </a:cubicBezTo>
                <a:cubicBezTo>
                  <a:pt x="455754" y="13280"/>
                  <a:pt x="412128" y="11348"/>
                  <a:pt x="368568" y="8708"/>
                </a:cubicBezTo>
                <a:lnTo>
                  <a:pt x="211814" y="0"/>
                </a:lnTo>
                <a:cubicBezTo>
                  <a:pt x="162465" y="2903"/>
                  <a:pt x="112787" y="2314"/>
                  <a:pt x="63768" y="8708"/>
                </a:cubicBezTo>
                <a:cubicBezTo>
                  <a:pt x="45563" y="11082"/>
                  <a:pt x="11517" y="26125"/>
                  <a:pt x="11517" y="26125"/>
                </a:cubicBezTo>
                <a:cubicBezTo>
                  <a:pt x="366" y="59577"/>
                  <a:pt x="-7544" y="70324"/>
                  <a:pt x="11517" y="113211"/>
                </a:cubicBezTo>
                <a:cubicBezTo>
                  <a:pt x="17389" y="126422"/>
                  <a:pt x="52176" y="135473"/>
                  <a:pt x="63768" y="139337"/>
                </a:cubicBezTo>
                <a:cubicBezTo>
                  <a:pt x="117368" y="219739"/>
                  <a:pt x="48972" y="120844"/>
                  <a:pt x="98603" y="182880"/>
                </a:cubicBezTo>
                <a:cubicBezTo>
                  <a:pt x="105141" y="191053"/>
                  <a:pt x="107045" y="203620"/>
                  <a:pt x="116020" y="209005"/>
                </a:cubicBezTo>
                <a:cubicBezTo>
                  <a:pt x="123487" y="213485"/>
                  <a:pt x="139242" y="164011"/>
                  <a:pt x="142145" y="217714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C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511541" y="1334791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863783" y="1286574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228048" y="1295905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583524" y="1291905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233640" y="2941439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223717" y="2458292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233639" y="1984816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le 12"/>
          <p:cNvSpPr txBox="1">
            <a:spLocks/>
          </p:cNvSpPr>
          <p:nvPr/>
        </p:nvSpPr>
        <p:spPr>
          <a:xfrm>
            <a:off x="838200" y="134208"/>
            <a:ext cx="10515600" cy="1004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Z-Order curve: K-Nearest Neighbor Query</a:t>
            </a:r>
            <a:endParaRPr lang="en-US" sz="3800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6320"/>
              </p:ext>
            </p:extLst>
          </p:nvPr>
        </p:nvGraphicFramePr>
        <p:xfrm>
          <a:off x="6367966" y="1429011"/>
          <a:ext cx="3041672" cy="218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18"/>
                <a:gridCol w="760418"/>
                <a:gridCol w="760418"/>
                <a:gridCol w="760418"/>
              </a:tblGrid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5" name="Straight Arrow Connector 34"/>
          <p:cNvCxnSpPr/>
          <p:nvPr/>
        </p:nvCxnSpPr>
        <p:spPr bwMode="auto">
          <a:xfrm flipV="1">
            <a:off x="6285438" y="1179620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Rectangle 35"/>
          <p:cNvSpPr/>
          <p:nvPr/>
        </p:nvSpPr>
        <p:spPr bwMode="auto">
          <a:xfrm>
            <a:off x="6777198" y="3876166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37" name="Rectangle 36"/>
          <p:cNvSpPr/>
          <p:nvPr/>
        </p:nvSpPr>
        <p:spPr bwMode="auto">
          <a:xfrm rot="16200000">
            <a:off x="4763824" y="2322620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6777198" y="2672356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856649" y="2672356"/>
            <a:ext cx="666322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7542190" y="2672356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6758976" y="2163591"/>
            <a:ext cx="763995" cy="508765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6720757" y="1601954"/>
            <a:ext cx="15085" cy="618088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787930" y="1540639"/>
            <a:ext cx="666227" cy="679403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7522971" y="1516280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519077" y="1552818"/>
            <a:ext cx="706919" cy="1766849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8243178" y="2655050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322629" y="2655050"/>
            <a:ext cx="666322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9008170" y="2655050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 flipV="1">
            <a:off x="8322164" y="2146240"/>
            <a:ext cx="763995" cy="508765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 flipV="1">
            <a:off x="8283945" y="1584603"/>
            <a:ext cx="15085" cy="618088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8351118" y="1523288"/>
            <a:ext cx="666227" cy="679403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9086159" y="1498929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2303398" y="2977080"/>
            <a:ext cx="486518" cy="375578"/>
          </a:xfrm>
          <a:prstGeom prst="rect">
            <a:avLst/>
          </a:prstGeom>
          <a:noFill/>
          <a:ln w="31750">
            <a:solidFill>
              <a:srgbClr val="FF0000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Q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6777198" y="3876166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81" name="Content Placeholder 13"/>
          <p:cNvSpPr>
            <a:spLocks noGrp="1"/>
          </p:cNvSpPr>
          <p:nvPr>
            <p:ph idx="1"/>
          </p:nvPr>
        </p:nvSpPr>
        <p:spPr>
          <a:xfrm>
            <a:off x="577919" y="4669999"/>
            <a:ext cx="10515600" cy="971174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b="1" dirty="0" smtClean="0"/>
              <a:t>Z-order</a:t>
            </a:r>
            <a:r>
              <a:rPr lang="en-US" sz="1700" b="1" dirty="0" smtClean="0"/>
              <a:t>:  </a:t>
            </a:r>
            <a:r>
              <a:rPr lang="en-US" sz="1800" b="1" dirty="0" smtClean="0">
                <a:solidFill>
                  <a:srgbClr val="0070C0"/>
                </a:solidFill>
              </a:rPr>
              <a:t>(0,0) (0,1) </a:t>
            </a:r>
            <a:r>
              <a:rPr lang="en-US" sz="1800" b="1" dirty="0" smtClean="0"/>
              <a:t>(1,0) (1,1) (0,2) </a:t>
            </a:r>
            <a:r>
              <a:rPr lang="en-U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(0,3) </a:t>
            </a:r>
            <a:r>
              <a:rPr lang="en-US" sz="1800" b="1" dirty="0" smtClean="0"/>
              <a:t>(1,2) (1,3) (2,0) </a:t>
            </a:r>
            <a:r>
              <a:rPr lang="en-US" sz="1800" b="1" dirty="0" smtClean="0">
                <a:solidFill>
                  <a:srgbClr val="7030A0"/>
                </a:solidFill>
              </a:rPr>
              <a:t>(2,1) </a:t>
            </a:r>
            <a:r>
              <a:rPr lang="en-US" sz="1800" b="1" dirty="0" smtClean="0"/>
              <a:t>(3,0) </a:t>
            </a:r>
            <a:r>
              <a:rPr lang="en-US" sz="1800" b="1" dirty="0" smtClean="0">
                <a:solidFill>
                  <a:srgbClr val="7030A0"/>
                </a:solidFill>
              </a:rPr>
              <a:t>(3,1) (2,2) </a:t>
            </a:r>
            <a:r>
              <a:rPr lang="en-US" sz="1800" b="1" dirty="0" smtClean="0"/>
              <a:t>(2,3) </a:t>
            </a:r>
            <a:r>
              <a:rPr lang="en-US" sz="1800" b="1" dirty="0" smtClean="0">
                <a:solidFill>
                  <a:srgbClr val="7030A0"/>
                </a:solidFill>
              </a:rPr>
              <a:t>(3,2) (3,3)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lvl="0">
              <a:spcBef>
                <a:spcPts val="600"/>
              </a:spcBef>
              <a:spcAft>
                <a:spcPts val="1200"/>
              </a:spcAft>
            </a:pPr>
            <a:endParaRPr lang="en-US" sz="1900" dirty="0" smtClean="0"/>
          </a:p>
          <a:p>
            <a:pPr lvl="1"/>
            <a:endParaRPr lang="en-US" sz="1900" dirty="0" smtClean="0"/>
          </a:p>
        </p:txBody>
      </p:sp>
      <p:sp>
        <p:nvSpPr>
          <p:cNvPr id="82" name="Rectangle 81"/>
          <p:cNvSpPr/>
          <p:nvPr/>
        </p:nvSpPr>
        <p:spPr bwMode="auto">
          <a:xfrm>
            <a:off x="6777198" y="3876166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83" name="Right Brace 82"/>
          <p:cNvSpPr/>
          <p:nvPr/>
        </p:nvSpPr>
        <p:spPr>
          <a:xfrm rot="16200000">
            <a:off x="2380867" y="4149375"/>
            <a:ext cx="291355" cy="6749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2189959" y="4042589"/>
            <a:ext cx="673824" cy="32620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C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5" name="Right Brace 84"/>
          <p:cNvSpPr/>
          <p:nvPr/>
        </p:nvSpPr>
        <p:spPr>
          <a:xfrm rot="5400000">
            <a:off x="10176999" y="4834142"/>
            <a:ext cx="266676" cy="707868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0042589" y="5401451"/>
            <a:ext cx="535496" cy="298579"/>
          </a:xfrm>
          <a:prstGeom prst="rect">
            <a:avLst/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87" name="Right Brace 86"/>
          <p:cNvSpPr/>
          <p:nvPr/>
        </p:nvSpPr>
        <p:spPr>
          <a:xfrm rot="5400000">
            <a:off x="8551472" y="4775285"/>
            <a:ext cx="266676" cy="707868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8417062" y="5342594"/>
            <a:ext cx="535496" cy="298579"/>
          </a:xfrm>
          <a:prstGeom prst="rect">
            <a:avLst/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89" name="Right Brace 88"/>
          <p:cNvSpPr/>
          <p:nvPr/>
        </p:nvSpPr>
        <p:spPr>
          <a:xfrm rot="5400000">
            <a:off x="7110685" y="4800743"/>
            <a:ext cx="266676" cy="568828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7011937" y="5298532"/>
            <a:ext cx="430313" cy="298579"/>
          </a:xfrm>
          <a:prstGeom prst="rect">
            <a:avLst/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91" name="Right Brace 90"/>
          <p:cNvSpPr/>
          <p:nvPr/>
        </p:nvSpPr>
        <p:spPr>
          <a:xfrm rot="5400000">
            <a:off x="4898162" y="4844805"/>
            <a:ext cx="266676" cy="568828"/>
          </a:xfrm>
          <a:prstGeom prst="rightBr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4799414" y="5342594"/>
            <a:ext cx="430313" cy="298579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806795" y="5747204"/>
            <a:ext cx="6602843" cy="847448"/>
          </a:xfrm>
          <a:prstGeom prst="rect">
            <a:avLst/>
          </a:prstGeom>
          <a:noFill/>
          <a:ln w="19050">
            <a:solidFill>
              <a:srgbClr val="FF0000"/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Nearest to Q we have object B and C in the Z-Order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Relative distances in Z-order don’t match up real ones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497460" y="4641797"/>
            <a:ext cx="2818454" cy="427238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Down Arrow 56"/>
          <p:cNvSpPr/>
          <p:nvPr/>
        </p:nvSpPr>
        <p:spPr>
          <a:xfrm>
            <a:off x="3212125" y="4114118"/>
            <a:ext cx="261257" cy="540879"/>
          </a:xfrm>
          <a:prstGeom prst="down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066103" y="5072243"/>
            <a:ext cx="486518" cy="375578"/>
          </a:xfrm>
          <a:prstGeom prst="rect">
            <a:avLst/>
          </a:prstGeom>
          <a:noFill/>
          <a:ln w="31750">
            <a:noFill/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Q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984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55" grpId="0" animBg="1"/>
      <p:bldP spid="5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836010"/>
              </p:ext>
            </p:extLst>
          </p:nvPr>
        </p:nvGraphicFramePr>
        <p:xfrm>
          <a:off x="1582456" y="1513502"/>
          <a:ext cx="2578444" cy="190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11"/>
                <a:gridCol w="644611"/>
                <a:gridCol w="644611"/>
                <a:gridCol w="644611"/>
              </a:tblGrid>
              <a:tr h="47611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7" name="Straight Connector 26"/>
          <p:cNvCxnSpPr/>
          <p:nvPr/>
        </p:nvCxnSpPr>
        <p:spPr>
          <a:xfrm flipV="1">
            <a:off x="1239101" y="3415698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 bwMode="auto">
          <a:xfrm>
            <a:off x="1353858" y="3618271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1353858" y="1027471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1644583" y="380116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0      1      2      3 </a:t>
            </a:r>
          </a:p>
        </p:txBody>
      </p:sp>
      <p:sp>
        <p:nvSpPr>
          <p:cNvPr id="19" name="Rectangle 18"/>
          <p:cNvSpPr/>
          <p:nvPr/>
        </p:nvSpPr>
        <p:spPr bwMode="auto">
          <a:xfrm rot="16200000">
            <a:off x="-165632" y="2211869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3183235" y="1698030"/>
            <a:ext cx="941615" cy="1140823"/>
          </a:xfrm>
          <a:custGeom>
            <a:avLst/>
            <a:gdLst>
              <a:gd name="connsiteX0" fmla="*/ 130629 w 1428206"/>
              <a:gd name="connsiteY0" fmla="*/ 618309 h 1332412"/>
              <a:gd name="connsiteX1" fmla="*/ 78377 w 1428206"/>
              <a:gd name="connsiteY1" fmla="*/ 687977 h 1332412"/>
              <a:gd name="connsiteX2" fmla="*/ 69669 w 1428206"/>
              <a:gd name="connsiteY2" fmla="*/ 714103 h 1332412"/>
              <a:gd name="connsiteX3" fmla="*/ 26126 w 1428206"/>
              <a:gd name="connsiteY3" fmla="*/ 783772 h 1332412"/>
              <a:gd name="connsiteX4" fmla="*/ 8709 w 1428206"/>
              <a:gd name="connsiteY4" fmla="*/ 853440 h 1332412"/>
              <a:gd name="connsiteX5" fmla="*/ 0 w 1428206"/>
              <a:gd name="connsiteY5" fmla="*/ 888274 h 1332412"/>
              <a:gd name="connsiteX6" fmla="*/ 17417 w 1428206"/>
              <a:gd name="connsiteY6" fmla="*/ 1079863 h 1332412"/>
              <a:gd name="connsiteX7" fmla="*/ 34834 w 1428206"/>
              <a:gd name="connsiteY7" fmla="*/ 1105989 h 1332412"/>
              <a:gd name="connsiteX8" fmla="*/ 43543 w 1428206"/>
              <a:gd name="connsiteY8" fmla="*/ 1132114 h 1332412"/>
              <a:gd name="connsiteX9" fmla="*/ 69669 w 1428206"/>
              <a:gd name="connsiteY9" fmla="*/ 1149532 h 1332412"/>
              <a:gd name="connsiteX10" fmla="*/ 87086 w 1428206"/>
              <a:gd name="connsiteY10" fmla="*/ 1193074 h 1332412"/>
              <a:gd name="connsiteX11" fmla="*/ 139337 w 1428206"/>
              <a:gd name="connsiteY11" fmla="*/ 1236617 h 1332412"/>
              <a:gd name="connsiteX12" fmla="*/ 156754 w 1428206"/>
              <a:gd name="connsiteY12" fmla="*/ 1262743 h 1332412"/>
              <a:gd name="connsiteX13" fmla="*/ 235132 w 1428206"/>
              <a:gd name="connsiteY13" fmla="*/ 1306286 h 1332412"/>
              <a:gd name="connsiteX14" fmla="*/ 278674 w 1428206"/>
              <a:gd name="connsiteY14" fmla="*/ 1332412 h 1332412"/>
              <a:gd name="connsiteX15" fmla="*/ 357052 w 1428206"/>
              <a:gd name="connsiteY15" fmla="*/ 1323703 h 1332412"/>
              <a:gd name="connsiteX16" fmla="*/ 391886 w 1428206"/>
              <a:gd name="connsiteY16" fmla="*/ 1271452 h 1332412"/>
              <a:gd name="connsiteX17" fmla="*/ 409303 w 1428206"/>
              <a:gd name="connsiteY17" fmla="*/ 1245326 h 1332412"/>
              <a:gd name="connsiteX18" fmla="*/ 418012 w 1428206"/>
              <a:gd name="connsiteY18" fmla="*/ 1193074 h 1332412"/>
              <a:gd name="connsiteX19" fmla="*/ 435429 w 1428206"/>
              <a:gd name="connsiteY19" fmla="*/ 1166949 h 1332412"/>
              <a:gd name="connsiteX20" fmla="*/ 496389 w 1428206"/>
              <a:gd name="connsiteY20" fmla="*/ 1123406 h 1332412"/>
              <a:gd name="connsiteX21" fmla="*/ 670560 w 1428206"/>
              <a:gd name="connsiteY21" fmla="*/ 1132114 h 1332412"/>
              <a:gd name="connsiteX22" fmla="*/ 748937 w 1428206"/>
              <a:gd name="connsiteY22" fmla="*/ 1166949 h 1332412"/>
              <a:gd name="connsiteX23" fmla="*/ 809897 w 1428206"/>
              <a:gd name="connsiteY23" fmla="*/ 1184366 h 1332412"/>
              <a:gd name="connsiteX24" fmla="*/ 879566 w 1428206"/>
              <a:gd name="connsiteY24" fmla="*/ 1201783 h 1332412"/>
              <a:gd name="connsiteX25" fmla="*/ 1114697 w 1428206"/>
              <a:gd name="connsiteY25" fmla="*/ 1193074 h 1332412"/>
              <a:gd name="connsiteX26" fmla="*/ 1140823 w 1428206"/>
              <a:gd name="connsiteY26" fmla="*/ 1184366 h 1332412"/>
              <a:gd name="connsiteX27" fmla="*/ 1175657 w 1428206"/>
              <a:gd name="connsiteY27" fmla="*/ 1175657 h 1332412"/>
              <a:gd name="connsiteX28" fmla="*/ 1227909 w 1428206"/>
              <a:gd name="connsiteY28" fmla="*/ 1158240 h 1332412"/>
              <a:gd name="connsiteX29" fmla="*/ 1288869 w 1428206"/>
              <a:gd name="connsiteY29" fmla="*/ 1140823 h 1332412"/>
              <a:gd name="connsiteX30" fmla="*/ 1341120 w 1428206"/>
              <a:gd name="connsiteY30" fmla="*/ 1114697 h 1332412"/>
              <a:gd name="connsiteX31" fmla="*/ 1375954 w 1428206"/>
              <a:gd name="connsiteY31" fmla="*/ 1079863 h 1332412"/>
              <a:gd name="connsiteX32" fmla="*/ 1402080 w 1428206"/>
              <a:gd name="connsiteY32" fmla="*/ 1062446 h 1332412"/>
              <a:gd name="connsiteX33" fmla="*/ 1410789 w 1428206"/>
              <a:gd name="connsiteY33" fmla="*/ 1036320 h 1332412"/>
              <a:gd name="connsiteX34" fmla="*/ 1428206 w 1428206"/>
              <a:gd name="connsiteY34" fmla="*/ 923109 h 1332412"/>
              <a:gd name="connsiteX35" fmla="*/ 1419497 w 1428206"/>
              <a:gd name="connsiteY35" fmla="*/ 644434 h 1332412"/>
              <a:gd name="connsiteX36" fmla="*/ 1410789 w 1428206"/>
              <a:gd name="connsiteY36" fmla="*/ 618309 h 1332412"/>
              <a:gd name="connsiteX37" fmla="*/ 1402080 w 1428206"/>
              <a:gd name="connsiteY37" fmla="*/ 574766 h 1332412"/>
              <a:gd name="connsiteX38" fmla="*/ 1393372 w 1428206"/>
              <a:gd name="connsiteY38" fmla="*/ 548640 h 1332412"/>
              <a:gd name="connsiteX39" fmla="*/ 1384663 w 1428206"/>
              <a:gd name="connsiteY39" fmla="*/ 513806 h 1332412"/>
              <a:gd name="connsiteX40" fmla="*/ 1367246 w 1428206"/>
              <a:gd name="connsiteY40" fmla="*/ 400594 h 1332412"/>
              <a:gd name="connsiteX41" fmla="*/ 1349829 w 1428206"/>
              <a:gd name="connsiteY41" fmla="*/ 374469 h 1332412"/>
              <a:gd name="connsiteX42" fmla="*/ 1332412 w 1428206"/>
              <a:gd name="connsiteY42" fmla="*/ 322217 h 1332412"/>
              <a:gd name="connsiteX43" fmla="*/ 1297577 w 1428206"/>
              <a:gd name="connsiteY43" fmla="*/ 261257 h 1332412"/>
              <a:gd name="connsiteX44" fmla="*/ 1280160 w 1428206"/>
              <a:gd name="connsiteY44" fmla="*/ 226423 h 1332412"/>
              <a:gd name="connsiteX45" fmla="*/ 1254034 w 1428206"/>
              <a:gd name="connsiteY45" fmla="*/ 156754 h 1332412"/>
              <a:gd name="connsiteX46" fmla="*/ 1245326 w 1428206"/>
              <a:gd name="connsiteY46" fmla="*/ 121920 h 1332412"/>
              <a:gd name="connsiteX47" fmla="*/ 1219200 w 1428206"/>
              <a:gd name="connsiteY47" fmla="*/ 95794 h 1332412"/>
              <a:gd name="connsiteX48" fmla="*/ 1149532 w 1428206"/>
              <a:gd name="connsiteY48" fmla="*/ 60960 h 1332412"/>
              <a:gd name="connsiteX49" fmla="*/ 1105989 w 1428206"/>
              <a:gd name="connsiteY49" fmla="*/ 52252 h 1332412"/>
              <a:gd name="connsiteX50" fmla="*/ 1053737 w 1428206"/>
              <a:gd name="connsiteY50" fmla="*/ 34834 h 1332412"/>
              <a:gd name="connsiteX51" fmla="*/ 1018903 w 1428206"/>
              <a:gd name="connsiteY51" fmla="*/ 26126 h 1332412"/>
              <a:gd name="connsiteX52" fmla="*/ 975360 w 1428206"/>
              <a:gd name="connsiteY52" fmla="*/ 17417 h 1332412"/>
              <a:gd name="connsiteX53" fmla="*/ 923109 w 1428206"/>
              <a:gd name="connsiteY53" fmla="*/ 0 h 1332412"/>
              <a:gd name="connsiteX54" fmla="*/ 766354 w 1428206"/>
              <a:gd name="connsiteY54" fmla="*/ 8709 h 1332412"/>
              <a:gd name="connsiteX55" fmla="*/ 740229 w 1428206"/>
              <a:gd name="connsiteY55" fmla="*/ 43543 h 1332412"/>
              <a:gd name="connsiteX56" fmla="*/ 705394 w 1428206"/>
              <a:gd name="connsiteY56" fmla="*/ 78377 h 1332412"/>
              <a:gd name="connsiteX57" fmla="*/ 731520 w 1428206"/>
              <a:gd name="connsiteY57" fmla="*/ 235132 h 1332412"/>
              <a:gd name="connsiteX58" fmla="*/ 748937 w 1428206"/>
              <a:gd name="connsiteY58" fmla="*/ 261257 h 1332412"/>
              <a:gd name="connsiteX59" fmla="*/ 766354 w 1428206"/>
              <a:gd name="connsiteY59" fmla="*/ 313509 h 1332412"/>
              <a:gd name="connsiteX60" fmla="*/ 748937 w 1428206"/>
              <a:gd name="connsiteY60" fmla="*/ 339634 h 1332412"/>
              <a:gd name="connsiteX61" fmla="*/ 705394 w 1428206"/>
              <a:gd name="connsiteY61" fmla="*/ 348343 h 1332412"/>
              <a:gd name="connsiteX62" fmla="*/ 644434 w 1428206"/>
              <a:gd name="connsiteY62" fmla="*/ 365760 h 1332412"/>
              <a:gd name="connsiteX63" fmla="*/ 609600 w 1428206"/>
              <a:gd name="connsiteY63" fmla="*/ 374469 h 1332412"/>
              <a:gd name="connsiteX64" fmla="*/ 583474 w 1428206"/>
              <a:gd name="connsiteY64" fmla="*/ 391886 h 1332412"/>
              <a:gd name="connsiteX65" fmla="*/ 487680 w 1428206"/>
              <a:gd name="connsiteY65" fmla="*/ 409303 h 1332412"/>
              <a:gd name="connsiteX66" fmla="*/ 400594 w 1428206"/>
              <a:gd name="connsiteY66" fmla="*/ 461554 h 1332412"/>
              <a:gd name="connsiteX67" fmla="*/ 374469 w 1428206"/>
              <a:gd name="connsiteY67" fmla="*/ 478972 h 1332412"/>
              <a:gd name="connsiteX68" fmla="*/ 348343 w 1428206"/>
              <a:gd name="connsiteY68" fmla="*/ 487680 h 1332412"/>
              <a:gd name="connsiteX69" fmla="*/ 313509 w 1428206"/>
              <a:gd name="connsiteY69" fmla="*/ 505097 h 1332412"/>
              <a:gd name="connsiteX70" fmla="*/ 278674 w 1428206"/>
              <a:gd name="connsiteY70" fmla="*/ 513806 h 1332412"/>
              <a:gd name="connsiteX71" fmla="*/ 252549 w 1428206"/>
              <a:gd name="connsiteY71" fmla="*/ 531223 h 1332412"/>
              <a:gd name="connsiteX72" fmla="*/ 226423 w 1428206"/>
              <a:gd name="connsiteY72" fmla="*/ 539932 h 1332412"/>
              <a:gd name="connsiteX73" fmla="*/ 200297 w 1428206"/>
              <a:gd name="connsiteY73" fmla="*/ 566057 h 1332412"/>
              <a:gd name="connsiteX74" fmla="*/ 174172 w 1428206"/>
              <a:gd name="connsiteY74" fmla="*/ 583474 h 1332412"/>
              <a:gd name="connsiteX75" fmla="*/ 156754 w 1428206"/>
              <a:gd name="connsiteY75" fmla="*/ 609600 h 1332412"/>
              <a:gd name="connsiteX76" fmla="*/ 130629 w 1428206"/>
              <a:gd name="connsiteY76" fmla="*/ 618309 h 13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428206" h="1332412">
                <a:moveTo>
                  <a:pt x="130629" y="618309"/>
                </a:moveTo>
                <a:cubicBezTo>
                  <a:pt x="117566" y="631372"/>
                  <a:pt x="87619" y="669494"/>
                  <a:pt x="78377" y="687977"/>
                </a:cubicBezTo>
                <a:cubicBezTo>
                  <a:pt x="74272" y="696188"/>
                  <a:pt x="74223" y="706133"/>
                  <a:pt x="69669" y="714103"/>
                </a:cubicBezTo>
                <a:cubicBezTo>
                  <a:pt x="26796" y="789132"/>
                  <a:pt x="58046" y="709292"/>
                  <a:pt x="26126" y="783772"/>
                </a:cubicBezTo>
                <a:cubicBezTo>
                  <a:pt x="15350" y="808916"/>
                  <a:pt x="15002" y="825120"/>
                  <a:pt x="8709" y="853440"/>
                </a:cubicBezTo>
                <a:cubicBezTo>
                  <a:pt x="6113" y="865124"/>
                  <a:pt x="2903" y="876663"/>
                  <a:pt x="0" y="888274"/>
                </a:cubicBezTo>
                <a:cubicBezTo>
                  <a:pt x="5806" y="952137"/>
                  <a:pt x="7286" y="1016542"/>
                  <a:pt x="17417" y="1079863"/>
                </a:cubicBezTo>
                <a:cubicBezTo>
                  <a:pt x="19071" y="1090198"/>
                  <a:pt x="30153" y="1096628"/>
                  <a:pt x="34834" y="1105989"/>
                </a:cubicBezTo>
                <a:cubicBezTo>
                  <a:pt x="38939" y="1114199"/>
                  <a:pt x="37809" y="1124946"/>
                  <a:pt x="43543" y="1132114"/>
                </a:cubicBezTo>
                <a:cubicBezTo>
                  <a:pt x="50082" y="1140287"/>
                  <a:pt x="60960" y="1143726"/>
                  <a:pt x="69669" y="1149532"/>
                </a:cubicBezTo>
                <a:cubicBezTo>
                  <a:pt x="75475" y="1164046"/>
                  <a:pt x="79330" y="1179502"/>
                  <a:pt x="87086" y="1193074"/>
                </a:cubicBezTo>
                <a:cubicBezTo>
                  <a:pt x="94008" y="1205187"/>
                  <a:pt x="134628" y="1233086"/>
                  <a:pt x="139337" y="1236617"/>
                </a:cubicBezTo>
                <a:cubicBezTo>
                  <a:pt x="145143" y="1245326"/>
                  <a:pt x="148877" y="1255851"/>
                  <a:pt x="156754" y="1262743"/>
                </a:cubicBezTo>
                <a:cubicBezTo>
                  <a:pt x="229976" y="1326812"/>
                  <a:pt x="183301" y="1280370"/>
                  <a:pt x="235132" y="1306286"/>
                </a:cubicBezTo>
                <a:cubicBezTo>
                  <a:pt x="250271" y="1313856"/>
                  <a:pt x="264160" y="1323703"/>
                  <a:pt x="278674" y="1332412"/>
                </a:cubicBezTo>
                <a:cubicBezTo>
                  <a:pt x="304800" y="1329509"/>
                  <a:pt x="332114" y="1332016"/>
                  <a:pt x="357052" y="1323703"/>
                </a:cubicBezTo>
                <a:cubicBezTo>
                  <a:pt x="386765" y="1313799"/>
                  <a:pt x="381446" y="1292332"/>
                  <a:pt x="391886" y="1271452"/>
                </a:cubicBezTo>
                <a:cubicBezTo>
                  <a:pt x="396567" y="1262091"/>
                  <a:pt x="403497" y="1254035"/>
                  <a:pt x="409303" y="1245326"/>
                </a:cubicBezTo>
                <a:cubicBezTo>
                  <a:pt x="412206" y="1227909"/>
                  <a:pt x="412428" y="1209825"/>
                  <a:pt x="418012" y="1193074"/>
                </a:cubicBezTo>
                <a:cubicBezTo>
                  <a:pt x="421322" y="1183145"/>
                  <a:pt x="428729" y="1174989"/>
                  <a:pt x="435429" y="1166949"/>
                </a:cubicBezTo>
                <a:cubicBezTo>
                  <a:pt x="460648" y="1136686"/>
                  <a:pt x="461170" y="1141015"/>
                  <a:pt x="496389" y="1123406"/>
                </a:cubicBezTo>
                <a:cubicBezTo>
                  <a:pt x="554446" y="1126309"/>
                  <a:pt x="612845" y="1125188"/>
                  <a:pt x="670560" y="1132114"/>
                </a:cubicBezTo>
                <a:cubicBezTo>
                  <a:pt x="689313" y="1134364"/>
                  <a:pt x="730717" y="1159141"/>
                  <a:pt x="748937" y="1166949"/>
                </a:cubicBezTo>
                <a:cubicBezTo>
                  <a:pt x="769809" y="1175894"/>
                  <a:pt x="787813" y="1178056"/>
                  <a:pt x="809897" y="1184366"/>
                </a:cubicBezTo>
                <a:cubicBezTo>
                  <a:pt x="872373" y="1202216"/>
                  <a:pt x="791051" y="1184079"/>
                  <a:pt x="879566" y="1201783"/>
                </a:cubicBezTo>
                <a:cubicBezTo>
                  <a:pt x="957943" y="1198880"/>
                  <a:pt x="1036440" y="1198291"/>
                  <a:pt x="1114697" y="1193074"/>
                </a:cubicBezTo>
                <a:cubicBezTo>
                  <a:pt x="1123856" y="1192463"/>
                  <a:pt x="1131997" y="1186888"/>
                  <a:pt x="1140823" y="1184366"/>
                </a:cubicBezTo>
                <a:cubicBezTo>
                  <a:pt x="1152331" y="1181078"/>
                  <a:pt x="1164193" y="1179096"/>
                  <a:pt x="1175657" y="1175657"/>
                </a:cubicBezTo>
                <a:cubicBezTo>
                  <a:pt x="1193242" y="1170381"/>
                  <a:pt x="1210324" y="1163515"/>
                  <a:pt x="1227909" y="1158240"/>
                </a:cubicBezTo>
                <a:cubicBezTo>
                  <a:pt x="1241866" y="1154053"/>
                  <a:pt x="1274232" y="1148142"/>
                  <a:pt x="1288869" y="1140823"/>
                </a:cubicBezTo>
                <a:cubicBezTo>
                  <a:pt x="1356396" y="1107059"/>
                  <a:pt x="1275451" y="1136588"/>
                  <a:pt x="1341120" y="1114697"/>
                </a:cubicBezTo>
                <a:cubicBezTo>
                  <a:pt x="1352731" y="1103086"/>
                  <a:pt x="1363486" y="1090550"/>
                  <a:pt x="1375954" y="1079863"/>
                </a:cubicBezTo>
                <a:cubicBezTo>
                  <a:pt x="1383901" y="1073052"/>
                  <a:pt x="1395542" y="1070619"/>
                  <a:pt x="1402080" y="1062446"/>
                </a:cubicBezTo>
                <a:cubicBezTo>
                  <a:pt x="1407815" y="1055278"/>
                  <a:pt x="1408563" y="1045226"/>
                  <a:pt x="1410789" y="1036320"/>
                </a:cubicBezTo>
                <a:cubicBezTo>
                  <a:pt x="1420761" y="996433"/>
                  <a:pt x="1422919" y="965399"/>
                  <a:pt x="1428206" y="923109"/>
                </a:cubicBezTo>
                <a:cubicBezTo>
                  <a:pt x="1425303" y="830217"/>
                  <a:pt x="1424799" y="737220"/>
                  <a:pt x="1419497" y="644434"/>
                </a:cubicBezTo>
                <a:cubicBezTo>
                  <a:pt x="1418973" y="635270"/>
                  <a:pt x="1413015" y="627214"/>
                  <a:pt x="1410789" y="618309"/>
                </a:cubicBezTo>
                <a:cubicBezTo>
                  <a:pt x="1407199" y="603949"/>
                  <a:pt x="1405670" y="589126"/>
                  <a:pt x="1402080" y="574766"/>
                </a:cubicBezTo>
                <a:cubicBezTo>
                  <a:pt x="1399854" y="565860"/>
                  <a:pt x="1395894" y="557466"/>
                  <a:pt x="1393372" y="548640"/>
                </a:cubicBezTo>
                <a:cubicBezTo>
                  <a:pt x="1390084" y="537132"/>
                  <a:pt x="1387566" y="525417"/>
                  <a:pt x="1384663" y="513806"/>
                </a:cubicBezTo>
                <a:cubicBezTo>
                  <a:pt x="1382916" y="498080"/>
                  <a:pt x="1378557" y="426988"/>
                  <a:pt x="1367246" y="400594"/>
                </a:cubicBezTo>
                <a:cubicBezTo>
                  <a:pt x="1363123" y="390974"/>
                  <a:pt x="1354080" y="384033"/>
                  <a:pt x="1349829" y="374469"/>
                </a:cubicBezTo>
                <a:cubicBezTo>
                  <a:pt x="1342373" y="357692"/>
                  <a:pt x="1340623" y="338638"/>
                  <a:pt x="1332412" y="322217"/>
                </a:cubicBezTo>
                <a:cubicBezTo>
                  <a:pt x="1279764" y="216927"/>
                  <a:pt x="1346824" y="347441"/>
                  <a:pt x="1297577" y="261257"/>
                </a:cubicBezTo>
                <a:cubicBezTo>
                  <a:pt x="1291136" y="249986"/>
                  <a:pt x="1285966" y="238034"/>
                  <a:pt x="1280160" y="226423"/>
                </a:cubicBezTo>
                <a:cubicBezTo>
                  <a:pt x="1258074" y="115988"/>
                  <a:pt x="1287671" y="235239"/>
                  <a:pt x="1254034" y="156754"/>
                </a:cubicBezTo>
                <a:cubicBezTo>
                  <a:pt x="1249319" y="145753"/>
                  <a:pt x="1251264" y="132312"/>
                  <a:pt x="1245326" y="121920"/>
                </a:cubicBezTo>
                <a:cubicBezTo>
                  <a:pt x="1239216" y="111227"/>
                  <a:pt x="1228661" y="103678"/>
                  <a:pt x="1219200" y="95794"/>
                </a:cubicBezTo>
                <a:cubicBezTo>
                  <a:pt x="1198984" y="78947"/>
                  <a:pt x="1174539" y="68462"/>
                  <a:pt x="1149532" y="60960"/>
                </a:cubicBezTo>
                <a:cubicBezTo>
                  <a:pt x="1135354" y="56707"/>
                  <a:pt x="1120269" y="56147"/>
                  <a:pt x="1105989" y="52252"/>
                </a:cubicBezTo>
                <a:cubicBezTo>
                  <a:pt x="1088276" y="47421"/>
                  <a:pt x="1071548" y="39287"/>
                  <a:pt x="1053737" y="34834"/>
                </a:cubicBezTo>
                <a:cubicBezTo>
                  <a:pt x="1042126" y="31931"/>
                  <a:pt x="1030587" y="28722"/>
                  <a:pt x="1018903" y="26126"/>
                </a:cubicBezTo>
                <a:cubicBezTo>
                  <a:pt x="1004454" y="22915"/>
                  <a:pt x="989640" y="21312"/>
                  <a:pt x="975360" y="17417"/>
                </a:cubicBezTo>
                <a:cubicBezTo>
                  <a:pt x="957648" y="12586"/>
                  <a:pt x="940526" y="5806"/>
                  <a:pt x="923109" y="0"/>
                </a:cubicBezTo>
                <a:cubicBezTo>
                  <a:pt x="870857" y="2903"/>
                  <a:pt x="817263" y="-3412"/>
                  <a:pt x="766354" y="8709"/>
                </a:cubicBezTo>
                <a:cubicBezTo>
                  <a:pt x="752235" y="12071"/>
                  <a:pt x="749787" y="32620"/>
                  <a:pt x="740229" y="43543"/>
                </a:cubicBezTo>
                <a:cubicBezTo>
                  <a:pt x="729416" y="55901"/>
                  <a:pt x="717006" y="66766"/>
                  <a:pt x="705394" y="78377"/>
                </a:cubicBezTo>
                <a:cubicBezTo>
                  <a:pt x="712745" y="181284"/>
                  <a:pt x="696610" y="174039"/>
                  <a:pt x="731520" y="235132"/>
                </a:cubicBezTo>
                <a:cubicBezTo>
                  <a:pt x="736713" y="244219"/>
                  <a:pt x="744686" y="251693"/>
                  <a:pt x="748937" y="261257"/>
                </a:cubicBezTo>
                <a:cubicBezTo>
                  <a:pt x="756393" y="278034"/>
                  <a:pt x="766354" y="313509"/>
                  <a:pt x="766354" y="313509"/>
                </a:cubicBezTo>
                <a:cubicBezTo>
                  <a:pt x="760548" y="322217"/>
                  <a:pt x="758024" y="334441"/>
                  <a:pt x="748937" y="339634"/>
                </a:cubicBezTo>
                <a:cubicBezTo>
                  <a:pt x="736085" y="346978"/>
                  <a:pt x="719843" y="345132"/>
                  <a:pt x="705394" y="348343"/>
                </a:cubicBezTo>
                <a:cubicBezTo>
                  <a:pt x="644155" y="361952"/>
                  <a:pt x="695336" y="351217"/>
                  <a:pt x="644434" y="365760"/>
                </a:cubicBezTo>
                <a:cubicBezTo>
                  <a:pt x="632926" y="369048"/>
                  <a:pt x="621211" y="371566"/>
                  <a:pt x="609600" y="374469"/>
                </a:cubicBezTo>
                <a:cubicBezTo>
                  <a:pt x="600891" y="380275"/>
                  <a:pt x="593499" y="388879"/>
                  <a:pt x="583474" y="391886"/>
                </a:cubicBezTo>
                <a:cubicBezTo>
                  <a:pt x="514590" y="412551"/>
                  <a:pt x="540139" y="389630"/>
                  <a:pt x="487680" y="409303"/>
                </a:cubicBezTo>
                <a:cubicBezTo>
                  <a:pt x="457077" y="420779"/>
                  <a:pt x="426634" y="444194"/>
                  <a:pt x="400594" y="461554"/>
                </a:cubicBezTo>
                <a:cubicBezTo>
                  <a:pt x="391885" y="467360"/>
                  <a:pt x="384398" y="475662"/>
                  <a:pt x="374469" y="478972"/>
                </a:cubicBezTo>
                <a:cubicBezTo>
                  <a:pt x="365760" y="481875"/>
                  <a:pt x="356780" y="484064"/>
                  <a:pt x="348343" y="487680"/>
                </a:cubicBezTo>
                <a:cubicBezTo>
                  <a:pt x="336411" y="492794"/>
                  <a:pt x="325664" y="500539"/>
                  <a:pt x="313509" y="505097"/>
                </a:cubicBezTo>
                <a:cubicBezTo>
                  <a:pt x="302302" y="509300"/>
                  <a:pt x="290286" y="510903"/>
                  <a:pt x="278674" y="513806"/>
                </a:cubicBezTo>
                <a:cubicBezTo>
                  <a:pt x="269966" y="519612"/>
                  <a:pt x="261910" y="526542"/>
                  <a:pt x="252549" y="531223"/>
                </a:cubicBezTo>
                <a:cubicBezTo>
                  <a:pt x="244338" y="535328"/>
                  <a:pt x="234061" y="534840"/>
                  <a:pt x="226423" y="539932"/>
                </a:cubicBezTo>
                <a:cubicBezTo>
                  <a:pt x="216176" y="546763"/>
                  <a:pt x="209758" y="558173"/>
                  <a:pt x="200297" y="566057"/>
                </a:cubicBezTo>
                <a:cubicBezTo>
                  <a:pt x="192257" y="572757"/>
                  <a:pt x="182880" y="577668"/>
                  <a:pt x="174172" y="583474"/>
                </a:cubicBezTo>
                <a:cubicBezTo>
                  <a:pt x="168366" y="592183"/>
                  <a:pt x="164155" y="602199"/>
                  <a:pt x="156754" y="609600"/>
                </a:cubicBezTo>
                <a:cubicBezTo>
                  <a:pt x="114719" y="651635"/>
                  <a:pt x="143692" y="605246"/>
                  <a:pt x="130629" y="618309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1604100" y="1575823"/>
            <a:ext cx="587588" cy="341334"/>
          </a:xfrm>
          <a:custGeom>
            <a:avLst/>
            <a:gdLst>
              <a:gd name="connsiteX0" fmla="*/ 43767 w 505322"/>
              <a:gd name="connsiteY0" fmla="*/ 156754 h 244414"/>
              <a:gd name="connsiteX1" fmla="*/ 87310 w 505322"/>
              <a:gd name="connsiteY1" fmla="*/ 174172 h 244414"/>
              <a:gd name="connsiteX2" fmla="*/ 113436 w 505322"/>
              <a:gd name="connsiteY2" fmla="*/ 200297 h 244414"/>
              <a:gd name="connsiteX3" fmla="*/ 200522 w 505322"/>
              <a:gd name="connsiteY3" fmla="*/ 235132 h 244414"/>
              <a:gd name="connsiteX4" fmla="*/ 374693 w 505322"/>
              <a:gd name="connsiteY4" fmla="*/ 243840 h 244414"/>
              <a:gd name="connsiteX5" fmla="*/ 487904 w 505322"/>
              <a:gd name="connsiteY5" fmla="*/ 235132 h 244414"/>
              <a:gd name="connsiteX6" fmla="*/ 505322 w 505322"/>
              <a:gd name="connsiteY6" fmla="*/ 182880 h 244414"/>
              <a:gd name="connsiteX7" fmla="*/ 487904 w 505322"/>
              <a:gd name="connsiteY7" fmla="*/ 87086 h 244414"/>
              <a:gd name="connsiteX8" fmla="*/ 409527 w 505322"/>
              <a:gd name="connsiteY8" fmla="*/ 52252 h 244414"/>
              <a:gd name="connsiteX9" fmla="*/ 226647 w 505322"/>
              <a:gd name="connsiteY9" fmla="*/ 43543 h 244414"/>
              <a:gd name="connsiteX10" fmla="*/ 200522 w 505322"/>
              <a:gd name="connsiteY10" fmla="*/ 26126 h 244414"/>
              <a:gd name="connsiteX11" fmla="*/ 183104 w 505322"/>
              <a:gd name="connsiteY11" fmla="*/ 8709 h 244414"/>
              <a:gd name="connsiteX12" fmla="*/ 156979 w 505322"/>
              <a:gd name="connsiteY12" fmla="*/ 0 h 244414"/>
              <a:gd name="connsiteX13" fmla="*/ 26350 w 505322"/>
              <a:gd name="connsiteY13" fmla="*/ 26126 h 244414"/>
              <a:gd name="connsiteX14" fmla="*/ 8933 w 505322"/>
              <a:gd name="connsiteY14" fmla="*/ 52252 h 244414"/>
              <a:gd name="connsiteX15" fmla="*/ 8933 w 505322"/>
              <a:gd name="connsiteY15" fmla="*/ 130629 h 244414"/>
              <a:gd name="connsiteX16" fmla="*/ 35059 w 505322"/>
              <a:gd name="connsiteY16" fmla="*/ 139337 h 244414"/>
              <a:gd name="connsiteX17" fmla="*/ 43767 w 505322"/>
              <a:gd name="connsiteY17" fmla="*/ 156754 h 2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5322" h="244414">
                <a:moveTo>
                  <a:pt x="43767" y="156754"/>
                </a:moveTo>
                <a:cubicBezTo>
                  <a:pt x="58281" y="162560"/>
                  <a:pt x="74054" y="165887"/>
                  <a:pt x="87310" y="174172"/>
                </a:cubicBezTo>
                <a:cubicBezTo>
                  <a:pt x="97754" y="180699"/>
                  <a:pt x="103414" y="193139"/>
                  <a:pt x="113436" y="200297"/>
                </a:cubicBezTo>
                <a:cubicBezTo>
                  <a:pt x="128684" y="211188"/>
                  <a:pt x="186878" y="234450"/>
                  <a:pt x="200522" y="235132"/>
                </a:cubicBezTo>
                <a:lnTo>
                  <a:pt x="374693" y="243840"/>
                </a:lnTo>
                <a:cubicBezTo>
                  <a:pt x="412430" y="240937"/>
                  <a:pt x="453606" y="251138"/>
                  <a:pt x="487904" y="235132"/>
                </a:cubicBezTo>
                <a:cubicBezTo>
                  <a:pt x="504541" y="227368"/>
                  <a:pt x="505322" y="182880"/>
                  <a:pt x="505322" y="182880"/>
                </a:cubicBezTo>
                <a:cubicBezTo>
                  <a:pt x="499516" y="150949"/>
                  <a:pt x="499555" y="117378"/>
                  <a:pt x="487904" y="87086"/>
                </a:cubicBezTo>
                <a:cubicBezTo>
                  <a:pt x="481830" y="71295"/>
                  <a:pt x="409738" y="52262"/>
                  <a:pt x="409527" y="52252"/>
                </a:cubicBezTo>
                <a:lnTo>
                  <a:pt x="226647" y="43543"/>
                </a:lnTo>
                <a:cubicBezTo>
                  <a:pt x="217939" y="37737"/>
                  <a:pt x="208695" y="32664"/>
                  <a:pt x="200522" y="26126"/>
                </a:cubicBezTo>
                <a:cubicBezTo>
                  <a:pt x="194111" y="20997"/>
                  <a:pt x="190145" y="12933"/>
                  <a:pt x="183104" y="8709"/>
                </a:cubicBezTo>
                <a:cubicBezTo>
                  <a:pt x="175233" y="3986"/>
                  <a:pt x="165687" y="2903"/>
                  <a:pt x="156979" y="0"/>
                </a:cubicBezTo>
                <a:cubicBezTo>
                  <a:pt x="109099" y="3990"/>
                  <a:pt x="61483" y="-9007"/>
                  <a:pt x="26350" y="26126"/>
                </a:cubicBezTo>
                <a:cubicBezTo>
                  <a:pt x="18949" y="33527"/>
                  <a:pt x="14739" y="43543"/>
                  <a:pt x="8933" y="52252"/>
                </a:cubicBezTo>
                <a:cubicBezTo>
                  <a:pt x="4569" y="74071"/>
                  <a:pt x="-8778" y="108491"/>
                  <a:pt x="8933" y="130629"/>
                </a:cubicBezTo>
                <a:cubicBezTo>
                  <a:pt x="14668" y="137797"/>
                  <a:pt x="26350" y="136434"/>
                  <a:pt x="35059" y="139337"/>
                </a:cubicBezTo>
                <a:lnTo>
                  <a:pt x="43767" y="156754"/>
                </a:ln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22" name="Freeform 21"/>
          <p:cNvSpPr/>
          <p:nvPr/>
        </p:nvSpPr>
        <p:spPr bwMode="auto">
          <a:xfrm>
            <a:off x="1604100" y="2597352"/>
            <a:ext cx="587588" cy="703762"/>
          </a:xfrm>
          <a:custGeom>
            <a:avLst/>
            <a:gdLst>
              <a:gd name="connsiteX0" fmla="*/ 142145 w 751745"/>
              <a:gd name="connsiteY0" fmla="*/ 217714 h 609600"/>
              <a:gd name="connsiteX1" fmla="*/ 133437 w 751745"/>
              <a:gd name="connsiteY1" fmla="*/ 531223 h 609600"/>
              <a:gd name="connsiteX2" fmla="*/ 142145 w 751745"/>
              <a:gd name="connsiteY2" fmla="*/ 557348 h 609600"/>
              <a:gd name="connsiteX3" fmla="*/ 159563 w 751745"/>
              <a:gd name="connsiteY3" fmla="*/ 583474 h 609600"/>
              <a:gd name="connsiteX4" fmla="*/ 211814 w 751745"/>
              <a:gd name="connsiteY4" fmla="*/ 609600 h 609600"/>
              <a:gd name="connsiteX5" fmla="*/ 307608 w 751745"/>
              <a:gd name="connsiteY5" fmla="*/ 600891 h 609600"/>
              <a:gd name="connsiteX6" fmla="*/ 333734 w 751745"/>
              <a:gd name="connsiteY6" fmla="*/ 583474 h 609600"/>
              <a:gd name="connsiteX7" fmla="*/ 403403 w 751745"/>
              <a:gd name="connsiteY7" fmla="*/ 566057 h 609600"/>
              <a:gd name="connsiteX8" fmla="*/ 612408 w 751745"/>
              <a:gd name="connsiteY8" fmla="*/ 566057 h 609600"/>
              <a:gd name="connsiteX9" fmla="*/ 638534 w 751745"/>
              <a:gd name="connsiteY9" fmla="*/ 539931 h 609600"/>
              <a:gd name="connsiteX10" fmla="*/ 673368 w 751745"/>
              <a:gd name="connsiteY10" fmla="*/ 487680 h 609600"/>
              <a:gd name="connsiteX11" fmla="*/ 682077 w 751745"/>
              <a:gd name="connsiteY11" fmla="*/ 452845 h 609600"/>
              <a:gd name="connsiteX12" fmla="*/ 690785 w 751745"/>
              <a:gd name="connsiteY12" fmla="*/ 348343 h 609600"/>
              <a:gd name="connsiteX13" fmla="*/ 708203 w 751745"/>
              <a:gd name="connsiteY13" fmla="*/ 322217 h 609600"/>
              <a:gd name="connsiteX14" fmla="*/ 716911 w 751745"/>
              <a:gd name="connsiteY14" fmla="*/ 296091 h 609600"/>
              <a:gd name="connsiteX15" fmla="*/ 751745 w 751745"/>
              <a:gd name="connsiteY15" fmla="*/ 243840 h 609600"/>
              <a:gd name="connsiteX16" fmla="*/ 743037 w 751745"/>
              <a:gd name="connsiteY16" fmla="*/ 139337 h 609600"/>
              <a:gd name="connsiteX17" fmla="*/ 682077 w 751745"/>
              <a:gd name="connsiteY17" fmla="*/ 69668 h 609600"/>
              <a:gd name="connsiteX18" fmla="*/ 655951 w 751745"/>
              <a:gd name="connsiteY18" fmla="*/ 60960 h 609600"/>
              <a:gd name="connsiteX19" fmla="*/ 621117 w 751745"/>
              <a:gd name="connsiteY19" fmla="*/ 43543 h 609600"/>
              <a:gd name="connsiteX20" fmla="*/ 499197 w 751745"/>
              <a:gd name="connsiteY20" fmla="*/ 17417 h 609600"/>
              <a:gd name="connsiteX21" fmla="*/ 368568 w 751745"/>
              <a:gd name="connsiteY21" fmla="*/ 8708 h 609600"/>
              <a:gd name="connsiteX22" fmla="*/ 211814 w 751745"/>
              <a:gd name="connsiteY22" fmla="*/ 0 h 609600"/>
              <a:gd name="connsiteX23" fmla="*/ 63768 w 751745"/>
              <a:gd name="connsiteY23" fmla="*/ 8708 h 609600"/>
              <a:gd name="connsiteX24" fmla="*/ 11517 w 751745"/>
              <a:gd name="connsiteY24" fmla="*/ 26125 h 609600"/>
              <a:gd name="connsiteX25" fmla="*/ 11517 w 751745"/>
              <a:gd name="connsiteY25" fmla="*/ 113211 h 609600"/>
              <a:gd name="connsiteX26" fmla="*/ 63768 w 751745"/>
              <a:gd name="connsiteY26" fmla="*/ 139337 h 609600"/>
              <a:gd name="connsiteX27" fmla="*/ 98603 w 751745"/>
              <a:gd name="connsiteY27" fmla="*/ 182880 h 609600"/>
              <a:gd name="connsiteX28" fmla="*/ 116020 w 751745"/>
              <a:gd name="connsiteY28" fmla="*/ 209005 h 609600"/>
              <a:gd name="connsiteX29" fmla="*/ 142145 w 751745"/>
              <a:gd name="connsiteY29" fmla="*/ 2177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1745" h="609600">
                <a:moveTo>
                  <a:pt x="142145" y="217714"/>
                </a:moveTo>
                <a:cubicBezTo>
                  <a:pt x="145048" y="271417"/>
                  <a:pt x="117664" y="270972"/>
                  <a:pt x="133437" y="531223"/>
                </a:cubicBezTo>
                <a:cubicBezTo>
                  <a:pt x="133992" y="540386"/>
                  <a:pt x="138040" y="549138"/>
                  <a:pt x="142145" y="557348"/>
                </a:cubicBezTo>
                <a:cubicBezTo>
                  <a:pt x="146826" y="566710"/>
                  <a:pt x="152162" y="576073"/>
                  <a:pt x="159563" y="583474"/>
                </a:cubicBezTo>
                <a:cubicBezTo>
                  <a:pt x="176445" y="600356"/>
                  <a:pt x="190565" y="602517"/>
                  <a:pt x="211814" y="609600"/>
                </a:cubicBezTo>
                <a:cubicBezTo>
                  <a:pt x="243745" y="606697"/>
                  <a:pt x="276257" y="607609"/>
                  <a:pt x="307608" y="600891"/>
                </a:cubicBezTo>
                <a:cubicBezTo>
                  <a:pt x="317842" y="598698"/>
                  <a:pt x="324373" y="588155"/>
                  <a:pt x="333734" y="583474"/>
                </a:cubicBezTo>
                <a:cubicBezTo>
                  <a:pt x="351589" y="574546"/>
                  <a:pt x="386836" y="569370"/>
                  <a:pt x="403403" y="566057"/>
                </a:cubicBezTo>
                <a:cubicBezTo>
                  <a:pt x="469751" y="571586"/>
                  <a:pt x="546060" y="583750"/>
                  <a:pt x="612408" y="566057"/>
                </a:cubicBezTo>
                <a:cubicBezTo>
                  <a:pt x="624308" y="562884"/>
                  <a:pt x="630973" y="549653"/>
                  <a:pt x="638534" y="539931"/>
                </a:cubicBezTo>
                <a:cubicBezTo>
                  <a:pt x="651385" y="523408"/>
                  <a:pt x="673368" y="487680"/>
                  <a:pt x="673368" y="487680"/>
                </a:cubicBezTo>
                <a:cubicBezTo>
                  <a:pt x="676271" y="476068"/>
                  <a:pt x="680592" y="464722"/>
                  <a:pt x="682077" y="452845"/>
                </a:cubicBezTo>
                <a:cubicBezTo>
                  <a:pt x="686413" y="418160"/>
                  <a:pt x="683930" y="382619"/>
                  <a:pt x="690785" y="348343"/>
                </a:cubicBezTo>
                <a:cubicBezTo>
                  <a:pt x="692838" y="338080"/>
                  <a:pt x="702397" y="330926"/>
                  <a:pt x="708203" y="322217"/>
                </a:cubicBezTo>
                <a:cubicBezTo>
                  <a:pt x="711106" y="313508"/>
                  <a:pt x="712453" y="304116"/>
                  <a:pt x="716911" y="296091"/>
                </a:cubicBezTo>
                <a:cubicBezTo>
                  <a:pt x="727077" y="277793"/>
                  <a:pt x="751745" y="243840"/>
                  <a:pt x="751745" y="243840"/>
                </a:cubicBezTo>
                <a:cubicBezTo>
                  <a:pt x="748842" y="209006"/>
                  <a:pt x="752392" y="173017"/>
                  <a:pt x="743037" y="139337"/>
                </a:cubicBezTo>
                <a:cubicBezTo>
                  <a:pt x="734609" y="108997"/>
                  <a:pt x="709514" y="83386"/>
                  <a:pt x="682077" y="69668"/>
                </a:cubicBezTo>
                <a:cubicBezTo>
                  <a:pt x="673866" y="65563"/>
                  <a:pt x="664388" y="64576"/>
                  <a:pt x="655951" y="60960"/>
                </a:cubicBezTo>
                <a:cubicBezTo>
                  <a:pt x="644019" y="55846"/>
                  <a:pt x="633433" y="47648"/>
                  <a:pt x="621117" y="43543"/>
                </a:cubicBezTo>
                <a:cubicBezTo>
                  <a:pt x="595545" y="35019"/>
                  <a:pt x="529898" y="20341"/>
                  <a:pt x="499197" y="17417"/>
                </a:cubicBezTo>
                <a:cubicBezTo>
                  <a:pt x="455754" y="13280"/>
                  <a:pt x="412128" y="11348"/>
                  <a:pt x="368568" y="8708"/>
                </a:cubicBezTo>
                <a:lnTo>
                  <a:pt x="211814" y="0"/>
                </a:lnTo>
                <a:cubicBezTo>
                  <a:pt x="162465" y="2903"/>
                  <a:pt x="112787" y="2314"/>
                  <a:pt x="63768" y="8708"/>
                </a:cubicBezTo>
                <a:cubicBezTo>
                  <a:pt x="45563" y="11082"/>
                  <a:pt x="11517" y="26125"/>
                  <a:pt x="11517" y="26125"/>
                </a:cubicBezTo>
                <a:cubicBezTo>
                  <a:pt x="366" y="59577"/>
                  <a:pt x="-7544" y="70324"/>
                  <a:pt x="11517" y="113211"/>
                </a:cubicBezTo>
                <a:cubicBezTo>
                  <a:pt x="17389" y="126422"/>
                  <a:pt x="52176" y="135473"/>
                  <a:pt x="63768" y="139337"/>
                </a:cubicBezTo>
                <a:cubicBezTo>
                  <a:pt x="117368" y="219739"/>
                  <a:pt x="48972" y="120844"/>
                  <a:pt x="98603" y="182880"/>
                </a:cubicBezTo>
                <a:cubicBezTo>
                  <a:pt x="105141" y="191053"/>
                  <a:pt x="107045" y="203620"/>
                  <a:pt x="116020" y="209005"/>
                </a:cubicBezTo>
                <a:cubicBezTo>
                  <a:pt x="123487" y="213485"/>
                  <a:pt x="139242" y="164011"/>
                  <a:pt x="142145" y="217714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C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511541" y="1334791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863783" y="1286574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228048" y="1295905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583524" y="1291905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233640" y="2941439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223717" y="2458292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233639" y="1984816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le 12"/>
          <p:cNvSpPr txBox="1">
            <a:spLocks/>
          </p:cNvSpPr>
          <p:nvPr/>
        </p:nvSpPr>
        <p:spPr>
          <a:xfrm>
            <a:off x="838200" y="134208"/>
            <a:ext cx="10515600" cy="1004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Z-Order curve: NN Query K=1</a:t>
            </a:r>
            <a:endParaRPr lang="en-US" sz="3800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6320"/>
              </p:ext>
            </p:extLst>
          </p:nvPr>
        </p:nvGraphicFramePr>
        <p:xfrm>
          <a:off x="6367966" y="1429011"/>
          <a:ext cx="3041672" cy="218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18"/>
                <a:gridCol w="760418"/>
                <a:gridCol w="760418"/>
                <a:gridCol w="760418"/>
              </a:tblGrid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5" name="Straight Arrow Connector 34"/>
          <p:cNvCxnSpPr/>
          <p:nvPr/>
        </p:nvCxnSpPr>
        <p:spPr bwMode="auto">
          <a:xfrm flipV="1">
            <a:off x="6285438" y="1179620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Rectangle 35"/>
          <p:cNvSpPr/>
          <p:nvPr/>
        </p:nvSpPr>
        <p:spPr bwMode="auto">
          <a:xfrm>
            <a:off x="6777198" y="3876166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37" name="Rectangle 36"/>
          <p:cNvSpPr/>
          <p:nvPr/>
        </p:nvSpPr>
        <p:spPr bwMode="auto">
          <a:xfrm rot="16200000">
            <a:off x="4763824" y="2322620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6777198" y="2672356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856649" y="2672356"/>
            <a:ext cx="666322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7542190" y="2672356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6758976" y="2163591"/>
            <a:ext cx="763995" cy="508765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6720757" y="1601954"/>
            <a:ext cx="15085" cy="618088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787930" y="1540639"/>
            <a:ext cx="666227" cy="679403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7522971" y="1516280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519077" y="1552818"/>
            <a:ext cx="706919" cy="1766849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8243178" y="2655050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322629" y="2655050"/>
            <a:ext cx="666322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9008170" y="2655050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 flipV="1">
            <a:off x="8322164" y="2146240"/>
            <a:ext cx="763995" cy="508765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 flipV="1">
            <a:off x="8283945" y="1584603"/>
            <a:ext cx="15085" cy="618088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8351118" y="1523288"/>
            <a:ext cx="666227" cy="679403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9086159" y="1498929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 bwMode="auto">
          <a:xfrm>
            <a:off x="6777198" y="3876166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81" name="Content Placeholder 13"/>
          <p:cNvSpPr>
            <a:spLocks noGrp="1"/>
          </p:cNvSpPr>
          <p:nvPr>
            <p:ph idx="1"/>
          </p:nvPr>
        </p:nvSpPr>
        <p:spPr>
          <a:xfrm>
            <a:off x="577919" y="4669999"/>
            <a:ext cx="10515600" cy="971174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b="1" dirty="0" smtClean="0"/>
              <a:t>Z-order</a:t>
            </a:r>
            <a:r>
              <a:rPr lang="en-US" sz="1700" b="1" dirty="0" smtClean="0"/>
              <a:t>:  </a:t>
            </a:r>
            <a:r>
              <a:rPr lang="en-US" sz="1800" b="1" dirty="0" smtClean="0">
                <a:solidFill>
                  <a:srgbClr val="0070C0"/>
                </a:solidFill>
              </a:rPr>
              <a:t>(0,0) (0,1) </a:t>
            </a:r>
            <a:r>
              <a:rPr lang="en-US" sz="1800" b="1" dirty="0" smtClean="0"/>
              <a:t>(1,0) (1,1) (0,2) </a:t>
            </a:r>
            <a:r>
              <a:rPr lang="en-U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(0,3) </a:t>
            </a:r>
            <a:r>
              <a:rPr lang="en-US" sz="1800" b="1" dirty="0" smtClean="0"/>
              <a:t>(1,2) (1,3) (2,0) </a:t>
            </a:r>
            <a:r>
              <a:rPr lang="en-US" sz="1800" b="1" dirty="0" smtClean="0">
                <a:solidFill>
                  <a:srgbClr val="7030A0"/>
                </a:solidFill>
              </a:rPr>
              <a:t>(2,1) </a:t>
            </a:r>
            <a:r>
              <a:rPr lang="en-US" sz="1800" b="1" dirty="0" smtClean="0"/>
              <a:t>(3,0) </a:t>
            </a:r>
            <a:r>
              <a:rPr lang="en-US" sz="1800" b="1" dirty="0" smtClean="0">
                <a:solidFill>
                  <a:srgbClr val="7030A0"/>
                </a:solidFill>
              </a:rPr>
              <a:t>(3,1) (2,2) </a:t>
            </a:r>
            <a:r>
              <a:rPr lang="en-US" sz="1800" b="1" dirty="0" smtClean="0"/>
              <a:t>(2,3) </a:t>
            </a:r>
            <a:r>
              <a:rPr lang="en-US" sz="1800" b="1" dirty="0" smtClean="0">
                <a:solidFill>
                  <a:srgbClr val="7030A0"/>
                </a:solidFill>
              </a:rPr>
              <a:t>(3,2) (3,3)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lvl="0">
              <a:spcBef>
                <a:spcPts val="600"/>
              </a:spcBef>
              <a:spcAft>
                <a:spcPts val="1200"/>
              </a:spcAft>
            </a:pPr>
            <a:endParaRPr lang="en-US" sz="1900" dirty="0" smtClean="0"/>
          </a:p>
          <a:p>
            <a:pPr lvl="1"/>
            <a:endParaRPr lang="en-US" sz="1900" dirty="0" smtClean="0"/>
          </a:p>
        </p:txBody>
      </p:sp>
      <p:sp>
        <p:nvSpPr>
          <p:cNvPr id="82" name="Rectangle 81"/>
          <p:cNvSpPr/>
          <p:nvPr/>
        </p:nvSpPr>
        <p:spPr bwMode="auto">
          <a:xfrm>
            <a:off x="6777198" y="3876166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83" name="Right Brace 82"/>
          <p:cNvSpPr/>
          <p:nvPr/>
        </p:nvSpPr>
        <p:spPr>
          <a:xfrm rot="16200000">
            <a:off x="2380867" y="4149375"/>
            <a:ext cx="291355" cy="6749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2189959" y="4042589"/>
            <a:ext cx="673824" cy="32620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C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5" name="Right Brace 84"/>
          <p:cNvSpPr/>
          <p:nvPr/>
        </p:nvSpPr>
        <p:spPr>
          <a:xfrm rot="5400000">
            <a:off x="10176999" y="4834142"/>
            <a:ext cx="266676" cy="707868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0042589" y="5401451"/>
            <a:ext cx="535496" cy="298579"/>
          </a:xfrm>
          <a:prstGeom prst="rect">
            <a:avLst/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87" name="Right Brace 86"/>
          <p:cNvSpPr/>
          <p:nvPr/>
        </p:nvSpPr>
        <p:spPr>
          <a:xfrm rot="5400000">
            <a:off x="8551472" y="4775285"/>
            <a:ext cx="266676" cy="707868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8417062" y="5342594"/>
            <a:ext cx="535496" cy="298579"/>
          </a:xfrm>
          <a:prstGeom prst="rect">
            <a:avLst/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89" name="Right Brace 88"/>
          <p:cNvSpPr/>
          <p:nvPr/>
        </p:nvSpPr>
        <p:spPr>
          <a:xfrm rot="5400000">
            <a:off x="7110685" y="4800743"/>
            <a:ext cx="266676" cy="568828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7011937" y="5298532"/>
            <a:ext cx="430313" cy="298579"/>
          </a:xfrm>
          <a:prstGeom prst="rect">
            <a:avLst/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91" name="Right Brace 90"/>
          <p:cNvSpPr/>
          <p:nvPr/>
        </p:nvSpPr>
        <p:spPr>
          <a:xfrm rot="5400000">
            <a:off x="4898162" y="4844805"/>
            <a:ext cx="266676" cy="568828"/>
          </a:xfrm>
          <a:prstGeom prst="rightBr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4799414" y="5342594"/>
            <a:ext cx="430313" cy="298579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806795" y="5747204"/>
            <a:ext cx="6602843" cy="847448"/>
          </a:xfrm>
          <a:prstGeom prst="rect">
            <a:avLst/>
          </a:prstGeom>
          <a:noFill/>
          <a:ln w="19050">
            <a:solidFill>
              <a:srgbClr val="FF0000"/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What about 1-nearest neighbor?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07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847724"/>
              </p:ext>
            </p:extLst>
          </p:nvPr>
        </p:nvGraphicFramePr>
        <p:xfrm>
          <a:off x="1702626" y="1498863"/>
          <a:ext cx="2578444" cy="190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11"/>
                <a:gridCol w="644611"/>
                <a:gridCol w="644611"/>
                <a:gridCol w="644611"/>
              </a:tblGrid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1" name="Title 12"/>
          <p:cNvSpPr txBox="1">
            <a:spLocks/>
          </p:cNvSpPr>
          <p:nvPr/>
        </p:nvSpPr>
        <p:spPr>
          <a:xfrm>
            <a:off x="838200" y="134208"/>
            <a:ext cx="10515600" cy="1004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Z-Order curve: Algorithm for Spatial Join?</a:t>
            </a:r>
            <a:endParaRPr lang="en-US" sz="3800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6320"/>
              </p:ext>
            </p:extLst>
          </p:nvPr>
        </p:nvGraphicFramePr>
        <p:xfrm>
          <a:off x="6367966" y="1429011"/>
          <a:ext cx="3041672" cy="218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18"/>
                <a:gridCol w="760418"/>
                <a:gridCol w="760418"/>
                <a:gridCol w="760418"/>
              </a:tblGrid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5" name="Straight Arrow Connector 34"/>
          <p:cNvCxnSpPr/>
          <p:nvPr/>
        </p:nvCxnSpPr>
        <p:spPr bwMode="auto">
          <a:xfrm flipV="1">
            <a:off x="6285438" y="1179620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Rectangle 35"/>
          <p:cNvSpPr/>
          <p:nvPr/>
        </p:nvSpPr>
        <p:spPr bwMode="auto">
          <a:xfrm>
            <a:off x="6777198" y="3876166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37" name="Rectangle 36"/>
          <p:cNvSpPr/>
          <p:nvPr/>
        </p:nvSpPr>
        <p:spPr bwMode="auto">
          <a:xfrm rot="16200000">
            <a:off x="4763824" y="2322620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6777198" y="2672356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856649" y="2672356"/>
            <a:ext cx="666322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7542190" y="2672356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6758976" y="2163591"/>
            <a:ext cx="763995" cy="508765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6720757" y="1601954"/>
            <a:ext cx="15085" cy="618088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787930" y="1540639"/>
            <a:ext cx="666227" cy="679403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7522971" y="1516280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519077" y="1552818"/>
            <a:ext cx="706919" cy="1766849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8243178" y="2655050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322629" y="2655050"/>
            <a:ext cx="666322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9008170" y="2655050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 flipV="1">
            <a:off x="8322164" y="2146240"/>
            <a:ext cx="763995" cy="508765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 flipV="1">
            <a:off x="8283945" y="1584603"/>
            <a:ext cx="15085" cy="618088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8351118" y="1523288"/>
            <a:ext cx="666227" cy="679403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9086159" y="1498929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 bwMode="auto">
          <a:xfrm>
            <a:off x="6777198" y="3876166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81" name="Content Placeholder 13"/>
          <p:cNvSpPr>
            <a:spLocks noGrp="1"/>
          </p:cNvSpPr>
          <p:nvPr>
            <p:ph idx="1"/>
          </p:nvPr>
        </p:nvSpPr>
        <p:spPr>
          <a:xfrm>
            <a:off x="577919" y="4669999"/>
            <a:ext cx="10515600" cy="971174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b="1" dirty="0" smtClean="0"/>
              <a:t>Z-order</a:t>
            </a:r>
            <a:r>
              <a:rPr lang="en-US" sz="1700" b="1" dirty="0" smtClean="0"/>
              <a:t>:  </a:t>
            </a:r>
            <a:r>
              <a:rPr lang="en-US" sz="1800" b="1" dirty="0" smtClean="0">
                <a:solidFill>
                  <a:srgbClr val="0070C0"/>
                </a:solidFill>
              </a:rPr>
              <a:t>(0,0) (0,1) </a:t>
            </a:r>
            <a:r>
              <a:rPr lang="en-US" sz="1800" b="1" dirty="0" smtClean="0"/>
              <a:t>(1,0) (1,1) (0,2) </a:t>
            </a:r>
            <a:r>
              <a:rPr lang="en-U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(0,3) </a:t>
            </a:r>
            <a:r>
              <a:rPr lang="en-US" sz="1800" b="1" dirty="0" smtClean="0"/>
              <a:t>(1,2) (1,3) (2,0) </a:t>
            </a:r>
            <a:r>
              <a:rPr lang="en-US" sz="1800" b="1" dirty="0" smtClean="0">
                <a:solidFill>
                  <a:srgbClr val="7030A0"/>
                </a:solidFill>
              </a:rPr>
              <a:t>(2,1) </a:t>
            </a:r>
            <a:r>
              <a:rPr lang="en-US" sz="1800" b="1" dirty="0" smtClean="0"/>
              <a:t>(3,0) </a:t>
            </a:r>
            <a:r>
              <a:rPr lang="en-US" sz="1800" b="1" dirty="0" smtClean="0">
                <a:solidFill>
                  <a:srgbClr val="7030A0"/>
                </a:solidFill>
              </a:rPr>
              <a:t>(3,1) (2,2) </a:t>
            </a:r>
            <a:r>
              <a:rPr lang="en-US" sz="1800" b="1" dirty="0" smtClean="0"/>
              <a:t>(2,3) </a:t>
            </a:r>
            <a:r>
              <a:rPr lang="en-US" sz="1800" b="1" dirty="0" smtClean="0">
                <a:solidFill>
                  <a:srgbClr val="7030A0"/>
                </a:solidFill>
              </a:rPr>
              <a:t>(3,2) (3,3)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lvl="0">
              <a:spcBef>
                <a:spcPts val="600"/>
              </a:spcBef>
              <a:spcAft>
                <a:spcPts val="1200"/>
              </a:spcAft>
            </a:pPr>
            <a:endParaRPr lang="en-US" sz="1900" dirty="0" smtClean="0"/>
          </a:p>
        </p:txBody>
      </p:sp>
      <p:sp>
        <p:nvSpPr>
          <p:cNvPr id="82" name="Rectangle 81"/>
          <p:cNvSpPr/>
          <p:nvPr/>
        </p:nvSpPr>
        <p:spPr bwMode="auto">
          <a:xfrm>
            <a:off x="6777198" y="3876166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83" name="Right Brace 82"/>
          <p:cNvSpPr/>
          <p:nvPr/>
        </p:nvSpPr>
        <p:spPr>
          <a:xfrm rot="16200000">
            <a:off x="2380867" y="4149375"/>
            <a:ext cx="291355" cy="6749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ight Brace 84"/>
          <p:cNvSpPr/>
          <p:nvPr/>
        </p:nvSpPr>
        <p:spPr>
          <a:xfrm rot="5400000">
            <a:off x="10176999" y="4834142"/>
            <a:ext cx="266676" cy="707868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0042589" y="5401451"/>
            <a:ext cx="535496" cy="298579"/>
          </a:xfrm>
          <a:prstGeom prst="rect">
            <a:avLst/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87" name="Right Brace 86"/>
          <p:cNvSpPr/>
          <p:nvPr/>
        </p:nvSpPr>
        <p:spPr>
          <a:xfrm rot="5400000">
            <a:off x="8551472" y="4775285"/>
            <a:ext cx="266676" cy="707868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8417062" y="5342594"/>
            <a:ext cx="535496" cy="298579"/>
          </a:xfrm>
          <a:prstGeom prst="rect">
            <a:avLst/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89" name="Right Brace 88"/>
          <p:cNvSpPr/>
          <p:nvPr/>
        </p:nvSpPr>
        <p:spPr>
          <a:xfrm rot="5400000">
            <a:off x="7110685" y="4800743"/>
            <a:ext cx="266676" cy="568828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7011937" y="5298532"/>
            <a:ext cx="430313" cy="298579"/>
          </a:xfrm>
          <a:prstGeom prst="rect">
            <a:avLst/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91" name="Right Brace 90"/>
          <p:cNvSpPr/>
          <p:nvPr/>
        </p:nvSpPr>
        <p:spPr>
          <a:xfrm rot="5400000">
            <a:off x="4898162" y="4844805"/>
            <a:ext cx="266676" cy="568828"/>
          </a:xfrm>
          <a:prstGeom prst="rightBr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4799414" y="5342594"/>
            <a:ext cx="430313" cy="298579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789916" y="5801875"/>
            <a:ext cx="6602843" cy="847448"/>
          </a:xfrm>
          <a:prstGeom prst="rect">
            <a:avLst/>
          </a:prstGeom>
          <a:noFill/>
          <a:ln w="19050">
            <a:solidFill>
              <a:srgbClr val="FF0000"/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Which Spatial Object overlaps with river R1?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1377933" y="3401059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 bwMode="auto">
          <a:xfrm>
            <a:off x="1474028" y="3603632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Arrow Connector 61"/>
          <p:cNvCxnSpPr/>
          <p:nvPr/>
        </p:nvCxnSpPr>
        <p:spPr bwMode="auto">
          <a:xfrm flipV="1">
            <a:off x="1474028" y="1012832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Rectangle 63"/>
          <p:cNvSpPr/>
          <p:nvPr/>
        </p:nvSpPr>
        <p:spPr bwMode="auto">
          <a:xfrm>
            <a:off x="1541989" y="3803930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0      1      2      3 </a:t>
            </a:r>
          </a:p>
        </p:txBody>
      </p:sp>
      <p:sp>
        <p:nvSpPr>
          <p:cNvPr id="65" name="Rectangle 64"/>
          <p:cNvSpPr/>
          <p:nvPr/>
        </p:nvSpPr>
        <p:spPr bwMode="auto">
          <a:xfrm rot="16200000">
            <a:off x="-47336" y="2364838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3303405" y="1683391"/>
            <a:ext cx="941615" cy="1140823"/>
          </a:xfrm>
          <a:custGeom>
            <a:avLst/>
            <a:gdLst>
              <a:gd name="connsiteX0" fmla="*/ 130629 w 1428206"/>
              <a:gd name="connsiteY0" fmla="*/ 618309 h 1332412"/>
              <a:gd name="connsiteX1" fmla="*/ 78377 w 1428206"/>
              <a:gd name="connsiteY1" fmla="*/ 687977 h 1332412"/>
              <a:gd name="connsiteX2" fmla="*/ 69669 w 1428206"/>
              <a:gd name="connsiteY2" fmla="*/ 714103 h 1332412"/>
              <a:gd name="connsiteX3" fmla="*/ 26126 w 1428206"/>
              <a:gd name="connsiteY3" fmla="*/ 783772 h 1332412"/>
              <a:gd name="connsiteX4" fmla="*/ 8709 w 1428206"/>
              <a:gd name="connsiteY4" fmla="*/ 853440 h 1332412"/>
              <a:gd name="connsiteX5" fmla="*/ 0 w 1428206"/>
              <a:gd name="connsiteY5" fmla="*/ 888274 h 1332412"/>
              <a:gd name="connsiteX6" fmla="*/ 17417 w 1428206"/>
              <a:gd name="connsiteY6" fmla="*/ 1079863 h 1332412"/>
              <a:gd name="connsiteX7" fmla="*/ 34834 w 1428206"/>
              <a:gd name="connsiteY7" fmla="*/ 1105989 h 1332412"/>
              <a:gd name="connsiteX8" fmla="*/ 43543 w 1428206"/>
              <a:gd name="connsiteY8" fmla="*/ 1132114 h 1332412"/>
              <a:gd name="connsiteX9" fmla="*/ 69669 w 1428206"/>
              <a:gd name="connsiteY9" fmla="*/ 1149532 h 1332412"/>
              <a:gd name="connsiteX10" fmla="*/ 87086 w 1428206"/>
              <a:gd name="connsiteY10" fmla="*/ 1193074 h 1332412"/>
              <a:gd name="connsiteX11" fmla="*/ 139337 w 1428206"/>
              <a:gd name="connsiteY11" fmla="*/ 1236617 h 1332412"/>
              <a:gd name="connsiteX12" fmla="*/ 156754 w 1428206"/>
              <a:gd name="connsiteY12" fmla="*/ 1262743 h 1332412"/>
              <a:gd name="connsiteX13" fmla="*/ 235132 w 1428206"/>
              <a:gd name="connsiteY13" fmla="*/ 1306286 h 1332412"/>
              <a:gd name="connsiteX14" fmla="*/ 278674 w 1428206"/>
              <a:gd name="connsiteY14" fmla="*/ 1332412 h 1332412"/>
              <a:gd name="connsiteX15" fmla="*/ 357052 w 1428206"/>
              <a:gd name="connsiteY15" fmla="*/ 1323703 h 1332412"/>
              <a:gd name="connsiteX16" fmla="*/ 391886 w 1428206"/>
              <a:gd name="connsiteY16" fmla="*/ 1271452 h 1332412"/>
              <a:gd name="connsiteX17" fmla="*/ 409303 w 1428206"/>
              <a:gd name="connsiteY17" fmla="*/ 1245326 h 1332412"/>
              <a:gd name="connsiteX18" fmla="*/ 418012 w 1428206"/>
              <a:gd name="connsiteY18" fmla="*/ 1193074 h 1332412"/>
              <a:gd name="connsiteX19" fmla="*/ 435429 w 1428206"/>
              <a:gd name="connsiteY19" fmla="*/ 1166949 h 1332412"/>
              <a:gd name="connsiteX20" fmla="*/ 496389 w 1428206"/>
              <a:gd name="connsiteY20" fmla="*/ 1123406 h 1332412"/>
              <a:gd name="connsiteX21" fmla="*/ 670560 w 1428206"/>
              <a:gd name="connsiteY21" fmla="*/ 1132114 h 1332412"/>
              <a:gd name="connsiteX22" fmla="*/ 748937 w 1428206"/>
              <a:gd name="connsiteY22" fmla="*/ 1166949 h 1332412"/>
              <a:gd name="connsiteX23" fmla="*/ 809897 w 1428206"/>
              <a:gd name="connsiteY23" fmla="*/ 1184366 h 1332412"/>
              <a:gd name="connsiteX24" fmla="*/ 879566 w 1428206"/>
              <a:gd name="connsiteY24" fmla="*/ 1201783 h 1332412"/>
              <a:gd name="connsiteX25" fmla="*/ 1114697 w 1428206"/>
              <a:gd name="connsiteY25" fmla="*/ 1193074 h 1332412"/>
              <a:gd name="connsiteX26" fmla="*/ 1140823 w 1428206"/>
              <a:gd name="connsiteY26" fmla="*/ 1184366 h 1332412"/>
              <a:gd name="connsiteX27" fmla="*/ 1175657 w 1428206"/>
              <a:gd name="connsiteY27" fmla="*/ 1175657 h 1332412"/>
              <a:gd name="connsiteX28" fmla="*/ 1227909 w 1428206"/>
              <a:gd name="connsiteY28" fmla="*/ 1158240 h 1332412"/>
              <a:gd name="connsiteX29" fmla="*/ 1288869 w 1428206"/>
              <a:gd name="connsiteY29" fmla="*/ 1140823 h 1332412"/>
              <a:gd name="connsiteX30" fmla="*/ 1341120 w 1428206"/>
              <a:gd name="connsiteY30" fmla="*/ 1114697 h 1332412"/>
              <a:gd name="connsiteX31" fmla="*/ 1375954 w 1428206"/>
              <a:gd name="connsiteY31" fmla="*/ 1079863 h 1332412"/>
              <a:gd name="connsiteX32" fmla="*/ 1402080 w 1428206"/>
              <a:gd name="connsiteY32" fmla="*/ 1062446 h 1332412"/>
              <a:gd name="connsiteX33" fmla="*/ 1410789 w 1428206"/>
              <a:gd name="connsiteY33" fmla="*/ 1036320 h 1332412"/>
              <a:gd name="connsiteX34" fmla="*/ 1428206 w 1428206"/>
              <a:gd name="connsiteY34" fmla="*/ 923109 h 1332412"/>
              <a:gd name="connsiteX35" fmla="*/ 1419497 w 1428206"/>
              <a:gd name="connsiteY35" fmla="*/ 644434 h 1332412"/>
              <a:gd name="connsiteX36" fmla="*/ 1410789 w 1428206"/>
              <a:gd name="connsiteY36" fmla="*/ 618309 h 1332412"/>
              <a:gd name="connsiteX37" fmla="*/ 1402080 w 1428206"/>
              <a:gd name="connsiteY37" fmla="*/ 574766 h 1332412"/>
              <a:gd name="connsiteX38" fmla="*/ 1393372 w 1428206"/>
              <a:gd name="connsiteY38" fmla="*/ 548640 h 1332412"/>
              <a:gd name="connsiteX39" fmla="*/ 1384663 w 1428206"/>
              <a:gd name="connsiteY39" fmla="*/ 513806 h 1332412"/>
              <a:gd name="connsiteX40" fmla="*/ 1367246 w 1428206"/>
              <a:gd name="connsiteY40" fmla="*/ 400594 h 1332412"/>
              <a:gd name="connsiteX41" fmla="*/ 1349829 w 1428206"/>
              <a:gd name="connsiteY41" fmla="*/ 374469 h 1332412"/>
              <a:gd name="connsiteX42" fmla="*/ 1332412 w 1428206"/>
              <a:gd name="connsiteY42" fmla="*/ 322217 h 1332412"/>
              <a:gd name="connsiteX43" fmla="*/ 1297577 w 1428206"/>
              <a:gd name="connsiteY43" fmla="*/ 261257 h 1332412"/>
              <a:gd name="connsiteX44" fmla="*/ 1280160 w 1428206"/>
              <a:gd name="connsiteY44" fmla="*/ 226423 h 1332412"/>
              <a:gd name="connsiteX45" fmla="*/ 1254034 w 1428206"/>
              <a:gd name="connsiteY45" fmla="*/ 156754 h 1332412"/>
              <a:gd name="connsiteX46" fmla="*/ 1245326 w 1428206"/>
              <a:gd name="connsiteY46" fmla="*/ 121920 h 1332412"/>
              <a:gd name="connsiteX47" fmla="*/ 1219200 w 1428206"/>
              <a:gd name="connsiteY47" fmla="*/ 95794 h 1332412"/>
              <a:gd name="connsiteX48" fmla="*/ 1149532 w 1428206"/>
              <a:gd name="connsiteY48" fmla="*/ 60960 h 1332412"/>
              <a:gd name="connsiteX49" fmla="*/ 1105989 w 1428206"/>
              <a:gd name="connsiteY49" fmla="*/ 52252 h 1332412"/>
              <a:gd name="connsiteX50" fmla="*/ 1053737 w 1428206"/>
              <a:gd name="connsiteY50" fmla="*/ 34834 h 1332412"/>
              <a:gd name="connsiteX51" fmla="*/ 1018903 w 1428206"/>
              <a:gd name="connsiteY51" fmla="*/ 26126 h 1332412"/>
              <a:gd name="connsiteX52" fmla="*/ 975360 w 1428206"/>
              <a:gd name="connsiteY52" fmla="*/ 17417 h 1332412"/>
              <a:gd name="connsiteX53" fmla="*/ 923109 w 1428206"/>
              <a:gd name="connsiteY53" fmla="*/ 0 h 1332412"/>
              <a:gd name="connsiteX54" fmla="*/ 766354 w 1428206"/>
              <a:gd name="connsiteY54" fmla="*/ 8709 h 1332412"/>
              <a:gd name="connsiteX55" fmla="*/ 740229 w 1428206"/>
              <a:gd name="connsiteY55" fmla="*/ 43543 h 1332412"/>
              <a:gd name="connsiteX56" fmla="*/ 705394 w 1428206"/>
              <a:gd name="connsiteY56" fmla="*/ 78377 h 1332412"/>
              <a:gd name="connsiteX57" fmla="*/ 731520 w 1428206"/>
              <a:gd name="connsiteY57" fmla="*/ 235132 h 1332412"/>
              <a:gd name="connsiteX58" fmla="*/ 748937 w 1428206"/>
              <a:gd name="connsiteY58" fmla="*/ 261257 h 1332412"/>
              <a:gd name="connsiteX59" fmla="*/ 766354 w 1428206"/>
              <a:gd name="connsiteY59" fmla="*/ 313509 h 1332412"/>
              <a:gd name="connsiteX60" fmla="*/ 748937 w 1428206"/>
              <a:gd name="connsiteY60" fmla="*/ 339634 h 1332412"/>
              <a:gd name="connsiteX61" fmla="*/ 705394 w 1428206"/>
              <a:gd name="connsiteY61" fmla="*/ 348343 h 1332412"/>
              <a:gd name="connsiteX62" fmla="*/ 644434 w 1428206"/>
              <a:gd name="connsiteY62" fmla="*/ 365760 h 1332412"/>
              <a:gd name="connsiteX63" fmla="*/ 609600 w 1428206"/>
              <a:gd name="connsiteY63" fmla="*/ 374469 h 1332412"/>
              <a:gd name="connsiteX64" fmla="*/ 583474 w 1428206"/>
              <a:gd name="connsiteY64" fmla="*/ 391886 h 1332412"/>
              <a:gd name="connsiteX65" fmla="*/ 487680 w 1428206"/>
              <a:gd name="connsiteY65" fmla="*/ 409303 h 1332412"/>
              <a:gd name="connsiteX66" fmla="*/ 400594 w 1428206"/>
              <a:gd name="connsiteY66" fmla="*/ 461554 h 1332412"/>
              <a:gd name="connsiteX67" fmla="*/ 374469 w 1428206"/>
              <a:gd name="connsiteY67" fmla="*/ 478972 h 1332412"/>
              <a:gd name="connsiteX68" fmla="*/ 348343 w 1428206"/>
              <a:gd name="connsiteY68" fmla="*/ 487680 h 1332412"/>
              <a:gd name="connsiteX69" fmla="*/ 313509 w 1428206"/>
              <a:gd name="connsiteY69" fmla="*/ 505097 h 1332412"/>
              <a:gd name="connsiteX70" fmla="*/ 278674 w 1428206"/>
              <a:gd name="connsiteY70" fmla="*/ 513806 h 1332412"/>
              <a:gd name="connsiteX71" fmla="*/ 252549 w 1428206"/>
              <a:gd name="connsiteY71" fmla="*/ 531223 h 1332412"/>
              <a:gd name="connsiteX72" fmla="*/ 226423 w 1428206"/>
              <a:gd name="connsiteY72" fmla="*/ 539932 h 1332412"/>
              <a:gd name="connsiteX73" fmla="*/ 200297 w 1428206"/>
              <a:gd name="connsiteY73" fmla="*/ 566057 h 1332412"/>
              <a:gd name="connsiteX74" fmla="*/ 174172 w 1428206"/>
              <a:gd name="connsiteY74" fmla="*/ 583474 h 1332412"/>
              <a:gd name="connsiteX75" fmla="*/ 156754 w 1428206"/>
              <a:gd name="connsiteY75" fmla="*/ 609600 h 1332412"/>
              <a:gd name="connsiteX76" fmla="*/ 130629 w 1428206"/>
              <a:gd name="connsiteY76" fmla="*/ 618309 h 13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428206" h="1332412">
                <a:moveTo>
                  <a:pt x="130629" y="618309"/>
                </a:moveTo>
                <a:cubicBezTo>
                  <a:pt x="117566" y="631372"/>
                  <a:pt x="87619" y="669494"/>
                  <a:pt x="78377" y="687977"/>
                </a:cubicBezTo>
                <a:cubicBezTo>
                  <a:pt x="74272" y="696188"/>
                  <a:pt x="74223" y="706133"/>
                  <a:pt x="69669" y="714103"/>
                </a:cubicBezTo>
                <a:cubicBezTo>
                  <a:pt x="26796" y="789132"/>
                  <a:pt x="58046" y="709292"/>
                  <a:pt x="26126" y="783772"/>
                </a:cubicBezTo>
                <a:cubicBezTo>
                  <a:pt x="15350" y="808916"/>
                  <a:pt x="15002" y="825120"/>
                  <a:pt x="8709" y="853440"/>
                </a:cubicBezTo>
                <a:cubicBezTo>
                  <a:pt x="6113" y="865124"/>
                  <a:pt x="2903" y="876663"/>
                  <a:pt x="0" y="888274"/>
                </a:cubicBezTo>
                <a:cubicBezTo>
                  <a:pt x="5806" y="952137"/>
                  <a:pt x="7286" y="1016542"/>
                  <a:pt x="17417" y="1079863"/>
                </a:cubicBezTo>
                <a:cubicBezTo>
                  <a:pt x="19071" y="1090198"/>
                  <a:pt x="30153" y="1096628"/>
                  <a:pt x="34834" y="1105989"/>
                </a:cubicBezTo>
                <a:cubicBezTo>
                  <a:pt x="38939" y="1114199"/>
                  <a:pt x="37809" y="1124946"/>
                  <a:pt x="43543" y="1132114"/>
                </a:cubicBezTo>
                <a:cubicBezTo>
                  <a:pt x="50082" y="1140287"/>
                  <a:pt x="60960" y="1143726"/>
                  <a:pt x="69669" y="1149532"/>
                </a:cubicBezTo>
                <a:cubicBezTo>
                  <a:pt x="75475" y="1164046"/>
                  <a:pt x="79330" y="1179502"/>
                  <a:pt x="87086" y="1193074"/>
                </a:cubicBezTo>
                <a:cubicBezTo>
                  <a:pt x="94008" y="1205187"/>
                  <a:pt x="134628" y="1233086"/>
                  <a:pt x="139337" y="1236617"/>
                </a:cubicBezTo>
                <a:cubicBezTo>
                  <a:pt x="145143" y="1245326"/>
                  <a:pt x="148877" y="1255851"/>
                  <a:pt x="156754" y="1262743"/>
                </a:cubicBezTo>
                <a:cubicBezTo>
                  <a:pt x="229976" y="1326812"/>
                  <a:pt x="183301" y="1280370"/>
                  <a:pt x="235132" y="1306286"/>
                </a:cubicBezTo>
                <a:cubicBezTo>
                  <a:pt x="250271" y="1313856"/>
                  <a:pt x="264160" y="1323703"/>
                  <a:pt x="278674" y="1332412"/>
                </a:cubicBezTo>
                <a:cubicBezTo>
                  <a:pt x="304800" y="1329509"/>
                  <a:pt x="332114" y="1332016"/>
                  <a:pt x="357052" y="1323703"/>
                </a:cubicBezTo>
                <a:cubicBezTo>
                  <a:pt x="386765" y="1313799"/>
                  <a:pt x="381446" y="1292332"/>
                  <a:pt x="391886" y="1271452"/>
                </a:cubicBezTo>
                <a:cubicBezTo>
                  <a:pt x="396567" y="1262091"/>
                  <a:pt x="403497" y="1254035"/>
                  <a:pt x="409303" y="1245326"/>
                </a:cubicBezTo>
                <a:cubicBezTo>
                  <a:pt x="412206" y="1227909"/>
                  <a:pt x="412428" y="1209825"/>
                  <a:pt x="418012" y="1193074"/>
                </a:cubicBezTo>
                <a:cubicBezTo>
                  <a:pt x="421322" y="1183145"/>
                  <a:pt x="428729" y="1174989"/>
                  <a:pt x="435429" y="1166949"/>
                </a:cubicBezTo>
                <a:cubicBezTo>
                  <a:pt x="460648" y="1136686"/>
                  <a:pt x="461170" y="1141015"/>
                  <a:pt x="496389" y="1123406"/>
                </a:cubicBezTo>
                <a:cubicBezTo>
                  <a:pt x="554446" y="1126309"/>
                  <a:pt x="612845" y="1125188"/>
                  <a:pt x="670560" y="1132114"/>
                </a:cubicBezTo>
                <a:cubicBezTo>
                  <a:pt x="689313" y="1134364"/>
                  <a:pt x="730717" y="1159141"/>
                  <a:pt x="748937" y="1166949"/>
                </a:cubicBezTo>
                <a:cubicBezTo>
                  <a:pt x="769809" y="1175894"/>
                  <a:pt x="787813" y="1178056"/>
                  <a:pt x="809897" y="1184366"/>
                </a:cubicBezTo>
                <a:cubicBezTo>
                  <a:pt x="872373" y="1202216"/>
                  <a:pt x="791051" y="1184079"/>
                  <a:pt x="879566" y="1201783"/>
                </a:cubicBezTo>
                <a:cubicBezTo>
                  <a:pt x="957943" y="1198880"/>
                  <a:pt x="1036440" y="1198291"/>
                  <a:pt x="1114697" y="1193074"/>
                </a:cubicBezTo>
                <a:cubicBezTo>
                  <a:pt x="1123856" y="1192463"/>
                  <a:pt x="1131997" y="1186888"/>
                  <a:pt x="1140823" y="1184366"/>
                </a:cubicBezTo>
                <a:cubicBezTo>
                  <a:pt x="1152331" y="1181078"/>
                  <a:pt x="1164193" y="1179096"/>
                  <a:pt x="1175657" y="1175657"/>
                </a:cubicBezTo>
                <a:cubicBezTo>
                  <a:pt x="1193242" y="1170381"/>
                  <a:pt x="1210324" y="1163515"/>
                  <a:pt x="1227909" y="1158240"/>
                </a:cubicBezTo>
                <a:cubicBezTo>
                  <a:pt x="1241866" y="1154053"/>
                  <a:pt x="1274232" y="1148142"/>
                  <a:pt x="1288869" y="1140823"/>
                </a:cubicBezTo>
                <a:cubicBezTo>
                  <a:pt x="1356396" y="1107059"/>
                  <a:pt x="1275451" y="1136588"/>
                  <a:pt x="1341120" y="1114697"/>
                </a:cubicBezTo>
                <a:cubicBezTo>
                  <a:pt x="1352731" y="1103086"/>
                  <a:pt x="1363486" y="1090550"/>
                  <a:pt x="1375954" y="1079863"/>
                </a:cubicBezTo>
                <a:cubicBezTo>
                  <a:pt x="1383901" y="1073052"/>
                  <a:pt x="1395542" y="1070619"/>
                  <a:pt x="1402080" y="1062446"/>
                </a:cubicBezTo>
                <a:cubicBezTo>
                  <a:pt x="1407815" y="1055278"/>
                  <a:pt x="1408563" y="1045226"/>
                  <a:pt x="1410789" y="1036320"/>
                </a:cubicBezTo>
                <a:cubicBezTo>
                  <a:pt x="1420761" y="996433"/>
                  <a:pt x="1422919" y="965399"/>
                  <a:pt x="1428206" y="923109"/>
                </a:cubicBezTo>
                <a:cubicBezTo>
                  <a:pt x="1425303" y="830217"/>
                  <a:pt x="1424799" y="737220"/>
                  <a:pt x="1419497" y="644434"/>
                </a:cubicBezTo>
                <a:cubicBezTo>
                  <a:pt x="1418973" y="635270"/>
                  <a:pt x="1413015" y="627214"/>
                  <a:pt x="1410789" y="618309"/>
                </a:cubicBezTo>
                <a:cubicBezTo>
                  <a:pt x="1407199" y="603949"/>
                  <a:pt x="1405670" y="589126"/>
                  <a:pt x="1402080" y="574766"/>
                </a:cubicBezTo>
                <a:cubicBezTo>
                  <a:pt x="1399854" y="565860"/>
                  <a:pt x="1395894" y="557466"/>
                  <a:pt x="1393372" y="548640"/>
                </a:cubicBezTo>
                <a:cubicBezTo>
                  <a:pt x="1390084" y="537132"/>
                  <a:pt x="1387566" y="525417"/>
                  <a:pt x="1384663" y="513806"/>
                </a:cubicBezTo>
                <a:cubicBezTo>
                  <a:pt x="1382916" y="498080"/>
                  <a:pt x="1378557" y="426988"/>
                  <a:pt x="1367246" y="400594"/>
                </a:cubicBezTo>
                <a:cubicBezTo>
                  <a:pt x="1363123" y="390974"/>
                  <a:pt x="1354080" y="384033"/>
                  <a:pt x="1349829" y="374469"/>
                </a:cubicBezTo>
                <a:cubicBezTo>
                  <a:pt x="1342373" y="357692"/>
                  <a:pt x="1340623" y="338638"/>
                  <a:pt x="1332412" y="322217"/>
                </a:cubicBezTo>
                <a:cubicBezTo>
                  <a:pt x="1279764" y="216927"/>
                  <a:pt x="1346824" y="347441"/>
                  <a:pt x="1297577" y="261257"/>
                </a:cubicBezTo>
                <a:cubicBezTo>
                  <a:pt x="1291136" y="249986"/>
                  <a:pt x="1285966" y="238034"/>
                  <a:pt x="1280160" y="226423"/>
                </a:cubicBezTo>
                <a:cubicBezTo>
                  <a:pt x="1258074" y="115988"/>
                  <a:pt x="1287671" y="235239"/>
                  <a:pt x="1254034" y="156754"/>
                </a:cubicBezTo>
                <a:cubicBezTo>
                  <a:pt x="1249319" y="145753"/>
                  <a:pt x="1251264" y="132312"/>
                  <a:pt x="1245326" y="121920"/>
                </a:cubicBezTo>
                <a:cubicBezTo>
                  <a:pt x="1239216" y="111227"/>
                  <a:pt x="1228661" y="103678"/>
                  <a:pt x="1219200" y="95794"/>
                </a:cubicBezTo>
                <a:cubicBezTo>
                  <a:pt x="1198984" y="78947"/>
                  <a:pt x="1174539" y="68462"/>
                  <a:pt x="1149532" y="60960"/>
                </a:cubicBezTo>
                <a:cubicBezTo>
                  <a:pt x="1135354" y="56707"/>
                  <a:pt x="1120269" y="56147"/>
                  <a:pt x="1105989" y="52252"/>
                </a:cubicBezTo>
                <a:cubicBezTo>
                  <a:pt x="1088276" y="47421"/>
                  <a:pt x="1071548" y="39287"/>
                  <a:pt x="1053737" y="34834"/>
                </a:cubicBezTo>
                <a:cubicBezTo>
                  <a:pt x="1042126" y="31931"/>
                  <a:pt x="1030587" y="28722"/>
                  <a:pt x="1018903" y="26126"/>
                </a:cubicBezTo>
                <a:cubicBezTo>
                  <a:pt x="1004454" y="22915"/>
                  <a:pt x="989640" y="21312"/>
                  <a:pt x="975360" y="17417"/>
                </a:cubicBezTo>
                <a:cubicBezTo>
                  <a:pt x="957648" y="12586"/>
                  <a:pt x="940526" y="5806"/>
                  <a:pt x="923109" y="0"/>
                </a:cubicBezTo>
                <a:cubicBezTo>
                  <a:pt x="870857" y="2903"/>
                  <a:pt x="817263" y="-3412"/>
                  <a:pt x="766354" y="8709"/>
                </a:cubicBezTo>
                <a:cubicBezTo>
                  <a:pt x="752235" y="12071"/>
                  <a:pt x="749787" y="32620"/>
                  <a:pt x="740229" y="43543"/>
                </a:cubicBezTo>
                <a:cubicBezTo>
                  <a:pt x="729416" y="55901"/>
                  <a:pt x="717006" y="66766"/>
                  <a:pt x="705394" y="78377"/>
                </a:cubicBezTo>
                <a:cubicBezTo>
                  <a:pt x="712745" y="181284"/>
                  <a:pt x="696610" y="174039"/>
                  <a:pt x="731520" y="235132"/>
                </a:cubicBezTo>
                <a:cubicBezTo>
                  <a:pt x="736713" y="244219"/>
                  <a:pt x="744686" y="251693"/>
                  <a:pt x="748937" y="261257"/>
                </a:cubicBezTo>
                <a:cubicBezTo>
                  <a:pt x="756393" y="278034"/>
                  <a:pt x="766354" y="313509"/>
                  <a:pt x="766354" y="313509"/>
                </a:cubicBezTo>
                <a:cubicBezTo>
                  <a:pt x="760548" y="322217"/>
                  <a:pt x="758024" y="334441"/>
                  <a:pt x="748937" y="339634"/>
                </a:cubicBezTo>
                <a:cubicBezTo>
                  <a:pt x="736085" y="346978"/>
                  <a:pt x="719843" y="345132"/>
                  <a:pt x="705394" y="348343"/>
                </a:cubicBezTo>
                <a:cubicBezTo>
                  <a:pt x="644155" y="361952"/>
                  <a:pt x="695336" y="351217"/>
                  <a:pt x="644434" y="365760"/>
                </a:cubicBezTo>
                <a:cubicBezTo>
                  <a:pt x="632926" y="369048"/>
                  <a:pt x="621211" y="371566"/>
                  <a:pt x="609600" y="374469"/>
                </a:cubicBezTo>
                <a:cubicBezTo>
                  <a:pt x="600891" y="380275"/>
                  <a:pt x="593499" y="388879"/>
                  <a:pt x="583474" y="391886"/>
                </a:cubicBezTo>
                <a:cubicBezTo>
                  <a:pt x="514590" y="412551"/>
                  <a:pt x="540139" y="389630"/>
                  <a:pt x="487680" y="409303"/>
                </a:cubicBezTo>
                <a:cubicBezTo>
                  <a:pt x="457077" y="420779"/>
                  <a:pt x="426634" y="444194"/>
                  <a:pt x="400594" y="461554"/>
                </a:cubicBezTo>
                <a:cubicBezTo>
                  <a:pt x="391885" y="467360"/>
                  <a:pt x="384398" y="475662"/>
                  <a:pt x="374469" y="478972"/>
                </a:cubicBezTo>
                <a:cubicBezTo>
                  <a:pt x="365760" y="481875"/>
                  <a:pt x="356780" y="484064"/>
                  <a:pt x="348343" y="487680"/>
                </a:cubicBezTo>
                <a:cubicBezTo>
                  <a:pt x="336411" y="492794"/>
                  <a:pt x="325664" y="500539"/>
                  <a:pt x="313509" y="505097"/>
                </a:cubicBezTo>
                <a:cubicBezTo>
                  <a:pt x="302302" y="509300"/>
                  <a:pt x="290286" y="510903"/>
                  <a:pt x="278674" y="513806"/>
                </a:cubicBezTo>
                <a:cubicBezTo>
                  <a:pt x="269966" y="519612"/>
                  <a:pt x="261910" y="526542"/>
                  <a:pt x="252549" y="531223"/>
                </a:cubicBezTo>
                <a:cubicBezTo>
                  <a:pt x="244338" y="535328"/>
                  <a:pt x="234061" y="534840"/>
                  <a:pt x="226423" y="539932"/>
                </a:cubicBezTo>
                <a:cubicBezTo>
                  <a:pt x="216176" y="546763"/>
                  <a:pt x="209758" y="558173"/>
                  <a:pt x="200297" y="566057"/>
                </a:cubicBezTo>
                <a:cubicBezTo>
                  <a:pt x="192257" y="572757"/>
                  <a:pt x="182880" y="577668"/>
                  <a:pt x="174172" y="583474"/>
                </a:cubicBezTo>
                <a:cubicBezTo>
                  <a:pt x="168366" y="592183"/>
                  <a:pt x="164155" y="602199"/>
                  <a:pt x="156754" y="609600"/>
                </a:cubicBezTo>
                <a:cubicBezTo>
                  <a:pt x="114719" y="651635"/>
                  <a:pt x="143692" y="605246"/>
                  <a:pt x="130629" y="618309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67" name="Freeform 66"/>
          <p:cNvSpPr/>
          <p:nvPr/>
        </p:nvSpPr>
        <p:spPr bwMode="auto">
          <a:xfrm>
            <a:off x="1724270" y="1561184"/>
            <a:ext cx="587588" cy="341334"/>
          </a:xfrm>
          <a:custGeom>
            <a:avLst/>
            <a:gdLst>
              <a:gd name="connsiteX0" fmla="*/ 43767 w 505322"/>
              <a:gd name="connsiteY0" fmla="*/ 156754 h 244414"/>
              <a:gd name="connsiteX1" fmla="*/ 87310 w 505322"/>
              <a:gd name="connsiteY1" fmla="*/ 174172 h 244414"/>
              <a:gd name="connsiteX2" fmla="*/ 113436 w 505322"/>
              <a:gd name="connsiteY2" fmla="*/ 200297 h 244414"/>
              <a:gd name="connsiteX3" fmla="*/ 200522 w 505322"/>
              <a:gd name="connsiteY3" fmla="*/ 235132 h 244414"/>
              <a:gd name="connsiteX4" fmla="*/ 374693 w 505322"/>
              <a:gd name="connsiteY4" fmla="*/ 243840 h 244414"/>
              <a:gd name="connsiteX5" fmla="*/ 487904 w 505322"/>
              <a:gd name="connsiteY5" fmla="*/ 235132 h 244414"/>
              <a:gd name="connsiteX6" fmla="*/ 505322 w 505322"/>
              <a:gd name="connsiteY6" fmla="*/ 182880 h 244414"/>
              <a:gd name="connsiteX7" fmla="*/ 487904 w 505322"/>
              <a:gd name="connsiteY7" fmla="*/ 87086 h 244414"/>
              <a:gd name="connsiteX8" fmla="*/ 409527 w 505322"/>
              <a:gd name="connsiteY8" fmla="*/ 52252 h 244414"/>
              <a:gd name="connsiteX9" fmla="*/ 226647 w 505322"/>
              <a:gd name="connsiteY9" fmla="*/ 43543 h 244414"/>
              <a:gd name="connsiteX10" fmla="*/ 200522 w 505322"/>
              <a:gd name="connsiteY10" fmla="*/ 26126 h 244414"/>
              <a:gd name="connsiteX11" fmla="*/ 183104 w 505322"/>
              <a:gd name="connsiteY11" fmla="*/ 8709 h 244414"/>
              <a:gd name="connsiteX12" fmla="*/ 156979 w 505322"/>
              <a:gd name="connsiteY12" fmla="*/ 0 h 244414"/>
              <a:gd name="connsiteX13" fmla="*/ 26350 w 505322"/>
              <a:gd name="connsiteY13" fmla="*/ 26126 h 244414"/>
              <a:gd name="connsiteX14" fmla="*/ 8933 w 505322"/>
              <a:gd name="connsiteY14" fmla="*/ 52252 h 244414"/>
              <a:gd name="connsiteX15" fmla="*/ 8933 w 505322"/>
              <a:gd name="connsiteY15" fmla="*/ 130629 h 244414"/>
              <a:gd name="connsiteX16" fmla="*/ 35059 w 505322"/>
              <a:gd name="connsiteY16" fmla="*/ 139337 h 244414"/>
              <a:gd name="connsiteX17" fmla="*/ 43767 w 505322"/>
              <a:gd name="connsiteY17" fmla="*/ 156754 h 2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5322" h="244414">
                <a:moveTo>
                  <a:pt x="43767" y="156754"/>
                </a:moveTo>
                <a:cubicBezTo>
                  <a:pt x="58281" y="162560"/>
                  <a:pt x="74054" y="165887"/>
                  <a:pt x="87310" y="174172"/>
                </a:cubicBezTo>
                <a:cubicBezTo>
                  <a:pt x="97754" y="180699"/>
                  <a:pt x="103414" y="193139"/>
                  <a:pt x="113436" y="200297"/>
                </a:cubicBezTo>
                <a:cubicBezTo>
                  <a:pt x="128684" y="211188"/>
                  <a:pt x="186878" y="234450"/>
                  <a:pt x="200522" y="235132"/>
                </a:cubicBezTo>
                <a:lnTo>
                  <a:pt x="374693" y="243840"/>
                </a:lnTo>
                <a:cubicBezTo>
                  <a:pt x="412430" y="240937"/>
                  <a:pt x="453606" y="251138"/>
                  <a:pt x="487904" y="235132"/>
                </a:cubicBezTo>
                <a:cubicBezTo>
                  <a:pt x="504541" y="227368"/>
                  <a:pt x="505322" y="182880"/>
                  <a:pt x="505322" y="182880"/>
                </a:cubicBezTo>
                <a:cubicBezTo>
                  <a:pt x="499516" y="150949"/>
                  <a:pt x="499555" y="117378"/>
                  <a:pt x="487904" y="87086"/>
                </a:cubicBezTo>
                <a:cubicBezTo>
                  <a:pt x="481830" y="71295"/>
                  <a:pt x="409738" y="52262"/>
                  <a:pt x="409527" y="52252"/>
                </a:cubicBezTo>
                <a:lnTo>
                  <a:pt x="226647" y="43543"/>
                </a:lnTo>
                <a:cubicBezTo>
                  <a:pt x="217939" y="37737"/>
                  <a:pt x="208695" y="32664"/>
                  <a:pt x="200522" y="26126"/>
                </a:cubicBezTo>
                <a:cubicBezTo>
                  <a:pt x="194111" y="20997"/>
                  <a:pt x="190145" y="12933"/>
                  <a:pt x="183104" y="8709"/>
                </a:cubicBezTo>
                <a:cubicBezTo>
                  <a:pt x="175233" y="3986"/>
                  <a:pt x="165687" y="2903"/>
                  <a:pt x="156979" y="0"/>
                </a:cubicBezTo>
                <a:cubicBezTo>
                  <a:pt x="109099" y="3990"/>
                  <a:pt x="61483" y="-9007"/>
                  <a:pt x="26350" y="26126"/>
                </a:cubicBezTo>
                <a:cubicBezTo>
                  <a:pt x="18949" y="33527"/>
                  <a:pt x="14739" y="43543"/>
                  <a:pt x="8933" y="52252"/>
                </a:cubicBezTo>
                <a:cubicBezTo>
                  <a:pt x="4569" y="74071"/>
                  <a:pt x="-8778" y="108491"/>
                  <a:pt x="8933" y="130629"/>
                </a:cubicBezTo>
                <a:cubicBezTo>
                  <a:pt x="14668" y="137797"/>
                  <a:pt x="26350" y="136434"/>
                  <a:pt x="35059" y="139337"/>
                </a:cubicBezTo>
                <a:lnTo>
                  <a:pt x="43767" y="156754"/>
                </a:ln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69" name="Freeform 68"/>
          <p:cNvSpPr/>
          <p:nvPr/>
        </p:nvSpPr>
        <p:spPr bwMode="auto">
          <a:xfrm>
            <a:off x="1724270" y="2582713"/>
            <a:ext cx="587588" cy="703762"/>
          </a:xfrm>
          <a:custGeom>
            <a:avLst/>
            <a:gdLst>
              <a:gd name="connsiteX0" fmla="*/ 142145 w 751745"/>
              <a:gd name="connsiteY0" fmla="*/ 217714 h 609600"/>
              <a:gd name="connsiteX1" fmla="*/ 133437 w 751745"/>
              <a:gd name="connsiteY1" fmla="*/ 531223 h 609600"/>
              <a:gd name="connsiteX2" fmla="*/ 142145 w 751745"/>
              <a:gd name="connsiteY2" fmla="*/ 557348 h 609600"/>
              <a:gd name="connsiteX3" fmla="*/ 159563 w 751745"/>
              <a:gd name="connsiteY3" fmla="*/ 583474 h 609600"/>
              <a:gd name="connsiteX4" fmla="*/ 211814 w 751745"/>
              <a:gd name="connsiteY4" fmla="*/ 609600 h 609600"/>
              <a:gd name="connsiteX5" fmla="*/ 307608 w 751745"/>
              <a:gd name="connsiteY5" fmla="*/ 600891 h 609600"/>
              <a:gd name="connsiteX6" fmla="*/ 333734 w 751745"/>
              <a:gd name="connsiteY6" fmla="*/ 583474 h 609600"/>
              <a:gd name="connsiteX7" fmla="*/ 403403 w 751745"/>
              <a:gd name="connsiteY7" fmla="*/ 566057 h 609600"/>
              <a:gd name="connsiteX8" fmla="*/ 612408 w 751745"/>
              <a:gd name="connsiteY8" fmla="*/ 566057 h 609600"/>
              <a:gd name="connsiteX9" fmla="*/ 638534 w 751745"/>
              <a:gd name="connsiteY9" fmla="*/ 539931 h 609600"/>
              <a:gd name="connsiteX10" fmla="*/ 673368 w 751745"/>
              <a:gd name="connsiteY10" fmla="*/ 487680 h 609600"/>
              <a:gd name="connsiteX11" fmla="*/ 682077 w 751745"/>
              <a:gd name="connsiteY11" fmla="*/ 452845 h 609600"/>
              <a:gd name="connsiteX12" fmla="*/ 690785 w 751745"/>
              <a:gd name="connsiteY12" fmla="*/ 348343 h 609600"/>
              <a:gd name="connsiteX13" fmla="*/ 708203 w 751745"/>
              <a:gd name="connsiteY13" fmla="*/ 322217 h 609600"/>
              <a:gd name="connsiteX14" fmla="*/ 716911 w 751745"/>
              <a:gd name="connsiteY14" fmla="*/ 296091 h 609600"/>
              <a:gd name="connsiteX15" fmla="*/ 751745 w 751745"/>
              <a:gd name="connsiteY15" fmla="*/ 243840 h 609600"/>
              <a:gd name="connsiteX16" fmla="*/ 743037 w 751745"/>
              <a:gd name="connsiteY16" fmla="*/ 139337 h 609600"/>
              <a:gd name="connsiteX17" fmla="*/ 682077 w 751745"/>
              <a:gd name="connsiteY17" fmla="*/ 69668 h 609600"/>
              <a:gd name="connsiteX18" fmla="*/ 655951 w 751745"/>
              <a:gd name="connsiteY18" fmla="*/ 60960 h 609600"/>
              <a:gd name="connsiteX19" fmla="*/ 621117 w 751745"/>
              <a:gd name="connsiteY19" fmla="*/ 43543 h 609600"/>
              <a:gd name="connsiteX20" fmla="*/ 499197 w 751745"/>
              <a:gd name="connsiteY20" fmla="*/ 17417 h 609600"/>
              <a:gd name="connsiteX21" fmla="*/ 368568 w 751745"/>
              <a:gd name="connsiteY21" fmla="*/ 8708 h 609600"/>
              <a:gd name="connsiteX22" fmla="*/ 211814 w 751745"/>
              <a:gd name="connsiteY22" fmla="*/ 0 h 609600"/>
              <a:gd name="connsiteX23" fmla="*/ 63768 w 751745"/>
              <a:gd name="connsiteY23" fmla="*/ 8708 h 609600"/>
              <a:gd name="connsiteX24" fmla="*/ 11517 w 751745"/>
              <a:gd name="connsiteY24" fmla="*/ 26125 h 609600"/>
              <a:gd name="connsiteX25" fmla="*/ 11517 w 751745"/>
              <a:gd name="connsiteY25" fmla="*/ 113211 h 609600"/>
              <a:gd name="connsiteX26" fmla="*/ 63768 w 751745"/>
              <a:gd name="connsiteY26" fmla="*/ 139337 h 609600"/>
              <a:gd name="connsiteX27" fmla="*/ 98603 w 751745"/>
              <a:gd name="connsiteY27" fmla="*/ 182880 h 609600"/>
              <a:gd name="connsiteX28" fmla="*/ 116020 w 751745"/>
              <a:gd name="connsiteY28" fmla="*/ 209005 h 609600"/>
              <a:gd name="connsiteX29" fmla="*/ 142145 w 751745"/>
              <a:gd name="connsiteY29" fmla="*/ 2177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1745" h="609600">
                <a:moveTo>
                  <a:pt x="142145" y="217714"/>
                </a:moveTo>
                <a:cubicBezTo>
                  <a:pt x="145048" y="271417"/>
                  <a:pt x="117664" y="270972"/>
                  <a:pt x="133437" y="531223"/>
                </a:cubicBezTo>
                <a:cubicBezTo>
                  <a:pt x="133992" y="540386"/>
                  <a:pt x="138040" y="549138"/>
                  <a:pt x="142145" y="557348"/>
                </a:cubicBezTo>
                <a:cubicBezTo>
                  <a:pt x="146826" y="566710"/>
                  <a:pt x="152162" y="576073"/>
                  <a:pt x="159563" y="583474"/>
                </a:cubicBezTo>
                <a:cubicBezTo>
                  <a:pt x="176445" y="600356"/>
                  <a:pt x="190565" y="602517"/>
                  <a:pt x="211814" y="609600"/>
                </a:cubicBezTo>
                <a:cubicBezTo>
                  <a:pt x="243745" y="606697"/>
                  <a:pt x="276257" y="607609"/>
                  <a:pt x="307608" y="600891"/>
                </a:cubicBezTo>
                <a:cubicBezTo>
                  <a:pt x="317842" y="598698"/>
                  <a:pt x="324373" y="588155"/>
                  <a:pt x="333734" y="583474"/>
                </a:cubicBezTo>
                <a:cubicBezTo>
                  <a:pt x="351589" y="574546"/>
                  <a:pt x="386836" y="569370"/>
                  <a:pt x="403403" y="566057"/>
                </a:cubicBezTo>
                <a:cubicBezTo>
                  <a:pt x="469751" y="571586"/>
                  <a:pt x="546060" y="583750"/>
                  <a:pt x="612408" y="566057"/>
                </a:cubicBezTo>
                <a:cubicBezTo>
                  <a:pt x="624308" y="562884"/>
                  <a:pt x="630973" y="549653"/>
                  <a:pt x="638534" y="539931"/>
                </a:cubicBezTo>
                <a:cubicBezTo>
                  <a:pt x="651385" y="523408"/>
                  <a:pt x="673368" y="487680"/>
                  <a:pt x="673368" y="487680"/>
                </a:cubicBezTo>
                <a:cubicBezTo>
                  <a:pt x="676271" y="476068"/>
                  <a:pt x="680592" y="464722"/>
                  <a:pt x="682077" y="452845"/>
                </a:cubicBezTo>
                <a:cubicBezTo>
                  <a:pt x="686413" y="418160"/>
                  <a:pt x="683930" y="382619"/>
                  <a:pt x="690785" y="348343"/>
                </a:cubicBezTo>
                <a:cubicBezTo>
                  <a:pt x="692838" y="338080"/>
                  <a:pt x="702397" y="330926"/>
                  <a:pt x="708203" y="322217"/>
                </a:cubicBezTo>
                <a:cubicBezTo>
                  <a:pt x="711106" y="313508"/>
                  <a:pt x="712453" y="304116"/>
                  <a:pt x="716911" y="296091"/>
                </a:cubicBezTo>
                <a:cubicBezTo>
                  <a:pt x="727077" y="277793"/>
                  <a:pt x="751745" y="243840"/>
                  <a:pt x="751745" y="243840"/>
                </a:cubicBezTo>
                <a:cubicBezTo>
                  <a:pt x="748842" y="209006"/>
                  <a:pt x="752392" y="173017"/>
                  <a:pt x="743037" y="139337"/>
                </a:cubicBezTo>
                <a:cubicBezTo>
                  <a:pt x="734609" y="108997"/>
                  <a:pt x="709514" y="83386"/>
                  <a:pt x="682077" y="69668"/>
                </a:cubicBezTo>
                <a:cubicBezTo>
                  <a:pt x="673866" y="65563"/>
                  <a:pt x="664388" y="64576"/>
                  <a:pt x="655951" y="60960"/>
                </a:cubicBezTo>
                <a:cubicBezTo>
                  <a:pt x="644019" y="55846"/>
                  <a:pt x="633433" y="47648"/>
                  <a:pt x="621117" y="43543"/>
                </a:cubicBezTo>
                <a:cubicBezTo>
                  <a:pt x="595545" y="35019"/>
                  <a:pt x="529898" y="20341"/>
                  <a:pt x="499197" y="17417"/>
                </a:cubicBezTo>
                <a:cubicBezTo>
                  <a:pt x="455754" y="13280"/>
                  <a:pt x="412128" y="11348"/>
                  <a:pt x="368568" y="8708"/>
                </a:cubicBezTo>
                <a:lnTo>
                  <a:pt x="211814" y="0"/>
                </a:lnTo>
                <a:cubicBezTo>
                  <a:pt x="162465" y="2903"/>
                  <a:pt x="112787" y="2314"/>
                  <a:pt x="63768" y="8708"/>
                </a:cubicBezTo>
                <a:cubicBezTo>
                  <a:pt x="45563" y="11082"/>
                  <a:pt x="11517" y="26125"/>
                  <a:pt x="11517" y="26125"/>
                </a:cubicBezTo>
                <a:cubicBezTo>
                  <a:pt x="366" y="59577"/>
                  <a:pt x="-7544" y="70324"/>
                  <a:pt x="11517" y="113211"/>
                </a:cubicBezTo>
                <a:cubicBezTo>
                  <a:pt x="17389" y="126422"/>
                  <a:pt x="52176" y="135473"/>
                  <a:pt x="63768" y="139337"/>
                </a:cubicBezTo>
                <a:cubicBezTo>
                  <a:pt x="117368" y="219739"/>
                  <a:pt x="48972" y="120844"/>
                  <a:pt x="98603" y="182880"/>
                </a:cubicBezTo>
                <a:cubicBezTo>
                  <a:pt x="105141" y="191053"/>
                  <a:pt x="107045" y="203620"/>
                  <a:pt x="116020" y="209005"/>
                </a:cubicBezTo>
                <a:cubicBezTo>
                  <a:pt x="123487" y="213485"/>
                  <a:pt x="139242" y="164011"/>
                  <a:pt x="142145" y="217714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C</a:t>
            </a:r>
          </a:p>
        </p:txBody>
      </p:sp>
      <p:cxnSp>
        <p:nvCxnSpPr>
          <p:cNvPr id="70" name="Straight Connector 69"/>
          <p:cNvCxnSpPr/>
          <p:nvPr/>
        </p:nvCxnSpPr>
        <p:spPr>
          <a:xfrm>
            <a:off x="3631711" y="1320152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992191" y="1271935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348218" y="1281266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1703694" y="1277266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1353810" y="2918562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1368601" y="2435415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1353809" y="1961939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Freeform 76"/>
          <p:cNvSpPr/>
          <p:nvPr/>
        </p:nvSpPr>
        <p:spPr>
          <a:xfrm>
            <a:off x="3183841" y="1581410"/>
            <a:ext cx="961054" cy="1688840"/>
          </a:xfrm>
          <a:custGeom>
            <a:avLst/>
            <a:gdLst>
              <a:gd name="connsiteX0" fmla="*/ 0 w 961054"/>
              <a:gd name="connsiteY0" fmla="*/ 1688840 h 1688840"/>
              <a:gd name="connsiteX1" fmla="*/ 65315 w 961054"/>
              <a:gd name="connsiteY1" fmla="*/ 1679510 h 1688840"/>
              <a:gd name="connsiteX2" fmla="*/ 102637 w 961054"/>
              <a:gd name="connsiteY2" fmla="*/ 1670179 h 1688840"/>
              <a:gd name="connsiteX3" fmla="*/ 158621 w 961054"/>
              <a:gd name="connsiteY3" fmla="*/ 1660849 h 1688840"/>
              <a:gd name="connsiteX4" fmla="*/ 214605 w 961054"/>
              <a:gd name="connsiteY4" fmla="*/ 1642187 h 1688840"/>
              <a:gd name="connsiteX5" fmla="*/ 289249 w 961054"/>
              <a:gd name="connsiteY5" fmla="*/ 1614196 h 1688840"/>
              <a:gd name="connsiteX6" fmla="*/ 317241 w 961054"/>
              <a:gd name="connsiteY6" fmla="*/ 1595534 h 1688840"/>
              <a:gd name="connsiteX7" fmla="*/ 345233 w 961054"/>
              <a:gd name="connsiteY7" fmla="*/ 1586204 h 1688840"/>
              <a:gd name="connsiteX8" fmla="*/ 401217 w 961054"/>
              <a:gd name="connsiteY8" fmla="*/ 1530220 h 1688840"/>
              <a:gd name="connsiteX9" fmla="*/ 429209 w 961054"/>
              <a:gd name="connsiteY9" fmla="*/ 1502228 h 1688840"/>
              <a:gd name="connsiteX10" fmla="*/ 457200 w 961054"/>
              <a:gd name="connsiteY10" fmla="*/ 1436914 h 1688840"/>
              <a:gd name="connsiteX11" fmla="*/ 447870 w 961054"/>
              <a:gd name="connsiteY11" fmla="*/ 1296955 h 1688840"/>
              <a:gd name="connsiteX12" fmla="*/ 429209 w 961054"/>
              <a:gd name="connsiteY12" fmla="*/ 1268963 h 1688840"/>
              <a:gd name="connsiteX13" fmla="*/ 401217 w 961054"/>
              <a:gd name="connsiteY13" fmla="*/ 1203649 h 1688840"/>
              <a:gd name="connsiteX14" fmla="*/ 410547 w 961054"/>
              <a:gd name="connsiteY14" fmla="*/ 811763 h 1688840"/>
              <a:gd name="connsiteX15" fmla="*/ 438539 w 961054"/>
              <a:gd name="connsiteY15" fmla="*/ 774440 h 1688840"/>
              <a:gd name="connsiteX16" fmla="*/ 513184 w 961054"/>
              <a:gd name="connsiteY16" fmla="*/ 709126 h 1688840"/>
              <a:gd name="connsiteX17" fmla="*/ 550507 w 961054"/>
              <a:gd name="connsiteY17" fmla="*/ 699796 h 1688840"/>
              <a:gd name="connsiteX18" fmla="*/ 615821 w 961054"/>
              <a:gd name="connsiteY18" fmla="*/ 681134 h 1688840"/>
              <a:gd name="connsiteX19" fmla="*/ 643813 w 961054"/>
              <a:gd name="connsiteY19" fmla="*/ 662473 h 1688840"/>
              <a:gd name="connsiteX20" fmla="*/ 662474 w 961054"/>
              <a:gd name="connsiteY20" fmla="*/ 634481 h 1688840"/>
              <a:gd name="connsiteX21" fmla="*/ 755780 w 961054"/>
              <a:gd name="connsiteY21" fmla="*/ 578498 h 1688840"/>
              <a:gd name="connsiteX22" fmla="*/ 793103 w 961054"/>
              <a:gd name="connsiteY22" fmla="*/ 550506 h 1688840"/>
              <a:gd name="connsiteX23" fmla="*/ 811764 w 961054"/>
              <a:gd name="connsiteY23" fmla="*/ 522514 h 1688840"/>
              <a:gd name="connsiteX24" fmla="*/ 849086 w 961054"/>
              <a:gd name="connsiteY24" fmla="*/ 485191 h 1688840"/>
              <a:gd name="connsiteX25" fmla="*/ 858417 w 961054"/>
              <a:gd name="connsiteY25" fmla="*/ 447869 h 1688840"/>
              <a:gd name="connsiteX26" fmla="*/ 877078 w 961054"/>
              <a:gd name="connsiteY26" fmla="*/ 391885 h 1688840"/>
              <a:gd name="connsiteX27" fmla="*/ 895739 w 961054"/>
              <a:gd name="connsiteY27" fmla="*/ 223934 h 1688840"/>
              <a:gd name="connsiteX28" fmla="*/ 914400 w 961054"/>
              <a:gd name="connsiteY28" fmla="*/ 186612 h 1688840"/>
              <a:gd name="connsiteX29" fmla="*/ 942392 w 961054"/>
              <a:gd name="connsiteY29" fmla="*/ 74645 h 1688840"/>
              <a:gd name="connsiteX30" fmla="*/ 951723 w 961054"/>
              <a:gd name="connsiteY30" fmla="*/ 46653 h 1688840"/>
              <a:gd name="connsiteX31" fmla="*/ 961054 w 961054"/>
              <a:gd name="connsiteY31" fmla="*/ 0 h 1688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61054" h="1688840">
                <a:moveTo>
                  <a:pt x="0" y="1688840"/>
                </a:moveTo>
                <a:cubicBezTo>
                  <a:pt x="21772" y="1685730"/>
                  <a:pt x="43677" y="1683444"/>
                  <a:pt x="65315" y="1679510"/>
                </a:cubicBezTo>
                <a:cubicBezTo>
                  <a:pt x="77932" y="1677216"/>
                  <a:pt x="90062" y="1672694"/>
                  <a:pt x="102637" y="1670179"/>
                </a:cubicBezTo>
                <a:cubicBezTo>
                  <a:pt x="121188" y="1666469"/>
                  <a:pt x="139960" y="1663959"/>
                  <a:pt x="158621" y="1660849"/>
                </a:cubicBezTo>
                <a:cubicBezTo>
                  <a:pt x="177282" y="1654628"/>
                  <a:pt x="197011" y="1650984"/>
                  <a:pt x="214605" y="1642187"/>
                </a:cubicBezTo>
                <a:cubicBezTo>
                  <a:pt x="263397" y="1617791"/>
                  <a:pt x="238433" y="1626899"/>
                  <a:pt x="289249" y="1614196"/>
                </a:cubicBezTo>
                <a:cubicBezTo>
                  <a:pt x="298580" y="1607975"/>
                  <a:pt x="307211" y="1600549"/>
                  <a:pt x="317241" y="1595534"/>
                </a:cubicBezTo>
                <a:cubicBezTo>
                  <a:pt x="326038" y="1591136"/>
                  <a:pt x="337469" y="1592242"/>
                  <a:pt x="345233" y="1586204"/>
                </a:cubicBezTo>
                <a:cubicBezTo>
                  <a:pt x="366065" y="1570002"/>
                  <a:pt x="382556" y="1548881"/>
                  <a:pt x="401217" y="1530220"/>
                </a:cubicBezTo>
                <a:cubicBezTo>
                  <a:pt x="410548" y="1520889"/>
                  <a:pt x="423308" y="1514030"/>
                  <a:pt x="429209" y="1502228"/>
                </a:cubicBezTo>
                <a:cubicBezTo>
                  <a:pt x="452268" y="1456109"/>
                  <a:pt x="443472" y="1478101"/>
                  <a:pt x="457200" y="1436914"/>
                </a:cubicBezTo>
                <a:cubicBezTo>
                  <a:pt x="454090" y="1390261"/>
                  <a:pt x="455557" y="1343075"/>
                  <a:pt x="447870" y="1296955"/>
                </a:cubicBezTo>
                <a:cubicBezTo>
                  <a:pt x="446026" y="1285894"/>
                  <a:pt x="433626" y="1279270"/>
                  <a:pt x="429209" y="1268963"/>
                </a:cubicBezTo>
                <a:cubicBezTo>
                  <a:pt x="393059" y="1184614"/>
                  <a:pt x="448064" y="1273919"/>
                  <a:pt x="401217" y="1203649"/>
                </a:cubicBezTo>
                <a:cubicBezTo>
                  <a:pt x="404327" y="1073020"/>
                  <a:pt x="399228" y="941937"/>
                  <a:pt x="410547" y="811763"/>
                </a:cubicBezTo>
                <a:cubicBezTo>
                  <a:pt x="411894" y="796270"/>
                  <a:pt x="428207" y="786063"/>
                  <a:pt x="438539" y="774440"/>
                </a:cubicBezTo>
                <a:cubicBezTo>
                  <a:pt x="452288" y="758973"/>
                  <a:pt x="487714" y="720041"/>
                  <a:pt x="513184" y="709126"/>
                </a:cubicBezTo>
                <a:cubicBezTo>
                  <a:pt x="524971" y="704075"/>
                  <a:pt x="538177" y="703319"/>
                  <a:pt x="550507" y="699796"/>
                </a:cubicBezTo>
                <a:cubicBezTo>
                  <a:pt x="644249" y="673013"/>
                  <a:pt x="499088" y="710318"/>
                  <a:pt x="615821" y="681134"/>
                </a:cubicBezTo>
                <a:cubicBezTo>
                  <a:pt x="625152" y="674914"/>
                  <a:pt x="635884" y="670402"/>
                  <a:pt x="643813" y="662473"/>
                </a:cubicBezTo>
                <a:cubicBezTo>
                  <a:pt x="651742" y="654544"/>
                  <a:pt x="654035" y="641865"/>
                  <a:pt x="662474" y="634481"/>
                </a:cubicBezTo>
                <a:cubicBezTo>
                  <a:pt x="719995" y="584151"/>
                  <a:pt x="704622" y="610472"/>
                  <a:pt x="755780" y="578498"/>
                </a:cubicBezTo>
                <a:cubicBezTo>
                  <a:pt x="768967" y="570256"/>
                  <a:pt x="780662" y="559837"/>
                  <a:pt x="793103" y="550506"/>
                </a:cubicBezTo>
                <a:cubicBezTo>
                  <a:pt x="799323" y="541175"/>
                  <a:pt x="804466" y="531028"/>
                  <a:pt x="811764" y="522514"/>
                </a:cubicBezTo>
                <a:cubicBezTo>
                  <a:pt x="823214" y="509156"/>
                  <a:pt x="839761" y="500111"/>
                  <a:pt x="849086" y="485191"/>
                </a:cubicBezTo>
                <a:cubicBezTo>
                  <a:pt x="855882" y="474317"/>
                  <a:pt x="854732" y="460152"/>
                  <a:pt x="858417" y="447869"/>
                </a:cubicBezTo>
                <a:cubicBezTo>
                  <a:pt x="864069" y="429028"/>
                  <a:pt x="877078" y="391885"/>
                  <a:pt x="877078" y="391885"/>
                </a:cubicBezTo>
                <a:cubicBezTo>
                  <a:pt x="877927" y="383396"/>
                  <a:pt x="891338" y="241537"/>
                  <a:pt x="895739" y="223934"/>
                </a:cubicBezTo>
                <a:cubicBezTo>
                  <a:pt x="899112" y="210440"/>
                  <a:pt x="908180" y="199053"/>
                  <a:pt x="914400" y="186612"/>
                </a:cubicBezTo>
                <a:cubicBezTo>
                  <a:pt x="926965" y="111227"/>
                  <a:pt x="917749" y="148574"/>
                  <a:pt x="942392" y="74645"/>
                </a:cubicBezTo>
                <a:cubicBezTo>
                  <a:pt x="945502" y="65314"/>
                  <a:pt x="949794" y="56297"/>
                  <a:pt x="951723" y="46653"/>
                </a:cubicBezTo>
                <a:lnTo>
                  <a:pt x="961054" y="0"/>
                </a:lnTo>
              </a:path>
            </a:pathLst>
          </a:custGeom>
          <a:noFill/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r>
              <a:rPr lang="en-US" dirty="0" smtClean="0"/>
              <a:t>R1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2189959" y="4042589"/>
            <a:ext cx="673824" cy="32620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C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29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847724"/>
              </p:ext>
            </p:extLst>
          </p:nvPr>
        </p:nvGraphicFramePr>
        <p:xfrm>
          <a:off x="1702626" y="1498863"/>
          <a:ext cx="2578444" cy="190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11"/>
                <a:gridCol w="644611"/>
                <a:gridCol w="644611"/>
                <a:gridCol w="644611"/>
              </a:tblGrid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1" name="Title 12"/>
          <p:cNvSpPr txBox="1">
            <a:spLocks/>
          </p:cNvSpPr>
          <p:nvPr/>
        </p:nvSpPr>
        <p:spPr>
          <a:xfrm>
            <a:off x="838200" y="134208"/>
            <a:ext cx="10515600" cy="1004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Z-Order curve: Algorithm for Spatial Join?</a:t>
            </a:r>
            <a:endParaRPr lang="en-US" sz="3800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6320"/>
              </p:ext>
            </p:extLst>
          </p:nvPr>
        </p:nvGraphicFramePr>
        <p:xfrm>
          <a:off x="6367966" y="1429011"/>
          <a:ext cx="3041672" cy="218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18"/>
                <a:gridCol w="760418"/>
                <a:gridCol w="760418"/>
                <a:gridCol w="760418"/>
              </a:tblGrid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5" name="Straight Arrow Connector 34"/>
          <p:cNvCxnSpPr/>
          <p:nvPr/>
        </p:nvCxnSpPr>
        <p:spPr bwMode="auto">
          <a:xfrm flipV="1">
            <a:off x="6285438" y="1179620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Rectangle 35"/>
          <p:cNvSpPr/>
          <p:nvPr/>
        </p:nvSpPr>
        <p:spPr bwMode="auto">
          <a:xfrm>
            <a:off x="6777198" y="3876166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37" name="Rectangle 36"/>
          <p:cNvSpPr/>
          <p:nvPr/>
        </p:nvSpPr>
        <p:spPr bwMode="auto">
          <a:xfrm rot="16200000">
            <a:off x="4763824" y="2322620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6777198" y="2672356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856649" y="2672356"/>
            <a:ext cx="666322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7542190" y="2672356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6758976" y="2163591"/>
            <a:ext cx="763995" cy="508765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6720757" y="1601954"/>
            <a:ext cx="15085" cy="618088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787930" y="1540639"/>
            <a:ext cx="666227" cy="679403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7522971" y="1516280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519077" y="1552818"/>
            <a:ext cx="706919" cy="1766849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8243178" y="2655050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322629" y="2655050"/>
            <a:ext cx="666322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9008170" y="2655050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 flipV="1">
            <a:off x="8322164" y="2146240"/>
            <a:ext cx="763995" cy="508765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 flipV="1">
            <a:off x="8283945" y="1584603"/>
            <a:ext cx="15085" cy="618088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8351118" y="1523288"/>
            <a:ext cx="666227" cy="679403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9086159" y="1498929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 bwMode="auto">
          <a:xfrm>
            <a:off x="6777198" y="3876166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81" name="Content Placeholder 13"/>
          <p:cNvSpPr>
            <a:spLocks noGrp="1"/>
          </p:cNvSpPr>
          <p:nvPr>
            <p:ph idx="1"/>
          </p:nvPr>
        </p:nvSpPr>
        <p:spPr>
          <a:xfrm>
            <a:off x="577919" y="4669999"/>
            <a:ext cx="10515600" cy="971174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b="1" dirty="0" smtClean="0"/>
              <a:t>Z-order</a:t>
            </a:r>
            <a:r>
              <a:rPr lang="en-US" sz="1700" b="1" dirty="0" smtClean="0"/>
              <a:t>:  </a:t>
            </a:r>
            <a:r>
              <a:rPr lang="en-US" sz="1800" b="1" dirty="0" smtClean="0">
                <a:solidFill>
                  <a:srgbClr val="0070C0"/>
                </a:solidFill>
              </a:rPr>
              <a:t>(0,0) (0,1) </a:t>
            </a:r>
            <a:r>
              <a:rPr lang="en-US" sz="1800" b="1" dirty="0" smtClean="0"/>
              <a:t>(1,0) (1,1) (0,2) </a:t>
            </a:r>
            <a:r>
              <a:rPr lang="en-U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(0,3) </a:t>
            </a:r>
            <a:r>
              <a:rPr lang="en-US" sz="1800" b="1" dirty="0" smtClean="0"/>
              <a:t>(1,2) (1,3) (2,0) </a:t>
            </a:r>
            <a:r>
              <a:rPr lang="en-US" sz="1800" b="1" dirty="0" smtClean="0">
                <a:solidFill>
                  <a:srgbClr val="7030A0"/>
                </a:solidFill>
              </a:rPr>
              <a:t>(2,1) </a:t>
            </a:r>
            <a:r>
              <a:rPr lang="en-US" sz="1800" b="1" dirty="0" smtClean="0"/>
              <a:t>(3,0) </a:t>
            </a:r>
            <a:r>
              <a:rPr lang="en-US" sz="1800" b="1" dirty="0" smtClean="0">
                <a:solidFill>
                  <a:srgbClr val="7030A0"/>
                </a:solidFill>
              </a:rPr>
              <a:t>(3,1) (2,2) </a:t>
            </a:r>
            <a:r>
              <a:rPr lang="en-US" sz="1800" b="1" dirty="0" smtClean="0"/>
              <a:t>(2,3) </a:t>
            </a:r>
            <a:r>
              <a:rPr lang="en-US" sz="1800" b="1" dirty="0" smtClean="0">
                <a:solidFill>
                  <a:srgbClr val="7030A0"/>
                </a:solidFill>
              </a:rPr>
              <a:t>(3,2) (3,3)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lvl="0">
              <a:spcBef>
                <a:spcPts val="600"/>
              </a:spcBef>
              <a:spcAft>
                <a:spcPts val="1200"/>
              </a:spcAft>
            </a:pPr>
            <a:endParaRPr lang="en-US" sz="1900" dirty="0" smtClean="0"/>
          </a:p>
        </p:txBody>
      </p:sp>
      <p:sp>
        <p:nvSpPr>
          <p:cNvPr id="82" name="Rectangle 81"/>
          <p:cNvSpPr/>
          <p:nvPr/>
        </p:nvSpPr>
        <p:spPr bwMode="auto">
          <a:xfrm>
            <a:off x="6777198" y="3876166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83" name="Right Brace 82"/>
          <p:cNvSpPr/>
          <p:nvPr/>
        </p:nvSpPr>
        <p:spPr>
          <a:xfrm rot="16200000">
            <a:off x="2380867" y="4149375"/>
            <a:ext cx="291355" cy="6749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ight Brace 84"/>
          <p:cNvSpPr/>
          <p:nvPr/>
        </p:nvSpPr>
        <p:spPr>
          <a:xfrm rot="5400000">
            <a:off x="10176999" y="4834142"/>
            <a:ext cx="266676" cy="707868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0042589" y="5401451"/>
            <a:ext cx="535496" cy="298579"/>
          </a:xfrm>
          <a:prstGeom prst="rect">
            <a:avLst/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87" name="Right Brace 86"/>
          <p:cNvSpPr/>
          <p:nvPr/>
        </p:nvSpPr>
        <p:spPr>
          <a:xfrm rot="5400000">
            <a:off x="8551472" y="4775285"/>
            <a:ext cx="266676" cy="707868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8417062" y="5342594"/>
            <a:ext cx="535496" cy="298579"/>
          </a:xfrm>
          <a:prstGeom prst="rect">
            <a:avLst/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89" name="Right Brace 88"/>
          <p:cNvSpPr/>
          <p:nvPr/>
        </p:nvSpPr>
        <p:spPr>
          <a:xfrm rot="5400000">
            <a:off x="7110685" y="4800743"/>
            <a:ext cx="266676" cy="568828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7011937" y="5298532"/>
            <a:ext cx="430313" cy="298579"/>
          </a:xfrm>
          <a:prstGeom prst="rect">
            <a:avLst/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91" name="Right Brace 90"/>
          <p:cNvSpPr/>
          <p:nvPr/>
        </p:nvSpPr>
        <p:spPr>
          <a:xfrm rot="5400000">
            <a:off x="4898162" y="4844805"/>
            <a:ext cx="266676" cy="568828"/>
          </a:xfrm>
          <a:prstGeom prst="rightBr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4799414" y="5342594"/>
            <a:ext cx="430313" cy="298579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189074" y="5860091"/>
            <a:ext cx="7252673" cy="847448"/>
          </a:xfrm>
          <a:prstGeom prst="rect">
            <a:avLst/>
          </a:prstGeom>
          <a:noFill/>
          <a:ln w="19050">
            <a:solidFill>
              <a:srgbClr val="FF0000"/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Sorted Z-order values of R1:  (2,0) (2,1) (2,2) (3,2) (3,3)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Can be posed as a range query with end points as (2,0)   (3,3)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1377933" y="3401059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 bwMode="auto">
          <a:xfrm>
            <a:off x="1474028" y="3603632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Arrow Connector 61"/>
          <p:cNvCxnSpPr/>
          <p:nvPr/>
        </p:nvCxnSpPr>
        <p:spPr bwMode="auto">
          <a:xfrm flipV="1">
            <a:off x="1474028" y="1012832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Rectangle 63"/>
          <p:cNvSpPr/>
          <p:nvPr/>
        </p:nvSpPr>
        <p:spPr bwMode="auto">
          <a:xfrm>
            <a:off x="1541989" y="3803930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0      1      2      3 </a:t>
            </a:r>
          </a:p>
        </p:txBody>
      </p:sp>
      <p:sp>
        <p:nvSpPr>
          <p:cNvPr id="65" name="Rectangle 64"/>
          <p:cNvSpPr/>
          <p:nvPr/>
        </p:nvSpPr>
        <p:spPr bwMode="auto">
          <a:xfrm rot="16200000">
            <a:off x="-47336" y="2364838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3303405" y="1683391"/>
            <a:ext cx="941615" cy="1140823"/>
          </a:xfrm>
          <a:custGeom>
            <a:avLst/>
            <a:gdLst>
              <a:gd name="connsiteX0" fmla="*/ 130629 w 1428206"/>
              <a:gd name="connsiteY0" fmla="*/ 618309 h 1332412"/>
              <a:gd name="connsiteX1" fmla="*/ 78377 w 1428206"/>
              <a:gd name="connsiteY1" fmla="*/ 687977 h 1332412"/>
              <a:gd name="connsiteX2" fmla="*/ 69669 w 1428206"/>
              <a:gd name="connsiteY2" fmla="*/ 714103 h 1332412"/>
              <a:gd name="connsiteX3" fmla="*/ 26126 w 1428206"/>
              <a:gd name="connsiteY3" fmla="*/ 783772 h 1332412"/>
              <a:gd name="connsiteX4" fmla="*/ 8709 w 1428206"/>
              <a:gd name="connsiteY4" fmla="*/ 853440 h 1332412"/>
              <a:gd name="connsiteX5" fmla="*/ 0 w 1428206"/>
              <a:gd name="connsiteY5" fmla="*/ 888274 h 1332412"/>
              <a:gd name="connsiteX6" fmla="*/ 17417 w 1428206"/>
              <a:gd name="connsiteY6" fmla="*/ 1079863 h 1332412"/>
              <a:gd name="connsiteX7" fmla="*/ 34834 w 1428206"/>
              <a:gd name="connsiteY7" fmla="*/ 1105989 h 1332412"/>
              <a:gd name="connsiteX8" fmla="*/ 43543 w 1428206"/>
              <a:gd name="connsiteY8" fmla="*/ 1132114 h 1332412"/>
              <a:gd name="connsiteX9" fmla="*/ 69669 w 1428206"/>
              <a:gd name="connsiteY9" fmla="*/ 1149532 h 1332412"/>
              <a:gd name="connsiteX10" fmla="*/ 87086 w 1428206"/>
              <a:gd name="connsiteY10" fmla="*/ 1193074 h 1332412"/>
              <a:gd name="connsiteX11" fmla="*/ 139337 w 1428206"/>
              <a:gd name="connsiteY11" fmla="*/ 1236617 h 1332412"/>
              <a:gd name="connsiteX12" fmla="*/ 156754 w 1428206"/>
              <a:gd name="connsiteY12" fmla="*/ 1262743 h 1332412"/>
              <a:gd name="connsiteX13" fmla="*/ 235132 w 1428206"/>
              <a:gd name="connsiteY13" fmla="*/ 1306286 h 1332412"/>
              <a:gd name="connsiteX14" fmla="*/ 278674 w 1428206"/>
              <a:gd name="connsiteY14" fmla="*/ 1332412 h 1332412"/>
              <a:gd name="connsiteX15" fmla="*/ 357052 w 1428206"/>
              <a:gd name="connsiteY15" fmla="*/ 1323703 h 1332412"/>
              <a:gd name="connsiteX16" fmla="*/ 391886 w 1428206"/>
              <a:gd name="connsiteY16" fmla="*/ 1271452 h 1332412"/>
              <a:gd name="connsiteX17" fmla="*/ 409303 w 1428206"/>
              <a:gd name="connsiteY17" fmla="*/ 1245326 h 1332412"/>
              <a:gd name="connsiteX18" fmla="*/ 418012 w 1428206"/>
              <a:gd name="connsiteY18" fmla="*/ 1193074 h 1332412"/>
              <a:gd name="connsiteX19" fmla="*/ 435429 w 1428206"/>
              <a:gd name="connsiteY19" fmla="*/ 1166949 h 1332412"/>
              <a:gd name="connsiteX20" fmla="*/ 496389 w 1428206"/>
              <a:gd name="connsiteY20" fmla="*/ 1123406 h 1332412"/>
              <a:gd name="connsiteX21" fmla="*/ 670560 w 1428206"/>
              <a:gd name="connsiteY21" fmla="*/ 1132114 h 1332412"/>
              <a:gd name="connsiteX22" fmla="*/ 748937 w 1428206"/>
              <a:gd name="connsiteY22" fmla="*/ 1166949 h 1332412"/>
              <a:gd name="connsiteX23" fmla="*/ 809897 w 1428206"/>
              <a:gd name="connsiteY23" fmla="*/ 1184366 h 1332412"/>
              <a:gd name="connsiteX24" fmla="*/ 879566 w 1428206"/>
              <a:gd name="connsiteY24" fmla="*/ 1201783 h 1332412"/>
              <a:gd name="connsiteX25" fmla="*/ 1114697 w 1428206"/>
              <a:gd name="connsiteY25" fmla="*/ 1193074 h 1332412"/>
              <a:gd name="connsiteX26" fmla="*/ 1140823 w 1428206"/>
              <a:gd name="connsiteY26" fmla="*/ 1184366 h 1332412"/>
              <a:gd name="connsiteX27" fmla="*/ 1175657 w 1428206"/>
              <a:gd name="connsiteY27" fmla="*/ 1175657 h 1332412"/>
              <a:gd name="connsiteX28" fmla="*/ 1227909 w 1428206"/>
              <a:gd name="connsiteY28" fmla="*/ 1158240 h 1332412"/>
              <a:gd name="connsiteX29" fmla="*/ 1288869 w 1428206"/>
              <a:gd name="connsiteY29" fmla="*/ 1140823 h 1332412"/>
              <a:gd name="connsiteX30" fmla="*/ 1341120 w 1428206"/>
              <a:gd name="connsiteY30" fmla="*/ 1114697 h 1332412"/>
              <a:gd name="connsiteX31" fmla="*/ 1375954 w 1428206"/>
              <a:gd name="connsiteY31" fmla="*/ 1079863 h 1332412"/>
              <a:gd name="connsiteX32" fmla="*/ 1402080 w 1428206"/>
              <a:gd name="connsiteY32" fmla="*/ 1062446 h 1332412"/>
              <a:gd name="connsiteX33" fmla="*/ 1410789 w 1428206"/>
              <a:gd name="connsiteY33" fmla="*/ 1036320 h 1332412"/>
              <a:gd name="connsiteX34" fmla="*/ 1428206 w 1428206"/>
              <a:gd name="connsiteY34" fmla="*/ 923109 h 1332412"/>
              <a:gd name="connsiteX35" fmla="*/ 1419497 w 1428206"/>
              <a:gd name="connsiteY35" fmla="*/ 644434 h 1332412"/>
              <a:gd name="connsiteX36" fmla="*/ 1410789 w 1428206"/>
              <a:gd name="connsiteY36" fmla="*/ 618309 h 1332412"/>
              <a:gd name="connsiteX37" fmla="*/ 1402080 w 1428206"/>
              <a:gd name="connsiteY37" fmla="*/ 574766 h 1332412"/>
              <a:gd name="connsiteX38" fmla="*/ 1393372 w 1428206"/>
              <a:gd name="connsiteY38" fmla="*/ 548640 h 1332412"/>
              <a:gd name="connsiteX39" fmla="*/ 1384663 w 1428206"/>
              <a:gd name="connsiteY39" fmla="*/ 513806 h 1332412"/>
              <a:gd name="connsiteX40" fmla="*/ 1367246 w 1428206"/>
              <a:gd name="connsiteY40" fmla="*/ 400594 h 1332412"/>
              <a:gd name="connsiteX41" fmla="*/ 1349829 w 1428206"/>
              <a:gd name="connsiteY41" fmla="*/ 374469 h 1332412"/>
              <a:gd name="connsiteX42" fmla="*/ 1332412 w 1428206"/>
              <a:gd name="connsiteY42" fmla="*/ 322217 h 1332412"/>
              <a:gd name="connsiteX43" fmla="*/ 1297577 w 1428206"/>
              <a:gd name="connsiteY43" fmla="*/ 261257 h 1332412"/>
              <a:gd name="connsiteX44" fmla="*/ 1280160 w 1428206"/>
              <a:gd name="connsiteY44" fmla="*/ 226423 h 1332412"/>
              <a:gd name="connsiteX45" fmla="*/ 1254034 w 1428206"/>
              <a:gd name="connsiteY45" fmla="*/ 156754 h 1332412"/>
              <a:gd name="connsiteX46" fmla="*/ 1245326 w 1428206"/>
              <a:gd name="connsiteY46" fmla="*/ 121920 h 1332412"/>
              <a:gd name="connsiteX47" fmla="*/ 1219200 w 1428206"/>
              <a:gd name="connsiteY47" fmla="*/ 95794 h 1332412"/>
              <a:gd name="connsiteX48" fmla="*/ 1149532 w 1428206"/>
              <a:gd name="connsiteY48" fmla="*/ 60960 h 1332412"/>
              <a:gd name="connsiteX49" fmla="*/ 1105989 w 1428206"/>
              <a:gd name="connsiteY49" fmla="*/ 52252 h 1332412"/>
              <a:gd name="connsiteX50" fmla="*/ 1053737 w 1428206"/>
              <a:gd name="connsiteY50" fmla="*/ 34834 h 1332412"/>
              <a:gd name="connsiteX51" fmla="*/ 1018903 w 1428206"/>
              <a:gd name="connsiteY51" fmla="*/ 26126 h 1332412"/>
              <a:gd name="connsiteX52" fmla="*/ 975360 w 1428206"/>
              <a:gd name="connsiteY52" fmla="*/ 17417 h 1332412"/>
              <a:gd name="connsiteX53" fmla="*/ 923109 w 1428206"/>
              <a:gd name="connsiteY53" fmla="*/ 0 h 1332412"/>
              <a:gd name="connsiteX54" fmla="*/ 766354 w 1428206"/>
              <a:gd name="connsiteY54" fmla="*/ 8709 h 1332412"/>
              <a:gd name="connsiteX55" fmla="*/ 740229 w 1428206"/>
              <a:gd name="connsiteY55" fmla="*/ 43543 h 1332412"/>
              <a:gd name="connsiteX56" fmla="*/ 705394 w 1428206"/>
              <a:gd name="connsiteY56" fmla="*/ 78377 h 1332412"/>
              <a:gd name="connsiteX57" fmla="*/ 731520 w 1428206"/>
              <a:gd name="connsiteY57" fmla="*/ 235132 h 1332412"/>
              <a:gd name="connsiteX58" fmla="*/ 748937 w 1428206"/>
              <a:gd name="connsiteY58" fmla="*/ 261257 h 1332412"/>
              <a:gd name="connsiteX59" fmla="*/ 766354 w 1428206"/>
              <a:gd name="connsiteY59" fmla="*/ 313509 h 1332412"/>
              <a:gd name="connsiteX60" fmla="*/ 748937 w 1428206"/>
              <a:gd name="connsiteY60" fmla="*/ 339634 h 1332412"/>
              <a:gd name="connsiteX61" fmla="*/ 705394 w 1428206"/>
              <a:gd name="connsiteY61" fmla="*/ 348343 h 1332412"/>
              <a:gd name="connsiteX62" fmla="*/ 644434 w 1428206"/>
              <a:gd name="connsiteY62" fmla="*/ 365760 h 1332412"/>
              <a:gd name="connsiteX63" fmla="*/ 609600 w 1428206"/>
              <a:gd name="connsiteY63" fmla="*/ 374469 h 1332412"/>
              <a:gd name="connsiteX64" fmla="*/ 583474 w 1428206"/>
              <a:gd name="connsiteY64" fmla="*/ 391886 h 1332412"/>
              <a:gd name="connsiteX65" fmla="*/ 487680 w 1428206"/>
              <a:gd name="connsiteY65" fmla="*/ 409303 h 1332412"/>
              <a:gd name="connsiteX66" fmla="*/ 400594 w 1428206"/>
              <a:gd name="connsiteY66" fmla="*/ 461554 h 1332412"/>
              <a:gd name="connsiteX67" fmla="*/ 374469 w 1428206"/>
              <a:gd name="connsiteY67" fmla="*/ 478972 h 1332412"/>
              <a:gd name="connsiteX68" fmla="*/ 348343 w 1428206"/>
              <a:gd name="connsiteY68" fmla="*/ 487680 h 1332412"/>
              <a:gd name="connsiteX69" fmla="*/ 313509 w 1428206"/>
              <a:gd name="connsiteY69" fmla="*/ 505097 h 1332412"/>
              <a:gd name="connsiteX70" fmla="*/ 278674 w 1428206"/>
              <a:gd name="connsiteY70" fmla="*/ 513806 h 1332412"/>
              <a:gd name="connsiteX71" fmla="*/ 252549 w 1428206"/>
              <a:gd name="connsiteY71" fmla="*/ 531223 h 1332412"/>
              <a:gd name="connsiteX72" fmla="*/ 226423 w 1428206"/>
              <a:gd name="connsiteY72" fmla="*/ 539932 h 1332412"/>
              <a:gd name="connsiteX73" fmla="*/ 200297 w 1428206"/>
              <a:gd name="connsiteY73" fmla="*/ 566057 h 1332412"/>
              <a:gd name="connsiteX74" fmla="*/ 174172 w 1428206"/>
              <a:gd name="connsiteY74" fmla="*/ 583474 h 1332412"/>
              <a:gd name="connsiteX75" fmla="*/ 156754 w 1428206"/>
              <a:gd name="connsiteY75" fmla="*/ 609600 h 1332412"/>
              <a:gd name="connsiteX76" fmla="*/ 130629 w 1428206"/>
              <a:gd name="connsiteY76" fmla="*/ 618309 h 13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428206" h="1332412">
                <a:moveTo>
                  <a:pt x="130629" y="618309"/>
                </a:moveTo>
                <a:cubicBezTo>
                  <a:pt x="117566" y="631372"/>
                  <a:pt x="87619" y="669494"/>
                  <a:pt x="78377" y="687977"/>
                </a:cubicBezTo>
                <a:cubicBezTo>
                  <a:pt x="74272" y="696188"/>
                  <a:pt x="74223" y="706133"/>
                  <a:pt x="69669" y="714103"/>
                </a:cubicBezTo>
                <a:cubicBezTo>
                  <a:pt x="26796" y="789132"/>
                  <a:pt x="58046" y="709292"/>
                  <a:pt x="26126" y="783772"/>
                </a:cubicBezTo>
                <a:cubicBezTo>
                  <a:pt x="15350" y="808916"/>
                  <a:pt x="15002" y="825120"/>
                  <a:pt x="8709" y="853440"/>
                </a:cubicBezTo>
                <a:cubicBezTo>
                  <a:pt x="6113" y="865124"/>
                  <a:pt x="2903" y="876663"/>
                  <a:pt x="0" y="888274"/>
                </a:cubicBezTo>
                <a:cubicBezTo>
                  <a:pt x="5806" y="952137"/>
                  <a:pt x="7286" y="1016542"/>
                  <a:pt x="17417" y="1079863"/>
                </a:cubicBezTo>
                <a:cubicBezTo>
                  <a:pt x="19071" y="1090198"/>
                  <a:pt x="30153" y="1096628"/>
                  <a:pt x="34834" y="1105989"/>
                </a:cubicBezTo>
                <a:cubicBezTo>
                  <a:pt x="38939" y="1114199"/>
                  <a:pt x="37809" y="1124946"/>
                  <a:pt x="43543" y="1132114"/>
                </a:cubicBezTo>
                <a:cubicBezTo>
                  <a:pt x="50082" y="1140287"/>
                  <a:pt x="60960" y="1143726"/>
                  <a:pt x="69669" y="1149532"/>
                </a:cubicBezTo>
                <a:cubicBezTo>
                  <a:pt x="75475" y="1164046"/>
                  <a:pt x="79330" y="1179502"/>
                  <a:pt x="87086" y="1193074"/>
                </a:cubicBezTo>
                <a:cubicBezTo>
                  <a:pt x="94008" y="1205187"/>
                  <a:pt x="134628" y="1233086"/>
                  <a:pt x="139337" y="1236617"/>
                </a:cubicBezTo>
                <a:cubicBezTo>
                  <a:pt x="145143" y="1245326"/>
                  <a:pt x="148877" y="1255851"/>
                  <a:pt x="156754" y="1262743"/>
                </a:cubicBezTo>
                <a:cubicBezTo>
                  <a:pt x="229976" y="1326812"/>
                  <a:pt x="183301" y="1280370"/>
                  <a:pt x="235132" y="1306286"/>
                </a:cubicBezTo>
                <a:cubicBezTo>
                  <a:pt x="250271" y="1313856"/>
                  <a:pt x="264160" y="1323703"/>
                  <a:pt x="278674" y="1332412"/>
                </a:cubicBezTo>
                <a:cubicBezTo>
                  <a:pt x="304800" y="1329509"/>
                  <a:pt x="332114" y="1332016"/>
                  <a:pt x="357052" y="1323703"/>
                </a:cubicBezTo>
                <a:cubicBezTo>
                  <a:pt x="386765" y="1313799"/>
                  <a:pt x="381446" y="1292332"/>
                  <a:pt x="391886" y="1271452"/>
                </a:cubicBezTo>
                <a:cubicBezTo>
                  <a:pt x="396567" y="1262091"/>
                  <a:pt x="403497" y="1254035"/>
                  <a:pt x="409303" y="1245326"/>
                </a:cubicBezTo>
                <a:cubicBezTo>
                  <a:pt x="412206" y="1227909"/>
                  <a:pt x="412428" y="1209825"/>
                  <a:pt x="418012" y="1193074"/>
                </a:cubicBezTo>
                <a:cubicBezTo>
                  <a:pt x="421322" y="1183145"/>
                  <a:pt x="428729" y="1174989"/>
                  <a:pt x="435429" y="1166949"/>
                </a:cubicBezTo>
                <a:cubicBezTo>
                  <a:pt x="460648" y="1136686"/>
                  <a:pt x="461170" y="1141015"/>
                  <a:pt x="496389" y="1123406"/>
                </a:cubicBezTo>
                <a:cubicBezTo>
                  <a:pt x="554446" y="1126309"/>
                  <a:pt x="612845" y="1125188"/>
                  <a:pt x="670560" y="1132114"/>
                </a:cubicBezTo>
                <a:cubicBezTo>
                  <a:pt x="689313" y="1134364"/>
                  <a:pt x="730717" y="1159141"/>
                  <a:pt x="748937" y="1166949"/>
                </a:cubicBezTo>
                <a:cubicBezTo>
                  <a:pt x="769809" y="1175894"/>
                  <a:pt x="787813" y="1178056"/>
                  <a:pt x="809897" y="1184366"/>
                </a:cubicBezTo>
                <a:cubicBezTo>
                  <a:pt x="872373" y="1202216"/>
                  <a:pt x="791051" y="1184079"/>
                  <a:pt x="879566" y="1201783"/>
                </a:cubicBezTo>
                <a:cubicBezTo>
                  <a:pt x="957943" y="1198880"/>
                  <a:pt x="1036440" y="1198291"/>
                  <a:pt x="1114697" y="1193074"/>
                </a:cubicBezTo>
                <a:cubicBezTo>
                  <a:pt x="1123856" y="1192463"/>
                  <a:pt x="1131997" y="1186888"/>
                  <a:pt x="1140823" y="1184366"/>
                </a:cubicBezTo>
                <a:cubicBezTo>
                  <a:pt x="1152331" y="1181078"/>
                  <a:pt x="1164193" y="1179096"/>
                  <a:pt x="1175657" y="1175657"/>
                </a:cubicBezTo>
                <a:cubicBezTo>
                  <a:pt x="1193242" y="1170381"/>
                  <a:pt x="1210324" y="1163515"/>
                  <a:pt x="1227909" y="1158240"/>
                </a:cubicBezTo>
                <a:cubicBezTo>
                  <a:pt x="1241866" y="1154053"/>
                  <a:pt x="1274232" y="1148142"/>
                  <a:pt x="1288869" y="1140823"/>
                </a:cubicBezTo>
                <a:cubicBezTo>
                  <a:pt x="1356396" y="1107059"/>
                  <a:pt x="1275451" y="1136588"/>
                  <a:pt x="1341120" y="1114697"/>
                </a:cubicBezTo>
                <a:cubicBezTo>
                  <a:pt x="1352731" y="1103086"/>
                  <a:pt x="1363486" y="1090550"/>
                  <a:pt x="1375954" y="1079863"/>
                </a:cubicBezTo>
                <a:cubicBezTo>
                  <a:pt x="1383901" y="1073052"/>
                  <a:pt x="1395542" y="1070619"/>
                  <a:pt x="1402080" y="1062446"/>
                </a:cubicBezTo>
                <a:cubicBezTo>
                  <a:pt x="1407815" y="1055278"/>
                  <a:pt x="1408563" y="1045226"/>
                  <a:pt x="1410789" y="1036320"/>
                </a:cubicBezTo>
                <a:cubicBezTo>
                  <a:pt x="1420761" y="996433"/>
                  <a:pt x="1422919" y="965399"/>
                  <a:pt x="1428206" y="923109"/>
                </a:cubicBezTo>
                <a:cubicBezTo>
                  <a:pt x="1425303" y="830217"/>
                  <a:pt x="1424799" y="737220"/>
                  <a:pt x="1419497" y="644434"/>
                </a:cubicBezTo>
                <a:cubicBezTo>
                  <a:pt x="1418973" y="635270"/>
                  <a:pt x="1413015" y="627214"/>
                  <a:pt x="1410789" y="618309"/>
                </a:cubicBezTo>
                <a:cubicBezTo>
                  <a:pt x="1407199" y="603949"/>
                  <a:pt x="1405670" y="589126"/>
                  <a:pt x="1402080" y="574766"/>
                </a:cubicBezTo>
                <a:cubicBezTo>
                  <a:pt x="1399854" y="565860"/>
                  <a:pt x="1395894" y="557466"/>
                  <a:pt x="1393372" y="548640"/>
                </a:cubicBezTo>
                <a:cubicBezTo>
                  <a:pt x="1390084" y="537132"/>
                  <a:pt x="1387566" y="525417"/>
                  <a:pt x="1384663" y="513806"/>
                </a:cubicBezTo>
                <a:cubicBezTo>
                  <a:pt x="1382916" y="498080"/>
                  <a:pt x="1378557" y="426988"/>
                  <a:pt x="1367246" y="400594"/>
                </a:cubicBezTo>
                <a:cubicBezTo>
                  <a:pt x="1363123" y="390974"/>
                  <a:pt x="1354080" y="384033"/>
                  <a:pt x="1349829" y="374469"/>
                </a:cubicBezTo>
                <a:cubicBezTo>
                  <a:pt x="1342373" y="357692"/>
                  <a:pt x="1340623" y="338638"/>
                  <a:pt x="1332412" y="322217"/>
                </a:cubicBezTo>
                <a:cubicBezTo>
                  <a:pt x="1279764" y="216927"/>
                  <a:pt x="1346824" y="347441"/>
                  <a:pt x="1297577" y="261257"/>
                </a:cubicBezTo>
                <a:cubicBezTo>
                  <a:pt x="1291136" y="249986"/>
                  <a:pt x="1285966" y="238034"/>
                  <a:pt x="1280160" y="226423"/>
                </a:cubicBezTo>
                <a:cubicBezTo>
                  <a:pt x="1258074" y="115988"/>
                  <a:pt x="1287671" y="235239"/>
                  <a:pt x="1254034" y="156754"/>
                </a:cubicBezTo>
                <a:cubicBezTo>
                  <a:pt x="1249319" y="145753"/>
                  <a:pt x="1251264" y="132312"/>
                  <a:pt x="1245326" y="121920"/>
                </a:cubicBezTo>
                <a:cubicBezTo>
                  <a:pt x="1239216" y="111227"/>
                  <a:pt x="1228661" y="103678"/>
                  <a:pt x="1219200" y="95794"/>
                </a:cubicBezTo>
                <a:cubicBezTo>
                  <a:pt x="1198984" y="78947"/>
                  <a:pt x="1174539" y="68462"/>
                  <a:pt x="1149532" y="60960"/>
                </a:cubicBezTo>
                <a:cubicBezTo>
                  <a:pt x="1135354" y="56707"/>
                  <a:pt x="1120269" y="56147"/>
                  <a:pt x="1105989" y="52252"/>
                </a:cubicBezTo>
                <a:cubicBezTo>
                  <a:pt x="1088276" y="47421"/>
                  <a:pt x="1071548" y="39287"/>
                  <a:pt x="1053737" y="34834"/>
                </a:cubicBezTo>
                <a:cubicBezTo>
                  <a:pt x="1042126" y="31931"/>
                  <a:pt x="1030587" y="28722"/>
                  <a:pt x="1018903" y="26126"/>
                </a:cubicBezTo>
                <a:cubicBezTo>
                  <a:pt x="1004454" y="22915"/>
                  <a:pt x="989640" y="21312"/>
                  <a:pt x="975360" y="17417"/>
                </a:cubicBezTo>
                <a:cubicBezTo>
                  <a:pt x="957648" y="12586"/>
                  <a:pt x="940526" y="5806"/>
                  <a:pt x="923109" y="0"/>
                </a:cubicBezTo>
                <a:cubicBezTo>
                  <a:pt x="870857" y="2903"/>
                  <a:pt x="817263" y="-3412"/>
                  <a:pt x="766354" y="8709"/>
                </a:cubicBezTo>
                <a:cubicBezTo>
                  <a:pt x="752235" y="12071"/>
                  <a:pt x="749787" y="32620"/>
                  <a:pt x="740229" y="43543"/>
                </a:cubicBezTo>
                <a:cubicBezTo>
                  <a:pt x="729416" y="55901"/>
                  <a:pt x="717006" y="66766"/>
                  <a:pt x="705394" y="78377"/>
                </a:cubicBezTo>
                <a:cubicBezTo>
                  <a:pt x="712745" y="181284"/>
                  <a:pt x="696610" y="174039"/>
                  <a:pt x="731520" y="235132"/>
                </a:cubicBezTo>
                <a:cubicBezTo>
                  <a:pt x="736713" y="244219"/>
                  <a:pt x="744686" y="251693"/>
                  <a:pt x="748937" y="261257"/>
                </a:cubicBezTo>
                <a:cubicBezTo>
                  <a:pt x="756393" y="278034"/>
                  <a:pt x="766354" y="313509"/>
                  <a:pt x="766354" y="313509"/>
                </a:cubicBezTo>
                <a:cubicBezTo>
                  <a:pt x="760548" y="322217"/>
                  <a:pt x="758024" y="334441"/>
                  <a:pt x="748937" y="339634"/>
                </a:cubicBezTo>
                <a:cubicBezTo>
                  <a:pt x="736085" y="346978"/>
                  <a:pt x="719843" y="345132"/>
                  <a:pt x="705394" y="348343"/>
                </a:cubicBezTo>
                <a:cubicBezTo>
                  <a:pt x="644155" y="361952"/>
                  <a:pt x="695336" y="351217"/>
                  <a:pt x="644434" y="365760"/>
                </a:cubicBezTo>
                <a:cubicBezTo>
                  <a:pt x="632926" y="369048"/>
                  <a:pt x="621211" y="371566"/>
                  <a:pt x="609600" y="374469"/>
                </a:cubicBezTo>
                <a:cubicBezTo>
                  <a:pt x="600891" y="380275"/>
                  <a:pt x="593499" y="388879"/>
                  <a:pt x="583474" y="391886"/>
                </a:cubicBezTo>
                <a:cubicBezTo>
                  <a:pt x="514590" y="412551"/>
                  <a:pt x="540139" y="389630"/>
                  <a:pt x="487680" y="409303"/>
                </a:cubicBezTo>
                <a:cubicBezTo>
                  <a:pt x="457077" y="420779"/>
                  <a:pt x="426634" y="444194"/>
                  <a:pt x="400594" y="461554"/>
                </a:cubicBezTo>
                <a:cubicBezTo>
                  <a:pt x="391885" y="467360"/>
                  <a:pt x="384398" y="475662"/>
                  <a:pt x="374469" y="478972"/>
                </a:cubicBezTo>
                <a:cubicBezTo>
                  <a:pt x="365760" y="481875"/>
                  <a:pt x="356780" y="484064"/>
                  <a:pt x="348343" y="487680"/>
                </a:cubicBezTo>
                <a:cubicBezTo>
                  <a:pt x="336411" y="492794"/>
                  <a:pt x="325664" y="500539"/>
                  <a:pt x="313509" y="505097"/>
                </a:cubicBezTo>
                <a:cubicBezTo>
                  <a:pt x="302302" y="509300"/>
                  <a:pt x="290286" y="510903"/>
                  <a:pt x="278674" y="513806"/>
                </a:cubicBezTo>
                <a:cubicBezTo>
                  <a:pt x="269966" y="519612"/>
                  <a:pt x="261910" y="526542"/>
                  <a:pt x="252549" y="531223"/>
                </a:cubicBezTo>
                <a:cubicBezTo>
                  <a:pt x="244338" y="535328"/>
                  <a:pt x="234061" y="534840"/>
                  <a:pt x="226423" y="539932"/>
                </a:cubicBezTo>
                <a:cubicBezTo>
                  <a:pt x="216176" y="546763"/>
                  <a:pt x="209758" y="558173"/>
                  <a:pt x="200297" y="566057"/>
                </a:cubicBezTo>
                <a:cubicBezTo>
                  <a:pt x="192257" y="572757"/>
                  <a:pt x="182880" y="577668"/>
                  <a:pt x="174172" y="583474"/>
                </a:cubicBezTo>
                <a:cubicBezTo>
                  <a:pt x="168366" y="592183"/>
                  <a:pt x="164155" y="602199"/>
                  <a:pt x="156754" y="609600"/>
                </a:cubicBezTo>
                <a:cubicBezTo>
                  <a:pt x="114719" y="651635"/>
                  <a:pt x="143692" y="605246"/>
                  <a:pt x="130629" y="618309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67" name="Freeform 66"/>
          <p:cNvSpPr/>
          <p:nvPr/>
        </p:nvSpPr>
        <p:spPr bwMode="auto">
          <a:xfrm>
            <a:off x="1724270" y="1561184"/>
            <a:ext cx="587588" cy="341334"/>
          </a:xfrm>
          <a:custGeom>
            <a:avLst/>
            <a:gdLst>
              <a:gd name="connsiteX0" fmla="*/ 43767 w 505322"/>
              <a:gd name="connsiteY0" fmla="*/ 156754 h 244414"/>
              <a:gd name="connsiteX1" fmla="*/ 87310 w 505322"/>
              <a:gd name="connsiteY1" fmla="*/ 174172 h 244414"/>
              <a:gd name="connsiteX2" fmla="*/ 113436 w 505322"/>
              <a:gd name="connsiteY2" fmla="*/ 200297 h 244414"/>
              <a:gd name="connsiteX3" fmla="*/ 200522 w 505322"/>
              <a:gd name="connsiteY3" fmla="*/ 235132 h 244414"/>
              <a:gd name="connsiteX4" fmla="*/ 374693 w 505322"/>
              <a:gd name="connsiteY4" fmla="*/ 243840 h 244414"/>
              <a:gd name="connsiteX5" fmla="*/ 487904 w 505322"/>
              <a:gd name="connsiteY5" fmla="*/ 235132 h 244414"/>
              <a:gd name="connsiteX6" fmla="*/ 505322 w 505322"/>
              <a:gd name="connsiteY6" fmla="*/ 182880 h 244414"/>
              <a:gd name="connsiteX7" fmla="*/ 487904 w 505322"/>
              <a:gd name="connsiteY7" fmla="*/ 87086 h 244414"/>
              <a:gd name="connsiteX8" fmla="*/ 409527 w 505322"/>
              <a:gd name="connsiteY8" fmla="*/ 52252 h 244414"/>
              <a:gd name="connsiteX9" fmla="*/ 226647 w 505322"/>
              <a:gd name="connsiteY9" fmla="*/ 43543 h 244414"/>
              <a:gd name="connsiteX10" fmla="*/ 200522 w 505322"/>
              <a:gd name="connsiteY10" fmla="*/ 26126 h 244414"/>
              <a:gd name="connsiteX11" fmla="*/ 183104 w 505322"/>
              <a:gd name="connsiteY11" fmla="*/ 8709 h 244414"/>
              <a:gd name="connsiteX12" fmla="*/ 156979 w 505322"/>
              <a:gd name="connsiteY12" fmla="*/ 0 h 244414"/>
              <a:gd name="connsiteX13" fmla="*/ 26350 w 505322"/>
              <a:gd name="connsiteY13" fmla="*/ 26126 h 244414"/>
              <a:gd name="connsiteX14" fmla="*/ 8933 w 505322"/>
              <a:gd name="connsiteY14" fmla="*/ 52252 h 244414"/>
              <a:gd name="connsiteX15" fmla="*/ 8933 w 505322"/>
              <a:gd name="connsiteY15" fmla="*/ 130629 h 244414"/>
              <a:gd name="connsiteX16" fmla="*/ 35059 w 505322"/>
              <a:gd name="connsiteY16" fmla="*/ 139337 h 244414"/>
              <a:gd name="connsiteX17" fmla="*/ 43767 w 505322"/>
              <a:gd name="connsiteY17" fmla="*/ 156754 h 2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5322" h="244414">
                <a:moveTo>
                  <a:pt x="43767" y="156754"/>
                </a:moveTo>
                <a:cubicBezTo>
                  <a:pt x="58281" y="162560"/>
                  <a:pt x="74054" y="165887"/>
                  <a:pt x="87310" y="174172"/>
                </a:cubicBezTo>
                <a:cubicBezTo>
                  <a:pt x="97754" y="180699"/>
                  <a:pt x="103414" y="193139"/>
                  <a:pt x="113436" y="200297"/>
                </a:cubicBezTo>
                <a:cubicBezTo>
                  <a:pt x="128684" y="211188"/>
                  <a:pt x="186878" y="234450"/>
                  <a:pt x="200522" y="235132"/>
                </a:cubicBezTo>
                <a:lnTo>
                  <a:pt x="374693" y="243840"/>
                </a:lnTo>
                <a:cubicBezTo>
                  <a:pt x="412430" y="240937"/>
                  <a:pt x="453606" y="251138"/>
                  <a:pt x="487904" y="235132"/>
                </a:cubicBezTo>
                <a:cubicBezTo>
                  <a:pt x="504541" y="227368"/>
                  <a:pt x="505322" y="182880"/>
                  <a:pt x="505322" y="182880"/>
                </a:cubicBezTo>
                <a:cubicBezTo>
                  <a:pt x="499516" y="150949"/>
                  <a:pt x="499555" y="117378"/>
                  <a:pt x="487904" y="87086"/>
                </a:cubicBezTo>
                <a:cubicBezTo>
                  <a:pt x="481830" y="71295"/>
                  <a:pt x="409738" y="52262"/>
                  <a:pt x="409527" y="52252"/>
                </a:cubicBezTo>
                <a:lnTo>
                  <a:pt x="226647" y="43543"/>
                </a:lnTo>
                <a:cubicBezTo>
                  <a:pt x="217939" y="37737"/>
                  <a:pt x="208695" y="32664"/>
                  <a:pt x="200522" y="26126"/>
                </a:cubicBezTo>
                <a:cubicBezTo>
                  <a:pt x="194111" y="20997"/>
                  <a:pt x="190145" y="12933"/>
                  <a:pt x="183104" y="8709"/>
                </a:cubicBezTo>
                <a:cubicBezTo>
                  <a:pt x="175233" y="3986"/>
                  <a:pt x="165687" y="2903"/>
                  <a:pt x="156979" y="0"/>
                </a:cubicBezTo>
                <a:cubicBezTo>
                  <a:pt x="109099" y="3990"/>
                  <a:pt x="61483" y="-9007"/>
                  <a:pt x="26350" y="26126"/>
                </a:cubicBezTo>
                <a:cubicBezTo>
                  <a:pt x="18949" y="33527"/>
                  <a:pt x="14739" y="43543"/>
                  <a:pt x="8933" y="52252"/>
                </a:cubicBezTo>
                <a:cubicBezTo>
                  <a:pt x="4569" y="74071"/>
                  <a:pt x="-8778" y="108491"/>
                  <a:pt x="8933" y="130629"/>
                </a:cubicBezTo>
                <a:cubicBezTo>
                  <a:pt x="14668" y="137797"/>
                  <a:pt x="26350" y="136434"/>
                  <a:pt x="35059" y="139337"/>
                </a:cubicBezTo>
                <a:lnTo>
                  <a:pt x="43767" y="156754"/>
                </a:ln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69" name="Freeform 68"/>
          <p:cNvSpPr/>
          <p:nvPr/>
        </p:nvSpPr>
        <p:spPr bwMode="auto">
          <a:xfrm>
            <a:off x="1724270" y="2582713"/>
            <a:ext cx="587588" cy="703762"/>
          </a:xfrm>
          <a:custGeom>
            <a:avLst/>
            <a:gdLst>
              <a:gd name="connsiteX0" fmla="*/ 142145 w 751745"/>
              <a:gd name="connsiteY0" fmla="*/ 217714 h 609600"/>
              <a:gd name="connsiteX1" fmla="*/ 133437 w 751745"/>
              <a:gd name="connsiteY1" fmla="*/ 531223 h 609600"/>
              <a:gd name="connsiteX2" fmla="*/ 142145 w 751745"/>
              <a:gd name="connsiteY2" fmla="*/ 557348 h 609600"/>
              <a:gd name="connsiteX3" fmla="*/ 159563 w 751745"/>
              <a:gd name="connsiteY3" fmla="*/ 583474 h 609600"/>
              <a:gd name="connsiteX4" fmla="*/ 211814 w 751745"/>
              <a:gd name="connsiteY4" fmla="*/ 609600 h 609600"/>
              <a:gd name="connsiteX5" fmla="*/ 307608 w 751745"/>
              <a:gd name="connsiteY5" fmla="*/ 600891 h 609600"/>
              <a:gd name="connsiteX6" fmla="*/ 333734 w 751745"/>
              <a:gd name="connsiteY6" fmla="*/ 583474 h 609600"/>
              <a:gd name="connsiteX7" fmla="*/ 403403 w 751745"/>
              <a:gd name="connsiteY7" fmla="*/ 566057 h 609600"/>
              <a:gd name="connsiteX8" fmla="*/ 612408 w 751745"/>
              <a:gd name="connsiteY8" fmla="*/ 566057 h 609600"/>
              <a:gd name="connsiteX9" fmla="*/ 638534 w 751745"/>
              <a:gd name="connsiteY9" fmla="*/ 539931 h 609600"/>
              <a:gd name="connsiteX10" fmla="*/ 673368 w 751745"/>
              <a:gd name="connsiteY10" fmla="*/ 487680 h 609600"/>
              <a:gd name="connsiteX11" fmla="*/ 682077 w 751745"/>
              <a:gd name="connsiteY11" fmla="*/ 452845 h 609600"/>
              <a:gd name="connsiteX12" fmla="*/ 690785 w 751745"/>
              <a:gd name="connsiteY12" fmla="*/ 348343 h 609600"/>
              <a:gd name="connsiteX13" fmla="*/ 708203 w 751745"/>
              <a:gd name="connsiteY13" fmla="*/ 322217 h 609600"/>
              <a:gd name="connsiteX14" fmla="*/ 716911 w 751745"/>
              <a:gd name="connsiteY14" fmla="*/ 296091 h 609600"/>
              <a:gd name="connsiteX15" fmla="*/ 751745 w 751745"/>
              <a:gd name="connsiteY15" fmla="*/ 243840 h 609600"/>
              <a:gd name="connsiteX16" fmla="*/ 743037 w 751745"/>
              <a:gd name="connsiteY16" fmla="*/ 139337 h 609600"/>
              <a:gd name="connsiteX17" fmla="*/ 682077 w 751745"/>
              <a:gd name="connsiteY17" fmla="*/ 69668 h 609600"/>
              <a:gd name="connsiteX18" fmla="*/ 655951 w 751745"/>
              <a:gd name="connsiteY18" fmla="*/ 60960 h 609600"/>
              <a:gd name="connsiteX19" fmla="*/ 621117 w 751745"/>
              <a:gd name="connsiteY19" fmla="*/ 43543 h 609600"/>
              <a:gd name="connsiteX20" fmla="*/ 499197 w 751745"/>
              <a:gd name="connsiteY20" fmla="*/ 17417 h 609600"/>
              <a:gd name="connsiteX21" fmla="*/ 368568 w 751745"/>
              <a:gd name="connsiteY21" fmla="*/ 8708 h 609600"/>
              <a:gd name="connsiteX22" fmla="*/ 211814 w 751745"/>
              <a:gd name="connsiteY22" fmla="*/ 0 h 609600"/>
              <a:gd name="connsiteX23" fmla="*/ 63768 w 751745"/>
              <a:gd name="connsiteY23" fmla="*/ 8708 h 609600"/>
              <a:gd name="connsiteX24" fmla="*/ 11517 w 751745"/>
              <a:gd name="connsiteY24" fmla="*/ 26125 h 609600"/>
              <a:gd name="connsiteX25" fmla="*/ 11517 w 751745"/>
              <a:gd name="connsiteY25" fmla="*/ 113211 h 609600"/>
              <a:gd name="connsiteX26" fmla="*/ 63768 w 751745"/>
              <a:gd name="connsiteY26" fmla="*/ 139337 h 609600"/>
              <a:gd name="connsiteX27" fmla="*/ 98603 w 751745"/>
              <a:gd name="connsiteY27" fmla="*/ 182880 h 609600"/>
              <a:gd name="connsiteX28" fmla="*/ 116020 w 751745"/>
              <a:gd name="connsiteY28" fmla="*/ 209005 h 609600"/>
              <a:gd name="connsiteX29" fmla="*/ 142145 w 751745"/>
              <a:gd name="connsiteY29" fmla="*/ 2177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1745" h="609600">
                <a:moveTo>
                  <a:pt x="142145" y="217714"/>
                </a:moveTo>
                <a:cubicBezTo>
                  <a:pt x="145048" y="271417"/>
                  <a:pt x="117664" y="270972"/>
                  <a:pt x="133437" y="531223"/>
                </a:cubicBezTo>
                <a:cubicBezTo>
                  <a:pt x="133992" y="540386"/>
                  <a:pt x="138040" y="549138"/>
                  <a:pt x="142145" y="557348"/>
                </a:cubicBezTo>
                <a:cubicBezTo>
                  <a:pt x="146826" y="566710"/>
                  <a:pt x="152162" y="576073"/>
                  <a:pt x="159563" y="583474"/>
                </a:cubicBezTo>
                <a:cubicBezTo>
                  <a:pt x="176445" y="600356"/>
                  <a:pt x="190565" y="602517"/>
                  <a:pt x="211814" y="609600"/>
                </a:cubicBezTo>
                <a:cubicBezTo>
                  <a:pt x="243745" y="606697"/>
                  <a:pt x="276257" y="607609"/>
                  <a:pt x="307608" y="600891"/>
                </a:cubicBezTo>
                <a:cubicBezTo>
                  <a:pt x="317842" y="598698"/>
                  <a:pt x="324373" y="588155"/>
                  <a:pt x="333734" y="583474"/>
                </a:cubicBezTo>
                <a:cubicBezTo>
                  <a:pt x="351589" y="574546"/>
                  <a:pt x="386836" y="569370"/>
                  <a:pt x="403403" y="566057"/>
                </a:cubicBezTo>
                <a:cubicBezTo>
                  <a:pt x="469751" y="571586"/>
                  <a:pt x="546060" y="583750"/>
                  <a:pt x="612408" y="566057"/>
                </a:cubicBezTo>
                <a:cubicBezTo>
                  <a:pt x="624308" y="562884"/>
                  <a:pt x="630973" y="549653"/>
                  <a:pt x="638534" y="539931"/>
                </a:cubicBezTo>
                <a:cubicBezTo>
                  <a:pt x="651385" y="523408"/>
                  <a:pt x="673368" y="487680"/>
                  <a:pt x="673368" y="487680"/>
                </a:cubicBezTo>
                <a:cubicBezTo>
                  <a:pt x="676271" y="476068"/>
                  <a:pt x="680592" y="464722"/>
                  <a:pt x="682077" y="452845"/>
                </a:cubicBezTo>
                <a:cubicBezTo>
                  <a:pt x="686413" y="418160"/>
                  <a:pt x="683930" y="382619"/>
                  <a:pt x="690785" y="348343"/>
                </a:cubicBezTo>
                <a:cubicBezTo>
                  <a:pt x="692838" y="338080"/>
                  <a:pt x="702397" y="330926"/>
                  <a:pt x="708203" y="322217"/>
                </a:cubicBezTo>
                <a:cubicBezTo>
                  <a:pt x="711106" y="313508"/>
                  <a:pt x="712453" y="304116"/>
                  <a:pt x="716911" y="296091"/>
                </a:cubicBezTo>
                <a:cubicBezTo>
                  <a:pt x="727077" y="277793"/>
                  <a:pt x="751745" y="243840"/>
                  <a:pt x="751745" y="243840"/>
                </a:cubicBezTo>
                <a:cubicBezTo>
                  <a:pt x="748842" y="209006"/>
                  <a:pt x="752392" y="173017"/>
                  <a:pt x="743037" y="139337"/>
                </a:cubicBezTo>
                <a:cubicBezTo>
                  <a:pt x="734609" y="108997"/>
                  <a:pt x="709514" y="83386"/>
                  <a:pt x="682077" y="69668"/>
                </a:cubicBezTo>
                <a:cubicBezTo>
                  <a:pt x="673866" y="65563"/>
                  <a:pt x="664388" y="64576"/>
                  <a:pt x="655951" y="60960"/>
                </a:cubicBezTo>
                <a:cubicBezTo>
                  <a:pt x="644019" y="55846"/>
                  <a:pt x="633433" y="47648"/>
                  <a:pt x="621117" y="43543"/>
                </a:cubicBezTo>
                <a:cubicBezTo>
                  <a:pt x="595545" y="35019"/>
                  <a:pt x="529898" y="20341"/>
                  <a:pt x="499197" y="17417"/>
                </a:cubicBezTo>
                <a:cubicBezTo>
                  <a:pt x="455754" y="13280"/>
                  <a:pt x="412128" y="11348"/>
                  <a:pt x="368568" y="8708"/>
                </a:cubicBezTo>
                <a:lnTo>
                  <a:pt x="211814" y="0"/>
                </a:lnTo>
                <a:cubicBezTo>
                  <a:pt x="162465" y="2903"/>
                  <a:pt x="112787" y="2314"/>
                  <a:pt x="63768" y="8708"/>
                </a:cubicBezTo>
                <a:cubicBezTo>
                  <a:pt x="45563" y="11082"/>
                  <a:pt x="11517" y="26125"/>
                  <a:pt x="11517" y="26125"/>
                </a:cubicBezTo>
                <a:cubicBezTo>
                  <a:pt x="366" y="59577"/>
                  <a:pt x="-7544" y="70324"/>
                  <a:pt x="11517" y="113211"/>
                </a:cubicBezTo>
                <a:cubicBezTo>
                  <a:pt x="17389" y="126422"/>
                  <a:pt x="52176" y="135473"/>
                  <a:pt x="63768" y="139337"/>
                </a:cubicBezTo>
                <a:cubicBezTo>
                  <a:pt x="117368" y="219739"/>
                  <a:pt x="48972" y="120844"/>
                  <a:pt x="98603" y="182880"/>
                </a:cubicBezTo>
                <a:cubicBezTo>
                  <a:pt x="105141" y="191053"/>
                  <a:pt x="107045" y="203620"/>
                  <a:pt x="116020" y="209005"/>
                </a:cubicBezTo>
                <a:cubicBezTo>
                  <a:pt x="123487" y="213485"/>
                  <a:pt x="139242" y="164011"/>
                  <a:pt x="142145" y="217714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C</a:t>
            </a:r>
          </a:p>
        </p:txBody>
      </p:sp>
      <p:cxnSp>
        <p:nvCxnSpPr>
          <p:cNvPr id="70" name="Straight Connector 69"/>
          <p:cNvCxnSpPr/>
          <p:nvPr/>
        </p:nvCxnSpPr>
        <p:spPr>
          <a:xfrm>
            <a:off x="3631711" y="1320152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992191" y="1271935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348218" y="1281266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1703694" y="1277266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1353810" y="2918562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1368601" y="2435415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1353809" y="1961939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Freeform 76"/>
          <p:cNvSpPr/>
          <p:nvPr/>
        </p:nvSpPr>
        <p:spPr>
          <a:xfrm>
            <a:off x="3183841" y="1581410"/>
            <a:ext cx="961054" cy="1688840"/>
          </a:xfrm>
          <a:custGeom>
            <a:avLst/>
            <a:gdLst>
              <a:gd name="connsiteX0" fmla="*/ 0 w 961054"/>
              <a:gd name="connsiteY0" fmla="*/ 1688840 h 1688840"/>
              <a:gd name="connsiteX1" fmla="*/ 65315 w 961054"/>
              <a:gd name="connsiteY1" fmla="*/ 1679510 h 1688840"/>
              <a:gd name="connsiteX2" fmla="*/ 102637 w 961054"/>
              <a:gd name="connsiteY2" fmla="*/ 1670179 h 1688840"/>
              <a:gd name="connsiteX3" fmla="*/ 158621 w 961054"/>
              <a:gd name="connsiteY3" fmla="*/ 1660849 h 1688840"/>
              <a:gd name="connsiteX4" fmla="*/ 214605 w 961054"/>
              <a:gd name="connsiteY4" fmla="*/ 1642187 h 1688840"/>
              <a:gd name="connsiteX5" fmla="*/ 289249 w 961054"/>
              <a:gd name="connsiteY5" fmla="*/ 1614196 h 1688840"/>
              <a:gd name="connsiteX6" fmla="*/ 317241 w 961054"/>
              <a:gd name="connsiteY6" fmla="*/ 1595534 h 1688840"/>
              <a:gd name="connsiteX7" fmla="*/ 345233 w 961054"/>
              <a:gd name="connsiteY7" fmla="*/ 1586204 h 1688840"/>
              <a:gd name="connsiteX8" fmla="*/ 401217 w 961054"/>
              <a:gd name="connsiteY8" fmla="*/ 1530220 h 1688840"/>
              <a:gd name="connsiteX9" fmla="*/ 429209 w 961054"/>
              <a:gd name="connsiteY9" fmla="*/ 1502228 h 1688840"/>
              <a:gd name="connsiteX10" fmla="*/ 457200 w 961054"/>
              <a:gd name="connsiteY10" fmla="*/ 1436914 h 1688840"/>
              <a:gd name="connsiteX11" fmla="*/ 447870 w 961054"/>
              <a:gd name="connsiteY11" fmla="*/ 1296955 h 1688840"/>
              <a:gd name="connsiteX12" fmla="*/ 429209 w 961054"/>
              <a:gd name="connsiteY12" fmla="*/ 1268963 h 1688840"/>
              <a:gd name="connsiteX13" fmla="*/ 401217 w 961054"/>
              <a:gd name="connsiteY13" fmla="*/ 1203649 h 1688840"/>
              <a:gd name="connsiteX14" fmla="*/ 410547 w 961054"/>
              <a:gd name="connsiteY14" fmla="*/ 811763 h 1688840"/>
              <a:gd name="connsiteX15" fmla="*/ 438539 w 961054"/>
              <a:gd name="connsiteY15" fmla="*/ 774440 h 1688840"/>
              <a:gd name="connsiteX16" fmla="*/ 513184 w 961054"/>
              <a:gd name="connsiteY16" fmla="*/ 709126 h 1688840"/>
              <a:gd name="connsiteX17" fmla="*/ 550507 w 961054"/>
              <a:gd name="connsiteY17" fmla="*/ 699796 h 1688840"/>
              <a:gd name="connsiteX18" fmla="*/ 615821 w 961054"/>
              <a:gd name="connsiteY18" fmla="*/ 681134 h 1688840"/>
              <a:gd name="connsiteX19" fmla="*/ 643813 w 961054"/>
              <a:gd name="connsiteY19" fmla="*/ 662473 h 1688840"/>
              <a:gd name="connsiteX20" fmla="*/ 662474 w 961054"/>
              <a:gd name="connsiteY20" fmla="*/ 634481 h 1688840"/>
              <a:gd name="connsiteX21" fmla="*/ 755780 w 961054"/>
              <a:gd name="connsiteY21" fmla="*/ 578498 h 1688840"/>
              <a:gd name="connsiteX22" fmla="*/ 793103 w 961054"/>
              <a:gd name="connsiteY22" fmla="*/ 550506 h 1688840"/>
              <a:gd name="connsiteX23" fmla="*/ 811764 w 961054"/>
              <a:gd name="connsiteY23" fmla="*/ 522514 h 1688840"/>
              <a:gd name="connsiteX24" fmla="*/ 849086 w 961054"/>
              <a:gd name="connsiteY24" fmla="*/ 485191 h 1688840"/>
              <a:gd name="connsiteX25" fmla="*/ 858417 w 961054"/>
              <a:gd name="connsiteY25" fmla="*/ 447869 h 1688840"/>
              <a:gd name="connsiteX26" fmla="*/ 877078 w 961054"/>
              <a:gd name="connsiteY26" fmla="*/ 391885 h 1688840"/>
              <a:gd name="connsiteX27" fmla="*/ 895739 w 961054"/>
              <a:gd name="connsiteY27" fmla="*/ 223934 h 1688840"/>
              <a:gd name="connsiteX28" fmla="*/ 914400 w 961054"/>
              <a:gd name="connsiteY28" fmla="*/ 186612 h 1688840"/>
              <a:gd name="connsiteX29" fmla="*/ 942392 w 961054"/>
              <a:gd name="connsiteY29" fmla="*/ 74645 h 1688840"/>
              <a:gd name="connsiteX30" fmla="*/ 951723 w 961054"/>
              <a:gd name="connsiteY30" fmla="*/ 46653 h 1688840"/>
              <a:gd name="connsiteX31" fmla="*/ 961054 w 961054"/>
              <a:gd name="connsiteY31" fmla="*/ 0 h 1688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61054" h="1688840">
                <a:moveTo>
                  <a:pt x="0" y="1688840"/>
                </a:moveTo>
                <a:cubicBezTo>
                  <a:pt x="21772" y="1685730"/>
                  <a:pt x="43677" y="1683444"/>
                  <a:pt x="65315" y="1679510"/>
                </a:cubicBezTo>
                <a:cubicBezTo>
                  <a:pt x="77932" y="1677216"/>
                  <a:pt x="90062" y="1672694"/>
                  <a:pt x="102637" y="1670179"/>
                </a:cubicBezTo>
                <a:cubicBezTo>
                  <a:pt x="121188" y="1666469"/>
                  <a:pt x="139960" y="1663959"/>
                  <a:pt x="158621" y="1660849"/>
                </a:cubicBezTo>
                <a:cubicBezTo>
                  <a:pt x="177282" y="1654628"/>
                  <a:pt x="197011" y="1650984"/>
                  <a:pt x="214605" y="1642187"/>
                </a:cubicBezTo>
                <a:cubicBezTo>
                  <a:pt x="263397" y="1617791"/>
                  <a:pt x="238433" y="1626899"/>
                  <a:pt x="289249" y="1614196"/>
                </a:cubicBezTo>
                <a:cubicBezTo>
                  <a:pt x="298580" y="1607975"/>
                  <a:pt x="307211" y="1600549"/>
                  <a:pt x="317241" y="1595534"/>
                </a:cubicBezTo>
                <a:cubicBezTo>
                  <a:pt x="326038" y="1591136"/>
                  <a:pt x="337469" y="1592242"/>
                  <a:pt x="345233" y="1586204"/>
                </a:cubicBezTo>
                <a:cubicBezTo>
                  <a:pt x="366065" y="1570002"/>
                  <a:pt x="382556" y="1548881"/>
                  <a:pt x="401217" y="1530220"/>
                </a:cubicBezTo>
                <a:cubicBezTo>
                  <a:pt x="410548" y="1520889"/>
                  <a:pt x="423308" y="1514030"/>
                  <a:pt x="429209" y="1502228"/>
                </a:cubicBezTo>
                <a:cubicBezTo>
                  <a:pt x="452268" y="1456109"/>
                  <a:pt x="443472" y="1478101"/>
                  <a:pt x="457200" y="1436914"/>
                </a:cubicBezTo>
                <a:cubicBezTo>
                  <a:pt x="454090" y="1390261"/>
                  <a:pt x="455557" y="1343075"/>
                  <a:pt x="447870" y="1296955"/>
                </a:cubicBezTo>
                <a:cubicBezTo>
                  <a:pt x="446026" y="1285894"/>
                  <a:pt x="433626" y="1279270"/>
                  <a:pt x="429209" y="1268963"/>
                </a:cubicBezTo>
                <a:cubicBezTo>
                  <a:pt x="393059" y="1184614"/>
                  <a:pt x="448064" y="1273919"/>
                  <a:pt x="401217" y="1203649"/>
                </a:cubicBezTo>
                <a:cubicBezTo>
                  <a:pt x="404327" y="1073020"/>
                  <a:pt x="399228" y="941937"/>
                  <a:pt x="410547" y="811763"/>
                </a:cubicBezTo>
                <a:cubicBezTo>
                  <a:pt x="411894" y="796270"/>
                  <a:pt x="428207" y="786063"/>
                  <a:pt x="438539" y="774440"/>
                </a:cubicBezTo>
                <a:cubicBezTo>
                  <a:pt x="452288" y="758973"/>
                  <a:pt x="487714" y="720041"/>
                  <a:pt x="513184" y="709126"/>
                </a:cubicBezTo>
                <a:cubicBezTo>
                  <a:pt x="524971" y="704075"/>
                  <a:pt x="538177" y="703319"/>
                  <a:pt x="550507" y="699796"/>
                </a:cubicBezTo>
                <a:cubicBezTo>
                  <a:pt x="644249" y="673013"/>
                  <a:pt x="499088" y="710318"/>
                  <a:pt x="615821" y="681134"/>
                </a:cubicBezTo>
                <a:cubicBezTo>
                  <a:pt x="625152" y="674914"/>
                  <a:pt x="635884" y="670402"/>
                  <a:pt x="643813" y="662473"/>
                </a:cubicBezTo>
                <a:cubicBezTo>
                  <a:pt x="651742" y="654544"/>
                  <a:pt x="654035" y="641865"/>
                  <a:pt x="662474" y="634481"/>
                </a:cubicBezTo>
                <a:cubicBezTo>
                  <a:pt x="719995" y="584151"/>
                  <a:pt x="704622" y="610472"/>
                  <a:pt x="755780" y="578498"/>
                </a:cubicBezTo>
                <a:cubicBezTo>
                  <a:pt x="768967" y="570256"/>
                  <a:pt x="780662" y="559837"/>
                  <a:pt x="793103" y="550506"/>
                </a:cubicBezTo>
                <a:cubicBezTo>
                  <a:pt x="799323" y="541175"/>
                  <a:pt x="804466" y="531028"/>
                  <a:pt x="811764" y="522514"/>
                </a:cubicBezTo>
                <a:cubicBezTo>
                  <a:pt x="823214" y="509156"/>
                  <a:pt x="839761" y="500111"/>
                  <a:pt x="849086" y="485191"/>
                </a:cubicBezTo>
                <a:cubicBezTo>
                  <a:pt x="855882" y="474317"/>
                  <a:pt x="854732" y="460152"/>
                  <a:pt x="858417" y="447869"/>
                </a:cubicBezTo>
                <a:cubicBezTo>
                  <a:pt x="864069" y="429028"/>
                  <a:pt x="877078" y="391885"/>
                  <a:pt x="877078" y="391885"/>
                </a:cubicBezTo>
                <a:cubicBezTo>
                  <a:pt x="877927" y="383396"/>
                  <a:pt x="891338" y="241537"/>
                  <a:pt x="895739" y="223934"/>
                </a:cubicBezTo>
                <a:cubicBezTo>
                  <a:pt x="899112" y="210440"/>
                  <a:pt x="908180" y="199053"/>
                  <a:pt x="914400" y="186612"/>
                </a:cubicBezTo>
                <a:cubicBezTo>
                  <a:pt x="926965" y="111227"/>
                  <a:pt x="917749" y="148574"/>
                  <a:pt x="942392" y="74645"/>
                </a:cubicBezTo>
                <a:cubicBezTo>
                  <a:pt x="945502" y="65314"/>
                  <a:pt x="949794" y="56297"/>
                  <a:pt x="951723" y="46653"/>
                </a:cubicBezTo>
                <a:lnTo>
                  <a:pt x="961054" y="0"/>
                </a:lnTo>
              </a:path>
            </a:pathLst>
          </a:custGeom>
          <a:noFill/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r>
              <a:rPr lang="en-US" dirty="0" smtClean="0"/>
              <a:t>R1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2189959" y="4042589"/>
            <a:ext cx="673824" cy="32620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C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0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838200" y="134208"/>
            <a:ext cx="10515600" cy="1004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Analytical Analysis of Z-Order curves</a:t>
            </a:r>
            <a:endParaRPr lang="en-US" sz="3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Content Placeholder 13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38494"/>
                <a:ext cx="10515600" cy="5654191"/>
              </a:xfrm>
            </p:spPr>
            <p:txBody>
              <a:bodyPr>
                <a:normAutofit lnSpcReduction="10000"/>
              </a:bodyPr>
              <a:lstStyle/>
              <a:p>
                <a:pPr lvl="0">
                  <a:spcBef>
                    <a:spcPts val="600"/>
                  </a:spcBef>
                  <a:spcAft>
                    <a:spcPts val="1200"/>
                  </a:spcAft>
                </a:pPr>
                <a:r>
                  <a:rPr lang="en-US" sz="2000" b="1" dirty="0" smtClean="0"/>
                  <a:t>Confusion Matrix: </a:t>
                </a:r>
              </a:p>
              <a:p>
                <a:pPr marL="0" lvl="0" indent="0">
                  <a:spcBef>
                    <a:spcPts val="600"/>
                  </a:spcBef>
                  <a:spcAft>
                    <a:spcPts val="1200"/>
                  </a:spcAft>
                  <a:buNone/>
                </a:pPr>
                <a:r>
                  <a:rPr lang="en-US" sz="2000" b="1" dirty="0" smtClean="0"/>
                  <a:t>			</a:t>
                </a:r>
                <a:endParaRPr lang="en-US" sz="2000" b="1" dirty="0"/>
              </a:p>
              <a:p>
                <a:pPr marL="0" lvl="0" indent="0">
                  <a:spcBef>
                    <a:spcPts val="600"/>
                  </a:spcBef>
                  <a:spcAft>
                    <a:spcPts val="1200"/>
                  </a:spcAft>
                  <a:buNone/>
                </a:pPr>
                <a:r>
                  <a:rPr lang="en-US" sz="2000" b="1" dirty="0" smtClean="0"/>
                  <a:t>	</a:t>
                </a:r>
              </a:p>
              <a:p>
                <a:pPr lvl="0">
                  <a:spcBef>
                    <a:spcPts val="600"/>
                  </a:spcBef>
                  <a:spcAft>
                    <a:spcPts val="1200"/>
                  </a:spcAft>
                </a:pPr>
                <a:endParaRPr lang="en-US" sz="2000" b="1" dirty="0" smtClean="0"/>
              </a:p>
              <a:p>
                <a:pPr marL="0" lvl="0" indent="0">
                  <a:spcBef>
                    <a:spcPts val="600"/>
                  </a:spcBef>
                  <a:spcAft>
                    <a:spcPts val="1200"/>
                  </a:spcAft>
                  <a:buNone/>
                </a:pPr>
                <a:endParaRPr lang="en-US" sz="2000" b="1" dirty="0" smtClean="0"/>
              </a:p>
              <a:p>
                <a:pPr lvl="0">
                  <a:spcBef>
                    <a:spcPts val="600"/>
                  </a:spcBef>
                  <a:spcAft>
                    <a:spcPts val="1200"/>
                  </a:spcAft>
                </a:pPr>
                <a:endParaRPr lang="en-US" sz="2000" b="1" dirty="0" smtClean="0"/>
              </a:p>
              <a:p>
                <a:pPr lvl="0">
                  <a:spcBef>
                    <a:spcPts val="600"/>
                  </a:spcBef>
                  <a:spcAft>
                    <a:spcPts val="1200"/>
                  </a:spcAft>
                </a:pPr>
                <a:r>
                  <a:rPr lang="en-US" sz="2000" b="1" dirty="0" smtClean="0"/>
                  <a:t>Precision:</a:t>
                </a:r>
              </a:p>
              <a:p>
                <a:pPr marL="0" lvl="0" indent="0">
                  <a:spcBef>
                    <a:spcPts val="600"/>
                  </a:spcBef>
                  <a:spcAft>
                    <a:spcPts val="1200"/>
                  </a:spcAft>
                  <a:buNone/>
                </a:pPr>
                <a:r>
                  <a:rPr lang="en-US" sz="2000" b="1" dirty="0"/>
                  <a:t>	</a:t>
                </a:r>
                <a:r>
                  <a:rPr lang="en-US" sz="2000" b="1" dirty="0" smtClean="0"/>
                  <a:t>		</a:t>
                </a:r>
                <a14:m>
                  <m:oMath xmlns:m="http://schemas.openxmlformats.org/officeDocument/2006/math">
                    <m:r>
                      <a:rPr lang="en-US" sz="2100" b="1" i="1" smtClean="0">
                        <a:latin typeface="Cambria Math" panose="02040503050406030204" pitchFamily="18" charset="0"/>
                      </a:rPr>
                      <m:t>𝑷𝒓𝒆𝒄𝒊𝒔𝒊𝒐𝒏</m:t>
                    </m:r>
                    <m:r>
                      <a:rPr lang="en-US" sz="2100" b="1" i="1" smtClean="0">
                        <a:latin typeface="Cambria Math" panose="02040503050406030204" pitchFamily="18" charset="0"/>
                      </a:rPr>
                      <m:t> =</m:t>
                    </m:r>
                    <m:f>
                      <m:fPr>
                        <m:ctrlPr>
                          <a:rPr lang="en-US" sz="21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00" b="1" i="1" smtClean="0">
                            <a:latin typeface="Cambria Math" panose="02040503050406030204" pitchFamily="18" charset="0"/>
                          </a:rPr>
                          <m:t>𝑻𝒓𝒖𝒆</m:t>
                        </m:r>
                        <m:r>
                          <a:rPr lang="en-US" sz="21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100" b="1" i="1" smtClean="0">
                            <a:latin typeface="Cambria Math" panose="02040503050406030204" pitchFamily="18" charset="0"/>
                          </a:rPr>
                          <m:t>𝑷𝒐𝒔𝒊𝒕𝒊𝒗𝒆</m:t>
                        </m:r>
                      </m:num>
                      <m:den>
                        <m:r>
                          <a:rPr lang="en-US" sz="2100" b="1" i="1" smtClean="0">
                            <a:latin typeface="Cambria Math" panose="02040503050406030204" pitchFamily="18" charset="0"/>
                          </a:rPr>
                          <m:t>𝑻𝒓𝒖𝒆</m:t>
                        </m:r>
                        <m:r>
                          <a:rPr lang="en-US" sz="21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100" b="1" i="1" smtClean="0">
                            <a:latin typeface="Cambria Math" panose="02040503050406030204" pitchFamily="18" charset="0"/>
                          </a:rPr>
                          <m:t>𝑷𝒐𝒔𝒊𝒕𝒊𝒗𝒆</m:t>
                        </m:r>
                        <m:r>
                          <a:rPr lang="en-US" sz="21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100" b="1" i="1" smtClean="0">
                            <a:latin typeface="Cambria Math" panose="02040503050406030204" pitchFamily="18" charset="0"/>
                          </a:rPr>
                          <m:t>𝑭𝒂𝒍𝒔𝒆</m:t>
                        </m:r>
                        <m:r>
                          <a:rPr lang="en-US" sz="21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100" b="1" i="1" smtClean="0">
                            <a:latin typeface="Cambria Math" panose="02040503050406030204" pitchFamily="18" charset="0"/>
                          </a:rPr>
                          <m:t>𝑷𝒐𝒔𝒊𝒕𝒊𝒗𝒆</m:t>
                        </m:r>
                      </m:den>
                    </m:f>
                  </m:oMath>
                </a14:m>
                <a:endParaRPr lang="en-US" sz="2100" b="1" dirty="0" smtClean="0"/>
              </a:p>
              <a:p>
                <a:pPr marL="0" lvl="0" indent="0">
                  <a:spcBef>
                    <a:spcPts val="600"/>
                  </a:spcBef>
                  <a:spcAft>
                    <a:spcPts val="1200"/>
                  </a:spcAft>
                  <a:buNone/>
                </a:pPr>
                <a:endParaRPr lang="en-US" sz="2000" b="1" dirty="0" smtClean="0"/>
              </a:p>
              <a:p>
                <a:pPr lvl="0">
                  <a:spcBef>
                    <a:spcPts val="600"/>
                  </a:spcBef>
                  <a:spcAft>
                    <a:spcPts val="1200"/>
                  </a:spcAft>
                </a:pPr>
                <a:r>
                  <a:rPr lang="en-US" sz="2000" b="1" dirty="0" smtClean="0"/>
                  <a:t>Recall:</a:t>
                </a:r>
                <a:endParaRPr lang="en-US" sz="2000" b="1" dirty="0"/>
              </a:p>
              <a:p>
                <a:pPr marL="0" lvl="0" indent="0">
                  <a:spcBef>
                    <a:spcPts val="600"/>
                  </a:spcBef>
                  <a:spcAft>
                    <a:spcPts val="1200"/>
                  </a:spcAft>
                  <a:buNone/>
                </a:pPr>
                <a:r>
                  <a:rPr lang="en-US" sz="2000" b="1" dirty="0" smtClean="0">
                    <a:solidFill>
                      <a:srgbClr val="FF0000"/>
                    </a:solidFill>
                  </a:rPr>
                  <a:t>			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𝑹𝒆𝒄𝒂𝒍𝒍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 =</m:t>
                    </m:r>
                    <m:f>
                      <m:f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𝑻𝒓𝒖𝒆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𝑷𝒐𝒔𝒊𝒕𝒊𝒗𝒆</m:t>
                        </m:r>
                      </m:num>
                      <m:den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𝑻𝒓𝒖𝒆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𝑷𝒐𝒔𝒊𝒕𝒊𝒗𝒆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𝑭𝒂𝒍𝒔𝒆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𝑵𝒆𝒈𝒂𝒕𝒊𝒗𝒆</m:t>
                        </m:r>
                      </m:den>
                    </m:f>
                  </m:oMath>
                </a14:m>
                <a:endParaRPr lang="en-US" sz="2000" b="1" dirty="0" smtClean="0">
                  <a:solidFill>
                    <a:srgbClr val="FF0000"/>
                  </a:solidFill>
                </a:endParaRPr>
              </a:p>
              <a:p>
                <a:pPr lvl="0">
                  <a:spcBef>
                    <a:spcPts val="600"/>
                  </a:spcBef>
                  <a:spcAft>
                    <a:spcPts val="1200"/>
                  </a:spcAft>
                </a:pPr>
                <a:endParaRPr lang="en-US" sz="2000" b="1" dirty="0">
                  <a:solidFill>
                    <a:srgbClr val="FF0000"/>
                  </a:solidFill>
                </a:endParaRPr>
              </a:p>
              <a:p>
                <a:pPr lvl="0">
                  <a:spcBef>
                    <a:spcPts val="600"/>
                  </a:spcBef>
                  <a:spcAft>
                    <a:spcPts val="1200"/>
                  </a:spcAft>
                </a:pPr>
                <a:endParaRPr lang="en-US" sz="2000" b="1" dirty="0" smtClean="0">
                  <a:solidFill>
                    <a:srgbClr val="FF0000"/>
                  </a:solidFill>
                </a:endParaRPr>
              </a:p>
              <a:p>
                <a:pPr lvl="0">
                  <a:spcBef>
                    <a:spcPts val="600"/>
                  </a:spcBef>
                  <a:spcAft>
                    <a:spcPts val="1200"/>
                  </a:spcAft>
                </a:pPr>
                <a:endParaRPr lang="en-US" sz="1600" b="1" dirty="0" smtClean="0">
                  <a:solidFill>
                    <a:srgbClr val="FF0000"/>
                  </a:solidFill>
                </a:endParaRPr>
              </a:p>
              <a:p>
                <a:pPr lvl="0">
                  <a:spcBef>
                    <a:spcPts val="600"/>
                  </a:spcBef>
                  <a:spcAft>
                    <a:spcPts val="1200"/>
                  </a:spcAft>
                </a:pPr>
                <a:endParaRPr lang="en-US" sz="1900" dirty="0" smtClean="0"/>
              </a:p>
            </p:txBody>
          </p:sp>
        </mc:Choice>
        <mc:Fallback xmlns="">
          <p:sp>
            <p:nvSpPr>
              <p:cNvPr id="81" name="Content Placeholder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38494"/>
                <a:ext cx="10515600" cy="5654191"/>
              </a:xfrm>
              <a:blipFill rotWithShape="0">
                <a:blip r:embed="rId2"/>
                <a:stretch>
                  <a:fillRect l="-522" t="-17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674440"/>
              </p:ext>
            </p:extLst>
          </p:nvPr>
        </p:nvGraphicFramePr>
        <p:xfrm>
          <a:off x="4131276" y="2436727"/>
          <a:ext cx="2611394" cy="1342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5697"/>
                <a:gridCol w="1305697"/>
              </a:tblGrid>
              <a:tr h="671385">
                <a:tc>
                  <a:txBody>
                    <a:bodyPr/>
                    <a:lstStyle/>
                    <a:p>
                      <a:r>
                        <a:rPr lang="en-US" b="0" dirty="0" smtClean="0"/>
                        <a:t>True Positive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False Positive</a:t>
                      </a:r>
                      <a:endParaRPr lang="en-US" b="0" dirty="0"/>
                    </a:p>
                  </a:txBody>
                  <a:tcPr/>
                </a:tc>
              </a:tr>
              <a:tr h="671385">
                <a:tc>
                  <a:txBody>
                    <a:bodyPr/>
                    <a:lstStyle/>
                    <a:p>
                      <a:r>
                        <a:rPr lang="en-US" b="0" dirty="0" smtClean="0"/>
                        <a:t>False Negative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True Negative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250724" y="1598141"/>
            <a:ext cx="2372498" cy="37894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True Condition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 rot="16200000">
            <a:off x="1930511" y="2918642"/>
            <a:ext cx="2372498" cy="37894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Predicted Condition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 rot="16200000">
            <a:off x="3074438" y="2962072"/>
            <a:ext cx="1408077" cy="37894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Neg</a:t>
            </a:r>
            <a:r>
              <a:rPr lang="en-US" dirty="0" smtClean="0"/>
              <a:t>     </a:t>
            </a:r>
            <a:r>
              <a:rPr lang="en-US" dirty="0" err="1" smtClean="0"/>
              <a:t>Pos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4250724" y="1992482"/>
            <a:ext cx="2372498" cy="37894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Pos</a:t>
            </a:r>
            <a:r>
              <a:rPr lang="en-US" dirty="0" smtClean="0"/>
              <a:t>            </a:t>
            </a:r>
            <a:r>
              <a:rPr lang="en-US" dirty="0" err="1" smtClean="0"/>
              <a:t>Neg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923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838200" y="134208"/>
            <a:ext cx="10515600" cy="1004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Analytical Analysis of Z-Order curves</a:t>
            </a:r>
            <a:endParaRPr lang="en-US" sz="3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Content Placeholder 13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38494"/>
                <a:ext cx="10515600" cy="5654191"/>
              </a:xfrm>
            </p:spPr>
            <p:txBody>
              <a:bodyPr>
                <a:normAutofit lnSpcReduction="10000"/>
              </a:bodyPr>
              <a:lstStyle/>
              <a:p>
                <a:pPr lvl="0">
                  <a:spcBef>
                    <a:spcPts val="600"/>
                  </a:spcBef>
                  <a:spcAft>
                    <a:spcPts val="1200"/>
                  </a:spcAft>
                </a:pPr>
                <a:r>
                  <a:rPr lang="en-US" sz="2000" b="1" dirty="0" smtClean="0"/>
                  <a:t>Confusion Matrix: </a:t>
                </a:r>
              </a:p>
              <a:p>
                <a:pPr marL="0" lvl="0" indent="0">
                  <a:spcBef>
                    <a:spcPts val="600"/>
                  </a:spcBef>
                  <a:spcAft>
                    <a:spcPts val="1200"/>
                  </a:spcAft>
                  <a:buNone/>
                </a:pPr>
                <a:r>
                  <a:rPr lang="en-US" sz="2000" b="1" dirty="0" smtClean="0"/>
                  <a:t>			</a:t>
                </a:r>
                <a:endParaRPr lang="en-US" sz="2000" b="1" dirty="0"/>
              </a:p>
              <a:p>
                <a:pPr marL="0" lvl="0" indent="0">
                  <a:spcBef>
                    <a:spcPts val="600"/>
                  </a:spcBef>
                  <a:spcAft>
                    <a:spcPts val="1200"/>
                  </a:spcAft>
                  <a:buNone/>
                </a:pPr>
                <a:r>
                  <a:rPr lang="en-US" sz="2000" b="1" dirty="0" smtClean="0"/>
                  <a:t>	</a:t>
                </a:r>
              </a:p>
              <a:p>
                <a:pPr lvl="0">
                  <a:spcBef>
                    <a:spcPts val="600"/>
                  </a:spcBef>
                  <a:spcAft>
                    <a:spcPts val="1200"/>
                  </a:spcAft>
                </a:pPr>
                <a:endParaRPr lang="en-US" sz="2000" b="1" dirty="0" smtClean="0"/>
              </a:p>
              <a:p>
                <a:pPr marL="0" lvl="0" indent="0">
                  <a:spcBef>
                    <a:spcPts val="600"/>
                  </a:spcBef>
                  <a:spcAft>
                    <a:spcPts val="1200"/>
                  </a:spcAft>
                  <a:buNone/>
                </a:pPr>
                <a:endParaRPr lang="en-US" sz="2000" b="1" dirty="0" smtClean="0"/>
              </a:p>
              <a:p>
                <a:pPr lvl="0">
                  <a:spcBef>
                    <a:spcPts val="600"/>
                  </a:spcBef>
                  <a:spcAft>
                    <a:spcPts val="1200"/>
                  </a:spcAft>
                </a:pPr>
                <a:endParaRPr lang="en-US" sz="2000" b="1" dirty="0" smtClean="0"/>
              </a:p>
              <a:p>
                <a:pPr lvl="0">
                  <a:spcBef>
                    <a:spcPts val="600"/>
                  </a:spcBef>
                  <a:spcAft>
                    <a:spcPts val="1200"/>
                  </a:spcAft>
                </a:pPr>
                <a:r>
                  <a:rPr lang="en-US" sz="2000" b="1" dirty="0" smtClean="0"/>
                  <a:t>Precision:</a:t>
                </a:r>
              </a:p>
              <a:p>
                <a:pPr marL="0" lvl="0" indent="0">
                  <a:spcBef>
                    <a:spcPts val="600"/>
                  </a:spcBef>
                  <a:spcAft>
                    <a:spcPts val="1200"/>
                  </a:spcAft>
                  <a:buNone/>
                </a:pPr>
                <a:r>
                  <a:rPr lang="en-US" sz="2000" b="1" dirty="0"/>
                  <a:t>	</a:t>
                </a:r>
                <a:r>
                  <a:rPr lang="en-US" sz="2000" b="1" dirty="0" smtClean="0"/>
                  <a:t>		</a:t>
                </a:r>
                <a14:m>
                  <m:oMath xmlns:m="http://schemas.openxmlformats.org/officeDocument/2006/math">
                    <m:r>
                      <a:rPr lang="en-US" sz="2100" b="1" i="1" smtClean="0">
                        <a:latin typeface="Cambria Math" panose="02040503050406030204" pitchFamily="18" charset="0"/>
                      </a:rPr>
                      <m:t>𝑷𝒓𝒆𝒄𝒊𝒔𝒊𝒐𝒏</m:t>
                    </m:r>
                    <m:r>
                      <a:rPr lang="en-US" sz="2100" b="1" i="1" smtClean="0">
                        <a:latin typeface="Cambria Math" panose="02040503050406030204" pitchFamily="18" charset="0"/>
                      </a:rPr>
                      <m:t> =</m:t>
                    </m:r>
                    <m:f>
                      <m:fPr>
                        <m:ctrlPr>
                          <a:rPr lang="en-US" sz="21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00" b="1" i="1" smtClean="0">
                            <a:latin typeface="Cambria Math" panose="02040503050406030204" pitchFamily="18" charset="0"/>
                          </a:rPr>
                          <m:t>𝑻𝒓𝒖𝒆</m:t>
                        </m:r>
                        <m:r>
                          <a:rPr lang="en-US" sz="21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100" b="1" i="1" smtClean="0">
                            <a:latin typeface="Cambria Math" panose="02040503050406030204" pitchFamily="18" charset="0"/>
                          </a:rPr>
                          <m:t>𝑷𝒐𝒔𝒊𝒕𝒊𝒗𝒆</m:t>
                        </m:r>
                      </m:num>
                      <m:den>
                        <m:r>
                          <a:rPr lang="en-US" sz="2100" b="1" i="1" smtClean="0">
                            <a:latin typeface="Cambria Math" panose="02040503050406030204" pitchFamily="18" charset="0"/>
                          </a:rPr>
                          <m:t>𝑻𝒓𝒖𝒆</m:t>
                        </m:r>
                        <m:r>
                          <a:rPr lang="en-US" sz="21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100" b="1" i="1" smtClean="0">
                            <a:latin typeface="Cambria Math" panose="02040503050406030204" pitchFamily="18" charset="0"/>
                          </a:rPr>
                          <m:t>𝑷𝒐𝒔𝒊𝒕𝒊𝒗𝒆</m:t>
                        </m:r>
                        <m:r>
                          <a:rPr lang="en-US" sz="21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100" b="1" i="1" smtClean="0">
                            <a:latin typeface="Cambria Math" panose="02040503050406030204" pitchFamily="18" charset="0"/>
                          </a:rPr>
                          <m:t>𝑭𝒂𝒍𝒔𝒆</m:t>
                        </m:r>
                        <m:r>
                          <a:rPr lang="en-US" sz="21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100" b="1" i="1" smtClean="0">
                            <a:latin typeface="Cambria Math" panose="02040503050406030204" pitchFamily="18" charset="0"/>
                          </a:rPr>
                          <m:t>𝑷𝒐𝒔𝒊𝒕𝒊𝒗𝒆</m:t>
                        </m:r>
                      </m:den>
                    </m:f>
                  </m:oMath>
                </a14:m>
                <a:endParaRPr lang="en-US" sz="2100" b="1" dirty="0" smtClean="0"/>
              </a:p>
              <a:p>
                <a:pPr marL="0" lvl="0" indent="0">
                  <a:spcBef>
                    <a:spcPts val="600"/>
                  </a:spcBef>
                  <a:spcAft>
                    <a:spcPts val="1200"/>
                  </a:spcAft>
                  <a:buNone/>
                </a:pPr>
                <a:endParaRPr lang="en-US" sz="2000" b="1" dirty="0" smtClean="0"/>
              </a:p>
              <a:p>
                <a:pPr lvl="0">
                  <a:spcBef>
                    <a:spcPts val="600"/>
                  </a:spcBef>
                  <a:spcAft>
                    <a:spcPts val="1200"/>
                  </a:spcAft>
                </a:pPr>
                <a:r>
                  <a:rPr lang="en-US" sz="2000" b="1" dirty="0" smtClean="0"/>
                  <a:t>Recall:</a:t>
                </a:r>
                <a:endParaRPr lang="en-US" sz="2000" b="1" dirty="0"/>
              </a:p>
              <a:p>
                <a:pPr marL="0" lvl="0" indent="0">
                  <a:spcBef>
                    <a:spcPts val="600"/>
                  </a:spcBef>
                  <a:spcAft>
                    <a:spcPts val="1200"/>
                  </a:spcAft>
                  <a:buNone/>
                </a:pPr>
                <a:r>
                  <a:rPr lang="en-US" sz="2000" b="1" dirty="0" smtClean="0">
                    <a:solidFill>
                      <a:srgbClr val="FF0000"/>
                    </a:solidFill>
                  </a:rPr>
                  <a:t>			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𝑹𝒆𝒄𝒂𝒍𝒍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 =</m:t>
                    </m:r>
                    <m:f>
                      <m:f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𝑻𝒓𝒖𝒆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𝑷𝒐𝒔𝒊𝒕𝒊𝒗𝒆</m:t>
                        </m:r>
                      </m:num>
                      <m:den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𝑻𝒓𝒖𝒆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𝑷𝒐𝒔𝒊𝒕𝒊𝒗𝒆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𝑭𝒂𝒍𝒔𝒆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𝑵𝒆𝒈𝒂𝒕𝒊𝒗𝒆</m:t>
                        </m:r>
                      </m:den>
                    </m:f>
                  </m:oMath>
                </a14:m>
                <a:endParaRPr lang="en-US" sz="2000" b="1" dirty="0" smtClean="0">
                  <a:solidFill>
                    <a:srgbClr val="FF0000"/>
                  </a:solidFill>
                </a:endParaRPr>
              </a:p>
              <a:p>
                <a:pPr lvl="0">
                  <a:spcBef>
                    <a:spcPts val="600"/>
                  </a:spcBef>
                  <a:spcAft>
                    <a:spcPts val="1200"/>
                  </a:spcAft>
                </a:pPr>
                <a:endParaRPr lang="en-US" sz="2000" b="1" dirty="0">
                  <a:solidFill>
                    <a:srgbClr val="FF0000"/>
                  </a:solidFill>
                </a:endParaRPr>
              </a:p>
              <a:p>
                <a:pPr lvl="0">
                  <a:spcBef>
                    <a:spcPts val="600"/>
                  </a:spcBef>
                  <a:spcAft>
                    <a:spcPts val="1200"/>
                  </a:spcAft>
                </a:pPr>
                <a:endParaRPr lang="en-US" sz="2000" b="1" dirty="0" smtClean="0">
                  <a:solidFill>
                    <a:srgbClr val="FF0000"/>
                  </a:solidFill>
                </a:endParaRPr>
              </a:p>
              <a:p>
                <a:pPr lvl="0">
                  <a:spcBef>
                    <a:spcPts val="600"/>
                  </a:spcBef>
                  <a:spcAft>
                    <a:spcPts val="1200"/>
                  </a:spcAft>
                </a:pPr>
                <a:endParaRPr lang="en-US" sz="1600" b="1" dirty="0" smtClean="0">
                  <a:solidFill>
                    <a:srgbClr val="FF0000"/>
                  </a:solidFill>
                </a:endParaRPr>
              </a:p>
              <a:p>
                <a:pPr lvl="0">
                  <a:spcBef>
                    <a:spcPts val="600"/>
                  </a:spcBef>
                  <a:spcAft>
                    <a:spcPts val="1200"/>
                  </a:spcAft>
                </a:pPr>
                <a:endParaRPr lang="en-US" sz="1900" dirty="0" smtClean="0"/>
              </a:p>
            </p:txBody>
          </p:sp>
        </mc:Choice>
        <mc:Fallback xmlns="">
          <p:sp>
            <p:nvSpPr>
              <p:cNvPr id="81" name="Content Placeholder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38494"/>
                <a:ext cx="10515600" cy="5654191"/>
              </a:xfrm>
              <a:blipFill rotWithShape="0">
                <a:blip r:embed="rId2"/>
                <a:stretch>
                  <a:fillRect l="-522" t="-17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674440"/>
              </p:ext>
            </p:extLst>
          </p:nvPr>
        </p:nvGraphicFramePr>
        <p:xfrm>
          <a:off x="4131276" y="2436727"/>
          <a:ext cx="2611394" cy="1342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5697"/>
                <a:gridCol w="1305697"/>
              </a:tblGrid>
              <a:tr h="671385">
                <a:tc>
                  <a:txBody>
                    <a:bodyPr/>
                    <a:lstStyle/>
                    <a:p>
                      <a:r>
                        <a:rPr lang="en-US" b="0" dirty="0" smtClean="0"/>
                        <a:t>True Positive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False Positive</a:t>
                      </a:r>
                      <a:endParaRPr lang="en-US" b="0" dirty="0"/>
                    </a:p>
                  </a:txBody>
                  <a:tcPr/>
                </a:tc>
              </a:tr>
              <a:tr h="671385">
                <a:tc>
                  <a:txBody>
                    <a:bodyPr/>
                    <a:lstStyle/>
                    <a:p>
                      <a:r>
                        <a:rPr lang="en-US" b="0" dirty="0" smtClean="0"/>
                        <a:t>False Negative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True Negative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250724" y="1598141"/>
            <a:ext cx="2372498" cy="37894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True Condition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 rot="16200000">
            <a:off x="1930511" y="2918642"/>
            <a:ext cx="2372498" cy="37894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Predicted Condition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 rot="16200000">
            <a:off x="3074438" y="2962072"/>
            <a:ext cx="1408077" cy="37894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Neg</a:t>
            </a:r>
            <a:r>
              <a:rPr lang="en-US" dirty="0" smtClean="0"/>
              <a:t>     </a:t>
            </a:r>
            <a:r>
              <a:rPr lang="en-US" dirty="0" err="1" smtClean="0"/>
              <a:t>Pos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4250724" y="1992482"/>
            <a:ext cx="2372498" cy="37894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Pos</a:t>
            </a:r>
            <a:r>
              <a:rPr lang="en-US" dirty="0" smtClean="0"/>
              <a:t>            </a:t>
            </a:r>
            <a:r>
              <a:rPr lang="en-US" dirty="0" err="1" smtClean="0"/>
              <a:t>Neg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541671" y="3108111"/>
            <a:ext cx="3284376" cy="16255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100" dirty="0" smtClean="0">
                <a:solidFill>
                  <a:srgbClr val="FF0000"/>
                </a:solidFill>
              </a:rPr>
              <a:t>Thoughts on Precision and Recall of the initial step of previous range query algorithm? </a:t>
            </a:r>
            <a:endParaRPr lang="en-US" sz="2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92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838200" y="134208"/>
            <a:ext cx="10515600" cy="1004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Analytical Analysis of Z-Order curves</a:t>
            </a:r>
            <a:endParaRPr lang="en-US" sz="3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Content Placeholder 13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138494"/>
                <a:ext cx="6950849" cy="1916034"/>
              </a:xfrm>
            </p:spPr>
            <p:txBody>
              <a:bodyPr>
                <a:normAutofit fontScale="92500" lnSpcReduction="10000"/>
              </a:bodyPr>
              <a:lstStyle/>
              <a:p>
                <a:pPr marL="0" lvl="0" indent="0">
                  <a:spcBef>
                    <a:spcPts val="60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1" i="1" smtClean="0">
                          <a:latin typeface="Cambria Math" panose="02040503050406030204" pitchFamily="18" charset="0"/>
                        </a:rPr>
                        <m:t>𝑷𝒓𝒆𝒄𝒊𝒔𝒊𝒐𝒏</m:t>
                      </m:r>
                      <m:r>
                        <a:rPr lang="en-US" sz="2100" b="1" i="1" smtClean="0">
                          <a:latin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en-US" sz="21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b="1" i="1" smtClean="0">
                              <a:latin typeface="Cambria Math" panose="02040503050406030204" pitchFamily="18" charset="0"/>
                            </a:rPr>
                            <m:t>𝑻𝒓𝒖𝒆</m:t>
                          </m:r>
                          <m:r>
                            <a:rPr lang="en-US" sz="21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100" b="1" i="1" smtClean="0">
                              <a:latin typeface="Cambria Math" panose="02040503050406030204" pitchFamily="18" charset="0"/>
                            </a:rPr>
                            <m:t>𝑷𝒐𝒔𝒊𝒕𝒊𝒗𝒆</m:t>
                          </m:r>
                        </m:num>
                        <m:den>
                          <m:r>
                            <a:rPr lang="en-US" sz="2100" b="1" i="1" smtClean="0">
                              <a:latin typeface="Cambria Math" panose="02040503050406030204" pitchFamily="18" charset="0"/>
                            </a:rPr>
                            <m:t>𝑻𝒓𝒖𝒆</m:t>
                          </m:r>
                          <m:r>
                            <a:rPr lang="en-US" sz="21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100" b="1" i="1" smtClean="0">
                              <a:latin typeface="Cambria Math" panose="02040503050406030204" pitchFamily="18" charset="0"/>
                            </a:rPr>
                            <m:t>𝑷𝒐𝒔𝒊𝒕𝒊𝒗𝒆</m:t>
                          </m:r>
                          <m:r>
                            <a:rPr lang="en-US" sz="21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100" b="1" i="1" smtClean="0">
                              <a:latin typeface="Cambria Math" panose="02040503050406030204" pitchFamily="18" charset="0"/>
                            </a:rPr>
                            <m:t>𝑭𝒂𝒍𝒔𝒆</m:t>
                          </m:r>
                          <m:r>
                            <a:rPr lang="en-US" sz="21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100" b="1" i="1" smtClean="0">
                              <a:latin typeface="Cambria Math" panose="02040503050406030204" pitchFamily="18" charset="0"/>
                            </a:rPr>
                            <m:t>𝑷𝒐𝒔𝒊𝒕𝒊𝒗𝒆</m:t>
                          </m:r>
                        </m:den>
                      </m:f>
                    </m:oMath>
                  </m:oMathPara>
                </a14:m>
                <a:endParaRPr lang="en-US" sz="2100" b="1" dirty="0" smtClean="0"/>
              </a:p>
              <a:p>
                <a:pPr marL="0" lvl="0" indent="0">
                  <a:spcBef>
                    <a:spcPts val="600"/>
                  </a:spcBef>
                  <a:spcAft>
                    <a:spcPts val="1200"/>
                  </a:spcAft>
                  <a:buNone/>
                </a:pPr>
                <a:endParaRPr lang="en-US" sz="2000" b="1" dirty="0" smtClean="0"/>
              </a:p>
              <a:p>
                <a:pPr marL="0" lvl="0" indent="0">
                  <a:spcBef>
                    <a:spcPts val="60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𝑹𝒆𝒄𝒂𝒍𝒍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𝑻𝒓𝒖𝒆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𝑷𝒐𝒔𝒊𝒕𝒊𝒗𝒆</m:t>
                          </m:r>
                        </m:num>
                        <m:den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𝑻𝒓𝒖𝒆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𝑷𝒐𝒔𝒊𝒕𝒊𝒗𝒆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𝑭𝒂𝒍𝒔𝒆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𝑵𝒆𝒈𝒂𝒕𝒊𝒗𝒆</m:t>
                          </m:r>
                        </m:den>
                      </m:f>
                    </m:oMath>
                  </m:oMathPara>
                </a14:m>
                <a:endParaRPr lang="en-US" sz="2000" b="1" dirty="0" smtClean="0">
                  <a:solidFill>
                    <a:srgbClr val="FF0000"/>
                  </a:solidFill>
                </a:endParaRPr>
              </a:p>
              <a:p>
                <a:pPr lvl="0">
                  <a:spcBef>
                    <a:spcPts val="600"/>
                  </a:spcBef>
                  <a:spcAft>
                    <a:spcPts val="1200"/>
                  </a:spcAft>
                </a:pPr>
                <a:endParaRPr lang="en-US" sz="2000" b="1" dirty="0">
                  <a:solidFill>
                    <a:srgbClr val="FF0000"/>
                  </a:solidFill>
                </a:endParaRPr>
              </a:p>
              <a:p>
                <a:pPr lvl="0">
                  <a:spcBef>
                    <a:spcPts val="600"/>
                  </a:spcBef>
                  <a:spcAft>
                    <a:spcPts val="1200"/>
                  </a:spcAft>
                </a:pPr>
                <a:endParaRPr lang="en-US" sz="2000" b="1" dirty="0" smtClean="0">
                  <a:solidFill>
                    <a:srgbClr val="FF0000"/>
                  </a:solidFill>
                </a:endParaRPr>
              </a:p>
              <a:p>
                <a:pPr lvl="0">
                  <a:spcBef>
                    <a:spcPts val="600"/>
                  </a:spcBef>
                  <a:spcAft>
                    <a:spcPts val="1200"/>
                  </a:spcAft>
                </a:pPr>
                <a:endParaRPr lang="en-US" sz="1600" b="1" dirty="0" smtClean="0">
                  <a:solidFill>
                    <a:srgbClr val="FF0000"/>
                  </a:solidFill>
                </a:endParaRPr>
              </a:p>
              <a:p>
                <a:pPr lvl="0">
                  <a:spcBef>
                    <a:spcPts val="600"/>
                  </a:spcBef>
                  <a:spcAft>
                    <a:spcPts val="1200"/>
                  </a:spcAft>
                </a:pPr>
                <a:endParaRPr lang="en-US" sz="1900" dirty="0" smtClean="0"/>
              </a:p>
            </p:txBody>
          </p:sp>
        </mc:Choice>
        <mc:Fallback xmlns="">
          <p:sp>
            <p:nvSpPr>
              <p:cNvPr id="81" name="Content Placeholder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138494"/>
                <a:ext cx="6950849" cy="1916034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151826" y="3453609"/>
            <a:ext cx="3284376" cy="16255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100" dirty="0" smtClean="0">
                <a:solidFill>
                  <a:srgbClr val="FF0000"/>
                </a:solidFill>
              </a:rPr>
              <a:t>Thoughts on Precision and Recall of the initial step of previous range query algorithm? </a:t>
            </a:r>
            <a:endParaRPr lang="en-US" sz="2100" dirty="0">
              <a:solidFill>
                <a:srgbClr val="FF0000"/>
              </a:solidFill>
            </a:endParaRPr>
          </a:p>
        </p:txBody>
      </p:sp>
      <p:sp>
        <p:nvSpPr>
          <p:cNvPr id="10" name="Content Placeholder 13"/>
          <p:cNvSpPr txBox="1">
            <a:spLocks/>
          </p:cNvSpPr>
          <p:nvPr/>
        </p:nvSpPr>
        <p:spPr>
          <a:xfrm>
            <a:off x="606200" y="5884852"/>
            <a:ext cx="10992040" cy="9688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000" b="1" dirty="0" smtClean="0"/>
              <a:t>Z-order</a:t>
            </a:r>
            <a:r>
              <a:rPr lang="en-US" sz="1700" b="1" dirty="0" smtClean="0"/>
              <a:t>:  </a:t>
            </a:r>
            <a:r>
              <a:rPr lang="en-US" sz="1800" b="1" dirty="0" smtClean="0">
                <a:solidFill>
                  <a:srgbClr val="0070C0"/>
                </a:solidFill>
              </a:rPr>
              <a:t>(0,0) (0,1) </a:t>
            </a:r>
            <a:r>
              <a:rPr lang="en-US" sz="1800" b="1" dirty="0" smtClean="0"/>
              <a:t>(1,0) (1,1) (0,2) </a:t>
            </a:r>
            <a:r>
              <a:rPr lang="en-U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(0,3) </a:t>
            </a:r>
            <a:r>
              <a:rPr lang="en-US" sz="1800" b="1" dirty="0" smtClean="0"/>
              <a:t>(1,2) (1,3) (2,0) </a:t>
            </a:r>
            <a:r>
              <a:rPr lang="en-US" sz="1800" b="1" dirty="0" smtClean="0">
                <a:solidFill>
                  <a:srgbClr val="7030A0"/>
                </a:solidFill>
              </a:rPr>
              <a:t>(2,1) </a:t>
            </a:r>
            <a:r>
              <a:rPr lang="en-US" sz="1800" b="1" dirty="0" smtClean="0"/>
              <a:t>(3,0) </a:t>
            </a:r>
            <a:r>
              <a:rPr lang="en-US" sz="1800" b="1" dirty="0" smtClean="0">
                <a:solidFill>
                  <a:srgbClr val="7030A0"/>
                </a:solidFill>
              </a:rPr>
              <a:t>(3,1) (2,2) </a:t>
            </a:r>
            <a:r>
              <a:rPr lang="en-US" sz="1800" b="1" dirty="0" smtClean="0"/>
              <a:t>(2,3) </a:t>
            </a:r>
            <a:r>
              <a:rPr lang="en-US" sz="1800" b="1" dirty="0" smtClean="0">
                <a:solidFill>
                  <a:srgbClr val="7030A0"/>
                </a:solidFill>
              </a:rPr>
              <a:t>(3,2) (3,3)</a:t>
            </a:r>
            <a:endParaRPr lang="en-US" sz="1900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129976"/>
              </p:ext>
            </p:extLst>
          </p:nvPr>
        </p:nvGraphicFramePr>
        <p:xfrm>
          <a:off x="8847893" y="2599111"/>
          <a:ext cx="2578444" cy="190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11"/>
                <a:gridCol w="644611"/>
                <a:gridCol w="644611"/>
                <a:gridCol w="644611"/>
              </a:tblGrid>
              <a:tr h="47611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flipV="1">
            <a:off x="8504538" y="4501307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 bwMode="auto">
          <a:xfrm>
            <a:off x="8619295" y="4703880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8619295" y="2113080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14"/>
          <p:cNvSpPr/>
          <p:nvPr/>
        </p:nvSpPr>
        <p:spPr bwMode="auto">
          <a:xfrm>
            <a:off x="8910020" y="4886771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0      1      2      3 </a:t>
            </a:r>
          </a:p>
        </p:txBody>
      </p:sp>
      <p:sp>
        <p:nvSpPr>
          <p:cNvPr id="16" name="Rectangle 15"/>
          <p:cNvSpPr/>
          <p:nvPr/>
        </p:nvSpPr>
        <p:spPr bwMode="auto">
          <a:xfrm rot="16200000">
            <a:off x="7099805" y="3297478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10448672" y="2783639"/>
            <a:ext cx="941615" cy="1140823"/>
          </a:xfrm>
          <a:custGeom>
            <a:avLst/>
            <a:gdLst>
              <a:gd name="connsiteX0" fmla="*/ 130629 w 1428206"/>
              <a:gd name="connsiteY0" fmla="*/ 618309 h 1332412"/>
              <a:gd name="connsiteX1" fmla="*/ 78377 w 1428206"/>
              <a:gd name="connsiteY1" fmla="*/ 687977 h 1332412"/>
              <a:gd name="connsiteX2" fmla="*/ 69669 w 1428206"/>
              <a:gd name="connsiteY2" fmla="*/ 714103 h 1332412"/>
              <a:gd name="connsiteX3" fmla="*/ 26126 w 1428206"/>
              <a:gd name="connsiteY3" fmla="*/ 783772 h 1332412"/>
              <a:gd name="connsiteX4" fmla="*/ 8709 w 1428206"/>
              <a:gd name="connsiteY4" fmla="*/ 853440 h 1332412"/>
              <a:gd name="connsiteX5" fmla="*/ 0 w 1428206"/>
              <a:gd name="connsiteY5" fmla="*/ 888274 h 1332412"/>
              <a:gd name="connsiteX6" fmla="*/ 17417 w 1428206"/>
              <a:gd name="connsiteY6" fmla="*/ 1079863 h 1332412"/>
              <a:gd name="connsiteX7" fmla="*/ 34834 w 1428206"/>
              <a:gd name="connsiteY7" fmla="*/ 1105989 h 1332412"/>
              <a:gd name="connsiteX8" fmla="*/ 43543 w 1428206"/>
              <a:gd name="connsiteY8" fmla="*/ 1132114 h 1332412"/>
              <a:gd name="connsiteX9" fmla="*/ 69669 w 1428206"/>
              <a:gd name="connsiteY9" fmla="*/ 1149532 h 1332412"/>
              <a:gd name="connsiteX10" fmla="*/ 87086 w 1428206"/>
              <a:gd name="connsiteY10" fmla="*/ 1193074 h 1332412"/>
              <a:gd name="connsiteX11" fmla="*/ 139337 w 1428206"/>
              <a:gd name="connsiteY11" fmla="*/ 1236617 h 1332412"/>
              <a:gd name="connsiteX12" fmla="*/ 156754 w 1428206"/>
              <a:gd name="connsiteY12" fmla="*/ 1262743 h 1332412"/>
              <a:gd name="connsiteX13" fmla="*/ 235132 w 1428206"/>
              <a:gd name="connsiteY13" fmla="*/ 1306286 h 1332412"/>
              <a:gd name="connsiteX14" fmla="*/ 278674 w 1428206"/>
              <a:gd name="connsiteY14" fmla="*/ 1332412 h 1332412"/>
              <a:gd name="connsiteX15" fmla="*/ 357052 w 1428206"/>
              <a:gd name="connsiteY15" fmla="*/ 1323703 h 1332412"/>
              <a:gd name="connsiteX16" fmla="*/ 391886 w 1428206"/>
              <a:gd name="connsiteY16" fmla="*/ 1271452 h 1332412"/>
              <a:gd name="connsiteX17" fmla="*/ 409303 w 1428206"/>
              <a:gd name="connsiteY17" fmla="*/ 1245326 h 1332412"/>
              <a:gd name="connsiteX18" fmla="*/ 418012 w 1428206"/>
              <a:gd name="connsiteY18" fmla="*/ 1193074 h 1332412"/>
              <a:gd name="connsiteX19" fmla="*/ 435429 w 1428206"/>
              <a:gd name="connsiteY19" fmla="*/ 1166949 h 1332412"/>
              <a:gd name="connsiteX20" fmla="*/ 496389 w 1428206"/>
              <a:gd name="connsiteY20" fmla="*/ 1123406 h 1332412"/>
              <a:gd name="connsiteX21" fmla="*/ 670560 w 1428206"/>
              <a:gd name="connsiteY21" fmla="*/ 1132114 h 1332412"/>
              <a:gd name="connsiteX22" fmla="*/ 748937 w 1428206"/>
              <a:gd name="connsiteY22" fmla="*/ 1166949 h 1332412"/>
              <a:gd name="connsiteX23" fmla="*/ 809897 w 1428206"/>
              <a:gd name="connsiteY23" fmla="*/ 1184366 h 1332412"/>
              <a:gd name="connsiteX24" fmla="*/ 879566 w 1428206"/>
              <a:gd name="connsiteY24" fmla="*/ 1201783 h 1332412"/>
              <a:gd name="connsiteX25" fmla="*/ 1114697 w 1428206"/>
              <a:gd name="connsiteY25" fmla="*/ 1193074 h 1332412"/>
              <a:gd name="connsiteX26" fmla="*/ 1140823 w 1428206"/>
              <a:gd name="connsiteY26" fmla="*/ 1184366 h 1332412"/>
              <a:gd name="connsiteX27" fmla="*/ 1175657 w 1428206"/>
              <a:gd name="connsiteY27" fmla="*/ 1175657 h 1332412"/>
              <a:gd name="connsiteX28" fmla="*/ 1227909 w 1428206"/>
              <a:gd name="connsiteY28" fmla="*/ 1158240 h 1332412"/>
              <a:gd name="connsiteX29" fmla="*/ 1288869 w 1428206"/>
              <a:gd name="connsiteY29" fmla="*/ 1140823 h 1332412"/>
              <a:gd name="connsiteX30" fmla="*/ 1341120 w 1428206"/>
              <a:gd name="connsiteY30" fmla="*/ 1114697 h 1332412"/>
              <a:gd name="connsiteX31" fmla="*/ 1375954 w 1428206"/>
              <a:gd name="connsiteY31" fmla="*/ 1079863 h 1332412"/>
              <a:gd name="connsiteX32" fmla="*/ 1402080 w 1428206"/>
              <a:gd name="connsiteY32" fmla="*/ 1062446 h 1332412"/>
              <a:gd name="connsiteX33" fmla="*/ 1410789 w 1428206"/>
              <a:gd name="connsiteY33" fmla="*/ 1036320 h 1332412"/>
              <a:gd name="connsiteX34" fmla="*/ 1428206 w 1428206"/>
              <a:gd name="connsiteY34" fmla="*/ 923109 h 1332412"/>
              <a:gd name="connsiteX35" fmla="*/ 1419497 w 1428206"/>
              <a:gd name="connsiteY35" fmla="*/ 644434 h 1332412"/>
              <a:gd name="connsiteX36" fmla="*/ 1410789 w 1428206"/>
              <a:gd name="connsiteY36" fmla="*/ 618309 h 1332412"/>
              <a:gd name="connsiteX37" fmla="*/ 1402080 w 1428206"/>
              <a:gd name="connsiteY37" fmla="*/ 574766 h 1332412"/>
              <a:gd name="connsiteX38" fmla="*/ 1393372 w 1428206"/>
              <a:gd name="connsiteY38" fmla="*/ 548640 h 1332412"/>
              <a:gd name="connsiteX39" fmla="*/ 1384663 w 1428206"/>
              <a:gd name="connsiteY39" fmla="*/ 513806 h 1332412"/>
              <a:gd name="connsiteX40" fmla="*/ 1367246 w 1428206"/>
              <a:gd name="connsiteY40" fmla="*/ 400594 h 1332412"/>
              <a:gd name="connsiteX41" fmla="*/ 1349829 w 1428206"/>
              <a:gd name="connsiteY41" fmla="*/ 374469 h 1332412"/>
              <a:gd name="connsiteX42" fmla="*/ 1332412 w 1428206"/>
              <a:gd name="connsiteY42" fmla="*/ 322217 h 1332412"/>
              <a:gd name="connsiteX43" fmla="*/ 1297577 w 1428206"/>
              <a:gd name="connsiteY43" fmla="*/ 261257 h 1332412"/>
              <a:gd name="connsiteX44" fmla="*/ 1280160 w 1428206"/>
              <a:gd name="connsiteY44" fmla="*/ 226423 h 1332412"/>
              <a:gd name="connsiteX45" fmla="*/ 1254034 w 1428206"/>
              <a:gd name="connsiteY45" fmla="*/ 156754 h 1332412"/>
              <a:gd name="connsiteX46" fmla="*/ 1245326 w 1428206"/>
              <a:gd name="connsiteY46" fmla="*/ 121920 h 1332412"/>
              <a:gd name="connsiteX47" fmla="*/ 1219200 w 1428206"/>
              <a:gd name="connsiteY47" fmla="*/ 95794 h 1332412"/>
              <a:gd name="connsiteX48" fmla="*/ 1149532 w 1428206"/>
              <a:gd name="connsiteY48" fmla="*/ 60960 h 1332412"/>
              <a:gd name="connsiteX49" fmla="*/ 1105989 w 1428206"/>
              <a:gd name="connsiteY49" fmla="*/ 52252 h 1332412"/>
              <a:gd name="connsiteX50" fmla="*/ 1053737 w 1428206"/>
              <a:gd name="connsiteY50" fmla="*/ 34834 h 1332412"/>
              <a:gd name="connsiteX51" fmla="*/ 1018903 w 1428206"/>
              <a:gd name="connsiteY51" fmla="*/ 26126 h 1332412"/>
              <a:gd name="connsiteX52" fmla="*/ 975360 w 1428206"/>
              <a:gd name="connsiteY52" fmla="*/ 17417 h 1332412"/>
              <a:gd name="connsiteX53" fmla="*/ 923109 w 1428206"/>
              <a:gd name="connsiteY53" fmla="*/ 0 h 1332412"/>
              <a:gd name="connsiteX54" fmla="*/ 766354 w 1428206"/>
              <a:gd name="connsiteY54" fmla="*/ 8709 h 1332412"/>
              <a:gd name="connsiteX55" fmla="*/ 740229 w 1428206"/>
              <a:gd name="connsiteY55" fmla="*/ 43543 h 1332412"/>
              <a:gd name="connsiteX56" fmla="*/ 705394 w 1428206"/>
              <a:gd name="connsiteY56" fmla="*/ 78377 h 1332412"/>
              <a:gd name="connsiteX57" fmla="*/ 731520 w 1428206"/>
              <a:gd name="connsiteY57" fmla="*/ 235132 h 1332412"/>
              <a:gd name="connsiteX58" fmla="*/ 748937 w 1428206"/>
              <a:gd name="connsiteY58" fmla="*/ 261257 h 1332412"/>
              <a:gd name="connsiteX59" fmla="*/ 766354 w 1428206"/>
              <a:gd name="connsiteY59" fmla="*/ 313509 h 1332412"/>
              <a:gd name="connsiteX60" fmla="*/ 748937 w 1428206"/>
              <a:gd name="connsiteY60" fmla="*/ 339634 h 1332412"/>
              <a:gd name="connsiteX61" fmla="*/ 705394 w 1428206"/>
              <a:gd name="connsiteY61" fmla="*/ 348343 h 1332412"/>
              <a:gd name="connsiteX62" fmla="*/ 644434 w 1428206"/>
              <a:gd name="connsiteY62" fmla="*/ 365760 h 1332412"/>
              <a:gd name="connsiteX63" fmla="*/ 609600 w 1428206"/>
              <a:gd name="connsiteY63" fmla="*/ 374469 h 1332412"/>
              <a:gd name="connsiteX64" fmla="*/ 583474 w 1428206"/>
              <a:gd name="connsiteY64" fmla="*/ 391886 h 1332412"/>
              <a:gd name="connsiteX65" fmla="*/ 487680 w 1428206"/>
              <a:gd name="connsiteY65" fmla="*/ 409303 h 1332412"/>
              <a:gd name="connsiteX66" fmla="*/ 400594 w 1428206"/>
              <a:gd name="connsiteY66" fmla="*/ 461554 h 1332412"/>
              <a:gd name="connsiteX67" fmla="*/ 374469 w 1428206"/>
              <a:gd name="connsiteY67" fmla="*/ 478972 h 1332412"/>
              <a:gd name="connsiteX68" fmla="*/ 348343 w 1428206"/>
              <a:gd name="connsiteY68" fmla="*/ 487680 h 1332412"/>
              <a:gd name="connsiteX69" fmla="*/ 313509 w 1428206"/>
              <a:gd name="connsiteY69" fmla="*/ 505097 h 1332412"/>
              <a:gd name="connsiteX70" fmla="*/ 278674 w 1428206"/>
              <a:gd name="connsiteY70" fmla="*/ 513806 h 1332412"/>
              <a:gd name="connsiteX71" fmla="*/ 252549 w 1428206"/>
              <a:gd name="connsiteY71" fmla="*/ 531223 h 1332412"/>
              <a:gd name="connsiteX72" fmla="*/ 226423 w 1428206"/>
              <a:gd name="connsiteY72" fmla="*/ 539932 h 1332412"/>
              <a:gd name="connsiteX73" fmla="*/ 200297 w 1428206"/>
              <a:gd name="connsiteY73" fmla="*/ 566057 h 1332412"/>
              <a:gd name="connsiteX74" fmla="*/ 174172 w 1428206"/>
              <a:gd name="connsiteY74" fmla="*/ 583474 h 1332412"/>
              <a:gd name="connsiteX75" fmla="*/ 156754 w 1428206"/>
              <a:gd name="connsiteY75" fmla="*/ 609600 h 1332412"/>
              <a:gd name="connsiteX76" fmla="*/ 130629 w 1428206"/>
              <a:gd name="connsiteY76" fmla="*/ 618309 h 13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428206" h="1332412">
                <a:moveTo>
                  <a:pt x="130629" y="618309"/>
                </a:moveTo>
                <a:cubicBezTo>
                  <a:pt x="117566" y="631372"/>
                  <a:pt x="87619" y="669494"/>
                  <a:pt x="78377" y="687977"/>
                </a:cubicBezTo>
                <a:cubicBezTo>
                  <a:pt x="74272" y="696188"/>
                  <a:pt x="74223" y="706133"/>
                  <a:pt x="69669" y="714103"/>
                </a:cubicBezTo>
                <a:cubicBezTo>
                  <a:pt x="26796" y="789132"/>
                  <a:pt x="58046" y="709292"/>
                  <a:pt x="26126" y="783772"/>
                </a:cubicBezTo>
                <a:cubicBezTo>
                  <a:pt x="15350" y="808916"/>
                  <a:pt x="15002" y="825120"/>
                  <a:pt x="8709" y="853440"/>
                </a:cubicBezTo>
                <a:cubicBezTo>
                  <a:pt x="6113" y="865124"/>
                  <a:pt x="2903" y="876663"/>
                  <a:pt x="0" y="888274"/>
                </a:cubicBezTo>
                <a:cubicBezTo>
                  <a:pt x="5806" y="952137"/>
                  <a:pt x="7286" y="1016542"/>
                  <a:pt x="17417" y="1079863"/>
                </a:cubicBezTo>
                <a:cubicBezTo>
                  <a:pt x="19071" y="1090198"/>
                  <a:pt x="30153" y="1096628"/>
                  <a:pt x="34834" y="1105989"/>
                </a:cubicBezTo>
                <a:cubicBezTo>
                  <a:pt x="38939" y="1114199"/>
                  <a:pt x="37809" y="1124946"/>
                  <a:pt x="43543" y="1132114"/>
                </a:cubicBezTo>
                <a:cubicBezTo>
                  <a:pt x="50082" y="1140287"/>
                  <a:pt x="60960" y="1143726"/>
                  <a:pt x="69669" y="1149532"/>
                </a:cubicBezTo>
                <a:cubicBezTo>
                  <a:pt x="75475" y="1164046"/>
                  <a:pt x="79330" y="1179502"/>
                  <a:pt x="87086" y="1193074"/>
                </a:cubicBezTo>
                <a:cubicBezTo>
                  <a:pt x="94008" y="1205187"/>
                  <a:pt x="134628" y="1233086"/>
                  <a:pt x="139337" y="1236617"/>
                </a:cubicBezTo>
                <a:cubicBezTo>
                  <a:pt x="145143" y="1245326"/>
                  <a:pt x="148877" y="1255851"/>
                  <a:pt x="156754" y="1262743"/>
                </a:cubicBezTo>
                <a:cubicBezTo>
                  <a:pt x="229976" y="1326812"/>
                  <a:pt x="183301" y="1280370"/>
                  <a:pt x="235132" y="1306286"/>
                </a:cubicBezTo>
                <a:cubicBezTo>
                  <a:pt x="250271" y="1313856"/>
                  <a:pt x="264160" y="1323703"/>
                  <a:pt x="278674" y="1332412"/>
                </a:cubicBezTo>
                <a:cubicBezTo>
                  <a:pt x="304800" y="1329509"/>
                  <a:pt x="332114" y="1332016"/>
                  <a:pt x="357052" y="1323703"/>
                </a:cubicBezTo>
                <a:cubicBezTo>
                  <a:pt x="386765" y="1313799"/>
                  <a:pt x="381446" y="1292332"/>
                  <a:pt x="391886" y="1271452"/>
                </a:cubicBezTo>
                <a:cubicBezTo>
                  <a:pt x="396567" y="1262091"/>
                  <a:pt x="403497" y="1254035"/>
                  <a:pt x="409303" y="1245326"/>
                </a:cubicBezTo>
                <a:cubicBezTo>
                  <a:pt x="412206" y="1227909"/>
                  <a:pt x="412428" y="1209825"/>
                  <a:pt x="418012" y="1193074"/>
                </a:cubicBezTo>
                <a:cubicBezTo>
                  <a:pt x="421322" y="1183145"/>
                  <a:pt x="428729" y="1174989"/>
                  <a:pt x="435429" y="1166949"/>
                </a:cubicBezTo>
                <a:cubicBezTo>
                  <a:pt x="460648" y="1136686"/>
                  <a:pt x="461170" y="1141015"/>
                  <a:pt x="496389" y="1123406"/>
                </a:cubicBezTo>
                <a:cubicBezTo>
                  <a:pt x="554446" y="1126309"/>
                  <a:pt x="612845" y="1125188"/>
                  <a:pt x="670560" y="1132114"/>
                </a:cubicBezTo>
                <a:cubicBezTo>
                  <a:pt x="689313" y="1134364"/>
                  <a:pt x="730717" y="1159141"/>
                  <a:pt x="748937" y="1166949"/>
                </a:cubicBezTo>
                <a:cubicBezTo>
                  <a:pt x="769809" y="1175894"/>
                  <a:pt x="787813" y="1178056"/>
                  <a:pt x="809897" y="1184366"/>
                </a:cubicBezTo>
                <a:cubicBezTo>
                  <a:pt x="872373" y="1202216"/>
                  <a:pt x="791051" y="1184079"/>
                  <a:pt x="879566" y="1201783"/>
                </a:cubicBezTo>
                <a:cubicBezTo>
                  <a:pt x="957943" y="1198880"/>
                  <a:pt x="1036440" y="1198291"/>
                  <a:pt x="1114697" y="1193074"/>
                </a:cubicBezTo>
                <a:cubicBezTo>
                  <a:pt x="1123856" y="1192463"/>
                  <a:pt x="1131997" y="1186888"/>
                  <a:pt x="1140823" y="1184366"/>
                </a:cubicBezTo>
                <a:cubicBezTo>
                  <a:pt x="1152331" y="1181078"/>
                  <a:pt x="1164193" y="1179096"/>
                  <a:pt x="1175657" y="1175657"/>
                </a:cubicBezTo>
                <a:cubicBezTo>
                  <a:pt x="1193242" y="1170381"/>
                  <a:pt x="1210324" y="1163515"/>
                  <a:pt x="1227909" y="1158240"/>
                </a:cubicBezTo>
                <a:cubicBezTo>
                  <a:pt x="1241866" y="1154053"/>
                  <a:pt x="1274232" y="1148142"/>
                  <a:pt x="1288869" y="1140823"/>
                </a:cubicBezTo>
                <a:cubicBezTo>
                  <a:pt x="1356396" y="1107059"/>
                  <a:pt x="1275451" y="1136588"/>
                  <a:pt x="1341120" y="1114697"/>
                </a:cubicBezTo>
                <a:cubicBezTo>
                  <a:pt x="1352731" y="1103086"/>
                  <a:pt x="1363486" y="1090550"/>
                  <a:pt x="1375954" y="1079863"/>
                </a:cubicBezTo>
                <a:cubicBezTo>
                  <a:pt x="1383901" y="1073052"/>
                  <a:pt x="1395542" y="1070619"/>
                  <a:pt x="1402080" y="1062446"/>
                </a:cubicBezTo>
                <a:cubicBezTo>
                  <a:pt x="1407815" y="1055278"/>
                  <a:pt x="1408563" y="1045226"/>
                  <a:pt x="1410789" y="1036320"/>
                </a:cubicBezTo>
                <a:cubicBezTo>
                  <a:pt x="1420761" y="996433"/>
                  <a:pt x="1422919" y="965399"/>
                  <a:pt x="1428206" y="923109"/>
                </a:cubicBezTo>
                <a:cubicBezTo>
                  <a:pt x="1425303" y="830217"/>
                  <a:pt x="1424799" y="737220"/>
                  <a:pt x="1419497" y="644434"/>
                </a:cubicBezTo>
                <a:cubicBezTo>
                  <a:pt x="1418973" y="635270"/>
                  <a:pt x="1413015" y="627214"/>
                  <a:pt x="1410789" y="618309"/>
                </a:cubicBezTo>
                <a:cubicBezTo>
                  <a:pt x="1407199" y="603949"/>
                  <a:pt x="1405670" y="589126"/>
                  <a:pt x="1402080" y="574766"/>
                </a:cubicBezTo>
                <a:cubicBezTo>
                  <a:pt x="1399854" y="565860"/>
                  <a:pt x="1395894" y="557466"/>
                  <a:pt x="1393372" y="548640"/>
                </a:cubicBezTo>
                <a:cubicBezTo>
                  <a:pt x="1390084" y="537132"/>
                  <a:pt x="1387566" y="525417"/>
                  <a:pt x="1384663" y="513806"/>
                </a:cubicBezTo>
                <a:cubicBezTo>
                  <a:pt x="1382916" y="498080"/>
                  <a:pt x="1378557" y="426988"/>
                  <a:pt x="1367246" y="400594"/>
                </a:cubicBezTo>
                <a:cubicBezTo>
                  <a:pt x="1363123" y="390974"/>
                  <a:pt x="1354080" y="384033"/>
                  <a:pt x="1349829" y="374469"/>
                </a:cubicBezTo>
                <a:cubicBezTo>
                  <a:pt x="1342373" y="357692"/>
                  <a:pt x="1340623" y="338638"/>
                  <a:pt x="1332412" y="322217"/>
                </a:cubicBezTo>
                <a:cubicBezTo>
                  <a:pt x="1279764" y="216927"/>
                  <a:pt x="1346824" y="347441"/>
                  <a:pt x="1297577" y="261257"/>
                </a:cubicBezTo>
                <a:cubicBezTo>
                  <a:pt x="1291136" y="249986"/>
                  <a:pt x="1285966" y="238034"/>
                  <a:pt x="1280160" y="226423"/>
                </a:cubicBezTo>
                <a:cubicBezTo>
                  <a:pt x="1258074" y="115988"/>
                  <a:pt x="1287671" y="235239"/>
                  <a:pt x="1254034" y="156754"/>
                </a:cubicBezTo>
                <a:cubicBezTo>
                  <a:pt x="1249319" y="145753"/>
                  <a:pt x="1251264" y="132312"/>
                  <a:pt x="1245326" y="121920"/>
                </a:cubicBezTo>
                <a:cubicBezTo>
                  <a:pt x="1239216" y="111227"/>
                  <a:pt x="1228661" y="103678"/>
                  <a:pt x="1219200" y="95794"/>
                </a:cubicBezTo>
                <a:cubicBezTo>
                  <a:pt x="1198984" y="78947"/>
                  <a:pt x="1174539" y="68462"/>
                  <a:pt x="1149532" y="60960"/>
                </a:cubicBezTo>
                <a:cubicBezTo>
                  <a:pt x="1135354" y="56707"/>
                  <a:pt x="1120269" y="56147"/>
                  <a:pt x="1105989" y="52252"/>
                </a:cubicBezTo>
                <a:cubicBezTo>
                  <a:pt x="1088276" y="47421"/>
                  <a:pt x="1071548" y="39287"/>
                  <a:pt x="1053737" y="34834"/>
                </a:cubicBezTo>
                <a:cubicBezTo>
                  <a:pt x="1042126" y="31931"/>
                  <a:pt x="1030587" y="28722"/>
                  <a:pt x="1018903" y="26126"/>
                </a:cubicBezTo>
                <a:cubicBezTo>
                  <a:pt x="1004454" y="22915"/>
                  <a:pt x="989640" y="21312"/>
                  <a:pt x="975360" y="17417"/>
                </a:cubicBezTo>
                <a:cubicBezTo>
                  <a:pt x="957648" y="12586"/>
                  <a:pt x="940526" y="5806"/>
                  <a:pt x="923109" y="0"/>
                </a:cubicBezTo>
                <a:cubicBezTo>
                  <a:pt x="870857" y="2903"/>
                  <a:pt x="817263" y="-3412"/>
                  <a:pt x="766354" y="8709"/>
                </a:cubicBezTo>
                <a:cubicBezTo>
                  <a:pt x="752235" y="12071"/>
                  <a:pt x="749787" y="32620"/>
                  <a:pt x="740229" y="43543"/>
                </a:cubicBezTo>
                <a:cubicBezTo>
                  <a:pt x="729416" y="55901"/>
                  <a:pt x="717006" y="66766"/>
                  <a:pt x="705394" y="78377"/>
                </a:cubicBezTo>
                <a:cubicBezTo>
                  <a:pt x="712745" y="181284"/>
                  <a:pt x="696610" y="174039"/>
                  <a:pt x="731520" y="235132"/>
                </a:cubicBezTo>
                <a:cubicBezTo>
                  <a:pt x="736713" y="244219"/>
                  <a:pt x="744686" y="251693"/>
                  <a:pt x="748937" y="261257"/>
                </a:cubicBezTo>
                <a:cubicBezTo>
                  <a:pt x="756393" y="278034"/>
                  <a:pt x="766354" y="313509"/>
                  <a:pt x="766354" y="313509"/>
                </a:cubicBezTo>
                <a:cubicBezTo>
                  <a:pt x="760548" y="322217"/>
                  <a:pt x="758024" y="334441"/>
                  <a:pt x="748937" y="339634"/>
                </a:cubicBezTo>
                <a:cubicBezTo>
                  <a:pt x="736085" y="346978"/>
                  <a:pt x="719843" y="345132"/>
                  <a:pt x="705394" y="348343"/>
                </a:cubicBezTo>
                <a:cubicBezTo>
                  <a:pt x="644155" y="361952"/>
                  <a:pt x="695336" y="351217"/>
                  <a:pt x="644434" y="365760"/>
                </a:cubicBezTo>
                <a:cubicBezTo>
                  <a:pt x="632926" y="369048"/>
                  <a:pt x="621211" y="371566"/>
                  <a:pt x="609600" y="374469"/>
                </a:cubicBezTo>
                <a:cubicBezTo>
                  <a:pt x="600891" y="380275"/>
                  <a:pt x="593499" y="388879"/>
                  <a:pt x="583474" y="391886"/>
                </a:cubicBezTo>
                <a:cubicBezTo>
                  <a:pt x="514590" y="412551"/>
                  <a:pt x="540139" y="389630"/>
                  <a:pt x="487680" y="409303"/>
                </a:cubicBezTo>
                <a:cubicBezTo>
                  <a:pt x="457077" y="420779"/>
                  <a:pt x="426634" y="444194"/>
                  <a:pt x="400594" y="461554"/>
                </a:cubicBezTo>
                <a:cubicBezTo>
                  <a:pt x="391885" y="467360"/>
                  <a:pt x="384398" y="475662"/>
                  <a:pt x="374469" y="478972"/>
                </a:cubicBezTo>
                <a:cubicBezTo>
                  <a:pt x="365760" y="481875"/>
                  <a:pt x="356780" y="484064"/>
                  <a:pt x="348343" y="487680"/>
                </a:cubicBezTo>
                <a:cubicBezTo>
                  <a:pt x="336411" y="492794"/>
                  <a:pt x="325664" y="500539"/>
                  <a:pt x="313509" y="505097"/>
                </a:cubicBezTo>
                <a:cubicBezTo>
                  <a:pt x="302302" y="509300"/>
                  <a:pt x="290286" y="510903"/>
                  <a:pt x="278674" y="513806"/>
                </a:cubicBezTo>
                <a:cubicBezTo>
                  <a:pt x="269966" y="519612"/>
                  <a:pt x="261910" y="526542"/>
                  <a:pt x="252549" y="531223"/>
                </a:cubicBezTo>
                <a:cubicBezTo>
                  <a:pt x="244338" y="535328"/>
                  <a:pt x="234061" y="534840"/>
                  <a:pt x="226423" y="539932"/>
                </a:cubicBezTo>
                <a:cubicBezTo>
                  <a:pt x="216176" y="546763"/>
                  <a:pt x="209758" y="558173"/>
                  <a:pt x="200297" y="566057"/>
                </a:cubicBezTo>
                <a:cubicBezTo>
                  <a:pt x="192257" y="572757"/>
                  <a:pt x="182880" y="577668"/>
                  <a:pt x="174172" y="583474"/>
                </a:cubicBezTo>
                <a:cubicBezTo>
                  <a:pt x="168366" y="592183"/>
                  <a:pt x="164155" y="602199"/>
                  <a:pt x="156754" y="609600"/>
                </a:cubicBezTo>
                <a:cubicBezTo>
                  <a:pt x="114719" y="651635"/>
                  <a:pt x="143692" y="605246"/>
                  <a:pt x="130629" y="618309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8869537" y="2661432"/>
            <a:ext cx="587588" cy="341334"/>
          </a:xfrm>
          <a:custGeom>
            <a:avLst/>
            <a:gdLst>
              <a:gd name="connsiteX0" fmla="*/ 43767 w 505322"/>
              <a:gd name="connsiteY0" fmla="*/ 156754 h 244414"/>
              <a:gd name="connsiteX1" fmla="*/ 87310 w 505322"/>
              <a:gd name="connsiteY1" fmla="*/ 174172 h 244414"/>
              <a:gd name="connsiteX2" fmla="*/ 113436 w 505322"/>
              <a:gd name="connsiteY2" fmla="*/ 200297 h 244414"/>
              <a:gd name="connsiteX3" fmla="*/ 200522 w 505322"/>
              <a:gd name="connsiteY3" fmla="*/ 235132 h 244414"/>
              <a:gd name="connsiteX4" fmla="*/ 374693 w 505322"/>
              <a:gd name="connsiteY4" fmla="*/ 243840 h 244414"/>
              <a:gd name="connsiteX5" fmla="*/ 487904 w 505322"/>
              <a:gd name="connsiteY5" fmla="*/ 235132 h 244414"/>
              <a:gd name="connsiteX6" fmla="*/ 505322 w 505322"/>
              <a:gd name="connsiteY6" fmla="*/ 182880 h 244414"/>
              <a:gd name="connsiteX7" fmla="*/ 487904 w 505322"/>
              <a:gd name="connsiteY7" fmla="*/ 87086 h 244414"/>
              <a:gd name="connsiteX8" fmla="*/ 409527 w 505322"/>
              <a:gd name="connsiteY8" fmla="*/ 52252 h 244414"/>
              <a:gd name="connsiteX9" fmla="*/ 226647 w 505322"/>
              <a:gd name="connsiteY9" fmla="*/ 43543 h 244414"/>
              <a:gd name="connsiteX10" fmla="*/ 200522 w 505322"/>
              <a:gd name="connsiteY10" fmla="*/ 26126 h 244414"/>
              <a:gd name="connsiteX11" fmla="*/ 183104 w 505322"/>
              <a:gd name="connsiteY11" fmla="*/ 8709 h 244414"/>
              <a:gd name="connsiteX12" fmla="*/ 156979 w 505322"/>
              <a:gd name="connsiteY12" fmla="*/ 0 h 244414"/>
              <a:gd name="connsiteX13" fmla="*/ 26350 w 505322"/>
              <a:gd name="connsiteY13" fmla="*/ 26126 h 244414"/>
              <a:gd name="connsiteX14" fmla="*/ 8933 w 505322"/>
              <a:gd name="connsiteY14" fmla="*/ 52252 h 244414"/>
              <a:gd name="connsiteX15" fmla="*/ 8933 w 505322"/>
              <a:gd name="connsiteY15" fmla="*/ 130629 h 244414"/>
              <a:gd name="connsiteX16" fmla="*/ 35059 w 505322"/>
              <a:gd name="connsiteY16" fmla="*/ 139337 h 244414"/>
              <a:gd name="connsiteX17" fmla="*/ 43767 w 505322"/>
              <a:gd name="connsiteY17" fmla="*/ 156754 h 2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5322" h="244414">
                <a:moveTo>
                  <a:pt x="43767" y="156754"/>
                </a:moveTo>
                <a:cubicBezTo>
                  <a:pt x="58281" y="162560"/>
                  <a:pt x="74054" y="165887"/>
                  <a:pt x="87310" y="174172"/>
                </a:cubicBezTo>
                <a:cubicBezTo>
                  <a:pt x="97754" y="180699"/>
                  <a:pt x="103414" y="193139"/>
                  <a:pt x="113436" y="200297"/>
                </a:cubicBezTo>
                <a:cubicBezTo>
                  <a:pt x="128684" y="211188"/>
                  <a:pt x="186878" y="234450"/>
                  <a:pt x="200522" y="235132"/>
                </a:cubicBezTo>
                <a:lnTo>
                  <a:pt x="374693" y="243840"/>
                </a:lnTo>
                <a:cubicBezTo>
                  <a:pt x="412430" y="240937"/>
                  <a:pt x="453606" y="251138"/>
                  <a:pt x="487904" y="235132"/>
                </a:cubicBezTo>
                <a:cubicBezTo>
                  <a:pt x="504541" y="227368"/>
                  <a:pt x="505322" y="182880"/>
                  <a:pt x="505322" y="182880"/>
                </a:cubicBezTo>
                <a:cubicBezTo>
                  <a:pt x="499516" y="150949"/>
                  <a:pt x="499555" y="117378"/>
                  <a:pt x="487904" y="87086"/>
                </a:cubicBezTo>
                <a:cubicBezTo>
                  <a:pt x="481830" y="71295"/>
                  <a:pt x="409738" y="52262"/>
                  <a:pt x="409527" y="52252"/>
                </a:cubicBezTo>
                <a:lnTo>
                  <a:pt x="226647" y="43543"/>
                </a:lnTo>
                <a:cubicBezTo>
                  <a:pt x="217939" y="37737"/>
                  <a:pt x="208695" y="32664"/>
                  <a:pt x="200522" y="26126"/>
                </a:cubicBezTo>
                <a:cubicBezTo>
                  <a:pt x="194111" y="20997"/>
                  <a:pt x="190145" y="12933"/>
                  <a:pt x="183104" y="8709"/>
                </a:cubicBezTo>
                <a:cubicBezTo>
                  <a:pt x="175233" y="3986"/>
                  <a:pt x="165687" y="2903"/>
                  <a:pt x="156979" y="0"/>
                </a:cubicBezTo>
                <a:cubicBezTo>
                  <a:pt x="109099" y="3990"/>
                  <a:pt x="61483" y="-9007"/>
                  <a:pt x="26350" y="26126"/>
                </a:cubicBezTo>
                <a:cubicBezTo>
                  <a:pt x="18949" y="33527"/>
                  <a:pt x="14739" y="43543"/>
                  <a:pt x="8933" y="52252"/>
                </a:cubicBezTo>
                <a:cubicBezTo>
                  <a:pt x="4569" y="74071"/>
                  <a:pt x="-8778" y="108491"/>
                  <a:pt x="8933" y="130629"/>
                </a:cubicBezTo>
                <a:cubicBezTo>
                  <a:pt x="14668" y="137797"/>
                  <a:pt x="26350" y="136434"/>
                  <a:pt x="35059" y="139337"/>
                </a:cubicBezTo>
                <a:lnTo>
                  <a:pt x="43767" y="156754"/>
                </a:ln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19" name="Freeform 18"/>
          <p:cNvSpPr/>
          <p:nvPr/>
        </p:nvSpPr>
        <p:spPr bwMode="auto">
          <a:xfrm>
            <a:off x="8869537" y="3682961"/>
            <a:ext cx="587588" cy="703762"/>
          </a:xfrm>
          <a:custGeom>
            <a:avLst/>
            <a:gdLst>
              <a:gd name="connsiteX0" fmla="*/ 142145 w 751745"/>
              <a:gd name="connsiteY0" fmla="*/ 217714 h 609600"/>
              <a:gd name="connsiteX1" fmla="*/ 133437 w 751745"/>
              <a:gd name="connsiteY1" fmla="*/ 531223 h 609600"/>
              <a:gd name="connsiteX2" fmla="*/ 142145 w 751745"/>
              <a:gd name="connsiteY2" fmla="*/ 557348 h 609600"/>
              <a:gd name="connsiteX3" fmla="*/ 159563 w 751745"/>
              <a:gd name="connsiteY3" fmla="*/ 583474 h 609600"/>
              <a:gd name="connsiteX4" fmla="*/ 211814 w 751745"/>
              <a:gd name="connsiteY4" fmla="*/ 609600 h 609600"/>
              <a:gd name="connsiteX5" fmla="*/ 307608 w 751745"/>
              <a:gd name="connsiteY5" fmla="*/ 600891 h 609600"/>
              <a:gd name="connsiteX6" fmla="*/ 333734 w 751745"/>
              <a:gd name="connsiteY6" fmla="*/ 583474 h 609600"/>
              <a:gd name="connsiteX7" fmla="*/ 403403 w 751745"/>
              <a:gd name="connsiteY7" fmla="*/ 566057 h 609600"/>
              <a:gd name="connsiteX8" fmla="*/ 612408 w 751745"/>
              <a:gd name="connsiteY8" fmla="*/ 566057 h 609600"/>
              <a:gd name="connsiteX9" fmla="*/ 638534 w 751745"/>
              <a:gd name="connsiteY9" fmla="*/ 539931 h 609600"/>
              <a:gd name="connsiteX10" fmla="*/ 673368 w 751745"/>
              <a:gd name="connsiteY10" fmla="*/ 487680 h 609600"/>
              <a:gd name="connsiteX11" fmla="*/ 682077 w 751745"/>
              <a:gd name="connsiteY11" fmla="*/ 452845 h 609600"/>
              <a:gd name="connsiteX12" fmla="*/ 690785 w 751745"/>
              <a:gd name="connsiteY12" fmla="*/ 348343 h 609600"/>
              <a:gd name="connsiteX13" fmla="*/ 708203 w 751745"/>
              <a:gd name="connsiteY13" fmla="*/ 322217 h 609600"/>
              <a:gd name="connsiteX14" fmla="*/ 716911 w 751745"/>
              <a:gd name="connsiteY14" fmla="*/ 296091 h 609600"/>
              <a:gd name="connsiteX15" fmla="*/ 751745 w 751745"/>
              <a:gd name="connsiteY15" fmla="*/ 243840 h 609600"/>
              <a:gd name="connsiteX16" fmla="*/ 743037 w 751745"/>
              <a:gd name="connsiteY16" fmla="*/ 139337 h 609600"/>
              <a:gd name="connsiteX17" fmla="*/ 682077 w 751745"/>
              <a:gd name="connsiteY17" fmla="*/ 69668 h 609600"/>
              <a:gd name="connsiteX18" fmla="*/ 655951 w 751745"/>
              <a:gd name="connsiteY18" fmla="*/ 60960 h 609600"/>
              <a:gd name="connsiteX19" fmla="*/ 621117 w 751745"/>
              <a:gd name="connsiteY19" fmla="*/ 43543 h 609600"/>
              <a:gd name="connsiteX20" fmla="*/ 499197 w 751745"/>
              <a:gd name="connsiteY20" fmla="*/ 17417 h 609600"/>
              <a:gd name="connsiteX21" fmla="*/ 368568 w 751745"/>
              <a:gd name="connsiteY21" fmla="*/ 8708 h 609600"/>
              <a:gd name="connsiteX22" fmla="*/ 211814 w 751745"/>
              <a:gd name="connsiteY22" fmla="*/ 0 h 609600"/>
              <a:gd name="connsiteX23" fmla="*/ 63768 w 751745"/>
              <a:gd name="connsiteY23" fmla="*/ 8708 h 609600"/>
              <a:gd name="connsiteX24" fmla="*/ 11517 w 751745"/>
              <a:gd name="connsiteY24" fmla="*/ 26125 h 609600"/>
              <a:gd name="connsiteX25" fmla="*/ 11517 w 751745"/>
              <a:gd name="connsiteY25" fmla="*/ 113211 h 609600"/>
              <a:gd name="connsiteX26" fmla="*/ 63768 w 751745"/>
              <a:gd name="connsiteY26" fmla="*/ 139337 h 609600"/>
              <a:gd name="connsiteX27" fmla="*/ 98603 w 751745"/>
              <a:gd name="connsiteY27" fmla="*/ 182880 h 609600"/>
              <a:gd name="connsiteX28" fmla="*/ 116020 w 751745"/>
              <a:gd name="connsiteY28" fmla="*/ 209005 h 609600"/>
              <a:gd name="connsiteX29" fmla="*/ 142145 w 751745"/>
              <a:gd name="connsiteY29" fmla="*/ 2177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1745" h="609600">
                <a:moveTo>
                  <a:pt x="142145" y="217714"/>
                </a:moveTo>
                <a:cubicBezTo>
                  <a:pt x="145048" y="271417"/>
                  <a:pt x="117664" y="270972"/>
                  <a:pt x="133437" y="531223"/>
                </a:cubicBezTo>
                <a:cubicBezTo>
                  <a:pt x="133992" y="540386"/>
                  <a:pt x="138040" y="549138"/>
                  <a:pt x="142145" y="557348"/>
                </a:cubicBezTo>
                <a:cubicBezTo>
                  <a:pt x="146826" y="566710"/>
                  <a:pt x="152162" y="576073"/>
                  <a:pt x="159563" y="583474"/>
                </a:cubicBezTo>
                <a:cubicBezTo>
                  <a:pt x="176445" y="600356"/>
                  <a:pt x="190565" y="602517"/>
                  <a:pt x="211814" y="609600"/>
                </a:cubicBezTo>
                <a:cubicBezTo>
                  <a:pt x="243745" y="606697"/>
                  <a:pt x="276257" y="607609"/>
                  <a:pt x="307608" y="600891"/>
                </a:cubicBezTo>
                <a:cubicBezTo>
                  <a:pt x="317842" y="598698"/>
                  <a:pt x="324373" y="588155"/>
                  <a:pt x="333734" y="583474"/>
                </a:cubicBezTo>
                <a:cubicBezTo>
                  <a:pt x="351589" y="574546"/>
                  <a:pt x="386836" y="569370"/>
                  <a:pt x="403403" y="566057"/>
                </a:cubicBezTo>
                <a:cubicBezTo>
                  <a:pt x="469751" y="571586"/>
                  <a:pt x="546060" y="583750"/>
                  <a:pt x="612408" y="566057"/>
                </a:cubicBezTo>
                <a:cubicBezTo>
                  <a:pt x="624308" y="562884"/>
                  <a:pt x="630973" y="549653"/>
                  <a:pt x="638534" y="539931"/>
                </a:cubicBezTo>
                <a:cubicBezTo>
                  <a:pt x="651385" y="523408"/>
                  <a:pt x="673368" y="487680"/>
                  <a:pt x="673368" y="487680"/>
                </a:cubicBezTo>
                <a:cubicBezTo>
                  <a:pt x="676271" y="476068"/>
                  <a:pt x="680592" y="464722"/>
                  <a:pt x="682077" y="452845"/>
                </a:cubicBezTo>
                <a:cubicBezTo>
                  <a:pt x="686413" y="418160"/>
                  <a:pt x="683930" y="382619"/>
                  <a:pt x="690785" y="348343"/>
                </a:cubicBezTo>
                <a:cubicBezTo>
                  <a:pt x="692838" y="338080"/>
                  <a:pt x="702397" y="330926"/>
                  <a:pt x="708203" y="322217"/>
                </a:cubicBezTo>
                <a:cubicBezTo>
                  <a:pt x="711106" y="313508"/>
                  <a:pt x="712453" y="304116"/>
                  <a:pt x="716911" y="296091"/>
                </a:cubicBezTo>
                <a:cubicBezTo>
                  <a:pt x="727077" y="277793"/>
                  <a:pt x="751745" y="243840"/>
                  <a:pt x="751745" y="243840"/>
                </a:cubicBezTo>
                <a:cubicBezTo>
                  <a:pt x="748842" y="209006"/>
                  <a:pt x="752392" y="173017"/>
                  <a:pt x="743037" y="139337"/>
                </a:cubicBezTo>
                <a:cubicBezTo>
                  <a:pt x="734609" y="108997"/>
                  <a:pt x="709514" y="83386"/>
                  <a:pt x="682077" y="69668"/>
                </a:cubicBezTo>
                <a:cubicBezTo>
                  <a:pt x="673866" y="65563"/>
                  <a:pt x="664388" y="64576"/>
                  <a:pt x="655951" y="60960"/>
                </a:cubicBezTo>
                <a:cubicBezTo>
                  <a:pt x="644019" y="55846"/>
                  <a:pt x="633433" y="47648"/>
                  <a:pt x="621117" y="43543"/>
                </a:cubicBezTo>
                <a:cubicBezTo>
                  <a:pt x="595545" y="35019"/>
                  <a:pt x="529898" y="20341"/>
                  <a:pt x="499197" y="17417"/>
                </a:cubicBezTo>
                <a:cubicBezTo>
                  <a:pt x="455754" y="13280"/>
                  <a:pt x="412128" y="11348"/>
                  <a:pt x="368568" y="8708"/>
                </a:cubicBezTo>
                <a:lnTo>
                  <a:pt x="211814" y="0"/>
                </a:lnTo>
                <a:cubicBezTo>
                  <a:pt x="162465" y="2903"/>
                  <a:pt x="112787" y="2314"/>
                  <a:pt x="63768" y="8708"/>
                </a:cubicBezTo>
                <a:cubicBezTo>
                  <a:pt x="45563" y="11082"/>
                  <a:pt x="11517" y="26125"/>
                  <a:pt x="11517" y="26125"/>
                </a:cubicBezTo>
                <a:cubicBezTo>
                  <a:pt x="366" y="59577"/>
                  <a:pt x="-7544" y="70324"/>
                  <a:pt x="11517" y="113211"/>
                </a:cubicBezTo>
                <a:cubicBezTo>
                  <a:pt x="17389" y="126422"/>
                  <a:pt x="52176" y="135473"/>
                  <a:pt x="63768" y="139337"/>
                </a:cubicBezTo>
                <a:cubicBezTo>
                  <a:pt x="117368" y="219739"/>
                  <a:pt x="48972" y="120844"/>
                  <a:pt x="98603" y="182880"/>
                </a:cubicBezTo>
                <a:cubicBezTo>
                  <a:pt x="105141" y="191053"/>
                  <a:pt x="107045" y="203620"/>
                  <a:pt x="116020" y="209005"/>
                </a:cubicBezTo>
                <a:cubicBezTo>
                  <a:pt x="123487" y="213485"/>
                  <a:pt x="139242" y="164011"/>
                  <a:pt x="142145" y="217714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C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10776978" y="2420400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0129220" y="2372183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493485" y="2381514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848961" y="2377514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8499077" y="4027048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8489154" y="3543901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8499076" y="3070425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9494460" y="3054528"/>
            <a:ext cx="1277306" cy="960114"/>
          </a:xfrm>
          <a:prstGeom prst="rect">
            <a:avLst/>
          </a:prstGeom>
          <a:noFill/>
          <a:ln w="31750">
            <a:solidFill>
              <a:srgbClr val="FF0000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Q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9" name="Down Arrow 48"/>
          <p:cNvSpPr/>
          <p:nvPr/>
        </p:nvSpPr>
        <p:spPr>
          <a:xfrm>
            <a:off x="8753355" y="5343972"/>
            <a:ext cx="261257" cy="540879"/>
          </a:xfrm>
          <a:prstGeom prst="down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Down Arrow 49"/>
          <p:cNvSpPr/>
          <p:nvPr/>
        </p:nvSpPr>
        <p:spPr>
          <a:xfrm flipV="1">
            <a:off x="3850007" y="6180913"/>
            <a:ext cx="261257" cy="497517"/>
          </a:xfrm>
          <a:prstGeom prst="down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05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838200" y="134209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Analytical Analysis of Z-Order curves</a:t>
            </a:r>
            <a:endParaRPr lang="en-US" sz="3800" dirty="0"/>
          </a:p>
        </p:txBody>
      </p:sp>
      <p:sp>
        <p:nvSpPr>
          <p:cNvPr id="81" name="Content Placeholder 13"/>
          <p:cNvSpPr>
            <a:spLocks noGrp="1"/>
          </p:cNvSpPr>
          <p:nvPr>
            <p:ph idx="1"/>
          </p:nvPr>
        </p:nvSpPr>
        <p:spPr>
          <a:xfrm>
            <a:off x="838200" y="830584"/>
            <a:ext cx="10515600" cy="5654191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b="1" dirty="0" smtClean="0"/>
              <a:t>Correctness of Range search (and spatial join) on Z-order curves: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000" u="sng" dirty="0" smtClean="0"/>
              <a:t>Proof Sketch:</a:t>
            </a:r>
            <a:r>
              <a:rPr lang="en-US" sz="2000" b="1" dirty="0"/>
              <a:t> </a:t>
            </a:r>
            <a:r>
              <a:rPr lang="en-US" sz="2000" dirty="0" smtClean="0"/>
              <a:t>Consider again our previous example:</a:t>
            </a:r>
            <a:endParaRPr lang="en-US" sz="2000" b="1" u="sng" dirty="0" smtClean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en-US" sz="2000" b="1" u="sng" dirty="0" smtClean="0"/>
          </a:p>
          <a:p>
            <a:pPr marL="0" lv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000" b="1" dirty="0" smtClean="0"/>
              <a:t>			</a:t>
            </a:r>
            <a:endParaRPr lang="en-US" sz="2000" b="1" dirty="0">
              <a:solidFill>
                <a:srgbClr val="FF0000"/>
              </a:solidFill>
            </a:endParaRPr>
          </a:p>
          <a:p>
            <a:pPr lvl="0">
              <a:spcBef>
                <a:spcPts val="600"/>
              </a:spcBef>
              <a:spcAft>
                <a:spcPts val="1200"/>
              </a:spcAft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lvl="0">
              <a:spcBef>
                <a:spcPts val="600"/>
              </a:spcBef>
              <a:spcAft>
                <a:spcPts val="1200"/>
              </a:spcAft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lvl="0">
              <a:spcBef>
                <a:spcPts val="600"/>
              </a:spcBef>
              <a:spcAft>
                <a:spcPts val="1200"/>
              </a:spcAft>
            </a:pPr>
            <a:endParaRPr lang="en-US" sz="1900" dirty="0" smtClean="0"/>
          </a:p>
        </p:txBody>
      </p:sp>
      <p:sp>
        <p:nvSpPr>
          <p:cNvPr id="9" name="Content Placeholder 13"/>
          <p:cNvSpPr txBox="1">
            <a:spLocks/>
          </p:cNvSpPr>
          <p:nvPr/>
        </p:nvSpPr>
        <p:spPr>
          <a:xfrm>
            <a:off x="1100433" y="5454744"/>
            <a:ext cx="10515600" cy="849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000" b="1" dirty="0" smtClean="0"/>
              <a:t>Z-order</a:t>
            </a:r>
            <a:r>
              <a:rPr lang="en-US" sz="1700" b="1" dirty="0" smtClean="0"/>
              <a:t>:  </a:t>
            </a:r>
            <a:r>
              <a:rPr lang="en-US" sz="1800" b="1" dirty="0" smtClean="0">
                <a:solidFill>
                  <a:srgbClr val="0070C0"/>
                </a:solidFill>
              </a:rPr>
              <a:t>(0,0) (0,1) </a:t>
            </a:r>
            <a:r>
              <a:rPr lang="en-US" sz="1800" b="1" dirty="0" smtClean="0"/>
              <a:t>(1,0) (1,1) (0,2) </a:t>
            </a:r>
            <a:r>
              <a:rPr lang="en-U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(0,3) </a:t>
            </a:r>
            <a:r>
              <a:rPr lang="en-US" sz="1800" b="1" dirty="0" smtClean="0"/>
              <a:t>(1,2) (1,3) (2,0) </a:t>
            </a:r>
            <a:r>
              <a:rPr lang="en-US" sz="1800" b="1" dirty="0" smtClean="0">
                <a:solidFill>
                  <a:srgbClr val="7030A0"/>
                </a:solidFill>
              </a:rPr>
              <a:t>(2,1) </a:t>
            </a:r>
            <a:r>
              <a:rPr lang="en-US" sz="1800" b="1" dirty="0" smtClean="0"/>
              <a:t>(3,0) </a:t>
            </a:r>
            <a:r>
              <a:rPr lang="en-US" sz="1800" b="1" dirty="0" smtClean="0">
                <a:solidFill>
                  <a:srgbClr val="7030A0"/>
                </a:solidFill>
              </a:rPr>
              <a:t>(3,1) (2,2) </a:t>
            </a:r>
            <a:r>
              <a:rPr lang="en-US" sz="1800" b="1" dirty="0" smtClean="0"/>
              <a:t>(2,3) </a:t>
            </a:r>
            <a:r>
              <a:rPr lang="en-US" sz="1800" b="1" dirty="0" smtClean="0">
                <a:solidFill>
                  <a:srgbClr val="7030A0"/>
                </a:solidFill>
              </a:rPr>
              <a:t>(3,2) (3,3)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1900" dirty="0" smtClean="0"/>
          </a:p>
          <a:p>
            <a:pPr lvl="1"/>
            <a:endParaRPr lang="en-US" sz="1900" dirty="0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888650"/>
              </p:ext>
            </p:extLst>
          </p:nvPr>
        </p:nvGraphicFramePr>
        <p:xfrm>
          <a:off x="2104970" y="2298247"/>
          <a:ext cx="2578444" cy="190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11"/>
                <a:gridCol w="644611"/>
                <a:gridCol w="644611"/>
                <a:gridCol w="644611"/>
              </a:tblGrid>
              <a:tr h="47611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 flipV="1">
            <a:off x="1761615" y="4200443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 bwMode="auto">
          <a:xfrm>
            <a:off x="1876372" y="4403016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1876372" y="1812216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ctangle 13"/>
          <p:cNvSpPr/>
          <p:nvPr/>
        </p:nvSpPr>
        <p:spPr bwMode="auto">
          <a:xfrm>
            <a:off x="2167097" y="4585907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0      1      2      3 </a:t>
            </a:r>
          </a:p>
        </p:txBody>
      </p:sp>
      <p:sp>
        <p:nvSpPr>
          <p:cNvPr id="15" name="Rectangle 14"/>
          <p:cNvSpPr/>
          <p:nvPr/>
        </p:nvSpPr>
        <p:spPr bwMode="auto">
          <a:xfrm rot="16200000">
            <a:off x="356882" y="2996614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3705749" y="2482775"/>
            <a:ext cx="941615" cy="1140823"/>
          </a:xfrm>
          <a:custGeom>
            <a:avLst/>
            <a:gdLst>
              <a:gd name="connsiteX0" fmla="*/ 130629 w 1428206"/>
              <a:gd name="connsiteY0" fmla="*/ 618309 h 1332412"/>
              <a:gd name="connsiteX1" fmla="*/ 78377 w 1428206"/>
              <a:gd name="connsiteY1" fmla="*/ 687977 h 1332412"/>
              <a:gd name="connsiteX2" fmla="*/ 69669 w 1428206"/>
              <a:gd name="connsiteY2" fmla="*/ 714103 h 1332412"/>
              <a:gd name="connsiteX3" fmla="*/ 26126 w 1428206"/>
              <a:gd name="connsiteY3" fmla="*/ 783772 h 1332412"/>
              <a:gd name="connsiteX4" fmla="*/ 8709 w 1428206"/>
              <a:gd name="connsiteY4" fmla="*/ 853440 h 1332412"/>
              <a:gd name="connsiteX5" fmla="*/ 0 w 1428206"/>
              <a:gd name="connsiteY5" fmla="*/ 888274 h 1332412"/>
              <a:gd name="connsiteX6" fmla="*/ 17417 w 1428206"/>
              <a:gd name="connsiteY6" fmla="*/ 1079863 h 1332412"/>
              <a:gd name="connsiteX7" fmla="*/ 34834 w 1428206"/>
              <a:gd name="connsiteY7" fmla="*/ 1105989 h 1332412"/>
              <a:gd name="connsiteX8" fmla="*/ 43543 w 1428206"/>
              <a:gd name="connsiteY8" fmla="*/ 1132114 h 1332412"/>
              <a:gd name="connsiteX9" fmla="*/ 69669 w 1428206"/>
              <a:gd name="connsiteY9" fmla="*/ 1149532 h 1332412"/>
              <a:gd name="connsiteX10" fmla="*/ 87086 w 1428206"/>
              <a:gd name="connsiteY10" fmla="*/ 1193074 h 1332412"/>
              <a:gd name="connsiteX11" fmla="*/ 139337 w 1428206"/>
              <a:gd name="connsiteY11" fmla="*/ 1236617 h 1332412"/>
              <a:gd name="connsiteX12" fmla="*/ 156754 w 1428206"/>
              <a:gd name="connsiteY12" fmla="*/ 1262743 h 1332412"/>
              <a:gd name="connsiteX13" fmla="*/ 235132 w 1428206"/>
              <a:gd name="connsiteY13" fmla="*/ 1306286 h 1332412"/>
              <a:gd name="connsiteX14" fmla="*/ 278674 w 1428206"/>
              <a:gd name="connsiteY14" fmla="*/ 1332412 h 1332412"/>
              <a:gd name="connsiteX15" fmla="*/ 357052 w 1428206"/>
              <a:gd name="connsiteY15" fmla="*/ 1323703 h 1332412"/>
              <a:gd name="connsiteX16" fmla="*/ 391886 w 1428206"/>
              <a:gd name="connsiteY16" fmla="*/ 1271452 h 1332412"/>
              <a:gd name="connsiteX17" fmla="*/ 409303 w 1428206"/>
              <a:gd name="connsiteY17" fmla="*/ 1245326 h 1332412"/>
              <a:gd name="connsiteX18" fmla="*/ 418012 w 1428206"/>
              <a:gd name="connsiteY18" fmla="*/ 1193074 h 1332412"/>
              <a:gd name="connsiteX19" fmla="*/ 435429 w 1428206"/>
              <a:gd name="connsiteY19" fmla="*/ 1166949 h 1332412"/>
              <a:gd name="connsiteX20" fmla="*/ 496389 w 1428206"/>
              <a:gd name="connsiteY20" fmla="*/ 1123406 h 1332412"/>
              <a:gd name="connsiteX21" fmla="*/ 670560 w 1428206"/>
              <a:gd name="connsiteY21" fmla="*/ 1132114 h 1332412"/>
              <a:gd name="connsiteX22" fmla="*/ 748937 w 1428206"/>
              <a:gd name="connsiteY22" fmla="*/ 1166949 h 1332412"/>
              <a:gd name="connsiteX23" fmla="*/ 809897 w 1428206"/>
              <a:gd name="connsiteY23" fmla="*/ 1184366 h 1332412"/>
              <a:gd name="connsiteX24" fmla="*/ 879566 w 1428206"/>
              <a:gd name="connsiteY24" fmla="*/ 1201783 h 1332412"/>
              <a:gd name="connsiteX25" fmla="*/ 1114697 w 1428206"/>
              <a:gd name="connsiteY25" fmla="*/ 1193074 h 1332412"/>
              <a:gd name="connsiteX26" fmla="*/ 1140823 w 1428206"/>
              <a:gd name="connsiteY26" fmla="*/ 1184366 h 1332412"/>
              <a:gd name="connsiteX27" fmla="*/ 1175657 w 1428206"/>
              <a:gd name="connsiteY27" fmla="*/ 1175657 h 1332412"/>
              <a:gd name="connsiteX28" fmla="*/ 1227909 w 1428206"/>
              <a:gd name="connsiteY28" fmla="*/ 1158240 h 1332412"/>
              <a:gd name="connsiteX29" fmla="*/ 1288869 w 1428206"/>
              <a:gd name="connsiteY29" fmla="*/ 1140823 h 1332412"/>
              <a:gd name="connsiteX30" fmla="*/ 1341120 w 1428206"/>
              <a:gd name="connsiteY30" fmla="*/ 1114697 h 1332412"/>
              <a:gd name="connsiteX31" fmla="*/ 1375954 w 1428206"/>
              <a:gd name="connsiteY31" fmla="*/ 1079863 h 1332412"/>
              <a:gd name="connsiteX32" fmla="*/ 1402080 w 1428206"/>
              <a:gd name="connsiteY32" fmla="*/ 1062446 h 1332412"/>
              <a:gd name="connsiteX33" fmla="*/ 1410789 w 1428206"/>
              <a:gd name="connsiteY33" fmla="*/ 1036320 h 1332412"/>
              <a:gd name="connsiteX34" fmla="*/ 1428206 w 1428206"/>
              <a:gd name="connsiteY34" fmla="*/ 923109 h 1332412"/>
              <a:gd name="connsiteX35" fmla="*/ 1419497 w 1428206"/>
              <a:gd name="connsiteY35" fmla="*/ 644434 h 1332412"/>
              <a:gd name="connsiteX36" fmla="*/ 1410789 w 1428206"/>
              <a:gd name="connsiteY36" fmla="*/ 618309 h 1332412"/>
              <a:gd name="connsiteX37" fmla="*/ 1402080 w 1428206"/>
              <a:gd name="connsiteY37" fmla="*/ 574766 h 1332412"/>
              <a:gd name="connsiteX38" fmla="*/ 1393372 w 1428206"/>
              <a:gd name="connsiteY38" fmla="*/ 548640 h 1332412"/>
              <a:gd name="connsiteX39" fmla="*/ 1384663 w 1428206"/>
              <a:gd name="connsiteY39" fmla="*/ 513806 h 1332412"/>
              <a:gd name="connsiteX40" fmla="*/ 1367246 w 1428206"/>
              <a:gd name="connsiteY40" fmla="*/ 400594 h 1332412"/>
              <a:gd name="connsiteX41" fmla="*/ 1349829 w 1428206"/>
              <a:gd name="connsiteY41" fmla="*/ 374469 h 1332412"/>
              <a:gd name="connsiteX42" fmla="*/ 1332412 w 1428206"/>
              <a:gd name="connsiteY42" fmla="*/ 322217 h 1332412"/>
              <a:gd name="connsiteX43" fmla="*/ 1297577 w 1428206"/>
              <a:gd name="connsiteY43" fmla="*/ 261257 h 1332412"/>
              <a:gd name="connsiteX44" fmla="*/ 1280160 w 1428206"/>
              <a:gd name="connsiteY44" fmla="*/ 226423 h 1332412"/>
              <a:gd name="connsiteX45" fmla="*/ 1254034 w 1428206"/>
              <a:gd name="connsiteY45" fmla="*/ 156754 h 1332412"/>
              <a:gd name="connsiteX46" fmla="*/ 1245326 w 1428206"/>
              <a:gd name="connsiteY46" fmla="*/ 121920 h 1332412"/>
              <a:gd name="connsiteX47" fmla="*/ 1219200 w 1428206"/>
              <a:gd name="connsiteY47" fmla="*/ 95794 h 1332412"/>
              <a:gd name="connsiteX48" fmla="*/ 1149532 w 1428206"/>
              <a:gd name="connsiteY48" fmla="*/ 60960 h 1332412"/>
              <a:gd name="connsiteX49" fmla="*/ 1105989 w 1428206"/>
              <a:gd name="connsiteY49" fmla="*/ 52252 h 1332412"/>
              <a:gd name="connsiteX50" fmla="*/ 1053737 w 1428206"/>
              <a:gd name="connsiteY50" fmla="*/ 34834 h 1332412"/>
              <a:gd name="connsiteX51" fmla="*/ 1018903 w 1428206"/>
              <a:gd name="connsiteY51" fmla="*/ 26126 h 1332412"/>
              <a:gd name="connsiteX52" fmla="*/ 975360 w 1428206"/>
              <a:gd name="connsiteY52" fmla="*/ 17417 h 1332412"/>
              <a:gd name="connsiteX53" fmla="*/ 923109 w 1428206"/>
              <a:gd name="connsiteY53" fmla="*/ 0 h 1332412"/>
              <a:gd name="connsiteX54" fmla="*/ 766354 w 1428206"/>
              <a:gd name="connsiteY54" fmla="*/ 8709 h 1332412"/>
              <a:gd name="connsiteX55" fmla="*/ 740229 w 1428206"/>
              <a:gd name="connsiteY55" fmla="*/ 43543 h 1332412"/>
              <a:gd name="connsiteX56" fmla="*/ 705394 w 1428206"/>
              <a:gd name="connsiteY56" fmla="*/ 78377 h 1332412"/>
              <a:gd name="connsiteX57" fmla="*/ 731520 w 1428206"/>
              <a:gd name="connsiteY57" fmla="*/ 235132 h 1332412"/>
              <a:gd name="connsiteX58" fmla="*/ 748937 w 1428206"/>
              <a:gd name="connsiteY58" fmla="*/ 261257 h 1332412"/>
              <a:gd name="connsiteX59" fmla="*/ 766354 w 1428206"/>
              <a:gd name="connsiteY59" fmla="*/ 313509 h 1332412"/>
              <a:gd name="connsiteX60" fmla="*/ 748937 w 1428206"/>
              <a:gd name="connsiteY60" fmla="*/ 339634 h 1332412"/>
              <a:gd name="connsiteX61" fmla="*/ 705394 w 1428206"/>
              <a:gd name="connsiteY61" fmla="*/ 348343 h 1332412"/>
              <a:gd name="connsiteX62" fmla="*/ 644434 w 1428206"/>
              <a:gd name="connsiteY62" fmla="*/ 365760 h 1332412"/>
              <a:gd name="connsiteX63" fmla="*/ 609600 w 1428206"/>
              <a:gd name="connsiteY63" fmla="*/ 374469 h 1332412"/>
              <a:gd name="connsiteX64" fmla="*/ 583474 w 1428206"/>
              <a:gd name="connsiteY64" fmla="*/ 391886 h 1332412"/>
              <a:gd name="connsiteX65" fmla="*/ 487680 w 1428206"/>
              <a:gd name="connsiteY65" fmla="*/ 409303 h 1332412"/>
              <a:gd name="connsiteX66" fmla="*/ 400594 w 1428206"/>
              <a:gd name="connsiteY66" fmla="*/ 461554 h 1332412"/>
              <a:gd name="connsiteX67" fmla="*/ 374469 w 1428206"/>
              <a:gd name="connsiteY67" fmla="*/ 478972 h 1332412"/>
              <a:gd name="connsiteX68" fmla="*/ 348343 w 1428206"/>
              <a:gd name="connsiteY68" fmla="*/ 487680 h 1332412"/>
              <a:gd name="connsiteX69" fmla="*/ 313509 w 1428206"/>
              <a:gd name="connsiteY69" fmla="*/ 505097 h 1332412"/>
              <a:gd name="connsiteX70" fmla="*/ 278674 w 1428206"/>
              <a:gd name="connsiteY70" fmla="*/ 513806 h 1332412"/>
              <a:gd name="connsiteX71" fmla="*/ 252549 w 1428206"/>
              <a:gd name="connsiteY71" fmla="*/ 531223 h 1332412"/>
              <a:gd name="connsiteX72" fmla="*/ 226423 w 1428206"/>
              <a:gd name="connsiteY72" fmla="*/ 539932 h 1332412"/>
              <a:gd name="connsiteX73" fmla="*/ 200297 w 1428206"/>
              <a:gd name="connsiteY73" fmla="*/ 566057 h 1332412"/>
              <a:gd name="connsiteX74" fmla="*/ 174172 w 1428206"/>
              <a:gd name="connsiteY74" fmla="*/ 583474 h 1332412"/>
              <a:gd name="connsiteX75" fmla="*/ 156754 w 1428206"/>
              <a:gd name="connsiteY75" fmla="*/ 609600 h 1332412"/>
              <a:gd name="connsiteX76" fmla="*/ 130629 w 1428206"/>
              <a:gd name="connsiteY76" fmla="*/ 618309 h 13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428206" h="1332412">
                <a:moveTo>
                  <a:pt x="130629" y="618309"/>
                </a:moveTo>
                <a:cubicBezTo>
                  <a:pt x="117566" y="631372"/>
                  <a:pt x="87619" y="669494"/>
                  <a:pt x="78377" y="687977"/>
                </a:cubicBezTo>
                <a:cubicBezTo>
                  <a:pt x="74272" y="696188"/>
                  <a:pt x="74223" y="706133"/>
                  <a:pt x="69669" y="714103"/>
                </a:cubicBezTo>
                <a:cubicBezTo>
                  <a:pt x="26796" y="789132"/>
                  <a:pt x="58046" y="709292"/>
                  <a:pt x="26126" y="783772"/>
                </a:cubicBezTo>
                <a:cubicBezTo>
                  <a:pt x="15350" y="808916"/>
                  <a:pt x="15002" y="825120"/>
                  <a:pt x="8709" y="853440"/>
                </a:cubicBezTo>
                <a:cubicBezTo>
                  <a:pt x="6113" y="865124"/>
                  <a:pt x="2903" y="876663"/>
                  <a:pt x="0" y="888274"/>
                </a:cubicBezTo>
                <a:cubicBezTo>
                  <a:pt x="5806" y="952137"/>
                  <a:pt x="7286" y="1016542"/>
                  <a:pt x="17417" y="1079863"/>
                </a:cubicBezTo>
                <a:cubicBezTo>
                  <a:pt x="19071" y="1090198"/>
                  <a:pt x="30153" y="1096628"/>
                  <a:pt x="34834" y="1105989"/>
                </a:cubicBezTo>
                <a:cubicBezTo>
                  <a:pt x="38939" y="1114199"/>
                  <a:pt x="37809" y="1124946"/>
                  <a:pt x="43543" y="1132114"/>
                </a:cubicBezTo>
                <a:cubicBezTo>
                  <a:pt x="50082" y="1140287"/>
                  <a:pt x="60960" y="1143726"/>
                  <a:pt x="69669" y="1149532"/>
                </a:cubicBezTo>
                <a:cubicBezTo>
                  <a:pt x="75475" y="1164046"/>
                  <a:pt x="79330" y="1179502"/>
                  <a:pt x="87086" y="1193074"/>
                </a:cubicBezTo>
                <a:cubicBezTo>
                  <a:pt x="94008" y="1205187"/>
                  <a:pt x="134628" y="1233086"/>
                  <a:pt x="139337" y="1236617"/>
                </a:cubicBezTo>
                <a:cubicBezTo>
                  <a:pt x="145143" y="1245326"/>
                  <a:pt x="148877" y="1255851"/>
                  <a:pt x="156754" y="1262743"/>
                </a:cubicBezTo>
                <a:cubicBezTo>
                  <a:pt x="229976" y="1326812"/>
                  <a:pt x="183301" y="1280370"/>
                  <a:pt x="235132" y="1306286"/>
                </a:cubicBezTo>
                <a:cubicBezTo>
                  <a:pt x="250271" y="1313856"/>
                  <a:pt x="264160" y="1323703"/>
                  <a:pt x="278674" y="1332412"/>
                </a:cubicBezTo>
                <a:cubicBezTo>
                  <a:pt x="304800" y="1329509"/>
                  <a:pt x="332114" y="1332016"/>
                  <a:pt x="357052" y="1323703"/>
                </a:cubicBezTo>
                <a:cubicBezTo>
                  <a:pt x="386765" y="1313799"/>
                  <a:pt x="381446" y="1292332"/>
                  <a:pt x="391886" y="1271452"/>
                </a:cubicBezTo>
                <a:cubicBezTo>
                  <a:pt x="396567" y="1262091"/>
                  <a:pt x="403497" y="1254035"/>
                  <a:pt x="409303" y="1245326"/>
                </a:cubicBezTo>
                <a:cubicBezTo>
                  <a:pt x="412206" y="1227909"/>
                  <a:pt x="412428" y="1209825"/>
                  <a:pt x="418012" y="1193074"/>
                </a:cubicBezTo>
                <a:cubicBezTo>
                  <a:pt x="421322" y="1183145"/>
                  <a:pt x="428729" y="1174989"/>
                  <a:pt x="435429" y="1166949"/>
                </a:cubicBezTo>
                <a:cubicBezTo>
                  <a:pt x="460648" y="1136686"/>
                  <a:pt x="461170" y="1141015"/>
                  <a:pt x="496389" y="1123406"/>
                </a:cubicBezTo>
                <a:cubicBezTo>
                  <a:pt x="554446" y="1126309"/>
                  <a:pt x="612845" y="1125188"/>
                  <a:pt x="670560" y="1132114"/>
                </a:cubicBezTo>
                <a:cubicBezTo>
                  <a:pt x="689313" y="1134364"/>
                  <a:pt x="730717" y="1159141"/>
                  <a:pt x="748937" y="1166949"/>
                </a:cubicBezTo>
                <a:cubicBezTo>
                  <a:pt x="769809" y="1175894"/>
                  <a:pt x="787813" y="1178056"/>
                  <a:pt x="809897" y="1184366"/>
                </a:cubicBezTo>
                <a:cubicBezTo>
                  <a:pt x="872373" y="1202216"/>
                  <a:pt x="791051" y="1184079"/>
                  <a:pt x="879566" y="1201783"/>
                </a:cubicBezTo>
                <a:cubicBezTo>
                  <a:pt x="957943" y="1198880"/>
                  <a:pt x="1036440" y="1198291"/>
                  <a:pt x="1114697" y="1193074"/>
                </a:cubicBezTo>
                <a:cubicBezTo>
                  <a:pt x="1123856" y="1192463"/>
                  <a:pt x="1131997" y="1186888"/>
                  <a:pt x="1140823" y="1184366"/>
                </a:cubicBezTo>
                <a:cubicBezTo>
                  <a:pt x="1152331" y="1181078"/>
                  <a:pt x="1164193" y="1179096"/>
                  <a:pt x="1175657" y="1175657"/>
                </a:cubicBezTo>
                <a:cubicBezTo>
                  <a:pt x="1193242" y="1170381"/>
                  <a:pt x="1210324" y="1163515"/>
                  <a:pt x="1227909" y="1158240"/>
                </a:cubicBezTo>
                <a:cubicBezTo>
                  <a:pt x="1241866" y="1154053"/>
                  <a:pt x="1274232" y="1148142"/>
                  <a:pt x="1288869" y="1140823"/>
                </a:cubicBezTo>
                <a:cubicBezTo>
                  <a:pt x="1356396" y="1107059"/>
                  <a:pt x="1275451" y="1136588"/>
                  <a:pt x="1341120" y="1114697"/>
                </a:cubicBezTo>
                <a:cubicBezTo>
                  <a:pt x="1352731" y="1103086"/>
                  <a:pt x="1363486" y="1090550"/>
                  <a:pt x="1375954" y="1079863"/>
                </a:cubicBezTo>
                <a:cubicBezTo>
                  <a:pt x="1383901" y="1073052"/>
                  <a:pt x="1395542" y="1070619"/>
                  <a:pt x="1402080" y="1062446"/>
                </a:cubicBezTo>
                <a:cubicBezTo>
                  <a:pt x="1407815" y="1055278"/>
                  <a:pt x="1408563" y="1045226"/>
                  <a:pt x="1410789" y="1036320"/>
                </a:cubicBezTo>
                <a:cubicBezTo>
                  <a:pt x="1420761" y="996433"/>
                  <a:pt x="1422919" y="965399"/>
                  <a:pt x="1428206" y="923109"/>
                </a:cubicBezTo>
                <a:cubicBezTo>
                  <a:pt x="1425303" y="830217"/>
                  <a:pt x="1424799" y="737220"/>
                  <a:pt x="1419497" y="644434"/>
                </a:cubicBezTo>
                <a:cubicBezTo>
                  <a:pt x="1418973" y="635270"/>
                  <a:pt x="1413015" y="627214"/>
                  <a:pt x="1410789" y="618309"/>
                </a:cubicBezTo>
                <a:cubicBezTo>
                  <a:pt x="1407199" y="603949"/>
                  <a:pt x="1405670" y="589126"/>
                  <a:pt x="1402080" y="574766"/>
                </a:cubicBezTo>
                <a:cubicBezTo>
                  <a:pt x="1399854" y="565860"/>
                  <a:pt x="1395894" y="557466"/>
                  <a:pt x="1393372" y="548640"/>
                </a:cubicBezTo>
                <a:cubicBezTo>
                  <a:pt x="1390084" y="537132"/>
                  <a:pt x="1387566" y="525417"/>
                  <a:pt x="1384663" y="513806"/>
                </a:cubicBezTo>
                <a:cubicBezTo>
                  <a:pt x="1382916" y="498080"/>
                  <a:pt x="1378557" y="426988"/>
                  <a:pt x="1367246" y="400594"/>
                </a:cubicBezTo>
                <a:cubicBezTo>
                  <a:pt x="1363123" y="390974"/>
                  <a:pt x="1354080" y="384033"/>
                  <a:pt x="1349829" y="374469"/>
                </a:cubicBezTo>
                <a:cubicBezTo>
                  <a:pt x="1342373" y="357692"/>
                  <a:pt x="1340623" y="338638"/>
                  <a:pt x="1332412" y="322217"/>
                </a:cubicBezTo>
                <a:cubicBezTo>
                  <a:pt x="1279764" y="216927"/>
                  <a:pt x="1346824" y="347441"/>
                  <a:pt x="1297577" y="261257"/>
                </a:cubicBezTo>
                <a:cubicBezTo>
                  <a:pt x="1291136" y="249986"/>
                  <a:pt x="1285966" y="238034"/>
                  <a:pt x="1280160" y="226423"/>
                </a:cubicBezTo>
                <a:cubicBezTo>
                  <a:pt x="1258074" y="115988"/>
                  <a:pt x="1287671" y="235239"/>
                  <a:pt x="1254034" y="156754"/>
                </a:cubicBezTo>
                <a:cubicBezTo>
                  <a:pt x="1249319" y="145753"/>
                  <a:pt x="1251264" y="132312"/>
                  <a:pt x="1245326" y="121920"/>
                </a:cubicBezTo>
                <a:cubicBezTo>
                  <a:pt x="1239216" y="111227"/>
                  <a:pt x="1228661" y="103678"/>
                  <a:pt x="1219200" y="95794"/>
                </a:cubicBezTo>
                <a:cubicBezTo>
                  <a:pt x="1198984" y="78947"/>
                  <a:pt x="1174539" y="68462"/>
                  <a:pt x="1149532" y="60960"/>
                </a:cubicBezTo>
                <a:cubicBezTo>
                  <a:pt x="1135354" y="56707"/>
                  <a:pt x="1120269" y="56147"/>
                  <a:pt x="1105989" y="52252"/>
                </a:cubicBezTo>
                <a:cubicBezTo>
                  <a:pt x="1088276" y="47421"/>
                  <a:pt x="1071548" y="39287"/>
                  <a:pt x="1053737" y="34834"/>
                </a:cubicBezTo>
                <a:cubicBezTo>
                  <a:pt x="1042126" y="31931"/>
                  <a:pt x="1030587" y="28722"/>
                  <a:pt x="1018903" y="26126"/>
                </a:cubicBezTo>
                <a:cubicBezTo>
                  <a:pt x="1004454" y="22915"/>
                  <a:pt x="989640" y="21312"/>
                  <a:pt x="975360" y="17417"/>
                </a:cubicBezTo>
                <a:cubicBezTo>
                  <a:pt x="957648" y="12586"/>
                  <a:pt x="940526" y="5806"/>
                  <a:pt x="923109" y="0"/>
                </a:cubicBezTo>
                <a:cubicBezTo>
                  <a:pt x="870857" y="2903"/>
                  <a:pt x="817263" y="-3412"/>
                  <a:pt x="766354" y="8709"/>
                </a:cubicBezTo>
                <a:cubicBezTo>
                  <a:pt x="752235" y="12071"/>
                  <a:pt x="749787" y="32620"/>
                  <a:pt x="740229" y="43543"/>
                </a:cubicBezTo>
                <a:cubicBezTo>
                  <a:pt x="729416" y="55901"/>
                  <a:pt x="717006" y="66766"/>
                  <a:pt x="705394" y="78377"/>
                </a:cubicBezTo>
                <a:cubicBezTo>
                  <a:pt x="712745" y="181284"/>
                  <a:pt x="696610" y="174039"/>
                  <a:pt x="731520" y="235132"/>
                </a:cubicBezTo>
                <a:cubicBezTo>
                  <a:pt x="736713" y="244219"/>
                  <a:pt x="744686" y="251693"/>
                  <a:pt x="748937" y="261257"/>
                </a:cubicBezTo>
                <a:cubicBezTo>
                  <a:pt x="756393" y="278034"/>
                  <a:pt x="766354" y="313509"/>
                  <a:pt x="766354" y="313509"/>
                </a:cubicBezTo>
                <a:cubicBezTo>
                  <a:pt x="760548" y="322217"/>
                  <a:pt x="758024" y="334441"/>
                  <a:pt x="748937" y="339634"/>
                </a:cubicBezTo>
                <a:cubicBezTo>
                  <a:pt x="736085" y="346978"/>
                  <a:pt x="719843" y="345132"/>
                  <a:pt x="705394" y="348343"/>
                </a:cubicBezTo>
                <a:cubicBezTo>
                  <a:pt x="644155" y="361952"/>
                  <a:pt x="695336" y="351217"/>
                  <a:pt x="644434" y="365760"/>
                </a:cubicBezTo>
                <a:cubicBezTo>
                  <a:pt x="632926" y="369048"/>
                  <a:pt x="621211" y="371566"/>
                  <a:pt x="609600" y="374469"/>
                </a:cubicBezTo>
                <a:cubicBezTo>
                  <a:pt x="600891" y="380275"/>
                  <a:pt x="593499" y="388879"/>
                  <a:pt x="583474" y="391886"/>
                </a:cubicBezTo>
                <a:cubicBezTo>
                  <a:pt x="514590" y="412551"/>
                  <a:pt x="540139" y="389630"/>
                  <a:pt x="487680" y="409303"/>
                </a:cubicBezTo>
                <a:cubicBezTo>
                  <a:pt x="457077" y="420779"/>
                  <a:pt x="426634" y="444194"/>
                  <a:pt x="400594" y="461554"/>
                </a:cubicBezTo>
                <a:cubicBezTo>
                  <a:pt x="391885" y="467360"/>
                  <a:pt x="384398" y="475662"/>
                  <a:pt x="374469" y="478972"/>
                </a:cubicBezTo>
                <a:cubicBezTo>
                  <a:pt x="365760" y="481875"/>
                  <a:pt x="356780" y="484064"/>
                  <a:pt x="348343" y="487680"/>
                </a:cubicBezTo>
                <a:cubicBezTo>
                  <a:pt x="336411" y="492794"/>
                  <a:pt x="325664" y="500539"/>
                  <a:pt x="313509" y="505097"/>
                </a:cubicBezTo>
                <a:cubicBezTo>
                  <a:pt x="302302" y="509300"/>
                  <a:pt x="290286" y="510903"/>
                  <a:pt x="278674" y="513806"/>
                </a:cubicBezTo>
                <a:cubicBezTo>
                  <a:pt x="269966" y="519612"/>
                  <a:pt x="261910" y="526542"/>
                  <a:pt x="252549" y="531223"/>
                </a:cubicBezTo>
                <a:cubicBezTo>
                  <a:pt x="244338" y="535328"/>
                  <a:pt x="234061" y="534840"/>
                  <a:pt x="226423" y="539932"/>
                </a:cubicBezTo>
                <a:cubicBezTo>
                  <a:pt x="216176" y="546763"/>
                  <a:pt x="209758" y="558173"/>
                  <a:pt x="200297" y="566057"/>
                </a:cubicBezTo>
                <a:cubicBezTo>
                  <a:pt x="192257" y="572757"/>
                  <a:pt x="182880" y="577668"/>
                  <a:pt x="174172" y="583474"/>
                </a:cubicBezTo>
                <a:cubicBezTo>
                  <a:pt x="168366" y="592183"/>
                  <a:pt x="164155" y="602199"/>
                  <a:pt x="156754" y="609600"/>
                </a:cubicBezTo>
                <a:cubicBezTo>
                  <a:pt x="114719" y="651635"/>
                  <a:pt x="143692" y="605246"/>
                  <a:pt x="130629" y="618309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2126614" y="2360568"/>
            <a:ext cx="587588" cy="341334"/>
          </a:xfrm>
          <a:custGeom>
            <a:avLst/>
            <a:gdLst>
              <a:gd name="connsiteX0" fmla="*/ 43767 w 505322"/>
              <a:gd name="connsiteY0" fmla="*/ 156754 h 244414"/>
              <a:gd name="connsiteX1" fmla="*/ 87310 w 505322"/>
              <a:gd name="connsiteY1" fmla="*/ 174172 h 244414"/>
              <a:gd name="connsiteX2" fmla="*/ 113436 w 505322"/>
              <a:gd name="connsiteY2" fmla="*/ 200297 h 244414"/>
              <a:gd name="connsiteX3" fmla="*/ 200522 w 505322"/>
              <a:gd name="connsiteY3" fmla="*/ 235132 h 244414"/>
              <a:gd name="connsiteX4" fmla="*/ 374693 w 505322"/>
              <a:gd name="connsiteY4" fmla="*/ 243840 h 244414"/>
              <a:gd name="connsiteX5" fmla="*/ 487904 w 505322"/>
              <a:gd name="connsiteY5" fmla="*/ 235132 h 244414"/>
              <a:gd name="connsiteX6" fmla="*/ 505322 w 505322"/>
              <a:gd name="connsiteY6" fmla="*/ 182880 h 244414"/>
              <a:gd name="connsiteX7" fmla="*/ 487904 w 505322"/>
              <a:gd name="connsiteY7" fmla="*/ 87086 h 244414"/>
              <a:gd name="connsiteX8" fmla="*/ 409527 w 505322"/>
              <a:gd name="connsiteY8" fmla="*/ 52252 h 244414"/>
              <a:gd name="connsiteX9" fmla="*/ 226647 w 505322"/>
              <a:gd name="connsiteY9" fmla="*/ 43543 h 244414"/>
              <a:gd name="connsiteX10" fmla="*/ 200522 w 505322"/>
              <a:gd name="connsiteY10" fmla="*/ 26126 h 244414"/>
              <a:gd name="connsiteX11" fmla="*/ 183104 w 505322"/>
              <a:gd name="connsiteY11" fmla="*/ 8709 h 244414"/>
              <a:gd name="connsiteX12" fmla="*/ 156979 w 505322"/>
              <a:gd name="connsiteY12" fmla="*/ 0 h 244414"/>
              <a:gd name="connsiteX13" fmla="*/ 26350 w 505322"/>
              <a:gd name="connsiteY13" fmla="*/ 26126 h 244414"/>
              <a:gd name="connsiteX14" fmla="*/ 8933 w 505322"/>
              <a:gd name="connsiteY14" fmla="*/ 52252 h 244414"/>
              <a:gd name="connsiteX15" fmla="*/ 8933 w 505322"/>
              <a:gd name="connsiteY15" fmla="*/ 130629 h 244414"/>
              <a:gd name="connsiteX16" fmla="*/ 35059 w 505322"/>
              <a:gd name="connsiteY16" fmla="*/ 139337 h 244414"/>
              <a:gd name="connsiteX17" fmla="*/ 43767 w 505322"/>
              <a:gd name="connsiteY17" fmla="*/ 156754 h 2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5322" h="244414">
                <a:moveTo>
                  <a:pt x="43767" y="156754"/>
                </a:moveTo>
                <a:cubicBezTo>
                  <a:pt x="58281" y="162560"/>
                  <a:pt x="74054" y="165887"/>
                  <a:pt x="87310" y="174172"/>
                </a:cubicBezTo>
                <a:cubicBezTo>
                  <a:pt x="97754" y="180699"/>
                  <a:pt x="103414" y="193139"/>
                  <a:pt x="113436" y="200297"/>
                </a:cubicBezTo>
                <a:cubicBezTo>
                  <a:pt x="128684" y="211188"/>
                  <a:pt x="186878" y="234450"/>
                  <a:pt x="200522" y="235132"/>
                </a:cubicBezTo>
                <a:lnTo>
                  <a:pt x="374693" y="243840"/>
                </a:lnTo>
                <a:cubicBezTo>
                  <a:pt x="412430" y="240937"/>
                  <a:pt x="453606" y="251138"/>
                  <a:pt x="487904" y="235132"/>
                </a:cubicBezTo>
                <a:cubicBezTo>
                  <a:pt x="504541" y="227368"/>
                  <a:pt x="505322" y="182880"/>
                  <a:pt x="505322" y="182880"/>
                </a:cubicBezTo>
                <a:cubicBezTo>
                  <a:pt x="499516" y="150949"/>
                  <a:pt x="499555" y="117378"/>
                  <a:pt x="487904" y="87086"/>
                </a:cubicBezTo>
                <a:cubicBezTo>
                  <a:pt x="481830" y="71295"/>
                  <a:pt x="409738" y="52262"/>
                  <a:pt x="409527" y="52252"/>
                </a:cubicBezTo>
                <a:lnTo>
                  <a:pt x="226647" y="43543"/>
                </a:lnTo>
                <a:cubicBezTo>
                  <a:pt x="217939" y="37737"/>
                  <a:pt x="208695" y="32664"/>
                  <a:pt x="200522" y="26126"/>
                </a:cubicBezTo>
                <a:cubicBezTo>
                  <a:pt x="194111" y="20997"/>
                  <a:pt x="190145" y="12933"/>
                  <a:pt x="183104" y="8709"/>
                </a:cubicBezTo>
                <a:cubicBezTo>
                  <a:pt x="175233" y="3986"/>
                  <a:pt x="165687" y="2903"/>
                  <a:pt x="156979" y="0"/>
                </a:cubicBezTo>
                <a:cubicBezTo>
                  <a:pt x="109099" y="3990"/>
                  <a:pt x="61483" y="-9007"/>
                  <a:pt x="26350" y="26126"/>
                </a:cubicBezTo>
                <a:cubicBezTo>
                  <a:pt x="18949" y="33527"/>
                  <a:pt x="14739" y="43543"/>
                  <a:pt x="8933" y="52252"/>
                </a:cubicBezTo>
                <a:cubicBezTo>
                  <a:pt x="4569" y="74071"/>
                  <a:pt x="-8778" y="108491"/>
                  <a:pt x="8933" y="130629"/>
                </a:cubicBezTo>
                <a:cubicBezTo>
                  <a:pt x="14668" y="137797"/>
                  <a:pt x="26350" y="136434"/>
                  <a:pt x="35059" y="139337"/>
                </a:cubicBezTo>
                <a:lnTo>
                  <a:pt x="43767" y="156754"/>
                </a:ln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18" name="Freeform 17"/>
          <p:cNvSpPr/>
          <p:nvPr/>
        </p:nvSpPr>
        <p:spPr bwMode="auto">
          <a:xfrm>
            <a:off x="2126614" y="3382097"/>
            <a:ext cx="587588" cy="703762"/>
          </a:xfrm>
          <a:custGeom>
            <a:avLst/>
            <a:gdLst>
              <a:gd name="connsiteX0" fmla="*/ 142145 w 751745"/>
              <a:gd name="connsiteY0" fmla="*/ 217714 h 609600"/>
              <a:gd name="connsiteX1" fmla="*/ 133437 w 751745"/>
              <a:gd name="connsiteY1" fmla="*/ 531223 h 609600"/>
              <a:gd name="connsiteX2" fmla="*/ 142145 w 751745"/>
              <a:gd name="connsiteY2" fmla="*/ 557348 h 609600"/>
              <a:gd name="connsiteX3" fmla="*/ 159563 w 751745"/>
              <a:gd name="connsiteY3" fmla="*/ 583474 h 609600"/>
              <a:gd name="connsiteX4" fmla="*/ 211814 w 751745"/>
              <a:gd name="connsiteY4" fmla="*/ 609600 h 609600"/>
              <a:gd name="connsiteX5" fmla="*/ 307608 w 751745"/>
              <a:gd name="connsiteY5" fmla="*/ 600891 h 609600"/>
              <a:gd name="connsiteX6" fmla="*/ 333734 w 751745"/>
              <a:gd name="connsiteY6" fmla="*/ 583474 h 609600"/>
              <a:gd name="connsiteX7" fmla="*/ 403403 w 751745"/>
              <a:gd name="connsiteY7" fmla="*/ 566057 h 609600"/>
              <a:gd name="connsiteX8" fmla="*/ 612408 w 751745"/>
              <a:gd name="connsiteY8" fmla="*/ 566057 h 609600"/>
              <a:gd name="connsiteX9" fmla="*/ 638534 w 751745"/>
              <a:gd name="connsiteY9" fmla="*/ 539931 h 609600"/>
              <a:gd name="connsiteX10" fmla="*/ 673368 w 751745"/>
              <a:gd name="connsiteY10" fmla="*/ 487680 h 609600"/>
              <a:gd name="connsiteX11" fmla="*/ 682077 w 751745"/>
              <a:gd name="connsiteY11" fmla="*/ 452845 h 609600"/>
              <a:gd name="connsiteX12" fmla="*/ 690785 w 751745"/>
              <a:gd name="connsiteY12" fmla="*/ 348343 h 609600"/>
              <a:gd name="connsiteX13" fmla="*/ 708203 w 751745"/>
              <a:gd name="connsiteY13" fmla="*/ 322217 h 609600"/>
              <a:gd name="connsiteX14" fmla="*/ 716911 w 751745"/>
              <a:gd name="connsiteY14" fmla="*/ 296091 h 609600"/>
              <a:gd name="connsiteX15" fmla="*/ 751745 w 751745"/>
              <a:gd name="connsiteY15" fmla="*/ 243840 h 609600"/>
              <a:gd name="connsiteX16" fmla="*/ 743037 w 751745"/>
              <a:gd name="connsiteY16" fmla="*/ 139337 h 609600"/>
              <a:gd name="connsiteX17" fmla="*/ 682077 w 751745"/>
              <a:gd name="connsiteY17" fmla="*/ 69668 h 609600"/>
              <a:gd name="connsiteX18" fmla="*/ 655951 w 751745"/>
              <a:gd name="connsiteY18" fmla="*/ 60960 h 609600"/>
              <a:gd name="connsiteX19" fmla="*/ 621117 w 751745"/>
              <a:gd name="connsiteY19" fmla="*/ 43543 h 609600"/>
              <a:gd name="connsiteX20" fmla="*/ 499197 w 751745"/>
              <a:gd name="connsiteY20" fmla="*/ 17417 h 609600"/>
              <a:gd name="connsiteX21" fmla="*/ 368568 w 751745"/>
              <a:gd name="connsiteY21" fmla="*/ 8708 h 609600"/>
              <a:gd name="connsiteX22" fmla="*/ 211814 w 751745"/>
              <a:gd name="connsiteY22" fmla="*/ 0 h 609600"/>
              <a:gd name="connsiteX23" fmla="*/ 63768 w 751745"/>
              <a:gd name="connsiteY23" fmla="*/ 8708 h 609600"/>
              <a:gd name="connsiteX24" fmla="*/ 11517 w 751745"/>
              <a:gd name="connsiteY24" fmla="*/ 26125 h 609600"/>
              <a:gd name="connsiteX25" fmla="*/ 11517 w 751745"/>
              <a:gd name="connsiteY25" fmla="*/ 113211 h 609600"/>
              <a:gd name="connsiteX26" fmla="*/ 63768 w 751745"/>
              <a:gd name="connsiteY26" fmla="*/ 139337 h 609600"/>
              <a:gd name="connsiteX27" fmla="*/ 98603 w 751745"/>
              <a:gd name="connsiteY27" fmla="*/ 182880 h 609600"/>
              <a:gd name="connsiteX28" fmla="*/ 116020 w 751745"/>
              <a:gd name="connsiteY28" fmla="*/ 209005 h 609600"/>
              <a:gd name="connsiteX29" fmla="*/ 142145 w 751745"/>
              <a:gd name="connsiteY29" fmla="*/ 2177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1745" h="609600">
                <a:moveTo>
                  <a:pt x="142145" y="217714"/>
                </a:moveTo>
                <a:cubicBezTo>
                  <a:pt x="145048" y="271417"/>
                  <a:pt x="117664" y="270972"/>
                  <a:pt x="133437" y="531223"/>
                </a:cubicBezTo>
                <a:cubicBezTo>
                  <a:pt x="133992" y="540386"/>
                  <a:pt x="138040" y="549138"/>
                  <a:pt x="142145" y="557348"/>
                </a:cubicBezTo>
                <a:cubicBezTo>
                  <a:pt x="146826" y="566710"/>
                  <a:pt x="152162" y="576073"/>
                  <a:pt x="159563" y="583474"/>
                </a:cubicBezTo>
                <a:cubicBezTo>
                  <a:pt x="176445" y="600356"/>
                  <a:pt x="190565" y="602517"/>
                  <a:pt x="211814" y="609600"/>
                </a:cubicBezTo>
                <a:cubicBezTo>
                  <a:pt x="243745" y="606697"/>
                  <a:pt x="276257" y="607609"/>
                  <a:pt x="307608" y="600891"/>
                </a:cubicBezTo>
                <a:cubicBezTo>
                  <a:pt x="317842" y="598698"/>
                  <a:pt x="324373" y="588155"/>
                  <a:pt x="333734" y="583474"/>
                </a:cubicBezTo>
                <a:cubicBezTo>
                  <a:pt x="351589" y="574546"/>
                  <a:pt x="386836" y="569370"/>
                  <a:pt x="403403" y="566057"/>
                </a:cubicBezTo>
                <a:cubicBezTo>
                  <a:pt x="469751" y="571586"/>
                  <a:pt x="546060" y="583750"/>
                  <a:pt x="612408" y="566057"/>
                </a:cubicBezTo>
                <a:cubicBezTo>
                  <a:pt x="624308" y="562884"/>
                  <a:pt x="630973" y="549653"/>
                  <a:pt x="638534" y="539931"/>
                </a:cubicBezTo>
                <a:cubicBezTo>
                  <a:pt x="651385" y="523408"/>
                  <a:pt x="673368" y="487680"/>
                  <a:pt x="673368" y="487680"/>
                </a:cubicBezTo>
                <a:cubicBezTo>
                  <a:pt x="676271" y="476068"/>
                  <a:pt x="680592" y="464722"/>
                  <a:pt x="682077" y="452845"/>
                </a:cubicBezTo>
                <a:cubicBezTo>
                  <a:pt x="686413" y="418160"/>
                  <a:pt x="683930" y="382619"/>
                  <a:pt x="690785" y="348343"/>
                </a:cubicBezTo>
                <a:cubicBezTo>
                  <a:pt x="692838" y="338080"/>
                  <a:pt x="702397" y="330926"/>
                  <a:pt x="708203" y="322217"/>
                </a:cubicBezTo>
                <a:cubicBezTo>
                  <a:pt x="711106" y="313508"/>
                  <a:pt x="712453" y="304116"/>
                  <a:pt x="716911" y="296091"/>
                </a:cubicBezTo>
                <a:cubicBezTo>
                  <a:pt x="727077" y="277793"/>
                  <a:pt x="751745" y="243840"/>
                  <a:pt x="751745" y="243840"/>
                </a:cubicBezTo>
                <a:cubicBezTo>
                  <a:pt x="748842" y="209006"/>
                  <a:pt x="752392" y="173017"/>
                  <a:pt x="743037" y="139337"/>
                </a:cubicBezTo>
                <a:cubicBezTo>
                  <a:pt x="734609" y="108997"/>
                  <a:pt x="709514" y="83386"/>
                  <a:pt x="682077" y="69668"/>
                </a:cubicBezTo>
                <a:cubicBezTo>
                  <a:pt x="673866" y="65563"/>
                  <a:pt x="664388" y="64576"/>
                  <a:pt x="655951" y="60960"/>
                </a:cubicBezTo>
                <a:cubicBezTo>
                  <a:pt x="644019" y="55846"/>
                  <a:pt x="633433" y="47648"/>
                  <a:pt x="621117" y="43543"/>
                </a:cubicBezTo>
                <a:cubicBezTo>
                  <a:pt x="595545" y="35019"/>
                  <a:pt x="529898" y="20341"/>
                  <a:pt x="499197" y="17417"/>
                </a:cubicBezTo>
                <a:cubicBezTo>
                  <a:pt x="455754" y="13280"/>
                  <a:pt x="412128" y="11348"/>
                  <a:pt x="368568" y="8708"/>
                </a:cubicBezTo>
                <a:lnTo>
                  <a:pt x="211814" y="0"/>
                </a:lnTo>
                <a:cubicBezTo>
                  <a:pt x="162465" y="2903"/>
                  <a:pt x="112787" y="2314"/>
                  <a:pt x="63768" y="8708"/>
                </a:cubicBezTo>
                <a:cubicBezTo>
                  <a:pt x="45563" y="11082"/>
                  <a:pt x="11517" y="26125"/>
                  <a:pt x="11517" y="26125"/>
                </a:cubicBezTo>
                <a:cubicBezTo>
                  <a:pt x="366" y="59577"/>
                  <a:pt x="-7544" y="70324"/>
                  <a:pt x="11517" y="113211"/>
                </a:cubicBezTo>
                <a:cubicBezTo>
                  <a:pt x="17389" y="126422"/>
                  <a:pt x="52176" y="135473"/>
                  <a:pt x="63768" y="139337"/>
                </a:cubicBezTo>
                <a:cubicBezTo>
                  <a:pt x="117368" y="219739"/>
                  <a:pt x="48972" y="120844"/>
                  <a:pt x="98603" y="182880"/>
                </a:cubicBezTo>
                <a:cubicBezTo>
                  <a:pt x="105141" y="191053"/>
                  <a:pt x="107045" y="203620"/>
                  <a:pt x="116020" y="209005"/>
                </a:cubicBezTo>
                <a:cubicBezTo>
                  <a:pt x="123487" y="213485"/>
                  <a:pt x="139242" y="164011"/>
                  <a:pt x="142145" y="217714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C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034055" y="2119536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386297" y="2071319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750562" y="2080650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106038" y="2076650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756154" y="3726184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746231" y="3243037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756153" y="2769561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925676"/>
              </p:ext>
            </p:extLst>
          </p:nvPr>
        </p:nvGraphicFramePr>
        <p:xfrm>
          <a:off x="6890480" y="2213756"/>
          <a:ext cx="3041672" cy="218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18"/>
                <a:gridCol w="760418"/>
                <a:gridCol w="760418"/>
                <a:gridCol w="760418"/>
              </a:tblGrid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7" name="Straight Arrow Connector 26"/>
          <p:cNvCxnSpPr/>
          <p:nvPr/>
        </p:nvCxnSpPr>
        <p:spPr bwMode="auto">
          <a:xfrm>
            <a:off x="6807952" y="4555165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 flipV="1">
            <a:off x="6807952" y="1964365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Rectangle 28"/>
          <p:cNvSpPr/>
          <p:nvPr/>
        </p:nvSpPr>
        <p:spPr bwMode="auto">
          <a:xfrm>
            <a:off x="7299712" y="4660911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30" name="Rectangle 29"/>
          <p:cNvSpPr/>
          <p:nvPr/>
        </p:nvSpPr>
        <p:spPr bwMode="auto">
          <a:xfrm rot="16200000">
            <a:off x="5286338" y="3107365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7299712" y="3457101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379163" y="3457101"/>
            <a:ext cx="666322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8064704" y="3457101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7281490" y="2948336"/>
            <a:ext cx="763995" cy="508765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7243271" y="2386699"/>
            <a:ext cx="15085" cy="618088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310444" y="2325384"/>
            <a:ext cx="666227" cy="679403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8045485" y="2301025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041591" y="2337563"/>
            <a:ext cx="706919" cy="1766849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8765692" y="3439795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8845143" y="3439795"/>
            <a:ext cx="666322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9530684" y="3439795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8844678" y="2930985"/>
            <a:ext cx="763995" cy="508765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8806459" y="2369348"/>
            <a:ext cx="15085" cy="618088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873632" y="2308033"/>
            <a:ext cx="666227" cy="679403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9608673" y="2283674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ight Brace 46"/>
          <p:cNvSpPr/>
          <p:nvPr/>
        </p:nvSpPr>
        <p:spPr>
          <a:xfrm rot="16200000">
            <a:off x="2903381" y="4934120"/>
            <a:ext cx="291355" cy="6749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712473" y="4827334"/>
            <a:ext cx="673824" cy="32620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C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9" name="Right Brace 48"/>
          <p:cNvSpPr/>
          <p:nvPr/>
        </p:nvSpPr>
        <p:spPr>
          <a:xfrm rot="5400000">
            <a:off x="10699513" y="5618887"/>
            <a:ext cx="266676" cy="707868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0565103" y="6186196"/>
            <a:ext cx="535496" cy="298579"/>
          </a:xfrm>
          <a:prstGeom prst="rect">
            <a:avLst/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51" name="Right Brace 50"/>
          <p:cNvSpPr/>
          <p:nvPr/>
        </p:nvSpPr>
        <p:spPr>
          <a:xfrm rot="5400000">
            <a:off x="9073986" y="5560030"/>
            <a:ext cx="266676" cy="707868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939576" y="6127339"/>
            <a:ext cx="535496" cy="298579"/>
          </a:xfrm>
          <a:prstGeom prst="rect">
            <a:avLst/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53" name="Right Brace 52"/>
          <p:cNvSpPr/>
          <p:nvPr/>
        </p:nvSpPr>
        <p:spPr>
          <a:xfrm rot="5400000">
            <a:off x="7633199" y="5585488"/>
            <a:ext cx="266676" cy="568828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534451" y="6083277"/>
            <a:ext cx="430313" cy="298579"/>
          </a:xfrm>
          <a:prstGeom prst="rect">
            <a:avLst/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55" name="Right Brace 54"/>
          <p:cNvSpPr/>
          <p:nvPr/>
        </p:nvSpPr>
        <p:spPr>
          <a:xfrm rot="5400000">
            <a:off x="5420676" y="5629550"/>
            <a:ext cx="266676" cy="568828"/>
          </a:xfrm>
          <a:prstGeom prst="rightBr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321928" y="6127339"/>
            <a:ext cx="430313" cy="298579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245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838200" y="134209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Analytical Analysis of Z-Order curves</a:t>
            </a:r>
            <a:endParaRPr lang="en-US" sz="3800" dirty="0"/>
          </a:p>
        </p:txBody>
      </p:sp>
      <p:sp>
        <p:nvSpPr>
          <p:cNvPr id="81" name="Content Placeholder 13"/>
          <p:cNvSpPr>
            <a:spLocks noGrp="1"/>
          </p:cNvSpPr>
          <p:nvPr>
            <p:ph idx="1"/>
          </p:nvPr>
        </p:nvSpPr>
        <p:spPr>
          <a:xfrm>
            <a:off x="838200" y="830585"/>
            <a:ext cx="10515600" cy="795676"/>
          </a:xfrm>
        </p:spPr>
        <p:txBody>
          <a:bodyPr>
            <a:normAutofit fontScale="92500" lnSpcReduction="10000"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b="1" dirty="0" smtClean="0"/>
              <a:t>Correctness of Range search (and spatial join) on Z-order curves: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000" u="sng" dirty="0" smtClean="0"/>
              <a:t>Proof Sketch:</a:t>
            </a:r>
            <a:r>
              <a:rPr lang="en-US" sz="2000" b="1" dirty="0"/>
              <a:t> </a:t>
            </a:r>
            <a:r>
              <a:rPr lang="en-US" sz="2000" dirty="0" smtClean="0"/>
              <a:t>Consider again our previous example:</a:t>
            </a:r>
            <a:endParaRPr lang="en-US" sz="1900" dirty="0" smtClean="0"/>
          </a:p>
        </p:txBody>
      </p:sp>
      <p:sp>
        <p:nvSpPr>
          <p:cNvPr id="9" name="Content Placeholder 13"/>
          <p:cNvSpPr txBox="1">
            <a:spLocks/>
          </p:cNvSpPr>
          <p:nvPr/>
        </p:nvSpPr>
        <p:spPr>
          <a:xfrm>
            <a:off x="1100433" y="5137325"/>
            <a:ext cx="10992040" cy="1656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000" b="1" dirty="0" smtClean="0"/>
              <a:t>Z-order</a:t>
            </a:r>
            <a:r>
              <a:rPr lang="en-US" sz="1700" b="1" dirty="0" smtClean="0"/>
              <a:t>:  </a:t>
            </a:r>
            <a:r>
              <a:rPr lang="en-US" sz="1800" b="1" dirty="0" smtClean="0">
                <a:solidFill>
                  <a:srgbClr val="0070C0"/>
                </a:solidFill>
              </a:rPr>
              <a:t>(0,0) (0,1) </a:t>
            </a:r>
            <a:r>
              <a:rPr lang="en-US" sz="1800" b="1" dirty="0" smtClean="0"/>
              <a:t>(1,0) (1,1) (0,2) </a:t>
            </a:r>
            <a:r>
              <a:rPr lang="en-U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(0,3) </a:t>
            </a:r>
            <a:r>
              <a:rPr lang="en-US" sz="1800" b="1" dirty="0" smtClean="0"/>
              <a:t>(1,2) (1,3) (2,0) </a:t>
            </a:r>
            <a:r>
              <a:rPr lang="en-US" sz="1800" b="1" dirty="0" smtClean="0">
                <a:solidFill>
                  <a:srgbClr val="7030A0"/>
                </a:solidFill>
              </a:rPr>
              <a:t>(2,1) </a:t>
            </a:r>
            <a:r>
              <a:rPr lang="en-US" sz="1800" b="1" dirty="0" smtClean="0"/>
              <a:t>(3,0) </a:t>
            </a:r>
            <a:r>
              <a:rPr lang="en-US" sz="1800" b="1" dirty="0" smtClean="0">
                <a:solidFill>
                  <a:srgbClr val="7030A0"/>
                </a:solidFill>
              </a:rPr>
              <a:t>(3,1) (2,2) </a:t>
            </a:r>
            <a:r>
              <a:rPr lang="en-US" sz="1800" b="1" dirty="0" smtClean="0"/>
              <a:t>(2,3) </a:t>
            </a:r>
            <a:r>
              <a:rPr lang="en-US" sz="1800" b="1" dirty="0" smtClean="0">
                <a:solidFill>
                  <a:srgbClr val="7030A0"/>
                </a:solidFill>
              </a:rPr>
              <a:t>(3,2) (3,3)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1800" b="1" dirty="0" smtClean="0">
              <a:solidFill>
                <a:srgbClr val="7030A0"/>
              </a:solidFill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1800" b="1" dirty="0" smtClean="0">
                <a:solidFill>
                  <a:srgbClr val="FF0000"/>
                </a:solidFill>
              </a:rPr>
              <a:t>Retrieved all records within this range and cross checked the result.  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1900" dirty="0" smtClean="0"/>
          </a:p>
          <a:p>
            <a:pPr lvl="1"/>
            <a:endParaRPr lang="en-US" sz="1900" dirty="0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888650"/>
              </p:ext>
            </p:extLst>
          </p:nvPr>
        </p:nvGraphicFramePr>
        <p:xfrm>
          <a:off x="2104970" y="2298247"/>
          <a:ext cx="2578444" cy="190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11"/>
                <a:gridCol w="644611"/>
                <a:gridCol w="644611"/>
                <a:gridCol w="644611"/>
              </a:tblGrid>
              <a:tr h="47611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 flipV="1">
            <a:off x="1761615" y="4200443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 bwMode="auto">
          <a:xfrm>
            <a:off x="1876372" y="4403016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1876372" y="1812216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ctangle 13"/>
          <p:cNvSpPr/>
          <p:nvPr/>
        </p:nvSpPr>
        <p:spPr bwMode="auto">
          <a:xfrm>
            <a:off x="2167097" y="4585907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0      1      2      3 </a:t>
            </a:r>
          </a:p>
        </p:txBody>
      </p:sp>
      <p:sp>
        <p:nvSpPr>
          <p:cNvPr id="15" name="Rectangle 14"/>
          <p:cNvSpPr/>
          <p:nvPr/>
        </p:nvSpPr>
        <p:spPr bwMode="auto">
          <a:xfrm rot="16200000">
            <a:off x="356882" y="2996614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3705749" y="2482775"/>
            <a:ext cx="941615" cy="1140823"/>
          </a:xfrm>
          <a:custGeom>
            <a:avLst/>
            <a:gdLst>
              <a:gd name="connsiteX0" fmla="*/ 130629 w 1428206"/>
              <a:gd name="connsiteY0" fmla="*/ 618309 h 1332412"/>
              <a:gd name="connsiteX1" fmla="*/ 78377 w 1428206"/>
              <a:gd name="connsiteY1" fmla="*/ 687977 h 1332412"/>
              <a:gd name="connsiteX2" fmla="*/ 69669 w 1428206"/>
              <a:gd name="connsiteY2" fmla="*/ 714103 h 1332412"/>
              <a:gd name="connsiteX3" fmla="*/ 26126 w 1428206"/>
              <a:gd name="connsiteY3" fmla="*/ 783772 h 1332412"/>
              <a:gd name="connsiteX4" fmla="*/ 8709 w 1428206"/>
              <a:gd name="connsiteY4" fmla="*/ 853440 h 1332412"/>
              <a:gd name="connsiteX5" fmla="*/ 0 w 1428206"/>
              <a:gd name="connsiteY5" fmla="*/ 888274 h 1332412"/>
              <a:gd name="connsiteX6" fmla="*/ 17417 w 1428206"/>
              <a:gd name="connsiteY6" fmla="*/ 1079863 h 1332412"/>
              <a:gd name="connsiteX7" fmla="*/ 34834 w 1428206"/>
              <a:gd name="connsiteY7" fmla="*/ 1105989 h 1332412"/>
              <a:gd name="connsiteX8" fmla="*/ 43543 w 1428206"/>
              <a:gd name="connsiteY8" fmla="*/ 1132114 h 1332412"/>
              <a:gd name="connsiteX9" fmla="*/ 69669 w 1428206"/>
              <a:gd name="connsiteY9" fmla="*/ 1149532 h 1332412"/>
              <a:gd name="connsiteX10" fmla="*/ 87086 w 1428206"/>
              <a:gd name="connsiteY10" fmla="*/ 1193074 h 1332412"/>
              <a:gd name="connsiteX11" fmla="*/ 139337 w 1428206"/>
              <a:gd name="connsiteY11" fmla="*/ 1236617 h 1332412"/>
              <a:gd name="connsiteX12" fmla="*/ 156754 w 1428206"/>
              <a:gd name="connsiteY12" fmla="*/ 1262743 h 1332412"/>
              <a:gd name="connsiteX13" fmla="*/ 235132 w 1428206"/>
              <a:gd name="connsiteY13" fmla="*/ 1306286 h 1332412"/>
              <a:gd name="connsiteX14" fmla="*/ 278674 w 1428206"/>
              <a:gd name="connsiteY14" fmla="*/ 1332412 h 1332412"/>
              <a:gd name="connsiteX15" fmla="*/ 357052 w 1428206"/>
              <a:gd name="connsiteY15" fmla="*/ 1323703 h 1332412"/>
              <a:gd name="connsiteX16" fmla="*/ 391886 w 1428206"/>
              <a:gd name="connsiteY16" fmla="*/ 1271452 h 1332412"/>
              <a:gd name="connsiteX17" fmla="*/ 409303 w 1428206"/>
              <a:gd name="connsiteY17" fmla="*/ 1245326 h 1332412"/>
              <a:gd name="connsiteX18" fmla="*/ 418012 w 1428206"/>
              <a:gd name="connsiteY18" fmla="*/ 1193074 h 1332412"/>
              <a:gd name="connsiteX19" fmla="*/ 435429 w 1428206"/>
              <a:gd name="connsiteY19" fmla="*/ 1166949 h 1332412"/>
              <a:gd name="connsiteX20" fmla="*/ 496389 w 1428206"/>
              <a:gd name="connsiteY20" fmla="*/ 1123406 h 1332412"/>
              <a:gd name="connsiteX21" fmla="*/ 670560 w 1428206"/>
              <a:gd name="connsiteY21" fmla="*/ 1132114 h 1332412"/>
              <a:gd name="connsiteX22" fmla="*/ 748937 w 1428206"/>
              <a:gd name="connsiteY22" fmla="*/ 1166949 h 1332412"/>
              <a:gd name="connsiteX23" fmla="*/ 809897 w 1428206"/>
              <a:gd name="connsiteY23" fmla="*/ 1184366 h 1332412"/>
              <a:gd name="connsiteX24" fmla="*/ 879566 w 1428206"/>
              <a:gd name="connsiteY24" fmla="*/ 1201783 h 1332412"/>
              <a:gd name="connsiteX25" fmla="*/ 1114697 w 1428206"/>
              <a:gd name="connsiteY25" fmla="*/ 1193074 h 1332412"/>
              <a:gd name="connsiteX26" fmla="*/ 1140823 w 1428206"/>
              <a:gd name="connsiteY26" fmla="*/ 1184366 h 1332412"/>
              <a:gd name="connsiteX27" fmla="*/ 1175657 w 1428206"/>
              <a:gd name="connsiteY27" fmla="*/ 1175657 h 1332412"/>
              <a:gd name="connsiteX28" fmla="*/ 1227909 w 1428206"/>
              <a:gd name="connsiteY28" fmla="*/ 1158240 h 1332412"/>
              <a:gd name="connsiteX29" fmla="*/ 1288869 w 1428206"/>
              <a:gd name="connsiteY29" fmla="*/ 1140823 h 1332412"/>
              <a:gd name="connsiteX30" fmla="*/ 1341120 w 1428206"/>
              <a:gd name="connsiteY30" fmla="*/ 1114697 h 1332412"/>
              <a:gd name="connsiteX31" fmla="*/ 1375954 w 1428206"/>
              <a:gd name="connsiteY31" fmla="*/ 1079863 h 1332412"/>
              <a:gd name="connsiteX32" fmla="*/ 1402080 w 1428206"/>
              <a:gd name="connsiteY32" fmla="*/ 1062446 h 1332412"/>
              <a:gd name="connsiteX33" fmla="*/ 1410789 w 1428206"/>
              <a:gd name="connsiteY33" fmla="*/ 1036320 h 1332412"/>
              <a:gd name="connsiteX34" fmla="*/ 1428206 w 1428206"/>
              <a:gd name="connsiteY34" fmla="*/ 923109 h 1332412"/>
              <a:gd name="connsiteX35" fmla="*/ 1419497 w 1428206"/>
              <a:gd name="connsiteY35" fmla="*/ 644434 h 1332412"/>
              <a:gd name="connsiteX36" fmla="*/ 1410789 w 1428206"/>
              <a:gd name="connsiteY36" fmla="*/ 618309 h 1332412"/>
              <a:gd name="connsiteX37" fmla="*/ 1402080 w 1428206"/>
              <a:gd name="connsiteY37" fmla="*/ 574766 h 1332412"/>
              <a:gd name="connsiteX38" fmla="*/ 1393372 w 1428206"/>
              <a:gd name="connsiteY38" fmla="*/ 548640 h 1332412"/>
              <a:gd name="connsiteX39" fmla="*/ 1384663 w 1428206"/>
              <a:gd name="connsiteY39" fmla="*/ 513806 h 1332412"/>
              <a:gd name="connsiteX40" fmla="*/ 1367246 w 1428206"/>
              <a:gd name="connsiteY40" fmla="*/ 400594 h 1332412"/>
              <a:gd name="connsiteX41" fmla="*/ 1349829 w 1428206"/>
              <a:gd name="connsiteY41" fmla="*/ 374469 h 1332412"/>
              <a:gd name="connsiteX42" fmla="*/ 1332412 w 1428206"/>
              <a:gd name="connsiteY42" fmla="*/ 322217 h 1332412"/>
              <a:gd name="connsiteX43" fmla="*/ 1297577 w 1428206"/>
              <a:gd name="connsiteY43" fmla="*/ 261257 h 1332412"/>
              <a:gd name="connsiteX44" fmla="*/ 1280160 w 1428206"/>
              <a:gd name="connsiteY44" fmla="*/ 226423 h 1332412"/>
              <a:gd name="connsiteX45" fmla="*/ 1254034 w 1428206"/>
              <a:gd name="connsiteY45" fmla="*/ 156754 h 1332412"/>
              <a:gd name="connsiteX46" fmla="*/ 1245326 w 1428206"/>
              <a:gd name="connsiteY46" fmla="*/ 121920 h 1332412"/>
              <a:gd name="connsiteX47" fmla="*/ 1219200 w 1428206"/>
              <a:gd name="connsiteY47" fmla="*/ 95794 h 1332412"/>
              <a:gd name="connsiteX48" fmla="*/ 1149532 w 1428206"/>
              <a:gd name="connsiteY48" fmla="*/ 60960 h 1332412"/>
              <a:gd name="connsiteX49" fmla="*/ 1105989 w 1428206"/>
              <a:gd name="connsiteY49" fmla="*/ 52252 h 1332412"/>
              <a:gd name="connsiteX50" fmla="*/ 1053737 w 1428206"/>
              <a:gd name="connsiteY50" fmla="*/ 34834 h 1332412"/>
              <a:gd name="connsiteX51" fmla="*/ 1018903 w 1428206"/>
              <a:gd name="connsiteY51" fmla="*/ 26126 h 1332412"/>
              <a:gd name="connsiteX52" fmla="*/ 975360 w 1428206"/>
              <a:gd name="connsiteY52" fmla="*/ 17417 h 1332412"/>
              <a:gd name="connsiteX53" fmla="*/ 923109 w 1428206"/>
              <a:gd name="connsiteY53" fmla="*/ 0 h 1332412"/>
              <a:gd name="connsiteX54" fmla="*/ 766354 w 1428206"/>
              <a:gd name="connsiteY54" fmla="*/ 8709 h 1332412"/>
              <a:gd name="connsiteX55" fmla="*/ 740229 w 1428206"/>
              <a:gd name="connsiteY55" fmla="*/ 43543 h 1332412"/>
              <a:gd name="connsiteX56" fmla="*/ 705394 w 1428206"/>
              <a:gd name="connsiteY56" fmla="*/ 78377 h 1332412"/>
              <a:gd name="connsiteX57" fmla="*/ 731520 w 1428206"/>
              <a:gd name="connsiteY57" fmla="*/ 235132 h 1332412"/>
              <a:gd name="connsiteX58" fmla="*/ 748937 w 1428206"/>
              <a:gd name="connsiteY58" fmla="*/ 261257 h 1332412"/>
              <a:gd name="connsiteX59" fmla="*/ 766354 w 1428206"/>
              <a:gd name="connsiteY59" fmla="*/ 313509 h 1332412"/>
              <a:gd name="connsiteX60" fmla="*/ 748937 w 1428206"/>
              <a:gd name="connsiteY60" fmla="*/ 339634 h 1332412"/>
              <a:gd name="connsiteX61" fmla="*/ 705394 w 1428206"/>
              <a:gd name="connsiteY61" fmla="*/ 348343 h 1332412"/>
              <a:gd name="connsiteX62" fmla="*/ 644434 w 1428206"/>
              <a:gd name="connsiteY62" fmla="*/ 365760 h 1332412"/>
              <a:gd name="connsiteX63" fmla="*/ 609600 w 1428206"/>
              <a:gd name="connsiteY63" fmla="*/ 374469 h 1332412"/>
              <a:gd name="connsiteX64" fmla="*/ 583474 w 1428206"/>
              <a:gd name="connsiteY64" fmla="*/ 391886 h 1332412"/>
              <a:gd name="connsiteX65" fmla="*/ 487680 w 1428206"/>
              <a:gd name="connsiteY65" fmla="*/ 409303 h 1332412"/>
              <a:gd name="connsiteX66" fmla="*/ 400594 w 1428206"/>
              <a:gd name="connsiteY66" fmla="*/ 461554 h 1332412"/>
              <a:gd name="connsiteX67" fmla="*/ 374469 w 1428206"/>
              <a:gd name="connsiteY67" fmla="*/ 478972 h 1332412"/>
              <a:gd name="connsiteX68" fmla="*/ 348343 w 1428206"/>
              <a:gd name="connsiteY68" fmla="*/ 487680 h 1332412"/>
              <a:gd name="connsiteX69" fmla="*/ 313509 w 1428206"/>
              <a:gd name="connsiteY69" fmla="*/ 505097 h 1332412"/>
              <a:gd name="connsiteX70" fmla="*/ 278674 w 1428206"/>
              <a:gd name="connsiteY70" fmla="*/ 513806 h 1332412"/>
              <a:gd name="connsiteX71" fmla="*/ 252549 w 1428206"/>
              <a:gd name="connsiteY71" fmla="*/ 531223 h 1332412"/>
              <a:gd name="connsiteX72" fmla="*/ 226423 w 1428206"/>
              <a:gd name="connsiteY72" fmla="*/ 539932 h 1332412"/>
              <a:gd name="connsiteX73" fmla="*/ 200297 w 1428206"/>
              <a:gd name="connsiteY73" fmla="*/ 566057 h 1332412"/>
              <a:gd name="connsiteX74" fmla="*/ 174172 w 1428206"/>
              <a:gd name="connsiteY74" fmla="*/ 583474 h 1332412"/>
              <a:gd name="connsiteX75" fmla="*/ 156754 w 1428206"/>
              <a:gd name="connsiteY75" fmla="*/ 609600 h 1332412"/>
              <a:gd name="connsiteX76" fmla="*/ 130629 w 1428206"/>
              <a:gd name="connsiteY76" fmla="*/ 618309 h 13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428206" h="1332412">
                <a:moveTo>
                  <a:pt x="130629" y="618309"/>
                </a:moveTo>
                <a:cubicBezTo>
                  <a:pt x="117566" y="631372"/>
                  <a:pt x="87619" y="669494"/>
                  <a:pt x="78377" y="687977"/>
                </a:cubicBezTo>
                <a:cubicBezTo>
                  <a:pt x="74272" y="696188"/>
                  <a:pt x="74223" y="706133"/>
                  <a:pt x="69669" y="714103"/>
                </a:cubicBezTo>
                <a:cubicBezTo>
                  <a:pt x="26796" y="789132"/>
                  <a:pt x="58046" y="709292"/>
                  <a:pt x="26126" y="783772"/>
                </a:cubicBezTo>
                <a:cubicBezTo>
                  <a:pt x="15350" y="808916"/>
                  <a:pt x="15002" y="825120"/>
                  <a:pt x="8709" y="853440"/>
                </a:cubicBezTo>
                <a:cubicBezTo>
                  <a:pt x="6113" y="865124"/>
                  <a:pt x="2903" y="876663"/>
                  <a:pt x="0" y="888274"/>
                </a:cubicBezTo>
                <a:cubicBezTo>
                  <a:pt x="5806" y="952137"/>
                  <a:pt x="7286" y="1016542"/>
                  <a:pt x="17417" y="1079863"/>
                </a:cubicBezTo>
                <a:cubicBezTo>
                  <a:pt x="19071" y="1090198"/>
                  <a:pt x="30153" y="1096628"/>
                  <a:pt x="34834" y="1105989"/>
                </a:cubicBezTo>
                <a:cubicBezTo>
                  <a:pt x="38939" y="1114199"/>
                  <a:pt x="37809" y="1124946"/>
                  <a:pt x="43543" y="1132114"/>
                </a:cubicBezTo>
                <a:cubicBezTo>
                  <a:pt x="50082" y="1140287"/>
                  <a:pt x="60960" y="1143726"/>
                  <a:pt x="69669" y="1149532"/>
                </a:cubicBezTo>
                <a:cubicBezTo>
                  <a:pt x="75475" y="1164046"/>
                  <a:pt x="79330" y="1179502"/>
                  <a:pt x="87086" y="1193074"/>
                </a:cubicBezTo>
                <a:cubicBezTo>
                  <a:pt x="94008" y="1205187"/>
                  <a:pt x="134628" y="1233086"/>
                  <a:pt x="139337" y="1236617"/>
                </a:cubicBezTo>
                <a:cubicBezTo>
                  <a:pt x="145143" y="1245326"/>
                  <a:pt x="148877" y="1255851"/>
                  <a:pt x="156754" y="1262743"/>
                </a:cubicBezTo>
                <a:cubicBezTo>
                  <a:pt x="229976" y="1326812"/>
                  <a:pt x="183301" y="1280370"/>
                  <a:pt x="235132" y="1306286"/>
                </a:cubicBezTo>
                <a:cubicBezTo>
                  <a:pt x="250271" y="1313856"/>
                  <a:pt x="264160" y="1323703"/>
                  <a:pt x="278674" y="1332412"/>
                </a:cubicBezTo>
                <a:cubicBezTo>
                  <a:pt x="304800" y="1329509"/>
                  <a:pt x="332114" y="1332016"/>
                  <a:pt x="357052" y="1323703"/>
                </a:cubicBezTo>
                <a:cubicBezTo>
                  <a:pt x="386765" y="1313799"/>
                  <a:pt x="381446" y="1292332"/>
                  <a:pt x="391886" y="1271452"/>
                </a:cubicBezTo>
                <a:cubicBezTo>
                  <a:pt x="396567" y="1262091"/>
                  <a:pt x="403497" y="1254035"/>
                  <a:pt x="409303" y="1245326"/>
                </a:cubicBezTo>
                <a:cubicBezTo>
                  <a:pt x="412206" y="1227909"/>
                  <a:pt x="412428" y="1209825"/>
                  <a:pt x="418012" y="1193074"/>
                </a:cubicBezTo>
                <a:cubicBezTo>
                  <a:pt x="421322" y="1183145"/>
                  <a:pt x="428729" y="1174989"/>
                  <a:pt x="435429" y="1166949"/>
                </a:cubicBezTo>
                <a:cubicBezTo>
                  <a:pt x="460648" y="1136686"/>
                  <a:pt x="461170" y="1141015"/>
                  <a:pt x="496389" y="1123406"/>
                </a:cubicBezTo>
                <a:cubicBezTo>
                  <a:pt x="554446" y="1126309"/>
                  <a:pt x="612845" y="1125188"/>
                  <a:pt x="670560" y="1132114"/>
                </a:cubicBezTo>
                <a:cubicBezTo>
                  <a:pt x="689313" y="1134364"/>
                  <a:pt x="730717" y="1159141"/>
                  <a:pt x="748937" y="1166949"/>
                </a:cubicBezTo>
                <a:cubicBezTo>
                  <a:pt x="769809" y="1175894"/>
                  <a:pt x="787813" y="1178056"/>
                  <a:pt x="809897" y="1184366"/>
                </a:cubicBezTo>
                <a:cubicBezTo>
                  <a:pt x="872373" y="1202216"/>
                  <a:pt x="791051" y="1184079"/>
                  <a:pt x="879566" y="1201783"/>
                </a:cubicBezTo>
                <a:cubicBezTo>
                  <a:pt x="957943" y="1198880"/>
                  <a:pt x="1036440" y="1198291"/>
                  <a:pt x="1114697" y="1193074"/>
                </a:cubicBezTo>
                <a:cubicBezTo>
                  <a:pt x="1123856" y="1192463"/>
                  <a:pt x="1131997" y="1186888"/>
                  <a:pt x="1140823" y="1184366"/>
                </a:cubicBezTo>
                <a:cubicBezTo>
                  <a:pt x="1152331" y="1181078"/>
                  <a:pt x="1164193" y="1179096"/>
                  <a:pt x="1175657" y="1175657"/>
                </a:cubicBezTo>
                <a:cubicBezTo>
                  <a:pt x="1193242" y="1170381"/>
                  <a:pt x="1210324" y="1163515"/>
                  <a:pt x="1227909" y="1158240"/>
                </a:cubicBezTo>
                <a:cubicBezTo>
                  <a:pt x="1241866" y="1154053"/>
                  <a:pt x="1274232" y="1148142"/>
                  <a:pt x="1288869" y="1140823"/>
                </a:cubicBezTo>
                <a:cubicBezTo>
                  <a:pt x="1356396" y="1107059"/>
                  <a:pt x="1275451" y="1136588"/>
                  <a:pt x="1341120" y="1114697"/>
                </a:cubicBezTo>
                <a:cubicBezTo>
                  <a:pt x="1352731" y="1103086"/>
                  <a:pt x="1363486" y="1090550"/>
                  <a:pt x="1375954" y="1079863"/>
                </a:cubicBezTo>
                <a:cubicBezTo>
                  <a:pt x="1383901" y="1073052"/>
                  <a:pt x="1395542" y="1070619"/>
                  <a:pt x="1402080" y="1062446"/>
                </a:cubicBezTo>
                <a:cubicBezTo>
                  <a:pt x="1407815" y="1055278"/>
                  <a:pt x="1408563" y="1045226"/>
                  <a:pt x="1410789" y="1036320"/>
                </a:cubicBezTo>
                <a:cubicBezTo>
                  <a:pt x="1420761" y="996433"/>
                  <a:pt x="1422919" y="965399"/>
                  <a:pt x="1428206" y="923109"/>
                </a:cubicBezTo>
                <a:cubicBezTo>
                  <a:pt x="1425303" y="830217"/>
                  <a:pt x="1424799" y="737220"/>
                  <a:pt x="1419497" y="644434"/>
                </a:cubicBezTo>
                <a:cubicBezTo>
                  <a:pt x="1418973" y="635270"/>
                  <a:pt x="1413015" y="627214"/>
                  <a:pt x="1410789" y="618309"/>
                </a:cubicBezTo>
                <a:cubicBezTo>
                  <a:pt x="1407199" y="603949"/>
                  <a:pt x="1405670" y="589126"/>
                  <a:pt x="1402080" y="574766"/>
                </a:cubicBezTo>
                <a:cubicBezTo>
                  <a:pt x="1399854" y="565860"/>
                  <a:pt x="1395894" y="557466"/>
                  <a:pt x="1393372" y="548640"/>
                </a:cubicBezTo>
                <a:cubicBezTo>
                  <a:pt x="1390084" y="537132"/>
                  <a:pt x="1387566" y="525417"/>
                  <a:pt x="1384663" y="513806"/>
                </a:cubicBezTo>
                <a:cubicBezTo>
                  <a:pt x="1382916" y="498080"/>
                  <a:pt x="1378557" y="426988"/>
                  <a:pt x="1367246" y="400594"/>
                </a:cubicBezTo>
                <a:cubicBezTo>
                  <a:pt x="1363123" y="390974"/>
                  <a:pt x="1354080" y="384033"/>
                  <a:pt x="1349829" y="374469"/>
                </a:cubicBezTo>
                <a:cubicBezTo>
                  <a:pt x="1342373" y="357692"/>
                  <a:pt x="1340623" y="338638"/>
                  <a:pt x="1332412" y="322217"/>
                </a:cubicBezTo>
                <a:cubicBezTo>
                  <a:pt x="1279764" y="216927"/>
                  <a:pt x="1346824" y="347441"/>
                  <a:pt x="1297577" y="261257"/>
                </a:cubicBezTo>
                <a:cubicBezTo>
                  <a:pt x="1291136" y="249986"/>
                  <a:pt x="1285966" y="238034"/>
                  <a:pt x="1280160" y="226423"/>
                </a:cubicBezTo>
                <a:cubicBezTo>
                  <a:pt x="1258074" y="115988"/>
                  <a:pt x="1287671" y="235239"/>
                  <a:pt x="1254034" y="156754"/>
                </a:cubicBezTo>
                <a:cubicBezTo>
                  <a:pt x="1249319" y="145753"/>
                  <a:pt x="1251264" y="132312"/>
                  <a:pt x="1245326" y="121920"/>
                </a:cubicBezTo>
                <a:cubicBezTo>
                  <a:pt x="1239216" y="111227"/>
                  <a:pt x="1228661" y="103678"/>
                  <a:pt x="1219200" y="95794"/>
                </a:cubicBezTo>
                <a:cubicBezTo>
                  <a:pt x="1198984" y="78947"/>
                  <a:pt x="1174539" y="68462"/>
                  <a:pt x="1149532" y="60960"/>
                </a:cubicBezTo>
                <a:cubicBezTo>
                  <a:pt x="1135354" y="56707"/>
                  <a:pt x="1120269" y="56147"/>
                  <a:pt x="1105989" y="52252"/>
                </a:cubicBezTo>
                <a:cubicBezTo>
                  <a:pt x="1088276" y="47421"/>
                  <a:pt x="1071548" y="39287"/>
                  <a:pt x="1053737" y="34834"/>
                </a:cubicBezTo>
                <a:cubicBezTo>
                  <a:pt x="1042126" y="31931"/>
                  <a:pt x="1030587" y="28722"/>
                  <a:pt x="1018903" y="26126"/>
                </a:cubicBezTo>
                <a:cubicBezTo>
                  <a:pt x="1004454" y="22915"/>
                  <a:pt x="989640" y="21312"/>
                  <a:pt x="975360" y="17417"/>
                </a:cubicBezTo>
                <a:cubicBezTo>
                  <a:pt x="957648" y="12586"/>
                  <a:pt x="940526" y="5806"/>
                  <a:pt x="923109" y="0"/>
                </a:cubicBezTo>
                <a:cubicBezTo>
                  <a:pt x="870857" y="2903"/>
                  <a:pt x="817263" y="-3412"/>
                  <a:pt x="766354" y="8709"/>
                </a:cubicBezTo>
                <a:cubicBezTo>
                  <a:pt x="752235" y="12071"/>
                  <a:pt x="749787" y="32620"/>
                  <a:pt x="740229" y="43543"/>
                </a:cubicBezTo>
                <a:cubicBezTo>
                  <a:pt x="729416" y="55901"/>
                  <a:pt x="717006" y="66766"/>
                  <a:pt x="705394" y="78377"/>
                </a:cubicBezTo>
                <a:cubicBezTo>
                  <a:pt x="712745" y="181284"/>
                  <a:pt x="696610" y="174039"/>
                  <a:pt x="731520" y="235132"/>
                </a:cubicBezTo>
                <a:cubicBezTo>
                  <a:pt x="736713" y="244219"/>
                  <a:pt x="744686" y="251693"/>
                  <a:pt x="748937" y="261257"/>
                </a:cubicBezTo>
                <a:cubicBezTo>
                  <a:pt x="756393" y="278034"/>
                  <a:pt x="766354" y="313509"/>
                  <a:pt x="766354" y="313509"/>
                </a:cubicBezTo>
                <a:cubicBezTo>
                  <a:pt x="760548" y="322217"/>
                  <a:pt x="758024" y="334441"/>
                  <a:pt x="748937" y="339634"/>
                </a:cubicBezTo>
                <a:cubicBezTo>
                  <a:pt x="736085" y="346978"/>
                  <a:pt x="719843" y="345132"/>
                  <a:pt x="705394" y="348343"/>
                </a:cubicBezTo>
                <a:cubicBezTo>
                  <a:pt x="644155" y="361952"/>
                  <a:pt x="695336" y="351217"/>
                  <a:pt x="644434" y="365760"/>
                </a:cubicBezTo>
                <a:cubicBezTo>
                  <a:pt x="632926" y="369048"/>
                  <a:pt x="621211" y="371566"/>
                  <a:pt x="609600" y="374469"/>
                </a:cubicBezTo>
                <a:cubicBezTo>
                  <a:pt x="600891" y="380275"/>
                  <a:pt x="593499" y="388879"/>
                  <a:pt x="583474" y="391886"/>
                </a:cubicBezTo>
                <a:cubicBezTo>
                  <a:pt x="514590" y="412551"/>
                  <a:pt x="540139" y="389630"/>
                  <a:pt x="487680" y="409303"/>
                </a:cubicBezTo>
                <a:cubicBezTo>
                  <a:pt x="457077" y="420779"/>
                  <a:pt x="426634" y="444194"/>
                  <a:pt x="400594" y="461554"/>
                </a:cubicBezTo>
                <a:cubicBezTo>
                  <a:pt x="391885" y="467360"/>
                  <a:pt x="384398" y="475662"/>
                  <a:pt x="374469" y="478972"/>
                </a:cubicBezTo>
                <a:cubicBezTo>
                  <a:pt x="365760" y="481875"/>
                  <a:pt x="356780" y="484064"/>
                  <a:pt x="348343" y="487680"/>
                </a:cubicBezTo>
                <a:cubicBezTo>
                  <a:pt x="336411" y="492794"/>
                  <a:pt x="325664" y="500539"/>
                  <a:pt x="313509" y="505097"/>
                </a:cubicBezTo>
                <a:cubicBezTo>
                  <a:pt x="302302" y="509300"/>
                  <a:pt x="290286" y="510903"/>
                  <a:pt x="278674" y="513806"/>
                </a:cubicBezTo>
                <a:cubicBezTo>
                  <a:pt x="269966" y="519612"/>
                  <a:pt x="261910" y="526542"/>
                  <a:pt x="252549" y="531223"/>
                </a:cubicBezTo>
                <a:cubicBezTo>
                  <a:pt x="244338" y="535328"/>
                  <a:pt x="234061" y="534840"/>
                  <a:pt x="226423" y="539932"/>
                </a:cubicBezTo>
                <a:cubicBezTo>
                  <a:pt x="216176" y="546763"/>
                  <a:pt x="209758" y="558173"/>
                  <a:pt x="200297" y="566057"/>
                </a:cubicBezTo>
                <a:cubicBezTo>
                  <a:pt x="192257" y="572757"/>
                  <a:pt x="182880" y="577668"/>
                  <a:pt x="174172" y="583474"/>
                </a:cubicBezTo>
                <a:cubicBezTo>
                  <a:pt x="168366" y="592183"/>
                  <a:pt x="164155" y="602199"/>
                  <a:pt x="156754" y="609600"/>
                </a:cubicBezTo>
                <a:cubicBezTo>
                  <a:pt x="114719" y="651635"/>
                  <a:pt x="143692" y="605246"/>
                  <a:pt x="130629" y="618309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2126614" y="2360568"/>
            <a:ext cx="587588" cy="341334"/>
          </a:xfrm>
          <a:custGeom>
            <a:avLst/>
            <a:gdLst>
              <a:gd name="connsiteX0" fmla="*/ 43767 w 505322"/>
              <a:gd name="connsiteY0" fmla="*/ 156754 h 244414"/>
              <a:gd name="connsiteX1" fmla="*/ 87310 w 505322"/>
              <a:gd name="connsiteY1" fmla="*/ 174172 h 244414"/>
              <a:gd name="connsiteX2" fmla="*/ 113436 w 505322"/>
              <a:gd name="connsiteY2" fmla="*/ 200297 h 244414"/>
              <a:gd name="connsiteX3" fmla="*/ 200522 w 505322"/>
              <a:gd name="connsiteY3" fmla="*/ 235132 h 244414"/>
              <a:gd name="connsiteX4" fmla="*/ 374693 w 505322"/>
              <a:gd name="connsiteY4" fmla="*/ 243840 h 244414"/>
              <a:gd name="connsiteX5" fmla="*/ 487904 w 505322"/>
              <a:gd name="connsiteY5" fmla="*/ 235132 h 244414"/>
              <a:gd name="connsiteX6" fmla="*/ 505322 w 505322"/>
              <a:gd name="connsiteY6" fmla="*/ 182880 h 244414"/>
              <a:gd name="connsiteX7" fmla="*/ 487904 w 505322"/>
              <a:gd name="connsiteY7" fmla="*/ 87086 h 244414"/>
              <a:gd name="connsiteX8" fmla="*/ 409527 w 505322"/>
              <a:gd name="connsiteY8" fmla="*/ 52252 h 244414"/>
              <a:gd name="connsiteX9" fmla="*/ 226647 w 505322"/>
              <a:gd name="connsiteY9" fmla="*/ 43543 h 244414"/>
              <a:gd name="connsiteX10" fmla="*/ 200522 w 505322"/>
              <a:gd name="connsiteY10" fmla="*/ 26126 h 244414"/>
              <a:gd name="connsiteX11" fmla="*/ 183104 w 505322"/>
              <a:gd name="connsiteY11" fmla="*/ 8709 h 244414"/>
              <a:gd name="connsiteX12" fmla="*/ 156979 w 505322"/>
              <a:gd name="connsiteY12" fmla="*/ 0 h 244414"/>
              <a:gd name="connsiteX13" fmla="*/ 26350 w 505322"/>
              <a:gd name="connsiteY13" fmla="*/ 26126 h 244414"/>
              <a:gd name="connsiteX14" fmla="*/ 8933 w 505322"/>
              <a:gd name="connsiteY14" fmla="*/ 52252 h 244414"/>
              <a:gd name="connsiteX15" fmla="*/ 8933 w 505322"/>
              <a:gd name="connsiteY15" fmla="*/ 130629 h 244414"/>
              <a:gd name="connsiteX16" fmla="*/ 35059 w 505322"/>
              <a:gd name="connsiteY16" fmla="*/ 139337 h 244414"/>
              <a:gd name="connsiteX17" fmla="*/ 43767 w 505322"/>
              <a:gd name="connsiteY17" fmla="*/ 156754 h 2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5322" h="244414">
                <a:moveTo>
                  <a:pt x="43767" y="156754"/>
                </a:moveTo>
                <a:cubicBezTo>
                  <a:pt x="58281" y="162560"/>
                  <a:pt x="74054" y="165887"/>
                  <a:pt x="87310" y="174172"/>
                </a:cubicBezTo>
                <a:cubicBezTo>
                  <a:pt x="97754" y="180699"/>
                  <a:pt x="103414" y="193139"/>
                  <a:pt x="113436" y="200297"/>
                </a:cubicBezTo>
                <a:cubicBezTo>
                  <a:pt x="128684" y="211188"/>
                  <a:pt x="186878" y="234450"/>
                  <a:pt x="200522" y="235132"/>
                </a:cubicBezTo>
                <a:lnTo>
                  <a:pt x="374693" y="243840"/>
                </a:lnTo>
                <a:cubicBezTo>
                  <a:pt x="412430" y="240937"/>
                  <a:pt x="453606" y="251138"/>
                  <a:pt x="487904" y="235132"/>
                </a:cubicBezTo>
                <a:cubicBezTo>
                  <a:pt x="504541" y="227368"/>
                  <a:pt x="505322" y="182880"/>
                  <a:pt x="505322" y="182880"/>
                </a:cubicBezTo>
                <a:cubicBezTo>
                  <a:pt x="499516" y="150949"/>
                  <a:pt x="499555" y="117378"/>
                  <a:pt x="487904" y="87086"/>
                </a:cubicBezTo>
                <a:cubicBezTo>
                  <a:pt x="481830" y="71295"/>
                  <a:pt x="409738" y="52262"/>
                  <a:pt x="409527" y="52252"/>
                </a:cubicBezTo>
                <a:lnTo>
                  <a:pt x="226647" y="43543"/>
                </a:lnTo>
                <a:cubicBezTo>
                  <a:pt x="217939" y="37737"/>
                  <a:pt x="208695" y="32664"/>
                  <a:pt x="200522" y="26126"/>
                </a:cubicBezTo>
                <a:cubicBezTo>
                  <a:pt x="194111" y="20997"/>
                  <a:pt x="190145" y="12933"/>
                  <a:pt x="183104" y="8709"/>
                </a:cubicBezTo>
                <a:cubicBezTo>
                  <a:pt x="175233" y="3986"/>
                  <a:pt x="165687" y="2903"/>
                  <a:pt x="156979" y="0"/>
                </a:cubicBezTo>
                <a:cubicBezTo>
                  <a:pt x="109099" y="3990"/>
                  <a:pt x="61483" y="-9007"/>
                  <a:pt x="26350" y="26126"/>
                </a:cubicBezTo>
                <a:cubicBezTo>
                  <a:pt x="18949" y="33527"/>
                  <a:pt x="14739" y="43543"/>
                  <a:pt x="8933" y="52252"/>
                </a:cubicBezTo>
                <a:cubicBezTo>
                  <a:pt x="4569" y="74071"/>
                  <a:pt x="-8778" y="108491"/>
                  <a:pt x="8933" y="130629"/>
                </a:cubicBezTo>
                <a:cubicBezTo>
                  <a:pt x="14668" y="137797"/>
                  <a:pt x="26350" y="136434"/>
                  <a:pt x="35059" y="139337"/>
                </a:cubicBezTo>
                <a:lnTo>
                  <a:pt x="43767" y="156754"/>
                </a:ln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18" name="Freeform 17"/>
          <p:cNvSpPr/>
          <p:nvPr/>
        </p:nvSpPr>
        <p:spPr bwMode="auto">
          <a:xfrm>
            <a:off x="2126614" y="3382097"/>
            <a:ext cx="587588" cy="703762"/>
          </a:xfrm>
          <a:custGeom>
            <a:avLst/>
            <a:gdLst>
              <a:gd name="connsiteX0" fmla="*/ 142145 w 751745"/>
              <a:gd name="connsiteY0" fmla="*/ 217714 h 609600"/>
              <a:gd name="connsiteX1" fmla="*/ 133437 w 751745"/>
              <a:gd name="connsiteY1" fmla="*/ 531223 h 609600"/>
              <a:gd name="connsiteX2" fmla="*/ 142145 w 751745"/>
              <a:gd name="connsiteY2" fmla="*/ 557348 h 609600"/>
              <a:gd name="connsiteX3" fmla="*/ 159563 w 751745"/>
              <a:gd name="connsiteY3" fmla="*/ 583474 h 609600"/>
              <a:gd name="connsiteX4" fmla="*/ 211814 w 751745"/>
              <a:gd name="connsiteY4" fmla="*/ 609600 h 609600"/>
              <a:gd name="connsiteX5" fmla="*/ 307608 w 751745"/>
              <a:gd name="connsiteY5" fmla="*/ 600891 h 609600"/>
              <a:gd name="connsiteX6" fmla="*/ 333734 w 751745"/>
              <a:gd name="connsiteY6" fmla="*/ 583474 h 609600"/>
              <a:gd name="connsiteX7" fmla="*/ 403403 w 751745"/>
              <a:gd name="connsiteY7" fmla="*/ 566057 h 609600"/>
              <a:gd name="connsiteX8" fmla="*/ 612408 w 751745"/>
              <a:gd name="connsiteY8" fmla="*/ 566057 h 609600"/>
              <a:gd name="connsiteX9" fmla="*/ 638534 w 751745"/>
              <a:gd name="connsiteY9" fmla="*/ 539931 h 609600"/>
              <a:gd name="connsiteX10" fmla="*/ 673368 w 751745"/>
              <a:gd name="connsiteY10" fmla="*/ 487680 h 609600"/>
              <a:gd name="connsiteX11" fmla="*/ 682077 w 751745"/>
              <a:gd name="connsiteY11" fmla="*/ 452845 h 609600"/>
              <a:gd name="connsiteX12" fmla="*/ 690785 w 751745"/>
              <a:gd name="connsiteY12" fmla="*/ 348343 h 609600"/>
              <a:gd name="connsiteX13" fmla="*/ 708203 w 751745"/>
              <a:gd name="connsiteY13" fmla="*/ 322217 h 609600"/>
              <a:gd name="connsiteX14" fmla="*/ 716911 w 751745"/>
              <a:gd name="connsiteY14" fmla="*/ 296091 h 609600"/>
              <a:gd name="connsiteX15" fmla="*/ 751745 w 751745"/>
              <a:gd name="connsiteY15" fmla="*/ 243840 h 609600"/>
              <a:gd name="connsiteX16" fmla="*/ 743037 w 751745"/>
              <a:gd name="connsiteY16" fmla="*/ 139337 h 609600"/>
              <a:gd name="connsiteX17" fmla="*/ 682077 w 751745"/>
              <a:gd name="connsiteY17" fmla="*/ 69668 h 609600"/>
              <a:gd name="connsiteX18" fmla="*/ 655951 w 751745"/>
              <a:gd name="connsiteY18" fmla="*/ 60960 h 609600"/>
              <a:gd name="connsiteX19" fmla="*/ 621117 w 751745"/>
              <a:gd name="connsiteY19" fmla="*/ 43543 h 609600"/>
              <a:gd name="connsiteX20" fmla="*/ 499197 w 751745"/>
              <a:gd name="connsiteY20" fmla="*/ 17417 h 609600"/>
              <a:gd name="connsiteX21" fmla="*/ 368568 w 751745"/>
              <a:gd name="connsiteY21" fmla="*/ 8708 h 609600"/>
              <a:gd name="connsiteX22" fmla="*/ 211814 w 751745"/>
              <a:gd name="connsiteY22" fmla="*/ 0 h 609600"/>
              <a:gd name="connsiteX23" fmla="*/ 63768 w 751745"/>
              <a:gd name="connsiteY23" fmla="*/ 8708 h 609600"/>
              <a:gd name="connsiteX24" fmla="*/ 11517 w 751745"/>
              <a:gd name="connsiteY24" fmla="*/ 26125 h 609600"/>
              <a:gd name="connsiteX25" fmla="*/ 11517 w 751745"/>
              <a:gd name="connsiteY25" fmla="*/ 113211 h 609600"/>
              <a:gd name="connsiteX26" fmla="*/ 63768 w 751745"/>
              <a:gd name="connsiteY26" fmla="*/ 139337 h 609600"/>
              <a:gd name="connsiteX27" fmla="*/ 98603 w 751745"/>
              <a:gd name="connsiteY27" fmla="*/ 182880 h 609600"/>
              <a:gd name="connsiteX28" fmla="*/ 116020 w 751745"/>
              <a:gd name="connsiteY28" fmla="*/ 209005 h 609600"/>
              <a:gd name="connsiteX29" fmla="*/ 142145 w 751745"/>
              <a:gd name="connsiteY29" fmla="*/ 2177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1745" h="609600">
                <a:moveTo>
                  <a:pt x="142145" y="217714"/>
                </a:moveTo>
                <a:cubicBezTo>
                  <a:pt x="145048" y="271417"/>
                  <a:pt x="117664" y="270972"/>
                  <a:pt x="133437" y="531223"/>
                </a:cubicBezTo>
                <a:cubicBezTo>
                  <a:pt x="133992" y="540386"/>
                  <a:pt x="138040" y="549138"/>
                  <a:pt x="142145" y="557348"/>
                </a:cubicBezTo>
                <a:cubicBezTo>
                  <a:pt x="146826" y="566710"/>
                  <a:pt x="152162" y="576073"/>
                  <a:pt x="159563" y="583474"/>
                </a:cubicBezTo>
                <a:cubicBezTo>
                  <a:pt x="176445" y="600356"/>
                  <a:pt x="190565" y="602517"/>
                  <a:pt x="211814" y="609600"/>
                </a:cubicBezTo>
                <a:cubicBezTo>
                  <a:pt x="243745" y="606697"/>
                  <a:pt x="276257" y="607609"/>
                  <a:pt x="307608" y="600891"/>
                </a:cubicBezTo>
                <a:cubicBezTo>
                  <a:pt x="317842" y="598698"/>
                  <a:pt x="324373" y="588155"/>
                  <a:pt x="333734" y="583474"/>
                </a:cubicBezTo>
                <a:cubicBezTo>
                  <a:pt x="351589" y="574546"/>
                  <a:pt x="386836" y="569370"/>
                  <a:pt x="403403" y="566057"/>
                </a:cubicBezTo>
                <a:cubicBezTo>
                  <a:pt x="469751" y="571586"/>
                  <a:pt x="546060" y="583750"/>
                  <a:pt x="612408" y="566057"/>
                </a:cubicBezTo>
                <a:cubicBezTo>
                  <a:pt x="624308" y="562884"/>
                  <a:pt x="630973" y="549653"/>
                  <a:pt x="638534" y="539931"/>
                </a:cubicBezTo>
                <a:cubicBezTo>
                  <a:pt x="651385" y="523408"/>
                  <a:pt x="673368" y="487680"/>
                  <a:pt x="673368" y="487680"/>
                </a:cubicBezTo>
                <a:cubicBezTo>
                  <a:pt x="676271" y="476068"/>
                  <a:pt x="680592" y="464722"/>
                  <a:pt x="682077" y="452845"/>
                </a:cubicBezTo>
                <a:cubicBezTo>
                  <a:pt x="686413" y="418160"/>
                  <a:pt x="683930" y="382619"/>
                  <a:pt x="690785" y="348343"/>
                </a:cubicBezTo>
                <a:cubicBezTo>
                  <a:pt x="692838" y="338080"/>
                  <a:pt x="702397" y="330926"/>
                  <a:pt x="708203" y="322217"/>
                </a:cubicBezTo>
                <a:cubicBezTo>
                  <a:pt x="711106" y="313508"/>
                  <a:pt x="712453" y="304116"/>
                  <a:pt x="716911" y="296091"/>
                </a:cubicBezTo>
                <a:cubicBezTo>
                  <a:pt x="727077" y="277793"/>
                  <a:pt x="751745" y="243840"/>
                  <a:pt x="751745" y="243840"/>
                </a:cubicBezTo>
                <a:cubicBezTo>
                  <a:pt x="748842" y="209006"/>
                  <a:pt x="752392" y="173017"/>
                  <a:pt x="743037" y="139337"/>
                </a:cubicBezTo>
                <a:cubicBezTo>
                  <a:pt x="734609" y="108997"/>
                  <a:pt x="709514" y="83386"/>
                  <a:pt x="682077" y="69668"/>
                </a:cubicBezTo>
                <a:cubicBezTo>
                  <a:pt x="673866" y="65563"/>
                  <a:pt x="664388" y="64576"/>
                  <a:pt x="655951" y="60960"/>
                </a:cubicBezTo>
                <a:cubicBezTo>
                  <a:pt x="644019" y="55846"/>
                  <a:pt x="633433" y="47648"/>
                  <a:pt x="621117" y="43543"/>
                </a:cubicBezTo>
                <a:cubicBezTo>
                  <a:pt x="595545" y="35019"/>
                  <a:pt x="529898" y="20341"/>
                  <a:pt x="499197" y="17417"/>
                </a:cubicBezTo>
                <a:cubicBezTo>
                  <a:pt x="455754" y="13280"/>
                  <a:pt x="412128" y="11348"/>
                  <a:pt x="368568" y="8708"/>
                </a:cubicBezTo>
                <a:lnTo>
                  <a:pt x="211814" y="0"/>
                </a:lnTo>
                <a:cubicBezTo>
                  <a:pt x="162465" y="2903"/>
                  <a:pt x="112787" y="2314"/>
                  <a:pt x="63768" y="8708"/>
                </a:cubicBezTo>
                <a:cubicBezTo>
                  <a:pt x="45563" y="11082"/>
                  <a:pt x="11517" y="26125"/>
                  <a:pt x="11517" y="26125"/>
                </a:cubicBezTo>
                <a:cubicBezTo>
                  <a:pt x="366" y="59577"/>
                  <a:pt x="-7544" y="70324"/>
                  <a:pt x="11517" y="113211"/>
                </a:cubicBezTo>
                <a:cubicBezTo>
                  <a:pt x="17389" y="126422"/>
                  <a:pt x="52176" y="135473"/>
                  <a:pt x="63768" y="139337"/>
                </a:cubicBezTo>
                <a:cubicBezTo>
                  <a:pt x="117368" y="219739"/>
                  <a:pt x="48972" y="120844"/>
                  <a:pt x="98603" y="182880"/>
                </a:cubicBezTo>
                <a:cubicBezTo>
                  <a:pt x="105141" y="191053"/>
                  <a:pt x="107045" y="203620"/>
                  <a:pt x="116020" y="209005"/>
                </a:cubicBezTo>
                <a:cubicBezTo>
                  <a:pt x="123487" y="213485"/>
                  <a:pt x="139242" y="164011"/>
                  <a:pt x="142145" y="217714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C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034055" y="2119536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386297" y="2071319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750562" y="2080650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106038" y="2076650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756154" y="3726184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746231" y="3243037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756153" y="2769561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925676"/>
              </p:ext>
            </p:extLst>
          </p:nvPr>
        </p:nvGraphicFramePr>
        <p:xfrm>
          <a:off x="6890480" y="2213756"/>
          <a:ext cx="3041672" cy="218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18"/>
                <a:gridCol w="760418"/>
                <a:gridCol w="760418"/>
                <a:gridCol w="760418"/>
              </a:tblGrid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7" name="Straight Arrow Connector 26"/>
          <p:cNvCxnSpPr/>
          <p:nvPr/>
        </p:nvCxnSpPr>
        <p:spPr bwMode="auto">
          <a:xfrm>
            <a:off x="6807952" y="4555165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 flipV="1">
            <a:off x="6807952" y="1964365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Rectangle 28"/>
          <p:cNvSpPr/>
          <p:nvPr/>
        </p:nvSpPr>
        <p:spPr bwMode="auto">
          <a:xfrm>
            <a:off x="7299712" y="4660911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30" name="Rectangle 29"/>
          <p:cNvSpPr/>
          <p:nvPr/>
        </p:nvSpPr>
        <p:spPr bwMode="auto">
          <a:xfrm rot="16200000">
            <a:off x="5286338" y="3107365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7299712" y="3457101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379163" y="3457101"/>
            <a:ext cx="666322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8064704" y="3457101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7281490" y="2948336"/>
            <a:ext cx="763995" cy="508765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7243271" y="2386699"/>
            <a:ext cx="15085" cy="618088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310444" y="2325384"/>
            <a:ext cx="666227" cy="679403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8045485" y="2301025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041591" y="2337563"/>
            <a:ext cx="706919" cy="1766849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8765692" y="3439795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8845143" y="3439795"/>
            <a:ext cx="666322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9530684" y="3439795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8844678" y="2930985"/>
            <a:ext cx="763995" cy="508765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8806459" y="2369348"/>
            <a:ext cx="15085" cy="618088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873632" y="2308033"/>
            <a:ext cx="666227" cy="679403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9608673" y="2283674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2751537" y="2753664"/>
            <a:ext cx="1277306" cy="960114"/>
          </a:xfrm>
          <a:prstGeom prst="rect">
            <a:avLst/>
          </a:prstGeom>
          <a:noFill/>
          <a:ln w="31750">
            <a:solidFill>
              <a:srgbClr val="FF0000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Q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1" name="Down Arrow 60"/>
          <p:cNvSpPr/>
          <p:nvPr/>
        </p:nvSpPr>
        <p:spPr>
          <a:xfrm>
            <a:off x="9247588" y="4596445"/>
            <a:ext cx="261257" cy="540879"/>
          </a:xfrm>
          <a:prstGeom prst="down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Down Arrow 61"/>
          <p:cNvSpPr/>
          <p:nvPr/>
        </p:nvSpPr>
        <p:spPr>
          <a:xfrm flipV="1">
            <a:off x="4344240" y="5433386"/>
            <a:ext cx="261257" cy="497517"/>
          </a:xfrm>
          <a:prstGeom prst="down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1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838200" y="134209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Analytical Analysis of Z-Order curves</a:t>
            </a:r>
            <a:endParaRPr lang="en-US" sz="3800" dirty="0"/>
          </a:p>
        </p:txBody>
      </p:sp>
      <p:sp>
        <p:nvSpPr>
          <p:cNvPr id="81" name="Content Placeholder 13"/>
          <p:cNvSpPr>
            <a:spLocks noGrp="1"/>
          </p:cNvSpPr>
          <p:nvPr>
            <p:ph idx="1"/>
          </p:nvPr>
        </p:nvSpPr>
        <p:spPr>
          <a:xfrm>
            <a:off x="838200" y="830584"/>
            <a:ext cx="10515600" cy="5654191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b="1" dirty="0" smtClean="0"/>
              <a:t>Correctness of Range search (and spatial join) on Z-order curves: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000" u="sng" dirty="0" smtClean="0"/>
              <a:t>Proof Sketch:</a:t>
            </a:r>
            <a:r>
              <a:rPr lang="en-US" sz="2000" b="1" dirty="0"/>
              <a:t> </a:t>
            </a:r>
            <a:r>
              <a:rPr lang="en-US" sz="2000" b="1" dirty="0" smtClean="0"/>
              <a:t>		</a:t>
            </a:r>
            <a:endParaRPr lang="en-US" sz="2000" b="1" dirty="0">
              <a:solidFill>
                <a:srgbClr val="FF0000"/>
              </a:solidFill>
            </a:endParaRPr>
          </a:p>
          <a:p>
            <a:pPr lvl="0">
              <a:spcBef>
                <a:spcPts val="600"/>
              </a:spcBef>
              <a:spcAft>
                <a:spcPts val="1200"/>
              </a:spcAft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lvl="0">
              <a:spcBef>
                <a:spcPts val="600"/>
              </a:spcBef>
              <a:spcAft>
                <a:spcPts val="1200"/>
              </a:spcAft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lvl="0">
              <a:spcBef>
                <a:spcPts val="600"/>
              </a:spcBef>
              <a:spcAft>
                <a:spcPts val="1200"/>
              </a:spcAft>
            </a:pPr>
            <a:endParaRPr lang="en-US" sz="1900" dirty="0" smtClean="0"/>
          </a:p>
        </p:txBody>
      </p:sp>
      <p:sp>
        <p:nvSpPr>
          <p:cNvPr id="9" name="Content Placeholder 13"/>
          <p:cNvSpPr txBox="1">
            <a:spLocks/>
          </p:cNvSpPr>
          <p:nvPr/>
        </p:nvSpPr>
        <p:spPr>
          <a:xfrm>
            <a:off x="1305707" y="2065422"/>
            <a:ext cx="10749444" cy="461529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000" b="1" dirty="0" smtClean="0"/>
              <a:t>Z-order</a:t>
            </a:r>
            <a:r>
              <a:rPr lang="en-US" sz="1700" b="1" dirty="0" smtClean="0"/>
              <a:t>:  </a:t>
            </a:r>
            <a:r>
              <a:rPr lang="en-US" sz="1800" b="1" dirty="0" smtClean="0">
                <a:solidFill>
                  <a:srgbClr val="0070C0"/>
                </a:solidFill>
              </a:rPr>
              <a:t>(0,0) (0,1) </a:t>
            </a:r>
            <a:r>
              <a:rPr lang="en-US" sz="1800" b="1" dirty="0" smtClean="0"/>
              <a:t>(1,0) (1,1) (0,2) </a:t>
            </a:r>
            <a:r>
              <a:rPr lang="en-U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(0,3) </a:t>
            </a:r>
            <a:r>
              <a:rPr lang="en-US" sz="1800" b="1" dirty="0" smtClean="0"/>
              <a:t>(1,2) (1,3) (2,0) </a:t>
            </a:r>
            <a:r>
              <a:rPr lang="en-US" sz="1800" b="1" dirty="0" smtClean="0">
                <a:solidFill>
                  <a:srgbClr val="7030A0"/>
                </a:solidFill>
              </a:rPr>
              <a:t>(2,1) </a:t>
            </a:r>
            <a:r>
              <a:rPr lang="en-US" sz="1800" b="1" dirty="0" smtClean="0"/>
              <a:t>(3,0) </a:t>
            </a:r>
            <a:r>
              <a:rPr lang="en-US" sz="1800" b="1" dirty="0" smtClean="0">
                <a:solidFill>
                  <a:srgbClr val="7030A0"/>
                </a:solidFill>
              </a:rPr>
              <a:t>(3,1) (2,2) </a:t>
            </a:r>
            <a:r>
              <a:rPr lang="en-US" sz="1800" b="1" dirty="0" smtClean="0"/>
              <a:t>(2,3) </a:t>
            </a:r>
            <a:r>
              <a:rPr lang="en-US" sz="1800" b="1" dirty="0" smtClean="0">
                <a:solidFill>
                  <a:srgbClr val="7030A0"/>
                </a:solidFill>
              </a:rPr>
              <a:t>(3,2) (3,3)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1800" b="1" dirty="0" smtClean="0">
              <a:solidFill>
                <a:srgbClr val="7030A0"/>
              </a:solidFill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100" dirty="0" smtClean="0"/>
              <a:t>Retrieved all records within this range and cross checked the result. 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100" dirty="0" smtClean="0"/>
              <a:t>For this approach to be correct we need to prove that all the cells which are in the query rectangle of (1,1) and (2,2) are between 4 and 9.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100" dirty="0" smtClean="0"/>
              <a:t>Without loss of generalization: 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100" dirty="0" smtClean="0"/>
              <a:t>if  LL = (</a:t>
            </a:r>
            <a:r>
              <a:rPr lang="en-US" sz="2100" dirty="0" err="1" smtClean="0"/>
              <a:t>xmin</a:t>
            </a:r>
            <a:r>
              <a:rPr lang="en-US" sz="2100" dirty="0" smtClean="0"/>
              <a:t>, </a:t>
            </a:r>
            <a:r>
              <a:rPr lang="en-US" sz="2100" dirty="0" err="1" smtClean="0"/>
              <a:t>ymin</a:t>
            </a:r>
            <a:r>
              <a:rPr lang="en-US" sz="2100" dirty="0" smtClean="0"/>
              <a:t>) is the lower left of the query rectangle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100" dirty="0" smtClean="0"/>
              <a:t>And UR = (</a:t>
            </a:r>
            <a:r>
              <a:rPr lang="en-US" sz="2100" dirty="0" err="1" smtClean="0"/>
              <a:t>xmax</a:t>
            </a:r>
            <a:r>
              <a:rPr lang="en-US" sz="2100" dirty="0" smtClean="0"/>
              <a:t>, </a:t>
            </a:r>
            <a:r>
              <a:rPr lang="en-US" sz="2100" dirty="0" err="1" smtClean="0"/>
              <a:t>ymax</a:t>
            </a:r>
            <a:r>
              <a:rPr lang="en-US" sz="2100" dirty="0" smtClean="0"/>
              <a:t>) is the upper right of the query rectangle.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100" dirty="0" smtClean="0"/>
              <a:t>Then we need to prove that all the cells with   (</a:t>
            </a:r>
            <a:r>
              <a:rPr lang="en-US" sz="2100" dirty="0" err="1" smtClean="0"/>
              <a:t>xmin</a:t>
            </a:r>
            <a:r>
              <a:rPr lang="en-US" sz="2100" dirty="0" smtClean="0"/>
              <a:t> &lt;  x  &lt; </a:t>
            </a:r>
            <a:r>
              <a:rPr lang="en-US" sz="2100" dirty="0" err="1" smtClean="0"/>
              <a:t>xmax</a:t>
            </a:r>
            <a:r>
              <a:rPr lang="en-US" sz="2100" dirty="0" smtClean="0"/>
              <a:t> ,  </a:t>
            </a:r>
            <a:r>
              <a:rPr lang="en-US" sz="2100" dirty="0" err="1" smtClean="0"/>
              <a:t>ymin</a:t>
            </a:r>
            <a:r>
              <a:rPr lang="en-US" sz="2100" dirty="0" smtClean="0"/>
              <a:t> &lt; y &lt; </a:t>
            </a:r>
            <a:r>
              <a:rPr lang="en-US" sz="2100" dirty="0" err="1" smtClean="0"/>
              <a:t>ymax</a:t>
            </a:r>
            <a:r>
              <a:rPr lang="en-US" sz="2100" dirty="0" smtClean="0"/>
              <a:t>) will have their Z-values between z-values of LL and UR.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1800" b="1" dirty="0" smtClean="0"/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1800" b="1" dirty="0" smtClean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1900" dirty="0" smtClean="0"/>
          </a:p>
          <a:p>
            <a:pPr lvl="1"/>
            <a:endParaRPr lang="en-US" sz="1900" dirty="0" smtClean="0"/>
          </a:p>
        </p:txBody>
      </p:sp>
      <p:sp>
        <p:nvSpPr>
          <p:cNvPr id="61" name="Down Arrow 60"/>
          <p:cNvSpPr/>
          <p:nvPr/>
        </p:nvSpPr>
        <p:spPr>
          <a:xfrm>
            <a:off x="9527507" y="1480251"/>
            <a:ext cx="261257" cy="540879"/>
          </a:xfrm>
          <a:prstGeom prst="down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Down Arrow 61"/>
          <p:cNvSpPr/>
          <p:nvPr/>
        </p:nvSpPr>
        <p:spPr>
          <a:xfrm flipV="1">
            <a:off x="4549514" y="2396002"/>
            <a:ext cx="261257" cy="497517"/>
          </a:xfrm>
          <a:prstGeom prst="down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923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507890" y="1284045"/>
            <a:ext cx="5222791" cy="4942702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b="1" dirty="0" smtClean="0">
                <a:solidFill>
                  <a:srgbClr val="0070C0"/>
                </a:solidFill>
              </a:rPr>
              <a:t>Goal: </a:t>
            </a:r>
            <a:r>
              <a:rPr lang="en-US" sz="2000" dirty="0" smtClean="0"/>
              <a:t>Store spatial objects A,B and C in storage system such that following queries can be executed efficiently.</a:t>
            </a:r>
          </a:p>
          <a:p>
            <a:pPr lvl="0"/>
            <a:r>
              <a:rPr lang="en-US" sz="2000" dirty="0" smtClean="0">
                <a:solidFill>
                  <a:srgbClr val="0070C0"/>
                </a:solidFill>
              </a:rPr>
              <a:t>Point Queries: </a:t>
            </a:r>
          </a:p>
          <a:p>
            <a:pPr lvl="1"/>
            <a:r>
              <a:rPr lang="en-US" sz="1900" i="1" dirty="0"/>
              <a:t>Given an object search if it exists in the database or </a:t>
            </a:r>
            <a:r>
              <a:rPr lang="en-US" sz="1900" i="1" dirty="0" smtClean="0"/>
              <a:t>not</a:t>
            </a:r>
          </a:p>
          <a:p>
            <a:pPr lvl="1"/>
            <a:r>
              <a:rPr lang="en-US" sz="1900" i="1" dirty="0" smtClean="0"/>
              <a:t>Example: Return the spatial object located at (3,2)</a:t>
            </a:r>
            <a:endParaRPr lang="en-US" sz="1900" dirty="0" smtClean="0"/>
          </a:p>
          <a:p>
            <a:pPr lvl="0"/>
            <a:r>
              <a:rPr lang="en-US" sz="2000" dirty="0" smtClean="0">
                <a:solidFill>
                  <a:srgbClr val="0070C0"/>
                </a:solidFill>
              </a:rPr>
              <a:t>Range Queries:</a:t>
            </a:r>
          </a:p>
          <a:p>
            <a:pPr lvl="0"/>
            <a:r>
              <a:rPr lang="en-US" sz="2000" dirty="0" smtClean="0">
                <a:solidFill>
                  <a:srgbClr val="0070C0"/>
                </a:solidFill>
              </a:rPr>
              <a:t>Nearest Neighbor Queries</a:t>
            </a:r>
          </a:p>
          <a:p>
            <a:pPr lvl="0"/>
            <a:r>
              <a:rPr lang="en-US" sz="2000" dirty="0" smtClean="0">
                <a:solidFill>
                  <a:srgbClr val="0070C0"/>
                </a:solidFill>
              </a:rPr>
              <a:t>Spatial Joins:  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054961"/>
              </p:ext>
            </p:extLst>
          </p:nvPr>
        </p:nvGraphicFramePr>
        <p:xfrm>
          <a:off x="2092409" y="2380735"/>
          <a:ext cx="2578444" cy="190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11"/>
                <a:gridCol w="644611"/>
                <a:gridCol w="644611"/>
                <a:gridCol w="644611"/>
              </a:tblGrid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 bwMode="auto">
          <a:xfrm>
            <a:off x="1863811" y="4485504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1863811" y="1894704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16"/>
          <p:cNvSpPr/>
          <p:nvPr/>
        </p:nvSpPr>
        <p:spPr bwMode="auto">
          <a:xfrm>
            <a:off x="1931772" y="468580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0      1      2      3 </a:t>
            </a:r>
          </a:p>
        </p:txBody>
      </p:sp>
      <p:sp>
        <p:nvSpPr>
          <p:cNvPr id="18" name="Rectangle 17"/>
          <p:cNvSpPr/>
          <p:nvPr/>
        </p:nvSpPr>
        <p:spPr bwMode="auto">
          <a:xfrm rot="16200000">
            <a:off x="342447" y="3246710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3693188" y="2565263"/>
            <a:ext cx="941615" cy="1140823"/>
          </a:xfrm>
          <a:custGeom>
            <a:avLst/>
            <a:gdLst>
              <a:gd name="connsiteX0" fmla="*/ 130629 w 1428206"/>
              <a:gd name="connsiteY0" fmla="*/ 618309 h 1332412"/>
              <a:gd name="connsiteX1" fmla="*/ 78377 w 1428206"/>
              <a:gd name="connsiteY1" fmla="*/ 687977 h 1332412"/>
              <a:gd name="connsiteX2" fmla="*/ 69669 w 1428206"/>
              <a:gd name="connsiteY2" fmla="*/ 714103 h 1332412"/>
              <a:gd name="connsiteX3" fmla="*/ 26126 w 1428206"/>
              <a:gd name="connsiteY3" fmla="*/ 783772 h 1332412"/>
              <a:gd name="connsiteX4" fmla="*/ 8709 w 1428206"/>
              <a:gd name="connsiteY4" fmla="*/ 853440 h 1332412"/>
              <a:gd name="connsiteX5" fmla="*/ 0 w 1428206"/>
              <a:gd name="connsiteY5" fmla="*/ 888274 h 1332412"/>
              <a:gd name="connsiteX6" fmla="*/ 17417 w 1428206"/>
              <a:gd name="connsiteY6" fmla="*/ 1079863 h 1332412"/>
              <a:gd name="connsiteX7" fmla="*/ 34834 w 1428206"/>
              <a:gd name="connsiteY7" fmla="*/ 1105989 h 1332412"/>
              <a:gd name="connsiteX8" fmla="*/ 43543 w 1428206"/>
              <a:gd name="connsiteY8" fmla="*/ 1132114 h 1332412"/>
              <a:gd name="connsiteX9" fmla="*/ 69669 w 1428206"/>
              <a:gd name="connsiteY9" fmla="*/ 1149532 h 1332412"/>
              <a:gd name="connsiteX10" fmla="*/ 87086 w 1428206"/>
              <a:gd name="connsiteY10" fmla="*/ 1193074 h 1332412"/>
              <a:gd name="connsiteX11" fmla="*/ 139337 w 1428206"/>
              <a:gd name="connsiteY11" fmla="*/ 1236617 h 1332412"/>
              <a:gd name="connsiteX12" fmla="*/ 156754 w 1428206"/>
              <a:gd name="connsiteY12" fmla="*/ 1262743 h 1332412"/>
              <a:gd name="connsiteX13" fmla="*/ 235132 w 1428206"/>
              <a:gd name="connsiteY13" fmla="*/ 1306286 h 1332412"/>
              <a:gd name="connsiteX14" fmla="*/ 278674 w 1428206"/>
              <a:gd name="connsiteY14" fmla="*/ 1332412 h 1332412"/>
              <a:gd name="connsiteX15" fmla="*/ 357052 w 1428206"/>
              <a:gd name="connsiteY15" fmla="*/ 1323703 h 1332412"/>
              <a:gd name="connsiteX16" fmla="*/ 391886 w 1428206"/>
              <a:gd name="connsiteY16" fmla="*/ 1271452 h 1332412"/>
              <a:gd name="connsiteX17" fmla="*/ 409303 w 1428206"/>
              <a:gd name="connsiteY17" fmla="*/ 1245326 h 1332412"/>
              <a:gd name="connsiteX18" fmla="*/ 418012 w 1428206"/>
              <a:gd name="connsiteY18" fmla="*/ 1193074 h 1332412"/>
              <a:gd name="connsiteX19" fmla="*/ 435429 w 1428206"/>
              <a:gd name="connsiteY19" fmla="*/ 1166949 h 1332412"/>
              <a:gd name="connsiteX20" fmla="*/ 496389 w 1428206"/>
              <a:gd name="connsiteY20" fmla="*/ 1123406 h 1332412"/>
              <a:gd name="connsiteX21" fmla="*/ 670560 w 1428206"/>
              <a:gd name="connsiteY21" fmla="*/ 1132114 h 1332412"/>
              <a:gd name="connsiteX22" fmla="*/ 748937 w 1428206"/>
              <a:gd name="connsiteY22" fmla="*/ 1166949 h 1332412"/>
              <a:gd name="connsiteX23" fmla="*/ 809897 w 1428206"/>
              <a:gd name="connsiteY23" fmla="*/ 1184366 h 1332412"/>
              <a:gd name="connsiteX24" fmla="*/ 879566 w 1428206"/>
              <a:gd name="connsiteY24" fmla="*/ 1201783 h 1332412"/>
              <a:gd name="connsiteX25" fmla="*/ 1114697 w 1428206"/>
              <a:gd name="connsiteY25" fmla="*/ 1193074 h 1332412"/>
              <a:gd name="connsiteX26" fmla="*/ 1140823 w 1428206"/>
              <a:gd name="connsiteY26" fmla="*/ 1184366 h 1332412"/>
              <a:gd name="connsiteX27" fmla="*/ 1175657 w 1428206"/>
              <a:gd name="connsiteY27" fmla="*/ 1175657 h 1332412"/>
              <a:gd name="connsiteX28" fmla="*/ 1227909 w 1428206"/>
              <a:gd name="connsiteY28" fmla="*/ 1158240 h 1332412"/>
              <a:gd name="connsiteX29" fmla="*/ 1288869 w 1428206"/>
              <a:gd name="connsiteY29" fmla="*/ 1140823 h 1332412"/>
              <a:gd name="connsiteX30" fmla="*/ 1341120 w 1428206"/>
              <a:gd name="connsiteY30" fmla="*/ 1114697 h 1332412"/>
              <a:gd name="connsiteX31" fmla="*/ 1375954 w 1428206"/>
              <a:gd name="connsiteY31" fmla="*/ 1079863 h 1332412"/>
              <a:gd name="connsiteX32" fmla="*/ 1402080 w 1428206"/>
              <a:gd name="connsiteY32" fmla="*/ 1062446 h 1332412"/>
              <a:gd name="connsiteX33" fmla="*/ 1410789 w 1428206"/>
              <a:gd name="connsiteY33" fmla="*/ 1036320 h 1332412"/>
              <a:gd name="connsiteX34" fmla="*/ 1428206 w 1428206"/>
              <a:gd name="connsiteY34" fmla="*/ 923109 h 1332412"/>
              <a:gd name="connsiteX35" fmla="*/ 1419497 w 1428206"/>
              <a:gd name="connsiteY35" fmla="*/ 644434 h 1332412"/>
              <a:gd name="connsiteX36" fmla="*/ 1410789 w 1428206"/>
              <a:gd name="connsiteY36" fmla="*/ 618309 h 1332412"/>
              <a:gd name="connsiteX37" fmla="*/ 1402080 w 1428206"/>
              <a:gd name="connsiteY37" fmla="*/ 574766 h 1332412"/>
              <a:gd name="connsiteX38" fmla="*/ 1393372 w 1428206"/>
              <a:gd name="connsiteY38" fmla="*/ 548640 h 1332412"/>
              <a:gd name="connsiteX39" fmla="*/ 1384663 w 1428206"/>
              <a:gd name="connsiteY39" fmla="*/ 513806 h 1332412"/>
              <a:gd name="connsiteX40" fmla="*/ 1367246 w 1428206"/>
              <a:gd name="connsiteY40" fmla="*/ 400594 h 1332412"/>
              <a:gd name="connsiteX41" fmla="*/ 1349829 w 1428206"/>
              <a:gd name="connsiteY41" fmla="*/ 374469 h 1332412"/>
              <a:gd name="connsiteX42" fmla="*/ 1332412 w 1428206"/>
              <a:gd name="connsiteY42" fmla="*/ 322217 h 1332412"/>
              <a:gd name="connsiteX43" fmla="*/ 1297577 w 1428206"/>
              <a:gd name="connsiteY43" fmla="*/ 261257 h 1332412"/>
              <a:gd name="connsiteX44" fmla="*/ 1280160 w 1428206"/>
              <a:gd name="connsiteY44" fmla="*/ 226423 h 1332412"/>
              <a:gd name="connsiteX45" fmla="*/ 1254034 w 1428206"/>
              <a:gd name="connsiteY45" fmla="*/ 156754 h 1332412"/>
              <a:gd name="connsiteX46" fmla="*/ 1245326 w 1428206"/>
              <a:gd name="connsiteY46" fmla="*/ 121920 h 1332412"/>
              <a:gd name="connsiteX47" fmla="*/ 1219200 w 1428206"/>
              <a:gd name="connsiteY47" fmla="*/ 95794 h 1332412"/>
              <a:gd name="connsiteX48" fmla="*/ 1149532 w 1428206"/>
              <a:gd name="connsiteY48" fmla="*/ 60960 h 1332412"/>
              <a:gd name="connsiteX49" fmla="*/ 1105989 w 1428206"/>
              <a:gd name="connsiteY49" fmla="*/ 52252 h 1332412"/>
              <a:gd name="connsiteX50" fmla="*/ 1053737 w 1428206"/>
              <a:gd name="connsiteY50" fmla="*/ 34834 h 1332412"/>
              <a:gd name="connsiteX51" fmla="*/ 1018903 w 1428206"/>
              <a:gd name="connsiteY51" fmla="*/ 26126 h 1332412"/>
              <a:gd name="connsiteX52" fmla="*/ 975360 w 1428206"/>
              <a:gd name="connsiteY52" fmla="*/ 17417 h 1332412"/>
              <a:gd name="connsiteX53" fmla="*/ 923109 w 1428206"/>
              <a:gd name="connsiteY53" fmla="*/ 0 h 1332412"/>
              <a:gd name="connsiteX54" fmla="*/ 766354 w 1428206"/>
              <a:gd name="connsiteY54" fmla="*/ 8709 h 1332412"/>
              <a:gd name="connsiteX55" fmla="*/ 740229 w 1428206"/>
              <a:gd name="connsiteY55" fmla="*/ 43543 h 1332412"/>
              <a:gd name="connsiteX56" fmla="*/ 705394 w 1428206"/>
              <a:gd name="connsiteY56" fmla="*/ 78377 h 1332412"/>
              <a:gd name="connsiteX57" fmla="*/ 731520 w 1428206"/>
              <a:gd name="connsiteY57" fmla="*/ 235132 h 1332412"/>
              <a:gd name="connsiteX58" fmla="*/ 748937 w 1428206"/>
              <a:gd name="connsiteY58" fmla="*/ 261257 h 1332412"/>
              <a:gd name="connsiteX59" fmla="*/ 766354 w 1428206"/>
              <a:gd name="connsiteY59" fmla="*/ 313509 h 1332412"/>
              <a:gd name="connsiteX60" fmla="*/ 748937 w 1428206"/>
              <a:gd name="connsiteY60" fmla="*/ 339634 h 1332412"/>
              <a:gd name="connsiteX61" fmla="*/ 705394 w 1428206"/>
              <a:gd name="connsiteY61" fmla="*/ 348343 h 1332412"/>
              <a:gd name="connsiteX62" fmla="*/ 644434 w 1428206"/>
              <a:gd name="connsiteY62" fmla="*/ 365760 h 1332412"/>
              <a:gd name="connsiteX63" fmla="*/ 609600 w 1428206"/>
              <a:gd name="connsiteY63" fmla="*/ 374469 h 1332412"/>
              <a:gd name="connsiteX64" fmla="*/ 583474 w 1428206"/>
              <a:gd name="connsiteY64" fmla="*/ 391886 h 1332412"/>
              <a:gd name="connsiteX65" fmla="*/ 487680 w 1428206"/>
              <a:gd name="connsiteY65" fmla="*/ 409303 h 1332412"/>
              <a:gd name="connsiteX66" fmla="*/ 400594 w 1428206"/>
              <a:gd name="connsiteY66" fmla="*/ 461554 h 1332412"/>
              <a:gd name="connsiteX67" fmla="*/ 374469 w 1428206"/>
              <a:gd name="connsiteY67" fmla="*/ 478972 h 1332412"/>
              <a:gd name="connsiteX68" fmla="*/ 348343 w 1428206"/>
              <a:gd name="connsiteY68" fmla="*/ 487680 h 1332412"/>
              <a:gd name="connsiteX69" fmla="*/ 313509 w 1428206"/>
              <a:gd name="connsiteY69" fmla="*/ 505097 h 1332412"/>
              <a:gd name="connsiteX70" fmla="*/ 278674 w 1428206"/>
              <a:gd name="connsiteY70" fmla="*/ 513806 h 1332412"/>
              <a:gd name="connsiteX71" fmla="*/ 252549 w 1428206"/>
              <a:gd name="connsiteY71" fmla="*/ 531223 h 1332412"/>
              <a:gd name="connsiteX72" fmla="*/ 226423 w 1428206"/>
              <a:gd name="connsiteY72" fmla="*/ 539932 h 1332412"/>
              <a:gd name="connsiteX73" fmla="*/ 200297 w 1428206"/>
              <a:gd name="connsiteY73" fmla="*/ 566057 h 1332412"/>
              <a:gd name="connsiteX74" fmla="*/ 174172 w 1428206"/>
              <a:gd name="connsiteY74" fmla="*/ 583474 h 1332412"/>
              <a:gd name="connsiteX75" fmla="*/ 156754 w 1428206"/>
              <a:gd name="connsiteY75" fmla="*/ 609600 h 1332412"/>
              <a:gd name="connsiteX76" fmla="*/ 130629 w 1428206"/>
              <a:gd name="connsiteY76" fmla="*/ 618309 h 13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428206" h="1332412">
                <a:moveTo>
                  <a:pt x="130629" y="618309"/>
                </a:moveTo>
                <a:cubicBezTo>
                  <a:pt x="117566" y="631372"/>
                  <a:pt x="87619" y="669494"/>
                  <a:pt x="78377" y="687977"/>
                </a:cubicBezTo>
                <a:cubicBezTo>
                  <a:pt x="74272" y="696188"/>
                  <a:pt x="74223" y="706133"/>
                  <a:pt x="69669" y="714103"/>
                </a:cubicBezTo>
                <a:cubicBezTo>
                  <a:pt x="26796" y="789132"/>
                  <a:pt x="58046" y="709292"/>
                  <a:pt x="26126" y="783772"/>
                </a:cubicBezTo>
                <a:cubicBezTo>
                  <a:pt x="15350" y="808916"/>
                  <a:pt x="15002" y="825120"/>
                  <a:pt x="8709" y="853440"/>
                </a:cubicBezTo>
                <a:cubicBezTo>
                  <a:pt x="6113" y="865124"/>
                  <a:pt x="2903" y="876663"/>
                  <a:pt x="0" y="888274"/>
                </a:cubicBezTo>
                <a:cubicBezTo>
                  <a:pt x="5806" y="952137"/>
                  <a:pt x="7286" y="1016542"/>
                  <a:pt x="17417" y="1079863"/>
                </a:cubicBezTo>
                <a:cubicBezTo>
                  <a:pt x="19071" y="1090198"/>
                  <a:pt x="30153" y="1096628"/>
                  <a:pt x="34834" y="1105989"/>
                </a:cubicBezTo>
                <a:cubicBezTo>
                  <a:pt x="38939" y="1114199"/>
                  <a:pt x="37809" y="1124946"/>
                  <a:pt x="43543" y="1132114"/>
                </a:cubicBezTo>
                <a:cubicBezTo>
                  <a:pt x="50082" y="1140287"/>
                  <a:pt x="60960" y="1143726"/>
                  <a:pt x="69669" y="1149532"/>
                </a:cubicBezTo>
                <a:cubicBezTo>
                  <a:pt x="75475" y="1164046"/>
                  <a:pt x="79330" y="1179502"/>
                  <a:pt x="87086" y="1193074"/>
                </a:cubicBezTo>
                <a:cubicBezTo>
                  <a:pt x="94008" y="1205187"/>
                  <a:pt x="134628" y="1233086"/>
                  <a:pt x="139337" y="1236617"/>
                </a:cubicBezTo>
                <a:cubicBezTo>
                  <a:pt x="145143" y="1245326"/>
                  <a:pt x="148877" y="1255851"/>
                  <a:pt x="156754" y="1262743"/>
                </a:cubicBezTo>
                <a:cubicBezTo>
                  <a:pt x="229976" y="1326812"/>
                  <a:pt x="183301" y="1280370"/>
                  <a:pt x="235132" y="1306286"/>
                </a:cubicBezTo>
                <a:cubicBezTo>
                  <a:pt x="250271" y="1313856"/>
                  <a:pt x="264160" y="1323703"/>
                  <a:pt x="278674" y="1332412"/>
                </a:cubicBezTo>
                <a:cubicBezTo>
                  <a:pt x="304800" y="1329509"/>
                  <a:pt x="332114" y="1332016"/>
                  <a:pt x="357052" y="1323703"/>
                </a:cubicBezTo>
                <a:cubicBezTo>
                  <a:pt x="386765" y="1313799"/>
                  <a:pt x="381446" y="1292332"/>
                  <a:pt x="391886" y="1271452"/>
                </a:cubicBezTo>
                <a:cubicBezTo>
                  <a:pt x="396567" y="1262091"/>
                  <a:pt x="403497" y="1254035"/>
                  <a:pt x="409303" y="1245326"/>
                </a:cubicBezTo>
                <a:cubicBezTo>
                  <a:pt x="412206" y="1227909"/>
                  <a:pt x="412428" y="1209825"/>
                  <a:pt x="418012" y="1193074"/>
                </a:cubicBezTo>
                <a:cubicBezTo>
                  <a:pt x="421322" y="1183145"/>
                  <a:pt x="428729" y="1174989"/>
                  <a:pt x="435429" y="1166949"/>
                </a:cubicBezTo>
                <a:cubicBezTo>
                  <a:pt x="460648" y="1136686"/>
                  <a:pt x="461170" y="1141015"/>
                  <a:pt x="496389" y="1123406"/>
                </a:cubicBezTo>
                <a:cubicBezTo>
                  <a:pt x="554446" y="1126309"/>
                  <a:pt x="612845" y="1125188"/>
                  <a:pt x="670560" y="1132114"/>
                </a:cubicBezTo>
                <a:cubicBezTo>
                  <a:pt x="689313" y="1134364"/>
                  <a:pt x="730717" y="1159141"/>
                  <a:pt x="748937" y="1166949"/>
                </a:cubicBezTo>
                <a:cubicBezTo>
                  <a:pt x="769809" y="1175894"/>
                  <a:pt x="787813" y="1178056"/>
                  <a:pt x="809897" y="1184366"/>
                </a:cubicBezTo>
                <a:cubicBezTo>
                  <a:pt x="872373" y="1202216"/>
                  <a:pt x="791051" y="1184079"/>
                  <a:pt x="879566" y="1201783"/>
                </a:cubicBezTo>
                <a:cubicBezTo>
                  <a:pt x="957943" y="1198880"/>
                  <a:pt x="1036440" y="1198291"/>
                  <a:pt x="1114697" y="1193074"/>
                </a:cubicBezTo>
                <a:cubicBezTo>
                  <a:pt x="1123856" y="1192463"/>
                  <a:pt x="1131997" y="1186888"/>
                  <a:pt x="1140823" y="1184366"/>
                </a:cubicBezTo>
                <a:cubicBezTo>
                  <a:pt x="1152331" y="1181078"/>
                  <a:pt x="1164193" y="1179096"/>
                  <a:pt x="1175657" y="1175657"/>
                </a:cubicBezTo>
                <a:cubicBezTo>
                  <a:pt x="1193242" y="1170381"/>
                  <a:pt x="1210324" y="1163515"/>
                  <a:pt x="1227909" y="1158240"/>
                </a:cubicBezTo>
                <a:cubicBezTo>
                  <a:pt x="1241866" y="1154053"/>
                  <a:pt x="1274232" y="1148142"/>
                  <a:pt x="1288869" y="1140823"/>
                </a:cubicBezTo>
                <a:cubicBezTo>
                  <a:pt x="1356396" y="1107059"/>
                  <a:pt x="1275451" y="1136588"/>
                  <a:pt x="1341120" y="1114697"/>
                </a:cubicBezTo>
                <a:cubicBezTo>
                  <a:pt x="1352731" y="1103086"/>
                  <a:pt x="1363486" y="1090550"/>
                  <a:pt x="1375954" y="1079863"/>
                </a:cubicBezTo>
                <a:cubicBezTo>
                  <a:pt x="1383901" y="1073052"/>
                  <a:pt x="1395542" y="1070619"/>
                  <a:pt x="1402080" y="1062446"/>
                </a:cubicBezTo>
                <a:cubicBezTo>
                  <a:pt x="1407815" y="1055278"/>
                  <a:pt x="1408563" y="1045226"/>
                  <a:pt x="1410789" y="1036320"/>
                </a:cubicBezTo>
                <a:cubicBezTo>
                  <a:pt x="1420761" y="996433"/>
                  <a:pt x="1422919" y="965399"/>
                  <a:pt x="1428206" y="923109"/>
                </a:cubicBezTo>
                <a:cubicBezTo>
                  <a:pt x="1425303" y="830217"/>
                  <a:pt x="1424799" y="737220"/>
                  <a:pt x="1419497" y="644434"/>
                </a:cubicBezTo>
                <a:cubicBezTo>
                  <a:pt x="1418973" y="635270"/>
                  <a:pt x="1413015" y="627214"/>
                  <a:pt x="1410789" y="618309"/>
                </a:cubicBezTo>
                <a:cubicBezTo>
                  <a:pt x="1407199" y="603949"/>
                  <a:pt x="1405670" y="589126"/>
                  <a:pt x="1402080" y="574766"/>
                </a:cubicBezTo>
                <a:cubicBezTo>
                  <a:pt x="1399854" y="565860"/>
                  <a:pt x="1395894" y="557466"/>
                  <a:pt x="1393372" y="548640"/>
                </a:cubicBezTo>
                <a:cubicBezTo>
                  <a:pt x="1390084" y="537132"/>
                  <a:pt x="1387566" y="525417"/>
                  <a:pt x="1384663" y="513806"/>
                </a:cubicBezTo>
                <a:cubicBezTo>
                  <a:pt x="1382916" y="498080"/>
                  <a:pt x="1378557" y="426988"/>
                  <a:pt x="1367246" y="400594"/>
                </a:cubicBezTo>
                <a:cubicBezTo>
                  <a:pt x="1363123" y="390974"/>
                  <a:pt x="1354080" y="384033"/>
                  <a:pt x="1349829" y="374469"/>
                </a:cubicBezTo>
                <a:cubicBezTo>
                  <a:pt x="1342373" y="357692"/>
                  <a:pt x="1340623" y="338638"/>
                  <a:pt x="1332412" y="322217"/>
                </a:cubicBezTo>
                <a:cubicBezTo>
                  <a:pt x="1279764" y="216927"/>
                  <a:pt x="1346824" y="347441"/>
                  <a:pt x="1297577" y="261257"/>
                </a:cubicBezTo>
                <a:cubicBezTo>
                  <a:pt x="1291136" y="249986"/>
                  <a:pt x="1285966" y="238034"/>
                  <a:pt x="1280160" y="226423"/>
                </a:cubicBezTo>
                <a:cubicBezTo>
                  <a:pt x="1258074" y="115988"/>
                  <a:pt x="1287671" y="235239"/>
                  <a:pt x="1254034" y="156754"/>
                </a:cubicBezTo>
                <a:cubicBezTo>
                  <a:pt x="1249319" y="145753"/>
                  <a:pt x="1251264" y="132312"/>
                  <a:pt x="1245326" y="121920"/>
                </a:cubicBezTo>
                <a:cubicBezTo>
                  <a:pt x="1239216" y="111227"/>
                  <a:pt x="1228661" y="103678"/>
                  <a:pt x="1219200" y="95794"/>
                </a:cubicBezTo>
                <a:cubicBezTo>
                  <a:pt x="1198984" y="78947"/>
                  <a:pt x="1174539" y="68462"/>
                  <a:pt x="1149532" y="60960"/>
                </a:cubicBezTo>
                <a:cubicBezTo>
                  <a:pt x="1135354" y="56707"/>
                  <a:pt x="1120269" y="56147"/>
                  <a:pt x="1105989" y="52252"/>
                </a:cubicBezTo>
                <a:cubicBezTo>
                  <a:pt x="1088276" y="47421"/>
                  <a:pt x="1071548" y="39287"/>
                  <a:pt x="1053737" y="34834"/>
                </a:cubicBezTo>
                <a:cubicBezTo>
                  <a:pt x="1042126" y="31931"/>
                  <a:pt x="1030587" y="28722"/>
                  <a:pt x="1018903" y="26126"/>
                </a:cubicBezTo>
                <a:cubicBezTo>
                  <a:pt x="1004454" y="22915"/>
                  <a:pt x="989640" y="21312"/>
                  <a:pt x="975360" y="17417"/>
                </a:cubicBezTo>
                <a:cubicBezTo>
                  <a:pt x="957648" y="12586"/>
                  <a:pt x="940526" y="5806"/>
                  <a:pt x="923109" y="0"/>
                </a:cubicBezTo>
                <a:cubicBezTo>
                  <a:pt x="870857" y="2903"/>
                  <a:pt x="817263" y="-3412"/>
                  <a:pt x="766354" y="8709"/>
                </a:cubicBezTo>
                <a:cubicBezTo>
                  <a:pt x="752235" y="12071"/>
                  <a:pt x="749787" y="32620"/>
                  <a:pt x="740229" y="43543"/>
                </a:cubicBezTo>
                <a:cubicBezTo>
                  <a:pt x="729416" y="55901"/>
                  <a:pt x="717006" y="66766"/>
                  <a:pt x="705394" y="78377"/>
                </a:cubicBezTo>
                <a:cubicBezTo>
                  <a:pt x="712745" y="181284"/>
                  <a:pt x="696610" y="174039"/>
                  <a:pt x="731520" y="235132"/>
                </a:cubicBezTo>
                <a:cubicBezTo>
                  <a:pt x="736713" y="244219"/>
                  <a:pt x="744686" y="251693"/>
                  <a:pt x="748937" y="261257"/>
                </a:cubicBezTo>
                <a:cubicBezTo>
                  <a:pt x="756393" y="278034"/>
                  <a:pt x="766354" y="313509"/>
                  <a:pt x="766354" y="313509"/>
                </a:cubicBezTo>
                <a:cubicBezTo>
                  <a:pt x="760548" y="322217"/>
                  <a:pt x="758024" y="334441"/>
                  <a:pt x="748937" y="339634"/>
                </a:cubicBezTo>
                <a:cubicBezTo>
                  <a:pt x="736085" y="346978"/>
                  <a:pt x="719843" y="345132"/>
                  <a:pt x="705394" y="348343"/>
                </a:cubicBezTo>
                <a:cubicBezTo>
                  <a:pt x="644155" y="361952"/>
                  <a:pt x="695336" y="351217"/>
                  <a:pt x="644434" y="365760"/>
                </a:cubicBezTo>
                <a:cubicBezTo>
                  <a:pt x="632926" y="369048"/>
                  <a:pt x="621211" y="371566"/>
                  <a:pt x="609600" y="374469"/>
                </a:cubicBezTo>
                <a:cubicBezTo>
                  <a:pt x="600891" y="380275"/>
                  <a:pt x="593499" y="388879"/>
                  <a:pt x="583474" y="391886"/>
                </a:cubicBezTo>
                <a:cubicBezTo>
                  <a:pt x="514590" y="412551"/>
                  <a:pt x="540139" y="389630"/>
                  <a:pt x="487680" y="409303"/>
                </a:cubicBezTo>
                <a:cubicBezTo>
                  <a:pt x="457077" y="420779"/>
                  <a:pt x="426634" y="444194"/>
                  <a:pt x="400594" y="461554"/>
                </a:cubicBezTo>
                <a:cubicBezTo>
                  <a:pt x="391885" y="467360"/>
                  <a:pt x="384398" y="475662"/>
                  <a:pt x="374469" y="478972"/>
                </a:cubicBezTo>
                <a:cubicBezTo>
                  <a:pt x="365760" y="481875"/>
                  <a:pt x="356780" y="484064"/>
                  <a:pt x="348343" y="487680"/>
                </a:cubicBezTo>
                <a:cubicBezTo>
                  <a:pt x="336411" y="492794"/>
                  <a:pt x="325664" y="500539"/>
                  <a:pt x="313509" y="505097"/>
                </a:cubicBezTo>
                <a:cubicBezTo>
                  <a:pt x="302302" y="509300"/>
                  <a:pt x="290286" y="510903"/>
                  <a:pt x="278674" y="513806"/>
                </a:cubicBezTo>
                <a:cubicBezTo>
                  <a:pt x="269966" y="519612"/>
                  <a:pt x="261910" y="526542"/>
                  <a:pt x="252549" y="531223"/>
                </a:cubicBezTo>
                <a:cubicBezTo>
                  <a:pt x="244338" y="535328"/>
                  <a:pt x="234061" y="534840"/>
                  <a:pt x="226423" y="539932"/>
                </a:cubicBezTo>
                <a:cubicBezTo>
                  <a:pt x="216176" y="546763"/>
                  <a:pt x="209758" y="558173"/>
                  <a:pt x="200297" y="566057"/>
                </a:cubicBezTo>
                <a:cubicBezTo>
                  <a:pt x="192257" y="572757"/>
                  <a:pt x="182880" y="577668"/>
                  <a:pt x="174172" y="583474"/>
                </a:cubicBezTo>
                <a:cubicBezTo>
                  <a:pt x="168366" y="592183"/>
                  <a:pt x="164155" y="602199"/>
                  <a:pt x="156754" y="609600"/>
                </a:cubicBezTo>
                <a:cubicBezTo>
                  <a:pt x="114719" y="651635"/>
                  <a:pt x="143692" y="605246"/>
                  <a:pt x="130629" y="618309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2114053" y="2443056"/>
            <a:ext cx="587588" cy="341334"/>
          </a:xfrm>
          <a:custGeom>
            <a:avLst/>
            <a:gdLst>
              <a:gd name="connsiteX0" fmla="*/ 43767 w 505322"/>
              <a:gd name="connsiteY0" fmla="*/ 156754 h 244414"/>
              <a:gd name="connsiteX1" fmla="*/ 87310 w 505322"/>
              <a:gd name="connsiteY1" fmla="*/ 174172 h 244414"/>
              <a:gd name="connsiteX2" fmla="*/ 113436 w 505322"/>
              <a:gd name="connsiteY2" fmla="*/ 200297 h 244414"/>
              <a:gd name="connsiteX3" fmla="*/ 200522 w 505322"/>
              <a:gd name="connsiteY3" fmla="*/ 235132 h 244414"/>
              <a:gd name="connsiteX4" fmla="*/ 374693 w 505322"/>
              <a:gd name="connsiteY4" fmla="*/ 243840 h 244414"/>
              <a:gd name="connsiteX5" fmla="*/ 487904 w 505322"/>
              <a:gd name="connsiteY5" fmla="*/ 235132 h 244414"/>
              <a:gd name="connsiteX6" fmla="*/ 505322 w 505322"/>
              <a:gd name="connsiteY6" fmla="*/ 182880 h 244414"/>
              <a:gd name="connsiteX7" fmla="*/ 487904 w 505322"/>
              <a:gd name="connsiteY7" fmla="*/ 87086 h 244414"/>
              <a:gd name="connsiteX8" fmla="*/ 409527 w 505322"/>
              <a:gd name="connsiteY8" fmla="*/ 52252 h 244414"/>
              <a:gd name="connsiteX9" fmla="*/ 226647 w 505322"/>
              <a:gd name="connsiteY9" fmla="*/ 43543 h 244414"/>
              <a:gd name="connsiteX10" fmla="*/ 200522 w 505322"/>
              <a:gd name="connsiteY10" fmla="*/ 26126 h 244414"/>
              <a:gd name="connsiteX11" fmla="*/ 183104 w 505322"/>
              <a:gd name="connsiteY11" fmla="*/ 8709 h 244414"/>
              <a:gd name="connsiteX12" fmla="*/ 156979 w 505322"/>
              <a:gd name="connsiteY12" fmla="*/ 0 h 244414"/>
              <a:gd name="connsiteX13" fmla="*/ 26350 w 505322"/>
              <a:gd name="connsiteY13" fmla="*/ 26126 h 244414"/>
              <a:gd name="connsiteX14" fmla="*/ 8933 w 505322"/>
              <a:gd name="connsiteY14" fmla="*/ 52252 h 244414"/>
              <a:gd name="connsiteX15" fmla="*/ 8933 w 505322"/>
              <a:gd name="connsiteY15" fmla="*/ 130629 h 244414"/>
              <a:gd name="connsiteX16" fmla="*/ 35059 w 505322"/>
              <a:gd name="connsiteY16" fmla="*/ 139337 h 244414"/>
              <a:gd name="connsiteX17" fmla="*/ 43767 w 505322"/>
              <a:gd name="connsiteY17" fmla="*/ 156754 h 2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5322" h="244414">
                <a:moveTo>
                  <a:pt x="43767" y="156754"/>
                </a:moveTo>
                <a:cubicBezTo>
                  <a:pt x="58281" y="162560"/>
                  <a:pt x="74054" y="165887"/>
                  <a:pt x="87310" y="174172"/>
                </a:cubicBezTo>
                <a:cubicBezTo>
                  <a:pt x="97754" y="180699"/>
                  <a:pt x="103414" y="193139"/>
                  <a:pt x="113436" y="200297"/>
                </a:cubicBezTo>
                <a:cubicBezTo>
                  <a:pt x="128684" y="211188"/>
                  <a:pt x="186878" y="234450"/>
                  <a:pt x="200522" y="235132"/>
                </a:cubicBezTo>
                <a:lnTo>
                  <a:pt x="374693" y="243840"/>
                </a:lnTo>
                <a:cubicBezTo>
                  <a:pt x="412430" y="240937"/>
                  <a:pt x="453606" y="251138"/>
                  <a:pt x="487904" y="235132"/>
                </a:cubicBezTo>
                <a:cubicBezTo>
                  <a:pt x="504541" y="227368"/>
                  <a:pt x="505322" y="182880"/>
                  <a:pt x="505322" y="182880"/>
                </a:cubicBezTo>
                <a:cubicBezTo>
                  <a:pt x="499516" y="150949"/>
                  <a:pt x="499555" y="117378"/>
                  <a:pt x="487904" y="87086"/>
                </a:cubicBezTo>
                <a:cubicBezTo>
                  <a:pt x="481830" y="71295"/>
                  <a:pt x="409738" y="52262"/>
                  <a:pt x="409527" y="52252"/>
                </a:cubicBezTo>
                <a:lnTo>
                  <a:pt x="226647" y="43543"/>
                </a:lnTo>
                <a:cubicBezTo>
                  <a:pt x="217939" y="37737"/>
                  <a:pt x="208695" y="32664"/>
                  <a:pt x="200522" y="26126"/>
                </a:cubicBezTo>
                <a:cubicBezTo>
                  <a:pt x="194111" y="20997"/>
                  <a:pt x="190145" y="12933"/>
                  <a:pt x="183104" y="8709"/>
                </a:cubicBezTo>
                <a:cubicBezTo>
                  <a:pt x="175233" y="3986"/>
                  <a:pt x="165687" y="2903"/>
                  <a:pt x="156979" y="0"/>
                </a:cubicBezTo>
                <a:cubicBezTo>
                  <a:pt x="109099" y="3990"/>
                  <a:pt x="61483" y="-9007"/>
                  <a:pt x="26350" y="26126"/>
                </a:cubicBezTo>
                <a:cubicBezTo>
                  <a:pt x="18949" y="33527"/>
                  <a:pt x="14739" y="43543"/>
                  <a:pt x="8933" y="52252"/>
                </a:cubicBezTo>
                <a:cubicBezTo>
                  <a:pt x="4569" y="74071"/>
                  <a:pt x="-8778" y="108491"/>
                  <a:pt x="8933" y="130629"/>
                </a:cubicBezTo>
                <a:cubicBezTo>
                  <a:pt x="14668" y="137797"/>
                  <a:pt x="26350" y="136434"/>
                  <a:pt x="35059" y="139337"/>
                </a:cubicBezTo>
                <a:lnTo>
                  <a:pt x="43767" y="156754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21" name="Freeform 20"/>
          <p:cNvSpPr/>
          <p:nvPr/>
        </p:nvSpPr>
        <p:spPr bwMode="auto">
          <a:xfrm>
            <a:off x="2114053" y="3464585"/>
            <a:ext cx="587588" cy="703762"/>
          </a:xfrm>
          <a:custGeom>
            <a:avLst/>
            <a:gdLst>
              <a:gd name="connsiteX0" fmla="*/ 142145 w 751745"/>
              <a:gd name="connsiteY0" fmla="*/ 217714 h 609600"/>
              <a:gd name="connsiteX1" fmla="*/ 133437 w 751745"/>
              <a:gd name="connsiteY1" fmla="*/ 531223 h 609600"/>
              <a:gd name="connsiteX2" fmla="*/ 142145 w 751745"/>
              <a:gd name="connsiteY2" fmla="*/ 557348 h 609600"/>
              <a:gd name="connsiteX3" fmla="*/ 159563 w 751745"/>
              <a:gd name="connsiteY3" fmla="*/ 583474 h 609600"/>
              <a:gd name="connsiteX4" fmla="*/ 211814 w 751745"/>
              <a:gd name="connsiteY4" fmla="*/ 609600 h 609600"/>
              <a:gd name="connsiteX5" fmla="*/ 307608 w 751745"/>
              <a:gd name="connsiteY5" fmla="*/ 600891 h 609600"/>
              <a:gd name="connsiteX6" fmla="*/ 333734 w 751745"/>
              <a:gd name="connsiteY6" fmla="*/ 583474 h 609600"/>
              <a:gd name="connsiteX7" fmla="*/ 403403 w 751745"/>
              <a:gd name="connsiteY7" fmla="*/ 566057 h 609600"/>
              <a:gd name="connsiteX8" fmla="*/ 612408 w 751745"/>
              <a:gd name="connsiteY8" fmla="*/ 566057 h 609600"/>
              <a:gd name="connsiteX9" fmla="*/ 638534 w 751745"/>
              <a:gd name="connsiteY9" fmla="*/ 539931 h 609600"/>
              <a:gd name="connsiteX10" fmla="*/ 673368 w 751745"/>
              <a:gd name="connsiteY10" fmla="*/ 487680 h 609600"/>
              <a:gd name="connsiteX11" fmla="*/ 682077 w 751745"/>
              <a:gd name="connsiteY11" fmla="*/ 452845 h 609600"/>
              <a:gd name="connsiteX12" fmla="*/ 690785 w 751745"/>
              <a:gd name="connsiteY12" fmla="*/ 348343 h 609600"/>
              <a:gd name="connsiteX13" fmla="*/ 708203 w 751745"/>
              <a:gd name="connsiteY13" fmla="*/ 322217 h 609600"/>
              <a:gd name="connsiteX14" fmla="*/ 716911 w 751745"/>
              <a:gd name="connsiteY14" fmla="*/ 296091 h 609600"/>
              <a:gd name="connsiteX15" fmla="*/ 751745 w 751745"/>
              <a:gd name="connsiteY15" fmla="*/ 243840 h 609600"/>
              <a:gd name="connsiteX16" fmla="*/ 743037 w 751745"/>
              <a:gd name="connsiteY16" fmla="*/ 139337 h 609600"/>
              <a:gd name="connsiteX17" fmla="*/ 682077 w 751745"/>
              <a:gd name="connsiteY17" fmla="*/ 69668 h 609600"/>
              <a:gd name="connsiteX18" fmla="*/ 655951 w 751745"/>
              <a:gd name="connsiteY18" fmla="*/ 60960 h 609600"/>
              <a:gd name="connsiteX19" fmla="*/ 621117 w 751745"/>
              <a:gd name="connsiteY19" fmla="*/ 43543 h 609600"/>
              <a:gd name="connsiteX20" fmla="*/ 499197 w 751745"/>
              <a:gd name="connsiteY20" fmla="*/ 17417 h 609600"/>
              <a:gd name="connsiteX21" fmla="*/ 368568 w 751745"/>
              <a:gd name="connsiteY21" fmla="*/ 8708 h 609600"/>
              <a:gd name="connsiteX22" fmla="*/ 211814 w 751745"/>
              <a:gd name="connsiteY22" fmla="*/ 0 h 609600"/>
              <a:gd name="connsiteX23" fmla="*/ 63768 w 751745"/>
              <a:gd name="connsiteY23" fmla="*/ 8708 h 609600"/>
              <a:gd name="connsiteX24" fmla="*/ 11517 w 751745"/>
              <a:gd name="connsiteY24" fmla="*/ 26125 h 609600"/>
              <a:gd name="connsiteX25" fmla="*/ 11517 w 751745"/>
              <a:gd name="connsiteY25" fmla="*/ 113211 h 609600"/>
              <a:gd name="connsiteX26" fmla="*/ 63768 w 751745"/>
              <a:gd name="connsiteY26" fmla="*/ 139337 h 609600"/>
              <a:gd name="connsiteX27" fmla="*/ 98603 w 751745"/>
              <a:gd name="connsiteY27" fmla="*/ 182880 h 609600"/>
              <a:gd name="connsiteX28" fmla="*/ 116020 w 751745"/>
              <a:gd name="connsiteY28" fmla="*/ 209005 h 609600"/>
              <a:gd name="connsiteX29" fmla="*/ 142145 w 751745"/>
              <a:gd name="connsiteY29" fmla="*/ 2177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1745" h="609600">
                <a:moveTo>
                  <a:pt x="142145" y="217714"/>
                </a:moveTo>
                <a:cubicBezTo>
                  <a:pt x="145048" y="271417"/>
                  <a:pt x="117664" y="270972"/>
                  <a:pt x="133437" y="531223"/>
                </a:cubicBezTo>
                <a:cubicBezTo>
                  <a:pt x="133992" y="540386"/>
                  <a:pt x="138040" y="549138"/>
                  <a:pt x="142145" y="557348"/>
                </a:cubicBezTo>
                <a:cubicBezTo>
                  <a:pt x="146826" y="566710"/>
                  <a:pt x="152162" y="576073"/>
                  <a:pt x="159563" y="583474"/>
                </a:cubicBezTo>
                <a:cubicBezTo>
                  <a:pt x="176445" y="600356"/>
                  <a:pt x="190565" y="602517"/>
                  <a:pt x="211814" y="609600"/>
                </a:cubicBezTo>
                <a:cubicBezTo>
                  <a:pt x="243745" y="606697"/>
                  <a:pt x="276257" y="607609"/>
                  <a:pt x="307608" y="600891"/>
                </a:cubicBezTo>
                <a:cubicBezTo>
                  <a:pt x="317842" y="598698"/>
                  <a:pt x="324373" y="588155"/>
                  <a:pt x="333734" y="583474"/>
                </a:cubicBezTo>
                <a:cubicBezTo>
                  <a:pt x="351589" y="574546"/>
                  <a:pt x="386836" y="569370"/>
                  <a:pt x="403403" y="566057"/>
                </a:cubicBezTo>
                <a:cubicBezTo>
                  <a:pt x="469751" y="571586"/>
                  <a:pt x="546060" y="583750"/>
                  <a:pt x="612408" y="566057"/>
                </a:cubicBezTo>
                <a:cubicBezTo>
                  <a:pt x="624308" y="562884"/>
                  <a:pt x="630973" y="549653"/>
                  <a:pt x="638534" y="539931"/>
                </a:cubicBezTo>
                <a:cubicBezTo>
                  <a:pt x="651385" y="523408"/>
                  <a:pt x="673368" y="487680"/>
                  <a:pt x="673368" y="487680"/>
                </a:cubicBezTo>
                <a:cubicBezTo>
                  <a:pt x="676271" y="476068"/>
                  <a:pt x="680592" y="464722"/>
                  <a:pt x="682077" y="452845"/>
                </a:cubicBezTo>
                <a:cubicBezTo>
                  <a:pt x="686413" y="418160"/>
                  <a:pt x="683930" y="382619"/>
                  <a:pt x="690785" y="348343"/>
                </a:cubicBezTo>
                <a:cubicBezTo>
                  <a:pt x="692838" y="338080"/>
                  <a:pt x="702397" y="330926"/>
                  <a:pt x="708203" y="322217"/>
                </a:cubicBezTo>
                <a:cubicBezTo>
                  <a:pt x="711106" y="313508"/>
                  <a:pt x="712453" y="304116"/>
                  <a:pt x="716911" y="296091"/>
                </a:cubicBezTo>
                <a:cubicBezTo>
                  <a:pt x="727077" y="277793"/>
                  <a:pt x="751745" y="243840"/>
                  <a:pt x="751745" y="243840"/>
                </a:cubicBezTo>
                <a:cubicBezTo>
                  <a:pt x="748842" y="209006"/>
                  <a:pt x="752392" y="173017"/>
                  <a:pt x="743037" y="139337"/>
                </a:cubicBezTo>
                <a:cubicBezTo>
                  <a:pt x="734609" y="108997"/>
                  <a:pt x="709514" y="83386"/>
                  <a:pt x="682077" y="69668"/>
                </a:cubicBezTo>
                <a:cubicBezTo>
                  <a:pt x="673866" y="65563"/>
                  <a:pt x="664388" y="64576"/>
                  <a:pt x="655951" y="60960"/>
                </a:cubicBezTo>
                <a:cubicBezTo>
                  <a:pt x="644019" y="55846"/>
                  <a:pt x="633433" y="47648"/>
                  <a:pt x="621117" y="43543"/>
                </a:cubicBezTo>
                <a:cubicBezTo>
                  <a:pt x="595545" y="35019"/>
                  <a:pt x="529898" y="20341"/>
                  <a:pt x="499197" y="17417"/>
                </a:cubicBezTo>
                <a:cubicBezTo>
                  <a:pt x="455754" y="13280"/>
                  <a:pt x="412128" y="11348"/>
                  <a:pt x="368568" y="8708"/>
                </a:cubicBezTo>
                <a:lnTo>
                  <a:pt x="211814" y="0"/>
                </a:lnTo>
                <a:cubicBezTo>
                  <a:pt x="162465" y="2903"/>
                  <a:pt x="112787" y="2314"/>
                  <a:pt x="63768" y="8708"/>
                </a:cubicBezTo>
                <a:cubicBezTo>
                  <a:pt x="45563" y="11082"/>
                  <a:pt x="11517" y="26125"/>
                  <a:pt x="11517" y="26125"/>
                </a:cubicBezTo>
                <a:cubicBezTo>
                  <a:pt x="366" y="59577"/>
                  <a:pt x="-7544" y="70324"/>
                  <a:pt x="11517" y="113211"/>
                </a:cubicBezTo>
                <a:cubicBezTo>
                  <a:pt x="17389" y="126422"/>
                  <a:pt x="52176" y="135473"/>
                  <a:pt x="63768" y="139337"/>
                </a:cubicBezTo>
                <a:cubicBezTo>
                  <a:pt x="117368" y="219739"/>
                  <a:pt x="48972" y="120844"/>
                  <a:pt x="98603" y="182880"/>
                </a:cubicBezTo>
                <a:cubicBezTo>
                  <a:pt x="105141" y="191053"/>
                  <a:pt x="107045" y="203620"/>
                  <a:pt x="116020" y="209005"/>
                </a:cubicBezTo>
                <a:cubicBezTo>
                  <a:pt x="123487" y="213485"/>
                  <a:pt x="139242" y="164011"/>
                  <a:pt x="142145" y="217714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C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021494" y="2202024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381974" y="2153807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738001" y="2163138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093477" y="2159138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767716" y="4292262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743593" y="3800434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767717" y="3317312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743592" y="2843811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2"/>
          <p:cNvSpPr txBox="1">
            <a:spLocks/>
          </p:cNvSpPr>
          <p:nvPr/>
        </p:nvSpPr>
        <p:spPr>
          <a:xfrm>
            <a:off x="838200" y="134208"/>
            <a:ext cx="10515600" cy="1004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smtClean="0"/>
              <a:t>Scenario for Designing Spatial Indexes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36853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838200" y="134209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Analytical Analysis of Z-Order curves</a:t>
            </a:r>
            <a:endParaRPr lang="en-US" sz="3800" dirty="0"/>
          </a:p>
        </p:txBody>
      </p:sp>
      <p:sp>
        <p:nvSpPr>
          <p:cNvPr id="81" name="Content Placeholder 13"/>
          <p:cNvSpPr>
            <a:spLocks noGrp="1"/>
          </p:cNvSpPr>
          <p:nvPr>
            <p:ph idx="1"/>
          </p:nvPr>
        </p:nvSpPr>
        <p:spPr>
          <a:xfrm>
            <a:off x="744894" y="830584"/>
            <a:ext cx="10515600" cy="998217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b="1" dirty="0" smtClean="0"/>
              <a:t>Correctness of Range search (and spatial join) on Z-order curves: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100" u="sng" dirty="0" smtClean="0"/>
              <a:t>Proof Sketch:</a:t>
            </a:r>
            <a:r>
              <a:rPr lang="en-US" sz="2100" b="1" dirty="0"/>
              <a:t> </a:t>
            </a:r>
            <a:r>
              <a:rPr lang="en-US" b="1" dirty="0" smtClean="0"/>
              <a:t>	</a:t>
            </a:r>
            <a:endParaRPr lang="en-US" sz="1900" dirty="0" smtClean="0"/>
          </a:p>
        </p:txBody>
      </p:sp>
      <p:sp>
        <p:nvSpPr>
          <p:cNvPr id="9" name="Content Placeholder 13"/>
          <p:cNvSpPr txBox="1">
            <a:spLocks/>
          </p:cNvSpPr>
          <p:nvPr/>
        </p:nvSpPr>
        <p:spPr>
          <a:xfrm>
            <a:off x="744894" y="1828801"/>
            <a:ext cx="11353800" cy="48239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100" dirty="0" smtClean="0"/>
              <a:t>Without loss of generalization: 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100" dirty="0" smtClean="0"/>
              <a:t>if  LL = (</a:t>
            </a:r>
            <a:r>
              <a:rPr lang="en-US" sz="2100" dirty="0" err="1" smtClean="0"/>
              <a:t>xmin</a:t>
            </a:r>
            <a:r>
              <a:rPr lang="en-US" sz="2100" dirty="0" smtClean="0"/>
              <a:t>, </a:t>
            </a:r>
            <a:r>
              <a:rPr lang="en-US" sz="2100" dirty="0" err="1" smtClean="0"/>
              <a:t>ymin</a:t>
            </a:r>
            <a:r>
              <a:rPr lang="en-US" sz="2100" dirty="0" smtClean="0"/>
              <a:t>) is the lower left of the query rectangle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100" dirty="0" smtClean="0"/>
              <a:t>And UR = (</a:t>
            </a:r>
            <a:r>
              <a:rPr lang="en-US" sz="2100" dirty="0" err="1" smtClean="0"/>
              <a:t>xmax</a:t>
            </a:r>
            <a:r>
              <a:rPr lang="en-US" sz="2100" dirty="0" smtClean="0"/>
              <a:t>, </a:t>
            </a:r>
            <a:r>
              <a:rPr lang="en-US" sz="2100" dirty="0" err="1" smtClean="0"/>
              <a:t>ymax</a:t>
            </a:r>
            <a:r>
              <a:rPr lang="en-US" sz="2100" dirty="0" smtClean="0"/>
              <a:t>) is the upper right of the query rectangle.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100" dirty="0" smtClean="0"/>
              <a:t>Then we need to prove that all the cells with   (</a:t>
            </a:r>
            <a:r>
              <a:rPr lang="en-US" sz="2100" dirty="0" err="1" smtClean="0"/>
              <a:t>xmin</a:t>
            </a:r>
            <a:r>
              <a:rPr lang="en-US" sz="2100" dirty="0" smtClean="0"/>
              <a:t> &lt;  x  &lt; </a:t>
            </a:r>
            <a:r>
              <a:rPr lang="en-US" sz="2100" dirty="0" err="1" smtClean="0"/>
              <a:t>xmax</a:t>
            </a:r>
            <a:r>
              <a:rPr lang="en-US" sz="2100" dirty="0" smtClean="0"/>
              <a:t> ,  </a:t>
            </a:r>
            <a:r>
              <a:rPr lang="en-US" sz="2100" dirty="0" err="1" smtClean="0"/>
              <a:t>ymin</a:t>
            </a:r>
            <a:r>
              <a:rPr lang="en-US" sz="2100" dirty="0" smtClean="0"/>
              <a:t> &lt; y &lt; </a:t>
            </a:r>
            <a:r>
              <a:rPr lang="en-US" sz="2100" dirty="0" err="1" smtClean="0"/>
              <a:t>ymax</a:t>
            </a:r>
            <a:r>
              <a:rPr lang="en-US" sz="2100" dirty="0" smtClean="0"/>
              <a:t>) will have their Z-values between z-values of LL and UR.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100" dirty="0" smtClean="0"/>
              <a:t>Take two cell coordinates numbers: (x1,y1) and (x2, y2)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100" b="1" dirty="0" smtClean="0">
                <a:solidFill>
                  <a:srgbClr val="002060"/>
                </a:solidFill>
              </a:rPr>
              <a:t>Case I:</a:t>
            </a:r>
            <a:r>
              <a:rPr lang="en-US" sz="2100" dirty="0" smtClean="0"/>
              <a:t>  </a:t>
            </a:r>
            <a:r>
              <a:rPr lang="en-US" sz="2100" b="1" dirty="0" smtClean="0">
                <a:solidFill>
                  <a:srgbClr val="002060"/>
                </a:solidFill>
              </a:rPr>
              <a:t>x2 &gt; x1 and y1 = y2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/>
              <a:t>If x2 is greater than x1 that it will have “1” in at least one higher position in binary form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/>
              <a:t>Which means it will get “1” in at least one higher position in its z-value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/>
              <a:t>Implies it will have a higher z-value 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en-US" sz="1700" dirty="0" smtClean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en-US" sz="2100" dirty="0" smtClean="0"/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1800" b="1" dirty="0" smtClean="0"/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1800" b="1" dirty="0" smtClean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1900" dirty="0" smtClean="0"/>
          </a:p>
          <a:p>
            <a:pPr lvl="1"/>
            <a:endParaRPr lang="en-US" sz="1900" dirty="0" smtClean="0"/>
          </a:p>
        </p:txBody>
      </p:sp>
    </p:spTree>
    <p:extLst>
      <p:ext uri="{BB962C8B-B14F-4D97-AF65-F5344CB8AC3E}">
        <p14:creationId xmlns:p14="http://schemas.microsoft.com/office/powerpoint/2010/main" val="3323627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838200" y="134209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Analytical Analysis of Z-Order curves</a:t>
            </a:r>
            <a:endParaRPr lang="en-US" sz="3800" dirty="0"/>
          </a:p>
        </p:txBody>
      </p:sp>
      <p:sp>
        <p:nvSpPr>
          <p:cNvPr id="81" name="Content Placeholder 13"/>
          <p:cNvSpPr>
            <a:spLocks noGrp="1"/>
          </p:cNvSpPr>
          <p:nvPr>
            <p:ph idx="1"/>
          </p:nvPr>
        </p:nvSpPr>
        <p:spPr>
          <a:xfrm>
            <a:off x="744894" y="830584"/>
            <a:ext cx="10515600" cy="998217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b="1" dirty="0" smtClean="0"/>
              <a:t>Correctness of Range search (and spatial join) on Z-order curves: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100" u="sng" dirty="0" smtClean="0"/>
              <a:t>Proof Sketch:</a:t>
            </a:r>
            <a:r>
              <a:rPr lang="en-US" sz="2100" b="1" dirty="0"/>
              <a:t> </a:t>
            </a:r>
            <a:r>
              <a:rPr lang="en-US" b="1" dirty="0" smtClean="0"/>
              <a:t>	</a:t>
            </a:r>
            <a:endParaRPr lang="en-US" sz="1900" dirty="0" smtClean="0"/>
          </a:p>
        </p:txBody>
      </p:sp>
      <p:sp>
        <p:nvSpPr>
          <p:cNvPr id="9" name="Content Placeholder 13"/>
          <p:cNvSpPr txBox="1">
            <a:spLocks/>
          </p:cNvSpPr>
          <p:nvPr/>
        </p:nvSpPr>
        <p:spPr>
          <a:xfrm>
            <a:off x="744894" y="1828801"/>
            <a:ext cx="11353800" cy="48239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100" dirty="0" smtClean="0"/>
              <a:t>Without loss of generalization: 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100" dirty="0" smtClean="0"/>
              <a:t>if  LL = (</a:t>
            </a:r>
            <a:r>
              <a:rPr lang="en-US" sz="2100" dirty="0" err="1" smtClean="0"/>
              <a:t>xmin</a:t>
            </a:r>
            <a:r>
              <a:rPr lang="en-US" sz="2100" dirty="0" smtClean="0"/>
              <a:t>, </a:t>
            </a:r>
            <a:r>
              <a:rPr lang="en-US" sz="2100" dirty="0" err="1" smtClean="0"/>
              <a:t>ymin</a:t>
            </a:r>
            <a:r>
              <a:rPr lang="en-US" sz="2100" dirty="0" smtClean="0"/>
              <a:t>) is the lower left of the query rectangle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100" dirty="0" smtClean="0"/>
              <a:t>And UR = (</a:t>
            </a:r>
            <a:r>
              <a:rPr lang="en-US" sz="2100" dirty="0" err="1" smtClean="0"/>
              <a:t>xmax</a:t>
            </a:r>
            <a:r>
              <a:rPr lang="en-US" sz="2100" dirty="0" smtClean="0"/>
              <a:t>, </a:t>
            </a:r>
            <a:r>
              <a:rPr lang="en-US" sz="2100" dirty="0" err="1" smtClean="0"/>
              <a:t>ymax</a:t>
            </a:r>
            <a:r>
              <a:rPr lang="en-US" sz="2100" dirty="0" smtClean="0"/>
              <a:t>) is the upper right of the query rectangle.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100" dirty="0" smtClean="0"/>
              <a:t>Then we need to prove that all the cells with   (</a:t>
            </a:r>
            <a:r>
              <a:rPr lang="en-US" sz="2100" dirty="0" err="1" smtClean="0"/>
              <a:t>xmin</a:t>
            </a:r>
            <a:r>
              <a:rPr lang="en-US" sz="2100" dirty="0" smtClean="0"/>
              <a:t> &lt;  x  &lt; </a:t>
            </a:r>
            <a:r>
              <a:rPr lang="en-US" sz="2100" dirty="0" err="1" smtClean="0"/>
              <a:t>xmax</a:t>
            </a:r>
            <a:r>
              <a:rPr lang="en-US" sz="2100" dirty="0" smtClean="0"/>
              <a:t> ,  </a:t>
            </a:r>
            <a:r>
              <a:rPr lang="en-US" sz="2100" dirty="0" err="1" smtClean="0"/>
              <a:t>ymin</a:t>
            </a:r>
            <a:r>
              <a:rPr lang="en-US" sz="2100" dirty="0" smtClean="0"/>
              <a:t> &lt; y &lt; </a:t>
            </a:r>
            <a:r>
              <a:rPr lang="en-US" sz="2100" dirty="0" err="1" smtClean="0"/>
              <a:t>ymax</a:t>
            </a:r>
            <a:r>
              <a:rPr lang="en-US" sz="2100" dirty="0" smtClean="0"/>
              <a:t>) will have their Z-values between z-values of LL and UR.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100" dirty="0" smtClean="0"/>
              <a:t>Take two cell coordinates numbers: (x1,y1) and (x2, y2)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100" b="1" dirty="0" smtClean="0">
                <a:solidFill>
                  <a:srgbClr val="002060"/>
                </a:solidFill>
              </a:rPr>
              <a:t>Case II:</a:t>
            </a:r>
            <a:r>
              <a:rPr lang="en-US" sz="2100" dirty="0" smtClean="0"/>
              <a:t>  </a:t>
            </a:r>
            <a:r>
              <a:rPr lang="en-US" sz="2100" b="1" dirty="0" smtClean="0">
                <a:solidFill>
                  <a:srgbClr val="002060"/>
                </a:solidFill>
              </a:rPr>
              <a:t>y2 &gt; y1 and x1 = x2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/>
              <a:t>If y2 is greater than y1 that it will have “1” in at least one higher position in binary form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/>
              <a:t>Which means it will get “1” in at least one higher position in its z-value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/>
              <a:t>Implies it will have a higher z-value 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en-US" sz="1700" dirty="0" smtClean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en-US" sz="2100" dirty="0" smtClean="0"/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1800" b="1" dirty="0" smtClean="0"/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1800" b="1" dirty="0" smtClean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1900" dirty="0" smtClean="0"/>
          </a:p>
          <a:p>
            <a:pPr lvl="1"/>
            <a:endParaRPr lang="en-US" sz="1900" dirty="0" smtClean="0"/>
          </a:p>
        </p:txBody>
      </p:sp>
    </p:spTree>
    <p:extLst>
      <p:ext uri="{BB962C8B-B14F-4D97-AF65-F5344CB8AC3E}">
        <p14:creationId xmlns:p14="http://schemas.microsoft.com/office/powerpoint/2010/main" val="143233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838200" y="134209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Analytical Analysis of Z-Order curves</a:t>
            </a:r>
            <a:endParaRPr lang="en-US" sz="3800" dirty="0"/>
          </a:p>
        </p:txBody>
      </p:sp>
      <p:sp>
        <p:nvSpPr>
          <p:cNvPr id="81" name="Content Placeholder 13"/>
          <p:cNvSpPr>
            <a:spLocks noGrp="1"/>
          </p:cNvSpPr>
          <p:nvPr>
            <p:ph idx="1"/>
          </p:nvPr>
        </p:nvSpPr>
        <p:spPr>
          <a:xfrm>
            <a:off x="744894" y="830584"/>
            <a:ext cx="10515600" cy="998217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b="1" dirty="0" smtClean="0"/>
              <a:t>Correctness of Range search (and spatial join) on Z-order curves: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100" u="sng" dirty="0" smtClean="0"/>
              <a:t>Proof Sketch:</a:t>
            </a:r>
            <a:r>
              <a:rPr lang="en-US" sz="2100" b="1" dirty="0"/>
              <a:t> </a:t>
            </a:r>
            <a:r>
              <a:rPr lang="en-US" b="1" dirty="0" smtClean="0"/>
              <a:t>	</a:t>
            </a:r>
            <a:endParaRPr lang="en-US" sz="1900" dirty="0" smtClean="0"/>
          </a:p>
        </p:txBody>
      </p:sp>
      <p:sp>
        <p:nvSpPr>
          <p:cNvPr id="9" name="Content Placeholder 13"/>
          <p:cNvSpPr txBox="1">
            <a:spLocks/>
          </p:cNvSpPr>
          <p:nvPr/>
        </p:nvSpPr>
        <p:spPr>
          <a:xfrm>
            <a:off x="744894" y="1828801"/>
            <a:ext cx="11353800" cy="4823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100" dirty="0" smtClean="0"/>
              <a:t>Without loss of generalization: 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100" dirty="0" smtClean="0"/>
              <a:t>if  LL = (</a:t>
            </a:r>
            <a:r>
              <a:rPr lang="en-US" sz="2100" dirty="0" err="1" smtClean="0"/>
              <a:t>xmin</a:t>
            </a:r>
            <a:r>
              <a:rPr lang="en-US" sz="2100" dirty="0" smtClean="0"/>
              <a:t>, </a:t>
            </a:r>
            <a:r>
              <a:rPr lang="en-US" sz="2100" dirty="0" err="1" smtClean="0"/>
              <a:t>ymin</a:t>
            </a:r>
            <a:r>
              <a:rPr lang="en-US" sz="2100" dirty="0" smtClean="0"/>
              <a:t>) is the lower left of the query rectangle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100" dirty="0" smtClean="0"/>
              <a:t>And UR = (</a:t>
            </a:r>
            <a:r>
              <a:rPr lang="en-US" sz="2100" dirty="0" err="1" smtClean="0"/>
              <a:t>xmax</a:t>
            </a:r>
            <a:r>
              <a:rPr lang="en-US" sz="2100" dirty="0" smtClean="0"/>
              <a:t>, </a:t>
            </a:r>
            <a:r>
              <a:rPr lang="en-US" sz="2100" dirty="0" err="1" smtClean="0"/>
              <a:t>ymax</a:t>
            </a:r>
            <a:r>
              <a:rPr lang="en-US" sz="2100" dirty="0" smtClean="0"/>
              <a:t>) is the upper right of the query rectangle.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100" dirty="0" smtClean="0"/>
              <a:t>Then we need to prove that all the cells with   (</a:t>
            </a:r>
            <a:r>
              <a:rPr lang="en-US" sz="2100" dirty="0" err="1" smtClean="0"/>
              <a:t>xmin</a:t>
            </a:r>
            <a:r>
              <a:rPr lang="en-US" sz="2100" dirty="0" smtClean="0"/>
              <a:t> &lt;  x  &lt; </a:t>
            </a:r>
            <a:r>
              <a:rPr lang="en-US" sz="2100" dirty="0" err="1" smtClean="0"/>
              <a:t>xmax</a:t>
            </a:r>
            <a:r>
              <a:rPr lang="en-US" sz="2100" dirty="0" smtClean="0"/>
              <a:t> ,  </a:t>
            </a:r>
            <a:r>
              <a:rPr lang="en-US" sz="2100" dirty="0" err="1" smtClean="0"/>
              <a:t>ymin</a:t>
            </a:r>
            <a:r>
              <a:rPr lang="en-US" sz="2100" dirty="0" smtClean="0"/>
              <a:t> &lt; y &lt; </a:t>
            </a:r>
            <a:r>
              <a:rPr lang="en-US" sz="2100" dirty="0" err="1" smtClean="0"/>
              <a:t>ymax</a:t>
            </a:r>
            <a:r>
              <a:rPr lang="en-US" sz="2100" dirty="0" smtClean="0"/>
              <a:t>) will have their Z-values between z-values of LL and UR.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100" dirty="0" smtClean="0"/>
              <a:t>Take two cell coordinates numbers: (x1,y1) and (x2, y2)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100" b="1" dirty="0" smtClean="0">
                <a:solidFill>
                  <a:srgbClr val="002060"/>
                </a:solidFill>
              </a:rPr>
              <a:t>Case III:</a:t>
            </a:r>
            <a:r>
              <a:rPr lang="en-US" sz="2100" dirty="0" smtClean="0"/>
              <a:t>  </a:t>
            </a:r>
            <a:r>
              <a:rPr lang="en-US" sz="2100" b="1" dirty="0" smtClean="0">
                <a:solidFill>
                  <a:srgbClr val="002060"/>
                </a:solidFill>
              </a:rPr>
              <a:t>x2 &gt; x1 and  y2 &gt; y1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/>
              <a:t>Similar argument of getting “1” in at least one higher position in its z-value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/>
              <a:t>Implies it will have a higher z-value 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en-US" sz="1700" dirty="0" smtClean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en-US" sz="2100" dirty="0" smtClean="0"/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1800" b="1" dirty="0" smtClean="0"/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1800" b="1" dirty="0" smtClean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1900" dirty="0" smtClean="0"/>
          </a:p>
          <a:p>
            <a:pPr lvl="1"/>
            <a:endParaRPr lang="en-US" sz="1900" dirty="0" smtClean="0"/>
          </a:p>
        </p:txBody>
      </p:sp>
    </p:spTree>
    <p:extLst>
      <p:ext uri="{BB962C8B-B14F-4D97-AF65-F5344CB8AC3E}">
        <p14:creationId xmlns:p14="http://schemas.microsoft.com/office/powerpoint/2010/main" val="417222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838200" y="134209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Analytical Analysis of Z-Order curves</a:t>
            </a:r>
            <a:endParaRPr lang="en-US" sz="3800" dirty="0"/>
          </a:p>
        </p:txBody>
      </p:sp>
      <p:sp>
        <p:nvSpPr>
          <p:cNvPr id="81" name="Content Placeholder 13"/>
          <p:cNvSpPr>
            <a:spLocks noGrp="1"/>
          </p:cNvSpPr>
          <p:nvPr>
            <p:ph idx="1"/>
          </p:nvPr>
        </p:nvSpPr>
        <p:spPr>
          <a:xfrm>
            <a:off x="744894" y="830584"/>
            <a:ext cx="10515600" cy="998217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b="1" dirty="0" smtClean="0"/>
              <a:t>Correctness of Range search (and spatial join) on Z-order curves: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100" u="sng" dirty="0" smtClean="0"/>
              <a:t>Proof Sketch:</a:t>
            </a:r>
            <a:r>
              <a:rPr lang="en-US" sz="2100" b="1" dirty="0"/>
              <a:t> </a:t>
            </a:r>
            <a:r>
              <a:rPr lang="en-US" b="1" dirty="0" smtClean="0"/>
              <a:t>	</a:t>
            </a:r>
            <a:endParaRPr lang="en-US" sz="1900" dirty="0" smtClean="0"/>
          </a:p>
        </p:txBody>
      </p:sp>
      <p:sp>
        <p:nvSpPr>
          <p:cNvPr id="9" name="Content Placeholder 13"/>
          <p:cNvSpPr txBox="1">
            <a:spLocks/>
          </p:cNvSpPr>
          <p:nvPr/>
        </p:nvSpPr>
        <p:spPr>
          <a:xfrm>
            <a:off x="744894" y="1828802"/>
            <a:ext cx="11353800" cy="4497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100" dirty="0" smtClean="0"/>
              <a:t>Without loss of generalization: 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100" dirty="0" smtClean="0"/>
              <a:t>if  LL = (</a:t>
            </a:r>
            <a:r>
              <a:rPr lang="en-US" sz="2100" dirty="0" err="1" smtClean="0"/>
              <a:t>xmin</a:t>
            </a:r>
            <a:r>
              <a:rPr lang="en-US" sz="2100" dirty="0" smtClean="0"/>
              <a:t>, </a:t>
            </a:r>
            <a:r>
              <a:rPr lang="en-US" sz="2100" dirty="0" err="1" smtClean="0"/>
              <a:t>ymin</a:t>
            </a:r>
            <a:r>
              <a:rPr lang="en-US" sz="2100" dirty="0" smtClean="0"/>
              <a:t>) is the lower left of the query rectangle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100" dirty="0" smtClean="0"/>
              <a:t>And UR = (</a:t>
            </a:r>
            <a:r>
              <a:rPr lang="en-US" sz="2100" dirty="0" err="1" smtClean="0"/>
              <a:t>xmax</a:t>
            </a:r>
            <a:r>
              <a:rPr lang="en-US" sz="2100" dirty="0" smtClean="0"/>
              <a:t>, </a:t>
            </a:r>
            <a:r>
              <a:rPr lang="en-US" sz="2100" dirty="0" err="1" smtClean="0"/>
              <a:t>ymax</a:t>
            </a:r>
            <a:r>
              <a:rPr lang="en-US" sz="2100" dirty="0" smtClean="0"/>
              <a:t>) is the upper right of the query rectangle.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100" dirty="0" smtClean="0"/>
              <a:t>Then we need to prove that all the cells with   (</a:t>
            </a:r>
            <a:r>
              <a:rPr lang="en-US" sz="2100" dirty="0" err="1" smtClean="0"/>
              <a:t>xmin</a:t>
            </a:r>
            <a:r>
              <a:rPr lang="en-US" sz="2100" dirty="0" smtClean="0"/>
              <a:t> &lt;  x  &lt; </a:t>
            </a:r>
            <a:r>
              <a:rPr lang="en-US" sz="2100" dirty="0" err="1" smtClean="0"/>
              <a:t>xmax</a:t>
            </a:r>
            <a:r>
              <a:rPr lang="en-US" sz="2100" dirty="0" smtClean="0"/>
              <a:t> ,  </a:t>
            </a:r>
            <a:r>
              <a:rPr lang="en-US" sz="2100" dirty="0" err="1" smtClean="0"/>
              <a:t>ymin</a:t>
            </a:r>
            <a:r>
              <a:rPr lang="en-US" sz="2100" dirty="0" smtClean="0"/>
              <a:t> &lt; y &lt; </a:t>
            </a:r>
            <a:r>
              <a:rPr lang="en-US" sz="2100" dirty="0" err="1" smtClean="0"/>
              <a:t>ymax</a:t>
            </a:r>
            <a:r>
              <a:rPr lang="en-US" sz="2100" dirty="0" smtClean="0"/>
              <a:t>) will have their Z-values between z-values of LL and UR.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100" b="1" dirty="0" smtClean="0">
                <a:solidFill>
                  <a:srgbClr val="002060"/>
                </a:solidFill>
              </a:rPr>
              <a:t>Now take any cell (x, y) inside the query rectangle defined by LL and UU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100" b="1" dirty="0" smtClean="0">
                <a:solidFill>
                  <a:srgbClr val="002060"/>
                </a:solidFill>
              </a:rPr>
              <a:t>Using our previous argument z-value of (</a:t>
            </a:r>
            <a:r>
              <a:rPr lang="en-US" sz="2100" b="1" dirty="0" err="1" smtClean="0">
                <a:solidFill>
                  <a:srgbClr val="002060"/>
                </a:solidFill>
              </a:rPr>
              <a:t>x,y</a:t>
            </a:r>
            <a:r>
              <a:rPr lang="en-US" sz="2100" b="1" dirty="0" smtClean="0">
                <a:solidFill>
                  <a:srgbClr val="002060"/>
                </a:solidFill>
              </a:rPr>
              <a:t>) would be greater than z-value of LL and smaller that z-value of UR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1700" b="1" dirty="0" smtClean="0">
                <a:solidFill>
                  <a:srgbClr val="002060"/>
                </a:solidFill>
              </a:rPr>
              <a:t>Basically switch (x1,y1) and (x2, y2) with (</a:t>
            </a:r>
            <a:r>
              <a:rPr lang="en-US" sz="1700" b="1" dirty="0" err="1" smtClean="0">
                <a:solidFill>
                  <a:srgbClr val="002060"/>
                </a:solidFill>
              </a:rPr>
              <a:t>x,y</a:t>
            </a:r>
            <a:r>
              <a:rPr lang="en-US" sz="1700" b="1" dirty="0" smtClean="0">
                <a:solidFill>
                  <a:srgbClr val="002060"/>
                </a:solidFill>
              </a:rPr>
              <a:t>), LL, and UR to make a argument.</a:t>
            </a:r>
            <a:endParaRPr lang="en-US" sz="1700" dirty="0" smtClean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en-US" sz="2100" dirty="0" smtClean="0"/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1800" b="1" dirty="0" smtClean="0"/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1800" b="1" dirty="0" smtClean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1900" dirty="0" smtClean="0"/>
          </a:p>
          <a:p>
            <a:pPr lvl="1"/>
            <a:endParaRPr lang="en-US" sz="1900" dirty="0" smtClean="0"/>
          </a:p>
        </p:txBody>
      </p:sp>
    </p:spTree>
    <p:extLst>
      <p:ext uri="{BB962C8B-B14F-4D97-AF65-F5344CB8AC3E}">
        <p14:creationId xmlns:p14="http://schemas.microsoft.com/office/powerpoint/2010/main" val="3169455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38200" y="134208"/>
            <a:ext cx="10515600" cy="1004287"/>
          </a:xfrm>
        </p:spPr>
        <p:txBody>
          <a:bodyPr/>
          <a:lstStyle/>
          <a:p>
            <a:r>
              <a:rPr lang="en-US" smtClean="0"/>
              <a:t>Hilbert Curves </a:t>
            </a:r>
            <a:endParaRPr lang="en-US" dirty="0"/>
          </a:p>
        </p:txBody>
      </p: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838200" y="1282959"/>
            <a:ext cx="10825065" cy="4558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SzPct val="75000"/>
              <a:buBlip>
                <a:blip r:embed="rId3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342900" indent="-342900" eaLnBrk="1" hangingPunct="1">
              <a:lnSpc>
                <a:spcPct val="9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200" b="1" dirty="0" smtClean="0">
                <a:latin typeface="+mj-lt"/>
              </a:rPr>
              <a:t>Step1</a:t>
            </a:r>
            <a:r>
              <a:rPr lang="en-US" altLang="en-US" sz="2200" b="1" dirty="0">
                <a:latin typeface="+mj-lt"/>
              </a:rPr>
              <a:t>:</a:t>
            </a:r>
            <a:r>
              <a:rPr lang="en-US" altLang="en-US" sz="2200" dirty="0">
                <a:latin typeface="+mj-lt"/>
              </a:rPr>
              <a:t> Read in the n-bit binary representation of the x and y coordinates.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200" b="1" dirty="0">
                <a:latin typeface="+mj-lt"/>
              </a:rPr>
              <a:t>Step 2:</a:t>
            </a:r>
            <a:r>
              <a:rPr lang="en-US" altLang="en-US" sz="2200" dirty="0">
                <a:latin typeface="+mj-lt"/>
              </a:rPr>
              <a:t> Interleave bits of the two binary numbers into one string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200" b="1" dirty="0">
                <a:latin typeface="+mj-lt"/>
              </a:rPr>
              <a:t>Step3:</a:t>
            </a:r>
            <a:r>
              <a:rPr lang="en-US" altLang="en-US" sz="2200" dirty="0">
                <a:latin typeface="+mj-lt"/>
              </a:rPr>
              <a:t> Divide the string into from left to right into 2-bit strings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200" b="1" dirty="0">
                <a:latin typeface="+mj-lt"/>
              </a:rPr>
              <a:t>Step4</a:t>
            </a:r>
            <a:r>
              <a:rPr lang="en-US" altLang="en-US" sz="2200" dirty="0">
                <a:latin typeface="+mj-lt"/>
              </a:rPr>
              <a:t>: Assign decimal values: “00” as 0; “01” as 1; “10” as 3; “11” as 2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200" b="1" dirty="0">
                <a:latin typeface="+mj-lt"/>
              </a:rPr>
              <a:t>Step5:</a:t>
            </a:r>
            <a:r>
              <a:rPr lang="en-US" altLang="en-US" sz="2200" dirty="0">
                <a:latin typeface="+mj-lt"/>
              </a:rPr>
              <a:t> For each number in the cell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200" dirty="0">
                <a:latin typeface="+mj-lt"/>
              </a:rPr>
              <a:t>If j==0 then switch every following occurrence of 1 to 3 and vice-versa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200" dirty="0">
                <a:latin typeface="+mj-lt"/>
              </a:rPr>
              <a:t>If j==3 then switch every following occurrence of 0 to 2 and vice-versa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200" b="1" dirty="0">
                <a:latin typeface="+mj-lt"/>
              </a:rPr>
              <a:t>Step6:</a:t>
            </a:r>
            <a:r>
              <a:rPr lang="en-US" altLang="en-US" sz="2200" dirty="0">
                <a:latin typeface="+mj-lt"/>
              </a:rPr>
              <a:t> Convert each number in the array to its binary representation (2-bit strings), concatenate from left to right and convert to decimal.</a:t>
            </a:r>
          </a:p>
        </p:txBody>
      </p:sp>
    </p:spTree>
    <p:extLst>
      <p:ext uri="{BB962C8B-B14F-4D97-AF65-F5344CB8AC3E}">
        <p14:creationId xmlns:p14="http://schemas.microsoft.com/office/powerpoint/2010/main" val="57832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38200" y="134208"/>
            <a:ext cx="10515600" cy="1004287"/>
          </a:xfrm>
        </p:spPr>
        <p:txBody>
          <a:bodyPr/>
          <a:lstStyle/>
          <a:p>
            <a:r>
              <a:rPr lang="en-US" dirty="0" smtClean="0"/>
              <a:t>Hilbert Curves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400149"/>
              </p:ext>
            </p:extLst>
          </p:nvPr>
        </p:nvGraphicFramePr>
        <p:xfrm>
          <a:off x="1769183" y="2217262"/>
          <a:ext cx="2578444" cy="190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11"/>
                <a:gridCol w="644611"/>
                <a:gridCol w="644611"/>
                <a:gridCol w="644611"/>
              </a:tblGrid>
              <a:tr h="47611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 flipV="1">
            <a:off x="1425828" y="4119458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 bwMode="auto">
          <a:xfrm>
            <a:off x="1540585" y="4322031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/>
          <p:cNvCxnSpPr/>
          <p:nvPr/>
        </p:nvCxnSpPr>
        <p:spPr bwMode="auto">
          <a:xfrm flipV="1">
            <a:off x="1540585" y="1731231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7"/>
          <p:cNvSpPr/>
          <p:nvPr/>
        </p:nvSpPr>
        <p:spPr bwMode="auto">
          <a:xfrm>
            <a:off x="1831310" y="450492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0      1      2      3 </a:t>
            </a:r>
          </a:p>
        </p:txBody>
      </p:sp>
      <p:sp>
        <p:nvSpPr>
          <p:cNvPr id="9" name="Freeform 8"/>
          <p:cNvSpPr/>
          <p:nvPr/>
        </p:nvSpPr>
        <p:spPr bwMode="auto">
          <a:xfrm>
            <a:off x="3369962" y="2401790"/>
            <a:ext cx="941615" cy="1140823"/>
          </a:xfrm>
          <a:custGeom>
            <a:avLst/>
            <a:gdLst>
              <a:gd name="connsiteX0" fmla="*/ 130629 w 1428206"/>
              <a:gd name="connsiteY0" fmla="*/ 618309 h 1332412"/>
              <a:gd name="connsiteX1" fmla="*/ 78377 w 1428206"/>
              <a:gd name="connsiteY1" fmla="*/ 687977 h 1332412"/>
              <a:gd name="connsiteX2" fmla="*/ 69669 w 1428206"/>
              <a:gd name="connsiteY2" fmla="*/ 714103 h 1332412"/>
              <a:gd name="connsiteX3" fmla="*/ 26126 w 1428206"/>
              <a:gd name="connsiteY3" fmla="*/ 783772 h 1332412"/>
              <a:gd name="connsiteX4" fmla="*/ 8709 w 1428206"/>
              <a:gd name="connsiteY4" fmla="*/ 853440 h 1332412"/>
              <a:gd name="connsiteX5" fmla="*/ 0 w 1428206"/>
              <a:gd name="connsiteY5" fmla="*/ 888274 h 1332412"/>
              <a:gd name="connsiteX6" fmla="*/ 17417 w 1428206"/>
              <a:gd name="connsiteY6" fmla="*/ 1079863 h 1332412"/>
              <a:gd name="connsiteX7" fmla="*/ 34834 w 1428206"/>
              <a:gd name="connsiteY7" fmla="*/ 1105989 h 1332412"/>
              <a:gd name="connsiteX8" fmla="*/ 43543 w 1428206"/>
              <a:gd name="connsiteY8" fmla="*/ 1132114 h 1332412"/>
              <a:gd name="connsiteX9" fmla="*/ 69669 w 1428206"/>
              <a:gd name="connsiteY9" fmla="*/ 1149532 h 1332412"/>
              <a:gd name="connsiteX10" fmla="*/ 87086 w 1428206"/>
              <a:gd name="connsiteY10" fmla="*/ 1193074 h 1332412"/>
              <a:gd name="connsiteX11" fmla="*/ 139337 w 1428206"/>
              <a:gd name="connsiteY11" fmla="*/ 1236617 h 1332412"/>
              <a:gd name="connsiteX12" fmla="*/ 156754 w 1428206"/>
              <a:gd name="connsiteY12" fmla="*/ 1262743 h 1332412"/>
              <a:gd name="connsiteX13" fmla="*/ 235132 w 1428206"/>
              <a:gd name="connsiteY13" fmla="*/ 1306286 h 1332412"/>
              <a:gd name="connsiteX14" fmla="*/ 278674 w 1428206"/>
              <a:gd name="connsiteY14" fmla="*/ 1332412 h 1332412"/>
              <a:gd name="connsiteX15" fmla="*/ 357052 w 1428206"/>
              <a:gd name="connsiteY15" fmla="*/ 1323703 h 1332412"/>
              <a:gd name="connsiteX16" fmla="*/ 391886 w 1428206"/>
              <a:gd name="connsiteY16" fmla="*/ 1271452 h 1332412"/>
              <a:gd name="connsiteX17" fmla="*/ 409303 w 1428206"/>
              <a:gd name="connsiteY17" fmla="*/ 1245326 h 1332412"/>
              <a:gd name="connsiteX18" fmla="*/ 418012 w 1428206"/>
              <a:gd name="connsiteY18" fmla="*/ 1193074 h 1332412"/>
              <a:gd name="connsiteX19" fmla="*/ 435429 w 1428206"/>
              <a:gd name="connsiteY19" fmla="*/ 1166949 h 1332412"/>
              <a:gd name="connsiteX20" fmla="*/ 496389 w 1428206"/>
              <a:gd name="connsiteY20" fmla="*/ 1123406 h 1332412"/>
              <a:gd name="connsiteX21" fmla="*/ 670560 w 1428206"/>
              <a:gd name="connsiteY21" fmla="*/ 1132114 h 1332412"/>
              <a:gd name="connsiteX22" fmla="*/ 748937 w 1428206"/>
              <a:gd name="connsiteY22" fmla="*/ 1166949 h 1332412"/>
              <a:gd name="connsiteX23" fmla="*/ 809897 w 1428206"/>
              <a:gd name="connsiteY23" fmla="*/ 1184366 h 1332412"/>
              <a:gd name="connsiteX24" fmla="*/ 879566 w 1428206"/>
              <a:gd name="connsiteY24" fmla="*/ 1201783 h 1332412"/>
              <a:gd name="connsiteX25" fmla="*/ 1114697 w 1428206"/>
              <a:gd name="connsiteY25" fmla="*/ 1193074 h 1332412"/>
              <a:gd name="connsiteX26" fmla="*/ 1140823 w 1428206"/>
              <a:gd name="connsiteY26" fmla="*/ 1184366 h 1332412"/>
              <a:gd name="connsiteX27" fmla="*/ 1175657 w 1428206"/>
              <a:gd name="connsiteY27" fmla="*/ 1175657 h 1332412"/>
              <a:gd name="connsiteX28" fmla="*/ 1227909 w 1428206"/>
              <a:gd name="connsiteY28" fmla="*/ 1158240 h 1332412"/>
              <a:gd name="connsiteX29" fmla="*/ 1288869 w 1428206"/>
              <a:gd name="connsiteY29" fmla="*/ 1140823 h 1332412"/>
              <a:gd name="connsiteX30" fmla="*/ 1341120 w 1428206"/>
              <a:gd name="connsiteY30" fmla="*/ 1114697 h 1332412"/>
              <a:gd name="connsiteX31" fmla="*/ 1375954 w 1428206"/>
              <a:gd name="connsiteY31" fmla="*/ 1079863 h 1332412"/>
              <a:gd name="connsiteX32" fmla="*/ 1402080 w 1428206"/>
              <a:gd name="connsiteY32" fmla="*/ 1062446 h 1332412"/>
              <a:gd name="connsiteX33" fmla="*/ 1410789 w 1428206"/>
              <a:gd name="connsiteY33" fmla="*/ 1036320 h 1332412"/>
              <a:gd name="connsiteX34" fmla="*/ 1428206 w 1428206"/>
              <a:gd name="connsiteY34" fmla="*/ 923109 h 1332412"/>
              <a:gd name="connsiteX35" fmla="*/ 1419497 w 1428206"/>
              <a:gd name="connsiteY35" fmla="*/ 644434 h 1332412"/>
              <a:gd name="connsiteX36" fmla="*/ 1410789 w 1428206"/>
              <a:gd name="connsiteY36" fmla="*/ 618309 h 1332412"/>
              <a:gd name="connsiteX37" fmla="*/ 1402080 w 1428206"/>
              <a:gd name="connsiteY37" fmla="*/ 574766 h 1332412"/>
              <a:gd name="connsiteX38" fmla="*/ 1393372 w 1428206"/>
              <a:gd name="connsiteY38" fmla="*/ 548640 h 1332412"/>
              <a:gd name="connsiteX39" fmla="*/ 1384663 w 1428206"/>
              <a:gd name="connsiteY39" fmla="*/ 513806 h 1332412"/>
              <a:gd name="connsiteX40" fmla="*/ 1367246 w 1428206"/>
              <a:gd name="connsiteY40" fmla="*/ 400594 h 1332412"/>
              <a:gd name="connsiteX41" fmla="*/ 1349829 w 1428206"/>
              <a:gd name="connsiteY41" fmla="*/ 374469 h 1332412"/>
              <a:gd name="connsiteX42" fmla="*/ 1332412 w 1428206"/>
              <a:gd name="connsiteY42" fmla="*/ 322217 h 1332412"/>
              <a:gd name="connsiteX43" fmla="*/ 1297577 w 1428206"/>
              <a:gd name="connsiteY43" fmla="*/ 261257 h 1332412"/>
              <a:gd name="connsiteX44" fmla="*/ 1280160 w 1428206"/>
              <a:gd name="connsiteY44" fmla="*/ 226423 h 1332412"/>
              <a:gd name="connsiteX45" fmla="*/ 1254034 w 1428206"/>
              <a:gd name="connsiteY45" fmla="*/ 156754 h 1332412"/>
              <a:gd name="connsiteX46" fmla="*/ 1245326 w 1428206"/>
              <a:gd name="connsiteY46" fmla="*/ 121920 h 1332412"/>
              <a:gd name="connsiteX47" fmla="*/ 1219200 w 1428206"/>
              <a:gd name="connsiteY47" fmla="*/ 95794 h 1332412"/>
              <a:gd name="connsiteX48" fmla="*/ 1149532 w 1428206"/>
              <a:gd name="connsiteY48" fmla="*/ 60960 h 1332412"/>
              <a:gd name="connsiteX49" fmla="*/ 1105989 w 1428206"/>
              <a:gd name="connsiteY49" fmla="*/ 52252 h 1332412"/>
              <a:gd name="connsiteX50" fmla="*/ 1053737 w 1428206"/>
              <a:gd name="connsiteY50" fmla="*/ 34834 h 1332412"/>
              <a:gd name="connsiteX51" fmla="*/ 1018903 w 1428206"/>
              <a:gd name="connsiteY51" fmla="*/ 26126 h 1332412"/>
              <a:gd name="connsiteX52" fmla="*/ 975360 w 1428206"/>
              <a:gd name="connsiteY52" fmla="*/ 17417 h 1332412"/>
              <a:gd name="connsiteX53" fmla="*/ 923109 w 1428206"/>
              <a:gd name="connsiteY53" fmla="*/ 0 h 1332412"/>
              <a:gd name="connsiteX54" fmla="*/ 766354 w 1428206"/>
              <a:gd name="connsiteY54" fmla="*/ 8709 h 1332412"/>
              <a:gd name="connsiteX55" fmla="*/ 740229 w 1428206"/>
              <a:gd name="connsiteY55" fmla="*/ 43543 h 1332412"/>
              <a:gd name="connsiteX56" fmla="*/ 705394 w 1428206"/>
              <a:gd name="connsiteY56" fmla="*/ 78377 h 1332412"/>
              <a:gd name="connsiteX57" fmla="*/ 731520 w 1428206"/>
              <a:gd name="connsiteY57" fmla="*/ 235132 h 1332412"/>
              <a:gd name="connsiteX58" fmla="*/ 748937 w 1428206"/>
              <a:gd name="connsiteY58" fmla="*/ 261257 h 1332412"/>
              <a:gd name="connsiteX59" fmla="*/ 766354 w 1428206"/>
              <a:gd name="connsiteY59" fmla="*/ 313509 h 1332412"/>
              <a:gd name="connsiteX60" fmla="*/ 748937 w 1428206"/>
              <a:gd name="connsiteY60" fmla="*/ 339634 h 1332412"/>
              <a:gd name="connsiteX61" fmla="*/ 705394 w 1428206"/>
              <a:gd name="connsiteY61" fmla="*/ 348343 h 1332412"/>
              <a:gd name="connsiteX62" fmla="*/ 644434 w 1428206"/>
              <a:gd name="connsiteY62" fmla="*/ 365760 h 1332412"/>
              <a:gd name="connsiteX63" fmla="*/ 609600 w 1428206"/>
              <a:gd name="connsiteY63" fmla="*/ 374469 h 1332412"/>
              <a:gd name="connsiteX64" fmla="*/ 583474 w 1428206"/>
              <a:gd name="connsiteY64" fmla="*/ 391886 h 1332412"/>
              <a:gd name="connsiteX65" fmla="*/ 487680 w 1428206"/>
              <a:gd name="connsiteY65" fmla="*/ 409303 h 1332412"/>
              <a:gd name="connsiteX66" fmla="*/ 400594 w 1428206"/>
              <a:gd name="connsiteY66" fmla="*/ 461554 h 1332412"/>
              <a:gd name="connsiteX67" fmla="*/ 374469 w 1428206"/>
              <a:gd name="connsiteY67" fmla="*/ 478972 h 1332412"/>
              <a:gd name="connsiteX68" fmla="*/ 348343 w 1428206"/>
              <a:gd name="connsiteY68" fmla="*/ 487680 h 1332412"/>
              <a:gd name="connsiteX69" fmla="*/ 313509 w 1428206"/>
              <a:gd name="connsiteY69" fmla="*/ 505097 h 1332412"/>
              <a:gd name="connsiteX70" fmla="*/ 278674 w 1428206"/>
              <a:gd name="connsiteY70" fmla="*/ 513806 h 1332412"/>
              <a:gd name="connsiteX71" fmla="*/ 252549 w 1428206"/>
              <a:gd name="connsiteY71" fmla="*/ 531223 h 1332412"/>
              <a:gd name="connsiteX72" fmla="*/ 226423 w 1428206"/>
              <a:gd name="connsiteY72" fmla="*/ 539932 h 1332412"/>
              <a:gd name="connsiteX73" fmla="*/ 200297 w 1428206"/>
              <a:gd name="connsiteY73" fmla="*/ 566057 h 1332412"/>
              <a:gd name="connsiteX74" fmla="*/ 174172 w 1428206"/>
              <a:gd name="connsiteY74" fmla="*/ 583474 h 1332412"/>
              <a:gd name="connsiteX75" fmla="*/ 156754 w 1428206"/>
              <a:gd name="connsiteY75" fmla="*/ 609600 h 1332412"/>
              <a:gd name="connsiteX76" fmla="*/ 130629 w 1428206"/>
              <a:gd name="connsiteY76" fmla="*/ 618309 h 13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428206" h="1332412">
                <a:moveTo>
                  <a:pt x="130629" y="618309"/>
                </a:moveTo>
                <a:cubicBezTo>
                  <a:pt x="117566" y="631372"/>
                  <a:pt x="87619" y="669494"/>
                  <a:pt x="78377" y="687977"/>
                </a:cubicBezTo>
                <a:cubicBezTo>
                  <a:pt x="74272" y="696188"/>
                  <a:pt x="74223" y="706133"/>
                  <a:pt x="69669" y="714103"/>
                </a:cubicBezTo>
                <a:cubicBezTo>
                  <a:pt x="26796" y="789132"/>
                  <a:pt x="58046" y="709292"/>
                  <a:pt x="26126" y="783772"/>
                </a:cubicBezTo>
                <a:cubicBezTo>
                  <a:pt x="15350" y="808916"/>
                  <a:pt x="15002" y="825120"/>
                  <a:pt x="8709" y="853440"/>
                </a:cubicBezTo>
                <a:cubicBezTo>
                  <a:pt x="6113" y="865124"/>
                  <a:pt x="2903" y="876663"/>
                  <a:pt x="0" y="888274"/>
                </a:cubicBezTo>
                <a:cubicBezTo>
                  <a:pt x="5806" y="952137"/>
                  <a:pt x="7286" y="1016542"/>
                  <a:pt x="17417" y="1079863"/>
                </a:cubicBezTo>
                <a:cubicBezTo>
                  <a:pt x="19071" y="1090198"/>
                  <a:pt x="30153" y="1096628"/>
                  <a:pt x="34834" y="1105989"/>
                </a:cubicBezTo>
                <a:cubicBezTo>
                  <a:pt x="38939" y="1114199"/>
                  <a:pt x="37809" y="1124946"/>
                  <a:pt x="43543" y="1132114"/>
                </a:cubicBezTo>
                <a:cubicBezTo>
                  <a:pt x="50082" y="1140287"/>
                  <a:pt x="60960" y="1143726"/>
                  <a:pt x="69669" y="1149532"/>
                </a:cubicBezTo>
                <a:cubicBezTo>
                  <a:pt x="75475" y="1164046"/>
                  <a:pt x="79330" y="1179502"/>
                  <a:pt x="87086" y="1193074"/>
                </a:cubicBezTo>
                <a:cubicBezTo>
                  <a:pt x="94008" y="1205187"/>
                  <a:pt x="134628" y="1233086"/>
                  <a:pt x="139337" y="1236617"/>
                </a:cubicBezTo>
                <a:cubicBezTo>
                  <a:pt x="145143" y="1245326"/>
                  <a:pt x="148877" y="1255851"/>
                  <a:pt x="156754" y="1262743"/>
                </a:cubicBezTo>
                <a:cubicBezTo>
                  <a:pt x="229976" y="1326812"/>
                  <a:pt x="183301" y="1280370"/>
                  <a:pt x="235132" y="1306286"/>
                </a:cubicBezTo>
                <a:cubicBezTo>
                  <a:pt x="250271" y="1313856"/>
                  <a:pt x="264160" y="1323703"/>
                  <a:pt x="278674" y="1332412"/>
                </a:cubicBezTo>
                <a:cubicBezTo>
                  <a:pt x="304800" y="1329509"/>
                  <a:pt x="332114" y="1332016"/>
                  <a:pt x="357052" y="1323703"/>
                </a:cubicBezTo>
                <a:cubicBezTo>
                  <a:pt x="386765" y="1313799"/>
                  <a:pt x="381446" y="1292332"/>
                  <a:pt x="391886" y="1271452"/>
                </a:cubicBezTo>
                <a:cubicBezTo>
                  <a:pt x="396567" y="1262091"/>
                  <a:pt x="403497" y="1254035"/>
                  <a:pt x="409303" y="1245326"/>
                </a:cubicBezTo>
                <a:cubicBezTo>
                  <a:pt x="412206" y="1227909"/>
                  <a:pt x="412428" y="1209825"/>
                  <a:pt x="418012" y="1193074"/>
                </a:cubicBezTo>
                <a:cubicBezTo>
                  <a:pt x="421322" y="1183145"/>
                  <a:pt x="428729" y="1174989"/>
                  <a:pt x="435429" y="1166949"/>
                </a:cubicBezTo>
                <a:cubicBezTo>
                  <a:pt x="460648" y="1136686"/>
                  <a:pt x="461170" y="1141015"/>
                  <a:pt x="496389" y="1123406"/>
                </a:cubicBezTo>
                <a:cubicBezTo>
                  <a:pt x="554446" y="1126309"/>
                  <a:pt x="612845" y="1125188"/>
                  <a:pt x="670560" y="1132114"/>
                </a:cubicBezTo>
                <a:cubicBezTo>
                  <a:pt x="689313" y="1134364"/>
                  <a:pt x="730717" y="1159141"/>
                  <a:pt x="748937" y="1166949"/>
                </a:cubicBezTo>
                <a:cubicBezTo>
                  <a:pt x="769809" y="1175894"/>
                  <a:pt x="787813" y="1178056"/>
                  <a:pt x="809897" y="1184366"/>
                </a:cubicBezTo>
                <a:cubicBezTo>
                  <a:pt x="872373" y="1202216"/>
                  <a:pt x="791051" y="1184079"/>
                  <a:pt x="879566" y="1201783"/>
                </a:cubicBezTo>
                <a:cubicBezTo>
                  <a:pt x="957943" y="1198880"/>
                  <a:pt x="1036440" y="1198291"/>
                  <a:pt x="1114697" y="1193074"/>
                </a:cubicBezTo>
                <a:cubicBezTo>
                  <a:pt x="1123856" y="1192463"/>
                  <a:pt x="1131997" y="1186888"/>
                  <a:pt x="1140823" y="1184366"/>
                </a:cubicBezTo>
                <a:cubicBezTo>
                  <a:pt x="1152331" y="1181078"/>
                  <a:pt x="1164193" y="1179096"/>
                  <a:pt x="1175657" y="1175657"/>
                </a:cubicBezTo>
                <a:cubicBezTo>
                  <a:pt x="1193242" y="1170381"/>
                  <a:pt x="1210324" y="1163515"/>
                  <a:pt x="1227909" y="1158240"/>
                </a:cubicBezTo>
                <a:cubicBezTo>
                  <a:pt x="1241866" y="1154053"/>
                  <a:pt x="1274232" y="1148142"/>
                  <a:pt x="1288869" y="1140823"/>
                </a:cubicBezTo>
                <a:cubicBezTo>
                  <a:pt x="1356396" y="1107059"/>
                  <a:pt x="1275451" y="1136588"/>
                  <a:pt x="1341120" y="1114697"/>
                </a:cubicBezTo>
                <a:cubicBezTo>
                  <a:pt x="1352731" y="1103086"/>
                  <a:pt x="1363486" y="1090550"/>
                  <a:pt x="1375954" y="1079863"/>
                </a:cubicBezTo>
                <a:cubicBezTo>
                  <a:pt x="1383901" y="1073052"/>
                  <a:pt x="1395542" y="1070619"/>
                  <a:pt x="1402080" y="1062446"/>
                </a:cubicBezTo>
                <a:cubicBezTo>
                  <a:pt x="1407815" y="1055278"/>
                  <a:pt x="1408563" y="1045226"/>
                  <a:pt x="1410789" y="1036320"/>
                </a:cubicBezTo>
                <a:cubicBezTo>
                  <a:pt x="1420761" y="996433"/>
                  <a:pt x="1422919" y="965399"/>
                  <a:pt x="1428206" y="923109"/>
                </a:cubicBezTo>
                <a:cubicBezTo>
                  <a:pt x="1425303" y="830217"/>
                  <a:pt x="1424799" y="737220"/>
                  <a:pt x="1419497" y="644434"/>
                </a:cubicBezTo>
                <a:cubicBezTo>
                  <a:pt x="1418973" y="635270"/>
                  <a:pt x="1413015" y="627214"/>
                  <a:pt x="1410789" y="618309"/>
                </a:cubicBezTo>
                <a:cubicBezTo>
                  <a:pt x="1407199" y="603949"/>
                  <a:pt x="1405670" y="589126"/>
                  <a:pt x="1402080" y="574766"/>
                </a:cubicBezTo>
                <a:cubicBezTo>
                  <a:pt x="1399854" y="565860"/>
                  <a:pt x="1395894" y="557466"/>
                  <a:pt x="1393372" y="548640"/>
                </a:cubicBezTo>
                <a:cubicBezTo>
                  <a:pt x="1390084" y="537132"/>
                  <a:pt x="1387566" y="525417"/>
                  <a:pt x="1384663" y="513806"/>
                </a:cubicBezTo>
                <a:cubicBezTo>
                  <a:pt x="1382916" y="498080"/>
                  <a:pt x="1378557" y="426988"/>
                  <a:pt x="1367246" y="400594"/>
                </a:cubicBezTo>
                <a:cubicBezTo>
                  <a:pt x="1363123" y="390974"/>
                  <a:pt x="1354080" y="384033"/>
                  <a:pt x="1349829" y="374469"/>
                </a:cubicBezTo>
                <a:cubicBezTo>
                  <a:pt x="1342373" y="357692"/>
                  <a:pt x="1340623" y="338638"/>
                  <a:pt x="1332412" y="322217"/>
                </a:cubicBezTo>
                <a:cubicBezTo>
                  <a:pt x="1279764" y="216927"/>
                  <a:pt x="1346824" y="347441"/>
                  <a:pt x="1297577" y="261257"/>
                </a:cubicBezTo>
                <a:cubicBezTo>
                  <a:pt x="1291136" y="249986"/>
                  <a:pt x="1285966" y="238034"/>
                  <a:pt x="1280160" y="226423"/>
                </a:cubicBezTo>
                <a:cubicBezTo>
                  <a:pt x="1258074" y="115988"/>
                  <a:pt x="1287671" y="235239"/>
                  <a:pt x="1254034" y="156754"/>
                </a:cubicBezTo>
                <a:cubicBezTo>
                  <a:pt x="1249319" y="145753"/>
                  <a:pt x="1251264" y="132312"/>
                  <a:pt x="1245326" y="121920"/>
                </a:cubicBezTo>
                <a:cubicBezTo>
                  <a:pt x="1239216" y="111227"/>
                  <a:pt x="1228661" y="103678"/>
                  <a:pt x="1219200" y="95794"/>
                </a:cubicBezTo>
                <a:cubicBezTo>
                  <a:pt x="1198984" y="78947"/>
                  <a:pt x="1174539" y="68462"/>
                  <a:pt x="1149532" y="60960"/>
                </a:cubicBezTo>
                <a:cubicBezTo>
                  <a:pt x="1135354" y="56707"/>
                  <a:pt x="1120269" y="56147"/>
                  <a:pt x="1105989" y="52252"/>
                </a:cubicBezTo>
                <a:cubicBezTo>
                  <a:pt x="1088276" y="47421"/>
                  <a:pt x="1071548" y="39287"/>
                  <a:pt x="1053737" y="34834"/>
                </a:cubicBezTo>
                <a:cubicBezTo>
                  <a:pt x="1042126" y="31931"/>
                  <a:pt x="1030587" y="28722"/>
                  <a:pt x="1018903" y="26126"/>
                </a:cubicBezTo>
                <a:cubicBezTo>
                  <a:pt x="1004454" y="22915"/>
                  <a:pt x="989640" y="21312"/>
                  <a:pt x="975360" y="17417"/>
                </a:cubicBezTo>
                <a:cubicBezTo>
                  <a:pt x="957648" y="12586"/>
                  <a:pt x="940526" y="5806"/>
                  <a:pt x="923109" y="0"/>
                </a:cubicBezTo>
                <a:cubicBezTo>
                  <a:pt x="870857" y="2903"/>
                  <a:pt x="817263" y="-3412"/>
                  <a:pt x="766354" y="8709"/>
                </a:cubicBezTo>
                <a:cubicBezTo>
                  <a:pt x="752235" y="12071"/>
                  <a:pt x="749787" y="32620"/>
                  <a:pt x="740229" y="43543"/>
                </a:cubicBezTo>
                <a:cubicBezTo>
                  <a:pt x="729416" y="55901"/>
                  <a:pt x="717006" y="66766"/>
                  <a:pt x="705394" y="78377"/>
                </a:cubicBezTo>
                <a:cubicBezTo>
                  <a:pt x="712745" y="181284"/>
                  <a:pt x="696610" y="174039"/>
                  <a:pt x="731520" y="235132"/>
                </a:cubicBezTo>
                <a:cubicBezTo>
                  <a:pt x="736713" y="244219"/>
                  <a:pt x="744686" y="251693"/>
                  <a:pt x="748937" y="261257"/>
                </a:cubicBezTo>
                <a:cubicBezTo>
                  <a:pt x="756393" y="278034"/>
                  <a:pt x="766354" y="313509"/>
                  <a:pt x="766354" y="313509"/>
                </a:cubicBezTo>
                <a:cubicBezTo>
                  <a:pt x="760548" y="322217"/>
                  <a:pt x="758024" y="334441"/>
                  <a:pt x="748937" y="339634"/>
                </a:cubicBezTo>
                <a:cubicBezTo>
                  <a:pt x="736085" y="346978"/>
                  <a:pt x="719843" y="345132"/>
                  <a:pt x="705394" y="348343"/>
                </a:cubicBezTo>
                <a:cubicBezTo>
                  <a:pt x="644155" y="361952"/>
                  <a:pt x="695336" y="351217"/>
                  <a:pt x="644434" y="365760"/>
                </a:cubicBezTo>
                <a:cubicBezTo>
                  <a:pt x="632926" y="369048"/>
                  <a:pt x="621211" y="371566"/>
                  <a:pt x="609600" y="374469"/>
                </a:cubicBezTo>
                <a:cubicBezTo>
                  <a:pt x="600891" y="380275"/>
                  <a:pt x="593499" y="388879"/>
                  <a:pt x="583474" y="391886"/>
                </a:cubicBezTo>
                <a:cubicBezTo>
                  <a:pt x="514590" y="412551"/>
                  <a:pt x="540139" y="389630"/>
                  <a:pt x="487680" y="409303"/>
                </a:cubicBezTo>
                <a:cubicBezTo>
                  <a:pt x="457077" y="420779"/>
                  <a:pt x="426634" y="444194"/>
                  <a:pt x="400594" y="461554"/>
                </a:cubicBezTo>
                <a:cubicBezTo>
                  <a:pt x="391885" y="467360"/>
                  <a:pt x="384398" y="475662"/>
                  <a:pt x="374469" y="478972"/>
                </a:cubicBezTo>
                <a:cubicBezTo>
                  <a:pt x="365760" y="481875"/>
                  <a:pt x="356780" y="484064"/>
                  <a:pt x="348343" y="487680"/>
                </a:cubicBezTo>
                <a:cubicBezTo>
                  <a:pt x="336411" y="492794"/>
                  <a:pt x="325664" y="500539"/>
                  <a:pt x="313509" y="505097"/>
                </a:cubicBezTo>
                <a:cubicBezTo>
                  <a:pt x="302302" y="509300"/>
                  <a:pt x="290286" y="510903"/>
                  <a:pt x="278674" y="513806"/>
                </a:cubicBezTo>
                <a:cubicBezTo>
                  <a:pt x="269966" y="519612"/>
                  <a:pt x="261910" y="526542"/>
                  <a:pt x="252549" y="531223"/>
                </a:cubicBezTo>
                <a:cubicBezTo>
                  <a:pt x="244338" y="535328"/>
                  <a:pt x="234061" y="534840"/>
                  <a:pt x="226423" y="539932"/>
                </a:cubicBezTo>
                <a:cubicBezTo>
                  <a:pt x="216176" y="546763"/>
                  <a:pt x="209758" y="558173"/>
                  <a:pt x="200297" y="566057"/>
                </a:cubicBezTo>
                <a:cubicBezTo>
                  <a:pt x="192257" y="572757"/>
                  <a:pt x="182880" y="577668"/>
                  <a:pt x="174172" y="583474"/>
                </a:cubicBezTo>
                <a:cubicBezTo>
                  <a:pt x="168366" y="592183"/>
                  <a:pt x="164155" y="602199"/>
                  <a:pt x="156754" y="609600"/>
                </a:cubicBezTo>
                <a:cubicBezTo>
                  <a:pt x="114719" y="651635"/>
                  <a:pt x="143692" y="605246"/>
                  <a:pt x="130629" y="618309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1790827" y="2279583"/>
            <a:ext cx="587588" cy="341334"/>
          </a:xfrm>
          <a:custGeom>
            <a:avLst/>
            <a:gdLst>
              <a:gd name="connsiteX0" fmla="*/ 43767 w 505322"/>
              <a:gd name="connsiteY0" fmla="*/ 156754 h 244414"/>
              <a:gd name="connsiteX1" fmla="*/ 87310 w 505322"/>
              <a:gd name="connsiteY1" fmla="*/ 174172 h 244414"/>
              <a:gd name="connsiteX2" fmla="*/ 113436 w 505322"/>
              <a:gd name="connsiteY2" fmla="*/ 200297 h 244414"/>
              <a:gd name="connsiteX3" fmla="*/ 200522 w 505322"/>
              <a:gd name="connsiteY3" fmla="*/ 235132 h 244414"/>
              <a:gd name="connsiteX4" fmla="*/ 374693 w 505322"/>
              <a:gd name="connsiteY4" fmla="*/ 243840 h 244414"/>
              <a:gd name="connsiteX5" fmla="*/ 487904 w 505322"/>
              <a:gd name="connsiteY5" fmla="*/ 235132 h 244414"/>
              <a:gd name="connsiteX6" fmla="*/ 505322 w 505322"/>
              <a:gd name="connsiteY6" fmla="*/ 182880 h 244414"/>
              <a:gd name="connsiteX7" fmla="*/ 487904 w 505322"/>
              <a:gd name="connsiteY7" fmla="*/ 87086 h 244414"/>
              <a:gd name="connsiteX8" fmla="*/ 409527 w 505322"/>
              <a:gd name="connsiteY8" fmla="*/ 52252 h 244414"/>
              <a:gd name="connsiteX9" fmla="*/ 226647 w 505322"/>
              <a:gd name="connsiteY9" fmla="*/ 43543 h 244414"/>
              <a:gd name="connsiteX10" fmla="*/ 200522 w 505322"/>
              <a:gd name="connsiteY10" fmla="*/ 26126 h 244414"/>
              <a:gd name="connsiteX11" fmla="*/ 183104 w 505322"/>
              <a:gd name="connsiteY11" fmla="*/ 8709 h 244414"/>
              <a:gd name="connsiteX12" fmla="*/ 156979 w 505322"/>
              <a:gd name="connsiteY12" fmla="*/ 0 h 244414"/>
              <a:gd name="connsiteX13" fmla="*/ 26350 w 505322"/>
              <a:gd name="connsiteY13" fmla="*/ 26126 h 244414"/>
              <a:gd name="connsiteX14" fmla="*/ 8933 w 505322"/>
              <a:gd name="connsiteY14" fmla="*/ 52252 h 244414"/>
              <a:gd name="connsiteX15" fmla="*/ 8933 w 505322"/>
              <a:gd name="connsiteY15" fmla="*/ 130629 h 244414"/>
              <a:gd name="connsiteX16" fmla="*/ 35059 w 505322"/>
              <a:gd name="connsiteY16" fmla="*/ 139337 h 244414"/>
              <a:gd name="connsiteX17" fmla="*/ 43767 w 505322"/>
              <a:gd name="connsiteY17" fmla="*/ 156754 h 2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5322" h="244414">
                <a:moveTo>
                  <a:pt x="43767" y="156754"/>
                </a:moveTo>
                <a:cubicBezTo>
                  <a:pt x="58281" y="162560"/>
                  <a:pt x="74054" y="165887"/>
                  <a:pt x="87310" y="174172"/>
                </a:cubicBezTo>
                <a:cubicBezTo>
                  <a:pt x="97754" y="180699"/>
                  <a:pt x="103414" y="193139"/>
                  <a:pt x="113436" y="200297"/>
                </a:cubicBezTo>
                <a:cubicBezTo>
                  <a:pt x="128684" y="211188"/>
                  <a:pt x="186878" y="234450"/>
                  <a:pt x="200522" y="235132"/>
                </a:cubicBezTo>
                <a:lnTo>
                  <a:pt x="374693" y="243840"/>
                </a:lnTo>
                <a:cubicBezTo>
                  <a:pt x="412430" y="240937"/>
                  <a:pt x="453606" y="251138"/>
                  <a:pt x="487904" y="235132"/>
                </a:cubicBezTo>
                <a:cubicBezTo>
                  <a:pt x="504541" y="227368"/>
                  <a:pt x="505322" y="182880"/>
                  <a:pt x="505322" y="182880"/>
                </a:cubicBezTo>
                <a:cubicBezTo>
                  <a:pt x="499516" y="150949"/>
                  <a:pt x="499555" y="117378"/>
                  <a:pt x="487904" y="87086"/>
                </a:cubicBezTo>
                <a:cubicBezTo>
                  <a:pt x="481830" y="71295"/>
                  <a:pt x="409738" y="52262"/>
                  <a:pt x="409527" y="52252"/>
                </a:cubicBezTo>
                <a:lnTo>
                  <a:pt x="226647" y="43543"/>
                </a:lnTo>
                <a:cubicBezTo>
                  <a:pt x="217939" y="37737"/>
                  <a:pt x="208695" y="32664"/>
                  <a:pt x="200522" y="26126"/>
                </a:cubicBezTo>
                <a:cubicBezTo>
                  <a:pt x="194111" y="20997"/>
                  <a:pt x="190145" y="12933"/>
                  <a:pt x="183104" y="8709"/>
                </a:cubicBezTo>
                <a:cubicBezTo>
                  <a:pt x="175233" y="3986"/>
                  <a:pt x="165687" y="2903"/>
                  <a:pt x="156979" y="0"/>
                </a:cubicBezTo>
                <a:cubicBezTo>
                  <a:pt x="109099" y="3990"/>
                  <a:pt x="61483" y="-9007"/>
                  <a:pt x="26350" y="26126"/>
                </a:cubicBezTo>
                <a:cubicBezTo>
                  <a:pt x="18949" y="33527"/>
                  <a:pt x="14739" y="43543"/>
                  <a:pt x="8933" y="52252"/>
                </a:cubicBezTo>
                <a:cubicBezTo>
                  <a:pt x="4569" y="74071"/>
                  <a:pt x="-8778" y="108491"/>
                  <a:pt x="8933" y="130629"/>
                </a:cubicBezTo>
                <a:cubicBezTo>
                  <a:pt x="14668" y="137797"/>
                  <a:pt x="26350" y="136434"/>
                  <a:pt x="35059" y="139337"/>
                </a:cubicBezTo>
                <a:lnTo>
                  <a:pt x="43767" y="156754"/>
                </a:ln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11" name="Freeform 10"/>
          <p:cNvSpPr/>
          <p:nvPr/>
        </p:nvSpPr>
        <p:spPr bwMode="auto">
          <a:xfrm>
            <a:off x="1790827" y="3301112"/>
            <a:ext cx="587588" cy="703762"/>
          </a:xfrm>
          <a:custGeom>
            <a:avLst/>
            <a:gdLst>
              <a:gd name="connsiteX0" fmla="*/ 142145 w 751745"/>
              <a:gd name="connsiteY0" fmla="*/ 217714 h 609600"/>
              <a:gd name="connsiteX1" fmla="*/ 133437 w 751745"/>
              <a:gd name="connsiteY1" fmla="*/ 531223 h 609600"/>
              <a:gd name="connsiteX2" fmla="*/ 142145 w 751745"/>
              <a:gd name="connsiteY2" fmla="*/ 557348 h 609600"/>
              <a:gd name="connsiteX3" fmla="*/ 159563 w 751745"/>
              <a:gd name="connsiteY3" fmla="*/ 583474 h 609600"/>
              <a:gd name="connsiteX4" fmla="*/ 211814 w 751745"/>
              <a:gd name="connsiteY4" fmla="*/ 609600 h 609600"/>
              <a:gd name="connsiteX5" fmla="*/ 307608 w 751745"/>
              <a:gd name="connsiteY5" fmla="*/ 600891 h 609600"/>
              <a:gd name="connsiteX6" fmla="*/ 333734 w 751745"/>
              <a:gd name="connsiteY6" fmla="*/ 583474 h 609600"/>
              <a:gd name="connsiteX7" fmla="*/ 403403 w 751745"/>
              <a:gd name="connsiteY7" fmla="*/ 566057 h 609600"/>
              <a:gd name="connsiteX8" fmla="*/ 612408 w 751745"/>
              <a:gd name="connsiteY8" fmla="*/ 566057 h 609600"/>
              <a:gd name="connsiteX9" fmla="*/ 638534 w 751745"/>
              <a:gd name="connsiteY9" fmla="*/ 539931 h 609600"/>
              <a:gd name="connsiteX10" fmla="*/ 673368 w 751745"/>
              <a:gd name="connsiteY10" fmla="*/ 487680 h 609600"/>
              <a:gd name="connsiteX11" fmla="*/ 682077 w 751745"/>
              <a:gd name="connsiteY11" fmla="*/ 452845 h 609600"/>
              <a:gd name="connsiteX12" fmla="*/ 690785 w 751745"/>
              <a:gd name="connsiteY12" fmla="*/ 348343 h 609600"/>
              <a:gd name="connsiteX13" fmla="*/ 708203 w 751745"/>
              <a:gd name="connsiteY13" fmla="*/ 322217 h 609600"/>
              <a:gd name="connsiteX14" fmla="*/ 716911 w 751745"/>
              <a:gd name="connsiteY14" fmla="*/ 296091 h 609600"/>
              <a:gd name="connsiteX15" fmla="*/ 751745 w 751745"/>
              <a:gd name="connsiteY15" fmla="*/ 243840 h 609600"/>
              <a:gd name="connsiteX16" fmla="*/ 743037 w 751745"/>
              <a:gd name="connsiteY16" fmla="*/ 139337 h 609600"/>
              <a:gd name="connsiteX17" fmla="*/ 682077 w 751745"/>
              <a:gd name="connsiteY17" fmla="*/ 69668 h 609600"/>
              <a:gd name="connsiteX18" fmla="*/ 655951 w 751745"/>
              <a:gd name="connsiteY18" fmla="*/ 60960 h 609600"/>
              <a:gd name="connsiteX19" fmla="*/ 621117 w 751745"/>
              <a:gd name="connsiteY19" fmla="*/ 43543 h 609600"/>
              <a:gd name="connsiteX20" fmla="*/ 499197 w 751745"/>
              <a:gd name="connsiteY20" fmla="*/ 17417 h 609600"/>
              <a:gd name="connsiteX21" fmla="*/ 368568 w 751745"/>
              <a:gd name="connsiteY21" fmla="*/ 8708 h 609600"/>
              <a:gd name="connsiteX22" fmla="*/ 211814 w 751745"/>
              <a:gd name="connsiteY22" fmla="*/ 0 h 609600"/>
              <a:gd name="connsiteX23" fmla="*/ 63768 w 751745"/>
              <a:gd name="connsiteY23" fmla="*/ 8708 h 609600"/>
              <a:gd name="connsiteX24" fmla="*/ 11517 w 751745"/>
              <a:gd name="connsiteY24" fmla="*/ 26125 h 609600"/>
              <a:gd name="connsiteX25" fmla="*/ 11517 w 751745"/>
              <a:gd name="connsiteY25" fmla="*/ 113211 h 609600"/>
              <a:gd name="connsiteX26" fmla="*/ 63768 w 751745"/>
              <a:gd name="connsiteY26" fmla="*/ 139337 h 609600"/>
              <a:gd name="connsiteX27" fmla="*/ 98603 w 751745"/>
              <a:gd name="connsiteY27" fmla="*/ 182880 h 609600"/>
              <a:gd name="connsiteX28" fmla="*/ 116020 w 751745"/>
              <a:gd name="connsiteY28" fmla="*/ 209005 h 609600"/>
              <a:gd name="connsiteX29" fmla="*/ 142145 w 751745"/>
              <a:gd name="connsiteY29" fmla="*/ 2177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1745" h="609600">
                <a:moveTo>
                  <a:pt x="142145" y="217714"/>
                </a:moveTo>
                <a:cubicBezTo>
                  <a:pt x="145048" y="271417"/>
                  <a:pt x="117664" y="270972"/>
                  <a:pt x="133437" y="531223"/>
                </a:cubicBezTo>
                <a:cubicBezTo>
                  <a:pt x="133992" y="540386"/>
                  <a:pt x="138040" y="549138"/>
                  <a:pt x="142145" y="557348"/>
                </a:cubicBezTo>
                <a:cubicBezTo>
                  <a:pt x="146826" y="566710"/>
                  <a:pt x="152162" y="576073"/>
                  <a:pt x="159563" y="583474"/>
                </a:cubicBezTo>
                <a:cubicBezTo>
                  <a:pt x="176445" y="600356"/>
                  <a:pt x="190565" y="602517"/>
                  <a:pt x="211814" y="609600"/>
                </a:cubicBezTo>
                <a:cubicBezTo>
                  <a:pt x="243745" y="606697"/>
                  <a:pt x="276257" y="607609"/>
                  <a:pt x="307608" y="600891"/>
                </a:cubicBezTo>
                <a:cubicBezTo>
                  <a:pt x="317842" y="598698"/>
                  <a:pt x="324373" y="588155"/>
                  <a:pt x="333734" y="583474"/>
                </a:cubicBezTo>
                <a:cubicBezTo>
                  <a:pt x="351589" y="574546"/>
                  <a:pt x="386836" y="569370"/>
                  <a:pt x="403403" y="566057"/>
                </a:cubicBezTo>
                <a:cubicBezTo>
                  <a:pt x="469751" y="571586"/>
                  <a:pt x="546060" y="583750"/>
                  <a:pt x="612408" y="566057"/>
                </a:cubicBezTo>
                <a:cubicBezTo>
                  <a:pt x="624308" y="562884"/>
                  <a:pt x="630973" y="549653"/>
                  <a:pt x="638534" y="539931"/>
                </a:cubicBezTo>
                <a:cubicBezTo>
                  <a:pt x="651385" y="523408"/>
                  <a:pt x="673368" y="487680"/>
                  <a:pt x="673368" y="487680"/>
                </a:cubicBezTo>
                <a:cubicBezTo>
                  <a:pt x="676271" y="476068"/>
                  <a:pt x="680592" y="464722"/>
                  <a:pt x="682077" y="452845"/>
                </a:cubicBezTo>
                <a:cubicBezTo>
                  <a:pt x="686413" y="418160"/>
                  <a:pt x="683930" y="382619"/>
                  <a:pt x="690785" y="348343"/>
                </a:cubicBezTo>
                <a:cubicBezTo>
                  <a:pt x="692838" y="338080"/>
                  <a:pt x="702397" y="330926"/>
                  <a:pt x="708203" y="322217"/>
                </a:cubicBezTo>
                <a:cubicBezTo>
                  <a:pt x="711106" y="313508"/>
                  <a:pt x="712453" y="304116"/>
                  <a:pt x="716911" y="296091"/>
                </a:cubicBezTo>
                <a:cubicBezTo>
                  <a:pt x="727077" y="277793"/>
                  <a:pt x="751745" y="243840"/>
                  <a:pt x="751745" y="243840"/>
                </a:cubicBezTo>
                <a:cubicBezTo>
                  <a:pt x="748842" y="209006"/>
                  <a:pt x="752392" y="173017"/>
                  <a:pt x="743037" y="139337"/>
                </a:cubicBezTo>
                <a:cubicBezTo>
                  <a:pt x="734609" y="108997"/>
                  <a:pt x="709514" y="83386"/>
                  <a:pt x="682077" y="69668"/>
                </a:cubicBezTo>
                <a:cubicBezTo>
                  <a:pt x="673866" y="65563"/>
                  <a:pt x="664388" y="64576"/>
                  <a:pt x="655951" y="60960"/>
                </a:cubicBezTo>
                <a:cubicBezTo>
                  <a:pt x="644019" y="55846"/>
                  <a:pt x="633433" y="47648"/>
                  <a:pt x="621117" y="43543"/>
                </a:cubicBezTo>
                <a:cubicBezTo>
                  <a:pt x="595545" y="35019"/>
                  <a:pt x="529898" y="20341"/>
                  <a:pt x="499197" y="17417"/>
                </a:cubicBezTo>
                <a:cubicBezTo>
                  <a:pt x="455754" y="13280"/>
                  <a:pt x="412128" y="11348"/>
                  <a:pt x="368568" y="8708"/>
                </a:cubicBezTo>
                <a:lnTo>
                  <a:pt x="211814" y="0"/>
                </a:lnTo>
                <a:cubicBezTo>
                  <a:pt x="162465" y="2903"/>
                  <a:pt x="112787" y="2314"/>
                  <a:pt x="63768" y="8708"/>
                </a:cubicBezTo>
                <a:cubicBezTo>
                  <a:pt x="45563" y="11082"/>
                  <a:pt x="11517" y="26125"/>
                  <a:pt x="11517" y="26125"/>
                </a:cubicBezTo>
                <a:cubicBezTo>
                  <a:pt x="366" y="59577"/>
                  <a:pt x="-7544" y="70324"/>
                  <a:pt x="11517" y="113211"/>
                </a:cubicBezTo>
                <a:cubicBezTo>
                  <a:pt x="17389" y="126422"/>
                  <a:pt x="52176" y="135473"/>
                  <a:pt x="63768" y="139337"/>
                </a:cubicBezTo>
                <a:cubicBezTo>
                  <a:pt x="117368" y="219739"/>
                  <a:pt x="48972" y="120844"/>
                  <a:pt x="98603" y="182880"/>
                </a:cubicBezTo>
                <a:cubicBezTo>
                  <a:pt x="105141" y="191053"/>
                  <a:pt x="107045" y="203620"/>
                  <a:pt x="116020" y="209005"/>
                </a:cubicBezTo>
                <a:cubicBezTo>
                  <a:pt x="123487" y="213485"/>
                  <a:pt x="139242" y="164011"/>
                  <a:pt x="142145" y="217714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C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698268" y="2038551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050510" y="1990334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414775" y="1999665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770251" y="1995665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420367" y="3645199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410444" y="3162052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420366" y="2688576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928897"/>
              </p:ext>
            </p:extLst>
          </p:nvPr>
        </p:nvGraphicFramePr>
        <p:xfrm>
          <a:off x="6666926" y="2009619"/>
          <a:ext cx="3041672" cy="218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18"/>
                <a:gridCol w="760418"/>
                <a:gridCol w="760418"/>
                <a:gridCol w="760418"/>
              </a:tblGrid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(0,3)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(1,3)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(2,3)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(3,3)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(0,2)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(1,2)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(2,2)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(3,2)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(0,1)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(1,1)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(2,1)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(3,1)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(0,0)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(1,0)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(2,0)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(3,0)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 bwMode="auto">
          <a:xfrm>
            <a:off x="6438332" y="4399176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6438332" y="1808376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22"/>
          <p:cNvSpPr/>
          <p:nvPr/>
        </p:nvSpPr>
        <p:spPr bwMode="auto">
          <a:xfrm>
            <a:off x="6930092" y="450492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24" name="Rectangle 23"/>
          <p:cNvSpPr/>
          <p:nvPr/>
        </p:nvSpPr>
        <p:spPr bwMode="auto">
          <a:xfrm rot="16200000">
            <a:off x="4916718" y="2951376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605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38200" y="134208"/>
            <a:ext cx="10515600" cy="1004287"/>
          </a:xfrm>
        </p:spPr>
        <p:txBody>
          <a:bodyPr/>
          <a:lstStyle/>
          <a:p>
            <a:r>
              <a:rPr lang="en-US" dirty="0" smtClean="0"/>
              <a:t>Hilbert Curves (Step 1)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400149"/>
              </p:ext>
            </p:extLst>
          </p:nvPr>
        </p:nvGraphicFramePr>
        <p:xfrm>
          <a:off x="1769183" y="2217262"/>
          <a:ext cx="2578444" cy="190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11"/>
                <a:gridCol w="644611"/>
                <a:gridCol w="644611"/>
                <a:gridCol w="644611"/>
              </a:tblGrid>
              <a:tr h="47611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 flipV="1">
            <a:off x="1425828" y="4119458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 bwMode="auto">
          <a:xfrm>
            <a:off x="1540585" y="4322031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/>
          <p:cNvCxnSpPr/>
          <p:nvPr/>
        </p:nvCxnSpPr>
        <p:spPr bwMode="auto">
          <a:xfrm flipV="1">
            <a:off x="1540585" y="1731231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7"/>
          <p:cNvSpPr/>
          <p:nvPr/>
        </p:nvSpPr>
        <p:spPr bwMode="auto">
          <a:xfrm>
            <a:off x="1831310" y="450492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0      1      2      3 </a:t>
            </a:r>
          </a:p>
        </p:txBody>
      </p:sp>
      <p:sp>
        <p:nvSpPr>
          <p:cNvPr id="9" name="Freeform 8"/>
          <p:cNvSpPr/>
          <p:nvPr/>
        </p:nvSpPr>
        <p:spPr bwMode="auto">
          <a:xfrm>
            <a:off x="3369962" y="2401790"/>
            <a:ext cx="941615" cy="1140823"/>
          </a:xfrm>
          <a:custGeom>
            <a:avLst/>
            <a:gdLst>
              <a:gd name="connsiteX0" fmla="*/ 130629 w 1428206"/>
              <a:gd name="connsiteY0" fmla="*/ 618309 h 1332412"/>
              <a:gd name="connsiteX1" fmla="*/ 78377 w 1428206"/>
              <a:gd name="connsiteY1" fmla="*/ 687977 h 1332412"/>
              <a:gd name="connsiteX2" fmla="*/ 69669 w 1428206"/>
              <a:gd name="connsiteY2" fmla="*/ 714103 h 1332412"/>
              <a:gd name="connsiteX3" fmla="*/ 26126 w 1428206"/>
              <a:gd name="connsiteY3" fmla="*/ 783772 h 1332412"/>
              <a:gd name="connsiteX4" fmla="*/ 8709 w 1428206"/>
              <a:gd name="connsiteY4" fmla="*/ 853440 h 1332412"/>
              <a:gd name="connsiteX5" fmla="*/ 0 w 1428206"/>
              <a:gd name="connsiteY5" fmla="*/ 888274 h 1332412"/>
              <a:gd name="connsiteX6" fmla="*/ 17417 w 1428206"/>
              <a:gd name="connsiteY6" fmla="*/ 1079863 h 1332412"/>
              <a:gd name="connsiteX7" fmla="*/ 34834 w 1428206"/>
              <a:gd name="connsiteY7" fmla="*/ 1105989 h 1332412"/>
              <a:gd name="connsiteX8" fmla="*/ 43543 w 1428206"/>
              <a:gd name="connsiteY8" fmla="*/ 1132114 h 1332412"/>
              <a:gd name="connsiteX9" fmla="*/ 69669 w 1428206"/>
              <a:gd name="connsiteY9" fmla="*/ 1149532 h 1332412"/>
              <a:gd name="connsiteX10" fmla="*/ 87086 w 1428206"/>
              <a:gd name="connsiteY10" fmla="*/ 1193074 h 1332412"/>
              <a:gd name="connsiteX11" fmla="*/ 139337 w 1428206"/>
              <a:gd name="connsiteY11" fmla="*/ 1236617 h 1332412"/>
              <a:gd name="connsiteX12" fmla="*/ 156754 w 1428206"/>
              <a:gd name="connsiteY12" fmla="*/ 1262743 h 1332412"/>
              <a:gd name="connsiteX13" fmla="*/ 235132 w 1428206"/>
              <a:gd name="connsiteY13" fmla="*/ 1306286 h 1332412"/>
              <a:gd name="connsiteX14" fmla="*/ 278674 w 1428206"/>
              <a:gd name="connsiteY14" fmla="*/ 1332412 h 1332412"/>
              <a:gd name="connsiteX15" fmla="*/ 357052 w 1428206"/>
              <a:gd name="connsiteY15" fmla="*/ 1323703 h 1332412"/>
              <a:gd name="connsiteX16" fmla="*/ 391886 w 1428206"/>
              <a:gd name="connsiteY16" fmla="*/ 1271452 h 1332412"/>
              <a:gd name="connsiteX17" fmla="*/ 409303 w 1428206"/>
              <a:gd name="connsiteY17" fmla="*/ 1245326 h 1332412"/>
              <a:gd name="connsiteX18" fmla="*/ 418012 w 1428206"/>
              <a:gd name="connsiteY18" fmla="*/ 1193074 h 1332412"/>
              <a:gd name="connsiteX19" fmla="*/ 435429 w 1428206"/>
              <a:gd name="connsiteY19" fmla="*/ 1166949 h 1332412"/>
              <a:gd name="connsiteX20" fmla="*/ 496389 w 1428206"/>
              <a:gd name="connsiteY20" fmla="*/ 1123406 h 1332412"/>
              <a:gd name="connsiteX21" fmla="*/ 670560 w 1428206"/>
              <a:gd name="connsiteY21" fmla="*/ 1132114 h 1332412"/>
              <a:gd name="connsiteX22" fmla="*/ 748937 w 1428206"/>
              <a:gd name="connsiteY22" fmla="*/ 1166949 h 1332412"/>
              <a:gd name="connsiteX23" fmla="*/ 809897 w 1428206"/>
              <a:gd name="connsiteY23" fmla="*/ 1184366 h 1332412"/>
              <a:gd name="connsiteX24" fmla="*/ 879566 w 1428206"/>
              <a:gd name="connsiteY24" fmla="*/ 1201783 h 1332412"/>
              <a:gd name="connsiteX25" fmla="*/ 1114697 w 1428206"/>
              <a:gd name="connsiteY25" fmla="*/ 1193074 h 1332412"/>
              <a:gd name="connsiteX26" fmla="*/ 1140823 w 1428206"/>
              <a:gd name="connsiteY26" fmla="*/ 1184366 h 1332412"/>
              <a:gd name="connsiteX27" fmla="*/ 1175657 w 1428206"/>
              <a:gd name="connsiteY27" fmla="*/ 1175657 h 1332412"/>
              <a:gd name="connsiteX28" fmla="*/ 1227909 w 1428206"/>
              <a:gd name="connsiteY28" fmla="*/ 1158240 h 1332412"/>
              <a:gd name="connsiteX29" fmla="*/ 1288869 w 1428206"/>
              <a:gd name="connsiteY29" fmla="*/ 1140823 h 1332412"/>
              <a:gd name="connsiteX30" fmla="*/ 1341120 w 1428206"/>
              <a:gd name="connsiteY30" fmla="*/ 1114697 h 1332412"/>
              <a:gd name="connsiteX31" fmla="*/ 1375954 w 1428206"/>
              <a:gd name="connsiteY31" fmla="*/ 1079863 h 1332412"/>
              <a:gd name="connsiteX32" fmla="*/ 1402080 w 1428206"/>
              <a:gd name="connsiteY32" fmla="*/ 1062446 h 1332412"/>
              <a:gd name="connsiteX33" fmla="*/ 1410789 w 1428206"/>
              <a:gd name="connsiteY33" fmla="*/ 1036320 h 1332412"/>
              <a:gd name="connsiteX34" fmla="*/ 1428206 w 1428206"/>
              <a:gd name="connsiteY34" fmla="*/ 923109 h 1332412"/>
              <a:gd name="connsiteX35" fmla="*/ 1419497 w 1428206"/>
              <a:gd name="connsiteY35" fmla="*/ 644434 h 1332412"/>
              <a:gd name="connsiteX36" fmla="*/ 1410789 w 1428206"/>
              <a:gd name="connsiteY36" fmla="*/ 618309 h 1332412"/>
              <a:gd name="connsiteX37" fmla="*/ 1402080 w 1428206"/>
              <a:gd name="connsiteY37" fmla="*/ 574766 h 1332412"/>
              <a:gd name="connsiteX38" fmla="*/ 1393372 w 1428206"/>
              <a:gd name="connsiteY38" fmla="*/ 548640 h 1332412"/>
              <a:gd name="connsiteX39" fmla="*/ 1384663 w 1428206"/>
              <a:gd name="connsiteY39" fmla="*/ 513806 h 1332412"/>
              <a:gd name="connsiteX40" fmla="*/ 1367246 w 1428206"/>
              <a:gd name="connsiteY40" fmla="*/ 400594 h 1332412"/>
              <a:gd name="connsiteX41" fmla="*/ 1349829 w 1428206"/>
              <a:gd name="connsiteY41" fmla="*/ 374469 h 1332412"/>
              <a:gd name="connsiteX42" fmla="*/ 1332412 w 1428206"/>
              <a:gd name="connsiteY42" fmla="*/ 322217 h 1332412"/>
              <a:gd name="connsiteX43" fmla="*/ 1297577 w 1428206"/>
              <a:gd name="connsiteY43" fmla="*/ 261257 h 1332412"/>
              <a:gd name="connsiteX44" fmla="*/ 1280160 w 1428206"/>
              <a:gd name="connsiteY44" fmla="*/ 226423 h 1332412"/>
              <a:gd name="connsiteX45" fmla="*/ 1254034 w 1428206"/>
              <a:gd name="connsiteY45" fmla="*/ 156754 h 1332412"/>
              <a:gd name="connsiteX46" fmla="*/ 1245326 w 1428206"/>
              <a:gd name="connsiteY46" fmla="*/ 121920 h 1332412"/>
              <a:gd name="connsiteX47" fmla="*/ 1219200 w 1428206"/>
              <a:gd name="connsiteY47" fmla="*/ 95794 h 1332412"/>
              <a:gd name="connsiteX48" fmla="*/ 1149532 w 1428206"/>
              <a:gd name="connsiteY48" fmla="*/ 60960 h 1332412"/>
              <a:gd name="connsiteX49" fmla="*/ 1105989 w 1428206"/>
              <a:gd name="connsiteY49" fmla="*/ 52252 h 1332412"/>
              <a:gd name="connsiteX50" fmla="*/ 1053737 w 1428206"/>
              <a:gd name="connsiteY50" fmla="*/ 34834 h 1332412"/>
              <a:gd name="connsiteX51" fmla="*/ 1018903 w 1428206"/>
              <a:gd name="connsiteY51" fmla="*/ 26126 h 1332412"/>
              <a:gd name="connsiteX52" fmla="*/ 975360 w 1428206"/>
              <a:gd name="connsiteY52" fmla="*/ 17417 h 1332412"/>
              <a:gd name="connsiteX53" fmla="*/ 923109 w 1428206"/>
              <a:gd name="connsiteY53" fmla="*/ 0 h 1332412"/>
              <a:gd name="connsiteX54" fmla="*/ 766354 w 1428206"/>
              <a:gd name="connsiteY54" fmla="*/ 8709 h 1332412"/>
              <a:gd name="connsiteX55" fmla="*/ 740229 w 1428206"/>
              <a:gd name="connsiteY55" fmla="*/ 43543 h 1332412"/>
              <a:gd name="connsiteX56" fmla="*/ 705394 w 1428206"/>
              <a:gd name="connsiteY56" fmla="*/ 78377 h 1332412"/>
              <a:gd name="connsiteX57" fmla="*/ 731520 w 1428206"/>
              <a:gd name="connsiteY57" fmla="*/ 235132 h 1332412"/>
              <a:gd name="connsiteX58" fmla="*/ 748937 w 1428206"/>
              <a:gd name="connsiteY58" fmla="*/ 261257 h 1332412"/>
              <a:gd name="connsiteX59" fmla="*/ 766354 w 1428206"/>
              <a:gd name="connsiteY59" fmla="*/ 313509 h 1332412"/>
              <a:gd name="connsiteX60" fmla="*/ 748937 w 1428206"/>
              <a:gd name="connsiteY60" fmla="*/ 339634 h 1332412"/>
              <a:gd name="connsiteX61" fmla="*/ 705394 w 1428206"/>
              <a:gd name="connsiteY61" fmla="*/ 348343 h 1332412"/>
              <a:gd name="connsiteX62" fmla="*/ 644434 w 1428206"/>
              <a:gd name="connsiteY62" fmla="*/ 365760 h 1332412"/>
              <a:gd name="connsiteX63" fmla="*/ 609600 w 1428206"/>
              <a:gd name="connsiteY63" fmla="*/ 374469 h 1332412"/>
              <a:gd name="connsiteX64" fmla="*/ 583474 w 1428206"/>
              <a:gd name="connsiteY64" fmla="*/ 391886 h 1332412"/>
              <a:gd name="connsiteX65" fmla="*/ 487680 w 1428206"/>
              <a:gd name="connsiteY65" fmla="*/ 409303 h 1332412"/>
              <a:gd name="connsiteX66" fmla="*/ 400594 w 1428206"/>
              <a:gd name="connsiteY66" fmla="*/ 461554 h 1332412"/>
              <a:gd name="connsiteX67" fmla="*/ 374469 w 1428206"/>
              <a:gd name="connsiteY67" fmla="*/ 478972 h 1332412"/>
              <a:gd name="connsiteX68" fmla="*/ 348343 w 1428206"/>
              <a:gd name="connsiteY68" fmla="*/ 487680 h 1332412"/>
              <a:gd name="connsiteX69" fmla="*/ 313509 w 1428206"/>
              <a:gd name="connsiteY69" fmla="*/ 505097 h 1332412"/>
              <a:gd name="connsiteX70" fmla="*/ 278674 w 1428206"/>
              <a:gd name="connsiteY70" fmla="*/ 513806 h 1332412"/>
              <a:gd name="connsiteX71" fmla="*/ 252549 w 1428206"/>
              <a:gd name="connsiteY71" fmla="*/ 531223 h 1332412"/>
              <a:gd name="connsiteX72" fmla="*/ 226423 w 1428206"/>
              <a:gd name="connsiteY72" fmla="*/ 539932 h 1332412"/>
              <a:gd name="connsiteX73" fmla="*/ 200297 w 1428206"/>
              <a:gd name="connsiteY73" fmla="*/ 566057 h 1332412"/>
              <a:gd name="connsiteX74" fmla="*/ 174172 w 1428206"/>
              <a:gd name="connsiteY74" fmla="*/ 583474 h 1332412"/>
              <a:gd name="connsiteX75" fmla="*/ 156754 w 1428206"/>
              <a:gd name="connsiteY75" fmla="*/ 609600 h 1332412"/>
              <a:gd name="connsiteX76" fmla="*/ 130629 w 1428206"/>
              <a:gd name="connsiteY76" fmla="*/ 618309 h 13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428206" h="1332412">
                <a:moveTo>
                  <a:pt x="130629" y="618309"/>
                </a:moveTo>
                <a:cubicBezTo>
                  <a:pt x="117566" y="631372"/>
                  <a:pt x="87619" y="669494"/>
                  <a:pt x="78377" y="687977"/>
                </a:cubicBezTo>
                <a:cubicBezTo>
                  <a:pt x="74272" y="696188"/>
                  <a:pt x="74223" y="706133"/>
                  <a:pt x="69669" y="714103"/>
                </a:cubicBezTo>
                <a:cubicBezTo>
                  <a:pt x="26796" y="789132"/>
                  <a:pt x="58046" y="709292"/>
                  <a:pt x="26126" y="783772"/>
                </a:cubicBezTo>
                <a:cubicBezTo>
                  <a:pt x="15350" y="808916"/>
                  <a:pt x="15002" y="825120"/>
                  <a:pt x="8709" y="853440"/>
                </a:cubicBezTo>
                <a:cubicBezTo>
                  <a:pt x="6113" y="865124"/>
                  <a:pt x="2903" y="876663"/>
                  <a:pt x="0" y="888274"/>
                </a:cubicBezTo>
                <a:cubicBezTo>
                  <a:pt x="5806" y="952137"/>
                  <a:pt x="7286" y="1016542"/>
                  <a:pt x="17417" y="1079863"/>
                </a:cubicBezTo>
                <a:cubicBezTo>
                  <a:pt x="19071" y="1090198"/>
                  <a:pt x="30153" y="1096628"/>
                  <a:pt x="34834" y="1105989"/>
                </a:cubicBezTo>
                <a:cubicBezTo>
                  <a:pt x="38939" y="1114199"/>
                  <a:pt x="37809" y="1124946"/>
                  <a:pt x="43543" y="1132114"/>
                </a:cubicBezTo>
                <a:cubicBezTo>
                  <a:pt x="50082" y="1140287"/>
                  <a:pt x="60960" y="1143726"/>
                  <a:pt x="69669" y="1149532"/>
                </a:cubicBezTo>
                <a:cubicBezTo>
                  <a:pt x="75475" y="1164046"/>
                  <a:pt x="79330" y="1179502"/>
                  <a:pt x="87086" y="1193074"/>
                </a:cubicBezTo>
                <a:cubicBezTo>
                  <a:pt x="94008" y="1205187"/>
                  <a:pt x="134628" y="1233086"/>
                  <a:pt x="139337" y="1236617"/>
                </a:cubicBezTo>
                <a:cubicBezTo>
                  <a:pt x="145143" y="1245326"/>
                  <a:pt x="148877" y="1255851"/>
                  <a:pt x="156754" y="1262743"/>
                </a:cubicBezTo>
                <a:cubicBezTo>
                  <a:pt x="229976" y="1326812"/>
                  <a:pt x="183301" y="1280370"/>
                  <a:pt x="235132" y="1306286"/>
                </a:cubicBezTo>
                <a:cubicBezTo>
                  <a:pt x="250271" y="1313856"/>
                  <a:pt x="264160" y="1323703"/>
                  <a:pt x="278674" y="1332412"/>
                </a:cubicBezTo>
                <a:cubicBezTo>
                  <a:pt x="304800" y="1329509"/>
                  <a:pt x="332114" y="1332016"/>
                  <a:pt x="357052" y="1323703"/>
                </a:cubicBezTo>
                <a:cubicBezTo>
                  <a:pt x="386765" y="1313799"/>
                  <a:pt x="381446" y="1292332"/>
                  <a:pt x="391886" y="1271452"/>
                </a:cubicBezTo>
                <a:cubicBezTo>
                  <a:pt x="396567" y="1262091"/>
                  <a:pt x="403497" y="1254035"/>
                  <a:pt x="409303" y="1245326"/>
                </a:cubicBezTo>
                <a:cubicBezTo>
                  <a:pt x="412206" y="1227909"/>
                  <a:pt x="412428" y="1209825"/>
                  <a:pt x="418012" y="1193074"/>
                </a:cubicBezTo>
                <a:cubicBezTo>
                  <a:pt x="421322" y="1183145"/>
                  <a:pt x="428729" y="1174989"/>
                  <a:pt x="435429" y="1166949"/>
                </a:cubicBezTo>
                <a:cubicBezTo>
                  <a:pt x="460648" y="1136686"/>
                  <a:pt x="461170" y="1141015"/>
                  <a:pt x="496389" y="1123406"/>
                </a:cubicBezTo>
                <a:cubicBezTo>
                  <a:pt x="554446" y="1126309"/>
                  <a:pt x="612845" y="1125188"/>
                  <a:pt x="670560" y="1132114"/>
                </a:cubicBezTo>
                <a:cubicBezTo>
                  <a:pt x="689313" y="1134364"/>
                  <a:pt x="730717" y="1159141"/>
                  <a:pt x="748937" y="1166949"/>
                </a:cubicBezTo>
                <a:cubicBezTo>
                  <a:pt x="769809" y="1175894"/>
                  <a:pt x="787813" y="1178056"/>
                  <a:pt x="809897" y="1184366"/>
                </a:cubicBezTo>
                <a:cubicBezTo>
                  <a:pt x="872373" y="1202216"/>
                  <a:pt x="791051" y="1184079"/>
                  <a:pt x="879566" y="1201783"/>
                </a:cubicBezTo>
                <a:cubicBezTo>
                  <a:pt x="957943" y="1198880"/>
                  <a:pt x="1036440" y="1198291"/>
                  <a:pt x="1114697" y="1193074"/>
                </a:cubicBezTo>
                <a:cubicBezTo>
                  <a:pt x="1123856" y="1192463"/>
                  <a:pt x="1131997" y="1186888"/>
                  <a:pt x="1140823" y="1184366"/>
                </a:cubicBezTo>
                <a:cubicBezTo>
                  <a:pt x="1152331" y="1181078"/>
                  <a:pt x="1164193" y="1179096"/>
                  <a:pt x="1175657" y="1175657"/>
                </a:cubicBezTo>
                <a:cubicBezTo>
                  <a:pt x="1193242" y="1170381"/>
                  <a:pt x="1210324" y="1163515"/>
                  <a:pt x="1227909" y="1158240"/>
                </a:cubicBezTo>
                <a:cubicBezTo>
                  <a:pt x="1241866" y="1154053"/>
                  <a:pt x="1274232" y="1148142"/>
                  <a:pt x="1288869" y="1140823"/>
                </a:cubicBezTo>
                <a:cubicBezTo>
                  <a:pt x="1356396" y="1107059"/>
                  <a:pt x="1275451" y="1136588"/>
                  <a:pt x="1341120" y="1114697"/>
                </a:cubicBezTo>
                <a:cubicBezTo>
                  <a:pt x="1352731" y="1103086"/>
                  <a:pt x="1363486" y="1090550"/>
                  <a:pt x="1375954" y="1079863"/>
                </a:cubicBezTo>
                <a:cubicBezTo>
                  <a:pt x="1383901" y="1073052"/>
                  <a:pt x="1395542" y="1070619"/>
                  <a:pt x="1402080" y="1062446"/>
                </a:cubicBezTo>
                <a:cubicBezTo>
                  <a:pt x="1407815" y="1055278"/>
                  <a:pt x="1408563" y="1045226"/>
                  <a:pt x="1410789" y="1036320"/>
                </a:cubicBezTo>
                <a:cubicBezTo>
                  <a:pt x="1420761" y="996433"/>
                  <a:pt x="1422919" y="965399"/>
                  <a:pt x="1428206" y="923109"/>
                </a:cubicBezTo>
                <a:cubicBezTo>
                  <a:pt x="1425303" y="830217"/>
                  <a:pt x="1424799" y="737220"/>
                  <a:pt x="1419497" y="644434"/>
                </a:cubicBezTo>
                <a:cubicBezTo>
                  <a:pt x="1418973" y="635270"/>
                  <a:pt x="1413015" y="627214"/>
                  <a:pt x="1410789" y="618309"/>
                </a:cubicBezTo>
                <a:cubicBezTo>
                  <a:pt x="1407199" y="603949"/>
                  <a:pt x="1405670" y="589126"/>
                  <a:pt x="1402080" y="574766"/>
                </a:cubicBezTo>
                <a:cubicBezTo>
                  <a:pt x="1399854" y="565860"/>
                  <a:pt x="1395894" y="557466"/>
                  <a:pt x="1393372" y="548640"/>
                </a:cubicBezTo>
                <a:cubicBezTo>
                  <a:pt x="1390084" y="537132"/>
                  <a:pt x="1387566" y="525417"/>
                  <a:pt x="1384663" y="513806"/>
                </a:cubicBezTo>
                <a:cubicBezTo>
                  <a:pt x="1382916" y="498080"/>
                  <a:pt x="1378557" y="426988"/>
                  <a:pt x="1367246" y="400594"/>
                </a:cubicBezTo>
                <a:cubicBezTo>
                  <a:pt x="1363123" y="390974"/>
                  <a:pt x="1354080" y="384033"/>
                  <a:pt x="1349829" y="374469"/>
                </a:cubicBezTo>
                <a:cubicBezTo>
                  <a:pt x="1342373" y="357692"/>
                  <a:pt x="1340623" y="338638"/>
                  <a:pt x="1332412" y="322217"/>
                </a:cubicBezTo>
                <a:cubicBezTo>
                  <a:pt x="1279764" y="216927"/>
                  <a:pt x="1346824" y="347441"/>
                  <a:pt x="1297577" y="261257"/>
                </a:cubicBezTo>
                <a:cubicBezTo>
                  <a:pt x="1291136" y="249986"/>
                  <a:pt x="1285966" y="238034"/>
                  <a:pt x="1280160" y="226423"/>
                </a:cubicBezTo>
                <a:cubicBezTo>
                  <a:pt x="1258074" y="115988"/>
                  <a:pt x="1287671" y="235239"/>
                  <a:pt x="1254034" y="156754"/>
                </a:cubicBezTo>
                <a:cubicBezTo>
                  <a:pt x="1249319" y="145753"/>
                  <a:pt x="1251264" y="132312"/>
                  <a:pt x="1245326" y="121920"/>
                </a:cubicBezTo>
                <a:cubicBezTo>
                  <a:pt x="1239216" y="111227"/>
                  <a:pt x="1228661" y="103678"/>
                  <a:pt x="1219200" y="95794"/>
                </a:cubicBezTo>
                <a:cubicBezTo>
                  <a:pt x="1198984" y="78947"/>
                  <a:pt x="1174539" y="68462"/>
                  <a:pt x="1149532" y="60960"/>
                </a:cubicBezTo>
                <a:cubicBezTo>
                  <a:pt x="1135354" y="56707"/>
                  <a:pt x="1120269" y="56147"/>
                  <a:pt x="1105989" y="52252"/>
                </a:cubicBezTo>
                <a:cubicBezTo>
                  <a:pt x="1088276" y="47421"/>
                  <a:pt x="1071548" y="39287"/>
                  <a:pt x="1053737" y="34834"/>
                </a:cubicBezTo>
                <a:cubicBezTo>
                  <a:pt x="1042126" y="31931"/>
                  <a:pt x="1030587" y="28722"/>
                  <a:pt x="1018903" y="26126"/>
                </a:cubicBezTo>
                <a:cubicBezTo>
                  <a:pt x="1004454" y="22915"/>
                  <a:pt x="989640" y="21312"/>
                  <a:pt x="975360" y="17417"/>
                </a:cubicBezTo>
                <a:cubicBezTo>
                  <a:pt x="957648" y="12586"/>
                  <a:pt x="940526" y="5806"/>
                  <a:pt x="923109" y="0"/>
                </a:cubicBezTo>
                <a:cubicBezTo>
                  <a:pt x="870857" y="2903"/>
                  <a:pt x="817263" y="-3412"/>
                  <a:pt x="766354" y="8709"/>
                </a:cubicBezTo>
                <a:cubicBezTo>
                  <a:pt x="752235" y="12071"/>
                  <a:pt x="749787" y="32620"/>
                  <a:pt x="740229" y="43543"/>
                </a:cubicBezTo>
                <a:cubicBezTo>
                  <a:pt x="729416" y="55901"/>
                  <a:pt x="717006" y="66766"/>
                  <a:pt x="705394" y="78377"/>
                </a:cubicBezTo>
                <a:cubicBezTo>
                  <a:pt x="712745" y="181284"/>
                  <a:pt x="696610" y="174039"/>
                  <a:pt x="731520" y="235132"/>
                </a:cubicBezTo>
                <a:cubicBezTo>
                  <a:pt x="736713" y="244219"/>
                  <a:pt x="744686" y="251693"/>
                  <a:pt x="748937" y="261257"/>
                </a:cubicBezTo>
                <a:cubicBezTo>
                  <a:pt x="756393" y="278034"/>
                  <a:pt x="766354" y="313509"/>
                  <a:pt x="766354" y="313509"/>
                </a:cubicBezTo>
                <a:cubicBezTo>
                  <a:pt x="760548" y="322217"/>
                  <a:pt x="758024" y="334441"/>
                  <a:pt x="748937" y="339634"/>
                </a:cubicBezTo>
                <a:cubicBezTo>
                  <a:pt x="736085" y="346978"/>
                  <a:pt x="719843" y="345132"/>
                  <a:pt x="705394" y="348343"/>
                </a:cubicBezTo>
                <a:cubicBezTo>
                  <a:pt x="644155" y="361952"/>
                  <a:pt x="695336" y="351217"/>
                  <a:pt x="644434" y="365760"/>
                </a:cubicBezTo>
                <a:cubicBezTo>
                  <a:pt x="632926" y="369048"/>
                  <a:pt x="621211" y="371566"/>
                  <a:pt x="609600" y="374469"/>
                </a:cubicBezTo>
                <a:cubicBezTo>
                  <a:pt x="600891" y="380275"/>
                  <a:pt x="593499" y="388879"/>
                  <a:pt x="583474" y="391886"/>
                </a:cubicBezTo>
                <a:cubicBezTo>
                  <a:pt x="514590" y="412551"/>
                  <a:pt x="540139" y="389630"/>
                  <a:pt x="487680" y="409303"/>
                </a:cubicBezTo>
                <a:cubicBezTo>
                  <a:pt x="457077" y="420779"/>
                  <a:pt x="426634" y="444194"/>
                  <a:pt x="400594" y="461554"/>
                </a:cubicBezTo>
                <a:cubicBezTo>
                  <a:pt x="391885" y="467360"/>
                  <a:pt x="384398" y="475662"/>
                  <a:pt x="374469" y="478972"/>
                </a:cubicBezTo>
                <a:cubicBezTo>
                  <a:pt x="365760" y="481875"/>
                  <a:pt x="356780" y="484064"/>
                  <a:pt x="348343" y="487680"/>
                </a:cubicBezTo>
                <a:cubicBezTo>
                  <a:pt x="336411" y="492794"/>
                  <a:pt x="325664" y="500539"/>
                  <a:pt x="313509" y="505097"/>
                </a:cubicBezTo>
                <a:cubicBezTo>
                  <a:pt x="302302" y="509300"/>
                  <a:pt x="290286" y="510903"/>
                  <a:pt x="278674" y="513806"/>
                </a:cubicBezTo>
                <a:cubicBezTo>
                  <a:pt x="269966" y="519612"/>
                  <a:pt x="261910" y="526542"/>
                  <a:pt x="252549" y="531223"/>
                </a:cubicBezTo>
                <a:cubicBezTo>
                  <a:pt x="244338" y="535328"/>
                  <a:pt x="234061" y="534840"/>
                  <a:pt x="226423" y="539932"/>
                </a:cubicBezTo>
                <a:cubicBezTo>
                  <a:pt x="216176" y="546763"/>
                  <a:pt x="209758" y="558173"/>
                  <a:pt x="200297" y="566057"/>
                </a:cubicBezTo>
                <a:cubicBezTo>
                  <a:pt x="192257" y="572757"/>
                  <a:pt x="182880" y="577668"/>
                  <a:pt x="174172" y="583474"/>
                </a:cubicBezTo>
                <a:cubicBezTo>
                  <a:pt x="168366" y="592183"/>
                  <a:pt x="164155" y="602199"/>
                  <a:pt x="156754" y="609600"/>
                </a:cubicBezTo>
                <a:cubicBezTo>
                  <a:pt x="114719" y="651635"/>
                  <a:pt x="143692" y="605246"/>
                  <a:pt x="130629" y="618309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1790827" y="2279583"/>
            <a:ext cx="587588" cy="341334"/>
          </a:xfrm>
          <a:custGeom>
            <a:avLst/>
            <a:gdLst>
              <a:gd name="connsiteX0" fmla="*/ 43767 w 505322"/>
              <a:gd name="connsiteY0" fmla="*/ 156754 h 244414"/>
              <a:gd name="connsiteX1" fmla="*/ 87310 w 505322"/>
              <a:gd name="connsiteY1" fmla="*/ 174172 h 244414"/>
              <a:gd name="connsiteX2" fmla="*/ 113436 w 505322"/>
              <a:gd name="connsiteY2" fmla="*/ 200297 h 244414"/>
              <a:gd name="connsiteX3" fmla="*/ 200522 w 505322"/>
              <a:gd name="connsiteY3" fmla="*/ 235132 h 244414"/>
              <a:gd name="connsiteX4" fmla="*/ 374693 w 505322"/>
              <a:gd name="connsiteY4" fmla="*/ 243840 h 244414"/>
              <a:gd name="connsiteX5" fmla="*/ 487904 w 505322"/>
              <a:gd name="connsiteY5" fmla="*/ 235132 h 244414"/>
              <a:gd name="connsiteX6" fmla="*/ 505322 w 505322"/>
              <a:gd name="connsiteY6" fmla="*/ 182880 h 244414"/>
              <a:gd name="connsiteX7" fmla="*/ 487904 w 505322"/>
              <a:gd name="connsiteY7" fmla="*/ 87086 h 244414"/>
              <a:gd name="connsiteX8" fmla="*/ 409527 w 505322"/>
              <a:gd name="connsiteY8" fmla="*/ 52252 h 244414"/>
              <a:gd name="connsiteX9" fmla="*/ 226647 w 505322"/>
              <a:gd name="connsiteY9" fmla="*/ 43543 h 244414"/>
              <a:gd name="connsiteX10" fmla="*/ 200522 w 505322"/>
              <a:gd name="connsiteY10" fmla="*/ 26126 h 244414"/>
              <a:gd name="connsiteX11" fmla="*/ 183104 w 505322"/>
              <a:gd name="connsiteY11" fmla="*/ 8709 h 244414"/>
              <a:gd name="connsiteX12" fmla="*/ 156979 w 505322"/>
              <a:gd name="connsiteY12" fmla="*/ 0 h 244414"/>
              <a:gd name="connsiteX13" fmla="*/ 26350 w 505322"/>
              <a:gd name="connsiteY13" fmla="*/ 26126 h 244414"/>
              <a:gd name="connsiteX14" fmla="*/ 8933 w 505322"/>
              <a:gd name="connsiteY14" fmla="*/ 52252 h 244414"/>
              <a:gd name="connsiteX15" fmla="*/ 8933 w 505322"/>
              <a:gd name="connsiteY15" fmla="*/ 130629 h 244414"/>
              <a:gd name="connsiteX16" fmla="*/ 35059 w 505322"/>
              <a:gd name="connsiteY16" fmla="*/ 139337 h 244414"/>
              <a:gd name="connsiteX17" fmla="*/ 43767 w 505322"/>
              <a:gd name="connsiteY17" fmla="*/ 156754 h 2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5322" h="244414">
                <a:moveTo>
                  <a:pt x="43767" y="156754"/>
                </a:moveTo>
                <a:cubicBezTo>
                  <a:pt x="58281" y="162560"/>
                  <a:pt x="74054" y="165887"/>
                  <a:pt x="87310" y="174172"/>
                </a:cubicBezTo>
                <a:cubicBezTo>
                  <a:pt x="97754" y="180699"/>
                  <a:pt x="103414" y="193139"/>
                  <a:pt x="113436" y="200297"/>
                </a:cubicBezTo>
                <a:cubicBezTo>
                  <a:pt x="128684" y="211188"/>
                  <a:pt x="186878" y="234450"/>
                  <a:pt x="200522" y="235132"/>
                </a:cubicBezTo>
                <a:lnTo>
                  <a:pt x="374693" y="243840"/>
                </a:lnTo>
                <a:cubicBezTo>
                  <a:pt x="412430" y="240937"/>
                  <a:pt x="453606" y="251138"/>
                  <a:pt x="487904" y="235132"/>
                </a:cubicBezTo>
                <a:cubicBezTo>
                  <a:pt x="504541" y="227368"/>
                  <a:pt x="505322" y="182880"/>
                  <a:pt x="505322" y="182880"/>
                </a:cubicBezTo>
                <a:cubicBezTo>
                  <a:pt x="499516" y="150949"/>
                  <a:pt x="499555" y="117378"/>
                  <a:pt x="487904" y="87086"/>
                </a:cubicBezTo>
                <a:cubicBezTo>
                  <a:pt x="481830" y="71295"/>
                  <a:pt x="409738" y="52262"/>
                  <a:pt x="409527" y="52252"/>
                </a:cubicBezTo>
                <a:lnTo>
                  <a:pt x="226647" y="43543"/>
                </a:lnTo>
                <a:cubicBezTo>
                  <a:pt x="217939" y="37737"/>
                  <a:pt x="208695" y="32664"/>
                  <a:pt x="200522" y="26126"/>
                </a:cubicBezTo>
                <a:cubicBezTo>
                  <a:pt x="194111" y="20997"/>
                  <a:pt x="190145" y="12933"/>
                  <a:pt x="183104" y="8709"/>
                </a:cubicBezTo>
                <a:cubicBezTo>
                  <a:pt x="175233" y="3986"/>
                  <a:pt x="165687" y="2903"/>
                  <a:pt x="156979" y="0"/>
                </a:cubicBezTo>
                <a:cubicBezTo>
                  <a:pt x="109099" y="3990"/>
                  <a:pt x="61483" y="-9007"/>
                  <a:pt x="26350" y="26126"/>
                </a:cubicBezTo>
                <a:cubicBezTo>
                  <a:pt x="18949" y="33527"/>
                  <a:pt x="14739" y="43543"/>
                  <a:pt x="8933" y="52252"/>
                </a:cubicBezTo>
                <a:cubicBezTo>
                  <a:pt x="4569" y="74071"/>
                  <a:pt x="-8778" y="108491"/>
                  <a:pt x="8933" y="130629"/>
                </a:cubicBezTo>
                <a:cubicBezTo>
                  <a:pt x="14668" y="137797"/>
                  <a:pt x="26350" y="136434"/>
                  <a:pt x="35059" y="139337"/>
                </a:cubicBezTo>
                <a:lnTo>
                  <a:pt x="43767" y="156754"/>
                </a:ln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11" name="Freeform 10"/>
          <p:cNvSpPr/>
          <p:nvPr/>
        </p:nvSpPr>
        <p:spPr bwMode="auto">
          <a:xfrm>
            <a:off x="1790827" y="3301112"/>
            <a:ext cx="587588" cy="703762"/>
          </a:xfrm>
          <a:custGeom>
            <a:avLst/>
            <a:gdLst>
              <a:gd name="connsiteX0" fmla="*/ 142145 w 751745"/>
              <a:gd name="connsiteY0" fmla="*/ 217714 h 609600"/>
              <a:gd name="connsiteX1" fmla="*/ 133437 w 751745"/>
              <a:gd name="connsiteY1" fmla="*/ 531223 h 609600"/>
              <a:gd name="connsiteX2" fmla="*/ 142145 w 751745"/>
              <a:gd name="connsiteY2" fmla="*/ 557348 h 609600"/>
              <a:gd name="connsiteX3" fmla="*/ 159563 w 751745"/>
              <a:gd name="connsiteY3" fmla="*/ 583474 h 609600"/>
              <a:gd name="connsiteX4" fmla="*/ 211814 w 751745"/>
              <a:gd name="connsiteY4" fmla="*/ 609600 h 609600"/>
              <a:gd name="connsiteX5" fmla="*/ 307608 w 751745"/>
              <a:gd name="connsiteY5" fmla="*/ 600891 h 609600"/>
              <a:gd name="connsiteX6" fmla="*/ 333734 w 751745"/>
              <a:gd name="connsiteY6" fmla="*/ 583474 h 609600"/>
              <a:gd name="connsiteX7" fmla="*/ 403403 w 751745"/>
              <a:gd name="connsiteY7" fmla="*/ 566057 h 609600"/>
              <a:gd name="connsiteX8" fmla="*/ 612408 w 751745"/>
              <a:gd name="connsiteY8" fmla="*/ 566057 h 609600"/>
              <a:gd name="connsiteX9" fmla="*/ 638534 w 751745"/>
              <a:gd name="connsiteY9" fmla="*/ 539931 h 609600"/>
              <a:gd name="connsiteX10" fmla="*/ 673368 w 751745"/>
              <a:gd name="connsiteY10" fmla="*/ 487680 h 609600"/>
              <a:gd name="connsiteX11" fmla="*/ 682077 w 751745"/>
              <a:gd name="connsiteY11" fmla="*/ 452845 h 609600"/>
              <a:gd name="connsiteX12" fmla="*/ 690785 w 751745"/>
              <a:gd name="connsiteY12" fmla="*/ 348343 h 609600"/>
              <a:gd name="connsiteX13" fmla="*/ 708203 w 751745"/>
              <a:gd name="connsiteY13" fmla="*/ 322217 h 609600"/>
              <a:gd name="connsiteX14" fmla="*/ 716911 w 751745"/>
              <a:gd name="connsiteY14" fmla="*/ 296091 h 609600"/>
              <a:gd name="connsiteX15" fmla="*/ 751745 w 751745"/>
              <a:gd name="connsiteY15" fmla="*/ 243840 h 609600"/>
              <a:gd name="connsiteX16" fmla="*/ 743037 w 751745"/>
              <a:gd name="connsiteY16" fmla="*/ 139337 h 609600"/>
              <a:gd name="connsiteX17" fmla="*/ 682077 w 751745"/>
              <a:gd name="connsiteY17" fmla="*/ 69668 h 609600"/>
              <a:gd name="connsiteX18" fmla="*/ 655951 w 751745"/>
              <a:gd name="connsiteY18" fmla="*/ 60960 h 609600"/>
              <a:gd name="connsiteX19" fmla="*/ 621117 w 751745"/>
              <a:gd name="connsiteY19" fmla="*/ 43543 h 609600"/>
              <a:gd name="connsiteX20" fmla="*/ 499197 w 751745"/>
              <a:gd name="connsiteY20" fmla="*/ 17417 h 609600"/>
              <a:gd name="connsiteX21" fmla="*/ 368568 w 751745"/>
              <a:gd name="connsiteY21" fmla="*/ 8708 h 609600"/>
              <a:gd name="connsiteX22" fmla="*/ 211814 w 751745"/>
              <a:gd name="connsiteY22" fmla="*/ 0 h 609600"/>
              <a:gd name="connsiteX23" fmla="*/ 63768 w 751745"/>
              <a:gd name="connsiteY23" fmla="*/ 8708 h 609600"/>
              <a:gd name="connsiteX24" fmla="*/ 11517 w 751745"/>
              <a:gd name="connsiteY24" fmla="*/ 26125 h 609600"/>
              <a:gd name="connsiteX25" fmla="*/ 11517 w 751745"/>
              <a:gd name="connsiteY25" fmla="*/ 113211 h 609600"/>
              <a:gd name="connsiteX26" fmla="*/ 63768 w 751745"/>
              <a:gd name="connsiteY26" fmla="*/ 139337 h 609600"/>
              <a:gd name="connsiteX27" fmla="*/ 98603 w 751745"/>
              <a:gd name="connsiteY27" fmla="*/ 182880 h 609600"/>
              <a:gd name="connsiteX28" fmla="*/ 116020 w 751745"/>
              <a:gd name="connsiteY28" fmla="*/ 209005 h 609600"/>
              <a:gd name="connsiteX29" fmla="*/ 142145 w 751745"/>
              <a:gd name="connsiteY29" fmla="*/ 2177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1745" h="609600">
                <a:moveTo>
                  <a:pt x="142145" y="217714"/>
                </a:moveTo>
                <a:cubicBezTo>
                  <a:pt x="145048" y="271417"/>
                  <a:pt x="117664" y="270972"/>
                  <a:pt x="133437" y="531223"/>
                </a:cubicBezTo>
                <a:cubicBezTo>
                  <a:pt x="133992" y="540386"/>
                  <a:pt x="138040" y="549138"/>
                  <a:pt x="142145" y="557348"/>
                </a:cubicBezTo>
                <a:cubicBezTo>
                  <a:pt x="146826" y="566710"/>
                  <a:pt x="152162" y="576073"/>
                  <a:pt x="159563" y="583474"/>
                </a:cubicBezTo>
                <a:cubicBezTo>
                  <a:pt x="176445" y="600356"/>
                  <a:pt x="190565" y="602517"/>
                  <a:pt x="211814" y="609600"/>
                </a:cubicBezTo>
                <a:cubicBezTo>
                  <a:pt x="243745" y="606697"/>
                  <a:pt x="276257" y="607609"/>
                  <a:pt x="307608" y="600891"/>
                </a:cubicBezTo>
                <a:cubicBezTo>
                  <a:pt x="317842" y="598698"/>
                  <a:pt x="324373" y="588155"/>
                  <a:pt x="333734" y="583474"/>
                </a:cubicBezTo>
                <a:cubicBezTo>
                  <a:pt x="351589" y="574546"/>
                  <a:pt x="386836" y="569370"/>
                  <a:pt x="403403" y="566057"/>
                </a:cubicBezTo>
                <a:cubicBezTo>
                  <a:pt x="469751" y="571586"/>
                  <a:pt x="546060" y="583750"/>
                  <a:pt x="612408" y="566057"/>
                </a:cubicBezTo>
                <a:cubicBezTo>
                  <a:pt x="624308" y="562884"/>
                  <a:pt x="630973" y="549653"/>
                  <a:pt x="638534" y="539931"/>
                </a:cubicBezTo>
                <a:cubicBezTo>
                  <a:pt x="651385" y="523408"/>
                  <a:pt x="673368" y="487680"/>
                  <a:pt x="673368" y="487680"/>
                </a:cubicBezTo>
                <a:cubicBezTo>
                  <a:pt x="676271" y="476068"/>
                  <a:pt x="680592" y="464722"/>
                  <a:pt x="682077" y="452845"/>
                </a:cubicBezTo>
                <a:cubicBezTo>
                  <a:pt x="686413" y="418160"/>
                  <a:pt x="683930" y="382619"/>
                  <a:pt x="690785" y="348343"/>
                </a:cubicBezTo>
                <a:cubicBezTo>
                  <a:pt x="692838" y="338080"/>
                  <a:pt x="702397" y="330926"/>
                  <a:pt x="708203" y="322217"/>
                </a:cubicBezTo>
                <a:cubicBezTo>
                  <a:pt x="711106" y="313508"/>
                  <a:pt x="712453" y="304116"/>
                  <a:pt x="716911" y="296091"/>
                </a:cubicBezTo>
                <a:cubicBezTo>
                  <a:pt x="727077" y="277793"/>
                  <a:pt x="751745" y="243840"/>
                  <a:pt x="751745" y="243840"/>
                </a:cubicBezTo>
                <a:cubicBezTo>
                  <a:pt x="748842" y="209006"/>
                  <a:pt x="752392" y="173017"/>
                  <a:pt x="743037" y="139337"/>
                </a:cubicBezTo>
                <a:cubicBezTo>
                  <a:pt x="734609" y="108997"/>
                  <a:pt x="709514" y="83386"/>
                  <a:pt x="682077" y="69668"/>
                </a:cubicBezTo>
                <a:cubicBezTo>
                  <a:pt x="673866" y="65563"/>
                  <a:pt x="664388" y="64576"/>
                  <a:pt x="655951" y="60960"/>
                </a:cubicBezTo>
                <a:cubicBezTo>
                  <a:pt x="644019" y="55846"/>
                  <a:pt x="633433" y="47648"/>
                  <a:pt x="621117" y="43543"/>
                </a:cubicBezTo>
                <a:cubicBezTo>
                  <a:pt x="595545" y="35019"/>
                  <a:pt x="529898" y="20341"/>
                  <a:pt x="499197" y="17417"/>
                </a:cubicBezTo>
                <a:cubicBezTo>
                  <a:pt x="455754" y="13280"/>
                  <a:pt x="412128" y="11348"/>
                  <a:pt x="368568" y="8708"/>
                </a:cubicBezTo>
                <a:lnTo>
                  <a:pt x="211814" y="0"/>
                </a:lnTo>
                <a:cubicBezTo>
                  <a:pt x="162465" y="2903"/>
                  <a:pt x="112787" y="2314"/>
                  <a:pt x="63768" y="8708"/>
                </a:cubicBezTo>
                <a:cubicBezTo>
                  <a:pt x="45563" y="11082"/>
                  <a:pt x="11517" y="26125"/>
                  <a:pt x="11517" y="26125"/>
                </a:cubicBezTo>
                <a:cubicBezTo>
                  <a:pt x="366" y="59577"/>
                  <a:pt x="-7544" y="70324"/>
                  <a:pt x="11517" y="113211"/>
                </a:cubicBezTo>
                <a:cubicBezTo>
                  <a:pt x="17389" y="126422"/>
                  <a:pt x="52176" y="135473"/>
                  <a:pt x="63768" y="139337"/>
                </a:cubicBezTo>
                <a:cubicBezTo>
                  <a:pt x="117368" y="219739"/>
                  <a:pt x="48972" y="120844"/>
                  <a:pt x="98603" y="182880"/>
                </a:cubicBezTo>
                <a:cubicBezTo>
                  <a:pt x="105141" y="191053"/>
                  <a:pt x="107045" y="203620"/>
                  <a:pt x="116020" y="209005"/>
                </a:cubicBezTo>
                <a:cubicBezTo>
                  <a:pt x="123487" y="213485"/>
                  <a:pt x="139242" y="164011"/>
                  <a:pt x="142145" y="217714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C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698268" y="2038551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050510" y="1990334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414775" y="1999665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770251" y="1995665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420367" y="3645199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410444" y="3162052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420366" y="2688576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392706"/>
              </p:ext>
            </p:extLst>
          </p:nvPr>
        </p:nvGraphicFramePr>
        <p:xfrm>
          <a:off x="6613634" y="1692041"/>
          <a:ext cx="304167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18"/>
                <a:gridCol w="760418"/>
                <a:gridCol w="760418"/>
                <a:gridCol w="760418"/>
              </a:tblGrid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6" name="Straight Arrow Connector 25"/>
          <p:cNvCxnSpPr/>
          <p:nvPr/>
        </p:nvCxnSpPr>
        <p:spPr bwMode="auto">
          <a:xfrm>
            <a:off x="6438332" y="4399176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 flipV="1">
            <a:off x="6438332" y="1808376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ectangle 27"/>
          <p:cNvSpPr/>
          <p:nvPr/>
        </p:nvSpPr>
        <p:spPr bwMode="auto">
          <a:xfrm>
            <a:off x="6930092" y="450492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29" name="Rectangle 28"/>
          <p:cNvSpPr/>
          <p:nvPr/>
        </p:nvSpPr>
        <p:spPr bwMode="auto">
          <a:xfrm rot="16200000">
            <a:off x="4916718" y="2951376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438332" y="5318449"/>
            <a:ext cx="3270266" cy="6064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the X and Y coordinates in Binary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909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38200" y="134208"/>
            <a:ext cx="10515600" cy="1004287"/>
          </a:xfrm>
        </p:spPr>
        <p:txBody>
          <a:bodyPr/>
          <a:lstStyle/>
          <a:p>
            <a:r>
              <a:rPr lang="en-US" dirty="0" smtClean="0"/>
              <a:t>Hilbert Curves (Step 2)</a:t>
            </a:r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731569"/>
              </p:ext>
            </p:extLst>
          </p:nvPr>
        </p:nvGraphicFramePr>
        <p:xfrm>
          <a:off x="7616492" y="2088247"/>
          <a:ext cx="3041672" cy="218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18"/>
                <a:gridCol w="760418"/>
                <a:gridCol w="760418"/>
                <a:gridCol w="760418"/>
              </a:tblGrid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 bwMode="auto">
          <a:xfrm>
            <a:off x="7533964" y="4429656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/>
          <p:nvPr/>
        </p:nvCxnSpPr>
        <p:spPr bwMode="auto">
          <a:xfrm flipV="1">
            <a:off x="7533964" y="1838856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tangle 32"/>
          <p:cNvSpPr/>
          <p:nvPr/>
        </p:nvSpPr>
        <p:spPr bwMode="auto">
          <a:xfrm>
            <a:off x="8025724" y="453540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34" name="Rectangle 33"/>
          <p:cNvSpPr/>
          <p:nvPr/>
        </p:nvSpPr>
        <p:spPr bwMode="auto">
          <a:xfrm rot="16200000">
            <a:off x="6012350" y="2981856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346226" y="5424003"/>
            <a:ext cx="3270266" cy="6064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Interleave them to create one string</a:t>
            </a:r>
            <a:endParaRPr lang="en-US" dirty="0"/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785534"/>
              </p:ext>
            </p:extLst>
          </p:nvPr>
        </p:nvGraphicFramePr>
        <p:xfrm>
          <a:off x="1450722" y="1838856"/>
          <a:ext cx="304167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18"/>
                <a:gridCol w="760418"/>
                <a:gridCol w="760418"/>
                <a:gridCol w="760418"/>
              </a:tblGrid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7" name="Straight Arrow Connector 36"/>
          <p:cNvCxnSpPr/>
          <p:nvPr/>
        </p:nvCxnSpPr>
        <p:spPr bwMode="auto">
          <a:xfrm>
            <a:off x="1275420" y="4545991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Arrow Connector 37"/>
          <p:cNvCxnSpPr/>
          <p:nvPr/>
        </p:nvCxnSpPr>
        <p:spPr bwMode="auto">
          <a:xfrm flipV="1">
            <a:off x="1275420" y="1955191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Rectangle 38"/>
          <p:cNvSpPr/>
          <p:nvPr/>
        </p:nvSpPr>
        <p:spPr bwMode="auto">
          <a:xfrm>
            <a:off x="1767180" y="4651737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40" name="Rectangle 39"/>
          <p:cNvSpPr/>
          <p:nvPr/>
        </p:nvSpPr>
        <p:spPr bwMode="auto">
          <a:xfrm rot="16200000">
            <a:off x="-246194" y="3098191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5222789" y="2891481"/>
            <a:ext cx="1183774" cy="395416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88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38200" y="134208"/>
            <a:ext cx="10515600" cy="1004287"/>
          </a:xfrm>
        </p:spPr>
        <p:txBody>
          <a:bodyPr/>
          <a:lstStyle/>
          <a:p>
            <a:r>
              <a:rPr lang="en-US" dirty="0" smtClean="0"/>
              <a:t>Hilbert Curves (Step 3) </a:t>
            </a:r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129105"/>
              </p:ext>
            </p:extLst>
          </p:nvPr>
        </p:nvGraphicFramePr>
        <p:xfrm>
          <a:off x="7517638" y="2089026"/>
          <a:ext cx="3041672" cy="218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18"/>
                <a:gridCol w="760418"/>
                <a:gridCol w="760418"/>
                <a:gridCol w="760418"/>
              </a:tblGrid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01 01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01 11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11 01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11 11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01 00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01 10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11 00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11 10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00 01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00 11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10 01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10 11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00 00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00 10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10 00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10 10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 bwMode="auto">
          <a:xfrm>
            <a:off x="7435110" y="4430435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/>
          <p:nvPr/>
        </p:nvCxnSpPr>
        <p:spPr bwMode="auto">
          <a:xfrm flipV="1">
            <a:off x="7435110" y="1839635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tangle 32"/>
          <p:cNvSpPr/>
          <p:nvPr/>
        </p:nvSpPr>
        <p:spPr bwMode="auto">
          <a:xfrm>
            <a:off x="7926870" y="4536181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34" name="Rectangle 33"/>
          <p:cNvSpPr/>
          <p:nvPr/>
        </p:nvSpPr>
        <p:spPr bwMode="auto">
          <a:xfrm rot="16200000">
            <a:off x="5913496" y="2982635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360528" y="5382563"/>
            <a:ext cx="3270266" cy="6064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</a:pPr>
            <a:r>
              <a:rPr lang="en-US" altLang="en-US" dirty="0"/>
              <a:t>Divide the string into from left to right into 2-bit strings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755505"/>
              </p:ext>
            </p:extLst>
          </p:nvPr>
        </p:nvGraphicFramePr>
        <p:xfrm>
          <a:off x="1512896" y="2057767"/>
          <a:ext cx="3041672" cy="218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18"/>
                <a:gridCol w="760418"/>
                <a:gridCol w="760418"/>
                <a:gridCol w="760418"/>
              </a:tblGrid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6" name="Straight Arrow Connector 25"/>
          <p:cNvCxnSpPr/>
          <p:nvPr/>
        </p:nvCxnSpPr>
        <p:spPr bwMode="auto">
          <a:xfrm>
            <a:off x="1430368" y="4399176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 flipV="1">
            <a:off x="1430368" y="1808376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ectangle 27"/>
          <p:cNvSpPr/>
          <p:nvPr/>
        </p:nvSpPr>
        <p:spPr bwMode="auto">
          <a:xfrm>
            <a:off x="1922128" y="450492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29" name="Rectangle 28"/>
          <p:cNvSpPr/>
          <p:nvPr/>
        </p:nvSpPr>
        <p:spPr bwMode="auto">
          <a:xfrm rot="16200000">
            <a:off x="-91246" y="2951376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5421186" y="2945197"/>
            <a:ext cx="931990" cy="469557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12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38200" y="134208"/>
            <a:ext cx="10515600" cy="1004287"/>
          </a:xfrm>
        </p:spPr>
        <p:txBody>
          <a:bodyPr/>
          <a:lstStyle/>
          <a:p>
            <a:r>
              <a:rPr lang="en-US" dirty="0" smtClean="0"/>
              <a:t>Hilbert Curves (Step 4) </a:t>
            </a:r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324239"/>
              </p:ext>
            </p:extLst>
          </p:nvPr>
        </p:nvGraphicFramePr>
        <p:xfrm>
          <a:off x="7600017" y="2057767"/>
          <a:ext cx="3041672" cy="218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18"/>
                <a:gridCol w="760418"/>
                <a:gridCol w="760418"/>
                <a:gridCol w="760418"/>
              </a:tblGrid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 bwMode="auto">
          <a:xfrm>
            <a:off x="7517489" y="4399176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/>
          <p:nvPr/>
        </p:nvCxnSpPr>
        <p:spPr bwMode="auto">
          <a:xfrm flipV="1">
            <a:off x="7517489" y="1808376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tangle 32"/>
          <p:cNvSpPr/>
          <p:nvPr/>
        </p:nvSpPr>
        <p:spPr bwMode="auto">
          <a:xfrm>
            <a:off x="8009249" y="450492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34" name="Rectangle 33"/>
          <p:cNvSpPr/>
          <p:nvPr/>
        </p:nvSpPr>
        <p:spPr bwMode="auto">
          <a:xfrm rot="16200000">
            <a:off x="5995875" y="2951376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329751" y="5109188"/>
            <a:ext cx="3270266" cy="9951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</a:pPr>
            <a:r>
              <a:rPr lang="en-US" altLang="en-US" dirty="0"/>
              <a:t>Assign decimal values: “00” as 0; “01” as 1; “10” as 3; “11” as 2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493675"/>
              </p:ext>
            </p:extLst>
          </p:nvPr>
        </p:nvGraphicFramePr>
        <p:xfrm>
          <a:off x="1528730" y="2057767"/>
          <a:ext cx="3041672" cy="218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18"/>
                <a:gridCol w="760418"/>
                <a:gridCol w="760418"/>
                <a:gridCol w="760418"/>
              </a:tblGrid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01 01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01 11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11 01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11 11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01 00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01 10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11 00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11 10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00 01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00 11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10 01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10 11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00 00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00 10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10 00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10 10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6" name="Straight Arrow Connector 25"/>
          <p:cNvCxnSpPr/>
          <p:nvPr/>
        </p:nvCxnSpPr>
        <p:spPr bwMode="auto">
          <a:xfrm>
            <a:off x="1446202" y="4399176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 flipV="1">
            <a:off x="1446202" y="1808376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ectangle 27"/>
          <p:cNvSpPr/>
          <p:nvPr/>
        </p:nvSpPr>
        <p:spPr bwMode="auto">
          <a:xfrm>
            <a:off x="1937962" y="450492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29" name="Rectangle 28"/>
          <p:cNvSpPr/>
          <p:nvPr/>
        </p:nvSpPr>
        <p:spPr bwMode="auto">
          <a:xfrm rot="16200000">
            <a:off x="-75412" y="2951376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5198076" y="2843689"/>
            <a:ext cx="1326292" cy="51898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57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507890" y="1284045"/>
            <a:ext cx="5222791" cy="4942702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b="1" dirty="0" smtClean="0">
                <a:solidFill>
                  <a:srgbClr val="0070C0"/>
                </a:solidFill>
              </a:rPr>
              <a:t>Goal: </a:t>
            </a:r>
            <a:r>
              <a:rPr lang="en-US" sz="2000" dirty="0" smtClean="0"/>
              <a:t>Store spatial objects A,B and C in storage system such that following queries can be executed efficiently.</a:t>
            </a:r>
          </a:p>
          <a:p>
            <a:pPr lvl="0"/>
            <a:r>
              <a:rPr lang="en-US" sz="2000" dirty="0" smtClean="0">
                <a:solidFill>
                  <a:srgbClr val="0070C0"/>
                </a:solidFill>
              </a:rPr>
              <a:t>Point Queries: </a:t>
            </a:r>
          </a:p>
          <a:p>
            <a:pPr lvl="0"/>
            <a:r>
              <a:rPr lang="en-US" sz="2000" dirty="0" smtClean="0">
                <a:solidFill>
                  <a:srgbClr val="0070C0"/>
                </a:solidFill>
              </a:rPr>
              <a:t>Range Queries:</a:t>
            </a:r>
          </a:p>
          <a:p>
            <a:pPr lvl="1"/>
            <a:r>
              <a:rPr lang="en-US" sz="1900" dirty="0" smtClean="0"/>
              <a:t>Return the objects which lie within the defined range of x and y</a:t>
            </a:r>
          </a:p>
          <a:p>
            <a:pPr lvl="1"/>
            <a:r>
              <a:rPr lang="en-US" sz="1900" dirty="0" smtClean="0"/>
              <a:t>Example: return objects which lie in the rectangle defined by 0&lt;x&lt;2 and 0&lt;y&lt;2</a:t>
            </a:r>
          </a:p>
          <a:p>
            <a:pPr lvl="0"/>
            <a:r>
              <a:rPr lang="en-US" sz="2000" dirty="0" smtClean="0">
                <a:solidFill>
                  <a:srgbClr val="0070C0"/>
                </a:solidFill>
              </a:rPr>
              <a:t>Nearest Neighbor Queries</a:t>
            </a:r>
          </a:p>
          <a:p>
            <a:pPr lvl="0"/>
            <a:r>
              <a:rPr lang="en-US" sz="2000" dirty="0" smtClean="0">
                <a:solidFill>
                  <a:srgbClr val="0070C0"/>
                </a:solidFill>
              </a:rPr>
              <a:t>Spatial Joins:  </a:t>
            </a:r>
          </a:p>
        </p:txBody>
      </p:sp>
      <p:sp>
        <p:nvSpPr>
          <p:cNvPr id="2" name="Rectangle 1"/>
          <p:cNvSpPr/>
          <p:nvPr/>
        </p:nvSpPr>
        <p:spPr>
          <a:xfrm>
            <a:off x="2082570" y="3341636"/>
            <a:ext cx="1293458" cy="963509"/>
          </a:xfrm>
          <a:prstGeom prst="rect">
            <a:avLst/>
          </a:prstGeom>
          <a:noFill/>
          <a:ln w="44450">
            <a:solidFill>
              <a:srgbClr val="FF0000"/>
            </a:solidFill>
            <a:prstDash val="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054961"/>
              </p:ext>
            </p:extLst>
          </p:nvPr>
        </p:nvGraphicFramePr>
        <p:xfrm>
          <a:off x="2092409" y="2380735"/>
          <a:ext cx="2578444" cy="190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11"/>
                <a:gridCol w="644611"/>
                <a:gridCol w="644611"/>
                <a:gridCol w="644611"/>
              </a:tblGrid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 bwMode="auto">
          <a:xfrm>
            <a:off x="1863811" y="4485504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1863811" y="1894704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1931772" y="468580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0      1      2      3 </a:t>
            </a:r>
          </a:p>
        </p:txBody>
      </p:sp>
      <p:sp>
        <p:nvSpPr>
          <p:cNvPr id="19" name="Rectangle 18"/>
          <p:cNvSpPr/>
          <p:nvPr/>
        </p:nvSpPr>
        <p:spPr bwMode="auto">
          <a:xfrm rot="16200000">
            <a:off x="342447" y="3246710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3693188" y="2565263"/>
            <a:ext cx="941615" cy="1140823"/>
          </a:xfrm>
          <a:custGeom>
            <a:avLst/>
            <a:gdLst>
              <a:gd name="connsiteX0" fmla="*/ 130629 w 1428206"/>
              <a:gd name="connsiteY0" fmla="*/ 618309 h 1332412"/>
              <a:gd name="connsiteX1" fmla="*/ 78377 w 1428206"/>
              <a:gd name="connsiteY1" fmla="*/ 687977 h 1332412"/>
              <a:gd name="connsiteX2" fmla="*/ 69669 w 1428206"/>
              <a:gd name="connsiteY2" fmla="*/ 714103 h 1332412"/>
              <a:gd name="connsiteX3" fmla="*/ 26126 w 1428206"/>
              <a:gd name="connsiteY3" fmla="*/ 783772 h 1332412"/>
              <a:gd name="connsiteX4" fmla="*/ 8709 w 1428206"/>
              <a:gd name="connsiteY4" fmla="*/ 853440 h 1332412"/>
              <a:gd name="connsiteX5" fmla="*/ 0 w 1428206"/>
              <a:gd name="connsiteY5" fmla="*/ 888274 h 1332412"/>
              <a:gd name="connsiteX6" fmla="*/ 17417 w 1428206"/>
              <a:gd name="connsiteY6" fmla="*/ 1079863 h 1332412"/>
              <a:gd name="connsiteX7" fmla="*/ 34834 w 1428206"/>
              <a:gd name="connsiteY7" fmla="*/ 1105989 h 1332412"/>
              <a:gd name="connsiteX8" fmla="*/ 43543 w 1428206"/>
              <a:gd name="connsiteY8" fmla="*/ 1132114 h 1332412"/>
              <a:gd name="connsiteX9" fmla="*/ 69669 w 1428206"/>
              <a:gd name="connsiteY9" fmla="*/ 1149532 h 1332412"/>
              <a:gd name="connsiteX10" fmla="*/ 87086 w 1428206"/>
              <a:gd name="connsiteY10" fmla="*/ 1193074 h 1332412"/>
              <a:gd name="connsiteX11" fmla="*/ 139337 w 1428206"/>
              <a:gd name="connsiteY11" fmla="*/ 1236617 h 1332412"/>
              <a:gd name="connsiteX12" fmla="*/ 156754 w 1428206"/>
              <a:gd name="connsiteY12" fmla="*/ 1262743 h 1332412"/>
              <a:gd name="connsiteX13" fmla="*/ 235132 w 1428206"/>
              <a:gd name="connsiteY13" fmla="*/ 1306286 h 1332412"/>
              <a:gd name="connsiteX14" fmla="*/ 278674 w 1428206"/>
              <a:gd name="connsiteY14" fmla="*/ 1332412 h 1332412"/>
              <a:gd name="connsiteX15" fmla="*/ 357052 w 1428206"/>
              <a:gd name="connsiteY15" fmla="*/ 1323703 h 1332412"/>
              <a:gd name="connsiteX16" fmla="*/ 391886 w 1428206"/>
              <a:gd name="connsiteY16" fmla="*/ 1271452 h 1332412"/>
              <a:gd name="connsiteX17" fmla="*/ 409303 w 1428206"/>
              <a:gd name="connsiteY17" fmla="*/ 1245326 h 1332412"/>
              <a:gd name="connsiteX18" fmla="*/ 418012 w 1428206"/>
              <a:gd name="connsiteY18" fmla="*/ 1193074 h 1332412"/>
              <a:gd name="connsiteX19" fmla="*/ 435429 w 1428206"/>
              <a:gd name="connsiteY19" fmla="*/ 1166949 h 1332412"/>
              <a:gd name="connsiteX20" fmla="*/ 496389 w 1428206"/>
              <a:gd name="connsiteY20" fmla="*/ 1123406 h 1332412"/>
              <a:gd name="connsiteX21" fmla="*/ 670560 w 1428206"/>
              <a:gd name="connsiteY21" fmla="*/ 1132114 h 1332412"/>
              <a:gd name="connsiteX22" fmla="*/ 748937 w 1428206"/>
              <a:gd name="connsiteY22" fmla="*/ 1166949 h 1332412"/>
              <a:gd name="connsiteX23" fmla="*/ 809897 w 1428206"/>
              <a:gd name="connsiteY23" fmla="*/ 1184366 h 1332412"/>
              <a:gd name="connsiteX24" fmla="*/ 879566 w 1428206"/>
              <a:gd name="connsiteY24" fmla="*/ 1201783 h 1332412"/>
              <a:gd name="connsiteX25" fmla="*/ 1114697 w 1428206"/>
              <a:gd name="connsiteY25" fmla="*/ 1193074 h 1332412"/>
              <a:gd name="connsiteX26" fmla="*/ 1140823 w 1428206"/>
              <a:gd name="connsiteY26" fmla="*/ 1184366 h 1332412"/>
              <a:gd name="connsiteX27" fmla="*/ 1175657 w 1428206"/>
              <a:gd name="connsiteY27" fmla="*/ 1175657 h 1332412"/>
              <a:gd name="connsiteX28" fmla="*/ 1227909 w 1428206"/>
              <a:gd name="connsiteY28" fmla="*/ 1158240 h 1332412"/>
              <a:gd name="connsiteX29" fmla="*/ 1288869 w 1428206"/>
              <a:gd name="connsiteY29" fmla="*/ 1140823 h 1332412"/>
              <a:gd name="connsiteX30" fmla="*/ 1341120 w 1428206"/>
              <a:gd name="connsiteY30" fmla="*/ 1114697 h 1332412"/>
              <a:gd name="connsiteX31" fmla="*/ 1375954 w 1428206"/>
              <a:gd name="connsiteY31" fmla="*/ 1079863 h 1332412"/>
              <a:gd name="connsiteX32" fmla="*/ 1402080 w 1428206"/>
              <a:gd name="connsiteY32" fmla="*/ 1062446 h 1332412"/>
              <a:gd name="connsiteX33" fmla="*/ 1410789 w 1428206"/>
              <a:gd name="connsiteY33" fmla="*/ 1036320 h 1332412"/>
              <a:gd name="connsiteX34" fmla="*/ 1428206 w 1428206"/>
              <a:gd name="connsiteY34" fmla="*/ 923109 h 1332412"/>
              <a:gd name="connsiteX35" fmla="*/ 1419497 w 1428206"/>
              <a:gd name="connsiteY35" fmla="*/ 644434 h 1332412"/>
              <a:gd name="connsiteX36" fmla="*/ 1410789 w 1428206"/>
              <a:gd name="connsiteY36" fmla="*/ 618309 h 1332412"/>
              <a:gd name="connsiteX37" fmla="*/ 1402080 w 1428206"/>
              <a:gd name="connsiteY37" fmla="*/ 574766 h 1332412"/>
              <a:gd name="connsiteX38" fmla="*/ 1393372 w 1428206"/>
              <a:gd name="connsiteY38" fmla="*/ 548640 h 1332412"/>
              <a:gd name="connsiteX39" fmla="*/ 1384663 w 1428206"/>
              <a:gd name="connsiteY39" fmla="*/ 513806 h 1332412"/>
              <a:gd name="connsiteX40" fmla="*/ 1367246 w 1428206"/>
              <a:gd name="connsiteY40" fmla="*/ 400594 h 1332412"/>
              <a:gd name="connsiteX41" fmla="*/ 1349829 w 1428206"/>
              <a:gd name="connsiteY41" fmla="*/ 374469 h 1332412"/>
              <a:gd name="connsiteX42" fmla="*/ 1332412 w 1428206"/>
              <a:gd name="connsiteY42" fmla="*/ 322217 h 1332412"/>
              <a:gd name="connsiteX43" fmla="*/ 1297577 w 1428206"/>
              <a:gd name="connsiteY43" fmla="*/ 261257 h 1332412"/>
              <a:gd name="connsiteX44" fmla="*/ 1280160 w 1428206"/>
              <a:gd name="connsiteY44" fmla="*/ 226423 h 1332412"/>
              <a:gd name="connsiteX45" fmla="*/ 1254034 w 1428206"/>
              <a:gd name="connsiteY45" fmla="*/ 156754 h 1332412"/>
              <a:gd name="connsiteX46" fmla="*/ 1245326 w 1428206"/>
              <a:gd name="connsiteY46" fmla="*/ 121920 h 1332412"/>
              <a:gd name="connsiteX47" fmla="*/ 1219200 w 1428206"/>
              <a:gd name="connsiteY47" fmla="*/ 95794 h 1332412"/>
              <a:gd name="connsiteX48" fmla="*/ 1149532 w 1428206"/>
              <a:gd name="connsiteY48" fmla="*/ 60960 h 1332412"/>
              <a:gd name="connsiteX49" fmla="*/ 1105989 w 1428206"/>
              <a:gd name="connsiteY49" fmla="*/ 52252 h 1332412"/>
              <a:gd name="connsiteX50" fmla="*/ 1053737 w 1428206"/>
              <a:gd name="connsiteY50" fmla="*/ 34834 h 1332412"/>
              <a:gd name="connsiteX51" fmla="*/ 1018903 w 1428206"/>
              <a:gd name="connsiteY51" fmla="*/ 26126 h 1332412"/>
              <a:gd name="connsiteX52" fmla="*/ 975360 w 1428206"/>
              <a:gd name="connsiteY52" fmla="*/ 17417 h 1332412"/>
              <a:gd name="connsiteX53" fmla="*/ 923109 w 1428206"/>
              <a:gd name="connsiteY53" fmla="*/ 0 h 1332412"/>
              <a:gd name="connsiteX54" fmla="*/ 766354 w 1428206"/>
              <a:gd name="connsiteY54" fmla="*/ 8709 h 1332412"/>
              <a:gd name="connsiteX55" fmla="*/ 740229 w 1428206"/>
              <a:gd name="connsiteY55" fmla="*/ 43543 h 1332412"/>
              <a:gd name="connsiteX56" fmla="*/ 705394 w 1428206"/>
              <a:gd name="connsiteY56" fmla="*/ 78377 h 1332412"/>
              <a:gd name="connsiteX57" fmla="*/ 731520 w 1428206"/>
              <a:gd name="connsiteY57" fmla="*/ 235132 h 1332412"/>
              <a:gd name="connsiteX58" fmla="*/ 748937 w 1428206"/>
              <a:gd name="connsiteY58" fmla="*/ 261257 h 1332412"/>
              <a:gd name="connsiteX59" fmla="*/ 766354 w 1428206"/>
              <a:gd name="connsiteY59" fmla="*/ 313509 h 1332412"/>
              <a:gd name="connsiteX60" fmla="*/ 748937 w 1428206"/>
              <a:gd name="connsiteY60" fmla="*/ 339634 h 1332412"/>
              <a:gd name="connsiteX61" fmla="*/ 705394 w 1428206"/>
              <a:gd name="connsiteY61" fmla="*/ 348343 h 1332412"/>
              <a:gd name="connsiteX62" fmla="*/ 644434 w 1428206"/>
              <a:gd name="connsiteY62" fmla="*/ 365760 h 1332412"/>
              <a:gd name="connsiteX63" fmla="*/ 609600 w 1428206"/>
              <a:gd name="connsiteY63" fmla="*/ 374469 h 1332412"/>
              <a:gd name="connsiteX64" fmla="*/ 583474 w 1428206"/>
              <a:gd name="connsiteY64" fmla="*/ 391886 h 1332412"/>
              <a:gd name="connsiteX65" fmla="*/ 487680 w 1428206"/>
              <a:gd name="connsiteY65" fmla="*/ 409303 h 1332412"/>
              <a:gd name="connsiteX66" fmla="*/ 400594 w 1428206"/>
              <a:gd name="connsiteY66" fmla="*/ 461554 h 1332412"/>
              <a:gd name="connsiteX67" fmla="*/ 374469 w 1428206"/>
              <a:gd name="connsiteY67" fmla="*/ 478972 h 1332412"/>
              <a:gd name="connsiteX68" fmla="*/ 348343 w 1428206"/>
              <a:gd name="connsiteY68" fmla="*/ 487680 h 1332412"/>
              <a:gd name="connsiteX69" fmla="*/ 313509 w 1428206"/>
              <a:gd name="connsiteY69" fmla="*/ 505097 h 1332412"/>
              <a:gd name="connsiteX70" fmla="*/ 278674 w 1428206"/>
              <a:gd name="connsiteY70" fmla="*/ 513806 h 1332412"/>
              <a:gd name="connsiteX71" fmla="*/ 252549 w 1428206"/>
              <a:gd name="connsiteY71" fmla="*/ 531223 h 1332412"/>
              <a:gd name="connsiteX72" fmla="*/ 226423 w 1428206"/>
              <a:gd name="connsiteY72" fmla="*/ 539932 h 1332412"/>
              <a:gd name="connsiteX73" fmla="*/ 200297 w 1428206"/>
              <a:gd name="connsiteY73" fmla="*/ 566057 h 1332412"/>
              <a:gd name="connsiteX74" fmla="*/ 174172 w 1428206"/>
              <a:gd name="connsiteY74" fmla="*/ 583474 h 1332412"/>
              <a:gd name="connsiteX75" fmla="*/ 156754 w 1428206"/>
              <a:gd name="connsiteY75" fmla="*/ 609600 h 1332412"/>
              <a:gd name="connsiteX76" fmla="*/ 130629 w 1428206"/>
              <a:gd name="connsiteY76" fmla="*/ 618309 h 13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428206" h="1332412">
                <a:moveTo>
                  <a:pt x="130629" y="618309"/>
                </a:moveTo>
                <a:cubicBezTo>
                  <a:pt x="117566" y="631372"/>
                  <a:pt x="87619" y="669494"/>
                  <a:pt x="78377" y="687977"/>
                </a:cubicBezTo>
                <a:cubicBezTo>
                  <a:pt x="74272" y="696188"/>
                  <a:pt x="74223" y="706133"/>
                  <a:pt x="69669" y="714103"/>
                </a:cubicBezTo>
                <a:cubicBezTo>
                  <a:pt x="26796" y="789132"/>
                  <a:pt x="58046" y="709292"/>
                  <a:pt x="26126" y="783772"/>
                </a:cubicBezTo>
                <a:cubicBezTo>
                  <a:pt x="15350" y="808916"/>
                  <a:pt x="15002" y="825120"/>
                  <a:pt x="8709" y="853440"/>
                </a:cubicBezTo>
                <a:cubicBezTo>
                  <a:pt x="6113" y="865124"/>
                  <a:pt x="2903" y="876663"/>
                  <a:pt x="0" y="888274"/>
                </a:cubicBezTo>
                <a:cubicBezTo>
                  <a:pt x="5806" y="952137"/>
                  <a:pt x="7286" y="1016542"/>
                  <a:pt x="17417" y="1079863"/>
                </a:cubicBezTo>
                <a:cubicBezTo>
                  <a:pt x="19071" y="1090198"/>
                  <a:pt x="30153" y="1096628"/>
                  <a:pt x="34834" y="1105989"/>
                </a:cubicBezTo>
                <a:cubicBezTo>
                  <a:pt x="38939" y="1114199"/>
                  <a:pt x="37809" y="1124946"/>
                  <a:pt x="43543" y="1132114"/>
                </a:cubicBezTo>
                <a:cubicBezTo>
                  <a:pt x="50082" y="1140287"/>
                  <a:pt x="60960" y="1143726"/>
                  <a:pt x="69669" y="1149532"/>
                </a:cubicBezTo>
                <a:cubicBezTo>
                  <a:pt x="75475" y="1164046"/>
                  <a:pt x="79330" y="1179502"/>
                  <a:pt x="87086" y="1193074"/>
                </a:cubicBezTo>
                <a:cubicBezTo>
                  <a:pt x="94008" y="1205187"/>
                  <a:pt x="134628" y="1233086"/>
                  <a:pt x="139337" y="1236617"/>
                </a:cubicBezTo>
                <a:cubicBezTo>
                  <a:pt x="145143" y="1245326"/>
                  <a:pt x="148877" y="1255851"/>
                  <a:pt x="156754" y="1262743"/>
                </a:cubicBezTo>
                <a:cubicBezTo>
                  <a:pt x="229976" y="1326812"/>
                  <a:pt x="183301" y="1280370"/>
                  <a:pt x="235132" y="1306286"/>
                </a:cubicBezTo>
                <a:cubicBezTo>
                  <a:pt x="250271" y="1313856"/>
                  <a:pt x="264160" y="1323703"/>
                  <a:pt x="278674" y="1332412"/>
                </a:cubicBezTo>
                <a:cubicBezTo>
                  <a:pt x="304800" y="1329509"/>
                  <a:pt x="332114" y="1332016"/>
                  <a:pt x="357052" y="1323703"/>
                </a:cubicBezTo>
                <a:cubicBezTo>
                  <a:pt x="386765" y="1313799"/>
                  <a:pt x="381446" y="1292332"/>
                  <a:pt x="391886" y="1271452"/>
                </a:cubicBezTo>
                <a:cubicBezTo>
                  <a:pt x="396567" y="1262091"/>
                  <a:pt x="403497" y="1254035"/>
                  <a:pt x="409303" y="1245326"/>
                </a:cubicBezTo>
                <a:cubicBezTo>
                  <a:pt x="412206" y="1227909"/>
                  <a:pt x="412428" y="1209825"/>
                  <a:pt x="418012" y="1193074"/>
                </a:cubicBezTo>
                <a:cubicBezTo>
                  <a:pt x="421322" y="1183145"/>
                  <a:pt x="428729" y="1174989"/>
                  <a:pt x="435429" y="1166949"/>
                </a:cubicBezTo>
                <a:cubicBezTo>
                  <a:pt x="460648" y="1136686"/>
                  <a:pt x="461170" y="1141015"/>
                  <a:pt x="496389" y="1123406"/>
                </a:cubicBezTo>
                <a:cubicBezTo>
                  <a:pt x="554446" y="1126309"/>
                  <a:pt x="612845" y="1125188"/>
                  <a:pt x="670560" y="1132114"/>
                </a:cubicBezTo>
                <a:cubicBezTo>
                  <a:pt x="689313" y="1134364"/>
                  <a:pt x="730717" y="1159141"/>
                  <a:pt x="748937" y="1166949"/>
                </a:cubicBezTo>
                <a:cubicBezTo>
                  <a:pt x="769809" y="1175894"/>
                  <a:pt x="787813" y="1178056"/>
                  <a:pt x="809897" y="1184366"/>
                </a:cubicBezTo>
                <a:cubicBezTo>
                  <a:pt x="872373" y="1202216"/>
                  <a:pt x="791051" y="1184079"/>
                  <a:pt x="879566" y="1201783"/>
                </a:cubicBezTo>
                <a:cubicBezTo>
                  <a:pt x="957943" y="1198880"/>
                  <a:pt x="1036440" y="1198291"/>
                  <a:pt x="1114697" y="1193074"/>
                </a:cubicBezTo>
                <a:cubicBezTo>
                  <a:pt x="1123856" y="1192463"/>
                  <a:pt x="1131997" y="1186888"/>
                  <a:pt x="1140823" y="1184366"/>
                </a:cubicBezTo>
                <a:cubicBezTo>
                  <a:pt x="1152331" y="1181078"/>
                  <a:pt x="1164193" y="1179096"/>
                  <a:pt x="1175657" y="1175657"/>
                </a:cubicBezTo>
                <a:cubicBezTo>
                  <a:pt x="1193242" y="1170381"/>
                  <a:pt x="1210324" y="1163515"/>
                  <a:pt x="1227909" y="1158240"/>
                </a:cubicBezTo>
                <a:cubicBezTo>
                  <a:pt x="1241866" y="1154053"/>
                  <a:pt x="1274232" y="1148142"/>
                  <a:pt x="1288869" y="1140823"/>
                </a:cubicBezTo>
                <a:cubicBezTo>
                  <a:pt x="1356396" y="1107059"/>
                  <a:pt x="1275451" y="1136588"/>
                  <a:pt x="1341120" y="1114697"/>
                </a:cubicBezTo>
                <a:cubicBezTo>
                  <a:pt x="1352731" y="1103086"/>
                  <a:pt x="1363486" y="1090550"/>
                  <a:pt x="1375954" y="1079863"/>
                </a:cubicBezTo>
                <a:cubicBezTo>
                  <a:pt x="1383901" y="1073052"/>
                  <a:pt x="1395542" y="1070619"/>
                  <a:pt x="1402080" y="1062446"/>
                </a:cubicBezTo>
                <a:cubicBezTo>
                  <a:pt x="1407815" y="1055278"/>
                  <a:pt x="1408563" y="1045226"/>
                  <a:pt x="1410789" y="1036320"/>
                </a:cubicBezTo>
                <a:cubicBezTo>
                  <a:pt x="1420761" y="996433"/>
                  <a:pt x="1422919" y="965399"/>
                  <a:pt x="1428206" y="923109"/>
                </a:cubicBezTo>
                <a:cubicBezTo>
                  <a:pt x="1425303" y="830217"/>
                  <a:pt x="1424799" y="737220"/>
                  <a:pt x="1419497" y="644434"/>
                </a:cubicBezTo>
                <a:cubicBezTo>
                  <a:pt x="1418973" y="635270"/>
                  <a:pt x="1413015" y="627214"/>
                  <a:pt x="1410789" y="618309"/>
                </a:cubicBezTo>
                <a:cubicBezTo>
                  <a:pt x="1407199" y="603949"/>
                  <a:pt x="1405670" y="589126"/>
                  <a:pt x="1402080" y="574766"/>
                </a:cubicBezTo>
                <a:cubicBezTo>
                  <a:pt x="1399854" y="565860"/>
                  <a:pt x="1395894" y="557466"/>
                  <a:pt x="1393372" y="548640"/>
                </a:cubicBezTo>
                <a:cubicBezTo>
                  <a:pt x="1390084" y="537132"/>
                  <a:pt x="1387566" y="525417"/>
                  <a:pt x="1384663" y="513806"/>
                </a:cubicBezTo>
                <a:cubicBezTo>
                  <a:pt x="1382916" y="498080"/>
                  <a:pt x="1378557" y="426988"/>
                  <a:pt x="1367246" y="400594"/>
                </a:cubicBezTo>
                <a:cubicBezTo>
                  <a:pt x="1363123" y="390974"/>
                  <a:pt x="1354080" y="384033"/>
                  <a:pt x="1349829" y="374469"/>
                </a:cubicBezTo>
                <a:cubicBezTo>
                  <a:pt x="1342373" y="357692"/>
                  <a:pt x="1340623" y="338638"/>
                  <a:pt x="1332412" y="322217"/>
                </a:cubicBezTo>
                <a:cubicBezTo>
                  <a:pt x="1279764" y="216927"/>
                  <a:pt x="1346824" y="347441"/>
                  <a:pt x="1297577" y="261257"/>
                </a:cubicBezTo>
                <a:cubicBezTo>
                  <a:pt x="1291136" y="249986"/>
                  <a:pt x="1285966" y="238034"/>
                  <a:pt x="1280160" y="226423"/>
                </a:cubicBezTo>
                <a:cubicBezTo>
                  <a:pt x="1258074" y="115988"/>
                  <a:pt x="1287671" y="235239"/>
                  <a:pt x="1254034" y="156754"/>
                </a:cubicBezTo>
                <a:cubicBezTo>
                  <a:pt x="1249319" y="145753"/>
                  <a:pt x="1251264" y="132312"/>
                  <a:pt x="1245326" y="121920"/>
                </a:cubicBezTo>
                <a:cubicBezTo>
                  <a:pt x="1239216" y="111227"/>
                  <a:pt x="1228661" y="103678"/>
                  <a:pt x="1219200" y="95794"/>
                </a:cubicBezTo>
                <a:cubicBezTo>
                  <a:pt x="1198984" y="78947"/>
                  <a:pt x="1174539" y="68462"/>
                  <a:pt x="1149532" y="60960"/>
                </a:cubicBezTo>
                <a:cubicBezTo>
                  <a:pt x="1135354" y="56707"/>
                  <a:pt x="1120269" y="56147"/>
                  <a:pt x="1105989" y="52252"/>
                </a:cubicBezTo>
                <a:cubicBezTo>
                  <a:pt x="1088276" y="47421"/>
                  <a:pt x="1071548" y="39287"/>
                  <a:pt x="1053737" y="34834"/>
                </a:cubicBezTo>
                <a:cubicBezTo>
                  <a:pt x="1042126" y="31931"/>
                  <a:pt x="1030587" y="28722"/>
                  <a:pt x="1018903" y="26126"/>
                </a:cubicBezTo>
                <a:cubicBezTo>
                  <a:pt x="1004454" y="22915"/>
                  <a:pt x="989640" y="21312"/>
                  <a:pt x="975360" y="17417"/>
                </a:cubicBezTo>
                <a:cubicBezTo>
                  <a:pt x="957648" y="12586"/>
                  <a:pt x="940526" y="5806"/>
                  <a:pt x="923109" y="0"/>
                </a:cubicBezTo>
                <a:cubicBezTo>
                  <a:pt x="870857" y="2903"/>
                  <a:pt x="817263" y="-3412"/>
                  <a:pt x="766354" y="8709"/>
                </a:cubicBezTo>
                <a:cubicBezTo>
                  <a:pt x="752235" y="12071"/>
                  <a:pt x="749787" y="32620"/>
                  <a:pt x="740229" y="43543"/>
                </a:cubicBezTo>
                <a:cubicBezTo>
                  <a:pt x="729416" y="55901"/>
                  <a:pt x="717006" y="66766"/>
                  <a:pt x="705394" y="78377"/>
                </a:cubicBezTo>
                <a:cubicBezTo>
                  <a:pt x="712745" y="181284"/>
                  <a:pt x="696610" y="174039"/>
                  <a:pt x="731520" y="235132"/>
                </a:cubicBezTo>
                <a:cubicBezTo>
                  <a:pt x="736713" y="244219"/>
                  <a:pt x="744686" y="251693"/>
                  <a:pt x="748937" y="261257"/>
                </a:cubicBezTo>
                <a:cubicBezTo>
                  <a:pt x="756393" y="278034"/>
                  <a:pt x="766354" y="313509"/>
                  <a:pt x="766354" y="313509"/>
                </a:cubicBezTo>
                <a:cubicBezTo>
                  <a:pt x="760548" y="322217"/>
                  <a:pt x="758024" y="334441"/>
                  <a:pt x="748937" y="339634"/>
                </a:cubicBezTo>
                <a:cubicBezTo>
                  <a:pt x="736085" y="346978"/>
                  <a:pt x="719843" y="345132"/>
                  <a:pt x="705394" y="348343"/>
                </a:cubicBezTo>
                <a:cubicBezTo>
                  <a:pt x="644155" y="361952"/>
                  <a:pt x="695336" y="351217"/>
                  <a:pt x="644434" y="365760"/>
                </a:cubicBezTo>
                <a:cubicBezTo>
                  <a:pt x="632926" y="369048"/>
                  <a:pt x="621211" y="371566"/>
                  <a:pt x="609600" y="374469"/>
                </a:cubicBezTo>
                <a:cubicBezTo>
                  <a:pt x="600891" y="380275"/>
                  <a:pt x="593499" y="388879"/>
                  <a:pt x="583474" y="391886"/>
                </a:cubicBezTo>
                <a:cubicBezTo>
                  <a:pt x="514590" y="412551"/>
                  <a:pt x="540139" y="389630"/>
                  <a:pt x="487680" y="409303"/>
                </a:cubicBezTo>
                <a:cubicBezTo>
                  <a:pt x="457077" y="420779"/>
                  <a:pt x="426634" y="444194"/>
                  <a:pt x="400594" y="461554"/>
                </a:cubicBezTo>
                <a:cubicBezTo>
                  <a:pt x="391885" y="467360"/>
                  <a:pt x="384398" y="475662"/>
                  <a:pt x="374469" y="478972"/>
                </a:cubicBezTo>
                <a:cubicBezTo>
                  <a:pt x="365760" y="481875"/>
                  <a:pt x="356780" y="484064"/>
                  <a:pt x="348343" y="487680"/>
                </a:cubicBezTo>
                <a:cubicBezTo>
                  <a:pt x="336411" y="492794"/>
                  <a:pt x="325664" y="500539"/>
                  <a:pt x="313509" y="505097"/>
                </a:cubicBezTo>
                <a:cubicBezTo>
                  <a:pt x="302302" y="509300"/>
                  <a:pt x="290286" y="510903"/>
                  <a:pt x="278674" y="513806"/>
                </a:cubicBezTo>
                <a:cubicBezTo>
                  <a:pt x="269966" y="519612"/>
                  <a:pt x="261910" y="526542"/>
                  <a:pt x="252549" y="531223"/>
                </a:cubicBezTo>
                <a:cubicBezTo>
                  <a:pt x="244338" y="535328"/>
                  <a:pt x="234061" y="534840"/>
                  <a:pt x="226423" y="539932"/>
                </a:cubicBezTo>
                <a:cubicBezTo>
                  <a:pt x="216176" y="546763"/>
                  <a:pt x="209758" y="558173"/>
                  <a:pt x="200297" y="566057"/>
                </a:cubicBezTo>
                <a:cubicBezTo>
                  <a:pt x="192257" y="572757"/>
                  <a:pt x="182880" y="577668"/>
                  <a:pt x="174172" y="583474"/>
                </a:cubicBezTo>
                <a:cubicBezTo>
                  <a:pt x="168366" y="592183"/>
                  <a:pt x="164155" y="602199"/>
                  <a:pt x="156754" y="609600"/>
                </a:cubicBezTo>
                <a:cubicBezTo>
                  <a:pt x="114719" y="651635"/>
                  <a:pt x="143692" y="605246"/>
                  <a:pt x="130629" y="618309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2114053" y="2443056"/>
            <a:ext cx="587588" cy="341334"/>
          </a:xfrm>
          <a:custGeom>
            <a:avLst/>
            <a:gdLst>
              <a:gd name="connsiteX0" fmla="*/ 43767 w 505322"/>
              <a:gd name="connsiteY0" fmla="*/ 156754 h 244414"/>
              <a:gd name="connsiteX1" fmla="*/ 87310 w 505322"/>
              <a:gd name="connsiteY1" fmla="*/ 174172 h 244414"/>
              <a:gd name="connsiteX2" fmla="*/ 113436 w 505322"/>
              <a:gd name="connsiteY2" fmla="*/ 200297 h 244414"/>
              <a:gd name="connsiteX3" fmla="*/ 200522 w 505322"/>
              <a:gd name="connsiteY3" fmla="*/ 235132 h 244414"/>
              <a:gd name="connsiteX4" fmla="*/ 374693 w 505322"/>
              <a:gd name="connsiteY4" fmla="*/ 243840 h 244414"/>
              <a:gd name="connsiteX5" fmla="*/ 487904 w 505322"/>
              <a:gd name="connsiteY5" fmla="*/ 235132 h 244414"/>
              <a:gd name="connsiteX6" fmla="*/ 505322 w 505322"/>
              <a:gd name="connsiteY6" fmla="*/ 182880 h 244414"/>
              <a:gd name="connsiteX7" fmla="*/ 487904 w 505322"/>
              <a:gd name="connsiteY7" fmla="*/ 87086 h 244414"/>
              <a:gd name="connsiteX8" fmla="*/ 409527 w 505322"/>
              <a:gd name="connsiteY8" fmla="*/ 52252 h 244414"/>
              <a:gd name="connsiteX9" fmla="*/ 226647 w 505322"/>
              <a:gd name="connsiteY9" fmla="*/ 43543 h 244414"/>
              <a:gd name="connsiteX10" fmla="*/ 200522 w 505322"/>
              <a:gd name="connsiteY10" fmla="*/ 26126 h 244414"/>
              <a:gd name="connsiteX11" fmla="*/ 183104 w 505322"/>
              <a:gd name="connsiteY11" fmla="*/ 8709 h 244414"/>
              <a:gd name="connsiteX12" fmla="*/ 156979 w 505322"/>
              <a:gd name="connsiteY12" fmla="*/ 0 h 244414"/>
              <a:gd name="connsiteX13" fmla="*/ 26350 w 505322"/>
              <a:gd name="connsiteY13" fmla="*/ 26126 h 244414"/>
              <a:gd name="connsiteX14" fmla="*/ 8933 w 505322"/>
              <a:gd name="connsiteY14" fmla="*/ 52252 h 244414"/>
              <a:gd name="connsiteX15" fmla="*/ 8933 w 505322"/>
              <a:gd name="connsiteY15" fmla="*/ 130629 h 244414"/>
              <a:gd name="connsiteX16" fmla="*/ 35059 w 505322"/>
              <a:gd name="connsiteY16" fmla="*/ 139337 h 244414"/>
              <a:gd name="connsiteX17" fmla="*/ 43767 w 505322"/>
              <a:gd name="connsiteY17" fmla="*/ 156754 h 2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5322" h="244414">
                <a:moveTo>
                  <a:pt x="43767" y="156754"/>
                </a:moveTo>
                <a:cubicBezTo>
                  <a:pt x="58281" y="162560"/>
                  <a:pt x="74054" y="165887"/>
                  <a:pt x="87310" y="174172"/>
                </a:cubicBezTo>
                <a:cubicBezTo>
                  <a:pt x="97754" y="180699"/>
                  <a:pt x="103414" y="193139"/>
                  <a:pt x="113436" y="200297"/>
                </a:cubicBezTo>
                <a:cubicBezTo>
                  <a:pt x="128684" y="211188"/>
                  <a:pt x="186878" y="234450"/>
                  <a:pt x="200522" y="235132"/>
                </a:cubicBezTo>
                <a:lnTo>
                  <a:pt x="374693" y="243840"/>
                </a:lnTo>
                <a:cubicBezTo>
                  <a:pt x="412430" y="240937"/>
                  <a:pt x="453606" y="251138"/>
                  <a:pt x="487904" y="235132"/>
                </a:cubicBezTo>
                <a:cubicBezTo>
                  <a:pt x="504541" y="227368"/>
                  <a:pt x="505322" y="182880"/>
                  <a:pt x="505322" y="182880"/>
                </a:cubicBezTo>
                <a:cubicBezTo>
                  <a:pt x="499516" y="150949"/>
                  <a:pt x="499555" y="117378"/>
                  <a:pt x="487904" y="87086"/>
                </a:cubicBezTo>
                <a:cubicBezTo>
                  <a:pt x="481830" y="71295"/>
                  <a:pt x="409738" y="52262"/>
                  <a:pt x="409527" y="52252"/>
                </a:cubicBezTo>
                <a:lnTo>
                  <a:pt x="226647" y="43543"/>
                </a:lnTo>
                <a:cubicBezTo>
                  <a:pt x="217939" y="37737"/>
                  <a:pt x="208695" y="32664"/>
                  <a:pt x="200522" y="26126"/>
                </a:cubicBezTo>
                <a:cubicBezTo>
                  <a:pt x="194111" y="20997"/>
                  <a:pt x="190145" y="12933"/>
                  <a:pt x="183104" y="8709"/>
                </a:cubicBezTo>
                <a:cubicBezTo>
                  <a:pt x="175233" y="3986"/>
                  <a:pt x="165687" y="2903"/>
                  <a:pt x="156979" y="0"/>
                </a:cubicBezTo>
                <a:cubicBezTo>
                  <a:pt x="109099" y="3990"/>
                  <a:pt x="61483" y="-9007"/>
                  <a:pt x="26350" y="26126"/>
                </a:cubicBezTo>
                <a:cubicBezTo>
                  <a:pt x="18949" y="33527"/>
                  <a:pt x="14739" y="43543"/>
                  <a:pt x="8933" y="52252"/>
                </a:cubicBezTo>
                <a:cubicBezTo>
                  <a:pt x="4569" y="74071"/>
                  <a:pt x="-8778" y="108491"/>
                  <a:pt x="8933" y="130629"/>
                </a:cubicBezTo>
                <a:cubicBezTo>
                  <a:pt x="14668" y="137797"/>
                  <a:pt x="26350" y="136434"/>
                  <a:pt x="35059" y="139337"/>
                </a:cubicBezTo>
                <a:lnTo>
                  <a:pt x="43767" y="156754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22" name="Freeform 21"/>
          <p:cNvSpPr/>
          <p:nvPr/>
        </p:nvSpPr>
        <p:spPr bwMode="auto">
          <a:xfrm>
            <a:off x="2114053" y="3464585"/>
            <a:ext cx="587588" cy="703762"/>
          </a:xfrm>
          <a:custGeom>
            <a:avLst/>
            <a:gdLst>
              <a:gd name="connsiteX0" fmla="*/ 142145 w 751745"/>
              <a:gd name="connsiteY0" fmla="*/ 217714 h 609600"/>
              <a:gd name="connsiteX1" fmla="*/ 133437 w 751745"/>
              <a:gd name="connsiteY1" fmla="*/ 531223 h 609600"/>
              <a:gd name="connsiteX2" fmla="*/ 142145 w 751745"/>
              <a:gd name="connsiteY2" fmla="*/ 557348 h 609600"/>
              <a:gd name="connsiteX3" fmla="*/ 159563 w 751745"/>
              <a:gd name="connsiteY3" fmla="*/ 583474 h 609600"/>
              <a:gd name="connsiteX4" fmla="*/ 211814 w 751745"/>
              <a:gd name="connsiteY4" fmla="*/ 609600 h 609600"/>
              <a:gd name="connsiteX5" fmla="*/ 307608 w 751745"/>
              <a:gd name="connsiteY5" fmla="*/ 600891 h 609600"/>
              <a:gd name="connsiteX6" fmla="*/ 333734 w 751745"/>
              <a:gd name="connsiteY6" fmla="*/ 583474 h 609600"/>
              <a:gd name="connsiteX7" fmla="*/ 403403 w 751745"/>
              <a:gd name="connsiteY7" fmla="*/ 566057 h 609600"/>
              <a:gd name="connsiteX8" fmla="*/ 612408 w 751745"/>
              <a:gd name="connsiteY8" fmla="*/ 566057 h 609600"/>
              <a:gd name="connsiteX9" fmla="*/ 638534 w 751745"/>
              <a:gd name="connsiteY9" fmla="*/ 539931 h 609600"/>
              <a:gd name="connsiteX10" fmla="*/ 673368 w 751745"/>
              <a:gd name="connsiteY10" fmla="*/ 487680 h 609600"/>
              <a:gd name="connsiteX11" fmla="*/ 682077 w 751745"/>
              <a:gd name="connsiteY11" fmla="*/ 452845 h 609600"/>
              <a:gd name="connsiteX12" fmla="*/ 690785 w 751745"/>
              <a:gd name="connsiteY12" fmla="*/ 348343 h 609600"/>
              <a:gd name="connsiteX13" fmla="*/ 708203 w 751745"/>
              <a:gd name="connsiteY13" fmla="*/ 322217 h 609600"/>
              <a:gd name="connsiteX14" fmla="*/ 716911 w 751745"/>
              <a:gd name="connsiteY14" fmla="*/ 296091 h 609600"/>
              <a:gd name="connsiteX15" fmla="*/ 751745 w 751745"/>
              <a:gd name="connsiteY15" fmla="*/ 243840 h 609600"/>
              <a:gd name="connsiteX16" fmla="*/ 743037 w 751745"/>
              <a:gd name="connsiteY16" fmla="*/ 139337 h 609600"/>
              <a:gd name="connsiteX17" fmla="*/ 682077 w 751745"/>
              <a:gd name="connsiteY17" fmla="*/ 69668 h 609600"/>
              <a:gd name="connsiteX18" fmla="*/ 655951 w 751745"/>
              <a:gd name="connsiteY18" fmla="*/ 60960 h 609600"/>
              <a:gd name="connsiteX19" fmla="*/ 621117 w 751745"/>
              <a:gd name="connsiteY19" fmla="*/ 43543 h 609600"/>
              <a:gd name="connsiteX20" fmla="*/ 499197 w 751745"/>
              <a:gd name="connsiteY20" fmla="*/ 17417 h 609600"/>
              <a:gd name="connsiteX21" fmla="*/ 368568 w 751745"/>
              <a:gd name="connsiteY21" fmla="*/ 8708 h 609600"/>
              <a:gd name="connsiteX22" fmla="*/ 211814 w 751745"/>
              <a:gd name="connsiteY22" fmla="*/ 0 h 609600"/>
              <a:gd name="connsiteX23" fmla="*/ 63768 w 751745"/>
              <a:gd name="connsiteY23" fmla="*/ 8708 h 609600"/>
              <a:gd name="connsiteX24" fmla="*/ 11517 w 751745"/>
              <a:gd name="connsiteY24" fmla="*/ 26125 h 609600"/>
              <a:gd name="connsiteX25" fmla="*/ 11517 w 751745"/>
              <a:gd name="connsiteY25" fmla="*/ 113211 h 609600"/>
              <a:gd name="connsiteX26" fmla="*/ 63768 w 751745"/>
              <a:gd name="connsiteY26" fmla="*/ 139337 h 609600"/>
              <a:gd name="connsiteX27" fmla="*/ 98603 w 751745"/>
              <a:gd name="connsiteY27" fmla="*/ 182880 h 609600"/>
              <a:gd name="connsiteX28" fmla="*/ 116020 w 751745"/>
              <a:gd name="connsiteY28" fmla="*/ 209005 h 609600"/>
              <a:gd name="connsiteX29" fmla="*/ 142145 w 751745"/>
              <a:gd name="connsiteY29" fmla="*/ 2177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1745" h="609600">
                <a:moveTo>
                  <a:pt x="142145" y="217714"/>
                </a:moveTo>
                <a:cubicBezTo>
                  <a:pt x="145048" y="271417"/>
                  <a:pt x="117664" y="270972"/>
                  <a:pt x="133437" y="531223"/>
                </a:cubicBezTo>
                <a:cubicBezTo>
                  <a:pt x="133992" y="540386"/>
                  <a:pt x="138040" y="549138"/>
                  <a:pt x="142145" y="557348"/>
                </a:cubicBezTo>
                <a:cubicBezTo>
                  <a:pt x="146826" y="566710"/>
                  <a:pt x="152162" y="576073"/>
                  <a:pt x="159563" y="583474"/>
                </a:cubicBezTo>
                <a:cubicBezTo>
                  <a:pt x="176445" y="600356"/>
                  <a:pt x="190565" y="602517"/>
                  <a:pt x="211814" y="609600"/>
                </a:cubicBezTo>
                <a:cubicBezTo>
                  <a:pt x="243745" y="606697"/>
                  <a:pt x="276257" y="607609"/>
                  <a:pt x="307608" y="600891"/>
                </a:cubicBezTo>
                <a:cubicBezTo>
                  <a:pt x="317842" y="598698"/>
                  <a:pt x="324373" y="588155"/>
                  <a:pt x="333734" y="583474"/>
                </a:cubicBezTo>
                <a:cubicBezTo>
                  <a:pt x="351589" y="574546"/>
                  <a:pt x="386836" y="569370"/>
                  <a:pt x="403403" y="566057"/>
                </a:cubicBezTo>
                <a:cubicBezTo>
                  <a:pt x="469751" y="571586"/>
                  <a:pt x="546060" y="583750"/>
                  <a:pt x="612408" y="566057"/>
                </a:cubicBezTo>
                <a:cubicBezTo>
                  <a:pt x="624308" y="562884"/>
                  <a:pt x="630973" y="549653"/>
                  <a:pt x="638534" y="539931"/>
                </a:cubicBezTo>
                <a:cubicBezTo>
                  <a:pt x="651385" y="523408"/>
                  <a:pt x="673368" y="487680"/>
                  <a:pt x="673368" y="487680"/>
                </a:cubicBezTo>
                <a:cubicBezTo>
                  <a:pt x="676271" y="476068"/>
                  <a:pt x="680592" y="464722"/>
                  <a:pt x="682077" y="452845"/>
                </a:cubicBezTo>
                <a:cubicBezTo>
                  <a:pt x="686413" y="418160"/>
                  <a:pt x="683930" y="382619"/>
                  <a:pt x="690785" y="348343"/>
                </a:cubicBezTo>
                <a:cubicBezTo>
                  <a:pt x="692838" y="338080"/>
                  <a:pt x="702397" y="330926"/>
                  <a:pt x="708203" y="322217"/>
                </a:cubicBezTo>
                <a:cubicBezTo>
                  <a:pt x="711106" y="313508"/>
                  <a:pt x="712453" y="304116"/>
                  <a:pt x="716911" y="296091"/>
                </a:cubicBezTo>
                <a:cubicBezTo>
                  <a:pt x="727077" y="277793"/>
                  <a:pt x="751745" y="243840"/>
                  <a:pt x="751745" y="243840"/>
                </a:cubicBezTo>
                <a:cubicBezTo>
                  <a:pt x="748842" y="209006"/>
                  <a:pt x="752392" y="173017"/>
                  <a:pt x="743037" y="139337"/>
                </a:cubicBezTo>
                <a:cubicBezTo>
                  <a:pt x="734609" y="108997"/>
                  <a:pt x="709514" y="83386"/>
                  <a:pt x="682077" y="69668"/>
                </a:cubicBezTo>
                <a:cubicBezTo>
                  <a:pt x="673866" y="65563"/>
                  <a:pt x="664388" y="64576"/>
                  <a:pt x="655951" y="60960"/>
                </a:cubicBezTo>
                <a:cubicBezTo>
                  <a:pt x="644019" y="55846"/>
                  <a:pt x="633433" y="47648"/>
                  <a:pt x="621117" y="43543"/>
                </a:cubicBezTo>
                <a:cubicBezTo>
                  <a:pt x="595545" y="35019"/>
                  <a:pt x="529898" y="20341"/>
                  <a:pt x="499197" y="17417"/>
                </a:cubicBezTo>
                <a:cubicBezTo>
                  <a:pt x="455754" y="13280"/>
                  <a:pt x="412128" y="11348"/>
                  <a:pt x="368568" y="8708"/>
                </a:cubicBezTo>
                <a:lnTo>
                  <a:pt x="211814" y="0"/>
                </a:lnTo>
                <a:cubicBezTo>
                  <a:pt x="162465" y="2903"/>
                  <a:pt x="112787" y="2314"/>
                  <a:pt x="63768" y="8708"/>
                </a:cubicBezTo>
                <a:cubicBezTo>
                  <a:pt x="45563" y="11082"/>
                  <a:pt x="11517" y="26125"/>
                  <a:pt x="11517" y="26125"/>
                </a:cubicBezTo>
                <a:cubicBezTo>
                  <a:pt x="366" y="59577"/>
                  <a:pt x="-7544" y="70324"/>
                  <a:pt x="11517" y="113211"/>
                </a:cubicBezTo>
                <a:cubicBezTo>
                  <a:pt x="17389" y="126422"/>
                  <a:pt x="52176" y="135473"/>
                  <a:pt x="63768" y="139337"/>
                </a:cubicBezTo>
                <a:cubicBezTo>
                  <a:pt x="117368" y="219739"/>
                  <a:pt x="48972" y="120844"/>
                  <a:pt x="98603" y="182880"/>
                </a:cubicBezTo>
                <a:cubicBezTo>
                  <a:pt x="105141" y="191053"/>
                  <a:pt x="107045" y="203620"/>
                  <a:pt x="116020" y="209005"/>
                </a:cubicBezTo>
                <a:cubicBezTo>
                  <a:pt x="123487" y="213485"/>
                  <a:pt x="139242" y="164011"/>
                  <a:pt x="142145" y="217714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C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4021494" y="2202024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381974" y="2153807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738001" y="2163138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093477" y="2159138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767716" y="4292262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743593" y="3800434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767717" y="3317312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743592" y="2843811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le 12"/>
          <p:cNvSpPr txBox="1">
            <a:spLocks/>
          </p:cNvSpPr>
          <p:nvPr/>
        </p:nvSpPr>
        <p:spPr>
          <a:xfrm>
            <a:off x="838200" y="134208"/>
            <a:ext cx="10515600" cy="1004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smtClean="0"/>
              <a:t>Scenario for Designing Spatial Indexes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335120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38200" y="134208"/>
            <a:ext cx="10515600" cy="1004287"/>
          </a:xfrm>
        </p:spPr>
        <p:txBody>
          <a:bodyPr/>
          <a:lstStyle/>
          <a:p>
            <a:r>
              <a:rPr lang="en-US" dirty="0" smtClean="0"/>
              <a:t>Hilbert Curves (Step 5) </a:t>
            </a:r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806393"/>
              </p:ext>
            </p:extLst>
          </p:nvPr>
        </p:nvGraphicFramePr>
        <p:xfrm>
          <a:off x="7138698" y="1988354"/>
          <a:ext cx="3041672" cy="218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18"/>
                <a:gridCol w="760418"/>
                <a:gridCol w="760418"/>
                <a:gridCol w="760418"/>
              </a:tblGrid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 bwMode="auto">
          <a:xfrm>
            <a:off x="7056170" y="4329763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/>
          <p:nvPr/>
        </p:nvCxnSpPr>
        <p:spPr bwMode="auto">
          <a:xfrm flipV="1">
            <a:off x="7056170" y="1738963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tangle 32"/>
          <p:cNvSpPr/>
          <p:nvPr/>
        </p:nvSpPr>
        <p:spPr bwMode="auto">
          <a:xfrm>
            <a:off x="7547930" y="4435509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34" name="Rectangle 33"/>
          <p:cNvSpPr/>
          <p:nvPr/>
        </p:nvSpPr>
        <p:spPr bwMode="auto">
          <a:xfrm rot="16200000">
            <a:off x="5534556" y="2881963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165756" y="5082630"/>
            <a:ext cx="5322421" cy="156057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1">
              <a:lnSpc>
                <a:spcPct val="9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</a:pPr>
            <a:r>
              <a:rPr lang="en-US" altLang="en-US" sz="2100" dirty="0"/>
              <a:t>If j==0 then switch every following occurrence of 1 to 3 and vice-versa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</a:pPr>
            <a:r>
              <a:rPr lang="en-US" altLang="en-US" sz="2100" dirty="0"/>
              <a:t>If j==3 then switch every following occurrence of 0 to 2 and vice-versa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639623"/>
              </p:ext>
            </p:extLst>
          </p:nvPr>
        </p:nvGraphicFramePr>
        <p:xfrm>
          <a:off x="1384568" y="1960775"/>
          <a:ext cx="3041672" cy="218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18"/>
                <a:gridCol w="760418"/>
                <a:gridCol w="760418"/>
                <a:gridCol w="760418"/>
              </a:tblGrid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6" name="Straight Arrow Connector 25"/>
          <p:cNvCxnSpPr/>
          <p:nvPr/>
        </p:nvCxnSpPr>
        <p:spPr bwMode="auto">
          <a:xfrm>
            <a:off x="1302040" y="4302184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 flipV="1">
            <a:off x="1302040" y="1711384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ectangle 27"/>
          <p:cNvSpPr/>
          <p:nvPr/>
        </p:nvSpPr>
        <p:spPr bwMode="auto">
          <a:xfrm>
            <a:off x="1793800" y="4407930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29" name="Rectangle 28"/>
          <p:cNvSpPr/>
          <p:nvPr/>
        </p:nvSpPr>
        <p:spPr bwMode="auto">
          <a:xfrm rot="16200000">
            <a:off x="-219574" y="2854384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4950941" y="2913499"/>
            <a:ext cx="876026" cy="47779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66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38200" y="134208"/>
            <a:ext cx="10515600" cy="1004287"/>
          </a:xfrm>
        </p:spPr>
        <p:txBody>
          <a:bodyPr/>
          <a:lstStyle/>
          <a:p>
            <a:r>
              <a:rPr lang="en-US" dirty="0" smtClean="0"/>
              <a:t>Hilbert Curves (Step 6) </a:t>
            </a:r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932790"/>
              </p:ext>
            </p:extLst>
          </p:nvPr>
        </p:nvGraphicFramePr>
        <p:xfrm>
          <a:off x="7138698" y="1988354"/>
          <a:ext cx="3041672" cy="218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18"/>
                <a:gridCol w="760418"/>
                <a:gridCol w="760418"/>
                <a:gridCol w="760418"/>
              </a:tblGrid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 bwMode="auto">
          <a:xfrm>
            <a:off x="7056170" y="4329763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/>
          <p:nvPr/>
        </p:nvCxnSpPr>
        <p:spPr bwMode="auto">
          <a:xfrm flipV="1">
            <a:off x="7056170" y="1738963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tangle 32"/>
          <p:cNvSpPr/>
          <p:nvPr/>
        </p:nvSpPr>
        <p:spPr bwMode="auto">
          <a:xfrm>
            <a:off x="7547930" y="4435509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34" name="Rectangle 33"/>
          <p:cNvSpPr/>
          <p:nvPr/>
        </p:nvSpPr>
        <p:spPr bwMode="auto">
          <a:xfrm rot="16200000">
            <a:off x="5534556" y="2881963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014253" y="5276999"/>
            <a:ext cx="3440989" cy="8277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1">
              <a:lnSpc>
                <a:spcPct val="9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</a:pPr>
            <a:r>
              <a:rPr lang="en-US" altLang="en-US" sz="2100" dirty="0" smtClean="0"/>
              <a:t>Concatenate and Convert to Binary </a:t>
            </a:r>
            <a:endParaRPr lang="en-US" altLang="en-US" sz="2100" dirty="0"/>
          </a:p>
        </p:txBody>
      </p:sp>
      <p:sp>
        <p:nvSpPr>
          <p:cNvPr id="2" name="Right Arrow 1"/>
          <p:cNvSpPr/>
          <p:nvPr/>
        </p:nvSpPr>
        <p:spPr>
          <a:xfrm>
            <a:off x="4950941" y="2913499"/>
            <a:ext cx="876026" cy="47779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464924"/>
              </p:ext>
            </p:extLst>
          </p:nvPr>
        </p:nvGraphicFramePr>
        <p:xfrm>
          <a:off x="1451742" y="1891361"/>
          <a:ext cx="3041672" cy="218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18"/>
                <a:gridCol w="760418"/>
                <a:gridCol w="760418"/>
                <a:gridCol w="760418"/>
              </a:tblGrid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 bwMode="auto">
          <a:xfrm>
            <a:off x="1369214" y="4232770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1369214" y="1641970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1860974" y="4338516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19" name="Rectangle 18"/>
          <p:cNvSpPr/>
          <p:nvPr/>
        </p:nvSpPr>
        <p:spPr bwMode="auto">
          <a:xfrm rot="16200000">
            <a:off x="-152400" y="2784970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775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38200" y="134208"/>
            <a:ext cx="10515600" cy="1004287"/>
          </a:xfrm>
        </p:spPr>
        <p:txBody>
          <a:bodyPr/>
          <a:lstStyle/>
          <a:p>
            <a:r>
              <a:rPr lang="en-US" dirty="0" smtClean="0"/>
              <a:t>Hilbert Curves (Step 6) </a:t>
            </a:r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476500"/>
              </p:ext>
            </p:extLst>
          </p:nvPr>
        </p:nvGraphicFramePr>
        <p:xfrm>
          <a:off x="7138698" y="1988354"/>
          <a:ext cx="3041672" cy="218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18"/>
                <a:gridCol w="760418"/>
                <a:gridCol w="760418"/>
                <a:gridCol w="760418"/>
              </a:tblGrid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 bwMode="auto">
          <a:xfrm>
            <a:off x="7056170" y="4329763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/>
          <p:nvPr/>
        </p:nvCxnSpPr>
        <p:spPr bwMode="auto">
          <a:xfrm flipV="1">
            <a:off x="7056170" y="1738963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tangle 32"/>
          <p:cNvSpPr/>
          <p:nvPr/>
        </p:nvSpPr>
        <p:spPr bwMode="auto">
          <a:xfrm>
            <a:off x="7547930" y="4435509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34" name="Rectangle 33"/>
          <p:cNvSpPr/>
          <p:nvPr/>
        </p:nvSpPr>
        <p:spPr bwMode="auto">
          <a:xfrm rot="16200000">
            <a:off x="5534556" y="2881963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014253" y="5276999"/>
            <a:ext cx="3440989" cy="8277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1">
              <a:lnSpc>
                <a:spcPct val="9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</a:pPr>
            <a:r>
              <a:rPr lang="en-US" altLang="en-US" sz="2100" dirty="0" smtClean="0"/>
              <a:t>Concatenate and Convert to Binary </a:t>
            </a:r>
            <a:endParaRPr lang="en-US" altLang="en-US" sz="2100" dirty="0"/>
          </a:p>
        </p:txBody>
      </p:sp>
      <p:sp>
        <p:nvSpPr>
          <p:cNvPr id="2" name="Right Arrow 1"/>
          <p:cNvSpPr/>
          <p:nvPr/>
        </p:nvSpPr>
        <p:spPr>
          <a:xfrm>
            <a:off x="4950941" y="2913499"/>
            <a:ext cx="876026" cy="47779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144897"/>
              </p:ext>
            </p:extLst>
          </p:nvPr>
        </p:nvGraphicFramePr>
        <p:xfrm>
          <a:off x="1451742" y="1988354"/>
          <a:ext cx="3041672" cy="218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18"/>
                <a:gridCol w="760418"/>
                <a:gridCol w="760418"/>
                <a:gridCol w="760418"/>
              </a:tblGrid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 bwMode="auto">
          <a:xfrm>
            <a:off x="1369214" y="4329763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1369214" y="1738963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22"/>
          <p:cNvSpPr/>
          <p:nvPr/>
        </p:nvSpPr>
        <p:spPr bwMode="auto">
          <a:xfrm>
            <a:off x="1860974" y="4435509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25" name="Rectangle 24"/>
          <p:cNvSpPr/>
          <p:nvPr/>
        </p:nvSpPr>
        <p:spPr bwMode="auto">
          <a:xfrm rot="16200000">
            <a:off x="-152400" y="2881963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87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38200" y="134208"/>
            <a:ext cx="10515600" cy="1004287"/>
          </a:xfrm>
        </p:spPr>
        <p:txBody>
          <a:bodyPr/>
          <a:lstStyle/>
          <a:p>
            <a:r>
              <a:rPr lang="en-US" dirty="0" smtClean="0"/>
              <a:t>Hilbert Curves (Step 6) </a:t>
            </a:r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764740"/>
              </p:ext>
            </p:extLst>
          </p:nvPr>
        </p:nvGraphicFramePr>
        <p:xfrm>
          <a:off x="7116722" y="1698026"/>
          <a:ext cx="3041672" cy="218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18"/>
                <a:gridCol w="760418"/>
                <a:gridCol w="760418"/>
                <a:gridCol w="760418"/>
              </a:tblGrid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 bwMode="auto">
          <a:xfrm>
            <a:off x="7034194" y="4039435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/>
          <p:nvPr/>
        </p:nvCxnSpPr>
        <p:spPr bwMode="auto">
          <a:xfrm flipV="1">
            <a:off x="7034194" y="1448635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tangle 32"/>
          <p:cNvSpPr/>
          <p:nvPr/>
        </p:nvSpPr>
        <p:spPr bwMode="auto">
          <a:xfrm>
            <a:off x="7525954" y="4145181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34" name="Rectangle 33"/>
          <p:cNvSpPr/>
          <p:nvPr/>
        </p:nvSpPr>
        <p:spPr bwMode="auto">
          <a:xfrm rot="16200000">
            <a:off x="5512580" y="2591635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83777"/>
              </p:ext>
            </p:extLst>
          </p:nvPr>
        </p:nvGraphicFramePr>
        <p:xfrm>
          <a:off x="1582456" y="1884204"/>
          <a:ext cx="2578444" cy="190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11"/>
                <a:gridCol w="644611"/>
                <a:gridCol w="644611"/>
                <a:gridCol w="644611"/>
              </a:tblGrid>
              <a:tr h="47611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6" name="Straight Connector 15"/>
          <p:cNvCxnSpPr/>
          <p:nvPr/>
        </p:nvCxnSpPr>
        <p:spPr>
          <a:xfrm flipV="1">
            <a:off x="1239101" y="3786400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 bwMode="auto">
          <a:xfrm>
            <a:off x="1353858" y="3988973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1353858" y="1398173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Rectangle 18"/>
          <p:cNvSpPr/>
          <p:nvPr/>
        </p:nvSpPr>
        <p:spPr bwMode="auto">
          <a:xfrm>
            <a:off x="1644583" y="4171864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0      1      2      3 </a:t>
            </a:r>
          </a:p>
        </p:txBody>
      </p:sp>
      <p:sp>
        <p:nvSpPr>
          <p:cNvPr id="26" name="Rectangle 25"/>
          <p:cNvSpPr/>
          <p:nvPr/>
        </p:nvSpPr>
        <p:spPr bwMode="auto">
          <a:xfrm rot="16200000">
            <a:off x="-165632" y="2582571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3183235" y="2068732"/>
            <a:ext cx="941615" cy="1140823"/>
          </a:xfrm>
          <a:custGeom>
            <a:avLst/>
            <a:gdLst>
              <a:gd name="connsiteX0" fmla="*/ 130629 w 1428206"/>
              <a:gd name="connsiteY0" fmla="*/ 618309 h 1332412"/>
              <a:gd name="connsiteX1" fmla="*/ 78377 w 1428206"/>
              <a:gd name="connsiteY1" fmla="*/ 687977 h 1332412"/>
              <a:gd name="connsiteX2" fmla="*/ 69669 w 1428206"/>
              <a:gd name="connsiteY2" fmla="*/ 714103 h 1332412"/>
              <a:gd name="connsiteX3" fmla="*/ 26126 w 1428206"/>
              <a:gd name="connsiteY3" fmla="*/ 783772 h 1332412"/>
              <a:gd name="connsiteX4" fmla="*/ 8709 w 1428206"/>
              <a:gd name="connsiteY4" fmla="*/ 853440 h 1332412"/>
              <a:gd name="connsiteX5" fmla="*/ 0 w 1428206"/>
              <a:gd name="connsiteY5" fmla="*/ 888274 h 1332412"/>
              <a:gd name="connsiteX6" fmla="*/ 17417 w 1428206"/>
              <a:gd name="connsiteY6" fmla="*/ 1079863 h 1332412"/>
              <a:gd name="connsiteX7" fmla="*/ 34834 w 1428206"/>
              <a:gd name="connsiteY7" fmla="*/ 1105989 h 1332412"/>
              <a:gd name="connsiteX8" fmla="*/ 43543 w 1428206"/>
              <a:gd name="connsiteY8" fmla="*/ 1132114 h 1332412"/>
              <a:gd name="connsiteX9" fmla="*/ 69669 w 1428206"/>
              <a:gd name="connsiteY9" fmla="*/ 1149532 h 1332412"/>
              <a:gd name="connsiteX10" fmla="*/ 87086 w 1428206"/>
              <a:gd name="connsiteY10" fmla="*/ 1193074 h 1332412"/>
              <a:gd name="connsiteX11" fmla="*/ 139337 w 1428206"/>
              <a:gd name="connsiteY11" fmla="*/ 1236617 h 1332412"/>
              <a:gd name="connsiteX12" fmla="*/ 156754 w 1428206"/>
              <a:gd name="connsiteY12" fmla="*/ 1262743 h 1332412"/>
              <a:gd name="connsiteX13" fmla="*/ 235132 w 1428206"/>
              <a:gd name="connsiteY13" fmla="*/ 1306286 h 1332412"/>
              <a:gd name="connsiteX14" fmla="*/ 278674 w 1428206"/>
              <a:gd name="connsiteY14" fmla="*/ 1332412 h 1332412"/>
              <a:gd name="connsiteX15" fmla="*/ 357052 w 1428206"/>
              <a:gd name="connsiteY15" fmla="*/ 1323703 h 1332412"/>
              <a:gd name="connsiteX16" fmla="*/ 391886 w 1428206"/>
              <a:gd name="connsiteY16" fmla="*/ 1271452 h 1332412"/>
              <a:gd name="connsiteX17" fmla="*/ 409303 w 1428206"/>
              <a:gd name="connsiteY17" fmla="*/ 1245326 h 1332412"/>
              <a:gd name="connsiteX18" fmla="*/ 418012 w 1428206"/>
              <a:gd name="connsiteY18" fmla="*/ 1193074 h 1332412"/>
              <a:gd name="connsiteX19" fmla="*/ 435429 w 1428206"/>
              <a:gd name="connsiteY19" fmla="*/ 1166949 h 1332412"/>
              <a:gd name="connsiteX20" fmla="*/ 496389 w 1428206"/>
              <a:gd name="connsiteY20" fmla="*/ 1123406 h 1332412"/>
              <a:gd name="connsiteX21" fmla="*/ 670560 w 1428206"/>
              <a:gd name="connsiteY21" fmla="*/ 1132114 h 1332412"/>
              <a:gd name="connsiteX22" fmla="*/ 748937 w 1428206"/>
              <a:gd name="connsiteY22" fmla="*/ 1166949 h 1332412"/>
              <a:gd name="connsiteX23" fmla="*/ 809897 w 1428206"/>
              <a:gd name="connsiteY23" fmla="*/ 1184366 h 1332412"/>
              <a:gd name="connsiteX24" fmla="*/ 879566 w 1428206"/>
              <a:gd name="connsiteY24" fmla="*/ 1201783 h 1332412"/>
              <a:gd name="connsiteX25" fmla="*/ 1114697 w 1428206"/>
              <a:gd name="connsiteY25" fmla="*/ 1193074 h 1332412"/>
              <a:gd name="connsiteX26" fmla="*/ 1140823 w 1428206"/>
              <a:gd name="connsiteY26" fmla="*/ 1184366 h 1332412"/>
              <a:gd name="connsiteX27" fmla="*/ 1175657 w 1428206"/>
              <a:gd name="connsiteY27" fmla="*/ 1175657 h 1332412"/>
              <a:gd name="connsiteX28" fmla="*/ 1227909 w 1428206"/>
              <a:gd name="connsiteY28" fmla="*/ 1158240 h 1332412"/>
              <a:gd name="connsiteX29" fmla="*/ 1288869 w 1428206"/>
              <a:gd name="connsiteY29" fmla="*/ 1140823 h 1332412"/>
              <a:gd name="connsiteX30" fmla="*/ 1341120 w 1428206"/>
              <a:gd name="connsiteY30" fmla="*/ 1114697 h 1332412"/>
              <a:gd name="connsiteX31" fmla="*/ 1375954 w 1428206"/>
              <a:gd name="connsiteY31" fmla="*/ 1079863 h 1332412"/>
              <a:gd name="connsiteX32" fmla="*/ 1402080 w 1428206"/>
              <a:gd name="connsiteY32" fmla="*/ 1062446 h 1332412"/>
              <a:gd name="connsiteX33" fmla="*/ 1410789 w 1428206"/>
              <a:gd name="connsiteY33" fmla="*/ 1036320 h 1332412"/>
              <a:gd name="connsiteX34" fmla="*/ 1428206 w 1428206"/>
              <a:gd name="connsiteY34" fmla="*/ 923109 h 1332412"/>
              <a:gd name="connsiteX35" fmla="*/ 1419497 w 1428206"/>
              <a:gd name="connsiteY35" fmla="*/ 644434 h 1332412"/>
              <a:gd name="connsiteX36" fmla="*/ 1410789 w 1428206"/>
              <a:gd name="connsiteY36" fmla="*/ 618309 h 1332412"/>
              <a:gd name="connsiteX37" fmla="*/ 1402080 w 1428206"/>
              <a:gd name="connsiteY37" fmla="*/ 574766 h 1332412"/>
              <a:gd name="connsiteX38" fmla="*/ 1393372 w 1428206"/>
              <a:gd name="connsiteY38" fmla="*/ 548640 h 1332412"/>
              <a:gd name="connsiteX39" fmla="*/ 1384663 w 1428206"/>
              <a:gd name="connsiteY39" fmla="*/ 513806 h 1332412"/>
              <a:gd name="connsiteX40" fmla="*/ 1367246 w 1428206"/>
              <a:gd name="connsiteY40" fmla="*/ 400594 h 1332412"/>
              <a:gd name="connsiteX41" fmla="*/ 1349829 w 1428206"/>
              <a:gd name="connsiteY41" fmla="*/ 374469 h 1332412"/>
              <a:gd name="connsiteX42" fmla="*/ 1332412 w 1428206"/>
              <a:gd name="connsiteY42" fmla="*/ 322217 h 1332412"/>
              <a:gd name="connsiteX43" fmla="*/ 1297577 w 1428206"/>
              <a:gd name="connsiteY43" fmla="*/ 261257 h 1332412"/>
              <a:gd name="connsiteX44" fmla="*/ 1280160 w 1428206"/>
              <a:gd name="connsiteY44" fmla="*/ 226423 h 1332412"/>
              <a:gd name="connsiteX45" fmla="*/ 1254034 w 1428206"/>
              <a:gd name="connsiteY45" fmla="*/ 156754 h 1332412"/>
              <a:gd name="connsiteX46" fmla="*/ 1245326 w 1428206"/>
              <a:gd name="connsiteY46" fmla="*/ 121920 h 1332412"/>
              <a:gd name="connsiteX47" fmla="*/ 1219200 w 1428206"/>
              <a:gd name="connsiteY47" fmla="*/ 95794 h 1332412"/>
              <a:gd name="connsiteX48" fmla="*/ 1149532 w 1428206"/>
              <a:gd name="connsiteY48" fmla="*/ 60960 h 1332412"/>
              <a:gd name="connsiteX49" fmla="*/ 1105989 w 1428206"/>
              <a:gd name="connsiteY49" fmla="*/ 52252 h 1332412"/>
              <a:gd name="connsiteX50" fmla="*/ 1053737 w 1428206"/>
              <a:gd name="connsiteY50" fmla="*/ 34834 h 1332412"/>
              <a:gd name="connsiteX51" fmla="*/ 1018903 w 1428206"/>
              <a:gd name="connsiteY51" fmla="*/ 26126 h 1332412"/>
              <a:gd name="connsiteX52" fmla="*/ 975360 w 1428206"/>
              <a:gd name="connsiteY52" fmla="*/ 17417 h 1332412"/>
              <a:gd name="connsiteX53" fmla="*/ 923109 w 1428206"/>
              <a:gd name="connsiteY53" fmla="*/ 0 h 1332412"/>
              <a:gd name="connsiteX54" fmla="*/ 766354 w 1428206"/>
              <a:gd name="connsiteY54" fmla="*/ 8709 h 1332412"/>
              <a:gd name="connsiteX55" fmla="*/ 740229 w 1428206"/>
              <a:gd name="connsiteY55" fmla="*/ 43543 h 1332412"/>
              <a:gd name="connsiteX56" fmla="*/ 705394 w 1428206"/>
              <a:gd name="connsiteY56" fmla="*/ 78377 h 1332412"/>
              <a:gd name="connsiteX57" fmla="*/ 731520 w 1428206"/>
              <a:gd name="connsiteY57" fmla="*/ 235132 h 1332412"/>
              <a:gd name="connsiteX58" fmla="*/ 748937 w 1428206"/>
              <a:gd name="connsiteY58" fmla="*/ 261257 h 1332412"/>
              <a:gd name="connsiteX59" fmla="*/ 766354 w 1428206"/>
              <a:gd name="connsiteY59" fmla="*/ 313509 h 1332412"/>
              <a:gd name="connsiteX60" fmla="*/ 748937 w 1428206"/>
              <a:gd name="connsiteY60" fmla="*/ 339634 h 1332412"/>
              <a:gd name="connsiteX61" fmla="*/ 705394 w 1428206"/>
              <a:gd name="connsiteY61" fmla="*/ 348343 h 1332412"/>
              <a:gd name="connsiteX62" fmla="*/ 644434 w 1428206"/>
              <a:gd name="connsiteY62" fmla="*/ 365760 h 1332412"/>
              <a:gd name="connsiteX63" fmla="*/ 609600 w 1428206"/>
              <a:gd name="connsiteY63" fmla="*/ 374469 h 1332412"/>
              <a:gd name="connsiteX64" fmla="*/ 583474 w 1428206"/>
              <a:gd name="connsiteY64" fmla="*/ 391886 h 1332412"/>
              <a:gd name="connsiteX65" fmla="*/ 487680 w 1428206"/>
              <a:gd name="connsiteY65" fmla="*/ 409303 h 1332412"/>
              <a:gd name="connsiteX66" fmla="*/ 400594 w 1428206"/>
              <a:gd name="connsiteY66" fmla="*/ 461554 h 1332412"/>
              <a:gd name="connsiteX67" fmla="*/ 374469 w 1428206"/>
              <a:gd name="connsiteY67" fmla="*/ 478972 h 1332412"/>
              <a:gd name="connsiteX68" fmla="*/ 348343 w 1428206"/>
              <a:gd name="connsiteY68" fmla="*/ 487680 h 1332412"/>
              <a:gd name="connsiteX69" fmla="*/ 313509 w 1428206"/>
              <a:gd name="connsiteY69" fmla="*/ 505097 h 1332412"/>
              <a:gd name="connsiteX70" fmla="*/ 278674 w 1428206"/>
              <a:gd name="connsiteY70" fmla="*/ 513806 h 1332412"/>
              <a:gd name="connsiteX71" fmla="*/ 252549 w 1428206"/>
              <a:gd name="connsiteY71" fmla="*/ 531223 h 1332412"/>
              <a:gd name="connsiteX72" fmla="*/ 226423 w 1428206"/>
              <a:gd name="connsiteY72" fmla="*/ 539932 h 1332412"/>
              <a:gd name="connsiteX73" fmla="*/ 200297 w 1428206"/>
              <a:gd name="connsiteY73" fmla="*/ 566057 h 1332412"/>
              <a:gd name="connsiteX74" fmla="*/ 174172 w 1428206"/>
              <a:gd name="connsiteY74" fmla="*/ 583474 h 1332412"/>
              <a:gd name="connsiteX75" fmla="*/ 156754 w 1428206"/>
              <a:gd name="connsiteY75" fmla="*/ 609600 h 1332412"/>
              <a:gd name="connsiteX76" fmla="*/ 130629 w 1428206"/>
              <a:gd name="connsiteY76" fmla="*/ 618309 h 13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428206" h="1332412">
                <a:moveTo>
                  <a:pt x="130629" y="618309"/>
                </a:moveTo>
                <a:cubicBezTo>
                  <a:pt x="117566" y="631372"/>
                  <a:pt x="87619" y="669494"/>
                  <a:pt x="78377" y="687977"/>
                </a:cubicBezTo>
                <a:cubicBezTo>
                  <a:pt x="74272" y="696188"/>
                  <a:pt x="74223" y="706133"/>
                  <a:pt x="69669" y="714103"/>
                </a:cubicBezTo>
                <a:cubicBezTo>
                  <a:pt x="26796" y="789132"/>
                  <a:pt x="58046" y="709292"/>
                  <a:pt x="26126" y="783772"/>
                </a:cubicBezTo>
                <a:cubicBezTo>
                  <a:pt x="15350" y="808916"/>
                  <a:pt x="15002" y="825120"/>
                  <a:pt x="8709" y="853440"/>
                </a:cubicBezTo>
                <a:cubicBezTo>
                  <a:pt x="6113" y="865124"/>
                  <a:pt x="2903" y="876663"/>
                  <a:pt x="0" y="888274"/>
                </a:cubicBezTo>
                <a:cubicBezTo>
                  <a:pt x="5806" y="952137"/>
                  <a:pt x="7286" y="1016542"/>
                  <a:pt x="17417" y="1079863"/>
                </a:cubicBezTo>
                <a:cubicBezTo>
                  <a:pt x="19071" y="1090198"/>
                  <a:pt x="30153" y="1096628"/>
                  <a:pt x="34834" y="1105989"/>
                </a:cubicBezTo>
                <a:cubicBezTo>
                  <a:pt x="38939" y="1114199"/>
                  <a:pt x="37809" y="1124946"/>
                  <a:pt x="43543" y="1132114"/>
                </a:cubicBezTo>
                <a:cubicBezTo>
                  <a:pt x="50082" y="1140287"/>
                  <a:pt x="60960" y="1143726"/>
                  <a:pt x="69669" y="1149532"/>
                </a:cubicBezTo>
                <a:cubicBezTo>
                  <a:pt x="75475" y="1164046"/>
                  <a:pt x="79330" y="1179502"/>
                  <a:pt x="87086" y="1193074"/>
                </a:cubicBezTo>
                <a:cubicBezTo>
                  <a:pt x="94008" y="1205187"/>
                  <a:pt x="134628" y="1233086"/>
                  <a:pt x="139337" y="1236617"/>
                </a:cubicBezTo>
                <a:cubicBezTo>
                  <a:pt x="145143" y="1245326"/>
                  <a:pt x="148877" y="1255851"/>
                  <a:pt x="156754" y="1262743"/>
                </a:cubicBezTo>
                <a:cubicBezTo>
                  <a:pt x="229976" y="1326812"/>
                  <a:pt x="183301" y="1280370"/>
                  <a:pt x="235132" y="1306286"/>
                </a:cubicBezTo>
                <a:cubicBezTo>
                  <a:pt x="250271" y="1313856"/>
                  <a:pt x="264160" y="1323703"/>
                  <a:pt x="278674" y="1332412"/>
                </a:cubicBezTo>
                <a:cubicBezTo>
                  <a:pt x="304800" y="1329509"/>
                  <a:pt x="332114" y="1332016"/>
                  <a:pt x="357052" y="1323703"/>
                </a:cubicBezTo>
                <a:cubicBezTo>
                  <a:pt x="386765" y="1313799"/>
                  <a:pt x="381446" y="1292332"/>
                  <a:pt x="391886" y="1271452"/>
                </a:cubicBezTo>
                <a:cubicBezTo>
                  <a:pt x="396567" y="1262091"/>
                  <a:pt x="403497" y="1254035"/>
                  <a:pt x="409303" y="1245326"/>
                </a:cubicBezTo>
                <a:cubicBezTo>
                  <a:pt x="412206" y="1227909"/>
                  <a:pt x="412428" y="1209825"/>
                  <a:pt x="418012" y="1193074"/>
                </a:cubicBezTo>
                <a:cubicBezTo>
                  <a:pt x="421322" y="1183145"/>
                  <a:pt x="428729" y="1174989"/>
                  <a:pt x="435429" y="1166949"/>
                </a:cubicBezTo>
                <a:cubicBezTo>
                  <a:pt x="460648" y="1136686"/>
                  <a:pt x="461170" y="1141015"/>
                  <a:pt x="496389" y="1123406"/>
                </a:cubicBezTo>
                <a:cubicBezTo>
                  <a:pt x="554446" y="1126309"/>
                  <a:pt x="612845" y="1125188"/>
                  <a:pt x="670560" y="1132114"/>
                </a:cubicBezTo>
                <a:cubicBezTo>
                  <a:pt x="689313" y="1134364"/>
                  <a:pt x="730717" y="1159141"/>
                  <a:pt x="748937" y="1166949"/>
                </a:cubicBezTo>
                <a:cubicBezTo>
                  <a:pt x="769809" y="1175894"/>
                  <a:pt x="787813" y="1178056"/>
                  <a:pt x="809897" y="1184366"/>
                </a:cubicBezTo>
                <a:cubicBezTo>
                  <a:pt x="872373" y="1202216"/>
                  <a:pt x="791051" y="1184079"/>
                  <a:pt x="879566" y="1201783"/>
                </a:cubicBezTo>
                <a:cubicBezTo>
                  <a:pt x="957943" y="1198880"/>
                  <a:pt x="1036440" y="1198291"/>
                  <a:pt x="1114697" y="1193074"/>
                </a:cubicBezTo>
                <a:cubicBezTo>
                  <a:pt x="1123856" y="1192463"/>
                  <a:pt x="1131997" y="1186888"/>
                  <a:pt x="1140823" y="1184366"/>
                </a:cubicBezTo>
                <a:cubicBezTo>
                  <a:pt x="1152331" y="1181078"/>
                  <a:pt x="1164193" y="1179096"/>
                  <a:pt x="1175657" y="1175657"/>
                </a:cubicBezTo>
                <a:cubicBezTo>
                  <a:pt x="1193242" y="1170381"/>
                  <a:pt x="1210324" y="1163515"/>
                  <a:pt x="1227909" y="1158240"/>
                </a:cubicBezTo>
                <a:cubicBezTo>
                  <a:pt x="1241866" y="1154053"/>
                  <a:pt x="1274232" y="1148142"/>
                  <a:pt x="1288869" y="1140823"/>
                </a:cubicBezTo>
                <a:cubicBezTo>
                  <a:pt x="1356396" y="1107059"/>
                  <a:pt x="1275451" y="1136588"/>
                  <a:pt x="1341120" y="1114697"/>
                </a:cubicBezTo>
                <a:cubicBezTo>
                  <a:pt x="1352731" y="1103086"/>
                  <a:pt x="1363486" y="1090550"/>
                  <a:pt x="1375954" y="1079863"/>
                </a:cubicBezTo>
                <a:cubicBezTo>
                  <a:pt x="1383901" y="1073052"/>
                  <a:pt x="1395542" y="1070619"/>
                  <a:pt x="1402080" y="1062446"/>
                </a:cubicBezTo>
                <a:cubicBezTo>
                  <a:pt x="1407815" y="1055278"/>
                  <a:pt x="1408563" y="1045226"/>
                  <a:pt x="1410789" y="1036320"/>
                </a:cubicBezTo>
                <a:cubicBezTo>
                  <a:pt x="1420761" y="996433"/>
                  <a:pt x="1422919" y="965399"/>
                  <a:pt x="1428206" y="923109"/>
                </a:cubicBezTo>
                <a:cubicBezTo>
                  <a:pt x="1425303" y="830217"/>
                  <a:pt x="1424799" y="737220"/>
                  <a:pt x="1419497" y="644434"/>
                </a:cubicBezTo>
                <a:cubicBezTo>
                  <a:pt x="1418973" y="635270"/>
                  <a:pt x="1413015" y="627214"/>
                  <a:pt x="1410789" y="618309"/>
                </a:cubicBezTo>
                <a:cubicBezTo>
                  <a:pt x="1407199" y="603949"/>
                  <a:pt x="1405670" y="589126"/>
                  <a:pt x="1402080" y="574766"/>
                </a:cubicBezTo>
                <a:cubicBezTo>
                  <a:pt x="1399854" y="565860"/>
                  <a:pt x="1395894" y="557466"/>
                  <a:pt x="1393372" y="548640"/>
                </a:cubicBezTo>
                <a:cubicBezTo>
                  <a:pt x="1390084" y="537132"/>
                  <a:pt x="1387566" y="525417"/>
                  <a:pt x="1384663" y="513806"/>
                </a:cubicBezTo>
                <a:cubicBezTo>
                  <a:pt x="1382916" y="498080"/>
                  <a:pt x="1378557" y="426988"/>
                  <a:pt x="1367246" y="400594"/>
                </a:cubicBezTo>
                <a:cubicBezTo>
                  <a:pt x="1363123" y="390974"/>
                  <a:pt x="1354080" y="384033"/>
                  <a:pt x="1349829" y="374469"/>
                </a:cubicBezTo>
                <a:cubicBezTo>
                  <a:pt x="1342373" y="357692"/>
                  <a:pt x="1340623" y="338638"/>
                  <a:pt x="1332412" y="322217"/>
                </a:cubicBezTo>
                <a:cubicBezTo>
                  <a:pt x="1279764" y="216927"/>
                  <a:pt x="1346824" y="347441"/>
                  <a:pt x="1297577" y="261257"/>
                </a:cubicBezTo>
                <a:cubicBezTo>
                  <a:pt x="1291136" y="249986"/>
                  <a:pt x="1285966" y="238034"/>
                  <a:pt x="1280160" y="226423"/>
                </a:cubicBezTo>
                <a:cubicBezTo>
                  <a:pt x="1258074" y="115988"/>
                  <a:pt x="1287671" y="235239"/>
                  <a:pt x="1254034" y="156754"/>
                </a:cubicBezTo>
                <a:cubicBezTo>
                  <a:pt x="1249319" y="145753"/>
                  <a:pt x="1251264" y="132312"/>
                  <a:pt x="1245326" y="121920"/>
                </a:cubicBezTo>
                <a:cubicBezTo>
                  <a:pt x="1239216" y="111227"/>
                  <a:pt x="1228661" y="103678"/>
                  <a:pt x="1219200" y="95794"/>
                </a:cubicBezTo>
                <a:cubicBezTo>
                  <a:pt x="1198984" y="78947"/>
                  <a:pt x="1174539" y="68462"/>
                  <a:pt x="1149532" y="60960"/>
                </a:cubicBezTo>
                <a:cubicBezTo>
                  <a:pt x="1135354" y="56707"/>
                  <a:pt x="1120269" y="56147"/>
                  <a:pt x="1105989" y="52252"/>
                </a:cubicBezTo>
                <a:cubicBezTo>
                  <a:pt x="1088276" y="47421"/>
                  <a:pt x="1071548" y="39287"/>
                  <a:pt x="1053737" y="34834"/>
                </a:cubicBezTo>
                <a:cubicBezTo>
                  <a:pt x="1042126" y="31931"/>
                  <a:pt x="1030587" y="28722"/>
                  <a:pt x="1018903" y="26126"/>
                </a:cubicBezTo>
                <a:cubicBezTo>
                  <a:pt x="1004454" y="22915"/>
                  <a:pt x="989640" y="21312"/>
                  <a:pt x="975360" y="17417"/>
                </a:cubicBezTo>
                <a:cubicBezTo>
                  <a:pt x="957648" y="12586"/>
                  <a:pt x="940526" y="5806"/>
                  <a:pt x="923109" y="0"/>
                </a:cubicBezTo>
                <a:cubicBezTo>
                  <a:pt x="870857" y="2903"/>
                  <a:pt x="817263" y="-3412"/>
                  <a:pt x="766354" y="8709"/>
                </a:cubicBezTo>
                <a:cubicBezTo>
                  <a:pt x="752235" y="12071"/>
                  <a:pt x="749787" y="32620"/>
                  <a:pt x="740229" y="43543"/>
                </a:cubicBezTo>
                <a:cubicBezTo>
                  <a:pt x="729416" y="55901"/>
                  <a:pt x="717006" y="66766"/>
                  <a:pt x="705394" y="78377"/>
                </a:cubicBezTo>
                <a:cubicBezTo>
                  <a:pt x="712745" y="181284"/>
                  <a:pt x="696610" y="174039"/>
                  <a:pt x="731520" y="235132"/>
                </a:cubicBezTo>
                <a:cubicBezTo>
                  <a:pt x="736713" y="244219"/>
                  <a:pt x="744686" y="251693"/>
                  <a:pt x="748937" y="261257"/>
                </a:cubicBezTo>
                <a:cubicBezTo>
                  <a:pt x="756393" y="278034"/>
                  <a:pt x="766354" y="313509"/>
                  <a:pt x="766354" y="313509"/>
                </a:cubicBezTo>
                <a:cubicBezTo>
                  <a:pt x="760548" y="322217"/>
                  <a:pt x="758024" y="334441"/>
                  <a:pt x="748937" y="339634"/>
                </a:cubicBezTo>
                <a:cubicBezTo>
                  <a:pt x="736085" y="346978"/>
                  <a:pt x="719843" y="345132"/>
                  <a:pt x="705394" y="348343"/>
                </a:cubicBezTo>
                <a:cubicBezTo>
                  <a:pt x="644155" y="361952"/>
                  <a:pt x="695336" y="351217"/>
                  <a:pt x="644434" y="365760"/>
                </a:cubicBezTo>
                <a:cubicBezTo>
                  <a:pt x="632926" y="369048"/>
                  <a:pt x="621211" y="371566"/>
                  <a:pt x="609600" y="374469"/>
                </a:cubicBezTo>
                <a:cubicBezTo>
                  <a:pt x="600891" y="380275"/>
                  <a:pt x="593499" y="388879"/>
                  <a:pt x="583474" y="391886"/>
                </a:cubicBezTo>
                <a:cubicBezTo>
                  <a:pt x="514590" y="412551"/>
                  <a:pt x="540139" y="389630"/>
                  <a:pt x="487680" y="409303"/>
                </a:cubicBezTo>
                <a:cubicBezTo>
                  <a:pt x="457077" y="420779"/>
                  <a:pt x="426634" y="444194"/>
                  <a:pt x="400594" y="461554"/>
                </a:cubicBezTo>
                <a:cubicBezTo>
                  <a:pt x="391885" y="467360"/>
                  <a:pt x="384398" y="475662"/>
                  <a:pt x="374469" y="478972"/>
                </a:cubicBezTo>
                <a:cubicBezTo>
                  <a:pt x="365760" y="481875"/>
                  <a:pt x="356780" y="484064"/>
                  <a:pt x="348343" y="487680"/>
                </a:cubicBezTo>
                <a:cubicBezTo>
                  <a:pt x="336411" y="492794"/>
                  <a:pt x="325664" y="500539"/>
                  <a:pt x="313509" y="505097"/>
                </a:cubicBezTo>
                <a:cubicBezTo>
                  <a:pt x="302302" y="509300"/>
                  <a:pt x="290286" y="510903"/>
                  <a:pt x="278674" y="513806"/>
                </a:cubicBezTo>
                <a:cubicBezTo>
                  <a:pt x="269966" y="519612"/>
                  <a:pt x="261910" y="526542"/>
                  <a:pt x="252549" y="531223"/>
                </a:cubicBezTo>
                <a:cubicBezTo>
                  <a:pt x="244338" y="535328"/>
                  <a:pt x="234061" y="534840"/>
                  <a:pt x="226423" y="539932"/>
                </a:cubicBezTo>
                <a:cubicBezTo>
                  <a:pt x="216176" y="546763"/>
                  <a:pt x="209758" y="558173"/>
                  <a:pt x="200297" y="566057"/>
                </a:cubicBezTo>
                <a:cubicBezTo>
                  <a:pt x="192257" y="572757"/>
                  <a:pt x="182880" y="577668"/>
                  <a:pt x="174172" y="583474"/>
                </a:cubicBezTo>
                <a:cubicBezTo>
                  <a:pt x="168366" y="592183"/>
                  <a:pt x="164155" y="602199"/>
                  <a:pt x="156754" y="609600"/>
                </a:cubicBezTo>
                <a:cubicBezTo>
                  <a:pt x="114719" y="651635"/>
                  <a:pt x="143692" y="605246"/>
                  <a:pt x="130629" y="618309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1604100" y="1946525"/>
            <a:ext cx="587588" cy="341334"/>
          </a:xfrm>
          <a:custGeom>
            <a:avLst/>
            <a:gdLst>
              <a:gd name="connsiteX0" fmla="*/ 43767 w 505322"/>
              <a:gd name="connsiteY0" fmla="*/ 156754 h 244414"/>
              <a:gd name="connsiteX1" fmla="*/ 87310 w 505322"/>
              <a:gd name="connsiteY1" fmla="*/ 174172 h 244414"/>
              <a:gd name="connsiteX2" fmla="*/ 113436 w 505322"/>
              <a:gd name="connsiteY2" fmla="*/ 200297 h 244414"/>
              <a:gd name="connsiteX3" fmla="*/ 200522 w 505322"/>
              <a:gd name="connsiteY3" fmla="*/ 235132 h 244414"/>
              <a:gd name="connsiteX4" fmla="*/ 374693 w 505322"/>
              <a:gd name="connsiteY4" fmla="*/ 243840 h 244414"/>
              <a:gd name="connsiteX5" fmla="*/ 487904 w 505322"/>
              <a:gd name="connsiteY5" fmla="*/ 235132 h 244414"/>
              <a:gd name="connsiteX6" fmla="*/ 505322 w 505322"/>
              <a:gd name="connsiteY6" fmla="*/ 182880 h 244414"/>
              <a:gd name="connsiteX7" fmla="*/ 487904 w 505322"/>
              <a:gd name="connsiteY7" fmla="*/ 87086 h 244414"/>
              <a:gd name="connsiteX8" fmla="*/ 409527 w 505322"/>
              <a:gd name="connsiteY8" fmla="*/ 52252 h 244414"/>
              <a:gd name="connsiteX9" fmla="*/ 226647 w 505322"/>
              <a:gd name="connsiteY9" fmla="*/ 43543 h 244414"/>
              <a:gd name="connsiteX10" fmla="*/ 200522 w 505322"/>
              <a:gd name="connsiteY10" fmla="*/ 26126 h 244414"/>
              <a:gd name="connsiteX11" fmla="*/ 183104 w 505322"/>
              <a:gd name="connsiteY11" fmla="*/ 8709 h 244414"/>
              <a:gd name="connsiteX12" fmla="*/ 156979 w 505322"/>
              <a:gd name="connsiteY12" fmla="*/ 0 h 244414"/>
              <a:gd name="connsiteX13" fmla="*/ 26350 w 505322"/>
              <a:gd name="connsiteY13" fmla="*/ 26126 h 244414"/>
              <a:gd name="connsiteX14" fmla="*/ 8933 w 505322"/>
              <a:gd name="connsiteY14" fmla="*/ 52252 h 244414"/>
              <a:gd name="connsiteX15" fmla="*/ 8933 w 505322"/>
              <a:gd name="connsiteY15" fmla="*/ 130629 h 244414"/>
              <a:gd name="connsiteX16" fmla="*/ 35059 w 505322"/>
              <a:gd name="connsiteY16" fmla="*/ 139337 h 244414"/>
              <a:gd name="connsiteX17" fmla="*/ 43767 w 505322"/>
              <a:gd name="connsiteY17" fmla="*/ 156754 h 2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5322" h="244414">
                <a:moveTo>
                  <a:pt x="43767" y="156754"/>
                </a:moveTo>
                <a:cubicBezTo>
                  <a:pt x="58281" y="162560"/>
                  <a:pt x="74054" y="165887"/>
                  <a:pt x="87310" y="174172"/>
                </a:cubicBezTo>
                <a:cubicBezTo>
                  <a:pt x="97754" y="180699"/>
                  <a:pt x="103414" y="193139"/>
                  <a:pt x="113436" y="200297"/>
                </a:cubicBezTo>
                <a:cubicBezTo>
                  <a:pt x="128684" y="211188"/>
                  <a:pt x="186878" y="234450"/>
                  <a:pt x="200522" y="235132"/>
                </a:cubicBezTo>
                <a:lnTo>
                  <a:pt x="374693" y="243840"/>
                </a:lnTo>
                <a:cubicBezTo>
                  <a:pt x="412430" y="240937"/>
                  <a:pt x="453606" y="251138"/>
                  <a:pt x="487904" y="235132"/>
                </a:cubicBezTo>
                <a:cubicBezTo>
                  <a:pt x="504541" y="227368"/>
                  <a:pt x="505322" y="182880"/>
                  <a:pt x="505322" y="182880"/>
                </a:cubicBezTo>
                <a:cubicBezTo>
                  <a:pt x="499516" y="150949"/>
                  <a:pt x="499555" y="117378"/>
                  <a:pt x="487904" y="87086"/>
                </a:cubicBezTo>
                <a:cubicBezTo>
                  <a:pt x="481830" y="71295"/>
                  <a:pt x="409738" y="52262"/>
                  <a:pt x="409527" y="52252"/>
                </a:cubicBezTo>
                <a:lnTo>
                  <a:pt x="226647" y="43543"/>
                </a:lnTo>
                <a:cubicBezTo>
                  <a:pt x="217939" y="37737"/>
                  <a:pt x="208695" y="32664"/>
                  <a:pt x="200522" y="26126"/>
                </a:cubicBezTo>
                <a:cubicBezTo>
                  <a:pt x="194111" y="20997"/>
                  <a:pt x="190145" y="12933"/>
                  <a:pt x="183104" y="8709"/>
                </a:cubicBezTo>
                <a:cubicBezTo>
                  <a:pt x="175233" y="3986"/>
                  <a:pt x="165687" y="2903"/>
                  <a:pt x="156979" y="0"/>
                </a:cubicBezTo>
                <a:cubicBezTo>
                  <a:pt x="109099" y="3990"/>
                  <a:pt x="61483" y="-9007"/>
                  <a:pt x="26350" y="26126"/>
                </a:cubicBezTo>
                <a:cubicBezTo>
                  <a:pt x="18949" y="33527"/>
                  <a:pt x="14739" y="43543"/>
                  <a:pt x="8933" y="52252"/>
                </a:cubicBezTo>
                <a:cubicBezTo>
                  <a:pt x="4569" y="74071"/>
                  <a:pt x="-8778" y="108491"/>
                  <a:pt x="8933" y="130629"/>
                </a:cubicBezTo>
                <a:cubicBezTo>
                  <a:pt x="14668" y="137797"/>
                  <a:pt x="26350" y="136434"/>
                  <a:pt x="35059" y="139337"/>
                </a:cubicBezTo>
                <a:lnTo>
                  <a:pt x="43767" y="156754"/>
                </a:ln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29" name="Freeform 28"/>
          <p:cNvSpPr/>
          <p:nvPr/>
        </p:nvSpPr>
        <p:spPr bwMode="auto">
          <a:xfrm>
            <a:off x="1604100" y="2968054"/>
            <a:ext cx="587588" cy="703762"/>
          </a:xfrm>
          <a:custGeom>
            <a:avLst/>
            <a:gdLst>
              <a:gd name="connsiteX0" fmla="*/ 142145 w 751745"/>
              <a:gd name="connsiteY0" fmla="*/ 217714 h 609600"/>
              <a:gd name="connsiteX1" fmla="*/ 133437 w 751745"/>
              <a:gd name="connsiteY1" fmla="*/ 531223 h 609600"/>
              <a:gd name="connsiteX2" fmla="*/ 142145 w 751745"/>
              <a:gd name="connsiteY2" fmla="*/ 557348 h 609600"/>
              <a:gd name="connsiteX3" fmla="*/ 159563 w 751745"/>
              <a:gd name="connsiteY3" fmla="*/ 583474 h 609600"/>
              <a:gd name="connsiteX4" fmla="*/ 211814 w 751745"/>
              <a:gd name="connsiteY4" fmla="*/ 609600 h 609600"/>
              <a:gd name="connsiteX5" fmla="*/ 307608 w 751745"/>
              <a:gd name="connsiteY5" fmla="*/ 600891 h 609600"/>
              <a:gd name="connsiteX6" fmla="*/ 333734 w 751745"/>
              <a:gd name="connsiteY6" fmla="*/ 583474 h 609600"/>
              <a:gd name="connsiteX7" fmla="*/ 403403 w 751745"/>
              <a:gd name="connsiteY7" fmla="*/ 566057 h 609600"/>
              <a:gd name="connsiteX8" fmla="*/ 612408 w 751745"/>
              <a:gd name="connsiteY8" fmla="*/ 566057 h 609600"/>
              <a:gd name="connsiteX9" fmla="*/ 638534 w 751745"/>
              <a:gd name="connsiteY9" fmla="*/ 539931 h 609600"/>
              <a:gd name="connsiteX10" fmla="*/ 673368 w 751745"/>
              <a:gd name="connsiteY10" fmla="*/ 487680 h 609600"/>
              <a:gd name="connsiteX11" fmla="*/ 682077 w 751745"/>
              <a:gd name="connsiteY11" fmla="*/ 452845 h 609600"/>
              <a:gd name="connsiteX12" fmla="*/ 690785 w 751745"/>
              <a:gd name="connsiteY12" fmla="*/ 348343 h 609600"/>
              <a:gd name="connsiteX13" fmla="*/ 708203 w 751745"/>
              <a:gd name="connsiteY13" fmla="*/ 322217 h 609600"/>
              <a:gd name="connsiteX14" fmla="*/ 716911 w 751745"/>
              <a:gd name="connsiteY14" fmla="*/ 296091 h 609600"/>
              <a:gd name="connsiteX15" fmla="*/ 751745 w 751745"/>
              <a:gd name="connsiteY15" fmla="*/ 243840 h 609600"/>
              <a:gd name="connsiteX16" fmla="*/ 743037 w 751745"/>
              <a:gd name="connsiteY16" fmla="*/ 139337 h 609600"/>
              <a:gd name="connsiteX17" fmla="*/ 682077 w 751745"/>
              <a:gd name="connsiteY17" fmla="*/ 69668 h 609600"/>
              <a:gd name="connsiteX18" fmla="*/ 655951 w 751745"/>
              <a:gd name="connsiteY18" fmla="*/ 60960 h 609600"/>
              <a:gd name="connsiteX19" fmla="*/ 621117 w 751745"/>
              <a:gd name="connsiteY19" fmla="*/ 43543 h 609600"/>
              <a:gd name="connsiteX20" fmla="*/ 499197 w 751745"/>
              <a:gd name="connsiteY20" fmla="*/ 17417 h 609600"/>
              <a:gd name="connsiteX21" fmla="*/ 368568 w 751745"/>
              <a:gd name="connsiteY21" fmla="*/ 8708 h 609600"/>
              <a:gd name="connsiteX22" fmla="*/ 211814 w 751745"/>
              <a:gd name="connsiteY22" fmla="*/ 0 h 609600"/>
              <a:gd name="connsiteX23" fmla="*/ 63768 w 751745"/>
              <a:gd name="connsiteY23" fmla="*/ 8708 h 609600"/>
              <a:gd name="connsiteX24" fmla="*/ 11517 w 751745"/>
              <a:gd name="connsiteY24" fmla="*/ 26125 h 609600"/>
              <a:gd name="connsiteX25" fmla="*/ 11517 w 751745"/>
              <a:gd name="connsiteY25" fmla="*/ 113211 h 609600"/>
              <a:gd name="connsiteX26" fmla="*/ 63768 w 751745"/>
              <a:gd name="connsiteY26" fmla="*/ 139337 h 609600"/>
              <a:gd name="connsiteX27" fmla="*/ 98603 w 751745"/>
              <a:gd name="connsiteY27" fmla="*/ 182880 h 609600"/>
              <a:gd name="connsiteX28" fmla="*/ 116020 w 751745"/>
              <a:gd name="connsiteY28" fmla="*/ 209005 h 609600"/>
              <a:gd name="connsiteX29" fmla="*/ 142145 w 751745"/>
              <a:gd name="connsiteY29" fmla="*/ 2177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1745" h="609600">
                <a:moveTo>
                  <a:pt x="142145" y="217714"/>
                </a:moveTo>
                <a:cubicBezTo>
                  <a:pt x="145048" y="271417"/>
                  <a:pt x="117664" y="270972"/>
                  <a:pt x="133437" y="531223"/>
                </a:cubicBezTo>
                <a:cubicBezTo>
                  <a:pt x="133992" y="540386"/>
                  <a:pt x="138040" y="549138"/>
                  <a:pt x="142145" y="557348"/>
                </a:cubicBezTo>
                <a:cubicBezTo>
                  <a:pt x="146826" y="566710"/>
                  <a:pt x="152162" y="576073"/>
                  <a:pt x="159563" y="583474"/>
                </a:cubicBezTo>
                <a:cubicBezTo>
                  <a:pt x="176445" y="600356"/>
                  <a:pt x="190565" y="602517"/>
                  <a:pt x="211814" y="609600"/>
                </a:cubicBezTo>
                <a:cubicBezTo>
                  <a:pt x="243745" y="606697"/>
                  <a:pt x="276257" y="607609"/>
                  <a:pt x="307608" y="600891"/>
                </a:cubicBezTo>
                <a:cubicBezTo>
                  <a:pt x="317842" y="598698"/>
                  <a:pt x="324373" y="588155"/>
                  <a:pt x="333734" y="583474"/>
                </a:cubicBezTo>
                <a:cubicBezTo>
                  <a:pt x="351589" y="574546"/>
                  <a:pt x="386836" y="569370"/>
                  <a:pt x="403403" y="566057"/>
                </a:cubicBezTo>
                <a:cubicBezTo>
                  <a:pt x="469751" y="571586"/>
                  <a:pt x="546060" y="583750"/>
                  <a:pt x="612408" y="566057"/>
                </a:cubicBezTo>
                <a:cubicBezTo>
                  <a:pt x="624308" y="562884"/>
                  <a:pt x="630973" y="549653"/>
                  <a:pt x="638534" y="539931"/>
                </a:cubicBezTo>
                <a:cubicBezTo>
                  <a:pt x="651385" y="523408"/>
                  <a:pt x="673368" y="487680"/>
                  <a:pt x="673368" y="487680"/>
                </a:cubicBezTo>
                <a:cubicBezTo>
                  <a:pt x="676271" y="476068"/>
                  <a:pt x="680592" y="464722"/>
                  <a:pt x="682077" y="452845"/>
                </a:cubicBezTo>
                <a:cubicBezTo>
                  <a:pt x="686413" y="418160"/>
                  <a:pt x="683930" y="382619"/>
                  <a:pt x="690785" y="348343"/>
                </a:cubicBezTo>
                <a:cubicBezTo>
                  <a:pt x="692838" y="338080"/>
                  <a:pt x="702397" y="330926"/>
                  <a:pt x="708203" y="322217"/>
                </a:cubicBezTo>
                <a:cubicBezTo>
                  <a:pt x="711106" y="313508"/>
                  <a:pt x="712453" y="304116"/>
                  <a:pt x="716911" y="296091"/>
                </a:cubicBezTo>
                <a:cubicBezTo>
                  <a:pt x="727077" y="277793"/>
                  <a:pt x="751745" y="243840"/>
                  <a:pt x="751745" y="243840"/>
                </a:cubicBezTo>
                <a:cubicBezTo>
                  <a:pt x="748842" y="209006"/>
                  <a:pt x="752392" y="173017"/>
                  <a:pt x="743037" y="139337"/>
                </a:cubicBezTo>
                <a:cubicBezTo>
                  <a:pt x="734609" y="108997"/>
                  <a:pt x="709514" y="83386"/>
                  <a:pt x="682077" y="69668"/>
                </a:cubicBezTo>
                <a:cubicBezTo>
                  <a:pt x="673866" y="65563"/>
                  <a:pt x="664388" y="64576"/>
                  <a:pt x="655951" y="60960"/>
                </a:cubicBezTo>
                <a:cubicBezTo>
                  <a:pt x="644019" y="55846"/>
                  <a:pt x="633433" y="47648"/>
                  <a:pt x="621117" y="43543"/>
                </a:cubicBezTo>
                <a:cubicBezTo>
                  <a:pt x="595545" y="35019"/>
                  <a:pt x="529898" y="20341"/>
                  <a:pt x="499197" y="17417"/>
                </a:cubicBezTo>
                <a:cubicBezTo>
                  <a:pt x="455754" y="13280"/>
                  <a:pt x="412128" y="11348"/>
                  <a:pt x="368568" y="8708"/>
                </a:cubicBezTo>
                <a:lnTo>
                  <a:pt x="211814" y="0"/>
                </a:lnTo>
                <a:cubicBezTo>
                  <a:pt x="162465" y="2903"/>
                  <a:pt x="112787" y="2314"/>
                  <a:pt x="63768" y="8708"/>
                </a:cubicBezTo>
                <a:cubicBezTo>
                  <a:pt x="45563" y="11082"/>
                  <a:pt x="11517" y="26125"/>
                  <a:pt x="11517" y="26125"/>
                </a:cubicBezTo>
                <a:cubicBezTo>
                  <a:pt x="366" y="59577"/>
                  <a:pt x="-7544" y="70324"/>
                  <a:pt x="11517" y="113211"/>
                </a:cubicBezTo>
                <a:cubicBezTo>
                  <a:pt x="17389" y="126422"/>
                  <a:pt x="52176" y="135473"/>
                  <a:pt x="63768" y="139337"/>
                </a:cubicBezTo>
                <a:cubicBezTo>
                  <a:pt x="117368" y="219739"/>
                  <a:pt x="48972" y="120844"/>
                  <a:pt x="98603" y="182880"/>
                </a:cubicBezTo>
                <a:cubicBezTo>
                  <a:pt x="105141" y="191053"/>
                  <a:pt x="107045" y="203620"/>
                  <a:pt x="116020" y="209005"/>
                </a:cubicBezTo>
                <a:cubicBezTo>
                  <a:pt x="123487" y="213485"/>
                  <a:pt x="139242" y="164011"/>
                  <a:pt x="142145" y="217714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C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3511541" y="1705493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863783" y="1657276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228048" y="1666607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583524" y="1662607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1233640" y="3312141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1223717" y="2828994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1233639" y="2355518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ontent Placeholder 13"/>
          <p:cNvSpPr>
            <a:spLocks noGrp="1"/>
          </p:cNvSpPr>
          <p:nvPr>
            <p:ph idx="1"/>
          </p:nvPr>
        </p:nvSpPr>
        <p:spPr>
          <a:xfrm>
            <a:off x="824967" y="5230766"/>
            <a:ext cx="11090225" cy="1205815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b="1" dirty="0" smtClean="0"/>
              <a:t>Hilbert-curve</a:t>
            </a:r>
            <a:r>
              <a:rPr lang="en-US" sz="1700" b="1" dirty="0" smtClean="0"/>
              <a:t>:  </a:t>
            </a:r>
            <a:r>
              <a:rPr lang="en-US" sz="1800" b="1" dirty="0" smtClean="0">
                <a:solidFill>
                  <a:srgbClr val="0070C0"/>
                </a:solidFill>
              </a:rPr>
              <a:t>(0,0) </a:t>
            </a:r>
            <a:r>
              <a:rPr lang="en-US" sz="1800" b="1" dirty="0" smtClean="0"/>
              <a:t>(1,0)  (1,1) </a:t>
            </a:r>
            <a:r>
              <a:rPr lang="en-US" sz="1800" b="1" dirty="0" smtClean="0">
                <a:solidFill>
                  <a:srgbClr val="0070C0"/>
                </a:solidFill>
              </a:rPr>
              <a:t>(0,1) </a:t>
            </a:r>
            <a:r>
              <a:rPr lang="en-US" sz="1800" b="1" dirty="0" smtClean="0"/>
              <a:t>(0,2)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(0,3) </a:t>
            </a:r>
            <a:r>
              <a:rPr lang="en-US" sz="1800" b="1" dirty="0" smtClean="0"/>
              <a:t>(1,3) (1,2) </a:t>
            </a:r>
            <a:r>
              <a:rPr lang="en-US" sz="1800" b="1" dirty="0" smtClean="0">
                <a:solidFill>
                  <a:srgbClr val="7030A0"/>
                </a:solidFill>
              </a:rPr>
              <a:t>(2,2) </a:t>
            </a:r>
            <a:r>
              <a:rPr lang="en-US" sz="1800" b="1" dirty="0" smtClean="0"/>
              <a:t>(2,3) </a:t>
            </a:r>
            <a:r>
              <a:rPr lang="en-US" sz="1800" b="1" dirty="0" smtClean="0">
                <a:solidFill>
                  <a:srgbClr val="7030A0"/>
                </a:solidFill>
              </a:rPr>
              <a:t>(3,3) (3,2) (3,1) (2,1) </a:t>
            </a:r>
            <a:r>
              <a:rPr lang="en-US" sz="1800" b="1" dirty="0" smtClean="0"/>
              <a:t>(2,0) (3,0)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lvl="0">
              <a:spcBef>
                <a:spcPts val="600"/>
              </a:spcBef>
              <a:spcAft>
                <a:spcPts val="1200"/>
              </a:spcAft>
            </a:pPr>
            <a:endParaRPr lang="en-US" sz="1900" dirty="0" smtClean="0"/>
          </a:p>
          <a:p>
            <a:pPr lvl="1"/>
            <a:endParaRPr lang="en-US" sz="1900" dirty="0" smtClean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7282249" y="3655845"/>
            <a:ext cx="790832" cy="0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8173442" y="2915412"/>
            <a:ext cx="7482" cy="629571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7282249" y="2907437"/>
            <a:ext cx="724367" cy="7975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 flipV="1">
            <a:off x="7379086" y="2368126"/>
            <a:ext cx="22648" cy="530401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7356438" y="1823160"/>
            <a:ext cx="22648" cy="530401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7356438" y="1823160"/>
            <a:ext cx="790832" cy="0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8180924" y="1924819"/>
            <a:ext cx="3741" cy="622935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8180924" y="2606689"/>
            <a:ext cx="790832" cy="0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 flipV="1">
            <a:off x="8968608" y="1842845"/>
            <a:ext cx="7482" cy="629571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8968608" y="1774911"/>
            <a:ext cx="1115296" cy="17465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9964354" y="1889813"/>
            <a:ext cx="3741" cy="622935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9948126" y="2536637"/>
            <a:ext cx="3741" cy="622935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9096069" y="3172668"/>
            <a:ext cx="724367" cy="7975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9052798" y="3106360"/>
            <a:ext cx="3741" cy="622935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9173522" y="3778425"/>
            <a:ext cx="790832" cy="0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292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38200" y="134208"/>
            <a:ext cx="10515600" cy="1004287"/>
          </a:xfrm>
        </p:spPr>
        <p:txBody>
          <a:bodyPr/>
          <a:lstStyle/>
          <a:p>
            <a:r>
              <a:rPr lang="en-US" dirty="0" smtClean="0"/>
              <a:t>Hilbert Curves Vs Z-Curves </a:t>
            </a:r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004372"/>
              </p:ext>
            </p:extLst>
          </p:nvPr>
        </p:nvGraphicFramePr>
        <p:xfrm>
          <a:off x="1623610" y="1692337"/>
          <a:ext cx="3041672" cy="218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18"/>
                <a:gridCol w="760418"/>
                <a:gridCol w="760418"/>
                <a:gridCol w="760418"/>
              </a:tblGrid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 bwMode="auto">
          <a:xfrm>
            <a:off x="1541082" y="4033746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/>
          <p:nvPr/>
        </p:nvCxnSpPr>
        <p:spPr bwMode="auto">
          <a:xfrm flipV="1">
            <a:off x="1541082" y="1442946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tangle 32"/>
          <p:cNvSpPr/>
          <p:nvPr/>
        </p:nvSpPr>
        <p:spPr bwMode="auto">
          <a:xfrm>
            <a:off x="2032842" y="413949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34" name="Rectangle 33"/>
          <p:cNvSpPr/>
          <p:nvPr/>
        </p:nvSpPr>
        <p:spPr bwMode="auto">
          <a:xfrm rot="16200000">
            <a:off x="19468" y="2585946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789137" y="3650156"/>
            <a:ext cx="790832" cy="0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2680330" y="2909723"/>
            <a:ext cx="7482" cy="629571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1789137" y="2901748"/>
            <a:ext cx="724367" cy="7975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 flipV="1">
            <a:off x="1885974" y="2362437"/>
            <a:ext cx="22648" cy="530401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1863326" y="1817471"/>
            <a:ext cx="22648" cy="530401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863326" y="1817471"/>
            <a:ext cx="790832" cy="0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2687812" y="1919130"/>
            <a:ext cx="3741" cy="622935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2687812" y="2601000"/>
            <a:ext cx="790832" cy="0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 flipV="1">
            <a:off x="3475496" y="1837156"/>
            <a:ext cx="7482" cy="629571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3475496" y="1769222"/>
            <a:ext cx="1115296" cy="17465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4471242" y="1884124"/>
            <a:ext cx="3741" cy="622935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4455014" y="2530948"/>
            <a:ext cx="3741" cy="622935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3602957" y="3166979"/>
            <a:ext cx="724367" cy="7975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3559686" y="3100671"/>
            <a:ext cx="3741" cy="622935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3680410" y="3772736"/>
            <a:ext cx="790832" cy="0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921964"/>
              </p:ext>
            </p:extLst>
          </p:nvPr>
        </p:nvGraphicFramePr>
        <p:xfrm>
          <a:off x="7184101" y="1692337"/>
          <a:ext cx="3041672" cy="218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18"/>
                <a:gridCol w="760418"/>
                <a:gridCol w="760418"/>
                <a:gridCol w="760418"/>
              </a:tblGrid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8" name="Straight Arrow Connector 57"/>
          <p:cNvCxnSpPr/>
          <p:nvPr/>
        </p:nvCxnSpPr>
        <p:spPr bwMode="auto">
          <a:xfrm>
            <a:off x="7101573" y="4033746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Straight Arrow Connector 58"/>
          <p:cNvCxnSpPr/>
          <p:nvPr/>
        </p:nvCxnSpPr>
        <p:spPr bwMode="auto">
          <a:xfrm flipV="1">
            <a:off x="7101573" y="1442946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Rectangle 59"/>
          <p:cNvSpPr/>
          <p:nvPr/>
        </p:nvSpPr>
        <p:spPr bwMode="auto">
          <a:xfrm>
            <a:off x="7593333" y="413949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61" name="Rectangle 60"/>
          <p:cNvSpPr/>
          <p:nvPr/>
        </p:nvSpPr>
        <p:spPr bwMode="auto">
          <a:xfrm rot="16200000">
            <a:off x="5579959" y="2585946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 flipV="1">
            <a:off x="7593333" y="2935682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7672784" y="2935682"/>
            <a:ext cx="666322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8358325" y="2935682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 flipV="1">
            <a:off x="7575111" y="2426917"/>
            <a:ext cx="763995" cy="508765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7536892" y="1865280"/>
            <a:ext cx="15085" cy="618088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7604065" y="1803965"/>
            <a:ext cx="666227" cy="679403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8339106" y="1779606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8335212" y="1816144"/>
            <a:ext cx="706919" cy="1766849"/>
          </a:xfrm>
          <a:prstGeom prst="line">
            <a:avLst/>
          </a:prstGeom>
          <a:ln w="158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9059313" y="2918376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9138764" y="2918376"/>
            <a:ext cx="666322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9824305" y="2918376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 flipV="1">
            <a:off x="9138299" y="2409566"/>
            <a:ext cx="763995" cy="508765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 flipV="1">
            <a:off x="9100080" y="1847929"/>
            <a:ext cx="15085" cy="618088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9167253" y="1786614"/>
            <a:ext cx="666227" cy="679403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9902294" y="1762255"/>
            <a:ext cx="0" cy="703762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Left Brace 76"/>
          <p:cNvSpPr/>
          <p:nvPr/>
        </p:nvSpPr>
        <p:spPr>
          <a:xfrm rot="5400000">
            <a:off x="8485267" y="1289498"/>
            <a:ext cx="472635" cy="580657"/>
          </a:xfrm>
          <a:prstGeom prst="leftBrace">
            <a:avLst>
              <a:gd name="adj1" fmla="val 8333"/>
              <a:gd name="adj2" fmla="val 53214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748777" y="4591020"/>
            <a:ext cx="3715270" cy="42149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Z-ordering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9" name="Left Brace 78"/>
          <p:cNvSpPr/>
          <p:nvPr/>
        </p:nvSpPr>
        <p:spPr>
          <a:xfrm rot="10800000">
            <a:off x="10151195" y="2466017"/>
            <a:ext cx="472635" cy="580657"/>
          </a:xfrm>
          <a:prstGeom prst="leftBrace">
            <a:avLst>
              <a:gd name="adj1" fmla="val 8333"/>
              <a:gd name="adj2" fmla="val 53214"/>
            </a:avLst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238667" y="4545932"/>
            <a:ext cx="3715270" cy="42149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Hilbert Curve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2609672" y="2901748"/>
            <a:ext cx="805543" cy="791737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124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9" grpId="0" animBg="1"/>
      <p:bldP spid="2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Content Placeholder 13"/>
          <p:cNvSpPr>
            <a:spLocks noGrp="1"/>
          </p:cNvSpPr>
          <p:nvPr>
            <p:ph idx="1"/>
          </p:nvPr>
        </p:nvSpPr>
        <p:spPr>
          <a:xfrm>
            <a:off x="596581" y="5161331"/>
            <a:ext cx="10515600" cy="602564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b="1" dirty="0" smtClean="0"/>
              <a:t>Hilbert-</a:t>
            </a:r>
            <a:r>
              <a:rPr lang="en-US" sz="2000" b="1" dirty="0" err="1" smtClean="0"/>
              <a:t>curver</a:t>
            </a:r>
            <a:r>
              <a:rPr lang="en-US" sz="1700" b="1" dirty="0" smtClean="0"/>
              <a:t>: </a:t>
            </a:r>
            <a:r>
              <a:rPr lang="en-US" sz="1600" b="1" dirty="0">
                <a:solidFill>
                  <a:srgbClr val="0070C0"/>
                </a:solidFill>
              </a:rPr>
              <a:t>(0,0) </a:t>
            </a:r>
            <a:r>
              <a:rPr lang="en-US" sz="1600" b="1" dirty="0"/>
              <a:t>(1,0)  (1,1) </a:t>
            </a:r>
            <a:r>
              <a:rPr lang="en-US" sz="1600" b="1" dirty="0">
                <a:solidFill>
                  <a:srgbClr val="0070C0"/>
                </a:solidFill>
              </a:rPr>
              <a:t>(0,1) </a:t>
            </a:r>
            <a:r>
              <a:rPr lang="en-US" sz="1600" b="1" dirty="0"/>
              <a:t>(0,2)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(0,3) </a:t>
            </a:r>
            <a:r>
              <a:rPr lang="en-US" sz="1600" b="1" dirty="0"/>
              <a:t>(1,3) (1,2) </a:t>
            </a:r>
            <a:r>
              <a:rPr lang="en-US" sz="1600" b="1" dirty="0">
                <a:solidFill>
                  <a:srgbClr val="7030A0"/>
                </a:solidFill>
              </a:rPr>
              <a:t>(2,2) </a:t>
            </a:r>
            <a:r>
              <a:rPr lang="en-US" sz="1600" b="1" dirty="0"/>
              <a:t>(2,3) </a:t>
            </a:r>
            <a:r>
              <a:rPr lang="en-US" sz="1600" b="1" dirty="0">
                <a:solidFill>
                  <a:srgbClr val="7030A0"/>
                </a:solidFill>
              </a:rPr>
              <a:t>(3,3) (3,2) (3,1) (2,1) </a:t>
            </a:r>
            <a:r>
              <a:rPr lang="en-US" sz="1600" b="1" dirty="0"/>
              <a:t>(2,0) (3,0)</a:t>
            </a:r>
            <a:endParaRPr lang="en-US" sz="1800" b="1" dirty="0" smtClean="0">
              <a:solidFill>
                <a:srgbClr val="7030A0"/>
              </a:solidFill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lvl="0">
              <a:spcBef>
                <a:spcPts val="600"/>
              </a:spcBef>
              <a:spcAft>
                <a:spcPts val="1200"/>
              </a:spcAft>
            </a:pPr>
            <a:endParaRPr lang="en-US" sz="1900" dirty="0" smtClean="0"/>
          </a:p>
          <a:p>
            <a:pPr lvl="1"/>
            <a:endParaRPr lang="en-US" sz="1900" dirty="0" smtClean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1582456" y="1513502"/>
          <a:ext cx="2578444" cy="190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11"/>
                <a:gridCol w="644611"/>
                <a:gridCol w="644611"/>
                <a:gridCol w="644611"/>
              </a:tblGrid>
              <a:tr h="47611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7" name="Straight Connector 26"/>
          <p:cNvCxnSpPr/>
          <p:nvPr/>
        </p:nvCxnSpPr>
        <p:spPr>
          <a:xfrm flipV="1">
            <a:off x="1239101" y="3415698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 bwMode="auto">
          <a:xfrm>
            <a:off x="1353858" y="3618271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1353858" y="1027471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1644583" y="380116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0      1      2      3 </a:t>
            </a:r>
          </a:p>
        </p:txBody>
      </p:sp>
      <p:sp>
        <p:nvSpPr>
          <p:cNvPr id="19" name="Rectangle 18"/>
          <p:cNvSpPr/>
          <p:nvPr/>
        </p:nvSpPr>
        <p:spPr bwMode="auto">
          <a:xfrm rot="16200000">
            <a:off x="-165632" y="2211869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3183235" y="1698030"/>
            <a:ext cx="941615" cy="1140823"/>
          </a:xfrm>
          <a:custGeom>
            <a:avLst/>
            <a:gdLst>
              <a:gd name="connsiteX0" fmla="*/ 130629 w 1428206"/>
              <a:gd name="connsiteY0" fmla="*/ 618309 h 1332412"/>
              <a:gd name="connsiteX1" fmla="*/ 78377 w 1428206"/>
              <a:gd name="connsiteY1" fmla="*/ 687977 h 1332412"/>
              <a:gd name="connsiteX2" fmla="*/ 69669 w 1428206"/>
              <a:gd name="connsiteY2" fmla="*/ 714103 h 1332412"/>
              <a:gd name="connsiteX3" fmla="*/ 26126 w 1428206"/>
              <a:gd name="connsiteY3" fmla="*/ 783772 h 1332412"/>
              <a:gd name="connsiteX4" fmla="*/ 8709 w 1428206"/>
              <a:gd name="connsiteY4" fmla="*/ 853440 h 1332412"/>
              <a:gd name="connsiteX5" fmla="*/ 0 w 1428206"/>
              <a:gd name="connsiteY5" fmla="*/ 888274 h 1332412"/>
              <a:gd name="connsiteX6" fmla="*/ 17417 w 1428206"/>
              <a:gd name="connsiteY6" fmla="*/ 1079863 h 1332412"/>
              <a:gd name="connsiteX7" fmla="*/ 34834 w 1428206"/>
              <a:gd name="connsiteY7" fmla="*/ 1105989 h 1332412"/>
              <a:gd name="connsiteX8" fmla="*/ 43543 w 1428206"/>
              <a:gd name="connsiteY8" fmla="*/ 1132114 h 1332412"/>
              <a:gd name="connsiteX9" fmla="*/ 69669 w 1428206"/>
              <a:gd name="connsiteY9" fmla="*/ 1149532 h 1332412"/>
              <a:gd name="connsiteX10" fmla="*/ 87086 w 1428206"/>
              <a:gd name="connsiteY10" fmla="*/ 1193074 h 1332412"/>
              <a:gd name="connsiteX11" fmla="*/ 139337 w 1428206"/>
              <a:gd name="connsiteY11" fmla="*/ 1236617 h 1332412"/>
              <a:gd name="connsiteX12" fmla="*/ 156754 w 1428206"/>
              <a:gd name="connsiteY12" fmla="*/ 1262743 h 1332412"/>
              <a:gd name="connsiteX13" fmla="*/ 235132 w 1428206"/>
              <a:gd name="connsiteY13" fmla="*/ 1306286 h 1332412"/>
              <a:gd name="connsiteX14" fmla="*/ 278674 w 1428206"/>
              <a:gd name="connsiteY14" fmla="*/ 1332412 h 1332412"/>
              <a:gd name="connsiteX15" fmla="*/ 357052 w 1428206"/>
              <a:gd name="connsiteY15" fmla="*/ 1323703 h 1332412"/>
              <a:gd name="connsiteX16" fmla="*/ 391886 w 1428206"/>
              <a:gd name="connsiteY16" fmla="*/ 1271452 h 1332412"/>
              <a:gd name="connsiteX17" fmla="*/ 409303 w 1428206"/>
              <a:gd name="connsiteY17" fmla="*/ 1245326 h 1332412"/>
              <a:gd name="connsiteX18" fmla="*/ 418012 w 1428206"/>
              <a:gd name="connsiteY18" fmla="*/ 1193074 h 1332412"/>
              <a:gd name="connsiteX19" fmla="*/ 435429 w 1428206"/>
              <a:gd name="connsiteY19" fmla="*/ 1166949 h 1332412"/>
              <a:gd name="connsiteX20" fmla="*/ 496389 w 1428206"/>
              <a:gd name="connsiteY20" fmla="*/ 1123406 h 1332412"/>
              <a:gd name="connsiteX21" fmla="*/ 670560 w 1428206"/>
              <a:gd name="connsiteY21" fmla="*/ 1132114 h 1332412"/>
              <a:gd name="connsiteX22" fmla="*/ 748937 w 1428206"/>
              <a:gd name="connsiteY22" fmla="*/ 1166949 h 1332412"/>
              <a:gd name="connsiteX23" fmla="*/ 809897 w 1428206"/>
              <a:gd name="connsiteY23" fmla="*/ 1184366 h 1332412"/>
              <a:gd name="connsiteX24" fmla="*/ 879566 w 1428206"/>
              <a:gd name="connsiteY24" fmla="*/ 1201783 h 1332412"/>
              <a:gd name="connsiteX25" fmla="*/ 1114697 w 1428206"/>
              <a:gd name="connsiteY25" fmla="*/ 1193074 h 1332412"/>
              <a:gd name="connsiteX26" fmla="*/ 1140823 w 1428206"/>
              <a:gd name="connsiteY26" fmla="*/ 1184366 h 1332412"/>
              <a:gd name="connsiteX27" fmla="*/ 1175657 w 1428206"/>
              <a:gd name="connsiteY27" fmla="*/ 1175657 h 1332412"/>
              <a:gd name="connsiteX28" fmla="*/ 1227909 w 1428206"/>
              <a:gd name="connsiteY28" fmla="*/ 1158240 h 1332412"/>
              <a:gd name="connsiteX29" fmla="*/ 1288869 w 1428206"/>
              <a:gd name="connsiteY29" fmla="*/ 1140823 h 1332412"/>
              <a:gd name="connsiteX30" fmla="*/ 1341120 w 1428206"/>
              <a:gd name="connsiteY30" fmla="*/ 1114697 h 1332412"/>
              <a:gd name="connsiteX31" fmla="*/ 1375954 w 1428206"/>
              <a:gd name="connsiteY31" fmla="*/ 1079863 h 1332412"/>
              <a:gd name="connsiteX32" fmla="*/ 1402080 w 1428206"/>
              <a:gd name="connsiteY32" fmla="*/ 1062446 h 1332412"/>
              <a:gd name="connsiteX33" fmla="*/ 1410789 w 1428206"/>
              <a:gd name="connsiteY33" fmla="*/ 1036320 h 1332412"/>
              <a:gd name="connsiteX34" fmla="*/ 1428206 w 1428206"/>
              <a:gd name="connsiteY34" fmla="*/ 923109 h 1332412"/>
              <a:gd name="connsiteX35" fmla="*/ 1419497 w 1428206"/>
              <a:gd name="connsiteY35" fmla="*/ 644434 h 1332412"/>
              <a:gd name="connsiteX36" fmla="*/ 1410789 w 1428206"/>
              <a:gd name="connsiteY36" fmla="*/ 618309 h 1332412"/>
              <a:gd name="connsiteX37" fmla="*/ 1402080 w 1428206"/>
              <a:gd name="connsiteY37" fmla="*/ 574766 h 1332412"/>
              <a:gd name="connsiteX38" fmla="*/ 1393372 w 1428206"/>
              <a:gd name="connsiteY38" fmla="*/ 548640 h 1332412"/>
              <a:gd name="connsiteX39" fmla="*/ 1384663 w 1428206"/>
              <a:gd name="connsiteY39" fmla="*/ 513806 h 1332412"/>
              <a:gd name="connsiteX40" fmla="*/ 1367246 w 1428206"/>
              <a:gd name="connsiteY40" fmla="*/ 400594 h 1332412"/>
              <a:gd name="connsiteX41" fmla="*/ 1349829 w 1428206"/>
              <a:gd name="connsiteY41" fmla="*/ 374469 h 1332412"/>
              <a:gd name="connsiteX42" fmla="*/ 1332412 w 1428206"/>
              <a:gd name="connsiteY42" fmla="*/ 322217 h 1332412"/>
              <a:gd name="connsiteX43" fmla="*/ 1297577 w 1428206"/>
              <a:gd name="connsiteY43" fmla="*/ 261257 h 1332412"/>
              <a:gd name="connsiteX44" fmla="*/ 1280160 w 1428206"/>
              <a:gd name="connsiteY44" fmla="*/ 226423 h 1332412"/>
              <a:gd name="connsiteX45" fmla="*/ 1254034 w 1428206"/>
              <a:gd name="connsiteY45" fmla="*/ 156754 h 1332412"/>
              <a:gd name="connsiteX46" fmla="*/ 1245326 w 1428206"/>
              <a:gd name="connsiteY46" fmla="*/ 121920 h 1332412"/>
              <a:gd name="connsiteX47" fmla="*/ 1219200 w 1428206"/>
              <a:gd name="connsiteY47" fmla="*/ 95794 h 1332412"/>
              <a:gd name="connsiteX48" fmla="*/ 1149532 w 1428206"/>
              <a:gd name="connsiteY48" fmla="*/ 60960 h 1332412"/>
              <a:gd name="connsiteX49" fmla="*/ 1105989 w 1428206"/>
              <a:gd name="connsiteY49" fmla="*/ 52252 h 1332412"/>
              <a:gd name="connsiteX50" fmla="*/ 1053737 w 1428206"/>
              <a:gd name="connsiteY50" fmla="*/ 34834 h 1332412"/>
              <a:gd name="connsiteX51" fmla="*/ 1018903 w 1428206"/>
              <a:gd name="connsiteY51" fmla="*/ 26126 h 1332412"/>
              <a:gd name="connsiteX52" fmla="*/ 975360 w 1428206"/>
              <a:gd name="connsiteY52" fmla="*/ 17417 h 1332412"/>
              <a:gd name="connsiteX53" fmla="*/ 923109 w 1428206"/>
              <a:gd name="connsiteY53" fmla="*/ 0 h 1332412"/>
              <a:gd name="connsiteX54" fmla="*/ 766354 w 1428206"/>
              <a:gd name="connsiteY54" fmla="*/ 8709 h 1332412"/>
              <a:gd name="connsiteX55" fmla="*/ 740229 w 1428206"/>
              <a:gd name="connsiteY55" fmla="*/ 43543 h 1332412"/>
              <a:gd name="connsiteX56" fmla="*/ 705394 w 1428206"/>
              <a:gd name="connsiteY56" fmla="*/ 78377 h 1332412"/>
              <a:gd name="connsiteX57" fmla="*/ 731520 w 1428206"/>
              <a:gd name="connsiteY57" fmla="*/ 235132 h 1332412"/>
              <a:gd name="connsiteX58" fmla="*/ 748937 w 1428206"/>
              <a:gd name="connsiteY58" fmla="*/ 261257 h 1332412"/>
              <a:gd name="connsiteX59" fmla="*/ 766354 w 1428206"/>
              <a:gd name="connsiteY59" fmla="*/ 313509 h 1332412"/>
              <a:gd name="connsiteX60" fmla="*/ 748937 w 1428206"/>
              <a:gd name="connsiteY60" fmla="*/ 339634 h 1332412"/>
              <a:gd name="connsiteX61" fmla="*/ 705394 w 1428206"/>
              <a:gd name="connsiteY61" fmla="*/ 348343 h 1332412"/>
              <a:gd name="connsiteX62" fmla="*/ 644434 w 1428206"/>
              <a:gd name="connsiteY62" fmla="*/ 365760 h 1332412"/>
              <a:gd name="connsiteX63" fmla="*/ 609600 w 1428206"/>
              <a:gd name="connsiteY63" fmla="*/ 374469 h 1332412"/>
              <a:gd name="connsiteX64" fmla="*/ 583474 w 1428206"/>
              <a:gd name="connsiteY64" fmla="*/ 391886 h 1332412"/>
              <a:gd name="connsiteX65" fmla="*/ 487680 w 1428206"/>
              <a:gd name="connsiteY65" fmla="*/ 409303 h 1332412"/>
              <a:gd name="connsiteX66" fmla="*/ 400594 w 1428206"/>
              <a:gd name="connsiteY66" fmla="*/ 461554 h 1332412"/>
              <a:gd name="connsiteX67" fmla="*/ 374469 w 1428206"/>
              <a:gd name="connsiteY67" fmla="*/ 478972 h 1332412"/>
              <a:gd name="connsiteX68" fmla="*/ 348343 w 1428206"/>
              <a:gd name="connsiteY68" fmla="*/ 487680 h 1332412"/>
              <a:gd name="connsiteX69" fmla="*/ 313509 w 1428206"/>
              <a:gd name="connsiteY69" fmla="*/ 505097 h 1332412"/>
              <a:gd name="connsiteX70" fmla="*/ 278674 w 1428206"/>
              <a:gd name="connsiteY70" fmla="*/ 513806 h 1332412"/>
              <a:gd name="connsiteX71" fmla="*/ 252549 w 1428206"/>
              <a:gd name="connsiteY71" fmla="*/ 531223 h 1332412"/>
              <a:gd name="connsiteX72" fmla="*/ 226423 w 1428206"/>
              <a:gd name="connsiteY72" fmla="*/ 539932 h 1332412"/>
              <a:gd name="connsiteX73" fmla="*/ 200297 w 1428206"/>
              <a:gd name="connsiteY73" fmla="*/ 566057 h 1332412"/>
              <a:gd name="connsiteX74" fmla="*/ 174172 w 1428206"/>
              <a:gd name="connsiteY74" fmla="*/ 583474 h 1332412"/>
              <a:gd name="connsiteX75" fmla="*/ 156754 w 1428206"/>
              <a:gd name="connsiteY75" fmla="*/ 609600 h 1332412"/>
              <a:gd name="connsiteX76" fmla="*/ 130629 w 1428206"/>
              <a:gd name="connsiteY76" fmla="*/ 618309 h 13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428206" h="1332412">
                <a:moveTo>
                  <a:pt x="130629" y="618309"/>
                </a:moveTo>
                <a:cubicBezTo>
                  <a:pt x="117566" y="631372"/>
                  <a:pt x="87619" y="669494"/>
                  <a:pt x="78377" y="687977"/>
                </a:cubicBezTo>
                <a:cubicBezTo>
                  <a:pt x="74272" y="696188"/>
                  <a:pt x="74223" y="706133"/>
                  <a:pt x="69669" y="714103"/>
                </a:cubicBezTo>
                <a:cubicBezTo>
                  <a:pt x="26796" y="789132"/>
                  <a:pt x="58046" y="709292"/>
                  <a:pt x="26126" y="783772"/>
                </a:cubicBezTo>
                <a:cubicBezTo>
                  <a:pt x="15350" y="808916"/>
                  <a:pt x="15002" y="825120"/>
                  <a:pt x="8709" y="853440"/>
                </a:cubicBezTo>
                <a:cubicBezTo>
                  <a:pt x="6113" y="865124"/>
                  <a:pt x="2903" y="876663"/>
                  <a:pt x="0" y="888274"/>
                </a:cubicBezTo>
                <a:cubicBezTo>
                  <a:pt x="5806" y="952137"/>
                  <a:pt x="7286" y="1016542"/>
                  <a:pt x="17417" y="1079863"/>
                </a:cubicBezTo>
                <a:cubicBezTo>
                  <a:pt x="19071" y="1090198"/>
                  <a:pt x="30153" y="1096628"/>
                  <a:pt x="34834" y="1105989"/>
                </a:cubicBezTo>
                <a:cubicBezTo>
                  <a:pt x="38939" y="1114199"/>
                  <a:pt x="37809" y="1124946"/>
                  <a:pt x="43543" y="1132114"/>
                </a:cubicBezTo>
                <a:cubicBezTo>
                  <a:pt x="50082" y="1140287"/>
                  <a:pt x="60960" y="1143726"/>
                  <a:pt x="69669" y="1149532"/>
                </a:cubicBezTo>
                <a:cubicBezTo>
                  <a:pt x="75475" y="1164046"/>
                  <a:pt x="79330" y="1179502"/>
                  <a:pt x="87086" y="1193074"/>
                </a:cubicBezTo>
                <a:cubicBezTo>
                  <a:pt x="94008" y="1205187"/>
                  <a:pt x="134628" y="1233086"/>
                  <a:pt x="139337" y="1236617"/>
                </a:cubicBezTo>
                <a:cubicBezTo>
                  <a:pt x="145143" y="1245326"/>
                  <a:pt x="148877" y="1255851"/>
                  <a:pt x="156754" y="1262743"/>
                </a:cubicBezTo>
                <a:cubicBezTo>
                  <a:pt x="229976" y="1326812"/>
                  <a:pt x="183301" y="1280370"/>
                  <a:pt x="235132" y="1306286"/>
                </a:cubicBezTo>
                <a:cubicBezTo>
                  <a:pt x="250271" y="1313856"/>
                  <a:pt x="264160" y="1323703"/>
                  <a:pt x="278674" y="1332412"/>
                </a:cubicBezTo>
                <a:cubicBezTo>
                  <a:pt x="304800" y="1329509"/>
                  <a:pt x="332114" y="1332016"/>
                  <a:pt x="357052" y="1323703"/>
                </a:cubicBezTo>
                <a:cubicBezTo>
                  <a:pt x="386765" y="1313799"/>
                  <a:pt x="381446" y="1292332"/>
                  <a:pt x="391886" y="1271452"/>
                </a:cubicBezTo>
                <a:cubicBezTo>
                  <a:pt x="396567" y="1262091"/>
                  <a:pt x="403497" y="1254035"/>
                  <a:pt x="409303" y="1245326"/>
                </a:cubicBezTo>
                <a:cubicBezTo>
                  <a:pt x="412206" y="1227909"/>
                  <a:pt x="412428" y="1209825"/>
                  <a:pt x="418012" y="1193074"/>
                </a:cubicBezTo>
                <a:cubicBezTo>
                  <a:pt x="421322" y="1183145"/>
                  <a:pt x="428729" y="1174989"/>
                  <a:pt x="435429" y="1166949"/>
                </a:cubicBezTo>
                <a:cubicBezTo>
                  <a:pt x="460648" y="1136686"/>
                  <a:pt x="461170" y="1141015"/>
                  <a:pt x="496389" y="1123406"/>
                </a:cubicBezTo>
                <a:cubicBezTo>
                  <a:pt x="554446" y="1126309"/>
                  <a:pt x="612845" y="1125188"/>
                  <a:pt x="670560" y="1132114"/>
                </a:cubicBezTo>
                <a:cubicBezTo>
                  <a:pt x="689313" y="1134364"/>
                  <a:pt x="730717" y="1159141"/>
                  <a:pt x="748937" y="1166949"/>
                </a:cubicBezTo>
                <a:cubicBezTo>
                  <a:pt x="769809" y="1175894"/>
                  <a:pt x="787813" y="1178056"/>
                  <a:pt x="809897" y="1184366"/>
                </a:cubicBezTo>
                <a:cubicBezTo>
                  <a:pt x="872373" y="1202216"/>
                  <a:pt x="791051" y="1184079"/>
                  <a:pt x="879566" y="1201783"/>
                </a:cubicBezTo>
                <a:cubicBezTo>
                  <a:pt x="957943" y="1198880"/>
                  <a:pt x="1036440" y="1198291"/>
                  <a:pt x="1114697" y="1193074"/>
                </a:cubicBezTo>
                <a:cubicBezTo>
                  <a:pt x="1123856" y="1192463"/>
                  <a:pt x="1131997" y="1186888"/>
                  <a:pt x="1140823" y="1184366"/>
                </a:cubicBezTo>
                <a:cubicBezTo>
                  <a:pt x="1152331" y="1181078"/>
                  <a:pt x="1164193" y="1179096"/>
                  <a:pt x="1175657" y="1175657"/>
                </a:cubicBezTo>
                <a:cubicBezTo>
                  <a:pt x="1193242" y="1170381"/>
                  <a:pt x="1210324" y="1163515"/>
                  <a:pt x="1227909" y="1158240"/>
                </a:cubicBezTo>
                <a:cubicBezTo>
                  <a:pt x="1241866" y="1154053"/>
                  <a:pt x="1274232" y="1148142"/>
                  <a:pt x="1288869" y="1140823"/>
                </a:cubicBezTo>
                <a:cubicBezTo>
                  <a:pt x="1356396" y="1107059"/>
                  <a:pt x="1275451" y="1136588"/>
                  <a:pt x="1341120" y="1114697"/>
                </a:cubicBezTo>
                <a:cubicBezTo>
                  <a:pt x="1352731" y="1103086"/>
                  <a:pt x="1363486" y="1090550"/>
                  <a:pt x="1375954" y="1079863"/>
                </a:cubicBezTo>
                <a:cubicBezTo>
                  <a:pt x="1383901" y="1073052"/>
                  <a:pt x="1395542" y="1070619"/>
                  <a:pt x="1402080" y="1062446"/>
                </a:cubicBezTo>
                <a:cubicBezTo>
                  <a:pt x="1407815" y="1055278"/>
                  <a:pt x="1408563" y="1045226"/>
                  <a:pt x="1410789" y="1036320"/>
                </a:cubicBezTo>
                <a:cubicBezTo>
                  <a:pt x="1420761" y="996433"/>
                  <a:pt x="1422919" y="965399"/>
                  <a:pt x="1428206" y="923109"/>
                </a:cubicBezTo>
                <a:cubicBezTo>
                  <a:pt x="1425303" y="830217"/>
                  <a:pt x="1424799" y="737220"/>
                  <a:pt x="1419497" y="644434"/>
                </a:cubicBezTo>
                <a:cubicBezTo>
                  <a:pt x="1418973" y="635270"/>
                  <a:pt x="1413015" y="627214"/>
                  <a:pt x="1410789" y="618309"/>
                </a:cubicBezTo>
                <a:cubicBezTo>
                  <a:pt x="1407199" y="603949"/>
                  <a:pt x="1405670" y="589126"/>
                  <a:pt x="1402080" y="574766"/>
                </a:cubicBezTo>
                <a:cubicBezTo>
                  <a:pt x="1399854" y="565860"/>
                  <a:pt x="1395894" y="557466"/>
                  <a:pt x="1393372" y="548640"/>
                </a:cubicBezTo>
                <a:cubicBezTo>
                  <a:pt x="1390084" y="537132"/>
                  <a:pt x="1387566" y="525417"/>
                  <a:pt x="1384663" y="513806"/>
                </a:cubicBezTo>
                <a:cubicBezTo>
                  <a:pt x="1382916" y="498080"/>
                  <a:pt x="1378557" y="426988"/>
                  <a:pt x="1367246" y="400594"/>
                </a:cubicBezTo>
                <a:cubicBezTo>
                  <a:pt x="1363123" y="390974"/>
                  <a:pt x="1354080" y="384033"/>
                  <a:pt x="1349829" y="374469"/>
                </a:cubicBezTo>
                <a:cubicBezTo>
                  <a:pt x="1342373" y="357692"/>
                  <a:pt x="1340623" y="338638"/>
                  <a:pt x="1332412" y="322217"/>
                </a:cubicBezTo>
                <a:cubicBezTo>
                  <a:pt x="1279764" y="216927"/>
                  <a:pt x="1346824" y="347441"/>
                  <a:pt x="1297577" y="261257"/>
                </a:cubicBezTo>
                <a:cubicBezTo>
                  <a:pt x="1291136" y="249986"/>
                  <a:pt x="1285966" y="238034"/>
                  <a:pt x="1280160" y="226423"/>
                </a:cubicBezTo>
                <a:cubicBezTo>
                  <a:pt x="1258074" y="115988"/>
                  <a:pt x="1287671" y="235239"/>
                  <a:pt x="1254034" y="156754"/>
                </a:cubicBezTo>
                <a:cubicBezTo>
                  <a:pt x="1249319" y="145753"/>
                  <a:pt x="1251264" y="132312"/>
                  <a:pt x="1245326" y="121920"/>
                </a:cubicBezTo>
                <a:cubicBezTo>
                  <a:pt x="1239216" y="111227"/>
                  <a:pt x="1228661" y="103678"/>
                  <a:pt x="1219200" y="95794"/>
                </a:cubicBezTo>
                <a:cubicBezTo>
                  <a:pt x="1198984" y="78947"/>
                  <a:pt x="1174539" y="68462"/>
                  <a:pt x="1149532" y="60960"/>
                </a:cubicBezTo>
                <a:cubicBezTo>
                  <a:pt x="1135354" y="56707"/>
                  <a:pt x="1120269" y="56147"/>
                  <a:pt x="1105989" y="52252"/>
                </a:cubicBezTo>
                <a:cubicBezTo>
                  <a:pt x="1088276" y="47421"/>
                  <a:pt x="1071548" y="39287"/>
                  <a:pt x="1053737" y="34834"/>
                </a:cubicBezTo>
                <a:cubicBezTo>
                  <a:pt x="1042126" y="31931"/>
                  <a:pt x="1030587" y="28722"/>
                  <a:pt x="1018903" y="26126"/>
                </a:cubicBezTo>
                <a:cubicBezTo>
                  <a:pt x="1004454" y="22915"/>
                  <a:pt x="989640" y="21312"/>
                  <a:pt x="975360" y="17417"/>
                </a:cubicBezTo>
                <a:cubicBezTo>
                  <a:pt x="957648" y="12586"/>
                  <a:pt x="940526" y="5806"/>
                  <a:pt x="923109" y="0"/>
                </a:cubicBezTo>
                <a:cubicBezTo>
                  <a:pt x="870857" y="2903"/>
                  <a:pt x="817263" y="-3412"/>
                  <a:pt x="766354" y="8709"/>
                </a:cubicBezTo>
                <a:cubicBezTo>
                  <a:pt x="752235" y="12071"/>
                  <a:pt x="749787" y="32620"/>
                  <a:pt x="740229" y="43543"/>
                </a:cubicBezTo>
                <a:cubicBezTo>
                  <a:pt x="729416" y="55901"/>
                  <a:pt x="717006" y="66766"/>
                  <a:pt x="705394" y="78377"/>
                </a:cubicBezTo>
                <a:cubicBezTo>
                  <a:pt x="712745" y="181284"/>
                  <a:pt x="696610" y="174039"/>
                  <a:pt x="731520" y="235132"/>
                </a:cubicBezTo>
                <a:cubicBezTo>
                  <a:pt x="736713" y="244219"/>
                  <a:pt x="744686" y="251693"/>
                  <a:pt x="748937" y="261257"/>
                </a:cubicBezTo>
                <a:cubicBezTo>
                  <a:pt x="756393" y="278034"/>
                  <a:pt x="766354" y="313509"/>
                  <a:pt x="766354" y="313509"/>
                </a:cubicBezTo>
                <a:cubicBezTo>
                  <a:pt x="760548" y="322217"/>
                  <a:pt x="758024" y="334441"/>
                  <a:pt x="748937" y="339634"/>
                </a:cubicBezTo>
                <a:cubicBezTo>
                  <a:pt x="736085" y="346978"/>
                  <a:pt x="719843" y="345132"/>
                  <a:pt x="705394" y="348343"/>
                </a:cubicBezTo>
                <a:cubicBezTo>
                  <a:pt x="644155" y="361952"/>
                  <a:pt x="695336" y="351217"/>
                  <a:pt x="644434" y="365760"/>
                </a:cubicBezTo>
                <a:cubicBezTo>
                  <a:pt x="632926" y="369048"/>
                  <a:pt x="621211" y="371566"/>
                  <a:pt x="609600" y="374469"/>
                </a:cubicBezTo>
                <a:cubicBezTo>
                  <a:pt x="600891" y="380275"/>
                  <a:pt x="593499" y="388879"/>
                  <a:pt x="583474" y="391886"/>
                </a:cubicBezTo>
                <a:cubicBezTo>
                  <a:pt x="514590" y="412551"/>
                  <a:pt x="540139" y="389630"/>
                  <a:pt x="487680" y="409303"/>
                </a:cubicBezTo>
                <a:cubicBezTo>
                  <a:pt x="457077" y="420779"/>
                  <a:pt x="426634" y="444194"/>
                  <a:pt x="400594" y="461554"/>
                </a:cubicBezTo>
                <a:cubicBezTo>
                  <a:pt x="391885" y="467360"/>
                  <a:pt x="384398" y="475662"/>
                  <a:pt x="374469" y="478972"/>
                </a:cubicBezTo>
                <a:cubicBezTo>
                  <a:pt x="365760" y="481875"/>
                  <a:pt x="356780" y="484064"/>
                  <a:pt x="348343" y="487680"/>
                </a:cubicBezTo>
                <a:cubicBezTo>
                  <a:pt x="336411" y="492794"/>
                  <a:pt x="325664" y="500539"/>
                  <a:pt x="313509" y="505097"/>
                </a:cubicBezTo>
                <a:cubicBezTo>
                  <a:pt x="302302" y="509300"/>
                  <a:pt x="290286" y="510903"/>
                  <a:pt x="278674" y="513806"/>
                </a:cubicBezTo>
                <a:cubicBezTo>
                  <a:pt x="269966" y="519612"/>
                  <a:pt x="261910" y="526542"/>
                  <a:pt x="252549" y="531223"/>
                </a:cubicBezTo>
                <a:cubicBezTo>
                  <a:pt x="244338" y="535328"/>
                  <a:pt x="234061" y="534840"/>
                  <a:pt x="226423" y="539932"/>
                </a:cubicBezTo>
                <a:cubicBezTo>
                  <a:pt x="216176" y="546763"/>
                  <a:pt x="209758" y="558173"/>
                  <a:pt x="200297" y="566057"/>
                </a:cubicBezTo>
                <a:cubicBezTo>
                  <a:pt x="192257" y="572757"/>
                  <a:pt x="182880" y="577668"/>
                  <a:pt x="174172" y="583474"/>
                </a:cubicBezTo>
                <a:cubicBezTo>
                  <a:pt x="168366" y="592183"/>
                  <a:pt x="164155" y="602199"/>
                  <a:pt x="156754" y="609600"/>
                </a:cubicBezTo>
                <a:cubicBezTo>
                  <a:pt x="114719" y="651635"/>
                  <a:pt x="143692" y="605246"/>
                  <a:pt x="130629" y="618309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1604100" y="1575823"/>
            <a:ext cx="587588" cy="341334"/>
          </a:xfrm>
          <a:custGeom>
            <a:avLst/>
            <a:gdLst>
              <a:gd name="connsiteX0" fmla="*/ 43767 w 505322"/>
              <a:gd name="connsiteY0" fmla="*/ 156754 h 244414"/>
              <a:gd name="connsiteX1" fmla="*/ 87310 w 505322"/>
              <a:gd name="connsiteY1" fmla="*/ 174172 h 244414"/>
              <a:gd name="connsiteX2" fmla="*/ 113436 w 505322"/>
              <a:gd name="connsiteY2" fmla="*/ 200297 h 244414"/>
              <a:gd name="connsiteX3" fmla="*/ 200522 w 505322"/>
              <a:gd name="connsiteY3" fmla="*/ 235132 h 244414"/>
              <a:gd name="connsiteX4" fmla="*/ 374693 w 505322"/>
              <a:gd name="connsiteY4" fmla="*/ 243840 h 244414"/>
              <a:gd name="connsiteX5" fmla="*/ 487904 w 505322"/>
              <a:gd name="connsiteY5" fmla="*/ 235132 h 244414"/>
              <a:gd name="connsiteX6" fmla="*/ 505322 w 505322"/>
              <a:gd name="connsiteY6" fmla="*/ 182880 h 244414"/>
              <a:gd name="connsiteX7" fmla="*/ 487904 w 505322"/>
              <a:gd name="connsiteY7" fmla="*/ 87086 h 244414"/>
              <a:gd name="connsiteX8" fmla="*/ 409527 w 505322"/>
              <a:gd name="connsiteY8" fmla="*/ 52252 h 244414"/>
              <a:gd name="connsiteX9" fmla="*/ 226647 w 505322"/>
              <a:gd name="connsiteY9" fmla="*/ 43543 h 244414"/>
              <a:gd name="connsiteX10" fmla="*/ 200522 w 505322"/>
              <a:gd name="connsiteY10" fmla="*/ 26126 h 244414"/>
              <a:gd name="connsiteX11" fmla="*/ 183104 w 505322"/>
              <a:gd name="connsiteY11" fmla="*/ 8709 h 244414"/>
              <a:gd name="connsiteX12" fmla="*/ 156979 w 505322"/>
              <a:gd name="connsiteY12" fmla="*/ 0 h 244414"/>
              <a:gd name="connsiteX13" fmla="*/ 26350 w 505322"/>
              <a:gd name="connsiteY13" fmla="*/ 26126 h 244414"/>
              <a:gd name="connsiteX14" fmla="*/ 8933 w 505322"/>
              <a:gd name="connsiteY14" fmla="*/ 52252 h 244414"/>
              <a:gd name="connsiteX15" fmla="*/ 8933 w 505322"/>
              <a:gd name="connsiteY15" fmla="*/ 130629 h 244414"/>
              <a:gd name="connsiteX16" fmla="*/ 35059 w 505322"/>
              <a:gd name="connsiteY16" fmla="*/ 139337 h 244414"/>
              <a:gd name="connsiteX17" fmla="*/ 43767 w 505322"/>
              <a:gd name="connsiteY17" fmla="*/ 156754 h 2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5322" h="244414">
                <a:moveTo>
                  <a:pt x="43767" y="156754"/>
                </a:moveTo>
                <a:cubicBezTo>
                  <a:pt x="58281" y="162560"/>
                  <a:pt x="74054" y="165887"/>
                  <a:pt x="87310" y="174172"/>
                </a:cubicBezTo>
                <a:cubicBezTo>
                  <a:pt x="97754" y="180699"/>
                  <a:pt x="103414" y="193139"/>
                  <a:pt x="113436" y="200297"/>
                </a:cubicBezTo>
                <a:cubicBezTo>
                  <a:pt x="128684" y="211188"/>
                  <a:pt x="186878" y="234450"/>
                  <a:pt x="200522" y="235132"/>
                </a:cubicBezTo>
                <a:lnTo>
                  <a:pt x="374693" y="243840"/>
                </a:lnTo>
                <a:cubicBezTo>
                  <a:pt x="412430" y="240937"/>
                  <a:pt x="453606" y="251138"/>
                  <a:pt x="487904" y="235132"/>
                </a:cubicBezTo>
                <a:cubicBezTo>
                  <a:pt x="504541" y="227368"/>
                  <a:pt x="505322" y="182880"/>
                  <a:pt x="505322" y="182880"/>
                </a:cubicBezTo>
                <a:cubicBezTo>
                  <a:pt x="499516" y="150949"/>
                  <a:pt x="499555" y="117378"/>
                  <a:pt x="487904" y="87086"/>
                </a:cubicBezTo>
                <a:cubicBezTo>
                  <a:pt x="481830" y="71295"/>
                  <a:pt x="409738" y="52262"/>
                  <a:pt x="409527" y="52252"/>
                </a:cubicBezTo>
                <a:lnTo>
                  <a:pt x="226647" y="43543"/>
                </a:lnTo>
                <a:cubicBezTo>
                  <a:pt x="217939" y="37737"/>
                  <a:pt x="208695" y="32664"/>
                  <a:pt x="200522" y="26126"/>
                </a:cubicBezTo>
                <a:cubicBezTo>
                  <a:pt x="194111" y="20997"/>
                  <a:pt x="190145" y="12933"/>
                  <a:pt x="183104" y="8709"/>
                </a:cubicBezTo>
                <a:cubicBezTo>
                  <a:pt x="175233" y="3986"/>
                  <a:pt x="165687" y="2903"/>
                  <a:pt x="156979" y="0"/>
                </a:cubicBezTo>
                <a:cubicBezTo>
                  <a:pt x="109099" y="3990"/>
                  <a:pt x="61483" y="-9007"/>
                  <a:pt x="26350" y="26126"/>
                </a:cubicBezTo>
                <a:cubicBezTo>
                  <a:pt x="18949" y="33527"/>
                  <a:pt x="14739" y="43543"/>
                  <a:pt x="8933" y="52252"/>
                </a:cubicBezTo>
                <a:cubicBezTo>
                  <a:pt x="4569" y="74071"/>
                  <a:pt x="-8778" y="108491"/>
                  <a:pt x="8933" y="130629"/>
                </a:cubicBezTo>
                <a:cubicBezTo>
                  <a:pt x="14668" y="137797"/>
                  <a:pt x="26350" y="136434"/>
                  <a:pt x="35059" y="139337"/>
                </a:cubicBezTo>
                <a:lnTo>
                  <a:pt x="43767" y="156754"/>
                </a:ln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22" name="Freeform 21"/>
          <p:cNvSpPr/>
          <p:nvPr/>
        </p:nvSpPr>
        <p:spPr bwMode="auto">
          <a:xfrm>
            <a:off x="1604100" y="2597352"/>
            <a:ext cx="587588" cy="703762"/>
          </a:xfrm>
          <a:custGeom>
            <a:avLst/>
            <a:gdLst>
              <a:gd name="connsiteX0" fmla="*/ 142145 w 751745"/>
              <a:gd name="connsiteY0" fmla="*/ 217714 h 609600"/>
              <a:gd name="connsiteX1" fmla="*/ 133437 w 751745"/>
              <a:gd name="connsiteY1" fmla="*/ 531223 h 609600"/>
              <a:gd name="connsiteX2" fmla="*/ 142145 w 751745"/>
              <a:gd name="connsiteY2" fmla="*/ 557348 h 609600"/>
              <a:gd name="connsiteX3" fmla="*/ 159563 w 751745"/>
              <a:gd name="connsiteY3" fmla="*/ 583474 h 609600"/>
              <a:gd name="connsiteX4" fmla="*/ 211814 w 751745"/>
              <a:gd name="connsiteY4" fmla="*/ 609600 h 609600"/>
              <a:gd name="connsiteX5" fmla="*/ 307608 w 751745"/>
              <a:gd name="connsiteY5" fmla="*/ 600891 h 609600"/>
              <a:gd name="connsiteX6" fmla="*/ 333734 w 751745"/>
              <a:gd name="connsiteY6" fmla="*/ 583474 h 609600"/>
              <a:gd name="connsiteX7" fmla="*/ 403403 w 751745"/>
              <a:gd name="connsiteY7" fmla="*/ 566057 h 609600"/>
              <a:gd name="connsiteX8" fmla="*/ 612408 w 751745"/>
              <a:gd name="connsiteY8" fmla="*/ 566057 h 609600"/>
              <a:gd name="connsiteX9" fmla="*/ 638534 w 751745"/>
              <a:gd name="connsiteY9" fmla="*/ 539931 h 609600"/>
              <a:gd name="connsiteX10" fmla="*/ 673368 w 751745"/>
              <a:gd name="connsiteY10" fmla="*/ 487680 h 609600"/>
              <a:gd name="connsiteX11" fmla="*/ 682077 w 751745"/>
              <a:gd name="connsiteY11" fmla="*/ 452845 h 609600"/>
              <a:gd name="connsiteX12" fmla="*/ 690785 w 751745"/>
              <a:gd name="connsiteY12" fmla="*/ 348343 h 609600"/>
              <a:gd name="connsiteX13" fmla="*/ 708203 w 751745"/>
              <a:gd name="connsiteY13" fmla="*/ 322217 h 609600"/>
              <a:gd name="connsiteX14" fmla="*/ 716911 w 751745"/>
              <a:gd name="connsiteY14" fmla="*/ 296091 h 609600"/>
              <a:gd name="connsiteX15" fmla="*/ 751745 w 751745"/>
              <a:gd name="connsiteY15" fmla="*/ 243840 h 609600"/>
              <a:gd name="connsiteX16" fmla="*/ 743037 w 751745"/>
              <a:gd name="connsiteY16" fmla="*/ 139337 h 609600"/>
              <a:gd name="connsiteX17" fmla="*/ 682077 w 751745"/>
              <a:gd name="connsiteY17" fmla="*/ 69668 h 609600"/>
              <a:gd name="connsiteX18" fmla="*/ 655951 w 751745"/>
              <a:gd name="connsiteY18" fmla="*/ 60960 h 609600"/>
              <a:gd name="connsiteX19" fmla="*/ 621117 w 751745"/>
              <a:gd name="connsiteY19" fmla="*/ 43543 h 609600"/>
              <a:gd name="connsiteX20" fmla="*/ 499197 w 751745"/>
              <a:gd name="connsiteY20" fmla="*/ 17417 h 609600"/>
              <a:gd name="connsiteX21" fmla="*/ 368568 w 751745"/>
              <a:gd name="connsiteY21" fmla="*/ 8708 h 609600"/>
              <a:gd name="connsiteX22" fmla="*/ 211814 w 751745"/>
              <a:gd name="connsiteY22" fmla="*/ 0 h 609600"/>
              <a:gd name="connsiteX23" fmla="*/ 63768 w 751745"/>
              <a:gd name="connsiteY23" fmla="*/ 8708 h 609600"/>
              <a:gd name="connsiteX24" fmla="*/ 11517 w 751745"/>
              <a:gd name="connsiteY24" fmla="*/ 26125 h 609600"/>
              <a:gd name="connsiteX25" fmla="*/ 11517 w 751745"/>
              <a:gd name="connsiteY25" fmla="*/ 113211 h 609600"/>
              <a:gd name="connsiteX26" fmla="*/ 63768 w 751745"/>
              <a:gd name="connsiteY26" fmla="*/ 139337 h 609600"/>
              <a:gd name="connsiteX27" fmla="*/ 98603 w 751745"/>
              <a:gd name="connsiteY27" fmla="*/ 182880 h 609600"/>
              <a:gd name="connsiteX28" fmla="*/ 116020 w 751745"/>
              <a:gd name="connsiteY28" fmla="*/ 209005 h 609600"/>
              <a:gd name="connsiteX29" fmla="*/ 142145 w 751745"/>
              <a:gd name="connsiteY29" fmla="*/ 2177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1745" h="609600">
                <a:moveTo>
                  <a:pt x="142145" y="217714"/>
                </a:moveTo>
                <a:cubicBezTo>
                  <a:pt x="145048" y="271417"/>
                  <a:pt x="117664" y="270972"/>
                  <a:pt x="133437" y="531223"/>
                </a:cubicBezTo>
                <a:cubicBezTo>
                  <a:pt x="133992" y="540386"/>
                  <a:pt x="138040" y="549138"/>
                  <a:pt x="142145" y="557348"/>
                </a:cubicBezTo>
                <a:cubicBezTo>
                  <a:pt x="146826" y="566710"/>
                  <a:pt x="152162" y="576073"/>
                  <a:pt x="159563" y="583474"/>
                </a:cubicBezTo>
                <a:cubicBezTo>
                  <a:pt x="176445" y="600356"/>
                  <a:pt x="190565" y="602517"/>
                  <a:pt x="211814" y="609600"/>
                </a:cubicBezTo>
                <a:cubicBezTo>
                  <a:pt x="243745" y="606697"/>
                  <a:pt x="276257" y="607609"/>
                  <a:pt x="307608" y="600891"/>
                </a:cubicBezTo>
                <a:cubicBezTo>
                  <a:pt x="317842" y="598698"/>
                  <a:pt x="324373" y="588155"/>
                  <a:pt x="333734" y="583474"/>
                </a:cubicBezTo>
                <a:cubicBezTo>
                  <a:pt x="351589" y="574546"/>
                  <a:pt x="386836" y="569370"/>
                  <a:pt x="403403" y="566057"/>
                </a:cubicBezTo>
                <a:cubicBezTo>
                  <a:pt x="469751" y="571586"/>
                  <a:pt x="546060" y="583750"/>
                  <a:pt x="612408" y="566057"/>
                </a:cubicBezTo>
                <a:cubicBezTo>
                  <a:pt x="624308" y="562884"/>
                  <a:pt x="630973" y="549653"/>
                  <a:pt x="638534" y="539931"/>
                </a:cubicBezTo>
                <a:cubicBezTo>
                  <a:pt x="651385" y="523408"/>
                  <a:pt x="673368" y="487680"/>
                  <a:pt x="673368" y="487680"/>
                </a:cubicBezTo>
                <a:cubicBezTo>
                  <a:pt x="676271" y="476068"/>
                  <a:pt x="680592" y="464722"/>
                  <a:pt x="682077" y="452845"/>
                </a:cubicBezTo>
                <a:cubicBezTo>
                  <a:pt x="686413" y="418160"/>
                  <a:pt x="683930" y="382619"/>
                  <a:pt x="690785" y="348343"/>
                </a:cubicBezTo>
                <a:cubicBezTo>
                  <a:pt x="692838" y="338080"/>
                  <a:pt x="702397" y="330926"/>
                  <a:pt x="708203" y="322217"/>
                </a:cubicBezTo>
                <a:cubicBezTo>
                  <a:pt x="711106" y="313508"/>
                  <a:pt x="712453" y="304116"/>
                  <a:pt x="716911" y="296091"/>
                </a:cubicBezTo>
                <a:cubicBezTo>
                  <a:pt x="727077" y="277793"/>
                  <a:pt x="751745" y="243840"/>
                  <a:pt x="751745" y="243840"/>
                </a:cubicBezTo>
                <a:cubicBezTo>
                  <a:pt x="748842" y="209006"/>
                  <a:pt x="752392" y="173017"/>
                  <a:pt x="743037" y="139337"/>
                </a:cubicBezTo>
                <a:cubicBezTo>
                  <a:pt x="734609" y="108997"/>
                  <a:pt x="709514" y="83386"/>
                  <a:pt x="682077" y="69668"/>
                </a:cubicBezTo>
                <a:cubicBezTo>
                  <a:pt x="673866" y="65563"/>
                  <a:pt x="664388" y="64576"/>
                  <a:pt x="655951" y="60960"/>
                </a:cubicBezTo>
                <a:cubicBezTo>
                  <a:pt x="644019" y="55846"/>
                  <a:pt x="633433" y="47648"/>
                  <a:pt x="621117" y="43543"/>
                </a:cubicBezTo>
                <a:cubicBezTo>
                  <a:pt x="595545" y="35019"/>
                  <a:pt x="529898" y="20341"/>
                  <a:pt x="499197" y="17417"/>
                </a:cubicBezTo>
                <a:cubicBezTo>
                  <a:pt x="455754" y="13280"/>
                  <a:pt x="412128" y="11348"/>
                  <a:pt x="368568" y="8708"/>
                </a:cubicBezTo>
                <a:lnTo>
                  <a:pt x="211814" y="0"/>
                </a:lnTo>
                <a:cubicBezTo>
                  <a:pt x="162465" y="2903"/>
                  <a:pt x="112787" y="2314"/>
                  <a:pt x="63768" y="8708"/>
                </a:cubicBezTo>
                <a:cubicBezTo>
                  <a:pt x="45563" y="11082"/>
                  <a:pt x="11517" y="26125"/>
                  <a:pt x="11517" y="26125"/>
                </a:cubicBezTo>
                <a:cubicBezTo>
                  <a:pt x="366" y="59577"/>
                  <a:pt x="-7544" y="70324"/>
                  <a:pt x="11517" y="113211"/>
                </a:cubicBezTo>
                <a:cubicBezTo>
                  <a:pt x="17389" y="126422"/>
                  <a:pt x="52176" y="135473"/>
                  <a:pt x="63768" y="139337"/>
                </a:cubicBezTo>
                <a:cubicBezTo>
                  <a:pt x="117368" y="219739"/>
                  <a:pt x="48972" y="120844"/>
                  <a:pt x="98603" y="182880"/>
                </a:cubicBezTo>
                <a:cubicBezTo>
                  <a:pt x="105141" y="191053"/>
                  <a:pt x="107045" y="203620"/>
                  <a:pt x="116020" y="209005"/>
                </a:cubicBezTo>
                <a:cubicBezTo>
                  <a:pt x="123487" y="213485"/>
                  <a:pt x="139242" y="164011"/>
                  <a:pt x="142145" y="217714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C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511541" y="1334791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863783" y="1286574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228048" y="1295905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583524" y="1291905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233640" y="2941439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223717" y="2458292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233639" y="1984816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le 12"/>
          <p:cNvSpPr txBox="1">
            <a:spLocks/>
          </p:cNvSpPr>
          <p:nvPr/>
        </p:nvSpPr>
        <p:spPr>
          <a:xfrm>
            <a:off x="838200" y="134208"/>
            <a:ext cx="10515600" cy="1004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Hilbert- curve: Range Query</a:t>
            </a:r>
            <a:endParaRPr lang="en-US" sz="3800" dirty="0"/>
          </a:p>
        </p:txBody>
      </p:sp>
      <p:sp>
        <p:nvSpPr>
          <p:cNvPr id="47" name="Rectangle 46"/>
          <p:cNvSpPr/>
          <p:nvPr/>
        </p:nvSpPr>
        <p:spPr>
          <a:xfrm>
            <a:off x="2598018" y="4909606"/>
            <a:ext cx="673824" cy="32620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C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7" name="Right Brace 56"/>
          <p:cNvSpPr/>
          <p:nvPr/>
        </p:nvSpPr>
        <p:spPr>
          <a:xfrm rot="5400000">
            <a:off x="8495003" y="4842442"/>
            <a:ext cx="266676" cy="1562592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8417062" y="5837113"/>
            <a:ext cx="535496" cy="298579"/>
          </a:xfrm>
          <a:prstGeom prst="rect">
            <a:avLst/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59" name="Right Brace 58"/>
          <p:cNvSpPr/>
          <p:nvPr/>
        </p:nvSpPr>
        <p:spPr>
          <a:xfrm rot="5400000">
            <a:off x="6823596" y="5340827"/>
            <a:ext cx="266676" cy="568828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810069" y="5790350"/>
            <a:ext cx="430313" cy="298579"/>
          </a:xfrm>
          <a:prstGeom prst="rect">
            <a:avLst/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61" name="Right Brace 60"/>
          <p:cNvSpPr/>
          <p:nvPr/>
        </p:nvSpPr>
        <p:spPr>
          <a:xfrm rot="5400000">
            <a:off x="5337109" y="5303337"/>
            <a:ext cx="266676" cy="568828"/>
          </a:xfrm>
          <a:prstGeom prst="rightBr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238361" y="5801126"/>
            <a:ext cx="430313" cy="298579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229023" y="1968919"/>
            <a:ext cx="1277306" cy="960114"/>
          </a:xfrm>
          <a:prstGeom prst="rect">
            <a:avLst/>
          </a:prstGeom>
          <a:noFill/>
          <a:ln w="31750">
            <a:solidFill>
              <a:srgbClr val="FF0000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Q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87" name="Table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197454"/>
              </p:ext>
            </p:extLst>
          </p:nvPr>
        </p:nvGraphicFramePr>
        <p:xfrm>
          <a:off x="7106800" y="1464377"/>
          <a:ext cx="3041672" cy="218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18"/>
                <a:gridCol w="760418"/>
                <a:gridCol w="760418"/>
                <a:gridCol w="760418"/>
              </a:tblGrid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31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88" name="Straight Arrow Connector 87"/>
          <p:cNvCxnSpPr/>
          <p:nvPr/>
        </p:nvCxnSpPr>
        <p:spPr bwMode="auto">
          <a:xfrm>
            <a:off x="7024272" y="3805786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Arrow Connector 88"/>
          <p:cNvCxnSpPr/>
          <p:nvPr/>
        </p:nvCxnSpPr>
        <p:spPr bwMode="auto">
          <a:xfrm flipV="1">
            <a:off x="7024272" y="1214986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Rectangle 89"/>
          <p:cNvSpPr/>
          <p:nvPr/>
        </p:nvSpPr>
        <p:spPr bwMode="auto">
          <a:xfrm>
            <a:off x="7516032" y="391153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0       1       2      3 </a:t>
            </a:r>
          </a:p>
        </p:txBody>
      </p:sp>
      <p:sp>
        <p:nvSpPr>
          <p:cNvPr id="91" name="Rectangle 90"/>
          <p:cNvSpPr/>
          <p:nvPr/>
        </p:nvSpPr>
        <p:spPr bwMode="auto">
          <a:xfrm rot="16200000">
            <a:off x="5502658" y="2357986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7272327" y="3422196"/>
            <a:ext cx="790832" cy="0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H="1" flipV="1">
            <a:off x="8163520" y="2681763"/>
            <a:ext cx="7482" cy="629571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>
            <a:off x="7272327" y="2673788"/>
            <a:ext cx="724367" cy="7975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H="1" flipV="1">
            <a:off x="7369164" y="2134477"/>
            <a:ext cx="22648" cy="530401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H="1" flipV="1">
            <a:off x="7346516" y="1589511"/>
            <a:ext cx="22648" cy="530401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7346516" y="1589511"/>
            <a:ext cx="790832" cy="0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H="1">
            <a:off x="8171002" y="1691170"/>
            <a:ext cx="3741" cy="622935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8171002" y="2373040"/>
            <a:ext cx="790832" cy="0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H="1" flipV="1">
            <a:off x="8958686" y="1609196"/>
            <a:ext cx="7482" cy="629571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V="1">
            <a:off x="8958686" y="1541262"/>
            <a:ext cx="1115296" cy="17465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H="1">
            <a:off x="9954432" y="1656164"/>
            <a:ext cx="3741" cy="622935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H="1">
            <a:off x="9938204" y="2302988"/>
            <a:ext cx="3741" cy="622935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H="1">
            <a:off x="9086147" y="2939019"/>
            <a:ext cx="724367" cy="7975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H="1">
            <a:off x="9042876" y="2872711"/>
            <a:ext cx="3741" cy="622935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9163600" y="3544776"/>
            <a:ext cx="790832" cy="0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Down Arrow 106"/>
          <p:cNvSpPr/>
          <p:nvPr/>
        </p:nvSpPr>
        <p:spPr>
          <a:xfrm>
            <a:off x="9317701" y="4679923"/>
            <a:ext cx="261257" cy="540879"/>
          </a:xfrm>
          <a:prstGeom prst="down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Down Arrow 107"/>
          <p:cNvSpPr/>
          <p:nvPr/>
        </p:nvSpPr>
        <p:spPr>
          <a:xfrm flipV="1">
            <a:off x="3878684" y="5548755"/>
            <a:ext cx="261257" cy="497517"/>
          </a:xfrm>
          <a:prstGeom prst="down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305073" y="6244437"/>
            <a:ext cx="4307082" cy="550506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Need to pic min and max Hilbert curve values for this range 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03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42257" y="3175989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Addressing challenges of 2-Dimenions more directly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016290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Grid Files</a:t>
            </a:r>
            <a:endParaRPr lang="en-US" sz="3800" dirty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614265" y="1404936"/>
            <a:ext cx="7084348" cy="2965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100" b="1" dirty="0">
                <a:solidFill>
                  <a:srgbClr val="002060"/>
                </a:solidFill>
                <a:latin typeface="+mj-lt"/>
              </a:rPr>
              <a:t>Basic idea- </a:t>
            </a:r>
            <a:r>
              <a:rPr lang="en-US" altLang="en-US" sz="2100" dirty="0">
                <a:latin typeface="+mj-lt"/>
              </a:rPr>
              <a:t>Divide space into cells by a grid</a:t>
            </a:r>
          </a:p>
          <a:p>
            <a:pPr marL="800100" lvl="1" indent="-342900" eaLnBrk="1" hangingPunct="1">
              <a:lnSpc>
                <a:spcPct val="6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100" dirty="0" smtClean="0">
                <a:latin typeface="+mj-lt"/>
              </a:rPr>
              <a:t>Store </a:t>
            </a:r>
            <a:r>
              <a:rPr lang="en-US" altLang="en-US" sz="2100" dirty="0">
                <a:latin typeface="+mj-lt"/>
              </a:rPr>
              <a:t>data in each cell in distinct </a:t>
            </a:r>
            <a:r>
              <a:rPr lang="en-US" altLang="en-US" sz="2100" dirty="0" smtClean="0">
                <a:latin typeface="+mj-lt"/>
              </a:rPr>
              <a:t>disk page</a:t>
            </a:r>
            <a:endParaRPr lang="en-US" altLang="en-US" sz="2100" dirty="0">
              <a:latin typeface="+mj-lt"/>
            </a:endParaRPr>
          </a:p>
          <a:p>
            <a:pPr marL="800100" lvl="1" indent="-342900" eaLnBrk="1" hangingPunct="1">
              <a:lnSpc>
                <a:spcPct val="6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100" dirty="0" smtClean="0">
                <a:latin typeface="+mj-lt"/>
              </a:rPr>
              <a:t>Some sort of directory structure should be in main memory</a:t>
            </a:r>
          </a:p>
          <a:p>
            <a:pPr marL="800100" lvl="1" indent="-342900" eaLnBrk="1" hangingPunct="1">
              <a:lnSpc>
                <a:spcPct val="6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100" dirty="0" smtClean="0">
                <a:latin typeface="+mj-lt"/>
              </a:rPr>
              <a:t>Efficient </a:t>
            </a:r>
            <a:r>
              <a:rPr lang="en-US" altLang="en-US" sz="2100" dirty="0">
                <a:latin typeface="+mj-lt"/>
              </a:rPr>
              <a:t>for find, insert</a:t>
            </a:r>
            <a:r>
              <a:rPr lang="en-US" altLang="en-US" sz="2100" dirty="0" smtClean="0">
                <a:latin typeface="+mj-lt"/>
              </a:rPr>
              <a:t>, range and nearest </a:t>
            </a:r>
            <a:r>
              <a:rPr lang="en-US" altLang="en-US" sz="2100" dirty="0">
                <a:latin typeface="+mj-lt"/>
              </a:rPr>
              <a:t>neighbor</a:t>
            </a:r>
          </a:p>
          <a:p>
            <a:pPr marL="800100" lvl="1" indent="-342900" eaLnBrk="1" hangingPunct="1">
              <a:lnSpc>
                <a:spcPct val="6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100" dirty="0">
                <a:latin typeface="+mj-lt"/>
              </a:rPr>
              <a:t>But may have wastage of disk storage space</a:t>
            </a:r>
          </a:p>
          <a:p>
            <a:pPr marL="1257300" lvl="2" indent="-342900" eaLnBrk="1" hangingPunct="1">
              <a:lnSpc>
                <a:spcPct val="6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100" dirty="0">
                <a:latin typeface="+mj-lt"/>
              </a:rPr>
              <a:t>non-uniform data distribution over </a:t>
            </a:r>
            <a:r>
              <a:rPr lang="en-US" altLang="en-US" sz="2100" dirty="0" smtClean="0">
                <a:latin typeface="+mj-lt"/>
              </a:rPr>
              <a:t>space</a:t>
            </a:r>
            <a:endParaRPr lang="en-US" altLang="en-US" sz="2100" dirty="0">
              <a:latin typeface="+mj-lt"/>
            </a:endParaRPr>
          </a:p>
        </p:txBody>
      </p:sp>
      <p:pic>
        <p:nvPicPr>
          <p:cNvPr id="6" name="Picture 4" descr="fixed_gr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705" y="1308117"/>
            <a:ext cx="4142457" cy="3963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405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Grid Files</a:t>
            </a:r>
            <a:endParaRPr lang="en-US" sz="3800" dirty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811764" y="974630"/>
            <a:ext cx="7503897" cy="1594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marL="342900" indent="-342900" eaLnBrk="1" hangingPunct="1">
              <a:lnSpc>
                <a:spcPct val="6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100" dirty="0" smtClean="0">
                <a:latin typeface="+mj-lt"/>
              </a:rPr>
              <a:t> </a:t>
            </a:r>
            <a:r>
              <a:rPr lang="en-US" altLang="en-US" sz="2100" b="1" dirty="0">
                <a:solidFill>
                  <a:srgbClr val="002060"/>
                </a:solidFill>
                <a:latin typeface="+mj-lt"/>
              </a:rPr>
              <a:t>Refinement of basic idea into Grid Files</a:t>
            </a:r>
          </a:p>
          <a:p>
            <a:pPr marL="800100" lvl="1" indent="-342900" eaLnBrk="1" hangingPunct="1">
              <a:lnSpc>
                <a:spcPct val="6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100" dirty="0" smtClean="0">
                <a:latin typeface="+mj-lt"/>
              </a:rPr>
              <a:t>Use </a:t>
            </a:r>
            <a:r>
              <a:rPr lang="en-US" altLang="en-US" sz="2100" dirty="0">
                <a:latin typeface="+mj-lt"/>
              </a:rPr>
              <a:t>non-uniform grids </a:t>
            </a:r>
            <a:endParaRPr lang="en-US" altLang="en-US" sz="2100" dirty="0" smtClean="0">
              <a:latin typeface="+mj-lt"/>
            </a:endParaRPr>
          </a:p>
          <a:p>
            <a:pPr marL="800100" lvl="1" indent="-342900" eaLnBrk="1" hangingPunct="1">
              <a:lnSpc>
                <a:spcPct val="6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100" dirty="0" smtClean="0">
                <a:latin typeface="+mj-lt"/>
              </a:rPr>
              <a:t>Linear </a:t>
            </a:r>
            <a:r>
              <a:rPr lang="en-US" altLang="en-US" sz="2100" dirty="0">
                <a:latin typeface="+mj-lt"/>
              </a:rPr>
              <a:t>scale store row and column boundaries</a:t>
            </a:r>
          </a:p>
          <a:p>
            <a:pPr marL="800100" lvl="1" indent="-342900" eaLnBrk="1" hangingPunct="1">
              <a:lnSpc>
                <a:spcPct val="6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100" dirty="0" smtClean="0">
                <a:latin typeface="+mj-lt"/>
              </a:rPr>
              <a:t>Allow </a:t>
            </a:r>
            <a:r>
              <a:rPr lang="en-US" altLang="en-US" sz="2100" dirty="0">
                <a:latin typeface="+mj-lt"/>
              </a:rPr>
              <a:t>sharing of disk </a:t>
            </a:r>
            <a:r>
              <a:rPr lang="en-US" altLang="en-US" sz="2100" dirty="0" smtClean="0">
                <a:latin typeface="+mj-lt"/>
              </a:rPr>
              <a:t>pages </a:t>
            </a:r>
            <a:r>
              <a:rPr lang="en-US" altLang="en-US" sz="2100" dirty="0">
                <a:latin typeface="+mj-lt"/>
              </a:rPr>
              <a:t>across grid </a:t>
            </a:r>
            <a:r>
              <a:rPr lang="en-US" altLang="en-US" sz="2100" dirty="0" smtClean="0">
                <a:latin typeface="+mj-lt"/>
              </a:rPr>
              <a:t>cells</a:t>
            </a:r>
            <a:endParaRPr lang="en-US" altLang="en-US" sz="2100" dirty="0">
              <a:latin typeface="+mj-lt"/>
            </a:endParaRPr>
          </a:p>
        </p:txBody>
      </p:sp>
      <p:pic>
        <p:nvPicPr>
          <p:cNvPr id="6" name="Picture 4" descr="grid_f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531" y="2797606"/>
            <a:ext cx="8535297" cy="3748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427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Grid Files (insertion example)</a:t>
            </a:r>
            <a:endParaRPr lang="en-US" sz="3800" dirty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828240" y="900489"/>
            <a:ext cx="7503897" cy="28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marL="342900" indent="-342900" eaLnBrk="1" hangingPunct="1">
              <a:lnSpc>
                <a:spcPct val="6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100" dirty="0" smtClean="0">
                <a:latin typeface="+mj-lt"/>
              </a:rPr>
              <a:t> </a:t>
            </a:r>
            <a:r>
              <a:rPr lang="en-US" altLang="en-US" sz="2100" b="1" dirty="0" smtClean="0">
                <a:solidFill>
                  <a:srgbClr val="002060"/>
                </a:solidFill>
                <a:latin typeface="+mj-lt"/>
              </a:rPr>
              <a:t>Capacity of bucket = 3</a:t>
            </a:r>
            <a:endParaRPr lang="en-US" altLang="en-US" sz="2100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4265" y="6260927"/>
            <a:ext cx="114376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J. </a:t>
            </a:r>
            <a:r>
              <a:rPr lang="en-US" sz="1400" dirty="0" err="1" smtClean="0"/>
              <a:t>Nievergelt</a:t>
            </a:r>
            <a:r>
              <a:rPr lang="en-US" sz="1400" dirty="0" smtClean="0"/>
              <a:t> and  </a:t>
            </a:r>
            <a:r>
              <a:rPr lang="en-US" sz="1400" dirty="0"/>
              <a:t>H. </a:t>
            </a:r>
            <a:r>
              <a:rPr lang="en-US" sz="1400" dirty="0" err="1" smtClean="0"/>
              <a:t>Hinterberger</a:t>
            </a:r>
            <a:r>
              <a:rPr lang="en-US" sz="1400" dirty="0" smtClean="0"/>
              <a:t>. </a:t>
            </a:r>
            <a:r>
              <a:rPr lang="en-US" sz="1400" dirty="0"/>
              <a:t>The Grid File: An Adaptable, Symmetric </a:t>
            </a:r>
            <a:r>
              <a:rPr lang="en-US" sz="1400" dirty="0" err="1"/>
              <a:t>Multikey</a:t>
            </a:r>
            <a:r>
              <a:rPr lang="en-US" sz="1400" dirty="0"/>
              <a:t> File </a:t>
            </a:r>
            <a:r>
              <a:rPr lang="en-US" sz="1400" dirty="0" smtClean="0"/>
              <a:t>Structure. ACM </a:t>
            </a:r>
            <a:r>
              <a:rPr lang="en-US" sz="1400" dirty="0"/>
              <a:t>Transactions on Database Systems, Vol. 9, No. 1, March 1994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6324" y="2025650"/>
            <a:ext cx="7819351" cy="280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19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114422"/>
              </p:ext>
            </p:extLst>
          </p:nvPr>
        </p:nvGraphicFramePr>
        <p:xfrm>
          <a:off x="2092409" y="2380735"/>
          <a:ext cx="2578444" cy="190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11"/>
                <a:gridCol w="644611"/>
                <a:gridCol w="644611"/>
                <a:gridCol w="644611"/>
              </a:tblGrid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7" name="Straight Connector 26"/>
          <p:cNvCxnSpPr/>
          <p:nvPr/>
        </p:nvCxnSpPr>
        <p:spPr>
          <a:xfrm flipV="1">
            <a:off x="1767716" y="4282931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507890" y="1284045"/>
            <a:ext cx="5222791" cy="4942702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b="1" dirty="0" smtClean="0">
                <a:solidFill>
                  <a:srgbClr val="0070C0"/>
                </a:solidFill>
              </a:rPr>
              <a:t>Goal: </a:t>
            </a:r>
            <a:r>
              <a:rPr lang="en-US" sz="2000" dirty="0" smtClean="0"/>
              <a:t>Store spatial objects A,B and C in storage system such that following queries can be executed efficiently.</a:t>
            </a:r>
          </a:p>
          <a:p>
            <a:pPr lvl="0"/>
            <a:r>
              <a:rPr lang="en-US" sz="2000" dirty="0" smtClean="0">
                <a:solidFill>
                  <a:srgbClr val="0070C0"/>
                </a:solidFill>
              </a:rPr>
              <a:t>Point Queries: </a:t>
            </a:r>
          </a:p>
          <a:p>
            <a:pPr lvl="0"/>
            <a:r>
              <a:rPr lang="en-US" sz="2000" dirty="0" smtClean="0">
                <a:solidFill>
                  <a:srgbClr val="0070C0"/>
                </a:solidFill>
              </a:rPr>
              <a:t>Range Queries:</a:t>
            </a:r>
          </a:p>
          <a:p>
            <a:pPr lvl="0"/>
            <a:r>
              <a:rPr lang="en-US" sz="2000" dirty="0" smtClean="0">
                <a:solidFill>
                  <a:srgbClr val="0070C0"/>
                </a:solidFill>
              </a:rPr>
              <a:t>Nearest Neighbor Queries</a:t>
            </a:r>
          </a:p>
          <a:p>
            <a:pPr lvl="1"/>
            <a:r>
              <a:rPr lang="en-US" sz="1900" dirty="0" smtClean="0"/>
              <a:t>Find the nearest spatial object (or k nearest spatial objects) of the point (2,1)</a:t>
            </a:r>
          </a:p>
          <a:p>
            <a:pPr lvl="0"/>
            <a:r>
              <a:rPr lang="en-US" sz="2000" dirty="0" smtClean="0">
                <a:solidFill>
                  <a:srgbClr val="0070C0"/>
                </a:solidFill>
              </a:rPr>
              <a:t>Spatial Joins:  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863811" y="4485504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1863811" y="1894704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1931772" y="468580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0      1      2      3 </a:t>
            </a:r>
          </a:p>
        </p:txBody>
      </p:sp>
      <p:sp>
        <p:nvSpPr>
          <p:cNvPr id="19" name="Rectangle 18"/>
          <p:cNvSpPr/>
          <p:nvPr/>
        </p:nvSpPr>
        <p:spPr bwMode="auto">
          <a:xfrm rot="16200000">
            <a:off x="342447" y="3246710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3693188" y="2565263"/>
            <a:ext cx="941615" cy="1140823"/>
          </a:xfrm>
          <a:custGeom>
            <a:avLst/>
            <a:gdLst>
              <a:gd name="connsiteX0" fmla="*/ 130629 w 1428206"/>
              <a:gd name="connsiteY0" fmla="*/ 618309 h 1332412"/>
              <a:gd name="connsiteX1" fmla="*/ 78377 w 1428206"/>
              <a:gd name="connsiteY1" fmla="*/ 687977 h 1332412"/>
              <a:gd name="connsiteX2" fmla="*/ 69669 w 1428206"/>
              <a:gd name="connsiteY2" fmla="*/ 714103 h 1332412"/>
              <a:gd name="connsiteX3" fmla="*/ 26126 w 1428206"/>
              <a:gd name="connsiteY3" fmla="*/ 783772 h 1332412"/>
              <a:gd name="connsiteX4" fmla="*/ 8709 w 1428206"/>
              <a:gd name="connsiteY4" fmla="*/ 853440 h 1332412"/>
              <a:gd name="connsiteX5" fmla="*/ 0 w 1428206"/>
              <a:gd name="connsiteY5" fmla="*/ 888274 h 1332412"/>
              <a:gd name="connsiteX6" fmla="*/ 17417 w 1428206"/>
              <a:gd name="connsiteY6" fmla="*/ 1079863 h 1332412"/>
              <a:gd name="connsiteX7" fmla="*/ 34834 w 1428206"/>
              <a:gd name="connsiteY7" fmla="*/ 1105989 h 1332412"/>
              <a:gd name="connsiteX8" fmla="*/ 43543 w 1428206"/>
              <a:gd name="connsiteY8" fmla="*/ 1132114 h 1332412"/>
              <a:gd name="connsiteX9" fmla="*/ 69669 w 1428206"/>
              <a:gd name="connsiteY9" fmla="*/ 1149532 h 1332412"/>
              <a:gd name="connsiteX10" fmla="*/ 87086 w 1428206"/>
              <a:gd name="connsiteY10" fmla="*/ 1193074 h 1332412"/>
              <a:gd name="connsiteX11" fmla="*/ 139337 w 1428206"/>
              <a:gd name="connsiteY11" fmla="*/ 1236617 h 1332412"/>
              <a:gd name="connsiteX12" fmla="*/ 156754 w 1428206"/>
              <a:gd name="connsiteY12" fmla="*/ 1262743 h 1332412"/>
              <a:gd name="connsiteX13" fmla="*/ 235132 w 1428206"/>
              <a:gd name="connsiteY13" fmla="*/ 1306286 h 1332412"/>
              <a:gd name="connsiteX14" fmla="*/ 278674 w 1428206"/>
              <a:gd name="connsiteY14" fmla="*/ 1332412 h 1332412"/>
              <a:gd name="connsiteX15" fmla="*/ 357052 w 1428206"/>
              <a:gd name="connsiteY15" fmla="*/ 1323703 h 1332412"/>
              <a:gd name="connsiteX16" fmla="*/ 391886 w 1428206"/>
              <a:gd name="connsiteY16" fmla="*/ 1271452 h 1332412"/>
              <a:gd name="connsiteX17" fmla="*/ 409303 w 1428206"/>
              <a:gd name="connsiteY17" fmla="*/ 1245326 h 1332412"/>
              <a:gd name="connsiteX18" fmla="*/ 418012 w 1428206"/>
              <a:gd name="connsiteY18" fmla="*/ 1193074 h 1332412"/>
              <a:gd name="connsiteX19" fmla="*/ 435429 w 1428206"/>
              <a:gd name="connsiteY19" fmla="*/ 1166949 h 1332412"/>
              <a:gd name="connsiteX20" fmla="*/ 496389 w 1428206"/>
              <a:gd name="connsiteY20" fmla="*/ 1123406 h 1332412"/>
              <a:gd name="connsiteX21" fmla="*/ 670560 w 1428206"/>
              <a:gd name="connsiteY21" fmla="*/ 1132114 h 1332412"/>
              <a:gd name="connsiteX22" fmla="*/ 748937 w 1428206"/>
              <a:gd name="connsiteY22" fmla="*/ 1166949 h 1332412"/>
              <a:gd name="connsiteX23" fmla="*/ 809897 w 1428206"/>
              <a:gd name="connsiteY23" fmla="*/ 1184366 h 1332412"/>
              <a:gd name="connsiteX24" fmla="*/ 879566 w 1428206"/>
              <a:gd name="connsiteY24" fmla="*/ 1201783 h 1332412"/>
              <a:gd name="connsiteX25" fmla="*/ 1114697 w 1428206"/>
              <a:gd name="connsiteY25" fmla="*/ 1193074 h 1332412"/>
              <a:gd name="connsiteX26" fmla="*/ 1140823 w 1428206"/>
              <a:gd name="connsiteY26" fmla="*/ 1184366 h 1332412"/>
              <a:gd name="connsiteX27" fmla="*/ 1175657 w 1428206"/>
              <a:gd name="connsiteY27" fmla="*/ 1175657 h 1332412"/>
              <a:gd name="connsiteX28" fmla="*/ 1227909 w 1428206"/>
              <a:gd name="connsiteY28" fmla="*/ 1158240 h 1332412"/>
              <a:gd name="connsiteX29" fmla="*/ 1288869 w 1428206"/>
              <a:gd name="connsiteY29" fmla="*/ 1140823 h 1332412"/>
              <a:gd name="connsiteX30" fmla="*/ 1341120 w 1428206"/>
              <a:gd name="connsiteY30" fmla="*/ 1114697 h 1332412"/>
              <a:gd name="connsiteX31" fmla="*/ 1375954 w 1428206"/>
              <a:gd name="connsiteY31" fmla="*/ 1079863 h 1332412"/>
              <a:gd name="connsiteX32" fmla="*/ 1402080 w 1428206"/>
              <a:gd name="connsiteY32" fmla="*/ 1062446 h 1332412"/>
              <a:gd name="connsiteX33" fmla="*/ 1410789 w 1428206"/>
              <a:gd name="connsiteY33" fmla="*/ 1036320 h 1332412"/>
              <a:gd name="connsiteX34" fmla="*/ 1428206 w 1428206"/>
              <a:gd name="connsiteY34" fmla="*/ 923109 h 1332412"/>
              <a:gd name="connsiteX35" fmla="*/ 1419497 w 1428206"/>
              <a:gd name="connsiteY35" fmla="*/ 644434 h 1332412"/>
              <a:gd name="connsiteX36" fmla="*/ 1410789 w 1428206"/>
              <a:gd name="connsiteY36" fmla="*/ 618309 h 1332412"/>
              <a:gd name="connsiteX37" fmla="*/ 1402080 w 1428206"/>
              <a:gd name="connsiteY37" fmla="*/ 574766 h 1332412"/>
              <a:gd name="connsiteX38" fmla="*/ 1393372 w 1428206"/>
              <a:gd name="connsiteY38" fmla="*/ 548640 h 1332412"/>
              <a:gd name="connsiteX39" fmla="*/ 1384663 w 1428206"/>
              <a:gd name="connsiteY39" fmla="*/ 513806 h 1332412"/>
              <a:gd name="connsiteX40" fmla="*/ 1367246 w 1428206"/>
              <a:gd name="connsiteY40" fmla="*/ 400594 h 1332412"/>
              <a:gd name="connsiteX41" fmla="*/ 1349829 w 1428206"/>
              <a:gd name="connsiteY41" fmla="*/ 374469 h 1332412"/>
              <a:gd name="connsiteX42" fmla="*/ 1332412 w 1428206"/>
              <a:gd name="connsiteY42" fmla="*/ 322217 h 1332412"/>
              <a:gd name="connsiteX43" fmla="*/ 1297577 w 1428206"/>
              <a:gd name="connsiteY43" fmla="*/ 261257 h 1332412"/>
              <a:gd name="connsiteX44" fmla="*/ 1280160 w 1428206"/>
              <a:gd name="connsiteY44" fmla="*/ 226423 h 1332412"/>
              <a:gd name="connsiteX45" fmla="*/ 1254034 w 1428206"/>
              <a:gd name="connsiteY45" fmla="*/ 156754 h 1332412"/>
              <a:gd name="connsiteX46" fmla="*/ 1245326 w 1428206"/>
              <a:gd name="connsiteY46" fmla="*/ 121920 h 1332412"/>
              <a:gd name="connsiteX47" fmla="*/ 1219200 w 1428206"/>
              <a:gd name="connsiteY47" fmla="*/ 95794 h 1332412"/>
              <a:gd name="connsiteX48" fmla="*/ 1149532 w 1428206"/>
              <a:gd name="connsiteY48" fmla="*/ 60960 h 1332412"/>
              <a:gd name="connsiteX49" fmla="*/ 1105989 w 1428206"/>
              <a:gd name="connsiteY49" fmla="*/ 52252 h 1332412"/>
              <a:gd name="connsiteX50" fmla="*/ 1053737 w 1428206"/>
              <a:gd name="connsiteY50" fmla="*/ 34834 h 1332412"/>
              <a:gd name="connsiteX51" fmla="*/ 1018903 w 1428206"/>
              <a:gd name="connsiteY51" fmla="*/ 26126 h 1332412"/>
              <a:gd name="connsiteX52" fmla="*/ 975360 w 1428206"/>
              <a:gd name="connsiteY52" fmla="*/ 17417 h 1332412"/>
              <a:gd name="connsiteX53" fmla="*/ 923109 w 1428206"/>
              <a:gd name="connsiteY53" fmla="*/ 0 h 1332412"/>
              <a:gd name="connsiteX54" fmla="*/ 766354 w 1428206"/>
              <a:gd name="connsiteY54" fmla="*/ 8709 h 1332412"/>
              <a:gd name="connsiteX55" fmla="*/ 740229 w 1428206"/>
              <a:gd name="connsiteY55" fmla="*/ 43543 h 1332412"/>
              <a:gd name="connsiteX56" fmla="*/ 705394 w 1428206"/>
              <a:gd name="connsiteY56" fmla="*/ 78377 h 1332412"/>
              <a:gd name="connsiteX57" fmla="*/ 731520 w 1428206"/>
              <a:gd name="connsiteY57" fmla="*/ 235132 h 1332412"/>
              <a:gd name="connsiteX58" fmla="*/ 748937 w 1428206"/>
              <a:gd name="connsiteY58" fmla="*/ 261257 h 1332412"/>
              <a:gd name="connsiteX59" fmla="*/ 766354 w 1428206"/>
              <a:gd name="connsiteY59" fmla="*/ 313509 h 1332412"/>
              <a:gd name="connsiteX60" fmla="*/ 748937 w 1428206"/>
              <a:gd name="connsiteY60" fmla="*/ 339634 h 1332412"/>
              <a:gd name="connsiteX61" fmla="*/ 705394 w 1428206"/>
              <a:gd name="connsiteY61" fmla="*/ 348343 h 1332412"/>
              <a:gd name="connsiteX62" fmla="*/ 644434 w 1428206"/>
              <a:gd name="connsiteY62" fmla="*/ 365760 h 1332412"/>
              <a:gd name="connsiteX63" fmla="*/ 609600 w 1428206"/>
              <a:gd name="connsiteY63" fmla="*/ 374469 h 1332412"/>
              <a:gd name="connsiteX64" fmla="*/ 583474 w 1428206"/>
              <a:gd name="connsiteY64" fmla="*/ 391886 h 1332412"/>
              <a:gd name="connsiteX65" fmla="*/ 487680 w 1428206"/>
              <a:gd name="connsiteY65" fmla="*/ 409303 h 1332412"/>
              <a:gd name="connsiteX66" fmla="*/ 400594 w 1428206"/>
              <a:gd name="connsiteY66" fmla="*/ 461554 h 1332412"/>
              <a:gd name="connsiteX67" fmla="*/ 374469 w 1428206"/>
              <a:gd name="connsiteY67" fmla="*/ 478972 h 1332412"/>
              <a:gd name="connsiteX68" fmla="*/ 348343 w 1428206"/>
              <a:gd name="connsiteY68" fmla="*/ 487680 h 1332412"/>
              <a:gd name="connsiteX69" fmla="*/ 313509 w 1428206"/>
              <a:gd name="connsiteY69" fmla="*/ 505097 h 1332412"/>
              <a:gd name="connsiteX70" fmla="*/ 278674 w 1428206"/>
              <a:gd name="connsiteY70" fmla="*/ 513806 h 1332412"/>
              <a:gd name="connsiteX71" fmla="*/ 252549 w 1428206"/>
              <a:gd name="connsiteY71" fmla="*/ 531223 h 1332412"/>
              <a:gd name="connsiteX72" fmla="*/ 226423 w 1428206"/>
              <a:gd name="connsiteY72" fmla="*/ 539932 h 1332412"/>
              <a:gd name="connsiteX73" fmla="*/ 200297 w 1428206"/>
              <a:gd name="connsiteY73" fmla="*/ 566057 h 1332412"/>
              <a:gd name="connsiteX74" fmla="*/ 174172 w 1428206"/>
              <a:gd name="connsiteY74" fmla="*/ 583474 h 1332412"/>
              <a:gd name="connsiteX75" fmla="*/ 156754 w 1428206"/>
              <a:gd name="connsiteY75" fmla="*/ 609600 h 1332412"/>
              <a:gd name="connsiteX76" fmla="*/ 130629 w 1428206"/>
              <a:gd name="connsiteY76" fmla="*/ 618309 h 13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428206" h="1332412">
                <a:moveTo>
                  <a:pt x="130629" y="618309"/>
                </a:moveTo>
                <a:cubicBezTo>
                  <a:pt x="117566" y="631372"/>
                  <a:pt x="87619" y="669494"/>
                  <a:pt x="78377" y="687977"/>
                </a:cubicBezTo>
                <a:cubicBezTo>
                  <a:pt x="74272" y="696188"/>
                  <a:pt x="74223" y="706133"/>
                  <a:pt x="69669" y="714103"/>
                </a:cubicBezTo>
                <a:cubicBezTo>
                  <a:pt x="26796" y="789132"/>
                  <a:pt x="58046" y="709292"/>
                  <a:pt x="26126" y="783772"/>
                </a:cubicBezTo>
                <a:cubicBezTo>
                  <a:pt x="15350" y="808916"/>
                  <a:pt x="15002" y="825120"/>
                  <a:pt x="8709" y="853440"/>
                </a:cubicBezTo>
                <a:cubicBezTo>
                  <a:pt x="6113" y="865124"/>
                  <a:pt x="2903" y="876663"/>
                  <a:pt x="0" y="888274"/>
                </a:cubicBezTo>
                <a:cubicBezTo>
                  <a:pt x="5806" y="952137"/>
                  <a:pt x="7286" y="1016542"/>
                  <a:pt x="17417" y="1079863"/>
                </a:cubicBezTo>
                <a:cubicBezTo>
                  <a:pt x="19071" y="1090198"/>
                  <a:pt x="30153" y="1096628"/>
                  <a:pt x="34834" y="1105989"/>
                </a:cubicBezTo>
                <a:cubicBezTo>
                  <a:pt x="38939" y="1114199"/>
                  <a:pt x="37809" y="1124946"/>
                  <a:pt x="43543" y="1132114"/>
                </a:cubicBezTo>
                <a:cubicBezTo>
                  <a:pt x="50082" y="1140287"/>
                  <a:pt x="60960" y="1143726"/>
                  <a:pt x="69669" y="1149532"/>
                </a:cubicBezTo>
                <a:cubicBezTo>
                  <a:pt x="75475" y="1164046"/>
                  <a:pt x="79330" y="1179502"/>
                  <a:pt x="87086" y="1193074"/>
                </a:cubicBezTo>
                <a:cubicBezTo>
                  <a:pt x="94008" y="1205187"/>
                  <a:pt x="134628" y="1233086"/>
                  <a:pt x="139337" y="1236617"/>
                </a:cubicBezTo>
                <a:cubicBezTo>
                  <a:pt x="145143" y="1245326"/>
                  <a:pt x="148877" y="1255851"/>
                  <a:pt x="156754" y="1262743"/>
                </a:cubicBezTo>
                <a:cubicBezTo>
                  <a:pt x="229976" y="1326812"/>
                  <a:pt x="183301" y="1280370"/>
                  <a:pt x="235132" y="1306286"/>
                </a:cubicBezTo>
                <a:cubicBezTo>
                  <a:pt x="250271" y="1313856"/>
                  <a:pt x="264160" y="1323703"/>
                  <a:pt x="278674" y="1332412"/>
                </a:cubicBezTo>
                <a:cubicBezTo>
                  <a:pt x="304800" y="1329509"/>
                  <a:pt x="332114" y="1332016"/>
                  <a:pt x="357052" y="1323703"/>
                </a:cubicBezTo>
                <a:cubicBezTo>
                  <a:pt x="386765" y="1313799"/>
                  <a:pt x="381446" y="1292332"/>
                  <a:pt x="391886" y="1271452"/>
                </a:cubicBezTo>
                <a:cubicBezTo>
                  <a:pt x="396567" y="1262091"/>
                  <a:pt x="403497" y="1254035"/>
                  <a:pt x="409303" y="1245326"/>
                </a:cubicBezTo>
                <a:cubicBezTo>
                  <a:pt x="412206" y="1227909"/>
                  <a:pt x="412428" y="1209825"/>
                  <a:pt x="418012" y="1193074"/>
                </a:cubicBezTo>
                <a:cubicBezTo>
                  <a:pt x="421322" y="1183145"/>
                  <a:pt x="428729" y="1174989"/>
                  <a:pt x="435429" y="1166949"/>
                </a:cubicBezTo>
                <a:cubicBezTo>
                  <a:pt x="460648" y="1136686"/>
                  <a:pt x="461170" y="1141015"/>
                  <a:pt x="496389" y="1123406"/>
                </a:cubicBezTo>
                <a:cubicBezTo>
                  <a:pt x="554446" y="1126309"/>
                  <a:pt x="612845" y="1125188"/>
                  <a:pt x="670560" y="1132114"/>
                </a:cubicBezTo>
                <a:cubicBezTo>
                  <a:pt x="689313" y="1134364"/>
                  <a:pt x="730717" y="1159141"/>
                  <a:pt x="748937" y="1166949"/>
                </a:cubicBezTo>
                <a:cubicBezTo>
                  <a:pt x="769809" y="1175894"/>
                  <a:pt x="787813" y="1178056"/>
                  <a:pt x="809897" y="1184366"/>
                </a:cubicBezTo>
                <a:cubicBezTo>
                  <a:pt x="872373" y="1202216"/>
                  <a:pt x="791051" y="1184079"/>
                  <a:pt x="879566" y="1201783"/>
                </a:cubicBezTo>
                <a:cubicBezTo>
                  <a:pt x="957943" y="1198880"/>
                  <a:pt x="1036440" y="1198291"/>
                  <a:pt x="1114697" y="1193074"/>
                </a:cubicBezTo>
                <a:cubicBezTo>
                  <a:pt x="1123856" y="1192463"/>
                  <a:pt x="1131997" y="1186888"/>
                  <a:pt x="1140823" y="1184366"/>
                </a:cubicBezTo>
                <a:cubicBezTo>
                  <a:pt x="1152331" y="1181078"/>
                  <a:pt x="1164193" y="1179096"/>
                  <a:pt x="1175657" y="1175657"/>
                </a:cubicBezTo>
                <a:cubicBezTo>
                  <a:pt x="1193242" y="1170381"/>
                  <a:pt x="1210324" y="1163515"/>
                  <a:pt x="1227909" y="1158240"/>
                </a:cubicBezTo>
                <a:cubicBezTo>
                  <a:pt x="1241866" y="1154053"/>
                  <a:pt x="1274232" y="1148142"/>
                  <a:pt x="1288869" y="1140823"/>
                </a:cubicBezTo>
                <a:cubicBezTo>
                  <a:pt x="1356396" y="1107059"/>
                  <a:pt x="1275451" y="1136588"/>
                  <a:pt x="1341120" y="1114697"/>
                </a:cubicBezTo>
                <a:cubicBezTo>
                  <a:pt x="1352731" y="1103086"/>
                  <a:pt x="1363486" y="1090550"/>
                  <a:pt x="1375954" y="1079863"/>
                </a:cubicBezTo>
                <a:cubicBezTo>
                  <a:pt x="1383901" y="1073052"/>
                  <a:pt x="1395542" y="1070619"/>
                  <a:pt x="1402080" y="1062446"/>
                </a:cubicBezTo>
                <a:cubicBezTo>
                  <a:pt x="1407815" y="1055278"/>
                  <a:pt x="1408563" y="1045226"/>
                  <a:pt x="1410789" y="1036320"/>
                </a:cubicBezTo>
                <a:cubicBezTo>
                  <a:pt x="1420761" y="996433"/>
                  <a:pt x="1422919" y="965399"/>
                  <a:pt x="1428206" y="923109"/>
                </a:cubicBezTo>
                <a:cubicBezTo>
                  <a:pt x="1425303" y="830217"/>
                  <a:pt x="1424799" y="737220"/>
                  <a:pt x="1419497" y="644434"/>
                </a:cubicBezTo>
                <a:cubicBezTo>
                  <a:pt x="1418973" y="635270"/>
                  <a:pt x="1413015" y="627214"/>
                  <a:pt x="1410789" y="618309"/>
                </a:cubicBezTo>
                <a:cubicBezTo>
                  <a:pt x="1407199" y="603949"/>
                  <a:pt x="1405670" y="589126"/>
                  <a:pt x="1402080" y="574766"/>
                </a:cubicBezTo>
                <a:cubicBezTo>
                  <a:pt x="1399854" y="565860"/>
                  <a:pt x="1395894" y="557466"/>
                  <a:pt x="1393372" y="548640"/>
                </a:cubicBezTo>
                <a:cubicBezTo>
                  <a:pt x="1390084" y="537132"/>
                  <a:pt x="1387566" y="525417"/>
                  <a:pt x="1384663" y="513806"/>
                </a:cubicBezTo>
                <a:cubicBezTo>
                  <a:pt x="1382916" y="498080"/>
                  <a:pt x="1378557" y="426988"/>
                  <a:pt x="1367246" y="400594"/>
                </a:cubicBezTo>
                <a:cubicBezTo>
                  <a:pt x="1363123" y="390974"/>
                  <a:pt x="1354080" y="384033"/>
                  <a:pt x="1349829" y="374469"/>
                </a:cubicBezTo>
                <a:cubicBezTo>
                  <a:pt x="1342373" y="357692"/>
                  <a:pt x="1340623" y="338638"/>
                  <a:pt x="1332412" y="322217"/>
                </a:cubicBezTo>
                <a:cubicBezTo>
                  <a:pt x="1279764" y="216927"/>
                  <a:pt x="1346824" y="347441"/>
                  <a:pt x="1297577" y="261257"/>
                </a:cubicBezTo>
                <a:cubicBezTo>
                  <a:pt x="1291136" y="249986"/>
                  <a:pt x="1285966" y="238034"/>
                  <a:pt x="1280160" y="226423"/>
                </a:cubicBezTo>
                <a:cubicBezTo>
                  <a:pt x="1258074" y="115988"/>
                  <a:pt x="1287671" y="235239"/>
                  <a:pt x="1254034" y="156754"/>
                </a:cubicBezTo>
                <a:cubicBezTo>
                  <a:pt x="1249319" y="145753"/>
                  <a:pt x="1251264" y="132312"/>
                  <a:pt x="1245326" y="121920"/>
                </a:cubicBezTo>
                <a:cubicBezTo>
                  <a:pt x="1239216" y="111227"/>
                  <a:pt x="1228661" y="103678"/>
                  <a:pt x="1219200" y="95794"/>
                </a:cubicBezTo>
                <a:cubicBezTo>
                  <a:pt x="1198984" y="78947"/>
                  <a:pt x="1174539" y="68462"/>
                  <a:pt x="1149532" y="60960"/>
                </a:cubicBezTo>
                <a:cubicBezTo>
                  <a:pt x="1135354" y="56707"/>
                  <a:pt x="1120269" y="56147"/>
                  <a:pt x="1105989" y="52252"/>
                </a:cubicBezTo>
                <a:cubicBezTo>
                  <a:pt x="1088276" y="47421"/>
                  <a:pt x="1071548" y="39287"/>
                  <a:pt x="1053737" y="34834"/>
                </a:cubicBezTo>
                <a:cubicBezTo>
                  <a:pt x="1042126" y="31931"/>
                  <a:pt x="1030587" y="28722"/>
                  <a:pt x="1018903" y="26126"/>
                </a:cubicBezTo>
                <a:cubicBezTo>
                  <a:pt x="1004454" y="22915"/>
                  <a:pt x="989640" y="21312"/>
                  <a:pt x="975360" y="17417"/>
                </a:cubicBezTo>
                <a:cubicBezTo>
                  <a:pt x="957648" y="12586"/>
                  <a:pt x="940526" y="5806"/>
                  <a:pt x="923109" y="0"/>
                </a:cubicBezTo>
                <a:cubicBezTo>
                  <a:pt x="870857" y="2903"/>
                  <a:pt x="817263" y="-3412"/>
                  <a:pt x="766354" y="8709"/>
                </a:cubicBezTo>
                <a:cubicBezTo>
                  <a:pt x="752235" y="12071"/>
                  <a:pt x="749787" y="32620"/>
                  <a:pt x="740229" y="43543"/>
                </a:cubicBezTo>
                <a:cubicBezTo>
                  <a:pt x="729416" y="55901"/>
                  <a:pt x="717006" y="66766"/>
                  <a:pt x="705394" y="78377"/>
                </a:cubicBezTo>
                <a:cubicBezTo>
                  <a:pt x="712745" y="181284"/>
                  <a:pt x="696610" y="174039"/>
                  <a:pt x="731520" y="235132"/>
                </a:cubicBezTo>
                <a:cubicBezTo>
                  <a:pt x="736713" y="244219"/>
                  <a:pt x="744686" y="251693"/>
                  <a:pt x="748937" y="261257"/>
                </a:cubicBezTo>
                <a:cubicBezTo>
                  <a:pt x="756393" y="278034"/>
                  <a:pt x="766354" y="313509"/>
                  <a:pt x="766354" y="313509"/>
                </a:cubicBezTo>
                <a:cubicBezTo>
                  <a:pt x="760548" y="322217"/>
                  <a:pt x="758024" y="334441"/>
                  <a:pt x="748937" y="339634"/>
                </a:cubicBezTo>
                <a:cubicBezTo>
                  <a:pt x="736085" y="346978"/>
                  <a:pt x="719843" y="345132"/>
                  <a:pt x="705394" y="348343"/>
                </a:cubicBezTo>
                <a:cubicBezTo>
                  <a:pt x="644155" y="361952"/>
                  <a:pt x="695336" y="351217"/>
                  <a:pt x="644434" y="365760"/>
                </a:cubicBezTo>
                <a:cubicBezTo>
                  <a:pt x="632926" y="369048"/>
                  <a:pt x="621211" y="371566"/>
                  <a:pt x="609600" y="374469"/>
                </a:cubicBezTo>
                <a:cubicBezTo>
                  <a:pt x="600891" y="380275"/>
                  <a:pt x="593499" y="388879"/>
                  <a:pt x="583474" y="391886"/>
                </a:cubicBezTo>
                <a:cubicBezTo>
                  <a:pt x="514590" y="412551"/>
                  <a:pt x="540139" y="389630"/>
                  <a:pt x="487680" y="409303"/>
                </a:cubicBezTo>
                <a:cubicBezTo>
                  <a:pt x="457077" y="420779"/>
                  <a:pt x="426634" y="444194"/>
                  <a:pt x="400594" y="461554"/>
                </a:cubicBezTo>
                <a:cubicBezTo>
                  <a:pt x="391885" y="467360"/>
                  <a:pt x="384398" y="475662"/>
                  <a:pt x="374469" y="478972"/>
                </a:cubicBezTo>
                <a:cubicBezTo>
                  <a:pt x="365760" y="481875"/>
                  <a:pt x="356780" y="484064"/>
                  <a:pt x="348343" y="487680"/>
                </a:cubicBezTo>
                <a:cubicBezTo>
                  <a:pt x="336411" y="492794"/>
                  <a:pt x="325664" y="500539"/>
                  <a:pt x="313509" y="505097"/>
                </a:cubicBezTo>
                <a:cubicBezTo>
                  <a:pt x="302302" y="509300"/>
                  <a:pt x="290286" y="510903"/>
                  <a:pt x="278674" y="513806"/>
                </a:cubicBezTo>
                <a:cubicBezTo>
                  <a:pt x="269966" y="519612"/>
                  <a:pt x="261910" y="526542"/>
                  <a:pt x="252549" y="531223"/>
                </a:cubicBezTo>
                <a:cubicBezTo>
                  <a:pt x="244338" y="535328"/>
                  <a:pt x="234061" y="534840"/>
                  <a:pt x="226423" y="539932"/>
                </a:cubicBezTo>
                <a:cubicBezTo>
                  <a:pt x="216176" y="546763"/>
                  <a:pt x="209758" y="558173"/>
                  <a:pt x="200297" y="566057"/>
                </a:cubicBezTo>
                <a:cubicBezTo>
                  <a:pt x="192257" y="572757"/>
                  <a:pt x="182880" y="577668"/>
                  <a:pt x="174172" y="583474"/>
                </a:cubicBezTo>
                <a:cubicBezTo>
                  <a:pt x="168366" y="592183"/>
                  <a:pt x="164155" y="602199"/>
                  <a:pt x="156754" y="609600"/>
                </a:cubicBezTo>
                <a:cubicBezTo>
                  <a:pt x="114719" y="651635"/>
                  <a:pt x="143692" y="605246"/>
                  <a:pt x="130629" y="618309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2114053" y="2443056"/>
            <a:ext cx="587588" cy="341334"/>
          </a:xfrm>
          <a:custGeom>
            <a:avLst/>
            <a:gdLst>
              <a:gd name="connsiteX0" fmla="*/ 43767 w 505322"/>
              <a:gd name="connsiteY0" fmla="*/ 156754 h 244414"/>
              <a:gd name="connsiteX1" fmla="*/ 87310 w 505322"/>
              <a:gd name="connsiteY1" fmla="*/ 174172 h 244414"/>
              <a:gd name="connsiteX2" fmla="*/ 113436 w 505322"/>
              <a:gd name="connsiteY2" fmla="*/ 200297 h 244414"/>
              <a:gd name="connsiteX3" fmla="*/ 200522 w 505322"/>
              <a:gd name="connsiteY3" fmla="*/ 235132 h 244414"/>
              <a:gd name="connsiteX4" fmla="*/ 374693 w 505322"/>
              <a:gd name="connsiteY4" fmla="*/ 243840 h 244414"/>
              <a:gd name="connsiteX5" fmla="*/ 487904 w 505322"/>
              <a:gd name="connsiteY5" fmla="*/ 235132 h 244414"/>
              <a:gd name="connsiteX6" fmla="*/ 505322 w 505322"/>
              <a:gd name="connsiteY6" fmla="*/ 182880 h 244414"/>
              <a:gd name="connsiteX7" fmla="*/ 487904 w 505322"/>
              <a:gd name="connsiteY7" fmla="*/ 87086 h 244414"/>
              <a:gd name="connsiteX8" fmla="*/ 409527 w 505322"/>
              <a:gd name="connsiteY8" fmla="*/ 52252 h 244414"/>
              <a:gd name="connsiteX9" fmla="*/ 226647 w 505322"/>
              <a:gd name="connsiteY9" fmla="*/ 43543 h 244414"/>
              <a:gd name="connsiteX10" fmla="*/ 200522 w 505322"/>
              <a:gd name="connsiteY10" fmla="*/ 26126 h 244414"/>
              <a:gd name="connsiteX11" fmla="*/ 183104 w 505322"/>
              <a:gd name="connsiteY11" fmla="*/ 8709 h 244414"/>
              <a:gd name="connsiteX12" fmla="*/ 156979 w 505322"/>
              <a:gd name="connsiteY12" fmla="*/ 0 h 244414"/>
              <a:gd name="connsiteX13" fmla="*/ 26350 w 505322"/>
              <a:gd name="connsiteY13" fmla="*/ 26126 h 244414"/>
              <a:gd name="connsiteX14" fmla="*/ 8933 w 505322"/>
              <a:gd name="connsiteY14" fmla="*/ 52252 h 244414"/>
              <a:gd name="connsiteX15" fmla="*/ 8933 w 505322"/>
              <a:gd name="connsiteY15" fmla="*/ 130629 h 244414"/>
              <a:gd name="connsiteX16" fmla="*/ 35059 w 505322"/>
              <a:gd name="connsiteY16" fmla="*/ 139337 h 244414"/>
              <a:gd name="connsiteX17" fmla="*/ 43767 w 505322"/>
              <a:gd name="connsiteY17" fmla="*/ 156754 h 2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5322" h="244414">
                <a:moveTo>
                  <a:pt x="43767" y="156754"/>
                </a:moveTo>
                <a:cubicBezTo>
                  <a:pt x="58281" y="162560"/>
                  <a:pt x="74054" y="165887"/>
                  <a:pt x="87310" y="174172"/>
                </a:cubicBezTo>
                <a:cubicBezTo>
                  <a:pt x="97754" y="180699"/>
                  <a:pt x="103414" y="193139"/>
                  <a:pt x="113436" y="200297"/>
                </a:cubicBezTo>
                <a:cubicBezTo>
                  <a:pt x="128684" y="211188"/>
                  <a:pt x="186878" y="234450"/>
                  <a:pt x="200522" y="235132"/>
                </a:cubicBezTo>
                <a:lnTo>
                  <a:pt x="374693" y="243840"/>
                </a:lnTo>
                <a:cubicBezTo>
                  <a:pt x="412430" y="240937"/>
                  <a:pt x="453606" y="251138"/>
                  <a:pt x="487904" y="235132"/>
                </a:cubicBezTo>
                <a:cubicBezTo>
                  <a:pt x="504541" y="227368"/>
                  <a:pt x="505322" y="182880"/>
                  <a:pt x="505322" y="182880"/>
                </a:cubicBezTo>
                <a:cubicBezTo>
                  <a:pt x="499516" y="150949"/>
                  <a:pt x="499555" y="117378"/>
                  <a:pt x="487904" y="87086"/>
                </a:cubicBezTo>
                <a:cubicBezTo>
                  <a:pt x="481830" y="71295"/>
                  <a:pt x="409738" y="52262"/>
                  <a:pt x="409527" y="52252"/>
                </a:cubicBezTo>
                <a:lnTo>
                  <a:pt x="226647" y="43543"/>
                </a:lnTo>
                <a:cubicBezTo>
                  <a:pt x="217939" y="37737"/>
                  <a:pt x="208695" y="32664"/>
                  <a:pt x="200522" y="26126"/>
                </a:cubicBezTo>
                <a:cubicBezTo>
                  <a:pt x="194111" y="20997"/>
                  <a:pt x="190145" y="12933"/>
                  <a:pt x="183104" y="8709"/>
                </a:cubicBezTo>
                <a:cubicBezTo>
                  <a:pt x="175233" y="3986"/>
                  <a:pt x="165687" y="2903"/>
                  <a:pt x="156979" y="0"/>
                </a:cubicBezTo>
                <a:cubicBezTo>
                  <a:pt x="109099" y="3990"/>
                  <a:pt x="61483" y="-9007"/>
                  <a:pt x="26350" y="26126"/>
                </a:cubicBezTo>
                <a:cubicBezTo>
                  <a:pt x="18949" y="33527"/>
                  <a:pt x="14739" y="43543"/>
                  <a:pt x="8933" y="52252"/>
                </a:cubicBezTo>
                <a:cubicBezTo>
                  <a:pt x="4569" y="74071"/>
                  <a:pt x="-8778" y="108491"/>
                  <a:pt x="8933" y="130629"/>
                </a:cubicBezTo>
                <a:cubicBezTo>
                  <a:pt x="14668" y="137797"/>
                  <a:pt x="26350" y="136434"/>
                  <a:pt x="35059" y="139337"/>
                </a:cubicBezTo>
                <a:lnTo>
                  <a:pt x="43767" y="156754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22" name="Freeform 21"/>
          <p:cNvSpPr/>
          <p:nvPr/>
        </p:nvSpPr>
        <p:spPr bwMode="auto">
          <a:xfrm>
            <a:off x="2114053" y="3464585"/>
            <a:ext cx="587588" cy="703762"/>
          </a:xfrm>
          <a:custGeom>
            <a:avLst/>
            <a:gdLst>
              <a:gd name="connsiteX0" fmla="*/ 142145 w 751745"/>
              <a:gd name="connsiteY0" fmla="*/ 217714 h 609600"/>
              <a:gd name="connsiteX1" fmla="*/ 133437 w 751745"/>
              <a:gd name="connsiteY1" fmla="*/ 531223 h 609600"/>
              <a:gd name="connsiteX2" fmla="*/ 142145 w 751745"/>
              <a:gd name="connsiteY2" fmla="*/ 557348 h 609600"/>
              <a:gd name="connsiteX3" fmla="*/ 159563 w 751745"/>
              <a:gd name="connsiteY3" fmla="*/ 583474 h 609600"/>
              <a:gd name="connsiteX4" fmla="*/ 211814 w 751745"/>
              <a:gd name="connsiteY4" fmla="*/ 609600 h 609600"/>
              <a:gd name="connsiteX5" fmla="*/ 307608 w 751745"/>
              <a:gd name="connsiteY5" fmla="*/ 600891 h 609600"/>
              <a:gd name="connsiteX6" fmla="*/ 333734 w 751745"/>
              <a:gd name="connsiteY6" fmla="*/ 583474 h 609600"/>
              <a:gd name="connsiteX7" fmla="*/ 403403 w 751745"/>
              <a:gd name="connsiteY7" fmla="*/ 566057 h 609600"/>
              <a:gd name="connsiteX8" fmla="*/ 612408 w 751745"/>
              <a:gd name="connsiteY8" fmla="*/ 566057 h 609600"/>
              <a:gd name="connsiteX9" fmla="*/ 638534 w 751745"/>
              <a:gd name="connsiteY9" fmla="*/ 539931 h 609600"/>
              <a:gd name="connsiteX10" fmla="*/ 673368 w 751745"/>
              <a:gd name="connsiteY10" fmla="*/ 487680 h 609600"/>
              <a:gd name="connsiteX11" fmla="*/ 682077 w 751745"/>
              <a:gd name="connsiteY11" fmla="*/ 452845 h 609600"/>
              <a:gd name="connsiteX12" fmla="*/ 690785 w 751745"/>
              <a:gd name="connsiteY12" fmla="*/ 348343 h 609600"/>
              <a:gd name="connsiteX13" fmla="*/ 708203 w 751745"/>
              <a:gd name="connsiteY13" fmla="*/ 322217 h 609600"/>
              <a:gd name="connsiteX14" fmla="*/ 716911 w 751745"/>
              <a:gd name="connsiteY14" fmla="*/ 296091 h 609600"/>
              <a:gd name="connsiteX15" fmla="*/ 751745 w 751745"/>
              <a:gd name="connsiteY15" fmla="*/ 243840 h 609600"/>
              <a:gd name="connsiteX16" fmla="*/ 743037 w 751745"/>
              <a:gd name="connsiteY16" fmla="*/ 139337 h 609600"/>
              <a:gd name="connsiteX17" fmla="*/ 682077 w 751745"/>
              <a:gd name="connsiteY17" fmla="*/ 69668 h 609600"/>
              <a:gd name="connsiteX18" fmla="*/ 655951 w 751745"/>
              <a:gd name="connsiteY18" fmla="*/ 60960 h 609600"/>
              <a:gd name="connsiteX19" fmla="*/ 621117 w 751745"/>
              <a:gd name="connsiteY19" fmla="*/ 43543 h 609600"/>
              <a:gd name="connsiteX20" fmla="*/ 499197 w 751745"/>
              <a:gd name="connsiteY20" fmla="*/ 17417 h 609600"/>
              <a:gd name="connsiteX21" fmla="*/ 368568 w 751745"/>
              <a:gd name="connsiteY21" fmla="*/ 8708 h 609600"/>
              <a:gd name="connsiteX22" fmla="*/ 211814 w 751745"/>
              <a:gd name="connsiteY22" fmla="*/ 0 h 609600"/>
              <a:gd name="connsiteX23" fmla="*/ 63768 w 751745"/>
              <a:gd name="connsiteY23" fmla="*/ 8708 h 609600"/>
              <a:gd name="connsiteX24" fmla="*/ 11517 w 751745"/>
              <a:gd name="connsiteY24" fmla="*/ 26125 h 609600"/>
              <a:gd name="connsiteX25" fmla="*/ 11517 w 751745"/>
              <a:gd name="connsiteY25" fmla="*/ 113211 h 609600"/>
              <a:gd name="connsiteX26" fmla="*/ 63768 w 751745"/>
              <a:gd name="connsiteY26" fmla="*/ 139337 h 609600"/>
              <a:gd name="connsiteX27" fmla="*/ 98603 w 751745"/>
              <a:gd name="connsiteY27" fmla="*/ 182880 h 609600"/>
              <a:gd name="connsiteX28" fmla="*/ 116020 w 751745"/>
              <a:gd name="connsiteY28" fmla="*/ 209005 h 609600"/>
              <a:gd name="connsiteX29" fmla="*/ 142145 w 751745"/>
              <a:gd name="connsiteY29" fmla="*/ 2177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1745" h="609600">
                <a:moveTo>
                  <a:pt x="142145" y="217714"/>
                </a:moveTo>
                <a:cubicBezTo>
                  <a:pt x="145048" y="271417"/>
                  <a:pt x="117664" y="270972"/>
                  <a:pt x="133437" y="531223"/>
                </a:cubicBezTo>
                <a:cubicBezTo>
                  <a:pt x="133992" y="540386"/>
                  <a:pt x="138040" y="549138"/>
                  <a:pt x="142145" y="557348"/>
                </a:cubicBezTo>
                <a:cubicBezTo>
                  <a:pt x="146826" y="566710"/>
                  <a:pt x="152162" y="576073"/>
                  <a:pt x="159563" y="583474"/>
                </a:cubicBezTo>
                <a:cubicBezTo>
                  <a:pt x="176445" y="600356"/>
                  <a:pt x="190565" y="602517"/>
                  <a:pt x="211814" y="609600"/>
                </a:cubicBezTo>
                <a:cubicBezTo>
                  <a:pt x="243745" y="606697"/>
                  <a:pt x="276257" y="607609"/>
                  <a:pt x="307608" y="600891"/>
                </a:cubicBezTo>
                <a:cubicBezTo>
                  <a:pt x="317842" y="598698"/>
                  <a:pt x="324373" y="588155"/>
                  <a:pt x="333734" y="583474"/>
                </a:cubicBezTo>
                <a:cubicBezTo>
                  <a:pt x="351589" y="574546"/>
                  <a:pt x="386836" y="569370"/>
                  <a:pt x="403403" y="566057"/>
                </a:cubicBezTo>
                <a:cubicBezTo>
                  <a:pt x="469751" y="571586"/>
                  <a:pt x="546060" y="583750"/>
                  <a:pt x="612408" y="566057"/>
                </a:cubicBezTo>
                <a:cubicBezTo>
                  <a:pt x="624308" y="562884"/>
                  <a:pt x="630973" y="549653"/>
                  <a:pt x="638534" y="539931"/>
                </a:cubicBezTo>
                <a:cubicBezTo>
                  <a:pt x="651385" y="523408"/>
                  <a:pt x="673368" y="487680"/>
                  <a:pt x="673368" y="487680"/>
                </a:cubicBezTo>
                <a:cubicBezTo>
                  <a:pt x="676271" y="476068"/>
                  <a:pt x="680592" y="464722"/>
                  <a:pt x="682077" y="452845"/>
                </a:cubicBezTo>
                <a:cubicBezTo>
                  <a:pt x="686413" y="418160"/>
                  <a:pt x="683930" y="382619"/>
                  <a:pt x="690785" y="348343"/>
                </a:cubicBezTo>
                <a:cubicBezTo>
                  <a:pt x="692838" y="338080"/>
                  <a:pt x="702397" y="330926"/>
                  <a:pt x="708203" y="322217"/>
                </a:cubicBezTo>
                <a:cubicBezTo>
                  <a:pt x="711106" y="313508"/>
                  <a:pt x="712453" y="304116"/>
                  <a:pt x="716911" y="296091"/>
                </a:cubicBezTo>
                <a:cubicBezTo>
                  <a:pt x="727077" y="277793"/>
                  <a:pt x="751745" y="243840"/>
                  <a:pt x="751745" y="243840"/>
                </a:cubicBezTo>
                <a:cubicBezTo>
                  <a:pt x="748842" y="209006"/>
                  <a:pt x="752392" y="173017"/>
                  <a:pt x="743037" y="139337"/>
                </a:cubicBezTo>
                <a:cubicBezTo>
                  <a:pt x="734609" y="108997"/>
                  <a:pt x="709514" y="83386"/>
                  <a:pt x="682077" y="69668"/>
                </a:cubicBezTo>
                <a:cubicBezTo>
                  <a:pt x="673866" y="65563"/>
                  <a:pt x="664388" y="64576"/>
                  <a:pt x="655951" y="60960"/>
                </a:cubicBezTo>
                <a:cubicBezTo>
                  <a:pt x="644019" y="55846"/>
                  <a:pt x="633433" y="47648"/>
                  <a:pt x="621117" y="43543"/>
                </a:cubicBezTo>
                <a:cubicBezTo>
                  <a:pt x="595545" y="35019"/>
                  <a:pt x="529898" y="20341"/>
                  <a:pt x="499197" y="17417"/>
                </a:cubicBezTo>
                <a:cubicBezTo>
                  <a:pt x="455754" y="13280"/>
                  <a:pt x="412128" y="11348"/>
                  <a:pt x="368568" y="8708"/>
                </a:cubicBezTo>
                <a:lnTo>
                  <a:pt x="211814" y="0"/>
                </a:lnTo>
                <a:cubicBezTo>
                  <a:pt x="162465" y="2903"/>
                  <a:pt x="112787" y="2314"/>
                  <a:pt x="63768" y="8708"/>
                </a:cubicBezTo>
                <a:cubicBezTo>
                  <a:pt x="45563" y="11082"/>
                  <a:pt x="11517" y="26125"/>
                  <a:pt x="11517" y="26125"/>
                </a:cubicBezTo>
                <a:cubicBezTo>
                  <a:pt x="366" y="59577"/>
                  <a:pt x="-7544" y="70324"/>
                  <a:pt x="11517" y="113211"/>
                </a:cubicBezTo>
                <a:cubicBezTo>
                  <a:pt x="17389" y="126422"/>
                  <a:pt x="52176" y="135473"/>
                  <a:pt x="63768" y="139337"/>
                </a:cubicBezTo>
                <a:cubicBezTo>
                  <a:pt x="117368" y="219739"/>
                  <a:pt x="48972" y="120844"/>
                  <a:pt x="98603" y="182880"/>
                </a:cubicBezTo>
                <a:cubicBezTo>
                  <a:pt x="105141" y="191053"/>
                  <a:pt x="107045" y="203620"/>
                  <a:pt x="116020" y="209005"/>
                </a:cubicBezTo>
                <a:cubicBezTo>
                  <a:pt x="123487" y="213485"/>
                  <a:pt x="139242" y="164011"/>
                  <a:pt x="142145" y="217714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C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4021494" y="2202024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381974" y="2153807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738001" y="2163138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093477" y="2159138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743593" y="3800434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758384" y="3317287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743592" y="2843811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3310127" y="3779143"/>
            <a:ext cx="102637" cy="111968"/>
          </a:xfrm>
          <a:prstGeom prst="ellipse">
            <a:avLst/>
          </a:prstGeom>
          <a:solidFill>
            <a:srgbClr val="FF000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itle 12"/>
          <p:cNvSpPr txBox="1">
            <a:spLocks/>
          </p:cNvSpPr>
          <p:nvPr/>
        </p:nvSpPr>
        <p:spPr>
          <a:xfrm>
            <a:off x="838200" y="134208"/>
            <a:ext cx="10515600" cy="1004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smtClean="0"/>
              <a:t>Scenario for Designing Spatial Indexes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95548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Grid Files (insertion example)</a:t>
            </a:r>
            <a:endParaRPr lang="en-US" sz="3800" dirty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828240" y="900489"/>
            <a:ext cx="10202225" cy="1151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marL="342900" indent="-342900" eaLnBrk="1" hangingPunct="1">
              <a:lnSpc>
                <a:spcPct val="6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100" dirty="0" smtClean="0">
                <a:latin typeface="+mj-lt"/>
              </a:rPr>
              <a:t> When the bucket overflows we split it.</a:t>
            </a:r>
          </a:p>
          <a:p>
            <a:pPr marL="342900" indent="-342900" eaLnBrk="1" hangingPunct="1">
              <a:lnSpc>
                <a:spcPct val="6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100" dirty="0" smtClean="0">
                <a:latin typeface="+mj-lt"/>
              </a:rPr>
              <a:t>A new bucket is made.</a:t>
            </a:r>
          </a:p>
          <a:p>
            <a:pPr marL="342900" indent="-342900" eaLnBrk="1" hangingPunct="1">
              <a:lnSpc>
                <a:spcPct val="6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100" dirty="0" smtClean="0">
                <a:latin typeface="+mj-lt"/>
              </a:rPr>
              <a:t>Records that lie in one half of the space are moved to the new bucket.</a:t>
            </a:r>
            <a:endParaRPr lang="en-US" altLang="en-US" sz="2100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4265" y="6260927"/>
            <a:ext cx="114376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J. </a:t>
            </a:r>
            <a:r>
              <a:rPr lang="en-US" sz="1400" dirty="0" err="1" smtClean="0"/>
              <a:t>Nievergelt</a:t>
            </a:r>
            <a:r>
              <a:rPr lang="en-US" sz="1400" dirty="0" smtClean="0"/>
              <a:t> and  </a:t>
            </a:r>
            <a:r>
              <a:rPr lang="en-US" sz="1400" dirty="0"/>
              <a:t>H. </a:t>
            </a:r>
            <a:r>
              <a:rPr lang="en-US" sz="1400" dirty="0" err="1" smtClean="0"/>
              <a:t>Hinterberger</a:t>
            </a:r>
            <a:r>
              <a:rPr lang="en-US" sz="1400" dirty="0" smtClean="0"/>
              <a:t>. </a:t>
            </a:r>
            <a:r>
              <a:rPr lang="en-US" sz="1400" dirty="0"/>
              <a:t>The Grid File: An Adaptable, Symmetric </a:t>
            </a:r>
            <a:r>
              <a:rPr lang="en-US" sz="1400" dirty="0" err="1"/>
              <a:t>Multikey</a:t>
            </a:r>
            <a:r>
              <a:rPr lang="en-US" sz="1400" dirty="0"/>
              <a:t> File </a:t>
            </a:r>
            <a:r>
              <a:rPr lang="en-US" sz="1400" dirty="0" smtClean="0"/>
              <a:t>Structure. ACM </a:t>
            </a:r>
            <a:r>
              <a:rPr lang="en-US" sz="1400" dirty="0"/>
              <a:t>Transactions on Database Systems, Vol. 9, No. 1, March 1994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2949" y="2536224"/>
            <a:ext cx="7413151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73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Grid Files (insertion example)</a:t>
            </a:r>
            <a:endParaRPr lang="en-US" sz="3800" dirty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828240" y="900489"/>
            <a:ext cx="10202225" cy="297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marL="342900" indent="-342900" eaLnBrk="1" hangingPunct="1">
              <a:lnSpc>
                <a:spcPct val="6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100" dirty="0" smtClean="0">
                <a:latin typeface="+mj-lt"/>
              </a:rPr>
              <a:t>Bucket A overflows again.</a:t>
            </a:r>
            <a:endParaRPr lang="en-US" altLang="en-US" sz="2100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4265" y="6260927"/>
            <a:ext cx="114376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J. </a:t>
            </a:r>
            <a:r>
              <a:rPr lang="en-US" sz="1400" dirty="0" err="1" smtClean="0"/>
              <a:t>Nievergelt</a:t>
            </a:r>
            <a:r>
              <a:rPr lang="en-US" sz="1400" dirty="0" smtClean="0"/>
              <a:t> and  </a:t>
            </a:r>
            <a:r>
              <a:rPr lang="en-US" sz="1400" dirty="0"/>
              <a:t>H. </a:t>
            </a:r>
            <a:r>
              <a:rPr lang="en-US" sz="1400" dirty="0" err="1" smtClean="0"/>
              <a:t>Hinterberger</a:t>
            </a:r>
            <a:r>
              <a:rPr lang="en-US" sz="1400" dirty="0" smtClean="0"/>
              <a:t>. </a:t>
            </a:r>
            <a:r>
              <a:rPr lang="en-US" sz="1400" dirty="0"/>
              <a:t>The Grid File: An Adaptable, Symmetric </a:t>
            </a:r>
            <a:r>
              <a:rPr lang="en-US" sz="1400" dirty="0" err="1"/>
              <a:t>Multikey</a:t>
            </a:r>
            <a:r>
              <a:rPr lang="en-US" sz="1400" dirty="0"/>
              <a:t> File </a:t>
            </a:r>
            <a:r>
              <a:rPr lang="en-US" sz="1400" dirty="0" smtClean="0"/>
              <a:t>Structure. ACM </a:t>
            </a:r>
            <a:r>
              <a:rPr lang="en-US" sz="1400" dirty="0"/>
              <a:t>Transactions on Database Systems, Vol. 9, No. 1, March 1994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6287" y="1797050"/>
            <a:ext cx="8479426" cy="326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2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Grid Files (insertion example)</a:t>
            </a:r>
            <a:endParaRPr lang="en-US" sz="3800" dirty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828240" y="900489"/>
            <a:ext cx="10202225" cy="297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marL="342900" indent="-342900" eaLnBrk="1" hangingPunct="1">
              <a:lnSpc>
                <a:spcPct val="6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100" dirty="0" smtClean="0">
                <a:latin typeface="+mj-lt"/>
              </a:rPr>
              <a:t>One more split.</a:t>
            </a:r>
          </a:p>
        </p:txBody>
      </p:sp>
      <p:sp>
        <p:nvSpPr>
          <p:cNvPr id="2" name="Rectangle 1"/>
          <p:cNvSpPr/>
          <p:nvPr/>
        </p:nvSpPr>
        <p:spPr>
          <a:xfrm>
            <a:off x="614265" y="6260927"/>
            <a:ext cx="114376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J. </a:t>
            </a:r>
            <a:r>
              <a:rPr lang="en-US" sz="1400" dirty="0" err="1" smtClean="0"/>
              <a:t>Nievergelt</a:t>
            </a:r>
            <a:r>
              <a:rPr lang="en-US" sz="1400" dirty="0" smtClean="0"/>
              <a:t> and  </a:t>
            </a:r>
            <a:r>
              <a:rPr lang="en-US" sz="1400" dirty="0"/>
              <a:t>H. </a:t>
            </a:r>
            <a:r>
              <a:rPr lang="en-US" sz="1400" dirty="0" err="1" smtClean="0"/>
              <a:t>Hinterberger</a:t>
            </a:r>
            <a:r>
              <a:rPr lang="en-US" sz="1400" dirty="0" smtClean="0"/>
              <a:t>. </a:t>
            </a:r>
            <a:r>
              <a:rPr lang="en-US" sz="1400" dirty="0"/>
              <a:t>The Grid File: An Adaptable, Symmetric </a:t>
            </a:r>
            <a:r>
              <a:rPr lang="en-US" sz="1400" dirty="0" err="1"/>
              <a:t>Multikey</a:t>
            </a:r>
            <a:r>
              <a:rPr lang="en-US" sz="1400" dirty="0"/>
              <a:t> File </a:t>
            </a:r>
            <a:r>
              <a:rPr lang="en-US" sz="1400" dirty="0" smtClean="0"/>
              <a:t>Structure. ACM </a:t>
            </a:r>
            <a:r>
              <a:rPr lang="en-US" sz="1400" dirty="0"/>
              <a:t>Transactions on Database Systems, Vol. 9, No. 1, March 1994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2147" y="1579638"/>
            <a:ext cx="8479426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47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Grid Files (insertion example)</a:t>
            </a:r>
            <a:endParaRPr lang="en-US" sz="3800" dirty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828240" y="900489"/>
            <a:ext cx="10202225" cy="729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marL="342900" indent="-342900" eaLnBrk="1" hangingPunct="1">
              <a:lnSpc>
                <a:spcPct val="6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100" dirty="0" smtClean="0">
                <a:latin typeface="+mj-lt"/>
              </a:rPr>
              <a:t>One more split.</a:t>
            </a:r>
          </a:p>
          <a:p>
            <a:pPr marL="342900" indent="-342900" eaLnBrk="1" hangingPunct="1">
              <a:lnSpc>
                <a:spcPct val="6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100" dirty="0" smtClean="0">
                <a:solidFill>
                  <a:srgbClr val="FF0000"/>
                </a:solidFill>
                <a:latin typeface="+mj-lt"/>
              </a:rPr>
              <a:t>Note that splits in any dimension are made through and trough. </a:t>
            </a:r>
            <a:endParaRPr lang="en-US" altLang="en-US" sz="21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4265" y="6260927"/>
            <a:ext cx="114376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J. </a:t>
            </a:r>
            <a:r>
              <a:rPr lang="en-US" sz="1400" dirty="0" err="1" smtClean="0"/>
              <a:t>Nievergelt</a:t>
            </a:r>
            <a:r>
              <a:rPr lang="en-US" sz="1400" dirty="0" smtClean="0"/>
              <a:t> and  </a:t>
            </a:r>
            <a:r>
              <a:rPr lang="en-US" sz="1400" dirty="0"/>
              <a:t>H. </a:t>
            </a:r>
            <a:r>
              <a:rPr lang="en-US" sz="1400" dirty="0" err="1" smtClean="0"/>
              <a:t>Hinterberger</a:t>
            </a:r>
            <a:r>
              <a:rPr lang="en-US" sz="1400" dirty="0" smtClean="0"/>
              <a:t>. </a:t>
            </a:r>
            <a:r>
              <a:rPr lang="en-US" sz="1400" dirty="0"/>
              <a:t>The Grid File: An Adaptable, Symmetric </a:t>
            </a:r>
            <a:r>
              <a:rPr lang="en-US" sz="1400" dirty="0" err="1"/>
              <a:t>Multikey</a:t>
            </a:r>
            <a:r>
              <a:rPr lang="en-US" sz="1400" dirty="0"/>
              <a:t> File </a:t>
            </a:r>
            <a:r>
              <a:rPr lang="en-US" sz="1400" dirty="0" smtClean="0"/>
              <a:t>Structure. ACM </a:t>
            </a:r>
            <a:r>
              <a:rPr lang="en-US" sz="1400" dirty="0"/>
              <a:t>Transactions on Database Systems, Vol. 9, No. 1, March 1994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2147" y="1579638"/>
            <a:ext cx="8479426" cy="38481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33816" y="2248930"/>
            <a:ext cx="362465" cy="2652584"/>
          </a:xfrm>
          <a:prstGeom prst="rect">
            <a:avLst/>
          </a:prstGeom>
          <a:noFill/>
          <a:ln w="3175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508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Grid Files (Querying example)</a:t>
            </a:r>
            <a:endParaRPr lang="en-US" sz="3800" dirty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828240" y="900489"/>
            <a:ext cx="10202225" cy="718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marL="342900" indent="-342900" eaLnBrk="1" hangingPunct="1">
              <a:lnSpc>
                <a:spcPct val="6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100" dirty="0" smtClean="0">
                <a:latin typeface="+mj-lt"/>
              </a:rPr>
              <a:t>X-partitions (0,1000,1500,1750,1875,2000) </a:t>
            </a:r>
          </a:p>
          <a:p>
            <a:pPr marL="342900" indent="-342900" eaLnBrk="1" hangingPunct="1">
              <a:lnSpc>
                <a:spcPct val="6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100" dirty="0" smtClean="0">
                <a:latin typeface="+mj-lt"/>
              </a:rPr>
              <a:t>Y-partitions (a, f, k, p, z).</a:t>
            </a:r>
            <a:endParaRPr lang="en-US" altLang="en-US" sz="2100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4265" y="6260927"/>
            <a:ext cx="114376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J. </a:t>
            </a:r>
            <a:r>
              <a:rPr lang="en-US" sz="1400" dirty="0" err="1" smtClean="0"/>
              <a:t>Nievergelt</a:t>
            </a:r>
            <a:r>
              <a:rPr lang="en-US" sz="1400" dirty="0" smtClean="0"/>
              <a:t> and  </a:t>
            </a:r>
            <a:r>
              <a:rPr lang="en-US" sz="1400" dirty="0"/>
              <a:t>H. </a:t>
            </a:r>
            <a:r>
              <a:rPr lang="en-US" sz="1400" dirty="0" err="1" smtClean="0"/>
              <a:t>Hinterberger</a:t>
            </a:r>
            <a:r>
              <a:rPr lang="en-US" sz="1400" dirty="0" smtClean="0"/>
              <a:t>. </a:t>
            </a:r>
            <a:r>
              <a:rPr lang="en-US" sz="1400" dirty="0"/>
              <a:t>The Grid File: An Adaptable, Symmetric </a:t>
            </a:r>
            <a:r>
              <a:rPr lang="en-US" sz="1400" dirty="0" err="1"/>
              <a:t>Multikey</a:t>
            </a:r>
            <a:r>
              <a:rPr lang="en-US" sz="1400" dirty="0"/>
              <a:t> File </a:t>
            </a:r>
            <a:r>
              <a:rPr lang="en-US" sz="1400" dirty="0" smtClean="0"/>
              <a:t>Structure. ACM </a:t>
            </a:r>
            <a:r>
              <a:rPr lang="en-US" sz="1400" dirty="0"/>
              <a:t>Transactions on Database Systems, Vol. 9, No. 1, March 1994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2857" y="2056534"/>
            <a:ext cx="8957388" cy="420439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86000" y="1987420"/>
            <a:ext cx="3013788" cy="83042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1380931" y="2267339"/>
            <a:ext cx="774440" cy="289249"/>
          </a:xfrm>
          <a:prstGeom prst="rightArrow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38539" y="2120283"/>
            <a:ext cx="877077" cy="6064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702627" y="4222290"/>
            <a:ext cx="2509936" cy="160124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5131837" y="4189532"/>
            <a:ext cx="9331" cy="16933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589039" y="4176255"/>
            <a:ext cx="9331" cy="16933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102220" y="4189532"/>
            <a:ext cx="9331" cy="16933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610735" y="4190864"/>
            <a:ext cx="9331" cy="16933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702627" y="4637314"/>
            <a:ext cx="25099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674384" y="5036191"/>
            <a:ext cx="25099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702627" y="5442856"/>
            <a:ext cx="25099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606073" y="5419310"/>
            <a:ext cx="625151" cy="410547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024326" y="4185629"/>
            <a:ext cx="1446245" cy="6064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1 bucket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7231224" y="4702629"/>
            <a:ext cx="793102" cy="716681"/>
          </a:xfrm>
          <a:prstGeom prst="straightConnector1">
            <a:avLst/>
          </a:prstGeom>
          <a:ln>
            <a:solidFill>
              <a:srgbClr val="FF0000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76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Grid Files (Querying example)</a:t>
            </a:r>
            <a:endParaRPr lang="en-US" sz="3800" dirty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828240" y="900489"/>
            <a:ext cx="10202225" cy="718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marL="342900" indent="-342900" eaLnBrk="1" hangingPunct="1">
              <a:lnSpc>
                <a:spcPct val="6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100" dirty="0" smtClean="0">
                <a:latin typeface="+mj-lt"/>
              </a:rPr>
              <a:t>X-partitions (0,1000,1500,1750,1875,2000) </a:t>
            </a:r>
          </a:p>
          <a:p>
            <a:pPr marL="342900" indent="-342900" eaLnBrk="1" hangingPunct="1">
              <a:lnSpc>
                <a:spcPct val="6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100" dirty="0" smtClean="0">
                <a:latin typeface="+mj-lt"/>
              </a:rPr>
              <a:t>Y-partitions (a, f, k, p, z).</a:t>
            </a:r>
            <a:endParaRPr lang="en-US" altLang="en-US" sz="2100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4265" y="6260927"/>
            <a:ext cx="114376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J. </a:t>
            </a:r>
            <a:r>
              <a:rPr lang="en-US" sz="1400" dirty="0" err="1" smtClean="0"/>
              <a:t>Nievergelt</a:t>
            </a:r>
            <a:r>
              <a:rPr lang="en-US" sz="1400" dirty="0" smtClean="0"/>
              <a:t> and  </a:t>
            </a:r>
            <a:r>
              <a:rPr lang="en-US" sz="1400" dirty="0"/>
              <a:t>H. </a:t>
            </a:r>
            <a:r>
              <a:rPr lang="en-US" sz="1400" dirty="0" err="1" smtClean="0"/>
              <a:t>Hinterberger</a:t>
            </a:r>
            <a:r>
              <a:rPr lang="en-US" sz="1400" dirty="0" smtClean="0"/>
              <a:t>. </a:t>
            </a:r>
            <a:r>
              <a:rPr lang="en-US" sz="1400" dirty="0"/>
              <a:t>The Grid File: An Adaptable, Symmetric </a:t>
            </a:r>
            <a:r>
              <a:rPr lang="en-US" sz="1400" dirty="0" err="1"/>
              <a:t>Multikey</a:t>
            </a:r>
            <a:r>
              <a:rPr lang="en-US" sz="1400" dirty="0"/>
              <a:t> File </a:t>
            </a:r>
            <a:r>
              <a:rPr lang="en-US" sz="1400" dirty="0" smtClean="0"/>
              <a:t>Structure. ACM </a:t>
            </a:r>
            <a:r>
              <a:rPr lang="en-US" sz="1400" dirty="0"/>
              <a:t>Transactions on Database Systems, Vol. 9, No. 1, March 1994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2857" y="2056534"/>
            <a:ext cx="8957388" cy="420439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86000" y="1987420"/>
            <a:ext cx="3013788" cy="83042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1380931" y="2267339"/>
            <a:ext cx="774440" cy="289249"/>
          </a:xfrm>
          <a:prstGeom prst="rightArrow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38539" y="2120283"/>
            <a:ext cx="877077" cy="6064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96777" y="4927941"/>
            <a:ext cx="1134447" cy="809766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024326" y="4185629"/>
            <a:ext cx="1446245" cy="6064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1 bucket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7231224" y="4702629"/>
            <a:ext cx="793102" cy="716681"/>
          </a:xfrm>
          <a:prstGeom prst="straightConnector1">
            <a:avLst/>
          </a:prstGeom>
          <a:ln>
            <a:solidFill>
              <a:srgbClr val="FF0000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699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Grid Files (Querying example)</a:t>
            </a:r>
            <a:endParaRPr lang="en-US" sz="3800" dirty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828240" y="900489"/>
            <a:ext cx="10202225" cy="718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marL="342900" indent="-342900" eaLnBrk="1" hangingPunct="1">
              <a:lnSpc>
                <a:spcPct val="6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100" dirty="0" smtClean="0">
                <a:latin typeface="+mj-lt"/>
              </a:rPr>
              <a:t>X-partitions (0,1000,1500,1750,1875,2000) </a:t>
            </a:r>
          </a:p>
          <a:p>
            <a:pPr marL="342900" indent="-342900" eaLnBrk="1" hangingPunct="1">
              <a:lnSpc>
                <a:spcPct val="6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100" dirty="0" smtClean="0">
                <a:latin typeface="+mj-lt"/>
              </a:rPr>
              <a:t>Y-partitions (a, f, k, p, z).</a:t>
            </a:r>
            <a:endParaRPr lang="en-US" altLang="en-US" sz="2100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4265" y="6260927"/>
            <a:ext cx="114376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J. </a:t>
            </a:r>
            <a:r>
              <a:rPr lang="en-US" sz="1400" dirty="0" err="1" smtClean="0"/>
              <a:t>Nievergelt</a:t>
            </a:r>
            <a:r>
              <a:rPr lang="en-US" sz="1400" dirty="0" smtClean="0"/>
              <a:t> and  </a:t>
            </a:r>
            <a:r>
              <a:rPr lang="en-US" sz="1400" dirty="0"/>
              <a:t>H. </a:t>
            </a:r>
            <a:r>
              <a:rPr lang="en-US" sz="1400" dirty="0" err="1" smtClean="0"/>
              <a:t>Hinterberger</a:t>
            </a:r>
            <a:r>
              <a:rPr lang="en-US" sz="1400" dirty="0" smtClean="0"/>
              <a:t>. </a:t>
            </a:r>
            <a:r>
              <a:rPr lang="en-US" sz="1400" dirty="0"/>
              <a:t>The Grid File: An Adaptable, Symmetric </a:t>
            </a:r>
            <a:r>
              <a:rPr lang="en-US" sz="1400" dirty="0" err="1"/>
              <a:t>Multikey</a:t>
            </a:r>
            <a:r>
              <a:rPr lang="en-US" sz="1400" dirty="0"/>
              <a:t> File </a:t>
            </a:r>
            <a:r>
              <a:rPr lang="en-US" sz="1400" dirty="0" smtClean="0"/>
              <a:t>Structure. ACM </a:t>
            </a:r>
            <a:r>
              <a:rPr lang="en-US" sz="1400" dirty="0"/>
              <a:t>Transactions on Database Systems, Vol. 9, No. 1, March 1994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2857" y="2056534"/>
            <a:ext cx="8957388" cy="420439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86000" y="1987420"/>
            <a:ext cx="3013788" cy="83042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1380931" y="2267339"/>
            <a:ext cx="774440" cy="289249"/>
          </a:xfrm>
          <a:prstGeom prst="rightArrow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38539" y="2120283"/>
            <a:ext cx="877077" cy="6064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96777" y="4927941"/>
            <a:ext cx="1134447" cy="809766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024326" y="4185629"/>
            <a:ext cx="1446245" cy="6064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1 bucket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7231224" y="4702629"/>
            <a:ext cx="793102" cy="716681"/>
          </a:xfrm>
          <a:prstGeom prst="straightConnector1">
            <a:avLst/>
          </a:prstGeom>
          <a:ln>
            <a:solidFill>
              <a:srgbClr val="FF0000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8749129" y="371054"/>
            <a:ext cx="3284376" cy="16255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100" dirty="0" smtClean="0">
                <a:solidFill>
                  <a:srgbClr val="FF0000"/>
                </a:solidFill>
              </a:rPr>
              <a:t>Thoughts on Precision and Recall of the initial step of previous range query algorithm? </a:t>
            </a:r>
            <a:endParaRPr lang="en-US" sz="2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254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Grid Files (Splitting and Merging Policies)</a:t>
            </a:r>
            <a:endParaRPr lang="en-US" sz="3800" dirty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828240" y="900489"/>
            <a:ext cx="10202225" cy="4371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marL="342900" indent="-342900" eaLnBrk="1" hangingPunct="1">
              <a:lnSpc>
                <a:spcPct val="6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100" b="1" dirty="0" smtClean="0">
                <a:solidFill>
                  <a:srgbClr val="002060"/>
                </a:solidFill>
                <a:latin typeface="+mj-lt"/>
              </a:rPr>
              <a:t>Splits: </a:t>
            </a:r>
          </a:p>
          <a:p>
            <a:pPr marL="800100" lvl="1" indent="-342900" eaLnBrk="1" hangingPunct="1">
              <a:lnSpc>
                <a:spcPct val="6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100" dirty="0" smtClean="0">
                <a:latin typeface="+mj-lt"/>
              </a:rPr>
              <a:t>Can happen during insertion.</a:t>
            </a:r>
          </a:p>
          <a:p>
            <a:pPr marL="800100" lvl="1" indent="-342900" eaLnBrk="1" hangingPunct="1">
              <a:lnSpc>
                <a:spcPct val="6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100" dirty="0" smtClean="0">
                <a:latin typeface="+mj-lt"/>
              </a:rPr>
              <a:t>Overflow of a bucket corresponding to a grid partition leads to a split.  </a:t>
            </a:r>
          </a:p>
          <a:p>
            <a:pPr marL="800100" lvl="1" indent="-342900" eaLnBrk="1" hangingPunct="1">
              <a:lnSpc>
                <a:spcPct val="6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100" dirty="0" smtClean="0">
                <a:latin typeface="+mj-lt"/>
              </a:rPr>
              <a:t>Can also happen if bucket </a:t>
            </a:r>
            <a:r>
              <a:rPr lang="en-US" altLang="en-US" sz="2100" dirty="0" smtClean="0">
                <a:latin typeface="+mj-lt"/>
              </a:rPr>
              <a:t>containing </a:t>
            </a:r>
            <a:r>
              <a:rPr lang="en-US" altLang="en-US" sz="2100" dirty="0" smtClean="0">
                <a:latin typeface="+mj-lt"/>
              </a:rPr>
              <a:t>records from several grid partition fills up.</a:t>
            </a:r>
          </a:p>
          <a:p>
            <a:pPr marL="800100" lvl="1" indent="-342900" eaLnBrk="1" hangingPunct="1">
              <a:lnSpc>
                <a:spcPct val="6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100" dirty="0" err="1" smtClean="0">
                <a:latin typeface="+mj-lt"/>
              </a:rPr>
              <a:t>Spliting</a:t>
            </a:r>
            <a:r>
              <a:rPr lang="en-US" altLang="en-US" sz="2100" dirty="0" smtClean="0">
                <a:latin typeface="+mj-lt"/>
              </a:rPr>
              <a:t> dimension can changed alternatively.</a:t>
            </a:r>
          </a:p>
          <a:p>
            <a:pPr marL="800100" lvl="1" indent="-342900" eaLnBrk="1" hangingPunct="1">
              <a:lnSpc>
                <a:spcPct val="6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100" dirty="0" smtClean="0">
                <a:latin typeface="+mj-lt"/>
              </a:rPr>
              <a:t>Splitting point may not always be the middle point. </a:t>
            </a:r>
          </a:p>
          <a:p>
            <a:pPr marL="342900" indent="-342900" eaLnBrk="1" hangingPunct="1">
              <a:lnSpc>
                <a:spcPct val="6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100" b="1" dirty="0" smtClean="0">
                <a:solidFill>
                  <a:srgbClr val="002060"/>
                </a:solidFill>
                <a:latin typeface="+mj-lt"/>
              </a:rPr>
              <a:t>Merging:</a:t>
            </a:r>
            <a:r>
              <a:rPr lang="en-US" altLang="en-US" sz="2100" dirty="0" smtClean="0">
                <a:latin typeface="+mj-lt"/>
              </a:rPr>
              <a:t> </a:t>
            </a:r>
          </a:p>
          <a:p>
            <a:pPr marL="800100" lvl="1" indent="-342900" eaLnBrk="1" hangingPunct="1">
              <a:lnSpc>
                <a:spcPct val="6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100" dirty="0" smtClean="0">
                <a:latin typeface="+mj-lt"/>
              </a:rPr>
              <a:t>Happens when data is being deleted.</a:t>
            </a:r>
          </a:p>
          <a:p>
            <a:pPr marL="800100" lvl="1" indent="-342900" eaLnBrk="1" hangingPunct="1">
              <a:lnSpc>
                <a:spcPct val="6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100" dirty="0" smtClean="0">
                <a:latin typeface="+mj-lt"/>
              </a:rPr>
              <a:t>Directory level merging.</a:t>
            </a:r>
          </a:p>
          <a:p>
            <a:pPr marL="800100" lvl="1" indent="-342900" eaLnBrk="1" hangingPunct="1">
              <a:lnSpc>
                <a:spcPct val="60000"/>
              </a:lnSpc>
              <a:spcBef>
                <a:spcPct val="500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100" dirty="0" smtClean="0">
                <a:latin typeface="+mj-lt"/>
              </a:rPr>
              <a:t>Bucket level merging.</a:t>
            </a:r>
          </a:p>
        </p:txBody>
      </p:sp>
      <p:sp>
        <p:nvSpPr>
          <p:cNvPr id="2" name="Rectangle 1"/>
          <p:cNvSpPr/>
          <p:nvPr/>
        </p:nvSpPr>
        <p:spPr>
          <a:xfrm>
            <a:off x="614265" y="6260927"/>
            <a:ext cx="114376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J. </a:t>
            </a:r>
            <a:r>
              <a:rPr lang="en-US" sz="1400" dirty="0" err="1" smtClean="0"/>
              <a:t>Nievergelt</a:t>
            </a:r>
            <a:r>
              <a:rPr lang="en-US" sz="1400" dirty="0" smtClean="0"/>
              <a:t> and  </a:t>
            </a:r>
            <a:r>
              <a:rPr lang="en-US" sz="1400" dirty="0"/>
              <a:t>H. </a:t>
            </a:r>
            <a:r>
              <a:rPr lang="en-US" sz="1400" dirty="0" err="1" smtClean="0"/>
              <a:t>Hinterberger</a:t>
            </a:r>
            <a:r>
              <a:rPr lang="en-US" sz="1400" dirty="0" smtClean="0"/>
              <a:t>. </a:t>
            </a:r>
            <a:r>
              <a:rPr lang="en-US" sz="1400" dirty="0"/>
              <a:t>The Grid File: An Adaptable, Symmetric </a:t>
            </a:r>
            <a:r>
              <a:rPr lang="en-US" sz="1400" dirty="0" err="1"/>
              <a:t>Multikey</a:t>
            </a:r>
            <a:r>
              <a:rPr lang="en-US" sz="1400" dirty="0"/>
              <a:t> File </a:t>
            </a:r>
            <a:r>
              <a:rPr lang="en-US" sz="1400" dirty="0" smtClean="0"/>
              <a:t>Structure. ACM </a:t>
            </a:r>
            <a:r>
              <a:rPr lang="en-US" sz="1400" dirty="0"/>
              <a:t>Transactions on Database Systems, Vol. 9, No. 1, March 1994</a:t>
            </a:r>
          </a:p>
        </p:txBody>
      </p:sp>
    </p:spTree>
    <p:extLst>
      <p:ext uri="{BB962C8B-B14F-4D97-AF65-F5344CB8AC3E}">
        <p14:creationId xmlns:p14="http://schemas.microsoft.com/office/powerpoint/2010/main" val="117769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30741" y="2993831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err="1" smtClean="0"/>
              <a:t>Quadtrees</a:t>
            </a:r>
            <a:r>
              <a:rPr lang="en-US" sz="3800" dirty="0" smtClean="0"/>
              <a:t> and its Variants 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3214436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Region </a:t>
            </a:r>
            <a:r>
              <a:rPr lang="en-US" sz="3800" dirty="0" err="1" smtClean="0"/>
              <a:t>Quadtrees</a:t>
            </a:r>
            <a:endParaRPr lang="en-US" sz="3800" dirty="0"/>
          </a:p>
        </p:txBody>
      </p:sp>
      <p:sp>
        <p:nvSpPr>
          <p:cNvPr id="2" name="Rectangle 1"/>
          <p:cNvSpPr/>
          <p:nvPr/>
        </p:nvSpPr>
        <p:spPr>
          <a:xfrm>
            <a:off x="614265" y="6260927"/>
            <a:ext cx="114376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Some slides borrowed from “GIS a computational perspective: second edition” by M. </a:t>
            </a:r>
            <a:r>
              <a:rPr lang="en-US" sz="1400" dirty="0" err="1" smtClean="0"/>
              <a:t>Worboys</a:t>
            </a:r>
            <a:r>
              <a:rPr lang="en-US" sz="1400" dirty="0" smtClean="0"/>
              <a:t> CRC press 2004. </a:t>
            </a:r>
            <a:endParaRPr lang="en-US" sz="1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14264" y="1048265"/>
            <a:ext cx="10877519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100" b="1" i="1" dirty="0" err="1" smtClean="0">
                <a:solidFill>
                  <a:schemeClr val="accent2"/>
                </a:solidFill>
              </a:rPr>
              <a:t>Quadtree</a:t>
            </a:r>
            <a:r>
              <a:rPr lang="en-US" altLang="en-US" sz="2100" dirty="0" smtClean="0"/>
              <a:t> is a tree structure where every non-leaf node has exactly four </a:t>
            </a:r>
            <a:r>
              <a:rPr lang="en-US" altLang="en-US" sz="2100" dirty="0" err="1" smtClean="0"/>
              <a:t>descendents</a:t>
            </a:r>
            <a:endParaRPr lang="en-US" altLang="en-US" sz="2100" dirty="0" smtClean="0"/>
          </a:p>
          <a:p>
            <a:r>
              <a:rPr lang="en-US" altLang="en-US" sz="2100" b="1" i="1" dirty="0" smtClean="0">
                <a:solidFill>
                  <a:schemeClr val="accent2"/>
                </a:solidFill>
              </a:rPr>
              <a:t>Region </a:t>
            </a:r>
            <a:r>
              <a:rPr lang="en-US" altLang="en-US" sz="2100" b="1" i="1" dirty="0" err="1" smtClean="0">
                <a:solidFill>
                  <a:schemeClr val="accent2"/>
                </a:solidFill>
              </a:rPr>
              <a:t>quadtrees</a:t>
            </a:r>
            <a:r>
              <a:rPr lang="en-US" altLang="en-US" sz="2100" dirty="0" smtClean="0"/>
              <a:t> recursively subdivide non-homogenous square arrays of cells into four equal sized quadrants</a:t>
            </a:r>
          </a:p>
          <a:p>
            <a:r>
              <a:rPr lang="en-US" altLang="en-US" sz="2100" dirty="0" smtClean="0"/>
              <a:t>Decomposition continues until all squares bound homogenous regions</a:t>
            </a:r>
          </a:p>
          <a:p>
            <a:pPr>
              <a:buFontTx/>
              <a:buNone/>
            </a:pPr>
            <a:endParaRPr lang="en-US" altLang="en-US" dirty="0"/>
          </a:p>
        </p:txBody>
      </p:sp>
      <p:pic>
        <p:nvPicPr>
          <p:cNvPr id="7" name="Picture 4" descr="quadtree_deta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279" y="3347221"/>
            <a:ext cx="7630304" cy="2238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1064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114422"/>
              </p:ext>
            </p:extLst>
          </p:nvPr>
        </p:nvGraphicFramePr>
        <p:xfrm>
          <a:off x="2092409" y="2380735"/>
          <a:ext cx="2578444" cy="190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11"/>
                <a:gridCol w="644611"/>
                <a:gridCol w="644611"/>
                <a:gridCol w="644611"/>
              </a:tblGrid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7" name="Straight Connector 26"/>
          <p:cNvCxnSpPr/>
          <p:nvPr/>
        </p:nvCxnSpPr>
        <p:spPr>
          <a:xfrm flipV="1">
            <a:off x="1767716" y="4282931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507890" y="1284045"/>
            <a:ext cx="5222791" cy="4942702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b="1" dirty="0" smtClean="0">
                <a:solidFill>
                  <a:srgbClr val="0070C0"/>
                </a:solidFill>
              </a:rPr>
              <a:t>Goal: </a:t>
            </a:r>
            <a:r>
              <a:rPr lang="en-US" sz="2000" dirty="0" smtClean="0"/>
              <a:t>Store spatial objects A,B and C in storage system such that following queries can be executed efficiently.</a:t>
            </a:r>
          </a:p>
          <a:p>
            <a:pPr lvl="0"/>
            <a:r>
              <a:rPr lang="en-US" sz="2000" dirty="0" smtClean="0">
                <a:solidFill>
                  <a:srgbClr val="0070C0"/>
                </a:solidFill>
              </a:rPr>
              <a:t>Point Queries: </a:t>
            </a:r>
          </a:p>
          <a:p>
            <a:pPr lvl="0"/>
            <a:r>
              <a:rPr lang="en-US" sz="2000" dirty="0" smtClean="0">
                <a:solidFill>
                  <a:srgbClr val="0070C0"/>
                </a:solidFill>
              </a:rPr>
              <a:t>Range Queries:</a:t>
            </a:r>
          </a:p>
          <a:p>
            <a:pPr lvl="0"/>
            <a:r>
              <a:rPr lang="en-US" sz="2000" dirty="0" smtClean="0">
                <a:solidFill>
                  <a:srgbClr val="0070C0"/>
                </a:solidFill>
              </a:rPr>
              <a:t>Nearest Neighbor Queries</a:t>
            </a:r>
          </a:p>
          <a:p>
            <a:pPr lvl="0"/>
            <a:r>
              <a:rPr lang="en-US" sz="2000" dirty="0" smtClean="0">
                <a:solidFill>
                  <a:srgbClr val="0070C0"/>
                </a:solidFill>
              </a:rPr>
              <a:t>Spatial Joins:  </a:t>
            </a:r>
          </a:p>
          <a:p>
            <a:pPr lvl="1"/>
            <a:r>
              <a:rPr lang="en-US" sz="1900" dirty="0" smtClean="0"/>
              <a:t>Find the spatial objects which intersect the object R1</a:t>
            </a:r>
          </a:p>
          <a:p>
            <a:pPr lvl="1"/>
            <a:endParaRPr lang="en-US" sz="1900" dirty="0" smtClean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863811" y="4485504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1863811" y="1894704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1931772" y="468580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0      1      2      3 </a:t>
            </a:r>
          </a:p>
        </p:txBody>
      </p:sp>
      <p:sp>
        <p:nvSpPr>
          <p:cNvPr id="19" name="Rectangle 18"/>
          <p:cNvSpPr/>
          <p:nvPr/>
        </p:nvSpPr>
        <p:spPr bwMode="auto">
          <a:xfrm rot="16200000">
            <a:off x="342447" y="3246710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3693188" y="2565263"/>
            <a:ext cx="941615" cy="1140823"/>
          </a:xfrm>
          <a:custGeom>
            <a:avLst/>
            <a:gdLst>
              <a:gd name="connsiteX0" fmla="*/ 130629 w 1428206"/>
              <a:gd name="connsiteY0" fmla="*/ 618309 h 1332412"/>
              <a:gd name="connsiteX1" fmla="*/ 78377 w 1428206"/>
              <a:gd name="connsiteY1" fmla="*/ 687977 h 1332412"/>
              <a:gd name="connsiteX2" fmla="*/ 69669 w 1428206"/>
              <a:gd name="connsiteY2" fmla="*/ 714103 h 1332412"/>
              <a:gd name="connsiteX3" fmla="*/ 26126 w 1428206"/>
              <a:gd name="connsiteY3" fmla="*/ 783772 h 1332412"/>
              <a:gd name="connsiteX4" fmla="*/ 8709 w 1428206"/>
              <a:gd name="connsiteY4" fmla="*/ 853440 h 1332412"/>
              <a:gd name="connsiteX5" fmla="*/ 0 w 1428206"/>
              <a:gd name="connsiteY5" fmla="*/ 888274 h 1332412"/>
              <a:gd name="connsiteX6" fmla="*/ 17417 w 1428206"/>
              <a:gd name="connsiteY6" fmla="*/ 1079863 h 1332412"/>
              <a:gd name="connsiteX7" fmla="*/ 34834 w 1428206"/>
              <a:gd name="connsiteY7" fmla="*/ 1105989 h 1332412"/>
              <a:gd name="connsiteX8" fmla="*/ 43543 w 1428206"/>
              <a:gd name="connsiteY8" fmla="*/ 1132114 h 1332412"/>
              <a:gd name="connsiteX9" fmla="*/ 69669 w 1428206"/>
              <a:gd name="connsiteY9" fmla="*/ 1149532 h 1332412"/>
              <a:gd name="connsiteX10" fmla="*/ 87086 w 1428206"/>
              <a:gd name="connsiteY10" fmla="*/ 1193074 h 1332412"/>
              <a:gd name="connsiteX11" fmla="*/ 139337 w 1428206"/>
              <a:gd name="connsiteY11" fmla="*/ 1236617 h 1332412"/>
              <a:gd name="connsiteX12" fmla="*/ 156754 w 1428206"/>
              <a:gd name="connsiteY12" fmla="*/ 1262743 h 1332412"/>
              <a:gd name="connsiteX13" fmla="*/ 235132 w 1428206"/>
              <a:gd name="connsiteY13" fmla="*/ 1306286 h 1332412"/>
              <a:gd name="connsiteX14" fmla="*/ 278674 w 1428206"/>
              <a:gd name="connsiteY14" fmla="*/ 1332412 h 1332412"/>
              <a:gd name="connsiteX15" fmla="*/ 357052 w 1428206"/>
              <a:gd name="connsiteY15" fmla="*/ 1323703 h 1332412"/>
              <a:gd name="connsiteX16" fmla="*/ 391886 w 1428206"/>
              <a:gd name="connsiteY16" fmla="*/ 1271452 h 1332412"/>
              <a:gd name="connsiteX17" fmla="*/ 409303 w 1428206"/>
              <a:gd name="connsiteY17" fmla="*/ 1245326 h 1332412"/>
              <a:gd name="connsiteX18" fmla="*/ 418012 w 1428206"/>
              <a:gd name="connsiteY18" fmla="*/ 1193074 h 1332412"/>
              <a:gd name="connsiteX19" fmla="*/ 435429 w 1428206"/>
              <a:gd name="connsiteY19" fmla="*/ 1166949 h 1332412"/>
              <a:gd name="connsiteX20" fmla="*/ 496389 w 1428206"/>
              <a:gd name="connsiteY20" fmla="*/ 1123406 h 1332412"/>
              <a:gd name="connsiteX21" fmla="*/ 670560 w 1428206"/>
              <a:gd name="connsiteY21" fmla="*/ 1132114 h 1332412"/>
              <a:gd name="connsiteX22" fmla="*/ 748937 w 1428206"/>
              <a:gd name="connsiteY22" fmla="*/ 1166949 h 1332412"/>
              <a:gd name="connsiteX23" fmla="*/ 809897 w 1428206"/>
              <a:gd name="connsiteY23" fmla="*/ 1184366 h 1332412"/>
              <a:gd name="connsiteX24" fmla="*/ 879566 w 1428206"/>
              <a:gd name="connsiteY24" fmla="*/ 1201783 h 1332412"/>
              <a:gd name="connsiteX25" fmla="*/ 1114697 w 1428206"/>
              <a:gd name="connsiteY25" fmla="*/ 1193074 h 1332412"/>
              <a:gd name="connsiteX26" fmla="*/ 1140823 w 1428206"/>
              <a:gd name="connsiteY26" fmla="*/ 1184366 h 1332412"/>
              <a:gd name="connsiteX27" fmla="*/ 1175657 w 1428206"/>
              <a:gd name="connsiteY27" fmla="*/ 1175657 h 1332412"/>
              <a:gd name="connsiteX28" fmla="*/ 1227909 w 1428206"/>
              <a:gd name="connsiteY28" fmla="*/ 1158240 h 1332412"/>
              <a:gd name="connsiteX29" fmla="*/ 1288869 w 1428206"/>
              <a:gd name="connsiteY29" fmla="*/ 1140823 h 1332412"/>
              <a:gd name="connsiteX30" fmla="*/ 1341120 w 1428206"/>
              <a:gd name="connsiteY30" fmla="*/ 1114697 h 1332412"/>
              <a:gd name="connsiteX31" fmla="*/ 1375954 w 1428206"/>
              <a:gd name="connsiteY31" fmla="*/ 1079863 h 1332412"/>
              <a:gd name="connsiteX32" fmla="*/ 1402080 w 1428206"/>
              <a:gd name="connsiteY32" fmla="*/ 1062446 h 1332412"/>
              <a:gd name="connsiteX33" fmla="*/ 1410789 w 1428206"/>
              <a:gd name="connsiteY33" fmla="*/ 1036320 h 1332412"/>
              <a:gd name="connsiteX34" fmla="*/ 1428206 w 1428206"/>
              <a:gd name="connsiteY34" fmla="*/ 923109 h 1332412"/>
              <a:gd name="connsiteX35" fmla="*/ 1419497 w 1428206"/>
              <a:gd name="connsiteY35" fmla="*/ 644434 h 1332412"/>
              <a:gd name="connsiteX36" fmla="*/ 1410789 w 1428206"/>
              <a:gd name="connsiteY36" fmla="*/ 618309 h 1332412"/>
              <a:gd name="connsiteX37" fmla="*/ 1402080 w 1428206"/>
              <a:gd name="connsiteY37" fmla="*/ 574766 h 1332412"/>
              <a:gd name="connsiteX38" fmla="*/ 1393372 w 1428206"/>
              <a:gd name="connsiteY38" fmla="*/ 548640 h 1332412"/>
              <a:gd name="connsiteX39" fmla="*/ 1384663 w 1428206"/>
              <a:gd name="connsiteY39" fmla="*/ 513806 h 1332412"/>
              <a:gd name="connsiteX40" fmla="*/ 1367246 w 1428206"/>
              <a:gd name="connsiteY40" fmla="*/ 400594 h 1332412"/>
              <a:gd name="connsiteX41" fmla="*/ 1349829 w 1428206"/>
              <a:gd name="connsiteY41" fmla="*/ 374469 h 1332412"/>
              <a:gd name="connsiteX42" fmla="*/ 1332412 w 1428206"/>
              <a:gd name="connsiteY42" fmla="*/ 322217 h 1332412"/>
              <a:gd name="connsiteX43" fmla="*/ 1297577 w 1428206"/>
              <a:gd name="connsiteY43" fmla="*/ 261257 h 1332412"/>
              <a:gd name="connsiteX44" fmla="*/ 1280160 w 1428206"/>
              <a:gd name="connsiteY44" fmla="*/ 226423 h 1332412"/>
              <a:gd name="connsiteX45" fmla="*/ 1254034 w 1428206"/>
              <a:gd name="connsiteY45" fmla="*/ 156754 h 1332412"/>
              <a:gd name="connsiteX46" fmla="*/ 1245326 w 1428206"/>
              <a:gd name="connsiteY46" fmla="*/ 121920 h 1332412"/>
              <a:gd name="connsiteX47" fmla="*/ 1219200 w 1428206"/>
              <a:gd name="connsiteY47" fmla="*/ 95794 h 1332412"/>
              <a:gd name="connsiteX48" fmla="*/ 1149532 w 1428206"/>
              <a:gd name="connsiteY48" fmla="*/ 60960 h 1332412"/>
              <a:gd name="connsiteX49" fmla="*/ 1105989 w 1428206"/>
              <a:gd name="connsiteY49" fmla="*/ 52252 h 1332412"/>
              <a:gd name="connsiteX50" fmla="*/ 1053737 w 1428206"/>
              <a:gd name="connsiteY50" fmla="*/ 34834 h 1332412"/>
              <a:gd name="connsiteX51" fmla="*/ 1018903 w 1428206"/>
              <a:gd name="connsiteY51" fmla="*/ 26126 h 1332412"/>
              <a:gd name="connsiteX52" fmla="*/ 975360 w 1428206"/>
              <a:gd name="connsiteY52" fmla="*/ 17417 h 1332412"/>
              <a:gd name="connsiteX53" fmla="*/ 923109 w 1428206"/>
              <a:gd name="connsiteY53" fmla="*/ 0 h 1332412"/>
              <a:gd name="connsiteX54" fmla="*/ 766354 w 1428206"/>
              <a:gd name="connsiteY54" fmla="*/ 8709 h 1332412"/>
              <a:gd name="connsiteX55" fmla="*/ 740229 w 1428206"/>
              <a:gd name="connsiteY55" fmla="*/ 43543 h 1332412"/>
              <a:gd name="connsiteX56" fmla="*/ 705394 w 1428206"/>
              <a:gd name="connsiteY56" fmla="*/ 78377 h 1332412"/>
              <a:gd name="connsiteX57" fmla="*/ 731520 w 1428206"/>
              <a:gd name="connsiteY57" fmla="*/ 235132 h 1332412"/>
              <a:gd name="connsiteX58" fmla="*/ 748937 w 1428206"/>
              <a:gd name="connsiteY58" fmla="*/ 261257 h 1332412"/>
              <a:gd name="connsiteX59" fmla="*/ 766354 w 1428206"/>
              <a:gd name="connsiteY59" fmla="*/ 313509 h 1332412"/>
              <a:gd name="connsiteX60" fmla="*/ 748937 w 1428206"/>
              <a:gd name="connsiteY60" fmla="*/ 339634 h 1332412"/>
              <a:gd name="connsiteX61" fmla="*/ 705394 w 1428206"/>
              <a:gd name="connsiteY61" fmla="*/ 348343 h 1332412"/>
              <a:gd name="connsiteX62" fmla="*/ 644434 w 1428206"/>
              <a:gd name="connsiteY62" fmla="*/ 365760 h 1332412"/>
              <a:gd name="connsiteX63" fmla="*/ 609600 w 1428206"/>
              <a:gd name="connsiteY63" fmla="*/ 374469 h 1332412"/>
              <a:gd name="connsiteX64" fmla="*/ 583474 w 1428206"/>
              <a:gd name="connsiteY64" fmla="*/ 391886 h 1332412"/>
              <a:gd name="connsiteX65" fmla="*/ 487680 w 1428206"/>
              <a:gd name="connsiteY65" fmla="*/ 409303 h 1332412"/>
              <a:gd name="connsiteX66" fmla="*/ 400594 w 1428206"/>
              <a:gd name="connsiteY66" fmla="*/ 461554 h 1332412"/>
              <a:gd name="connsiteX67" fmla="*/ 374469 w 1428206"/>
              <a:gd name="connsiteY67" fmla="*/ 478972 h 1332412"/>
              <a:gd name="connsiteX68" fmla="*/ 348343 w 1428206"/>
              <a:gd name="connsiteY68" fmla="*/ 487680 h 1332412"/>
              <a:gd name="connsiteX69" fmla="*/ 313509 w 1428206"/>
              <a:gd name="connsiteY69" fmla="*/ 505097 h 1332412"/>
              <a:gd name="connsiteX70" fmla="*/ 278674 w 1428206"/>
              <a:gd name="connsiteY70" fmla="*/ 513806 h 1332412"/>
              <a:gd name="connsiteX71" fmla="*/ 252549 w 1428206"/>
              <a:gd name="connsiteY71" fmla="*/ 531223 h 1332412"/>
              <a:gd name="connsiteX72" fmla="*/ 226423 w 1428206"/>
              <a:gd name="connsiteY72" fmla="*/ 539932 h 1332412"/>
              <a:gd name="connsiteX73" fmla="*/ 200297 w 1428206"/>
              <a:gd name="connsiteY73" fmla="*/ 566057 h 1332412"/>
              <a:gd name="connsiteX74" fmla="*/ 174172 w 1428206"/>
              <a:gd name="connsiteY74" fmla="*/ 583474 h 1332412"/>
              <a:gd name="connsiteX75" fmla="*/ 156754 w 1428206"/>
              <a:gd name="connsiteY75" fmla="*/ 609600 h 1332412"/>
              <a:gd name="connsiteX76" fmla="*/ 130629 w 1428206"/>
              <a:gd name="connsiteY76" fmla="*/ 618309 h 13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428206" h="1332412">
                <a:moveTo>
                  <a:pt x="130629" y="618309"/>
                </a:moveTo>
                <a:cubicBezTo>
                  <a:pt x="117566" y="631372"/>
                  <a:pt x="87619" y="669494"/>
                  <a:pt x="78377" y="687977"/>
                </a:cubicBezTo>
                <a:cubicBezTo>
                  <a:pt x="74272" y="696188"/>
                  <a:pt x="74223" y="706133"/>
                  <a:pt x="69669" y="714103"/>
                </a:cubicBezTo>
                <a:cubicBezTo>
                  <a:pt x="26796" y="789132"/>
                  <a:pt x="58046" y="709292"/>
                  <a:pt x="26126" y="783772"/>
                </a:cubicBezTo>
                <a:cubicBezTo>
                  <a:pt x="15350" y="808916"/>
                  <a:pt x="15002" y="825120"/>
                  <a:pt x="8709" y="853440"/>
                </a:cubicBezTo>
                <a:cubicBezTo>
                  <a:pt x="6113" y="865124"/>
                  <a:pt x="2903" y="876663"/>
                  <a:pt x="0" y="888274"/>
                </a:cubicBezTo>
                <a:cubicBezTo>
                  <a:pt x="5806" y="952137"/>
                  <a:pt x="7286" y="1016542"/>
                  <a:pt x="17417" y="1079863"/>
                </a:cubicBezTo>
                <a:cubicBezTo>
                  <a:pt x="19071" y="1090198"/>
                  <a:pt x="30153" y="1096628"/>
                  <a:pt x="34834" y="1105989"/>
                </a:cubicBezTo>
                <a:cubicBezTo>
                  <a:pt x="38939" y="1114199"/>
                  <a:pt x="37809" y="1124946"/>
                  <a:pt x="43543" y="1132114"/>
                </a:cubicBezTo>
                <a:cubicBezTo>
                  <a:pt x="50082" y="1140287"/>
                  <a:pt x="60960" y="1143726"/>
                  <a:pt x="69669" y="1149532"/>
                </a:cubicBezTo>
                <a:cubicBezTo>
                  <a:pt x="75475" y="1164046"/>
                  <a:pt x="79330" y="1179502"/>
                  <a:pt x="87086" y="1193074"/>
                </a:cubicBezTo>
                <a:cubicBezTo>
                  <a:pt x="94008" y="1205187"/>
                  <a:pt x="134628" y="1233086"/>
                  <a:pt x="139337" y="1236617"/>
                </a:cubicBezTo>
                <a:cubicBezTo>
                  <a:pt x="145143" y="1245326"/>
                  <a:pt x="148877" y="1255851"/>
                  <a:pt x="156754" y="1262743"/>
                </a:cubicBezTo>
                <a:cubicBezTo>
                  <a:pt x="229976" y="1326812"/>
                  <a:pt x="183301" y="1280370"/>
                  <a:pt x="235132" y="1306286"/>
                </a:cubicBezTo>
                <a:cubicBezTo>
                  <a:pt x="250271" y="1313856"/>
                  <a:pt x="264160" y="1323703"/>
                  <a:pt x="278674" y="1332412"/>
                </a:cubicBezTo>
                <a:cubicBezTo>
                  <a:pt x="304800" y="1329509"/>
                  <a:pt x="332114" y="1332016"/>
                  <a:pt x="357052" y="1323703"/>
                </a:cubicBezTo>
                <a:cubicBezTo>
                  <a:pt x="386765" y="1313799"/>
                  <a:pt x="381446" y="1292332"/>
                  <a:pt x="391886" y="1271452"/>
                </a:cubicBezTo>
                <a:cubicBezTo>
                  <a:pt x="396567" y="1262091"/>
                  <a:pt x="403497" y="1254035"/>
                  <a:pt x="409303" y="1245326"/>
                </a:cubicBezTo>
                <a:cubicBezTo>
                  <a:pt x="412206" y="1227909"/>
                  <a:pt x="412428" y="1209825"/>
                  <a:pt x="418012" y="1193074"/>
                </a:cubicBezTo>
                <a:cubicBezTo>
                  <a:pt x="421322" y="1183145"/>
                  <a:pt x="428729" y="1174989"/>
                  <a:pt x="435429" y="1166949"/>
                </a:cubicBezTo>
                <a:cubicBezTo>
                  <a:pt x="460648" y="1136686"/>
                  <a:pt x="461170" y="1141015"/>
                  <a:pt x="496389" y="1123406"/>
                </a:cubicBezTo>
                <a:cubicBezTo>
                  <a:pt x="554446" y="1126309"/>
                  <a:pt x="612845" y="1125188"/>
                  <a:pt x="670560" y="1132114"/>
                </a:cubicBezTo>
                <a:cubicBezTo>
                  <a:pt x="689313" y="1134364"/>
                  <a:pt x="730717" y="1159141"/>
                  <a:pt x="748937" y="1166949"/>
                </a:cubicBezTo>
                <a:cubicBezTo>
                  <a:pt x="769809" y="1175894"/>
                  <a:pt x="787813" y="1178056"/>
                  <a:pt x="809897" y="1184366"/>
                </a:cubicBezTo>
                <a:cubicBezTo>
                  <a:pt x="872373" y="1202216"/>
                  <a:pt x="791051" y="1184079"/>
                  <a:pt x="879566" y="1201783"/>
                </a:cubicBezTo>
                <a:cubicBezTo>
                  <a:pt x="957943" y="1198880"/>
                  <a:pt x="1036440" y="1198291"/>
                  <a:pt x="1114697" y="1193074"/>
                </a:cubicBezTo>
                <a:cubicBezTo>
                  <a:pt x="1123856" y="1192463"/>
                  <a:pt x="1131997" y="1186888"/>
                  <a:pt x="1140823" y="1184366"/>
                </a:cubicBezTo>
                <a:cubicBezTo>
                  <a:pt x="1152331" y="1181078"/>
                  <a:pt x="1164193" y="1179096"/>
                  <a:pt x="1175657" y="1175657"/>
                </a:cubicBezTo>
                <a:cubicBezTo>
                  <a:pt x="1193242" y="1170381"/>
                  <a:pt x="1210324" y="1163515"/>
                  <a:pt x="1227909" y="1158240"/>
                </a:cubicBezTo>
                <a:cubicBezTo>
                  <a:pt x="1241866" y="1154053"/>
                  <a:pt x="1274232" y="1148142"/>
                  <a:pt x="1288869" y="1140823"/>
                </a:cubicBezTo>
                <a:cubicBezTo>
                  <a:pt x="1356396" y="1107059"/>
                  <a:pt x="1275451" y="1136588"/>
                  <a:pt x="1341120" y="1114697"/>
                </a:cubicBezTo>
                <a:cubicBezTo>
                  <a:pt x="1352731" y="1103086"/>
                  <a:pt x="1363486" y="1090550"/>
                  <a:pt x="1375954" y="1079863"/>
                </a:cubicBezTo>
                <a:cubicBezTo>
                  <a:pt x="1383901" y="1073052"/>
                  <a:pt x="1395542" y="1070619"/>
                  <a:pt x="1402080" y="1062446"/>
                </a:cubicBezTo>
                <a:cubicBezTo>
                  <a:pt x="1407815" y="1055278"/>
                  <a:pt x="1408563" y="1045226"/>
                  <a:pt x="1410789" y="1036320"/>
                </a:cubicBezTo>
                <a:cubicBezTo>
                  <a:pt x="1420761" y="996433"/>
                  <a:pt x="1422919" y="965399"/>
                  <a:pt x="1428206" y="923109"/>
                </a:cubicBezTo>
                <a:cubicBezTo>
                  <a:pt x="1425303" y="830217"/>
                  <a:pt x="1424799" y="737220"/>
                  <a:pt x="1419497" y="644434"/>
                </a:cubicBezTo>
                <a:cubicBezTo>
                  <a:pt x="1418973" y="635270"/>
                  <a:pt x="1413015" y="627214"/>
                  <a:pt x="1410789" y="618309"/>
                </a:cubicBezTo>
                <a:cubicBezTo>
                  <a:pt x="1407199" y="603949"/>
                  <a:pt x="1405670" y="589126"/>
                  <a:pt x="1402080" y="574766"/>
                </a:cubicBezTo>
                <a:cubicBezTo>
                  <a:pt x="1399854" y="565860"/>
                  <a:pt x="1395894" y="557466"/>
                  <a:pt x="1393372" y="548640"/>
                </a:cubicBezTo>
                <a:cubicBezTo>
                  <a:pt x="1390084" y="537132"/>
                  <a:pt x="1387566" y="525417"/>
                  <a:pt x="1384663" y="513806"/>
                </a:cubicBezTo>
                <a:cubicBezTo>
                  <a:pt x="1382916" y="498080"/>
                  <a:pt x="1378557" y="426988"/>
                  <a:pt x="1367246" y="400594"/>
                </a:cubicBezTo>
                <a:cubicBezTo>
                  <a:pt x="1363123" y="390974"/>
                  <a:pt x="1354080" y="384033"/>
                  <a:pt x="1349829" y="374469"/>
                </a:cubicBezTo>
                <a:cubicBezTo>
                  <a:pt x="1342373" y="357692"/>
                  <a:pt x="1340623" y="338638"/>
                  <a:pt x="1332412" y="322217"/>
                </a:cubicBezTo>
                <a:cubicBezTo>
                  <a:pt x="1279764" y="216927"/>
                  <a:pt x="1346824" y="347441"/>
                  <a:pt x="1297577" y="261257"/>
                </a:cubicBezTo>
                <a:cubicBezTo>
                  <a:pt x="1291136" y="249986"/>
                  <a:pt x="1285966" y="238034"/>
                  <a:pt x="1280160" y="226423"/>
                </a:cubicBezTo>
                <a:cubicBezTo>
                  <a:pt x="1258074" y="115988"/>
                  <a:pt x="1287671" y="235239"/>
                  <a:pt x="1254034" y="156754"/>
                </a:cubicBezTo>
                <a:cubicBezTo>
                  <a:pt x="1249319" y="145753"/>
                  <a:pt x="1251264" y="132312"/>
                  <a:pt x="1245326" y="121920"/>
                </a:cubicBezTo>
                <a:cubicBezTo>
                  <a:pt x="1239216" y="111227"/>
                  <a:pt x="1228661" y="103678"/>
                  <a:pt x="1219200" y="95794"/>
                </a:cubicBezTo>
                <a:cubicBezTo>
                  <a:pt x="1198984" y="78947"/>
                  <a:pt x="1174539" y="68462"/>
                  <a:pt x="1149532" y="60960"/>
                </a:cubicBezTo>
                <a:cubicBezTo>
                  <a:pt x="1135354" y="56707"/>
                  <a:pt x="1120269" y="56147"/>
                  <a:pt x="1105989" y="52252"/>
                </a:cubicBezTo>
                <a:cubicBezTo>
                  <a:pt x="1088276" y="47421"/>
                  <a:pt x="1071548" y="39287"/>
                  <a:pt x="1053737" y="34834"/>
                </a:cubicBezTo>
                <a:cubicBezTo>
                  <a:pt x="1042126" y="31931"/>
                  <a:pt x="1030587" y="28722"/>
                  <a:pt x="1018903" y="26126"/>
                </a:cubicBezTo>
                <a:cubicBezTo>
                  <a:pt x="1004454" y="22915"/>
                  <a:pt x="989640" y="21312"/>
                  <a:pt x="975360" y="17417"/>
                </a:cubicBezTo>
                <a:cubicBezTo>
                  <a:pt x="957648" y="12586"/>
                  <a:pt x="940526" y="5806"/>
                  <a:pt x="923109" y="0"/>
                </a:cubicBezTo>
                <a:cubicBezTo>
                  <a:pt x="870857" y="2903"/>
                  <a:pt x="817263" y="-3412"/>
                  <a:pt x="766354" y="8709"/>
                </a:cubicBezTo>
                <a:cubicBezTo>
                  <a:pt x="752235" y="12071"/>
                  <a:pt x="749787" y="32620"/>
                  <a:pt x="740229" y="43543"/>
                </a:cubicBezTo>
                <a:cubicBezTo>
                  <a:pt x="729416" y="55901"/>
                  <a:pt x="717006" y="66766"/>
                  <a:pt x="705394" y="78377"/>
                </a:cubicBezTo>
                <a:cubicBezTo>
                  <a:pt x="712745" y="181284"/>
                  <a:pt x="696610" y="174039"/>
                  <a:pt x="731520" y="235132"/>
                </a:cubicBezTo>
                <a:cubicBezTo>
                  <a:pt x="736713" y="244219"/>
                  <a:pt x="744686" y="251693"/>
                  <a:pt x="748937" y="261257"/>
                </a:cubicBezTo>
                <a:cubicBezTo>
                  <a:pt x="756393" y="278034"/>
                  <a:pt x="766354" y="313509"/>
                  <a:pt x="766354" y="313509"/>
                </a:cubicBezTo>
                <a:cubicBezTo>
                  <a:pt x="760548" y="322217"/>
                  <a:pt x="758024" y="334441"/>
                  <a:pt x="748937" y="339634"/>
                </a:cubicBezTo>
                <a:cubicBezTo>
                  <a:pt x="736085" y="346978"/>
                  <a:pt x="719843" y="345132"/>
                  <a:pt x="705394" y="348343"/>
                </a:cubicBezTo>
                <a:cubicBezTo>
                  <a:pt x="644155" y="361952"/>
                  <a:pt x="695336" y="351217"/>
                  <a:pt x="644434" y="365760"/>
                </a:cubicBezTo>
                <a:cubicBezTo>
                  <a:pt x="632926" y="369048"/>
                  <a:pt x="621211" y="371566"/>
                  <a:pt x="609600" y="374469"/>
                </a:cubicBezTo>
                <a:cubicBezTo>
                  <a:pt x="600891" y="380275"/>
                  <a:pt x="593499" y="388879"/>
                  <a:pt x="583474" y="391886"/>
                </a:cubicBezTo>
                <a:cubicBezTo>
                  <a:pt x="514590" y="412551"/>
                  <a:pt x="540139" y="389630"/>
                  <a:pt x="487680" y="409303"/>
                </a:cubicBezTo>
                <a:cubicBezTo>
                  <a:pt x="457077" y="420779"/>
                  <a:pt x="426634" y="444194"/>
                  <a:pt x="400594" y="461554"/>
                </a:cubicBezTo>
                <a:cubicBezTo>
                  <a:pt x="391885" y="467360"/>
                  <a:pt x="384398" y="475662"/>
                  <a:pt x="374469" y="478972"/>
                </a:cubicBezTo>
                <a:cubicBezTo>
                  <a:pt x="365760" y="481875"/>
                  <a:pt x="356780" y="484064"/>
                  <a:pt x="348343" y="487680"/>
                </a:cubicBezTo>
                <a:cubicBezTo>
                  <a:pt x="336411" y="492794"/>
                  <a:pt x="325664" y="500539"/>
                  <a:pt x="313509" y="505097"/>
                </a:cubicBezTo>
                <a:cubicBezTo>
                  <a:pt x="302302" y="509300"/>
                  <a:pt x="290286" y="510903"/>
                  <a:pt x="278674" y="513806"/>
                </a:cubicBezTo>
                <a:cubicBezTo>
                  <a:pt x="269966" y="519612"/>
                  <a:pt x="261910" y="526542"/>
                  <a:pt x="252549" y="531223"/>
                </a:cubicBezTo>
                <a:cubicBezTo>
                  <a:pt x="244338" y="535328"/>
                  <a:pt x="234061" y="534840"/>
                  <a:pt x="226423" y="539932"/>
                </a:cubicBezTo>
                <a:cubicBezTo>
                  <a:pt x="216176" y="546763"/>
                  <a:pt x="209758" y="558173"/>
                  <a:pt x="200297" y="566057"/>
                </a:cubicBezTo>
                <a:cubicBezTo>
                  <a:pt x="192257" y="572757"/>
                  <a:pt x="182880" y="577668"/>
                  <a:pt x="174172" y="583474"/>
                </a:cubicBezTo>
                <a:cubicBezTo>
                  <a:pt x="168366" y="592183"/>
                  <a:pt x="164155" y="602199"/>
                  <a:pt x="156754" y="609600"/>
                </a:cubicBezTo>
                <a:cubicBezTo>
                  <a:pt x="114719" y="651635"/>
                  <a:pt x="143692" y="605246"/>
                  <a:pt x="130629" y="618309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2114053" y="2443056"/>
            <a:ext cx="587588" cy="341334"/>
          </a:xfrm>
          <a:custGeom>
            <a:avLst/>
            <a:gdLst>
              <a:gd name="connsiteX0" fmla="*/ 43767 w 505322"/>
              <a:gd name="connsiteY0" fmla="*/ 156754 h 244414"/>
              <a:gd name="connsiteX1" fmla="*/ 87310 w 505322"/>
              <a:gd name="connsiteY1" fmla="*/ 174172 h 244414"/>
              <a:gd name="connsiteX2" fmla="*/ 113436 w 505322"/>
              <a:gd name="connsiteY2" fmla="*/ 200297 h 244414"/>
              <a:gd name="connsiteX3" fmla="*/ 200522 w 505322"/>
              <a:gd name="connsiteY3" fmla="*/ 235132 h 244414"/>
              <a:gd name="connsiteX4" fmla="*/ 374693 w 505322"/>
              <a:gd name="connsiteY4" fmla="*/ 243840 h 244414"/>
              <a:gd name="connsiteX5" fmla="*/ 487904 w 505322"/>
              <a:gd name="connsiteY5" fmla="*/ 235132 h 244414"/>
              <a:gd name="connsiteX6" fmla="*/ 505322 w 505322"/>
              <a:gd name="connsiteY6" fmla="*/ 182880 h 244414"/>
              <a:gd name="connsiteX7" fmla="*/ 487904 w 505322"/>
              <a:gd name="connsiteY7" fmla="*/ 87086 h 244414"/>
              <a:gd name="connsiteX8" fmla="*/ 409527 w 505322"/>
              <a:gd name="connsiteY8" fmla="*/ 52252 h 244414"/>
              <a:gd name="connsiteX9" fmla="*/ 226647 w 505322"/>
              <a:gd name="connsiteY9" fmla="*/ 43543 h 244414"/>
              <a:gd name="connsiteX10" fmla="*/ 200522 w 505322"/>
              <a:gd name="connsiteY10" fmla="*/ 26126 h 244414"/>
              <a:gd name="connsiteX11" fmla="*/ 183104 w 505322"/>
              <a:gd name="connsiteY11" fmla="*/ 8709 h 244414"/>
              <a:gd name="connsiteX12" fmla="*/ 156979 w 505322"/>
              <a:gd name="connsiteY12" fmla="*/ 0 h 244414"/>
              <a:gd name="connsiteX13" fmla="*/ 26350 w 505322"/>
              <a:gd name="connsiteY13" fmla="*/ 26126 h 244414"/>
              <a:gd name="connsiteX14" fmla="*/ 8933 w 505322"/>
              <a:gd name="connsiteY14" fmla="*/ 52252 h 244414"/>
              <a:gd name="connsiteX15" fmla="*/ 8933 w 505322"/>
              <a:gd name="connsiteY15" fmla="*/ 130629 h 244414"/>
              <a:gd name="connsiteX16" fmla="*/ 35059 w 505322"/>
              <a:gd name="connsiteY16" fmla="*/ 139337 h 244414"/>
              <a:gd name="connsiteX17" fmla="*/ 43767 w 505322"/>
              <a:gd name="connsiteY17" fmla="*/ 156754 h 2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5322" h="244414">
                <a:moveTo>
                  <a:pt x="43767" y="156754"/>
                </a:moveTo>
                <a:cubicBezTo>
                  <a:pt x="58281" y="162560"/>
                  <a:pt x="74054" y="165887"/>
                  <a:pt x="87310" y="174172"/>
                </a:cubicBezTo>
                <a:cubicBezTo>
                  <a:pt x="97754" y="180699"/>
                  <a:pt x="103414" y="193139"/>
                  <a:pt x="113436" y="200297"/>
                </a:cubicBezTo>
                <a:cubicBezTo>
                  <a:pt x="128684" y="211188"/>
                  <a:pt x="186878" y="234450"/>
                  <a:pt x="200522" y="235132"/>
                </a:cubicBezTo>
                <a:lnTo>
                  <a:pt x="374693" y="243840"/>
                </a:lnTo>
                <a:cubicBezTo>
                  <a:pt x="412430" y="240937"/>
                  <a:pt x="453606" y="251138"/>
                  <a:pt x="487904" y="235132"/>
                </a:cubicBezTo>
                <a:cubicBezTo>
                  <a:pt x="504541" y="227368"/>
                  <a:pt x="505322" y="182880"/>
                  <a:pt x="505322" y="182880"/>
                </a:cubicBezTo>
                <a:cubicBezTo>
                  <a:pt x="499516" y="150949"/>
                  <a:pt x="499555" y="117378"/>
                  <a:pt x="487904" y="87086"/>
                </a:cubicBezTo>
                <a:cubicBezTo>
                  <a:pt x="481830" y="71295"/>
                  <a:pt x="409738" y="52262"/>
                  <a:pt x="409527" y="52252"/>
                </a:cubicBezTo>
                <a:lnTo>
                  <a:pt x="226647" y="43543"/>
                </a:lnTo>
                <a:cubicBezTo>
                  <a:pt x="217939" y="37737"/>
                  <a:pt x="208695" y="32664"/>
                  <a:pt x="200522" y="26126"/>
                </a:cubicBezTo>
                <a:cubicBezTo>
                  <a:pt x="194111" y="20997"/>
                  <a:pt x="190145" y="12933"/>
                  <a:pt x="183104" y="8709"/>
                </a:cubicBezTo>
                <a:cubicBezTo>
                  <a:pt x="175233" y="3986"/>
                  <a:pt x="165687" y="2903"/>
                  <a:pt x="156979" y="0"/>
                </a:cubicBezTo>
                <a:cubicBezTo>
                  <a:pt x="109099" y="3990"/>
                  <a:pt x="61483" y="-9007"/>
                  <a:pt x="26350" y="26126"/>
                </a:cubicBezTo>
                <a:cubicBezTo>
                  <a:pt x="18949" y="33527"/>
                  <a:pt x="14739" y="43543"/>
                  <a:pt x="8933" y="52252"/>
                </a:cubicBezTo>
                <a:cubicBezTo>
                  <a:pt x="4569" y="74071"/>
                  <a:pt x="-8778" y="108491"/>
                  <a:pt x="8933" y="130629"/>
                </a:cubicBezTo>
                <a:cubicBezTo>
                  <a:pt x="14668" y="137797"/>
                  <a:pt x="26350" y="136434"/>
                  <a:pt x="35059" y="139337"/>
                </a:cubicBezTo>
                <a:lnTo>
                  <a:pt x="43767" y="156754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22" name="Freeform 21"/>
          <p:cNvSpPr/>
          <p:nvPr/>
        </p:nvSpPr>
        <p:spPr bwMode="auto">
          <a:xfrm>
            <a:off x="2114053" y="3464585"/>
            <a:ext cx="587588" cy="703762"/>
          </a:xfrm>
          <a:custGeom>
            <a:avLst/>
            <a:gdLst>
              <a:gd name="connsiteX0" fmla="*/ 142145 w 751745"/>
              <a:gd name="connsiteY0" fmla="*/ 217714 h 609600"/>
              <a:gd name="connsiteX1" fmla="*/ 133437 w 751745"/>
              <a:gd name="connsiteY1" fmla="*/ 531223 h 609600"/>
              <a:gd name="connsiteX2" fmla="*/ 142145 w 751745"/>
              <a:gd name="connsiteY2" fmla="*/ 557348 h 609600"/>
              <a:gd name="connsiteX3" fmla="*/ 159563 w 751745"/>
              <a:gd name="connsiteY3" fmla="*/ 583474 h 609600"/>
              <a:gd name="connsiteX4" fmla="*/ 211814 w 751745"/>
              <a:gd name="connsiteY4" fmla="*/ 609600 h 609600"/>
              <a:gd name="connsiteX5" fmla="*/ 307608 w 751745"/>
              <a:gd name="connsiteY5" fmla="*/ 600891 h 609600"/>
              <a:gd name="connsiteX6" fmla="*/ 333734 w 751745"/>
              <a:gd name="connsiteY6" fmla="*/ 583474 h 609600"/>
              <a:gd name="connsiteX7" fmla="*/ 403403 w 751745"/>
              <a:gd name="connsiteY7" fmla="*/ 566057 h 609600"/>
              <a:gd name="connsiteX8" fmla="*/ 612408 w 751745"/>
              <a:gd name="connsiteY8" fmla="*/ 566057 h 609600"/>
              <a:gd name="connsiteX9" fmla="*/ 638534 w 751745"/>
              <a:gd name="connsiteY9" fmla="*/ 539931 h 609600"/>
              <a:gd name="connsiteX10" fmla="*/ 673368 w 751745"/>
              <a:gd name="connsiteY10" fmla="*/ 487680 h 609600"/>
              <a:gd name="connsiteX11" fmla="*/ 682077 w 751745"/>
              <a:gd name="connsiteY11" fmla="*/ 452845 h 609600"/>
              <a:gd name="connsiteX12" fmla="*/ 690785 w 751745"/>
              <a:gd name="connsiteY12" fmla="*/ 348343 h 609600"/>
              <a:gd name="connsiteX13" fmla="*/ 708203 w 751745"/>
              <a:gd name="connsiteY13" fmla="*/ 322217 h 609600"/>
              <a:gd name="connsiteX14" fmla="*/ 716911 w 751745"/>
              <a:gd name="connsiteY14" fmla="*/ 296091 h 609600"/>
              <a:gd name="connsiteX15" fmla="*/ 751745 w 751745"/>
              <a:gd name="connsiteY15" fmla="*/ 243840 h 609600"/>
              <a:gd name="connsiteX16" fmla="*/ 743037 w 751745"/>
              <a:gd name="connsiteY16" fmla="*/ 139337 h 609600"/>
              <a:gd name="connsiteX17" fmla="*/ 682077 w 751745"/>
              <a:gd name="connsiteY17" fmla="*/ 69668 h 609600"/>
              <a:gd name="connsiteX18" fmla="*/ 655951 w 751745"/>
              <a:gd name="connsiteY18" fmla="*/ 60960 h 609600"/>
              <a:gd name="connsiteX19" fmla="*/ 621117 w 751745"/>
              <a:gd name="connsiteY19" fmla="*/ 43543 h 609600"/>
              <a:gd name="connsiteX20" fmla="*/ 499197 w 751745"/>
              <a:gd name="connsiteY20" fmla="*/ 17417 h 609600"/>
              <a:gd name="connsiteX21" fmla="*/ 368568 w 751745"/>
              <a:gd name="connsiteY21" fmla="*/ 8708 h 609600"/>
              <a:gd name="connsiteX22" fmla="*/ 211814 w 751745"/>
              <a:gd name="connsiteY22" fmla="*/ 0 h 609600"/>
              <a:gd name="connsiteX23" fmla="*/ 63768 w 751745"/>
              <a:gd name="connsiteY23" fmla="*/ 8708 h 609600"/>
              <a:gd name="connsiteX24" fmla="*/ 11517 w 751745"/>
              <a:gd name="connsiteY24" fmla="*/ 26125 h 609600"/>
              <a:gd name="connsiteX25" fmla="*/ 11517 w 751745"/>
              <a:gd name="connsiteY25" fmla="*/ 113211 h 609600"/>
              <a:gd name="connsiteX26" fmla="*/ 63768 w 751745"/>
              <a:gd name="connsiteY26" fmla="*/ 139337 h 609600"/>
              <a:gd name="connsiteX27" fmla="*/ 98603 w 751745"/>
              <a:gd name="connsiteY27" fmla="*/ 182880 h 609600"/>
              <a:gd name="connsiteX28" fmla="*/ 116020 w 751745"/>
              <a:gd name="connsiteY28" fmla="*/ 209005 h 609600"/>
              <a:gd name="connsiteX29" fmla="*/ 142145 w 751745"/>
              <a:gd name="connsiteY29" fmla="*/ 2177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1745" h="609600">
                <a:moveTo>
                  <a:pt x="142145" y="217714"/>
                </a:moveTo>
                <a:cubicBezTo>
                  <a:pt x="145048" y="271417"/>
                  <a:pt x="117664" y="270972"/>
                  <a:pt x="133437" y="531223"/>
                </a:cubicBezTo>
                <a:cubicBezTo>
                  <a:pt x="133992" y="540386"/>
                  <a:pt x="138040" y="549138"/>
                  <a:pt x="142145" y="557348"/>
                </a:cubicBezTo>
                <a:cubicBezTo>
                  <a:pt x="146826" y="566710"/>
                  <a:pt x="152162" y="576073"/>
                  <a:pt x="159563" y="583474"/>
                </a:cubicBezTo>
                <a:cubicBezTo>
                  <a:pt x="176445" y="600356"/>
                  <a:pt x="190565" y="602517"/>
                  <a:pt x="211814" y="609600"/>
                </a:cubicBezTo>
                <a:cubicBezTo>
                  <a:pt x="243745" y="606697"/>
                  <a:pt x="276257" y="607609"/>
                  <a:pt x="307608" y="600891"/>
                </a:cubicBezTo>
                <a:cubicBezTo>
                  <a:pt x="317842" y="598698"/>
                  <a:pt x="324373" y="588155"/>
                  <a:pt x="333734" y="583474"/>
                </a:cubicBezTo>
                <a:cubicBezTo>
                  <a:pt x="351589" y="574546"/>
                  <a:pt x="386836" y="569370"/>
                  <a:pt x="403403" y="566057"/>
                </a:cubicBezTo>
                <a:cubicBezTo>
                  <a:pt x="469751" y="571586"/>
                  <a:pt x="546060" y="583750"/>
                  <a:pt x="612408" y="566057"/>
                </a:cubicBezTo>
                <a:cubicBezTo>
                  <a:pt x="624308" y="562884"/>
                  <a:pt x="630973" y="549653"/>
                  <a:pt x="638534" y="539931"/>
                </a:cubicBezTo>
                <a:cubicBezTo>
                  <a:pt x="651385" y="523408"/>
                  <a:pt x="673368" y="487680"/>
                  <a:pt x="673368" y="487680"/>
                </a:cubicBezTo>
                <a:cubicBezTo>
                  <a:pt x="676271" y="476068"/>
                  <a:pt x="680592" y="464722"/>
                  <a:pt x="682077" y="452845"/>
                </a:cubicBezTo>
                <a:cubicBezTo>
                  <a:pt x="686413" y="418160"/>
                  <a:pt x="683930" y="382619"/>
                  <a:pt x="690785" y="348343"/>
                </a:cubicBezTo>
                <a:cubicBezTo>
                  <a:pt x="692838" y="338080"/>
                  <a:pt x="702397" y="330926"/>
                  <a:pt x="708203" y="322217"/>
                </a:cubicBezTo>
                <a:cubicBezTo>
                  <a:pt x="711106" y="313508"/>
                  <a:pt x="712453" y="304116"/>
                  <a:pt x="716911" y="296091"/>
                </a:cubicBezTo>
                <a:cubicBezTo>
                  <a:pt x="727077" y="277793"/>
                  <a:pt x="751745" y="243840"/>
                  <a:pt x="751745" y="243840"/>
                </a:cubicBezTo>
                <a:cubicBezTo>
                  <a:pt x="748842" y="209006"/>
                  <a:pt x="752392" y="173017"/>
                  <a:pt x="743037" y="139337"/>
                </a:cubicBezTo>
                <a:cubicBezTo>
                  <a:pt x="734609" y="108997"/>
                  <a:pt x="709514" y="83386"/>
                  <a:pt x="682077" y="69668"/>
                </a:cubicBezTo>
                <a:cubicBezTo>
                  <a:pt x="673866" y="65563"/>
                  <a:pt x="664388" y="64576"/>
                  <a:pt x="655951" y="60960"/>
                </a:cubicBezTo>
                <a:cubicBezTo>
                  <a:pt x="644019" y="55846"/>
                  <a:pt x="633433" y="47648"/>
                  <a:pt x="621117" y="43543"/>
                </a:cubicBezTo>
                <a:cubicBezTo>
                  <a:pt x="595545" y="35019"/>
                  <a:pt x="529898" y="20341"/>
                  <a:pt x="499197" y="17417"/>
                </a:cubicBezTo>
                <a:cubicBezTo>
                  <a:pt x="455754" y="13280"/>
                  <a:pt x="412128" y="11348"/>
                  <a:pt x="368568" y="8708"/>
                </a:cubicBezTo>
                <a:lnTo>
                  <a:pt x="211814" y="0"/>
                </a:lnTo>
                <a:cubicBezTo>
                  <a:pt x="162465" y="2903"/>
                  <a:pt x="112787" y="2314"/>
                  <a:pt x="63768" y="8708"/>
                </a:cubicBezTo>
                <a:cubicBezTo>
                  <a:pt x="45563" y="11082"/>
                  <a:pt x="11517" y="26125"/>
                  <a:pt x="11517" y="26125"/>
                </a:cubicBezTo>
                <a:cubicBezTo>
                  <a:pt x="366" y="59577"/>
                  <a:pt x="-7544" y="70324"/>
                  <a:pt x="11517" y="113211"/>
                </a:cubicBezTo>
                <a:cubicBezTo>
                  <a:pt x="17389" y="126422"/>
                  <a:pt x="52176" y="135473"/>
                  <a:pt x="63768" y="139337"/>
                </a:cubicBezTo>
                <a:cubicBezTo>
                  <a:pt x="117368" y="219739"/>
                  <a:pt x="48972" y="120844"/>
                  <a:pt x="98603" y="182880"/>
                </a:cubicBezTo>
                <a:cubicBezTo>
                  <a:pt x="105141" y="191053"/>
                  <a:pt x="107045" y="203620"/>
                  <a:pt x="116020" y="209005"/>
                </a:cubicBezTo>
                <a:cubicBezTo>
                  <a:pt x="123487" y="213485"/>
                  <a:pt x="139242" y="164011"/>
                  <a:pt x="142145" y="217714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C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4021494" y="2202024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381974" y="2153807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738001" y="2163138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093477" y="2159138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743593" y="3800434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758384" y="3317287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743592" y="2843811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reeform 1"/>
          <p:cNvSpPr/>
          <p:nvPr/>
        </p:nvSpPr>
        <p:spPr>
          <a:xfrm>
            <a:off x="3573624" y="2463282"/>
            <a:ext cx="961054" cy="1688840"/>
          </a:xfrm>
          <a:custGeom>
            <a:avLst/>
            <a:gdLst>
              <a:gd name="connsiteX0" fmla="*/ 0 w 961054"/>
              <a:gd name="connsiteY0" fmla="*/ 1688840 h 1688840"/>
              <a:gd name="connsiteX1" fmla="*/ 65315 w 961054"/>
              <a:gd name="connsiteY1" fmla="*/ 1679510 h 1688840"/>
              <a:gd name="connsiteX2" fmla="*/ 102637 w 961054"/>
              <a:gd name="connsiteY2" fmla="*/ 1670179 h 1688840"/>
              <a:gd name="connsiteX3" fmla="*/ 158621 w 961054"/>
              <a:gd name="connsiteY3" fmla="*/ 1660849 h 1688840"/>
              <a:gd name="connsiteX4" fmla="*/ 214605 w 961054"/>
              <a:gd name="connsiteY4" fmla="*/ 1642187 h 1688840"/>
              <a:gd name="connsiteX5" fmla="*/ 289249 w 961054"/>
              <a:gd name="connsiteY5" fmla="*/ 1614196 h 1688840"/>
              <a:gd name="connsiteX6" fmla="*/ 317241 w 961054"/>
              <a:gd name="connsiteY6" fmla="*/ 1595534 h 1688840"/>
              <a:gd name="connsiteX7" fmla="*/ 345233 w 961054"/>
              <a:gd name="connsiteY7" fmla="*/ 1586204 h 1688840"/>
              <a:gd name="connsiteX8" fmla="*/ 401217 w 961054"/>
              <a:gd name="connsiteY8" fmla="*/ 1530220 h 1688840"/>
              <a:gd name="connsiteX9" fmla="*/ 429209 w 961054"/>
              <a:gd name="connsiteY9" fmla="*/ 1502228 h 1688840"/>
              <a:gd name="connsiteX10" fmla="*/ 457200 w 961054"/>
              <a:gd name="connsiteY10" fmla="*/ 1436914 h 1688840"/>
              <a:gd name="connsiteX11" fmla="*/ 447870 w 961054"/>
              <a:gd name="connsiteY11" fmla="*/ 1296955 h 1688840"/>
              <a:gd name="connsiteX12" fmla="*/ 429209 w 961054"/>
              <a:gd name="connsiteY12" fmla="*/ 1268963 h 1688840"/>
              <a:gd name="connsiteX13" fmla="*/ 401217 w 961054"/>
              <a:gd name="connsiteY13" fmla="*/ 1203649 h 1688840"/>
              <a:gd name="connsiteX14" fmla="*/ 410547 w 961054"/>
              <a:gd name="connsiteY14" fmla="*/ 811763 h 1688840"/>
              <a:gd name="connsiteX15" fmla="*/ 438539 w 961054"/>
              <a:gd name="connsiteY15" fmla="*/ 774440 h 1688840"/>
              <a:gd name="connsiteX16" fmla="*/ 513184 w 961054"/>
              <a:gd name="connsiteY16" fmla="*/ 709126 h 1688840"/>
              <a:gd name="connsiteX17" fmla="*/ 550507 w 961054"/>
              <a:gd name="connsiteY17" fmla="*/ 699796 h 1688840"/>
              <a:gd name="connsiteX18" fmla="*/ 615821 w 961054"/>
              <a:gd name="connsiteY18" fmla="*/ 681134 h 1688840"/>
              <a:gd name="connsiteX19" fmla="*/ 643813 w 961054"/>
              <a:gd name="connsiteY19" fmla="*/ 662473 h 1688840"/>
              <a:gd name="connsiteX20" fmla="*/ 662474 w 961054"/>
              <a:gd name="connsiteY20" fmla="*/ 634481 h 1688840"/>
              <a:gd name="connsiteX21" fmla="*/ 755780 w 961054"/>
              <a:gd name="connsiteY21" fmla="*/ 578498 h 1688840"/>
              <a:gd name="connsiteX22" fmla="*/ 793103 w 961054"/>
              <a:gd name="connsiteY22" fmla="*/ 550506 h 1688840"/>
              <a:gd name="connsiteX23" fmla="*/ 811764 w 961054"/>
              <a:gd name="connsiteY23" fmla="*/ 522514 h 1688840"/>
              <a:gd name="connsiteX24" fmla="*/ 849086 w 961054"/>
              <a:gd name="connsiteY24" fmla="*/ 485191 h 1688840"/>
              <a:gd name="connsiteX25" fmla="*/ 858417 w 961054"/>
              <a:gd name="connsiteY25" fmla="*/ 447869 h 1688840"/>
              <a:gd name="connsiteX26" fmla="*/ 877078 w 961054"/>
              <a:gd name="connsiteY26" fmla="*/ 391885 h 1688840"/>
              <a:gd name="connsiteX27" fmla="*/ 895739 w 961054"/>
              <a:gd name="connsiteY27" fmla="*/ 223934 h 1688840"/>
              <a:gd name="connsiteX28" fmla="*/ 914400 w 961054"/>
              <a:gd name="connsiteY28" fmla="*/ 186612 h 1688840"/>
              <a:gd name="connsiteX29" fmla="*/ 942392 w 961054"/>
              <a:gd name="connsiteY29" fmla="*/ 74645 h 1688840"/>
              <a:gd name="connsiteX30" fmla="*/ 951723 w 961054"/>
              <a:gd name="connsiteY30" fmla="*/ 46653 h 1688840"/>
              <a:gd name="connsiteX31" fmla="*/ 961054 w 961054"/>
              <a:gd name="connsiteY31" fmla="*/ 0 h 1688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61054" h="1688840">
                <a:moveTo>
                  <a:pt x="0" y="1688840"/>
                </a:moveTo>
                <a:cubicBezTo>
                  <a:pt x="21772" y="1685730"/>
                  <a:pt x="43677" y="1683444"/>
                  <a:pt x="65315" y="1679510"/>
                </a:cubicBezTo>
                <a:cubicBezTo>
                  <a:pt x="77932" y="1677216"/>
                  <a:pt x="90062" y="1672694"/>
                  <a:pt x="102637" y="1670179"/>
                </a:cubicBezTo>
                <a:cubicBezTo>
                  <a:pt x="121188" y="1666469"/>
                  <a:pt x="139960" y="1663959"/>
                  <a:pt x="158621" y="1660849"/>
                </a:cubicBezTo>
                <a:cubicBezTo>
                  <a:pt x="177282" y="1654628"/>
                  <a:pt x="197011" y="1650984"/>
                  <a:pt x="214605" y="1642187"/>
                </a:cubicBezTo>
                <a:cubicBezTo>
                  <a:pt x="263397" y="1617791"/>
                  <a:pt x="238433" y="1626899"/>
                  <a:pt x="289249" y="1614196"/>
                </a:cubicBezTo>
                <a:cubicBezTo>
                  <a:pt x="298580" y="1607975"/>
                  <a:pt x="307211" y="1600549"/>
                  <a:pt x="317241" y="1595534"/>
                </a:cubicBezTo>
                <a:cubicBezTo>
                  <a:pt x="326038" y="1591136"/>
                  <a:pt x="337469" y="1592242"/>
                  <a:pt x="345233" y="1586204"/>
                </a:cubicBezTo>
                <a:cubicBezTo>
                  <a:pt x="366065" y="1570002"/>
                  <a:pt x="382556" y="1548881"/>
                  <a:pt x="401217" y="1530220"/>
                </a:cubicBezTo>
                <a:cubicBezTo>
                  <a:pt x="410548" y="1520889"/>
                  <a:pt x="423308" y="1514030"/>
                  <a:pt x="429209" y="1502228"/>
                </a:cubicBezTo>
                <a:cubicBezTo>
                  <a:pt x="452268" y="1456109"/>
                  <a:pt x="443472" y="1478101"/>
                  <a:pt x="457200" y="1436914"/>
                </a:cubicBezTo>
                <a:cubicBezTo>
                  <a:pt x="454090" y="1390261"/>
                  <a:pt x="455557" y="1343075"/>
                  <a:pt x="447870" y="1296955"/>
                </a:cubicBezTo>
                <a:cubicBezTo>
                  <a:pt x="446026" y="1285894"/>
                  <a:pt x="433626" y="1279270"/>
                  <a:pt x="429209" y="1268963"/>
                </a:cubicBezTo>
                <a:cubicBezTo>
                  <a:pt x="393059" y="1184614"/>
                  <a:pt x="448064" y="1273919"/>
                  <a:pt x="401217" y="1203649"/>
                </a:cubicBezTo>
                <a:cubicBezTo>
                  <a:pt x="404327" y="1073020"/>
                  <a:pt x="399228" y="941937"/>
                  <a:pt x="410547" y="811763"/>
                </a:cubicBezTo>
                <a:cubicBezTo>
                  <a:pt x="411894" y="796270"/>
                  <a:pt x="428207" y="786063"/>
                  <a:pt x="438539" y="774440"/>
                </a:cubicBezTo>
                <a:cubicBezTo>
                  <a:pt x="452288" y="758973"/>
                  <a:pt x="487714" y="720041"/>
                  <a:pt x="513184" y="709126"/>
                </a:cubicBezTo>
                <a:cubicBezTo>
                  <a:pt x="524971" y="704075"/>
                  <a:pt x="538177" y="703319"/>
                  <a:pt x="550507" y="699796"/>
                </a:cubicBezTo>
                <a:cubicBezTo>
                  <a:pt x="644249" y="673013"/>
                  <a:pt x="499088" y="710318"/>
                  <a:pt x="615821" y="681134"/>
                </a:cubicBezTo>
                <a:cubicBezTo>
                  <a:pt x="625152" y="674914"/>
                  <a:pt x="635884" y="670402"/>
                  <a:pt x="643813" y="662473"/>
                </a:cubicBezTo>
                <a:cubicBezTo>
                  <a:pt x="651742" y="654544"/>
                  <a:pt x="654035" y="641865"/>
                  <a:pt x="662474" y="634481"/>
                </a:cubicBezTo>
                <a:cubicBezTo>
                  <a:pt x="719995" y="584151"/>
                  <a:pt x="704622" y="610472"/>
                  <a:pt x="755780" y="578498"/>
                </a:cubicBezTo>
                <a:cubicBezTo>
                  <a:pt x="768967" y="570256"/>
                  <a:pt x="780662" y="559837"/>
                  <a:pt x="793103" y="550506"/>
                </a:cubicBezTo>
                <a:cubicBezTo>
                  <a:pt x="799323" y="541175"/>
                  <a:pt x="804466" y="531028"/>
                  <a:pt x="811764" y="522514"/>
                </a:cubicBezTo>
                <a:cubicBezTo>
                  <a:pt x="823214" y="509156"/>
                  <a:pt x="839761" y="500111"/>
                  <a:pt x="849086" y="485191"/>
                </a:cubicBezTo>
                <a:cubicBezTo>
                  <a:pt x="855882" y="474317"/>
                  <a:pt x="854732" y="460152"/>
                  <a:pt x="858417" y="447869"/>
                </a:cubicBezTo>
                <a:cubicBezTo>
                  <a:pt x="864069" y="429028"/>
                  <a:pt x="877078" y="391885"/>
                  <a:pt x="877078" y="391885"/>
                </a:cubicBezTo>
                <a:cubicBezTo>
                  <a:pt x="877927" y="383396"/>
                  <a:pt x="891338" y="241537"/>
                  <a:pt x="895739" y="223934"/>
                </a:cubicBezTo>
                <a:cubicBezTo>
                  <a:pt x="899112" y="210440"/>
                  <a:pt x="908180" y="199053"/>
                  <a:pt x="914400" y="186612"/>
                </a:cubicBezTo>
                <a:cubicBezTo>
                  <a:pt x="926965" y="111227"/>
                  <a:pt x="917749" y="148574"/>
                  <a:pt x="942392" y="74645"/>
                </a:cubicBezTo>
                <a:cubicBezTo>
                  <a:pt x="945502" y="65314"/>
                  <a:pt x="949794" y="56297"/>
                  <a:pt x="951723" y="46653"/>
                </a:cubicBezTo>
                <a:lnTo>
                  <a:pt x="961054" y="0"/>
                </a:lnTo>
              </a:path>
            </a:pathLst>
          </a:custGeom>
          <a:noFill/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r>
              <a:rPr lang="en-US" dirty="0" smtClean="0"/>
              <a:t>R1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31" name="Title 12"/>
          <p:cNvSpPr txBox="1">
            <a:spLocks/>
          </p:cNvSpPr>
          <p:nvPr/>
        </p:nvSpPr>
        <p:spPr>
          <a:xfrm>
            <a:off x="838200" y="134208"/>
            <a:ext cx="10515600" cy="1004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smtClean="0"/>
              <a:t>Scenario for Designing Spatial Indexes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72277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Region </a:t>
            </a:r>
            <a:r>
              <a:rPr lang="en-US" sz="3800" dirty="0" err="1" smtClean="0"/>
              <a:t>Quadtrees</a:t>
            </a:r>
            <a:endParaRPr lang="en-US" sz="3800" dirty="0"/>
          </a:p>
        </p:txBody>
      </p:sp>
      <p:sp>
        <p:nvSpPr>
          <p:cNvPr id="2" name="Rectangle 1"/>
          <p:cNvSpPr/>
          <p:nvPr/>
        </p:nvSpPr>
        <p:spPr>
          <a:xfrm>
            <a:off x="671930" y="6412888"/>
            <a:ext cx="114376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Some slides borrowed from “GIS a computational perspective: second edition” by M. </a:t>
            </a:r>
            <a:r>
              <a:rPr lang="en-US" sz="1400" dirty="0" err="1" smtClean="0"/>
              <a:t>Worboys</a:t>
            </a:r>
            <a:r>
              <a:rPr lang="en-US" sz="1400" dirty="0" smtClean="0"/>
              <a:t> CRC press 2004. </a:t>
            </a:r>
            <a:endParaRPr lang="en-US" sz="1400" dirty="0"/>
          </a:p>
        </p:txBody>
      </p:sp>
      <p:pic>
        <p:nvPicPr>
          <p:cNvPr id="8" name="Picture 4" descr="region_quad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642" y="974672"/>
            <a:ext cx="4876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raster_stru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38" y="1427752"/>
            <a:ext cx="4232086" cy="423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Arrow 2"/>
          <p:cNvSpPr/>
          <p:nvPr/>
        </p:nvSpPr>
        <p:spPr>
          <a:xfrm>
            <a:off x="5222737" y="3246804"/>
            <a:ext cx="1021492" cy="469557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75784" y="5851472"/>
            <a:ext cx="3220994" cy="3651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 Data (Raster form)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359427" y="5949582"/>
            <a:ext cx="3220994" cy="3651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Quad 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936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Region </a:t>
            </a:r>
            <a:r>
              <a:rPr lang="en-US" sz="3800" dirty="0" err="1" smtClean="0"/>
              <a:t>Quadtrees</a:t>
            </a:r>
            <a:endParaRPr lang="en-US" sz="3800" dirty="0"/>
          </a:p>
        </p:txBody>
      </p:sp>
      <p:sp>
        <p:nvSpPr>
          <p:cNvPr id="2" name="Rectangle 1"/>
          <p:cNvSpPr/>
          <p:nvPr/>
        </p:nvSpPr>
        <p:spPr>
          <a:xfrm>
            <a:off x="671930" y="6412888"/>
            <a:ext cx="114376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Some slides borrowed from “GIS a computational perspective: second edition” by M. </a:t>
            </a:r>
            <a:r>
              <a:rPr lang="en-US" sz="1400" dirty="0" err="1" smtClean="0"/>
              <a:t>Worboys</a:t>
            </a:r>
            <a:r>
              <a:rPr lang="en-US" sz="1400" dirty="0" smtClean="0"/>
              <a:t> CRC press 2004. </a:t>
            </a:r>
            <a:endParaRPr lang="en-US" sz="1400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889686" y="1065069"/>
            <a:ext cx="11112843" cy="2139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200" dirty="0" err="1" smtClean="0"/>
              <a:t>Quadtrees</a:t>
            </a:r>
            <a:r>
              <a:rPr lang="en-US" altLang="en-US" sz="2200" dirty="0" smtClean="0"/>
              <a:t> take full advantage of the spatial structure, adapt to variable spatial detail</a:t>
            </a:r>
          </a:p>
          <a:p>
            <a:r>
              <a:rPr lang="en-US" altLang="en-US" sz="2200" dirty="0" smtClean="0"/>
              <a:t>Inefficient for highly inhomogeneous </a:t>
            </a:r>
            <a:r>
              <a:rPr lang="en-US" altLang="en-US" sz="2200" dirty="0" err="1" smtClean="0"/>
              <a:t>rasters</a:t>
            </a:r>
            <a:endParaRPr lang="en-US" altLang="en-US" sz="2200" dirty="0" smtClean="0"/>
          </a:p>
          <a:p>
            <a:r>
              <a:rPr lang="en-US" altLang="en-US" sz="2200" dirty="0" smtClean="0"/>
              <a:t>Very sensitive to changes in the embedding space (e.g., translation, rotation)</a:t>
            </a:r>
            <a:endParaRPr lang="en-US" altLang="en-US" sz="2200" dirty="0"/>
          </a:p>
        </p:txBody>
      </p:sp>
      <p:pic>
        <p:nvPicPr>
          <p:cNvPr id="12" name="Picture 4" descr="quadtree_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984" y="3711475"/>
            <a:ext cx="7869405" cy="2382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270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Region </a:t>
            </a:r>
            <a:r>
              <a:rPr lang="en-US" sz="3800" dirty="0" err="1" smtClean="0"/>
              <a:t>Quadtrees</a:t>
            </a:r>
            <a:endParaRPr lang="en-US" sz="3800" dirty="0"/>
          </a:p>
        </p:txBody>
      </p:sp>
      <p:sp>
        <p:nvSpPr>
          <p:cNvPr id="2" name="Rectangle 1"/>
          <p:cNvSpPr/>
          <p:nvPr/>
        </p:nvSpPr>
        <p:spPr>
          <a:xfrm>
            <a:off x="671930" y="6412888"/>
            <a:ext cx="114376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Some slides borrowed from “GIS a computational perspective: second edition” by M. </a:t>
            </a:r>
            <a:r>
              <a:rPr lang="en-US" sz="1400" dirty="0" err="1" smtClean="0"/>
              <a:t>Worboys</a:t>
            </a:r>
            <a:r>
              <a:rPr lang="en-US" sz="1400" dirty="0" smtClean="0"/>
              <a:t> CRC press 2004. </a:t>
            </a:r>
            <a:endParaRPr lang="en-US" sz="1400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889686" y="1065069"/>
            <a:ext cx="11112843" cy="2139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200" dirty="0" err="1" smtClean="0"/>
              <a:t>Quadtrees</a:t>
            </a:r>
            <a:r>
              <a:rPr lang="en-US" altLang="en-US" sz="2200" dirty="0" smtClean="0"/>
              <a:t> take full advantage of the spatial structure, adapt to variable spatial detail</a:t>
            </a:r>
          </a:p>
          <a:p>
            <a:r>
              <a:rPr lang="en-US" altLang="en-US" sz="2200" dirty="0" smtClean="0"/>
              <a:t>Inefficient for highly inhomogeneous </a:t>
            </a:r>
            <a:r>
              <a:rPr lang="en-US" altLang="en-US" sz="2200" dirty="0" err="1" smtClean="0"/>
              <a:t>rasters</a:t>
            </a:r>
            <a:endParaRPr lang="en-US" altLang="en-US" sz="2200" dirty="0" smtClean="0"/>
          </a:p>
          <a:p>
            <a:r>
              <a:rPr lang="en-US" altLang="en-US" sz="2200" dirty="0" smtClean="0"/>
              <a:t>Very sensitive to changes in the embedding space (e.g., translation, rotation)</a:t>
            </a:r>
          </a:p>
          <a:p>
            <a:r>
              <a:rPr lang="en-US" altLang="en-US" sz="2200" dirty="0" smtClean="0"/>
              <a:t>More useful for representing/compressing raster data. </a:t>
            </a:r>
            <a:endParaRPr lang="en-US" altLang="en-US" sz="2200" dirty="0"/>
          </a:p>
        </p:txBody>
      </p:sp>
      <p:pic>
        <p:nvPicPr>
          <p:cNvPr id="12" name="Picture 4" descr="quadtree_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984" y="3711475"/>
            <a:ext cx="7869405" cy="2382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093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Point </a:t>
            </a:r>
            <a:r>
              <a:rPr lang="en-US" sz="3800" dirty="0" err="1" smtClean="0"/>
              <a:t>Quadtrees</a:t>
            </a:r>
            <a:endParaRPr lang="en-US" sz="3800" dirty="0"/>
          </a:p>
        </p:txBody>
      </p:sp>
      <p:sp>
        <p:nvSpPr>
          <p:cNvPr id="2" name="Rectangle 1"/>
          <p:cNvSpPr/>
          <p:nvPr/>
        </p:nvSpPr>
        <p:spPr>
          <a:xfrm>
            <a:off x="671930" y="6412888"/>
            <a:ext cx="114376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Some slides borrowed from “GIS a computational perspective: second edition” by M. </a:t>
            </a:r>
            <a:r>
              <a:rPr lang="en-US" sz="1400" dirty="0" err="1" smtClean="0"/>
              <a:t>Worboys</a:t>
            </a:r>
            <a:r>
              <a:rPr lang="en-US" sz="1400" dirty="0" smtClean="0"/>
              <a:t> CRC press 2004. </a:t>
            </a:r>
            <a:endParaRPr lang="en-US" sz="1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99070" y="874569"/>
            <a:ext cx="1089866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200" dirty="0" smtClean="0"/>
              <a:t>Combination of grid approach with multidimensional binary search tree</a:t>
            </a:r>
          </a:p>
          <a:p>
            <a:r>
              <a:rPr lang="en-US" altLang="en-US" sz="2200" dirty="0" smtClean="0"/>
              <a:t>Each non-leaf node has four </a:t>
            </a:r>
            <a:r>
              <a:rPr lang="en-US" altLang="en-US" sz="2200" dirty="0" err="1" smtClean="0"/>
              <a:t>descendents</a:t>
            </a:r>
            <a:endParaRPr lang="en-US" altLang="en-US" sz="2200" dirty="0" smtClean="0"/>
          </a:p>
          <a:p>
            <a:r>
              <a:rPr lang="en-US" altLang="en-US" sz="2200" dirty="0" smtClean="0"/>
              <a:t>Each quadrant partition is centered on a data point</a:t>
            </a:r>
          </a:p>
          <a:p>
            <a:r>
              <a:rPr lang="en-US" altLang="en-US" sz="2200" dirty="0" err="1" smtClean="0"/>
              <a:t>Quadtree</a:t>
            </a:r>
            <a:r>
              <a:rPr lang="en-US" altLang="en-US" sz="2200" dirty="0" smtClean="0"/>
              <a:t> build time is </a:t>
            </a:r>
            <a:r>
              <a:rPr lang="en-US" altLang="en-US" sz="2200" i="1" dirty="0" smtClean="0"/>
              <a:t>O</a:t>
            </a:r>
            <a:r>
              <a:rPr lang="en-US" altLang="en-US" sz="2200" dirty="0" smtClean="0"/>
              <a:t>(</a:t>
            </a:r>
            <a:r>
              <a:rPr lang="en-US" altLang="en-US" sz="2200" i="1" dirty="0" smtClean="0"/>
              <a:t>n</a:t>
            </a:r>
            <a:r>
              <a:rPr lang="en-US" altLang="en-US" sz="2200" dirty="0" smtClean="0"/>
              <a:t> log </a:t>
            </a:r>
            <a:r>
              <a:rPr lang="en-US" altLang="en-US" sz="2200" i="1" dirty="0" smtClean="0"/>
              <a:t>n</a:t>
            </a:r>
            <a:r>
              <a:rPr lang="en-US" altLang="en-US" sz="2200" dirty="0" smtClean="0"/>
              <a:t>); search time is </a:t>
            </a:r>
            <a:r>
              <a:rPr lang="en-US" altLang="en-US" sz="2200" i="1" dirty="0" smtClean="0"/>
              <a:t>O</a:t>
            </a:r>
            <a:r>
              <a:rPr lang="en-US" altLang="en-US" sz="2200" dirty="0" smtClean="0"/>
              <a:t>(log </a:t>
            </a:r>
            <a:r>
              <a:rPr lang="en-US" altLang="en-US" sz="2200" i="1" dirty="0" smtClean="0"/>
              <a:t>n</a:t>
            </a:r>
            <a:r>
              <a:rPr lang="en-US" altLang="en-US" sz="2200" dirty="0" smtClean="0"/>
              <a:t>)</a:t>
            </a:r>
          </a:p>
          <a:p>
            <a:endParaRPr lang="en-US" altLang="en-US" sz="2200" dirty="0"/>
          </a:p>
        </p:txBody>
      </p:sp>
      <p:pic>
        <p:nvPicPr>
          <p:cNvPr id="7" name="Picture 4" descr="quadtree_recor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176" y="3274869"/>
            <a:ext cx="655320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8293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Point </a:t>
            </a:r>
            <a:r>
              <a:rPr lang="en-US" sz="3800" dirty="0" err="1" smtClean="0"/>
              <a:t>Quadtrees</a:t>
            </a:r>
            <a:endParaRPr lang="en-US" sz="3800" dirty="0"/>
          </a:p>
        </p:txBody>
      </p:sp>
      <p:sp>
        <p:nvSpPr>
          <p:cNvPr id="2" name="Rectangle 1"/>
          <p:cNvSpPr/>
          <p:nvPr/>
        </p:nvSpPr>
        <p:spPr>
          <a:xfrm>
            <a:off x="671930" y="6412888"/>
            <a:ext cx="114376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Some slides borrowed from “GIS a computational perspective: second edition” by M. </a:t>
            </a:r>
            <a:r>
              <a:rPr lang="en-US" sz="1400" dirty="0" err="1" smtClean="0"/>
              <a:t>Worboys</a:t>
            </a:r>
            <a:r>
              <a:rPr lang="en-US" sz="1400" dirty="0" smtClean="0"/>
              <a:t> CRC press 2004. </a:t>
            </a:r>
            <a:endParaRPr lang="en-US" sz="1400" dirty="0"/>
          </a:p>
        </p:txBody>
      </p:sp>
      <p:pic>
        <p:nvPicPr>
          <p:cNvPr id="9" name="Picture 5" descr="point_quadtre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44" y="1260585"/>
            <a:ext cx="3855308" cy="2117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544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Point </a:t>
            </a:r>
            <a:r>
              <a:rPr lang="en-US" sz="3800" dirty="0" err="1" smtClean="0"/>
              <a:t>Quadtrees</a:t>
            </a:r>
            <a:endParaRPr lang="en-US" sz="3800" dirty="0"/>
          </a:p>
        </p:txBody>
      </p:sp>
      <p:sp>
        <p:nvSpPr>
          <p:cNvPr id="2" name="Rectangle 1"/>
          <p:cNvSpPr/>
          <p:nvPr/>
        </p:nvSpPr>
        <p:spPr>
          <a:xfrm>
            <a:off x="671930" y="6412888"/>
            <a:ext cx="114376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Some slides borrowed from “GIS a computational perspective: second edition” by M. </a:t>
            </a:r>
            <a:r>
              <a:rPr lang="en-US" sz="1400" dirty="0" err="1" smtClean="0"/>
              <a:t>Worboys</a:t>
            </a:r>
            <a:r>
              <a:rPr lang="en-US" sz="1400" dirty="0" smtClean="0"/>
              <a:t> CRC press 2004. </a:t>
            </a:r>
            <a:endParaRPr lang="en-US" sz="1400" dirty="0"/>
          </a:p>
        </p:txBody>
      </p:sp>
      <p:pic>
        <p:nvPicPr>
          <p:cNvPr id="9" name="Picture 5" descr="point_quadtre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44" y="1260585"/>
            <a:ext cx="3855308" cy="2117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point_quadtree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0907" y="990640"/>
            <a:ext cx="4246606" cy="2332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2280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Point </a:t>
            </a:r>
            <a:r>
              <a:rPr lang="en-US" sz="3800" dirty="0" err="1" smtClean="0"/>
              <a:t>Quadtrees</a:t>
            </a:r>
            <a:endParaRPr lang="en-US" sz="3800" dirty="0"/>
          </a:p>
        </p:txBody>
      </p:sp>
      <p:sp>
        <p:nvSpPr>
          <p:cNvPr id="2" name="Rectangle 1"/>
          <p:cNvSpPr/>
          <p:nvPr/>
        </p:nvSpPr>
        <p:spPr>
          <a:xfrm>
            <a:off x="671930" y="6412888"/>
            <a:ext cx="114376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Some slides borrowed from “GIS a computational perspective: second edition” by M. </a:t>
            </a:r>
            <a:r>
              <a:rPr lang="en-US" sz="1400" dirty="0" err="1" smtClean="0"/>
              <a:t>Worboys</a:t>
            </a:r>
            <a:r>
              <a:rPr lang="en-US" sz="1400" dirty="0" smtClean="0"/>
              <a:t> CRC press 2004. </a:t>
            </a:r>
            <a:endParaRPr lang="en-US" sz="1400" dirty="0"/>
          </a:p>
        </p:txBody>
      </p:sp>
      <p:pic>
        <p:nvPicPr>
          <p:cNvPr id="9" name="Picture 5" descr="point_quadtre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44" y="1260585"/>
            <a:ext cx="3855308" cy="2117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point_quadtree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0907" y="990640"/>
            <a:ext cx="4246606" cy="2332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 descr="point_quadtree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44" y="3727359"/>
            <a:ext cx="4400377" cy="218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748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/>
              <a:t>Point </a:t>
            </a:r>
            <a:r>
              <a:rPr lang="en-US" sz="3800" dirty="0" err="1" smtClean="0"/>
              <a:t>Quadtrees</a:t>
            </a:r>
            <a:endParaRPr lang="en-US" sz="3800" dirty="0"/>
          </a:p>
        </p:txBody>
      </p:sp>
      <p:sp>
        <p:nvSpPr>
          <p:cNvPr id="2" name="Rectangle 1"/>
          <p:cNvSpPr/>
          <p:nvPr/>
        </p:nvSpPr>
        <p:spPr>
          <a:xfrm>
            <a:off x="671930" y="6412888"/>
            <a:ext cx="114376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Some slides borrowed from “GIS a computational perspective: second edition” by M. </a:t>
            </a:r>
            <a:r>
              <a:rPr lang="en-US" sz="1400" dirty="0" err="1" smtClean="0"/>
              <a:t>Worboys</a:t>
            </a:r>
            <a:r>
              <a:rPr lang="en-US" sz="1400" dirty="0" smtClean="0"/>
              <a:t> CRC press 2004. </a:t>
            </a:r>
            <a:endParaRPr lang="en-US" sz="1400" dirty="0"/>
          </a:p>
        </p:txBody>
      </p:sp>
      <p:pic>
        <p:nvPicPr>
          <p:cNvPr id="8" name="Picture 4" descr="point_quadtre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0907" y="3525771"/>
            <a:ext cx="4719074" cy="2389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point_quadtree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44" y="1260585"/>
            <a:ext cx="3855308" cy="2117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point_quadtree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0907" y="990640"/>
            <a:ext cx="4246606" cy="2332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 descr="point_quadtree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44" y="3727359"/>
            <a:ext cx="4400377" cy="218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9036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114422"/>
              </p:ext>
            </p:extLst>
          </p:nvPr>
        </p:nvGraphicFramePr>
        <p:xfrm>
          <a:off x="2092409" y="2380735"/>
          <a:ext cx="2578444" cy="190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11"/>
                <a:gridCol w="644611"/>
                <a:gridCol w="644611"/>
                <a:gridCol w="644611"/>
              </a:tblGrid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7" name="Straight Connector 26"/>
          <p:cNvCxnSpPr/>
          <p:nvPr/>
        </p:nvCxnSpPr>
        <p:spPr>
          <a:xfrm flipV="1">
            <a:off x="1767716" y="4282931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507890" y="1284045"/>
            <a:ext cx="5222791" cy="4942702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/>
              <a:t>Had these objects been a 1-dimensional in nature, e.g., real numbers, strings etc.</a:t>
            </a: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/>
              <a:t>A simple Binary search tree or B+ tree would be constructed over these.</a:t>
            </a: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/>
              <a:t>And we can easily get O(log n) complexity for all the queries (except the join query) mentioned in the previous slides.</a:t>
            </a: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b="1" dirty="0" smtClean="0">
                <a:solidFill>
                  <a:srgbClr val="0070C0"/>
                </a:solidFill>
              </a:rPr>
              <a:t>How to get ordering in 2-Dimensions? </a:t>
            </a:r>
            <a:endParaRPr lang="en-US" sz="2000" b="1" dirty="0">
              <a:solidFill>
                <a:srgbClr val="0070C0"/>
              </a:solidFill>
            </a:endParaRP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b="1" dirty="0" smtClean="0">
                <a:solidFill>
                  <a:srgbClr val="0070C0"/>
                </a:solidFill>
              </a:rPr>
              <a:t>Once we get ordering we can try B+ tree again for spatial objects. </a:t>
            </a:r>
          </a:p>
          <a:p>
            <a:pPr lvl="0">
              <a:spcBef>
                <a:spcPts val="600"/>
              </a:spcBef>
              <a:spcAft>
                <a:spcPts val="1200"/>
              </a:spcAft>
            </a:pPr>
            <a:endParaRPr lang="en-US" sz="1900" dirty="0" smtClean="0"/>
          </a:p>
          <a:p>
            <a:pPr lvl="1"/>
            <a:endParaRPr lang="en-US" sz="1900" dirty="0" smtClean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863811" y="4485504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1863811" y="1894704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1931772" y="468580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0      1      2      3 </a:t>
            </a:r>
          </a:p>
        </p:txBody>
      </p:sp>
      <p:sp>
        <p:nvSpPr>
          <p:cNvPr id="19" name="Rectangle 18"/>
          <p:cNvSpPr/>
          <p:nvPr/>
        </p:nvSpPr>
        <p:spPr bwMode="auto">
          <a:xfrm rot="16200000">
            <a:off x="342447" y="3246710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3693188" y="2565263"/>
            <a:ext cx="941615" cy="1140823"/>
          </a:xfrm>
          <a:custGeom>
            <a:avLst/>
            <a:gdLst>
              <a:gd name="connsiteX0" fmla="*/ 130629 w 1428206"/>
              <a:gd name="connsiteY0" fmla="*/ 618309 h 1332412"/>
              <a:gd name="connsiteX1" fmla="*/ 78377 w 1428206"/>
              <a:gd name="connsiteY1" fmla="*/ 687977 h 1332412"/>
              <a:gd name="connsiteX2" fmla="*/ 69669 w 1428206"/>
              <a:gd name="connsiteY2" fmla="*/ 714103 h 1332412"/>
              <a:gd name="connsiteX3" fmla="*/ 26126 w 1428206"/>
              <a:gd name="connsiteY3" fmla="*/ 783772 h 1332412"/>
              <a:gd name="connsiteX4" fmla="*/ 8709 w 1428206"/>
              <a:gd name="connsiteY4" fmla="*/ 853440 h 1332412"/>
              <a:gd name="connsiteX5" fmla="*/ 0 w 1428206"/>
              <a:gd name="connsiteY5" fmla="*/ 888274 h 1332412"/>
              <a:gd name="connsiteX6" fmla="*/ 17417 w 1428206"/>
              <a:gd name="connsiteY6" fmla="*/ 1079863 h 1332412"/>
              <a:gd name="connsiteX7" fmla="*/ 34834 w 1428206"/>
              <a:gd name="connsiteY7" fmla="*/ 1105989 h 1332412"/>
              <a:gd name="connsiteX8" fmla="*/ 43543 w 1428206"/>
              <a:gd name="connsiteY8" fmla="*/ 1132114 h 1332412"/>
              <a:gd name="connsiteX9" fmla="*/ 69669 w 1428206"/>
              <a:gd name="connsiteY9" fmla="*/ 1149532 h 1332412"/>
              <a:gd name="connsiteX10" fmla="*/ 87086 w 1428206"/>
              <a:gd name="connsiteY10" fmla="*/ 1193074 h 1332412"/>
              <a:gd name="connsiteX11" fmla="*/ 139337 w 1428206"/>
              <a:gd name="connsiteY11" fmla="*/ 1236617 h 1332412"/>
              <a:gd name="connsiteX12" fmla="*/ 156754 w 1428206"/>
              <a:gd name="connsiteY12" fmla="*/ 1262743 h 1332412"/>
              <a:gd name="connsiteX13" fmla="*/ 235132 w 1428206"/>
              <a:gd name="connsiteY13" fmla="*/ 1306286 h 1332412"/>
              <a:gd name="connsiteX14" fmla="*/ 278674 w 1428206"/>
              <a:gd name="connsiteY14" fmla="*/ 1332412 h 1332412"/>
              <a:gd name="connsiteX15" fmla="*/ 357052 w 1428206"/>
              <a:gd name="connsiteY15" fmla="*/ 1323703 h 1332412"/>
              <a:gd name="connsiteX16" fmla="*/ 391886 w 1428206"/>
              <a:gd name="connsiteY16" fmla="*/ 1271452 h 1332412"/>
              <a:gd name="connsiteX17" fmla="*/ 409303 w 1428206"/>
              <a:gd name="connsiteY17" fmla="*/ 1245326 h 1332412"/>
              <a:gd name="connsiteX18" fmla="*/ 418012 w 1428206"/>
              <a:gd name="connsiteY18" fmla="*/ 1193074 h 1332412"/>
              <a:gd name="connsiteX19" fmla="*/ 435429 w 1428206"/>
              <a:gd name="connsiteY19" fmla="*/ 1166949 h 1332412"/>
              <a:gd name="connsiteX20" fmla="*/ 496389 w 1428206"/>
              <a:gd name="connsiteY20" fmla="*/ 1123406 h 1332412"/>
              <a:gd name="connsiteX21" fmla="*/ 670560 w 1428206"/>
              <a:gd name="connsiteY21" fmla="*/ 1132114 h 1332412"/>
              <a:gd name="connsiteX22" fmla="*/ 748937 w 1428206"/>
              <a:gd name="connsiteY22" fmla="*/ 1166949 h 1332412"/>
              <a:gd name="connsiteX23" fmla="*/ 809897 w 1428206"/>
              <a:gd name="connsiteY23" fmla="*/ 1184366 h 1332412"/>
              <a:gd name="connsiteX24" fmla="*/ 879566 w 1428206"/>
              <a:gd name="connsiteY24" fmla="*/ 1201783 h 1332412"/>
              <a:gd name="connsiteX25" fmla="*/ 1114697 w 1428206"/>
              <a:gd name="connsiteY25" fmla="*/ 1193074 h 1332412"/>
              <a:gd name="connsiteX26" fmla="*/ 1140823 w 1428206"/>
              <a:gd name="connsiteY26" fmla="*/ 1184366 h 1332412"/>
              <a:gd name="connsiteX27" fmla="*/ 1175657 w 1428206"/>
              <a:gd name="connsiteY27" fmla="*/ 1175657 h 1332412"/>
              <a:gd name="connsiteX28" fmla="*/ 1227909 w 1428206"/>
              <a:gd name="connsiteY28" fmla="*/ 1158240 h 1332412"/>
              <a:gd name="connsiteX29" fmla="*/ 1288869 w 1428206"/>
              <a:gd name="connsiteY29" fmla="*/ 1140823 h 1332412"/>
              <a:gd name="connsiteX30" fmla="*/ 1341120 w 1428206"/>
              <a:gd name="connsiteY30" fmla="*/ 1114697 h 1332412"/>
              <a:gd name="connsiteX31" fmla="*/ 1375954 w 1428206"/>
              <a:gd name="connsiteY31" fmla="*/ 1079863 h 1332412"/>
              <a:gd name="connsiteX32" fmla="*/ 1402080 w 1428206"/>
              <a:gd name="connsiteY32" fmla="*/ 1062446 h 1332412"/>
              <a:gd name="connsiteX33" fmla="*/ 1410789 w 1428206"/>
              <a:gd name="connsiteY33" fmla="*/ 1036320 h 1332412"/>
              <a:gd name="connsiteX34" fmla="*/ 1428206 w 1428206"/>
              <a:gd name="connsiteY34" fmla="*/ 923109 h 1332412"/>
              <a:gd name="connsiteX35" fmla="*/ 1419497 w 1428206"/>
              <a:gd name="connsiteY35" fmla="*/ 644434 h 1332412"/>
              <a:gd name="connsiteX36" fmla="*/ 1410789 w 1428206"/>
              <a:gd name="connsiteY36" fmla="*/ 618309 h 1332412"/>
              <a:gd name="connsiteX37" fmla="*/ 1402080 w 1428206"/>
              <a:gd name="connsiteY37" fmla="*/ 574766 h 1332412"/>
              <a:gd name="connsiteX38" fmla="*/ 1393372 w 1428206"/>
              <a:gd name="connsiteY38" fmla="*/ 548640 h 1332412"/>
              <a:gd name="connsiteX39" fmla="*/ 1384663 w 1428206"/>
              <a:gd name="connsiteY39" fmla="*/ 513806 h 1332412"/>
              <a:gd name="connsiteX40" fmla="*/ 1367246 w 1428206"/>
              <a:gd name="connsiteY40" fmla="*/ 400594 h 1332412"/>
              <a:gd name="connsiteX41" fmla="*/ 1349829 w 1428206"/>
              <a:gd name="connsiteY41" fmla="*/ 374469 h 1332412"/>
              <a:gd name="connsiteX42" fmla="*/ 1332412 w 1428206"/>
              <a:gd name="connsiteY42" fmla="*/ 322217 h 1332412"/>
              <a:gd name="connsiteX43" fmla="*/ 1297577 w 1428206"/>
              <a:gd name="connsiteY43" fmla="*/ 261257 h 1332412"/>
              <a:gd name="connsiteX44" fmla="*/ 1280160 w 1428206"/>
              <a:gd name="connsiteY44" fmla="*/ 226423 h 1332412"/>
              <a:gd name="connsiteX45" fmla="*/ 1254034 w 1428206"/>
              <a:gd name="connsiteY45" fmla="*/ 156754 h 1332412"/>
              <a:gd name="connsiteX46" fmla="*/ 1245326 w 1428206"/>
              <a:gd name="connsiteY46" fmla="*/ 121920 h 1332412"/>
              <a:gd name="connsiteX47" fmla="*/ 1219200 w 1428206"/>
              <a:gd name="connsiteY47" fmla="*/ 95794 h 1332412"/>
              <a:gd name="connsiteX48" fmla="*/ 1149532 w 1428206"/>
              <a:gd name="connsiteY48" fmla="*/ 60960 h 1332412"/>
              <a:gd name="connsiteX49" fmla="*/ 1105989 w 1428206"/>
              <a:gd name="connsiteY49" fmla="*/ 52252 h 1332412"/>
              <a:gd name="connsiteX50" fmla="*/ 1053737 w 1428206"/>
              <a:gd name="connsiteY50" fmla="*/ 34834 h 1332412"/>
              <a:gd name="connsiteX51" fmla="*/ 1018903 w 1428206"/>
              <a:gd name="connsiteY51" fmla="*/ 26126 h 1332412"/>
              <a:gd name="connsiteX52" fmla="*/ 975360 w 1428206"/>
              <a:gd name="connsiteY52" fmla="*/ 17417 h 1332412"/>
              <a:gd name="connsiteX53" fmla="*/ 923109 w 1428206"/>
              <a:gd name="connsiteY53" fmla="*/ 0 h 1332412"/>
              <a:gd name="connsiteX54" fmla="*/ 766354 w 1428206"/>
              <a:gd name="connsiteY54" fmla="*/ 8709 h 1332412"/>
              <a:gd name="connsiteX55" fmla="*/ 740229 w 1428206"/>
              <a:gd name="connsiteY55" fmla="*/ 43543 h 1332412"/>
              <a:gd name="connsiteX56" fmla="*/ 705394 w 1428206"/>
              <a:gd name="connsiteY56" fmla="*/ 78377 h 1332412"/>
              <a:gd name="connsiteX57" fmla="*/ 731520 w 1428206"/>
              <a:gd name="connsiteY57" fmla="*/ 235132 h 1332412"/>
              <a:gd name="connsiteX58" fmla="*/ 748937 w 1428206"/>
              <a:gd name="connsiteY58" fmla="*/ 261257 h 1332412"/>
              <a:gd name="connsiteX59" fmla="*/ 766354 w 1428206"/>
              <a:gd name="connsiteY59" fmla="*/ 313509 h 1332412"/>
              <a:gd name="connsiteX60" fmla="*/ 748937 w 1428206"/>
              <a:gd name="connsiteY60" fmla="*/ 339634 h 1332412"/>
              <a:gd name="connsiteX61" fmla="*/ 705394 w 1428206"/>
              <a:gd name="connsiteY61" fmla="*/ 348343 h 1332412"/>
              <a:gd name="connsiteX62" fmla="*/ 644434 w 1428206"/>
              <a:gd name="connsiteY62" fmla="*/ 365760 h 1332412"/>
              <a:gd name="connsiteX63" fmla="*/ 609600 w 1428206"/>
              <a:gd name="connsiteY63" fmla="*/ 374469 h 1332412"/>
              <a:gd name="connsiteX64" fmla="*/ 583474 w 1428206"/>
              <a:gd name="connsiteY64" fmla="*/ 391886 h 1332412"/>
              <a:gd name="connsiteX65" fmla="*/ 487680 w 1428206"/>
              <a:gd name="connsiteY65" fmla="*/ 409303 h 1332412"/>
              <a:gd name="connsiteX66" fmla="*/ 400594 w 1428206"/>
              <a:gd name="connsiteY66" fmla="*/ 461554 h 1332412"/>
              <a:gd name="connsiteX67" fmla="*/ 374469 w 1428206"/>
              <a:gd name="connsiteY67" fmla="*/ 478972 h 1332412"/>
              <a:gd name="connsiteX68" fmla="*/ 348343 w 1428206"/>
              <a:gd name="connsiteY68" fmla="*/ 487680 h 1332412"/>
              <a:gd name="connsiteX69" fmla="*/ 313509 w 1428206"/>
              <a:gd name="connsiteY69" fmla="*/ 505097 h 1332412"/>
              <a:gd name="connsiteX70" fmla="*/ 278674 w 1428206"/>
              <a:gd name="connsiteY70" fmla="*/ 513806 h 1332412"/>
              <a:gd name="connsiteX71" fmla="*/ 252549 w 1428206"/>
              <a:gd name="connsiteY71" fmla="*/ 531223 h 1332412"/>
              <a:gd name="connsiteX72" fmla="*/ 226423 w 1428206"/>
              <a:gd name="connsiteY72" fmla="*/ 539932 h 1332412"/>
              <a:gd name="connsiteX73" fmla="*/ 200297 w 1428206"/>
              <a:gd name="connsiteY73" fmla="*/ 566057 h 1332412"/>
              <a:gd name="connsiteX74" fmla="*/ 174172 w 1428206"/>
              <a:gd name="connsiteY74" fmla="*/ 583474 h 1332412"/>
              <a:gd name="connsiteX75" fmla="*/ 156754 w 1428206"/>
              <a:gd name="connsiteY75" fmla="*/ 609600 h 1332412"/>
              <a:gd name="connsiteX76" fmla="*/ 130629 w 1428206"/>
              <a:gd name="connsiteY76" fmla="*/ 618309 h 13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428206" h="1332412">
                <a:moveTo>
                  <a:pt x="130629" y="618309"/>
                </a:moveTo>
                <a:cubicBezTo>
                  <a:pt x="117566" y="631372"/>
                  <a:pt x="87619" y="669494"/>
                  <a:pt x="78377" y="687977"/>
                </a:cubicBezTo>
                <a:cubicBezTo>
                  <a:pt x="74272" y="696188"/>
                  <a:pt x="74223" y="706133"/>
                  <a:pt x="69669" y="714103"/>
                </a:cubicBezTo>
                <a:cubicBezTo>
                  <a:pt x="26796" y="789132"/>
                  <a:pt x="58046" y="709292"/>
                  <a:pt x="26126" y="783772"/>
                </a:cubicBezTo>
                <a:cubicBezTo>
                  <a:pt x="15350" y="808916"/>
                  <a:pt x="15002" y="825120"/>
                  <a:pt x="8709" y="853440"/>
                </a:cubicBezTo>
                <a:cubicBezTo>
                  <a:pt x="6113" y="865124"/>
                  <a:pt x="2903" y="876663"/>
                  <a:pt x="0" y="888274"/>
                </a:cubicBezTo>
                <a:cubicBezTo>
                  <a:pt x="5806" y="952137"/>
                  <a:pt x="7286" y="1016542"/>
                  <a:pt x="17417" y="1079863"/>
                </a:cubicBezTo>
                <a:cubicBezTo>
                  <a:pt x="19071" y="1090198"/>
                  <a:pt x="30153" y="1096628"/>
                  <a:pt x="34834" y="1105989"/>
                </a:cubicBezTo>
                <a:cubicBezTo>
                  <a:pt x="38939" y="1114199"/>
                  <a:pt x="37809" y="1124946"/>
                  <a:pt x="43543" y="1132114"/>
                </a:cubicBezTo>
                <a:cubicBezTo>
                  <a:pt x="50082" y="1140287"/>
                  <a:pt x="60960" y="1143726"/>
                  <a:pt x="69669" y="1149532"/>
                </a:cubicBezTo>
                <a:cubicBezTo>
                  <a:pt x="75475" y="1164046"/>
                  <a:pt x="79330" y="1179502"/>
                  <a:pt x="87086" y="1193074"/>
                </a:cubicBezTo>
                <a:cubicBezTo>
                  <a:pt x="94008" y="1205187"/>
                  <a:pt x="134628" y="1233086"/>
                  <a:pt x="139337" y="1236617"/>
                </a:cubicBezTo>
                <a:cubicBezTo>
                  <a:pt x="145143" y="1245326"/>
                  <a:pt x="148877" y="1255851"/>
                  <a:pt x="156754" y="1262743"/>
                </a:cubicBezTo>
                <a:cubicBezTo>
                  <a:pt x="229976" y="1326812"/>
                  <a:pt x="183301" y="1280370"/>
                  <a:pt x="235132" y="1306286"/>
                </a:cubicBezTo>
                <a:cubicBezTo>
                  <a:pt x="250271" y="1313856"/>
                  <a:pt x="264160" y="1323703"/>
                  <a:pt x="278674" y="1332412"/>
                </a:cubicBezTo>
                <a:cubicBezTo>
                  <a:pt x="304800" y="1329509"/>
                  <a:pt x="332114" y="1332016"/>
                  <a:pt x="357052" y="1323703"/>
                </a:cubicBezTo>
                <a:cubicBezTo>
                  <a:pt x="386765" y="1313799"/>
                  <a:pt x="381446" y="1292332"/>
                  <a:pt x="391886" y="1271452"/>
                </a:cubicBezTo>
                <a:cubicBezTo>
                  <a:pt x="396567" y="1262091"/>
                  <a:pt x="403497" y="1254035"/>
                  <a:pt x="409303" y="1245326"/>
                </a:cubicBezTo>
                <a:cubicBezTo>
                  <a:pt x="412206" y="1227909"/>
                  <a:pt x="412428" y="1209825"/>
                  <a:pt x="418012" y="1193074"/>
                </a:cubicBezTo>
                <a:cubicBezTo>
                  <a:pt x="421322" y="1183145"/>
                  <a:pt x="428729" y="1174989"/>
                  <a:pt x="435429" y="1166949"/>
                </a:cubicBezTo>
                <a:cubicBezTo>
                  <a:pt x="460648" y="1136686"/>
                  <a:pt x="461170" y="1141015"/>
                  <a:pt x="496389" y="1123406"/>
                </a:cubicBezTo>
                <a:cubicBezTo>
                  <a:pt x="554446" y="1126309"/>
                  <a:pt x="612845" y="1125188"/>
                  <a:pt x="670560" y="1132114"/>
                </a:cubicBezTo>
                <a:cubicBezTo>
                  <a:pt x="689313" y="1134364"/>
                  <a:pt x="730717" y="1159141"/>
                  <a:pt x="748937" y="1166949"/>
                </a:cubicBezTo>
                <a:cubicBezTo>
                  <a:pt x="769809" y="1175894"/>
                  <a:pt x="787813" y="1178056"/>
                  <a:pt x="809897" y="1184366"/>
                </a:cubicBezTo>
                <a:cubicBezTo>
                  <a:pt x="872373" y="1202216"/>
                  <a:pt x="791051" y="1184079"/>
                  <a:pt x="879566" y="1201783"/>
                </a:cubicBezTo>
                <a:cubicBezTo>
                  <a:pt x="957943" y="1198880"/>
                  <a:pt x="1036440" y="1198291"/>
                  <a:pt x="1114697" y="1193074"/>
                </a:cubicBezTo>
                <a:cubicBezTo>
                  <a:pt x="1123856" y="1192463"/>
                  <a:pt x="1131997" y="1186888"/>
                  <a:pt x="1140823" y="1184366"/>
                </a:cubicBezTo>
                <a:cubicBezTo>
                  <a:pt x="1152331" y="1181078"/>
                  <a:pt x="1164193" y="1179096"/>
                  <a:pt x="1175657" y="1175657"/>
                </a:cubicBezTo>
                <a:cubicBezTo>
                  <a:pt x="1193242" y="1170381"/>
                  <a:pt x="1210324" y="1163515"/>
                  <a:pt x="1227909" y="1158240"/>
                </a:cubicBezTo>
                <a:cubicBezTo>
                  <a:pt x="1241866" y="1154053"/>
                  <a:pt x="1274232" y="1148142"/>
                  <a:pt x="1288869" y="1140823"/>
                </a:cubicBezTo>
                <a:cubicBezTo>
                  <a:pt x="1356396" y="1107059"/>
                  <a:pt x="1275451" y="1136588"/>
                  <a:pt x="1341120" y="1114697"/>
                </a:cubicBezTo>
                <a:cubicBezTo>
                  <a:pt x="1352731" y="1103086"/>
                  <a:pt x="1363486" y="1090550"/>
                  <a:pt x="1375954" y="1079863"/>
                </a:cubicBezTo>
                <a:cubicBezTo>
                  <a:pt x="1383901" y="1073052"/>
                  <a:pt x="1395542" y="1070619"/>
                  <a:pt x="1402080" y="1062446"/>
                </a:cubicBezTo>
                <a:cubicBezTo>
                  <a:pt x="1407815" y="1055278"/>
                  <a:pt x="1408563" y="1045226"/>
                  <a:pt x="1410789" y="1036320"/>
                </a:cubicBezTo>
                <a:cubicBezTo>
                  <a:pt x="1420761" y="996433"/>
                  <a:pt x="1422919" y="965399"/>
                  <a:pt x="1428206" y="923109"/>
                </a:cubicBezTo>
                <a:cubicBezTo>
                  <a:pt x="1425303" y="830217"/>
                  <a:pt x="1424799" y="737220"/>
                  <a:pt x="1419497" y="644434"/>
                </a:cubicBezTo>
                <a:cubicBezTo>
                  <a:pt x="1418973" y="635270"/>
                  <a:pt x="1413015" y="627214"/>
                  <a:pt x="1410789" y="618309"/>
                </a:cubicBezTo>
                <a:cubicBezTo>
                  <a:pt x="1407199" y="603949"/>
                  <a:pt x="1405670" y="589126"/>
                  <a:pt x="1402080" y="574766"/>
                </a:cubicBezTo>
                <a:cubicBezTo>
                  <a:pt x="1399854" y="565860"/>
                  <a:pt x="1395894" y="557466"/>
                  <a:pt x="1393372" y="548640"/>
                </a:cubicBezTo>
                <a:cubicBezTo>
                  <a:pt x="1390084" y="537132"/>
                  <a:pt x="1387566" y="525417"/>
                  <a:pt x="1384663" y="513806"/>
                </a:cubicBezTo>
                <a:cubicBezTo>
                  <a:pt x="1382916" y="498080"/>
                  <a:pt x="1378557" y="426988"/>
                  <a:pt x="1367246" y="400594"/>
                </a:cubicBezTo>
                <a:cubicBezTo>
                  <a:pt x="1363123" y="390974"/>
                  <a:pt x="1354080" y="384033"/>
                  <a:pt x="1349829" y="374469"/>
                </a:cubicBezTo>
                <a:cubicBezTo>
                  <a:pt x="1342373" y="357692"/>
                  <a:pt x="1340623" y="338638"/>
                  <a:pt x="1332412" y="322217"/>
                </a:cubicBezTo>
                <a:cubicBezTo>
                  <a:pt x="1279764" y="216927"/>
                  <a:pt x="1346824" y="347441"/>
                  <a:pt x="1297577" y="261257"/>
                </a:cubicBezTo>
                <a:cubicBezTo>
                  <a:pt x="1291136" y="249986"/>
                  <a:pt x="1285966" y="238034"/>
                  <a:pt x="1280160" y="226423"/>
                </a:cubicBezTo>
                <a:cubicBezTo>
                  <a:pt x="1258074" y="115988"/>
                  <a:pt x="1287671" y="235239"/>
                  <a:pt x="1254034" y="156754"/>
                </a:cubicBezTo>
                <a:cubicBezTo>
                  <a:pt x="1249319" y="145753"/>
                  <a:pt x="1251264" y="132312"/>
                  <a:pt x="1245326" y="121920"/>
                </a:cubicBezTo>
                <a:cubicBezTo>
                  <a:pt x="1239216" y="111227"/>
                  <a:pt x="1228661" y="103678"/>
                  <a:pt x="1219200" y="95794"/>
                </a:cubicBezTo>
                <a:cubicBezTo>
                  <a:pt x="1198984" y="78947"/>
                  <a:pt x="1174539" y="68462"/>
                  <a:pt x="1149532" y="60960"/>
                </a:cubicBezTo>
                <a:cubicBezTo>
                  <a:pt x="1135354" y="56707"/>
                  <a:pt x="1120269" y="56147"/>
                  <a:pt x="1105989" y="52252"/>
                </a:cubicBezTo>
                <a:cubicBezTo>
                  <a:pt x="1088276" y="47421"/>
                  <a:pt x="1071548" y="39287"/>
                  <a:pt x="1053737" y="34834"/>
                </a:cubicBezTo>
                <a:cubicBezTo>
                  <a:pt x="1042126" y="31931"/>
                  <a:pt x="1030587" y="28722"/>
                  <a:pt x="1018903" y="26126"/>
                </a:cubicBezTo>
                <a:cubicBezTo>
                  <a:pt x="1004454" y="22915"/>
                  <a:pt x="989640" y="21312"/>
                  <a:pt x="975360" y="17417"/>
                </a:cubicBezTo>
                <a:cubicBezTo>
                  <a:pt x="957648" y="12586"/>
                  <a:pt x="940526" y="5806"/>
                  <a:pt x="923109" y="0"/>
                </a:cubicBezTo>
                <a:cubicBezTo>
                  <a:pt x="870857" y="2903"/>
                  <a:pt x="817263" y="-3412"/>
                  <a:pt x="766354" y="8709"/>
                </a:cubicBezTo>
                <a:cubicBezTo>
                  <a:pt x="752235" y="12071"/>
                  <a:pt x="749787" y="32620"/>
                  <a:pt x="740229" y="43543"/>
                </a:cubicBezTo>
                <a:cubicBezTo>
                  <a:pt x="729416" y="55901"/>
                  <a:pt x="717006" y="66766"/>
                  <a:pt x="705394" y="78377"/>
                </a:cubicBezTo>
                <a:cubicBezTo>
                  <a:pt x="712745" y="181284"/>
                  <a:pt x="696610" y="174039"/>
                  <a:pt x="731520" y="235132"/>
                </a:cubicBezTo>
                <a:cubicBezTo>
                  <a:pt x="736713" y="244219"/>
                  <a:pt x="744686" y="251693"/>
                  <a:pt x="748937" y="261257"/>
                </a:cubicBezTo>
                <a:cubicBezTo>
                  <a:pt x="756393" y="278034"/>
                  <a:pt x="766354" y="313509"/>
                  <a:pt x="766354" y="313509"/>
                </a:cubicBezTo>
                <a:cubicBezTo>
                  <a:pt x="760548" y="322217"/>
                  <a:pt x="758024" y="334441"/>
                  <a:pt x="748937" y="339634"/>
                </a:cubicBezTo>
                <a:cubicBezTo>
                  <a:pt x="736085" y="346978"/>
                  <a:pt x="719843" y="345132"/>
                  <a:pt x="705394" y="348343"/>
                </a:cubicBezTo>
                <a:cubicBezTo>
                  <a:pt x="644155" y="361952"/>
                  <a:pt x="695336" y="351217"/>
                  <a:pt x="644434" y="365760"/>
                </a:cubicBezTo>
                <a:cubicBezTo>
                  <a:pt x="632926" y="369048"/>
                  <a:pt x="621211" y="371566"/>
                  <a:pt x="609600" y="374469"/>
                </a:cubicBezTo>
                <a:cubicBezTo>
                  <a:pt x="600891" y="380275"/>
                  <a:pt x="593499" y="388879"/>
                  <a:pt x="583474" y="391886"/>
                </a:cubicBezTo>
                <a:cubicBezTo>
                  <a:pt x="514590" y="412551"/>
                  <a:pt x="540139" y="389630"/>
                  <a:pt x="487680" y="409303"/>
                </a:cubicBezTo>
                <a:cubicBezTo>
                  <a:pt x="457077" y="420779"/>
                  <a:pt x="426634" y="444194"/>
                  <a:pt x="400594" y="461554"/>
                </a:cubicBezTo>
                <a:cubicBezTo>
                  <a:pt x="391885" y="467360"/>
                  <a:pt x="384398" y="475662"/>
                  <a:pt x="374469" y="478972"/>
                </a:cubicBezTo>
                <a:cubicBezTo>
                  <a:pt x="365760" y="481875"/>
                  <a:pt x="356780" y="484064"/>
                  <a:pt x="348343" y="487680"/>
                </a:cubicBezTo>
                <a:cubicBezTo>
                  <a:pt x="336411" y="492794"/>
                  <a:pt x="325664" y="500539"/>
                  <a:pt x="313509" y="505097"/>
                </a:cubicBezTo>
                <a:cubicBezTo>
                  <a:pt x="302302" y="509300"/>
                  <a:pt x="290286" y="510903"/>
                  <a:pt x="278674" y="513806"/>
                </a:cubicBezTo>
                <a:cubicBezTo>
                  <a:pt x="269966" y="519612"/>
                  <a:pt x="261910" y="526542"/>
                  <a:pt x="252549" y="531223"/>
                </a:cubicBezTo>
                <a:cubicBezTo>
                  <a:pt x="244338" y="535328"/>
                  <a:pt x="234061" y="534840"/>
                  <a:pt x="226423" y="539932"/>
                </a:cubicBezTo>
                <a:cubicBezTo>
                  <a:pt x="216176" y="546763"/>
                  <a:pt x="209758" y="558173"/>
                  <a:pt x="200297" y="566057"/>
                </a:cubicBezTo>
                <a:cubicBezTo>
                  <a:pt x="192257" y="572757"/>
                  <a:pt x="182880" y="577668"/>
                  <a:pt x="174172" y="583474"/>
                </a:cubicBezTo>
                <a:cubicBezTo>
                  <a:pt x="168366" y="592183"/>
                  <a:pt x="164155" y="602199"/>
                  <a:pt x="156754" y="609600"/>
                </a:cubicBezTo>
                <a:cubicBezTo>
                  <a:pt x="114719" y="651635"/>
                  <a:pt x="143692" y="605246"/>
                  <a:pt x="130629" y="618309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2114053" y="2443056"/>
            <a:ext cx="587588" cy="341334"/>
          </a:xfrm>
          <a:custGeom>
            <a:avLst/>
            <a:gdLst>
              <a:gd name="connsiteX0" fmla="*/ 43767 w 505322"/>
              <a:gd name="connsiteY0" fmla="*/ 156754 h 244414"/>
              <a:gd name="connsiteX1" fmla="*/ 87310 w 505322"/>
              <a:gd name="connsiteY1" fmla="*/ 174172 h 244414"/>
              <a:gd name="connsiteX2" fmla="*/ 113436 w 505322"/>
              <a:gd name="connsiteY2" fmla="*/ 200297 h 244414"/>
              <a:gd name="connsiteX3" fmla="*/ 200522 w 505322"/>
              <a:gd name="connsiteY3" fmla="*/ 235132 h 244414"/>
              <a:gd name="connsiteX4" fmla="*/ 374693 w 505322"/>
              <a:gd name="connsiteY4" fmla="*/ 243840 h 244414"/>
              <a:gd name="connsiteX5" fmla="*/ 487904 w 505322"/>
              <a:gd name="connsiteY5" fmla="*/ 235132 h 244414"/>
              <a:gd name="connsiteX6" fmla="*/ 505322 w 505322"/>
              <a:gd name="connsiteY6" fmla="*/ 182880 h 244414"/>
              <a:gd name="connsiteX7" fmla="*/ 487904 w 505322"/>
              <a:gd name="connsiteY7" fmla="*/ 87086 h 244414"/>
              <a:gd name="connsiteX8" fmla="*/ 409527 w 505322"/>
              <a:gd name="connsiteY8" fmla="*/ 52252 h 244414"/>
              <a:gd name="connsiteX9" fmla="*/ 226647 w 505322"/>
              <a:gd name="connsiteY9" fmla="*/ 43543 h 244414"/>
              <a:gd name="connsiteX10" fmla="*/ 200522 w 505322"/>
              <a:gd name="connsiteY10" fmla="*/ 26126 h 244414"/>
              <a:gd name="connsiteX11" fmla="*/ 183104 w 505322"/>
              <a:gd name="connsiteY11" fmla="*/ 8709 h 244414"/>
              <a:gd name="connsiteX12" fmla="*/ 156979 w 505322"/>
              <a:gd name="connsiteY12" fmla="*/ 0 h 244414"/>
              <a:gd name="connsiteX13" fmla="*/ 26350 w 505322"/>
              <a:gd name="connsiteY13" fmla="*/ 26126 h 244414"/>
              <a:gd name="connsiteX14" fmla="*/ 8933 w 505322"/>
              <a:gd name="connsiteY14" fmla="*/ 52252 h 244414"/>
              <a:gd name="connsiteX15" fmla="*/ 8933 w 505322"/>
              <a:gd name="connsiteY15" fmla="*/ 130629 h 244414"/>
              <a:gd name="connsiteX16" fmla="*/ 35059 w 505322"/>
              <a:gd name="connsiteY16" fmla="*/ 139337 h 244414"/>
              <a:gd name="connsiteX17" fmla="*/ 43767 w 505322"/>
              <a:gd name="connsiteY17" fmla="*/ 156754 h 2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5322" h="244414">
                <a:moveTo>
                  <a:pt x="43767" y="156754"/>
                </a:moveTo>
                <a:cubicBezTo>
                  <a:pt x="58281" y="162560"/>
                  <a:pt x="74054" y="165887"/>
                  <a:pt x="87310" y="174172"/>
                </a:cubicBezTo>
                <a:cubicBezTo>
                  <a:pt x="97754" y="180699"/>
                  <a:pt x="103414" y="193139"/>
                  <a:pt x="113436" y="200297"/>
                </a:cubicBezTo>
                <a:cubicBezTo>
                  <a:pt x="128684" y="211188"/>
                  <a:pt x="186878" y="234450"/>
                  <a:pt x="200522" y="235132"/>
                </a:cubicBezTo>
                <a:lnTo>
                  <a:pt x="374693" y="243840"/>
                </a:lnTo>
                <a:cubicBezTo>
                  <a:pt x="412430" y="240937"/>
                  <a:pt x="453606" y="251138"/>
                  <a:pt x="487904" y="235132"/>
                </a:cubicBezTo>
                <a:cubicBezTo>
                  <a:pt x="504541" y="227368"/>
                  <a:pt x="505322" y="182880"/>
                  <a:pt x="505322" y="182880"/>
                </a:cubicBezTo>
                <a:cubicBezTo>
                  <a:pt x="499516" y="150949"/>
                  <a:pt x="499555" y="117378"/>
                  <a:pt x="487904" y="87086"/>
                </a:cubicBezTo>
                <a:cubicBezTo>
                  <a:pt x="481830" y="71295"/>
                  <a:pt x="409738" y="52262"/>
                  <a:pt x="409527" y="52252"/>
                </a:cubicBezTo>
                <a:lnTo>
                  <a:pt x="226647" y="43543"/>
                </a:lnTo>
                <a:cubicBezTo>
                  <a:pt x="217939" y="37737"/>
                  <a:pt x="208695" y="32664"/>
                  <a:pt x="200522" y="26126"/>
                </a:cubicBezTo>
                <a:cubicBezTo>
                  <a:pt x="194111" y="20997"/>
                  <a:pt x="190145" y="12933"/>
                  <a:pt x="183104" y="8709"/>
                </a:cubicBezTo>
                <a:cubicBezTo>
                  <a:pt x="175233" y="3986"/>
                  <a:pt x="165687" y="2903"/>
                  <a:pt x="156979" y="0"/>
                </a:cubicBezTo>
                <a:cubicBezTo>
                  <a:pt x="109099" y="3990"/>
                  <a:pt x="61483" y="-9007"/>
                  <a:pt x="26350" y="26126"/>
                </a:cubicBezTo>
                <a:cubicBezTo>
                  <a:pt x="18949" y="33527"/>
                  <a:pt x="14739" y="43543"/>
                  <a:pt x="8933" y="52252"/>
                </a:cubicBezTo>
                <a:cubicBezTo>
                  <a:pt x="4569" y="74071"/>
                  <a:pt x="-8778" y="108491"/>
                  <a:pt x="8933" y="130629"/>
                </a:cubicBezTo>
                <a:cubicBezTo>
                  <a:pt x="14668" y="137797"/>
                  <a:pt x="26350" y="136434"/>
                  <a:pt x="35059" y="139337"/>
                </a:cubicBezTo>
                <a:lnTo>
                  <a:pt x="43767" y="156754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22" name="Freeform 21"/>
          <p:cNvSpPr/>
          <p:nvPr/>
        </p:nvSpPr>
        <p:spPr bwMode="auto">
          <a:xfrm>
            <a:off x="2114053" y="3464585"/>
            <a:ext cx="587588" cy="703762"/>
          </a:xfrm>
          <a:custGeom>
            <a:avLst/>
            <a:gdLst>
              <a:gd name="connsiteX0" fmla="*/ 142145 w 751745"/>
              <a:gd name="connsiteY0" fmla="*/ 217714 h 609600"/>
              <a:gd name="connsiteX1" fmla="*/ 133437 w 751745"/>
              <a:gd name="connsiteY1" fmla="*/ 531223 h 609600"/>
              <a:gd name="connsiteX2" fmla="*/ 142145 w 751745"/>
              <a:gd name="connsiteY2" fmla="*/ 557348 h 609600"/>
              <a:gd name="connsiteX3" fmla="*/ 159563 w 751745"/>
              <a:gd name="connsiteY3" fmla="*/ 583474 h 609600"/>
              <a:gd name="connsiteX4" fmla="*/ 211814 w 751745"/>
              <a:gd name="connsiteY4" fmla="*/ 609600 h 609600"/>
              <a:gd name="connsiteX5" fmla="*/ 307608 w 751745"/>
              <a:gd name="connsiteY5" fmla="*/ 600891 h 609600"/>
              <a:gd name="connsiteX6" fmla="*/ 333734 w 751745"/>
              <a:gd name="connsiteY6" fmla="*/ 583474 h 609600"/>
              <a:gd name="connsiteX7" fmla="*/ 403403 w 751745"/>
              <a:gd name="connsiteY7" fmla="*/ 566057 h 609600"/>
              <a:gd name="connsiteX8" fmla="*/ 612408 w 751745"/>
              <a:gd name="connsiteY8" fmla="*/ 566057 h 609600"/>
              <a:gd name="connsiteX9" fmla="*/ 638534 w 751745"/>
              <a:gd name="connsiteY9" fmla="*/ 539931 h 609600"/>
              <a:gd name="connsiteX10" fmla="*/ 673368 w 751745"/>
              <a:gd name="connsiteY10" fmla="*/ 487680 h 609600"/>
              <a:gd name="connsiteX11" fmla="*/ 682077 w 751745"/>
              <a:gd name="connsiteY11" fmla="*/ 452845 h 609600"/>
              <a:gd name="connsiteX12" fmla="*/ 690785 w 751745"/>
              <a:gd name="connsiteY12" fmla="*/ 348343 h 609600"/>
              <a:gd name="connsiteX13" fmla="*/ 708203 w 751745"/>
              <a:gd name="connsiteY13" fmla="*/ 322217 h 609600"/>
              <a:gd name="connsiteX14" fmla="*/ 716911 w 751745"/>
              <a:gd name="connsiteY14" fmla="*/ 296091 h 609600"/>
              <a:gd name="connsiteX15" fmla="*/ 751745 w 751745"/>
              <a:gd name="connsiteY15" fmla="*/ 243840 h 609600"/>
              <a:gd name="connsiteX16" fmla="*/ 743037 w 751745"/>
              <a:gd name="connsiteY16" fmla="*/ 139337 h 609600"/>
              <a:gd name="connsiteX17" fmla="*/ 682077 w 751745"/>
              <a:gd name="connsiteY17" fmla="*/ 69668 h 609600"/>
              <a:gd name="connsiteX18" fmla="*/ 655951 w 751745"/>
              <a:gd name="connsiteY18" fmla="*/ 60960 h 609600"/>
              <a:gd name="connsiteX19" fmla="*/ 621117 w 751745"/>
              <a:gd name="connsiteY19" fmla="*/ 43543 h 609600"/>
              <a:gd name="connsiteX20" fmla="*/ 499197 w 751745"/>
              <a:gd name="connsiteY20" fmla="*/ 17417 h 609600"/>
              <a:gd name="connsiteX21" fmla="*/ 368568 w 751745"/>
              <a:gd name="connsiteY21" fmla="*/ 8708 h 609600"/>
              <a:gd name="connsiteX22" fmla="*/ 211814 w 751745"/>
              <a:gd name="connsiteY22" fmla="*/ 0 h 609600"/>
              <a:gd name="connsiteX23" fmla="*/ 63768 w 751745"/>
              <a:gd name="connsiteY23" fmla="*/ 8708 h 609600"/>
              <a:gd name="connsiteX24" fmla="*/ 11517 w 751745"/>
              <a:gd name="connsiteY24" fmla="*/ 26125 h 609600"/>
              <a:gd name="connsiteX25" fmla="*/ 11517 w 751745"/>
              <a:gd name="connsiteY25" fmla="*/ 113211 h 609600"/>
              <a:gd name="connsiteX26" fmla="*/ 63768 w 751745"/>
              <a:gd name="connsiteY26" fmla="*/ 139337 h 609600"/>
              <a:gd name="connsiteX27" fmla="*/ 98603 w 751745"/>
              <a:gd name="connsiteY27" fmla="*/ 182880 h 609600"/>
              <a:gd name="connsiteX28" fmla="*/ 116020 w 751745"/>
              <a:gd name="connsiteY28" fmla="*/ 209005 h 609600"/>
              <a:gd name="connsiteX29" fmla="*/ 142145 w 751745"/>
              <a:gd name="connsiteY29" fmla="*/ 2177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1745" h="609600">
                <a:moveTo>
                  <a:pt x="142145" y="217714"/>
                </a:moveTo>
                <a:cubicBezTo>
                  <a:pt x="145048" y="271417"/>
                  <a:pt x="117664" y="270972"/>
                  <a:pt x="133437" y="531223"/>
                </a:cubicBezTo>
                <a:cubicBezTo>
                  <a:pt x="133992" y="540386"/>
                  <a:pt x="138040" y="549138"/>
                  <a:pt x="142145" y="557348"/>
                </a:cubicBezTo>
                <a:cubicBezTo>
                  <a:pt x="146826" y="566710"/>
                  <a:pt x="152162" y="576073"/>
                  <a:pt x="159563" y="583474"/>
                </a:cubicBezTo>
                <a:cubicBezTo>
                  <a:pt x="176445" y="600356"/>
                  <a:pt x="190565" y="602517"/>
                  <a:pt x="211814" y="609600"/>
                </a:cubicBezTo>
                <a:cubicBezTo>
                  <a:pt x="243745" y="606697"/>
                  <a:pt x="276257" y="607609"/>
                  <a:pt x="307608" y="600891"/>
                </a:cubicBezTo>
                <a:cubicBezTo>
                  <a:pt x="317842" y="598698"/>
                  <a:pt x="324373" y="588155"/>
                  <a:pt x="333734" y="583474"/>
                </a:cubicBezTo>
                <a:cubicBezTo>
                  <a:pt x="351589" y="574546"/>
                  <a:pt x="386836" y="569370"/>
                  <a:pt x="403403" y="566057"/>
                </a:cubicBezTo>
                <a:cubicBezTo>
                  <a:pt x="469751" y="571586"/>
                  <a:pt x="546060" y="583750"/>
                  <a:pt x="612408" y="566057"/>
                </a:cubicBezTo>
                <a:cubicBezTo>
                  <a:pt x="624308" y="562884"/>
                  <a:pt x="630973" y="549653"/>
                  <a:pt x="638534" y="539931"/>
                </a:cubicBezTo>
                <a:cubicBezTo>
                  <a:pt x="651385" y="523408"/>
                  <a:pt x="673368" y="487680"/>
                  <a:pt x="673368" y="487680"/>
                </a:cubicBezTo>
                <a:cubicBezTo>
                  <a:pt x="676271" y="476068"/>
                  <a:pt x="680592" y="464722"/>
                  <a:pt x="682077" y="452845"/>
                </a:cubicBezTo>
                <a:cubicBezTo>
                  <a:pt x="686413" y="418160"/>
                  <a:pt x="683930" y="382619"/>
                  <a:pt x="690785" y="348343"/>
                </a:cubicBezTo>
                <a:cubicBezTo>
                  <a:pt x="692838" y="338080"/>
                  <a:pt x="702397" y="330926"/>
                  <a:pt x="708203" y="322217"/>
                </a:cubicBezTo>
                <a:cubicBezTo>
                  <a:pt x="711106" y="313508"/>
                  <a:pt x="712453" y="304116"/>
                  <a:pt x="716911" y="296091"/>
                </a:cubicBezTo>
                <a:cubicBezTo>
                  <a:pt x="727077" y="277793"/>
                  <a:pt x="751745" y="243840"/>
                  <a:pt x="751745" y="243840"/>
                </a:cubicBezTo>
                <a:cubicBezTo>
                  <a:pt x="748842" y="209006"/>
                  <a:pt x="752392" y="173017"/>
                  <a:pt x="743037" y="139337"/>
                </a:cubicBezTo>
                <a:cubicBezTo>
                  <a:pt x="734609" y="108997"/>
                  <a:pt x="709514" y="83386"/>
                  <a:pt x="682077" y="69668"/>
                </a:cubicBezTo>
                <a:cubicBezTo>
                  <a:pt x="673866" y="65563"/>
                  <a:pt x="664388" y="64576"/>
                  <a:pt x="655951" y="60960"/>
                </a:cubicBezTo>
                <a:cubicBezTo>
                  <a:pt x="644019" y="55846"/>
                  <a:pt x="633433" y="47648"/>
                  <a:pt x="621117" y="43543"/>
                </a:cubicBezTo>
                <a:cubicBezTo>
                  <a:pt x="595545" y="35019"/>
                  <a:pt x="529898" y="20341"/>
                  <a:pt x="499197" y="17417"/>
                </a:cubicBezTo>
                <a:cubicBezTo>
                  <a:pt x="455754" y="13280"/>
                  <a:pt x="412128" y="11348"/>
                  <a:pt x="368568" y="8708"/>
                </a:cubicBezTo>
                <a:lnTo>
                  <a:pt x="211814" y="0"/>
                </a:lnTo>
                <a:cubicBezTo>
                  <a:pt x="162465" y="2903"/>
                  <a:pt x="112787" y="2314"/>
                  <a:pt x="63768" y="8708"/>
                </a:cubicBezTo>
                <a:cubicBezTo>
                  <a:pt x="45563" y="11082"/>
                  <a:pt x="11517" y="26125"/>
                  <a:pt x="11517" y="26125"/>
                </a:cubicBezTo>
                <a:cubicBezTo>
                  <a:pt x="366" y="59577"/>
                  <a:pt x="-7544" y="70324"/>
                  <a:pt x="11517" y="113211"/>
                </a:cubicBezTo>
                <a:cubicBezTo>
                  <a:pt x="17389" y="126422"/>
                  <a:pt x="52176" y="135473"/>
                  <a:pt x="63768" y="139337"/>
                </a:cubicBezTo>
                <a:cubicBezTo>
                  <a:pt x="117368" y="219739"/>
                  <a:pt x="48972" y="120844"/>
                  <a:pt x="98603" y="182880"/>
                </a:cubicBezTo>
                <a:cubicBezTo>
                  <a:pt x="105141" y="191053"/>
                  <a:pt x="107045" y="203620"/>
                  <a:pt x="116020" y="209005"/>
                </a:cubicBezTo>
                <a:cubicBezTo>
                  <a:pt x="123487" y="213485"/>
                  <a:pt x="139242" y="164011"/>
                  <a:pt x="142145" y="217714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C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4021494" y="2202024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381974" y="2153807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738001" y="2163138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093477" y="2159138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743593" y="3800434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758384" y="3317287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743592" y="2843811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reeform 1"/>
          <p:cNvSpPr/>
          <p:nvPr/>
        </p:nvSpPr>
        <p:spPr>
          <a:xfrm>
            <a:off x="3573624" y="2463282"/>
            <a:ext cx="961054" cy="1688840"/>
          </a:xfrm>
          <a:custGeom>
            <a:avLst/>
            <a:gdLst>
              <a:gd name="connsiteX0" fmla="*/ 0 w 961054"/>
              <a:gd name="connsiteY0" fmla="*/ 1688840 h 1688840"/>
              <a:gd name="connsiteX1" fmla="*/ 65315 w 961054"/>
              <a:gd name="connsiteY1" fmla="*/ 1679510 h 1688840"/>
              <a:gd name="connsiteX2" fmla="*/ 102637 w 961054"/>
              <a:gd name="connsiteY2" fmla="*/ 1670179 h 1688840"/>
              <a:gd name="connsiteX3" fmla="*/ 158621 w 961054"/>
              <a:gd name="connsiteY3" fmla="*/ 1660849 h 1688840"/>
              <a:gd name="connsiteX4" fmla="*/ 214605 w 961054"/>
              <a:gd name="connsiteY4" fmla="*/ 1642187 h 1688840"/>
              <a:gd name="connsiteX5" fmla="*/ 289249 w 961054"/>
              <a:gd name="connsiteY5" fmla="*/ 1614196 h 1688840"/>
              <a:gd name="connsiteX6" fmla="*/ 317241 w 961054"/>
              <a:gd name="connsiteY6" fmla="*/ 1595534 h 1688840"/>
              <a:gd name="connsiteX7" fmla="*/ 345233 w 961054"/>
              <a:gd name="connsiteY7" fmla="*/ 1586204 h 1688840"/>
              <a:gd name="connsiteX8" fmla="*/ 401217 w 961054"/>
              <a:gd name="connsiteY8" fmla="*/ 1530220 h 1688840"/>
              <a:gd name="connsiteX9" fmla="*/ 429209 w 961054"/>
              <a:gd name="connsiteY9" fmla="*/ 1502228 h 1688840"/>
              <a:gd name="connsiteX10" fmla="*/ 457200 w 961054"/>
              <a:gd name="connsiteY10" fmla="*/ 1436914 h 1688840"/>
              <a:gd name="connsiteX11" fmla="*/ 447870 w 961054"/>
              <a:gd name="connsiteY11" fmla="*/ 1296955 h 1688840"/>
              <a:gd name="connsiteX12" fmla="*/ 429209 w 961054"/>
              <a:gd name="connsiteY12" fmla="*/ 1268963 h 1688840"/>
              <a:gd name="connsiteX13" fmla="*/ 401217 w 961054"/>
              <a:gd name="connsiteY13" fmla="*/ 1203649 h 1688840"/>
              <a:gd name="connsiteX14" fmla="*/ 410547 w 961054"/>
              <a:gd name="connsiteY14" fmla="*/ 811763 h 1688840"/>
              <a:gd name="connsiteX15" fmla="*/ 438539 w 961054"/>
              <a:gd name="connsiteY15" fmla="*/ 774440 h 1688840"/>
              <a:gd name="connsiteX16" fmla="*/ 513184 w 961054"/>
              <a:gd name="connsiteY16" fmla="*/ 709126 h 1688840"/>
              <a:gd name="connsiteX17" fmla="*/ 550507 w 961054"/>
              <a:gd name="connsiteY17" fmla="*/ 699796 h 1688840"/>
              <a:gd name="connsiteX18" fmla="*/ 615821 w 961054"/>
              <a:gd name="connsiteY18" fmla="*/ 681134 h 1688840"/>
              <a:gd name="connsiteX19" fmla="*/ 643813 w 961054"/>
              <a:gd name="connsiteY19" fmla="*/ 662473 h 1688840"/>
              <a:gd name="connsiteX20" fmla="*/ 662474 w 961054"/>
              <a:gd name="connsiteY20" fmla="*/ 634481 h 1688840"/>
              <a:gd name="connsiteX21" fmla="*/ 755780 w 961054"/>
              <a:gd name="connsiteY21" fmla="*/ 578498 h 1688840"/>
              <a:gd name="connsiteX22" fmla="*/ 793103 w 961054"/>
              <a:gd name="connsiteY22" fmla="*/ 550506 h 1688840"/>
              <a:gd name="connsiteX23" fmla="*/ 811764 w 961054"/>
              <a:gd name="connsiteY23" fmla="*/ 522514 h 1688840"/>
              <a:gd name="connsiteX24" fmla="*/ 849086 w 961054"/>
              <a:gd name="connsiteY24" fmla="*/ 485191 h 1688840"/>
              <a:gd name="connsiteX25" fmla="*/ 858417 w 961054"/>
              <a:gd name="connsiteY25" fmla="*/ 447869 h 1688840"/>
              <a:gd name="connsiteX26" fmla="*/ 877078 w 961054"/>
              <a:gd name="connsiteY26" fmla="*/ 391885 h 1688840"/>
              <a:gd name="connsiteX27" fmla="*/ 895739 w 961054"/>
              <a:gd name="connsiteY27" fmla="*/ 223934 h 1688840"/>
              <a:gd name="connsiteX28" fmla="*/ 914400 w 961054"/>
              <a:gd name="connsiteY28" fmla="*/ 186612 h 1688840"/>
              <a:gd name="connsiteX29" fmla="*/ 942392 w 961054"/>
              <a:gd name="connsiteY29" fmla="*/ 74645 h 1688840"/>
              <a:gd name="connsiteX30" fmla="*/ 951723 w 961054"/>
              <a:gd name="connsiteY30" fmla="*/ 46653 h 1688840"/>
              <a:gd name="connsiteX31" fmla="*/ 961054 w 961054"/>
              <a:gd name="connsiteY31" fmla="*/ 0 h 1688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61054" h="1688840">
                <a:moveTo>
                  <a:pt x="0" y="1688840"/>
                </a:moveTo>
                <a:cubicBezTo>
                  <a:pt x="21772" y="1685730"/>
                  <a:pt x="43677" y="1683444"/>
                  <a:pt x="65315" y="1679510"/>
                </a:cubicBezTo>
                <a:cubicBezTo>
                  <a:pt x="77932" y="1677216"/>
                  <a:pt x="90062" y="1672694"/>
                  <a:pt x="102637" y="1670179"/>
                </a:cubicBezTo>
                <a:cubicBezTo>
                  <a:pt x="121188" y="1666469"/>
                  <a:pt x="139960" y="1663959"/>
                  <a:pt x="158621" y="1660849"/>
                </a:cubicBezTo>
                <a:cubicBezTo>
                  <a:pt x="177282" y="1654628"/>
                  <a:pt x="197011" y="1650984"/>
                  <a:pt x="214605" y="1642187"/>
                </a:cubicBezTo>
                <a:cubicBezTo>
                  <a:pt x="263397" y="1617791"/>
                  <a:pt x="238433" y="1626899"/>
                  <a:pt x="289249" y="1614196"/>
                </a:cubicBezTo>
                <a:cubicBezTo>
                  <a:pt x="298580" y="1607975"/>
                  <a:pt x="307211" y="1600549"/>
                  <a:pt x="317241" y="1595534"/>
                </a:cubicBezTo>
                <a:cubicBezTo>
                  <a:pt x="326038" y="1591136"/>
                  <a:pt x="337469" y="1592242"/>
                  <a:pt x="345233" y="1586204"/>
                </a:cubicBezTo>
                <a:cubicBezTo>
                  <a:pt x="366065" y="1570002"/>
                  <a:pt x="382556" y="1548881"/>
                  <a:pt x="401217" y="1530220"/>
                </a:cubicBezTo>
                <a:cubicBezTo>
                  <a:pt x="410548" y="1520889"/>
                  <a:pt x="423308" y="1514030"/>
                  <a:pt x="429209" y="1502228"/>
                </a:cubicBezTo>
                <a:cubicBezTo>
                  <a:pt x="452268" y="1456109"/>
                  <a:pt x="443472" y="1478101"/>
                  <a:pt x="457200" y="1436914"/>
                </a:cubicBezTo>
                <a:cubicBezTo>
                  <a:pt x="454090" y="1390261"/>
                  <a:pt x="455557" y="1343075"/>
                  <a:pt x="447870" y="1296955"/>
                </a:cubicBezTo>
                <a:cubicBezTo>
                  <a:pt x="446026" y="1285894"/>
                  <a:pt x="433626" y="1279270"/>
                  <a:pt x="429209" y="1268963"/>
                </a:cubicBezTo>
                <a:cubicBezTo>
                  <a:pt x="393059" y="1184614"/>
                  <a:pt x="448064" y="1273919"/>
                  <a:pt x="401217" y="1203649"/>
                </a:cubicBezTo>
                <a:cubicBezTo>
                  <a:pt x="404327" y="1073020"/>
                  <a:pt x="399228" y="941937"/>
                  <a:pt x="410547" y="811763"/>
                </a:cubicBezTo>
                <a:cubicBezTo>
                  <a:pt x="411894" y="796270"/>
                  <a:pt x="428207" y="786063"/>
                  <a:pt x="438539" y="774440"/>
                </a:cubicBezTo>
                <a:cubicBezTo>
                  <a:pt x="452288" y="758973"/>
                  <a:pt x="487714" y="720041"/>
                  <a:pt x="513184" y="709126"/>
                </a:cubicBezTo>
                <a:cubicBezTo>
                  <a:pt x="524971" y="704075"/>
                  <a:pt x="538177" y="703319"/>
                  <a:pt x="550507" y="699796"/>
                </a:cubicBezTo>
                <a:cubicBezTo>
                  <a:pt x="644249" y="673013"/>
                  <a:pt x="499088" y="710318"/>
                  <a:pt x="615821" y="681134"/>
                </a:cubicBezTo>
                <a:cubicBezTo>
                  <a:pt x="625152" y="674914"/>
                  <a:pt x="635884" y="670402"/>
                  <a:pt x="643813" y="662473"/>
                </a:cubicBezTo>
                <a:cubicBezTo>
                  <a:pt x="651742" y="654544"/>
                  <a:pt x="654035" y="641865"/>
                  <a:pt x="662474" y="634481"/>
                </a:cubicBezTo>
                <a:cubicBezTo>
                  <a:pt x="719995" y="584151"/>
                  <a:pt x="704622" y="610472"/>
                  <a:pt x="755780" y="578498"/>
                </a:cubicBezTo>
                <a:cubicBezTo>
                  <a:pt x="768967" y="570256"/>
                  <a:pt x="780662" y="559837"/>
                  <a:pt x="793103" y="550506"/>
                </a:cubicBezTo>
                <a:cubicBezTo>
                  <a:pt x="799323" y="541175"/>
                  <a:pt x="804466" y="531028"/>
                  <a:pt x="811764" y="522514"/>
                </a:cubicBezTo>
                <a:cubicBezTo>
                  <a:pt x="823214" y="509156"/>
                  <a:pt x="839761" y="500111"/>
                  <a:pt x="849086" y="485191"/>
                </a:cubicBezTo>
                <a:cubicBezTo>
                  <a:pt x="855882" y="474317"/>
                  <a:pt x="854732" y="460152"/>
                  <a:pt x="858417" y="447869"/>
                </a:cubicBezTo>
                <a:cubicBezTo>
                  <a:pt x="864069" y="429028"/>
                  <a:pt x="877078" y="391885"/>
                  <a:pt x="877078" y="391885"/>
                </a:cubicBezTo>
                <a:cubicBezTo>
                  <a:pt x="877927" y="383396"/>
                  <a:pt x="891338" y="241537"/>
                  <a:pt x="895739" y="223934"/>
                </a:cubicBezTo>
                <a:cubicBezTo>
                  <a:pt x="899112" y="210440"/>
                  <a:pt x="908180" y="199053"/>
                  <a:pt x="914400" y="186612"/>
                </a:cubicBezTo>
                <a:cubicBezTo>
                  <a:pt x="926965" y="111227"/>
                  <a:pt x="917749" y="148574"/>
                  <a:pt x="942392" y="74645"/>
                </a:cubicBezTo>
                <a:cubicBezTo>
                  <a:pt x="945502" y="65314"/>
                  <a:pt x="949794" y="56297"/>
                  <a:pt x="951723" y="46653"/>
                </a:cubicBezTo>
                <a:lnTo>
                  <a:pt x="961054" y="0"/>
                </a:lnTo>
              </a:path>
            </a:pathLst>
          </a:custGeom>
          <a:noFill/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r>
              <a:rPr lang="en-US" dirty="0" smtClean="0"/>
              <a:t>R1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31" name="Title 12"/>
          <p:cNvSpPr txBox="1">
            <a:spLocks/>
          </p:cNvSpPr>
          <p:nvPr/>
        </p:nvSpPr>
        <p:spPr>
          <a:xfrm>
            <a:off x="838200" y="134208"/>
            <a:ext cx="10515600" cy="1004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smtClean="0"/>
              <a:t>Scenario for Designing Spatial Indexes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425859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114422"/>
              </p:ext>
            </p:extLst>
          </p:nvPr>
        </p:nvGraphicFramePr>
        <p:xfrm>
          <a:off x="2092409" y="2380735"/>
          <a:ext cx="2578444" cy="190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11"/>
                <a:gridCol w="644611"/>
                <a:gridCol w="644611"/>
                <a:gridCol w="644611"/>
              </a:tblGrid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7" name="Straight Connector 26"/>
          <p:cNvCxnSpPr/>
          <p:nvPr/>
        </p:nvCxnSpPr>
        <p:spPr>
          <a:xfrm flipV="1">
            <a:off x="1767716" y="4282931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507890" y="1284045"/>
            <a:ext cx="5222791" cy="4942702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/>
              <a:t>Had these objects been a 1-dimensional in nature, e.g., real numbers, strings etc.</a:t>
            </a: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/>
              <a:t>A simple Binary search tree or B+ tree would be constructed over these.</a:t>
            </a: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/>
              <a:t>And we can easily get O(log n) complexity for all the queries (except the join query) mentioned in the previous slides.</a:t>
            </a: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b="1" dirty="0" smtClean="0">
                <a:solidFill>
                  <a:srgbClr val="0070C0"/>
                </a:solidFill>
              </a:rPr>
              <a:t>How to get ordering in 2-Dimensions? </a:t>
            </a:r>
            <a:endParaRPr lang="en-US" sz="2000" b="1" dirty="0">
              <a:solidFill>
                <a:srgbClr val="0070C0"/>
              </a:solidFill>
            </a:endParaRP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000" b="1" dirty="0" smtClean="0">
                <a:solidFill>
                  <a:srgbClr val="0070C0"/>
                </a:solidFill>
              </a:rPr>
              <a:t>Once we get ordering we can try B+ tree again for spatial objects. </a:t>
            </a:r>
          </a:p>
          <a:p>
            <a:pPr lvl="0">
              <a:spcBef>
                <a:spcPts val="600"/>
              </a:spcBef>
              <a:spcAft>
                <a:spcPts val="1200"/>
              </a:spcAft>
            </a:pPr>
            <a:endParaRPr lang="en-US" sz="1900" dirty="0" smtClean="0"/>
          </a:p>
          <a:p>
            <a:pPr lvl="1"/>
            <a:endParaRPr lang="en-US" sz="1900" dirty="0" smtClean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863811" y="4485504"/>
            <a:ext cx="3124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1863811" y="1894704"/>
            <a:ext cx="2177" cy="2590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1931772" y="4685802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0      1      2      3 </a:t>
            </a:r>
          </a:p>
        </p:txBody>
      </p:sp>
      <p:sp>
        <p:nvSpPr>
          <p:cNvPr id="19" name="Rectangle 18"/>
          <p:cNvSpPr/>
          <p:nvPr/>
        </p:nvSpPr>
        <p:spPr bwMode="auto">
          <a:xfrm rot="16200000">
            <a:off x="342447" y="3246710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0    </a:t>
            </a:r>
            <a:r>
              <a:rPr lang="en-US" sz="2100" dirty="0"/>
              <a:t>1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</a:t>
            </a:r>
            <a:r>
              <a:rPr lang="en-US" sz="2100" dirty="0" smtClean="0"/>
              <a:t>2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  </a:t>
            </a:r>
            <a:r>
              <a:rPr lang="en-US" sz="2100" dirty="0" smtClean="0"/>
              <a:t>3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3693188" y="2565263"/>
            <a:ext cx="941615" cy="1140823"/>
          </a:xfrm>
          <a:custGeom>
            <a:avLst/>
            <a:gdLst>
              <a:gd name="connsiteX0" fmla="*/ 130629 w 1428206"/>
              <a:gd name="connsiteY0" fmla="*/ 618309 h 1332412"/>
              <a:gd name="connsiteX1" fmla="*/ 78377 w 1428206"/>
              <a:gd name="connsiteY1" fmla="*/ 687977 h 1332412"/>
              <a:gd name="connsiteX2" fmla="*/ 69669 w 1428206"/>
              <a:gd name="connsiteY2" fmla="*/ 714103 h 1332412"/>
              <a:gd name="connsiteX3" fmla="*/ 26126 w 1428206"/>
              <a:gd name="connsiteY3" fmla="*/ 783772 h 1332412"/>
              <a:gd name="connsiteX4" fmla="*/ 8709 w 1428206"/>
              <a:gd name="connsiteY4" fmla="*/ 853440 h 1332412"/>
              <a:gd name="connsiteX5" fmla="*/ 0 w 1428206"/>
              <a:gd name="connsiteY5" fmla="*/ 888274 h 1332412"/>
              <a:gd name="connsiteX6" fmla="*/ 17417 w 1428206"/>
              <a:gd name="connsiteY6" fmla="*/ 1079863 h 1332412"/>
              <a:gd name="connsiteX7" fmla="*/ 34834 w 1428206"/>
              <a:gd name="connsiteY7" fmla="*/ 1105989 h 1332412"/>
              <a:gd name="connsiteX8" fmla="*/ 43543 w 1428206"/>
              <a:gd name="connsiteY8" fmla="*/ 1132114 h 1332412"/>
              <a:gd name="connsiteX9" fmla="*/ 69669 w 1428206"/>
              <a:gd name="connsiteY9" fmla="*/ 1149532 h 1332412"/>
              <a:gd name="connsiteX10" fmla="*/ 87086 w 1428206"/>
              <a:gd name="connsiteY10" fmla="*/ 1193074 h 1332412"/>
              <a:gd name="connsiteX11" fmla="*/ 139337 w 1428206"/>
              <a:gd name="connsiteY11" fmla="*/ 1236617 h 1332412"/>
              <a:gd name="connsiteX12" fmla="*/ 156754 w 1428206"/>
              <a:gd name="connsiteY12" fmla="*/ 1262743 h 1332412"/>
              <a:gd name="connsiteX13" fmla="*/ 235132 w 1428206"/>
              <a:gd name="connsiteY13" fmla="*/ 1306286 h 1332412"/>
              <a:gd name="connsiteX14" fmla="*/ 278674 w 1428206"/>
              <a:gd name="connsiteY14" fmla="*/ 1332412 h 1332412"/>
              <a:gd name="connsiteX15" fmla="*/ 357052 w 1428206"/>
              <a:gd name="connsiteY15" fmla="*/ 1323703 h 1332412"/>
              <a:gd name="connsiteX16" fmla="*/ 391886 w 1428206"/>
              <a:gd name="connsiteY16" fmla="*/ 1271452 h 1332412"/>
              <a:gd name="connsiteX17" fmla="*/ 409303 w 1428206"/>
              <a:gd name="connsiteY17" fmla="*/ 1245326 h 1332412"/>
              <a:gd name="connsiteX18" fmla="*/ 418012 w 1428206"/>
              <a:gd name="connsiteY18" fmla="*/ 1193074 h 1332412"/>
              <a:gd name="connsiteX19" fmla="*/ 435429 w 1428206"/>
              <a:gd name="connsiteY19" fmla="*/ 1166949 h 1332412"/>
              <a:gd name="connsiteX20" fmla="*/ 496389 w 1428206"/>
              <a:gd name="connsiteY20" fmla="*/ 1123406 h 1332412"/>
              <a:gd name="connsiteX21" fmla="*/ 670560 w 1428206"/>
              <a:gd name="connsiteY21" fmla="*/ 1132114 h 1332412"/>
              <a:gd name="connsiteX22" fmla="*/ 748937 w 1428206"/>
              <a:gd name="connsiteY22" fmla="*/ 1166949 h 1332412"/>
              <a:gd name="connsiteX23" fmla="*/ 809897 w 1428206"/>
              <a:gd name="connsiteY23" fmla="*/ 1184366 h 1332412"/>
              <a:gd name="connsiteX24" fmla="*/ 879566 w 1428206"/>
              <a:gd name="connsiteY24" fmla="*/ 1201783 h 1332412"/>
              <a:gd name="connsiteX25" fmla="*/ 1114697 w 1428206"/>
              <a:gd name="connsiteY25" fmla="*/ 1193074 h 1332412"/>
              <a:gd name="connsiteX26" fmla="*/ 1140823 w 1428206"/>
              <a:gd name="connsiteY26" fmla="*/ 1184366 h 1332412"/>
              <a:gd name="connsiteX27" fmla="*/ 1175657 w 1428206"/>
              <a:gd name="connsiteY27" fmla="*/ 1175657 h 1332412"/>
              <a:gd name="connsiteX28" fmla="*/ 1227909 w 1428206"/>
              <a:gd name="connsiteY28" fmla="*/ 1158240 h 1332412"/>
              <a:gd name="connsiteX29" fmla="*/ 1288869 w 1428206"/>
              <a:gd name="connsiteY29" fmla="*/ 1140823 h 1332412"/>
              <a:gd name="connsiteX30" fmla="*/ 1341120 w 1428206"/>
              <a:gd name="connsiteY30" fmla="*/ 1114697 h 1332412"/>
              <a:gd name="connsiteX31" fmla="*/ 1375954 w 1428206"/>
              <a:gd name="connsiteY31" fmla="*/ 1079863 h 1332412"/>
              <a:gd name="connsiteX32" fmla="*/ 1402080 w 1428206"/>
              <a:gd name="connsiteY32" fmla="*/ 1062446 h 1332412"/>
              <a:gd name="connsiteX33" fmla="*/ 1410789 w 1428206"/>
              <a:gd name="connsiteY33" fmla="*/ 1036320 h 1332412"/>
              <a:gd name="connsiteX34" fmla="*/ 1428206 w 1428206"/>
              <a:gd name="connsiteY34" fmla="*/ 923109 h 1332412"/>
              <a:gd name="connsiteX35" fmla="*/ 1419497 w 1428206"/>
              <a:gd name="connsiteY35" fmla="*/ 644434 h 1332412"/>
              <a:gd name="connsiteX36" fmla="*/ 1410789 w 1428206"/>
              <a:gd name="connsiteY36" fmla="*/ 618309 h 1332412"/>
              <a:gd name="connsiteX37" fmla="*/ 1402080 w 1428206"/>
              <a:gd name="connsiteY37" fmla="*/ 574766 h 1332412"/>
              <a:gd name="connsiteX38" fmla="*/ 1393372 w 1428206"/>
              <a:gd name="connsiteY38" fmla="*/ 548640 h 1332412"/>
              <a:gd name="connsiteX39" fmla="*/ 1384663 w 1428206"/>
              <a:gd name="connsiteY39" fmla="*/ 513806 h 1332412"/>
              <a:gd name="connsiteX40" fmla="*/ 1367246 w 1428206"/>
              <a:gd name="connsiteY40" fmla="*/ 400594 h 1332412"/>
              <a:gd name="connsiteX41" fmla="*/ 1349829 w 1428206"/>
              <a:gd name="connsiteY41" fmla="*/ 374469 h 1332412"/>
              <a:gd name="connsiteX42" fmla="*/ 1332412 w 1428206"/>
              <a:gd name="connsiteY42" fmla="*/ 322217 h 1332412"/>
              <a:gd name="connsiteX43" fmla="*/ 1297577 w 1428206"/>
              <a:gd name="connsiteY43" fmla="*/ 261257 h 1332412"/>
              <a:gd name="connsiteX44" fmla="*/ 1280160 w 1428206"/>
              <a:gd name="connsiteY44" fmla="*/ 226423 h 1332412"/>
              <a:gd name="connsiteX45" fmla="*/ 1254034 w 1428206"/>
              <a:gd name="connsiteY45" fmla="*/ 156754 h 1332412"/>
              <a:gd name="connsiteX46" fmla="*/ 1245326 w 1428206"/>
              <a:gd name="connsiteY46" fmla="*/ 121920 h 1332412"/>
              <a:gd name="connsiteX47" fmla="*/ 1219200 w 1428206"/>
              <a:gd name="connsiteY47" fmla="*/ 95794 h 1332412"/>
              <a:gd name="connsiteX48" fmla="*/ 1149532 w 1428206"/>
              <a:gd name="connsiteY48" fmla="*/ 60960 h 1332412"/>
              <a:gd name="connsiteX49" fmla="*/ 1105989 w 1428206"/>
              <a:gd name="connsiteY49" fmla="*/ 52252 h 1332412"/>
              <a:gd name="connsiteX50" fmla="*/ 1053737 w 1428206"/>
              <a:gd name="connsiteY50" fmla="*/ 34834 h 1332412"/>
              <a:gd name="connsiteX51" fmla="*/ 1018903 w 1428206"/>
              <a:gd name="connsiteY51" fmla="*/ 26126 h 1332412"/>
              <a:gd name="connsiteX52" fmla="*/ 975360 w 1428206"/>
              <a:gd name="connsiteY52" fmla="*/ 17417 h 1332412"/>
              <a:gd name="connsiteX53" fmla="*/ 923109 w 1428206"/>
              <a:gd name="connsiteY53" fmla="*/ 0 h 1332412"/>
              <a:gd name="connsiteX54" fmla="*/ 766354 w 1428206"/>
              <a:gd name="connsiteY54" fmla="*/ 8709 h 1332412"/>
              <a:gd name="connsiteX55" fmla="*/ 740229 w 1428206"/>
              <a:gd name="connsiteY55" fmla="*/ 43543 h 1332412"/>
              <a:gd name="connsiteX56" fmla="*/ 705394 w 1428206"/>
              <a:gd name="connsiteY56" fmla="*/ 78377 h 1332412"/>
              <a:gd name="connsiteX57" fmla="*/ 731520 w 1428206"/>
              <a:gd name="connsiteY57" fmla="*/ 235132 h 1332412"/>
              <a:gd name="connsiteX58" fmla="*/ 748937 w 1428206"/>
              <a:gd name="connsiteY58" fmla="*/ 261257 h 1332412"/>
              <a:gd name="connsiteX59" fmla="*/ 766354 w 1428206"/>
              <a:gd name="connsiteY59" fmla="*/ 313509 h 1332412"/>
              <a:gd name="connsiteX60" fmla="*/ 748937 w 1428206"/>
              <a:gd name="connsiteY60" fmla="*/ 339634 h 1332412"/>
              <a:gd name="connsiteX61" fmla="*/ 705394 w 1428206"/>
              <a:gd name="connsiteY61" fmla="*/ 348343 h 1332412"/>
              <a:gd name="connsiteX62" fmla="*/ 644434 w 1428206"/>
              <a:gd name="connsiteY62" fmla="*/ 365760 h 1332412"/>
              <a:gd name="connsiteX63" fmla="*/ 609600 w 1428206"/>
              <a:gd name="connsiteY63" fmla="*/ 374469 h 1332412"/>
              <a:gd name="connsiteX64" fmla="*/ 583474 w 1428206"/>
              <a:gd name="connsiteY64" fmla="*/ 391886 h 1332412"/>
              <a:gd name="connsiteX65" fmla="*/ 487680 w 1428206"/>
              <a:gd name="connsiteY65" fmla="*/ 409303 h 1332412"/>
              <a:gd name="connsiteX66" fmla="*/ 400594 w 1428206"/>
              <a:gd name="connsiteY66" fmla="*/ 461554 h 1332412"/>
              <a:gd name="connsiteX67" fmla="*/ 374469 w 1428206"/>
              <a:gd name="connsiteY67" fmla="*/ 478972 h 1332412"/>
              <a:gd name="connsiteX68" fmla="*/ 348343 w 1428206"/>
              <a:gd name="connsiteY68" fmla="*/ 487680 h 1332412"/>
              <a:gd name="connsiteX69" fmla="*/ 313509 w 1428206"/>
              <a:gd name="connsiteY69" fmla="*/ 505097 h 1332412"/>
              <a:gd name="connsiteX70" fmla="*/ 278674 w 1428206"/>
              <a:gd name="connsiteY70" fmla="*/ 513806 h 1332412"/>
              <a:gd name="connsiteX71" fmla="*/ 252549 w 1428206"/>
              <a:gd name="connsiteY71" fmla="*/ 531223 h 1332412"/>
              <a:gd name="connsiteX72" fmla="*/ 226423 w 1428206"/>
              <a:gd name="connsiteY72" fmla="*/ 539932 h 1332412"/>
              <a:gd name="connsiteX73" fmla="*/ 200297 w 1428206"/>
              <a:gd name="connsiteY73" fmla="*/ 566057 h 1332412"/>
              <a:gd name="connsiteX74" fmla="*/ 174172 w 1428206"/>
              <a:gd name="connsiteY74" fmla="*/ 583474 h 1332412"/>
              <a:gd name="connsiteX75" fmla="*/ 156754 w 1428206"/>
              <a:gd name="connsiteY75" fmla="*/ 609600 h 1332412"/>
              <a:gd name="connsiteX76" fmla="*/ 130629 w 1428206"/>
              <a:gd name="connsiteY76" fmla="*/ 618309 h 13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428206" h="1332412">
                <a:moveTo>
                  <a:pt x="130629" y="618309"/>
                </a:moveTo>
                <a:cubicBezTo>
                  <a:pt x="117566" y="631372"/>
                  <a:pt x="87619" y="669494"/>
                  <a:pt x="78377" y="687977"/>
                </a:cubicBezTo>
                <a:cubicBezTo>
                  <a:pt x="74272" y="696188"/>
                  <a:pt x="74223" y="706133"/>
                  <a:pt x="69669" y="714103"/>
                </a:cubicBezTo>
                <a:cubicBezTo>
                  <a:pt x="26796" y="789132"/>
                  <a:pt x="58046" y="709292"/>
                  <a:pt x="26126" y="783772"/>
                </a:cubicBezTo>
                <a:cubicBezTo>
                  <a:pt x="15350" y="808916"/>
                  <a:pt x="15002" y="825120"/>
                  <a:pt x="8709" y="853440"/>
                </a:cubicBezTo>
                <a:cubicBezTo>
                  <a:pt x="6113" y="865124"/>
                  <a:pt x="2903" y="876663"/>
                  <a:pt x="0" y="888274"/>
                </a:cubicBezTo>
                <a:cubicBezTo>
                  <a:pt x="5806" y="952137"/>
                  <a:pt x="7286" y="1016542"/>
                  <a:pt x="17417" y="1079863"/>
                </a:cubicBezTo>
                <a:cubicBezTo>
                  <a:pt x="19071" y="1090198"/>
                  <a:pt x="30153" y="1096628"/>
                  <a:pt x="34834" y="1105989"/>
                </a:cubicBezTo>
                <a:cubicBezTo>
                  <a:pt x="38939" y="1114199"/>
                  <a:pt x="37809" y="1124946"/>
                  <a:pt x="43543" y="1132114"/>
                </a:cubicBezTo>
                <a:cubicBezTo>
                  <a:pt x="50082" y="1140287"/>
                  <a:pt x="60960" y="1143726"/>
                  <a:pt x="69669" y="1149532"/>
                </a:cubicBezTo>
                <a:cubicBezTo>
                  <a:pt x="75475" y="1164046"/>
                  <a:pt x="79330" y="1179502"/>
                  <a:pt x="87086" y="1193074"/>
                </a:cubicBezTo>
                <a:cubicBezTo>
                  <a:pt x="94008" y="1205187"/>
                  <a:pt x="134628" y="1233086"/>
                  <a:pt x="139337" y="1236617"/>
                </a:cubicBezTo>
                <a:cubicBezTo>
                  <a:pt x="145143" y="1245326"/>
                  <a:pt x="148877" y="1255851"/>
                  <a:pt x="156754" y="1262743"/>
                </a:cubicBezTo>
                <a:cubicBezTo>
                  <a:pt x="229976" y="1326812"/>
                  <a:pt x="183301" y="1280370"/>
                  <a:pt x="235132" y="1306286"/>
                </a:cubicBezTo>
                <a:cubicBezTo>
                  <a:pt x="250271" y="1313856"/>
                  <a:pt x="264160" y="1323703"/>
                  <a:pt x="278674" y="1332412"/>
                </a:cubicBezTo>
                <a:cubicBezTo>
                  <a:pt x="304800" y="1329509"/>
                  <a:pt x="332114" y="1332016"/>
                  <a:pt x="357052" y="1323703"/>
                </a:cubicBezTo>
                <a:cubicBezTo>
                  <a:pt x="386765" y="1313799"/>
                  <a:pt x="381446" y="1292332"/>
                  <a:pt x="391886" y="1271452"/>
                </a:cubicBezTo>
                <a:cubicBezTo>
                  <a:pt x="396567" y="1262091"/>
                  <a:pt x="403497" y="1254035"/>
                  <a:pt x="409303" y="1245326"/>
                </a:cubicBezTo>
                <a:cubicBezTo>
                  <a:pt x="412206" y="1227909"/>
                  <a:pt x="412428" y="1209825"/>
                  <a:pt x="418012" y="1193074"/>
                </a:cubicBezTo>
                <a:cubicBezTo>
                  <a:pt x="421322" y="1183145"/>
                  <a:pt x="428729" y="1174989"/>
                  <a:pt x="435429" y="1166949"/>
                </a:cubicBezTo>
                <a:cubicBezTo>
                  <a:pt x="460648" y="1136686"/>
                  <a:pt x="461170" y="1141015"/>
                  <a:pt x="496389" y="1123406"/>
                </a:cubicBezTo>
                <a:cubicBezTo>
                  <a:pt x="554446" y="1126309"/>
                  <a:pt x="612845" y="1125188"/>
                  <a:pt x="670560" y="1132114"/>
                </a:cubicBezTo>
                <a:cubicBezTo>
                  <a:pt x="689313" y="1134364"/>
                  <a:pt x="730717" y="1159141"/>
                  <a:pt x="748937" y="1166949"/>
                </a:cubicBezTo>
                <a:cubicBezTo>
                  <a:pt x="769809" y="1175894"/>
                  <a:pt x="787813" y="1178056"/>
                  <a:pt x="809897" y="1184366"/>
                </a:cubicBezTo>
                <a:cubicBezTo>
                  <a:pt x="872373" y="1202216"/>
                  <a:pt x="791051" y="1184079"/>
                  <a:pt x="879566" y="1201783"/>
                </a:cubicBezTo>
                <a:cubicBezTo>
                  <a:pt x="957943" y="1198880"/>
                  <a:pt x="1036440" y="1198291"/>
                  <a:pt x="1114697" y="1193074"/>
                </a:cubicBezTo>
                <a:cubicBezTo>
                  <a:pt x="1123856" y="1192463"/>
                  <a:pt x="1131997" y="1186888"/>
                  <a:pt x="1140823" y="1184366"/>
                </a:cubicBezTo>
                <a:cubicBezTo>
                  <a:pt x="1152331" y="1181078"/>
                  <a:pt x="1164193" y="1179096"/>
                  <a:pt x="1175657" y="1175657"/>
                </a:cubicBezTo>
                <a:cubicBezTo>
                  <a:pt x="1193242" y="1170381"/>
                  <a:pt x="1210324" y="1163515"/>
                  <a:pt x="1227909" y="1158240"/>
                </a:cubicBezTo>
                <a:cubicBezTo>
                  <a:pt x="1241866" y="1154053"/>
                  <a:pt x="1274232" y="1148142"/>
                  <a:pt x="1288869" y="1140823"/>
                </a:cubicBezTo>
                <a:cubicBezTo>
                  <a:pt x="1356396" y="1107059"/>
                  <a:pt x="1275451" y="1136588"/>
                  <a:pt x="1341120" y="1114697"/>
                </a:cubicBezTo>
                <a:cubicBezTo>
                  <a:pt x="1352731" y="1103086"/>
                  <a:pt x="1363486" y="1090550"/>
                  <a:pt x="1375954" y="1079863"/>
                </a:cubicBezTo>
                <a:cubicBezTo>
                  <a:pt x="1383901" y="1073052"/>
                  <a:pt x="1395542" y="1070619"/>
                  <a:pt x="1402080" y="1062446"/>
                </a:cubicBezTo>
                <a:cubicBezTo>
                  <a:pt x="1407815" y="1055278"/>
                  <a:pt x="1408563" y="1045226"/>
                  <a:pt x="1410789" y="1036320"/>
                </a:cubicBezTo>
                <a:cubicBezTo>
                  <a:pt x="1420761" y="996433"/>
                  <a:pt x="1422919" y="965399"/>
                  <a:pt x="1428206" y="923109"/>
                </a:cubicBezTo>
                <a:cubicBezTo>
                  <a:pt x="1425303" y="830217"/>
                  <a:pt x="1424799" y="737220"/>
                  <a:pt x="1419497" y="644434"/>
                </a:cubicBezTo>
                <a:cubicBezTo>
                  <a:pt x="1418973" y="635270"/>
                  <a:pt x="1413015" y="627214"/>
                  <a:pt x="1410789" y="618309"/>
                </a:cubicBezTo>
                <a:cubicBezTo>
                  <a:pt x="1407199" y="603949"/>
                  <a:pt x="1405670" y="589126"/>
                  <a:pt x="1402080" y="574766"/>
                </a:cubicBezTo>
                <a:cubicBezTo>
                  <a:pt x="1399854" y="565860"/>
                  <a:pt x="1395894" y="557466"/>
                  <a:pt x="1393372" y="548640"/>
                </a:cubicBezTo>
                <a:cubicBezTo>
                  <a:pt x="1390084" y="537132"/>
                  <a:pt x="1387566" y="525417"/>
                  <a:pt x="1384663" y="513806"/>
                </a:cubicBezTo>
                <a:cubicBezTo>
                  <a:pt x="1382916" y="498080"/>
                  <a:pt x="1378557" y="426988"/>
                  <a:pt x="1367246" y="400594"/>
                </a:cubicBezTo>
                <a:cubicBezTo>
                  <a:pt x="1363123" y="390974"/>
                  <a:pt x="1354080" y="384033"/>
                  <a:pt x="1349829" y="374469"/>
                </a:cubicBezTo>
                <a:cubicBezTo>
                  <a:pt x="1342373" y="357692"/>
                  <a:pt x="1340623" y="338638"/>
                  <a:pt x="1332412" y="322217"/>
                </a:cubicBezTo>
                <a:cubicBezTo>
                  <a:pt x="1279764" y="216927"/>
                  <a:pt x="1346824" y="347441"/>
                  <a:pt x="1297577" y="261257"/>
                </a:cubicBezTo>
                <a:cubicBezTo>
                  <a:pt x="1291136" y="249986"/>
                  <a:pt x="1285966" y="238034"/>
                  <a:pt x="1280160" y="226423"/>
                </a:cubicBezTo>
                <a:cubicBezTo>
                  <a:pt x="1258074" y="115988"/>
                  <a:pt x="1287671" y="235239"/>
                  <a:pt x="1254034" y="156754"/>
                </a:cubicBezTo>
                <a:cubicBezTo>
                  <a:pt x="1249319" y="145753"/>
                  <a:pt x="1251264" y="132312"/>
                  <a:pt x="1245326" y="121920"/>
                </a:cubicBezTo>
                <a:cubicBezTo>
                  <a:pt x="1239216" y="111227"/>
                  <a:pt x="1228661" y="103678"/>
                  <a:pt x="1219200" y="95794"/>
                </a:cubicBezTo>
                <a:cubicBezTo>
                  <a:pt x="1198984" y="78947"/>
                  <a:pt x="1174539" y="68462"/>
                  <a:pt x="1149532" y="60960"/>
                </a:cubicBezTo>
                <a:cubicBezTo>
                  <a:pt x="1135354" y="56707"/>
                  <a:pt x="1120269" y="56147"/>
                  <a:pt x="1105989" y="52252"/>
                </a:cubicBezTo>
                <a:cubicBezTo>
                  <a:pt x="1088276" y="47421"/>
                  <a:pt x="1071548" y="39287"/>
                  <a:pt x="1053737" y="34834"/>
                </a:cubicBezTo>
                <a:cubicBezTo>
                  <a:pt x="1042126" y="31931"/>
                  <a:pt x="1030587" y="28722"/>
                  <a:pt x="1018903" y="26126"/>
                </a:cubicBezTo>
                <a:cubicBezTo>
                  <a:pt x="1004454" y="22915"/>
                  <a:pt x="989640" y="21312"/>
                  <a:pt x="975360" y="17417"/>
                </a:cubicBezTo>
                <a:cubicBezTo>
                  <a:pt x="957648" y="12586"/>
                  <a:pt x="940526" y="5806"/>
                  <a:pt x="923109" y="0"/>
                </a:cubicBezTo>
                <a:cubicBezTo>
                  <a:pt x="870857" y="2903"/>
                  <a:pt x="817263" y="-3412"/>
                  <a:pt x="766354" y="8709"/>
                </a:cubicBezTo>
                <a:cubicBezTo>
                  <a:pt x="752235" y="12071"/>
                  <a:pt x="749787" y="32620"/>
                  <a:pt x="740229" y="43543"/>
                </a:cubicBezTo>
                <a:cubicBezTo>
                  <a:pt x="729416" y="55901"/>
                  <a:pt x="717006" y="66766"/>
                  <a:pt x="705394" y="78377"/>
                </a:cubicBezTo>
                <a:cubicBezTo>
                  <a:pt x="712745" y="181284"/>
                  <a:pt x="696610" y="174039"/>
                  <a:pt x="731520" y="235132"/>
                </a:cubicBezTo>
                <a:cubicBezTo>
                  <a:pt x="736713" y="244219"/>
                  <a:pt x="744686" y="251693"/>
                  <a:pt x="748937" y="261257"/>
                </a:cubicBezTo>
                <a:cubicBezTo>
                  <a:pt x="756393" y="278034"/>
                  <a:pt x="766354" y="313509"/>
                  <a:pt x="766354" y="313509"/>
                </a:cubicBezTo>
                <a:cubicBezTo>
                  <a:pt x="760548" y="322217"/>
                  <a:pt x="758024" y="334441"/>
                  <a:pt x="748937" y="339634"/>
                </a:cubicBezTo>
                <a:cubicBezTo>
                  <a:pt x="736085" y="346978"/>
                  <a:pt x="719843" y="345132"/>
                  <a:pt x="705394" y="348343"/>
                </a:cubicBezTo>
                <a:cubicBezTo>
                  <a:pt x="644155" y="361952"/>
                  <a:pt x="695336" y="351217"/>
                  <a:pt x="644434" y="365760"/>
                </a:cubicBezTo>
                <a:cubicBezTo>
                  <a:pt x="632926" y="369048"/>
                  <a:pt x="621211" y="371566"/>
                  <a:pt x="609600" y="374469"/>
                </a:cubicBezTo>
                <a:cubicBezTo>
                  <a:pt x="600891" y="380275"/>
                  <a:pt x="593499" y="388879"/>
                  <a:pt x="583474" y="391886"/>
                </a:cubicBezTo>
                <a:cubicBezTo>
                  <a:pt x="514590" y="412551"/>
                  <a:pt x="540139" y="389630"/>
                  <a:pt x="487680" y="409303"/>
                </a:cubicBezTo>
                <a:cubicBezTo>
                  <a:pt x="457077" y="420779"/>
                  <a:pt x="426634" y="444194"/>
                  <a:pt x="400594" y="461554"/>
                </a:cubicBezTo>
                <a:cubicBezTo>
                  <a:pt x="391885" y="467360"/>
                  <a:pt x="384398" y="475662"/>
                  <a:pt x="374469" y="478972"/>
                </a:cubicBezTo>
                <a:cubicBezTo>
                  <a:pt x="365760" y="481875"/>
                  <a:pt x="356780" y="484064"/>
                  <a:pt x="348343" y="487680"/>
                </a:cubicBezTo>
                <a:cubicBezTo>
                  <a:pt x="336411" y="492794"/>
                  <a:pt x="325664" y="500539"/>
                  <a:pt x="313509" y="505097"/>
                </a:cubicBezTo>
                <a:cubicBezTo>
                  <a:pt x="302302" y="509300"/>
                  <a:pt x="290286" y="510903"/>
                  <a:pt x="278674" y="513806"/>
                </a:cubicBezTo>
                <a:cubicBezTo>
                  <a:pt x="269966" y="519612"/>
                  <a:pt x="261910" y="526542"/>
                  <a:pt x="252549" y="531223"/>
                </a:cubicBezTo>
                <a:cubicBezTo>
                  <a:pt x="244338" y="535328"/>
                  <a:pt x="234061" y="534840"/>
                  <a:pt x="226423" y="539932"/>
                </a:cubicBezTo>
                <a:cubicBezTo>
                  <a:pt x="216176" y="546763"/>
                  <a:pt x="209758" y="558173"/>
                  <a:pt x="200297" y="566057"/>
                </a:cubicBezTo>
                <a:cubicBezTo>
                  <a:pt x="192257" y="572757"/>
                  <a:pt x="182880" y="577668"/>
                  <a:pt x="174172" y="583474"/>
                </a:cubicBezTo>
                <a:cubicBezTo>
                  <a:pt x="168366" y="592183"/>
                  <a:pt x="164155" y="602199"/>
                  <a:pt x="156754" y="609600"/>
                </a:cubicBezTo>
                <a:cubicBezTo>
                  <a:pt x="114719" y="651635"/>
                  <a:pt x="143692" y="605246"/>
                  <a:pt x="130629" y="618309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2114053" y="2443056"/>
            <a:ext cx="587588" cy="341334"/>
          </a:xfrm>
          <a:custGeom>
            <a:avLst/>
            <a:gdLst>
              <a:gd name="connsiteX0" fmla="*/ 43767 w 505322"/>
              <a:gd name="connsiteY0" fmla="*/ 156754 h 244414"/>
              <a:gd name="connsiteX1" fmla="*/ 87310 w 505322"/>
              <a:gd name="connsiteY1" fmla="*/ 174172 h 244414"/>
              <a:gd name="connsiteX2" fmla="*/ 113436 w 505322"/>
              <a:gd name="connsiteY2" fmla="*/ 200297 h 244414"/>
              <a:gd name="connsiteX3" fmla="*/ 200522 w 505322"/>
              <a:gd name="connsiteY3" fmla="*/ 235132 h 244414"/>
              <a:gd name="connsiteX4" fmla="*/ 374693 w 505322"/>
              <a:gd name="connsiteY4" fmla="*/ 243840 h 244414"/>
              <a:gd name="connsiteX5" fmla="*/ 487904 w 505322"/>
              <a:gd name="connsiteY5" fmla="*/ 235132 h 244414"/>
              <a:gd name="connsiteX6" fmla="*/ 505322 w 505322"/>
              <a:gd name="connsiteY6" fmla="*/ 182880 h 244414"/>
              <a:gd name="connsiteX7" fmla="*/ 487904 w 505322"/>
              <a:gd name="connsiteY7" fmla="*/ 87086 h 244414"/>
              <a:gd name="connsiteX8" fmla="*/ 409527 w 505322"/>
              <a:gd name="connsiteY8" fmla="*/ 52252 h 244414"/>
              <a:gd name="connsiteX9" fmla="*/ 226647 w 505322"/>
              <a:gd name="connsiteY9" fmla="*/ 43543 h 244414"/>
              <a:gd name="connsiteX10" fmla="*/ 200522 w 505322"/>
              <a:gd name="connsiteY10" fmla="*/ 26126 h 244414"/>
              <a:gd name="connsiteX11" fmla="*/ 183104 w 505322"/>
              <a:gd name="connsiteY11" fmla="*/ 8709 h 244414"/>
              <a:gd name="connsiteX12" fmla="*/ 156979 w 505322"/>
              <a:gd name="connsiteY12" fmla="*/ 0 h 244414"/>
              <a:gd name="connsiteX13" fmla="*/ 26350 w 505322"/>
              <a:gd name="connsiteY13" fmla="*/ 26126 h 244414"/>
              <a:gd name="connsiteX14" fmla="*/ 8933 w 505322"/>
              <a:gd name="connsiteY14" fmla="*/ 52252 h 244414"/>
              <a:gd name="connsiteX15" fmla="*/ 8933 w 505322"/>
              <a:gd name="connsiteY15" fmla="*/ 130629 h 244414"/>
              <a:gd name="connsiteX16" fmla="*/ 35059 w 505322"/>
              <a:gd name="connsiteY16" fmla="*/ 139337 h 244414"/>
              <a:gd name="connsiteX17" fmla="*/ 43767 w 505322"/>
              <a:gd name="connsiteY17" fmla="*/ 156754 h 2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5322" h="244414">
                <a:moveTo>
                  <a:pt x="43767" y="156754"/>
                </a:moveTo>
                <a:cubicBezTo>
                  <a:pt x="58281" y="162560"/>
                  <a:pt x="74054" y="165887"/>
                  <a:pt x="87310" y="174172"/>
                </a:cubicBezTo>
                <a:cubicBezTo>
                  <a:pt x="97754" y="180699"/>
                  <a:pt x="103414" y="193139"/>
                  <a:pt x="113436" y="200297"/>
                </a:cubicBezTo>
                <a:cubicBezTo>
                  <a:pt x="128684" y="211188"/>
                  <a:pt x="186878" y="234450"/>
                  <a:pt x="200522" y="235132"/>
                </a:cubicBezTo>
                <a:lnTo>
                  <a:pt x="374693" y="243840"/>
                </a:lnTo>
                <a:cubicBezTo>
                  <a:pt x="412430" y="240937"/>
                  <a:pt x="453606" y="251138"/>
                  <a:pt x="487904" y="235132"/>
                </a:cubicBezTo>
                <a:cubicBezTo>
                  <a:pt x="504541" y="227368"/>
                  <a:pt x="505322" y="182880"/>
                  <a:pt x="505322" y="182880"/>
                </a:cubicBezTo>
                <a:cubicBezTo>
                  <a:pt x="499516" y="150949"/>
                  <a:pt x="499555" y="117378"/>
                  <a:pt x="487904" y="87086"/>
                </a:cubicBezTo>
                <a:cubicBezTo>
                  <a:pt x="481830" y="71295"/>
                  <a:pt x="409738" y="52262"/>
                  <a:pt x="409527" y="52252"/>
                </a:cubicBezTo>
                <a:lnTo>
                  <a:pt x="226647" y="43543"/>
                </a:lnTo>
                <a:cubicBezTo>
                  <a:pt x="217939" y="37737"/>
                  <a:pt x="208695" y="32664"/>
                  <a:pt x="200522" y="26126"/>
                </a:cubicBezTo>
                <a:cubicBezTo>
                  <a:pt x="194111" y="20997"/>
                  <a:pt x="190145" y="12933"/>
                  <a:pt x="183104" y="8709"/>
                </a:cubicBezTo>
                <a:cubicBezTo>
                  <a:pt x="175233" y="3986"/>
                  <a:pt x="165687" y="2903"/>
                  <a:pt x="156979" y="0"/>
                </a:cubicBezTo>
                <a:cubicBezTo>
                  <a:pt x="109099" y="3990"/>
                  <a:pt x="61483" y="-9007"/>
                  <a:pt x="26350" y="26126"/>
                </a:cubicBezTo>
                <a:cubicBezTo>
                  <a:pt x="18949" y="33527"/>
                  <a:pt x="14739" y="43543"/>
                  <a:pt x="8933" y="52252"/>
                </a:cubicBezTo>
                <a:cubicBezTo>
                  <a:pt x="4569" y="74071"/>
                  <a:pt x="-8778" y="108491"/>
                  <a:pt x="8933" y="130629"/>
                </a:cubicBezTo>
                <a:cubicBezTo>
                  <a:pt x="14668" y="137797"/>
                  <a:pt x="26350" y="136434"/>
                  <a:pt x="35059" y="139337"/>
                </a:cubicBezTo>
                <a:lnTo>
                  <a:pt x="43767" y="156754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22" name="Freeform 21"/>
          <p:cNvSpPr/>
          <p:nvPr/>
        </p:nvSpPr>
        <p:spPr bwMode="auto">
          <a:xfrm>
            <a:off x="2114053" y="3464585"/>
            <a:ext cx="587588" cy="703762"/>
          </a:xfrm>
          <a:custGeom>
            <a:avLst/>
            <a:gdLst>
              <a:gd name="connsiteX0" fmla="*/ 142145 w 751745"/>
              <a:gd name="connsiteY0" fmla="*/ 217714 h 609600"/>
              <a:gd name="connsiteX1" fmla="*/ 133437 w 751745"/>
              <a:gd name="connsiteY1" fmla="*/ 531223 h 609600"/>
              <a:gd name="connsiteX2" fmla="*/ 142145 w 751745"/>
              <a:gd name="connsiteY2" fmla="*/ 557348 h 609600"/>
              <a:gd name="connsiteX3" fmla="*/ 159563 w 751745"/>
              <a:gd name="connsiteY3" fmla="*/ 583474 h 609600"/>
              <a:gd name="connsiteX4" fmla="*/ 211814 w 751745"/>
              <a:gd name="connsiteY4" fmla="*/ 609600 h 609600"/>
              <a:gd name="connsiteX5" fmla="*/ 307608 w 751745"/>
              <a:gd name="connsiteY5" fmla="*/ 600891 h 609600"/>
              <a:gd name="connsiteX6" fmla="*/ 333734 w 751745"/>
              <a:gd name="connsiteY6" fmla="*/ 583474 h 609600"/>
              <a:gd name="connsiteX7" fmla="*/ 403403 w 751745"/>
              <a:gd name="connsiteY7" fmla="*/ 566057 h 609600"/>
              <a:gd name="connsiteX8" fmla="*/ 612408 w 751745"/>
              <a:gd name="connsiteY8" fmla="*/ 566057 h 609600"/>
              <a:gd name="connsiteX9" fmla="*/ 638534 w 751745"/>
              <a:gd name="connsiteY9" fmla="*/ 539931 h 609600"/>
              <a:gd name="connsiteX10" fmla="*/ 673368 w 751745"/>
              <a:gd name="connsiteY10" fmla="*/ 487680 h 609600"/>
              <a:gd name="connsiteX11" fmla="*/ 682077 w 751745"/>
              <a:gd name="connsiteY11" fmla="*/ 452845 h 609600"/>
              <a:gd name="connsiteX12" fmla="*/ 690785 w 751745"/>
              <a:gd name="connsiteY12" fmla="*/ 348343 h 609600"/>
              <a:gd name="connsiteX13" fmla="*/ 708203 w 751745"/>
              <a:gd name="connsiteY13" fmla="*/ 322217 h 609600"/>
              <a:gd name="connsiteX14" fmla="*/ 716911 w 751745"/>
              <a:gd name="connsiteY14" fmla="*/ 296091 h 609600"/>
              <a:gd name="connsiteX15" fmla="*/ 751745 w 751745"/>
              <a:gd name="connsiteY15" fmla="*/ 243840 h 609600"/>
              <a:gd name="connsiteX16" fmla="*/ 743037 w 751745"/>
              <a:gd name="connsiteY16" fmla="*/ 139337 h 609600"/>
              <a:gd name="connsiteX17" fmla="*/ 682077 w 751745"/>
              <a:gd name="connsiteY17" fmla="*/ 69668 h 609600"/>
              <a:gd name="connsiteX18" fmla="*/ 655951 w 751745"/>
              <a:gd name="connsiteY18" fmla="*/ 60960 h 609600"/>
              <a:gd name="connsiteX19" fmla="*/ 621117 w 751745"/>
              <a:gd name="connsiteY19" fmla="*/ 43543 h 609600"/>
              <a:gd name="connsiteX20" fmla="*/ 499197 w 751745"/>
              <a:gd name="connsiteY20" fmla="*/ 17417 h 609600"/>
              <a:gd name="connsiteX21" fmla="*/ 368568 w 751745"/>
              <a:gd name="connsiteY21" fmla="*/ 8708 h 609600"/>
              <a:gd name="connsiteX22" fmla="*/ 211814 w 751745"/>
              <a:gd name="connsiteY22" fmla="*/ 0 h 609600"/>
              <a:gd name="connsiteX23" fmla="*/ 63768 w 751745"/>
              <a:gd name="connsiteY23" fmla="*/ 8708 h 609600"/>
              <a:gd name="connsiteX24" fmla="*/ 11517 w 751745"/>
              <a:gd name="connsiteY24" fmla="*/ 26125 h 609600"/>
              <a:gd name="connsiteX25" fmla="*/ 11517 w 751745"/>
              <a:gd name="connsiteY25" fmla="*/ 113211 h 609600"/>
              <a:gd name="connsiteX26" fmla="*/ 63768 w 751745"/>
              <a:gd name="connsiteY26" fmla="*/ 139337 h 609600"/>
              <a:gd name="connsiteX27" fmla="*/ 98603 w 751745"/>
              <a:gd name="connsiteY27" fmla="*/ 182880 h 609600"/>
              <a:gd name="connsiteX28" fmla="*/ 116020 w 751745"/>
              <a:gd name="connsiteY28" fmla="*/ 209005 h 609600"/>
              <a:gd name="connsiteX29" fmla="*/ 142145 w 751745"/>
              <a:gd name="connsiteY29" fmla="*/ 2177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1745" h="609600">
                <a:moveTo>
                  <a:pt x="142145" y="217714"/>
                </a:moveTo>
                <a:cubicBezTo>
                  <a:pt x="145048" y="271417"/>
                  <a:pt x="117664" y="270972"/>
                  <a:pt x="133437" y="531223"/>
                </a:cubicBezTo>
                <a:cubicBezTo>
                  <a:pt x="133992" y="540386"/>
                  <a:pt x="138040" y="549138"/>
                  <a:pt x="142145" y="557348"/>
                </a:cubicBezTo>
                <a:cubicBezTo>
                  <a:pt x="146826" y="566710"/>
                  <a:pt x="152162" y="576073"/>
                  <a:pt x="159563" y="583474"/>
                </a:cubicBezTo>
                <a:cubicBezTo>
                  <a:pt x="176445" y="600356"/>
                  <a:pt x="190565" y="602517"/>
                  <a:pt x="211814" y="609600"/>
                </a:cubicBezTo>
                <a:cubicBezTo>
                  <a:pt x="243745" y="606697"/>
                  <a:pt x="276257" y="607609"/>
                  <a:pt x="307608" y="600891"/>
                </a:cubicBezTo>
                <a:cubicBezTo>
                  <a:pt x="317842" y="598698"/>
                  <a:pt x="324373" y="588155"/>
                  <a:pt x="333734" y="583474"/>
                </a:cubicBezTo>
                <a:cubicBezTo>
                  <a:pt x="351589" y="574546"/>
                  <a:pt x="386836" y="569370"/>
                  <a:pt x="403403" y="566057"/>
                </a:cubicBezTo>
                <a:cubicBezTo>
                  <a:pt x="469751" y="571586"/>
                  <a:pt x="546060" y="583750"/>
                  <a:pt x="612408" y="566057"/>
                </a:cubicBezTo>
                <a:cubicBezTo>
                  <a:pt x="624308" y="562884"/>
                  <a:pt x="630973" y="549653"/>
                  <a:pt x="638534" y="539931"/>
                </a:cubicBezTo>
                <a:cubicBezTo>
                  <a:pt x="651385" y="523408"/>
                  <a:pt x="673368" y="487680"/>
                  <a:pt x="673368" y="487680"/>
                </a:cubicBezTo>
                <a:cubicBezTo>
                  <a:pt x="676271" y="476068"/>
                  <a:pt x="680592" y="464722"/>
                  <a:pt x="682077" y="452845"/>
                </a:cubicBezTo>
                <a:cubicBezTo>
                  <a:pt x="686413" y="418160"/>
                  <a:pt x="683930" y="382619"/>
                  <a:pt x="690785" y="348343"/>
                </a:cubicBezTo>
                <a:cubicBezTo>
                  <a:pt x="692838" y="338080"/>
                  <a:pt x="702397" y="330926"/>
                  <a:pt x="708203" y="322217"/>
                </a:cubicBezTo>
                <a:cubicBezTo>
                  <a:pt x="711106" y="313508"/>
                  <a:pt x="712453" y="304116"/>
                  <a:pt x="716911" y="296091"/>
                </a:cubicBezTo>
                <a:cubicBezTo>
                  <a:pt x="727077" y="277793"/>
                  <a:pt x="751745" y="243840"/>
                  <a:pt x="751745" y="243840"/>
                </a:cubicBezTo>
                <a:cubicBezTo>
                  <a:pt x="748842" y="209006"/>
                  <a:pt x="752392" y="173017"/>
                  <a:pt x="743037" y="139337"/>
                </a:cubicBezTo>
                <a:cubicBezTo>
                  <a:pt x="734609" y="108997"/>
                  <a:pt x="709514" y="83386"/>
                  <a:pt x="682077" y="69668"/>
                </a:cubicBezTo>
                <a:cubicBezTo>
                  <a:pt x="673866" y="65563"/>
                  <a:pt x="664388" y="64576"/>
                  <a:pt x="655951" y="60960"/>
                </a:cubicBezTo>
                <a:cubicBezTo>
                  <a:pt x="644019" y="55846"/>
                  <a:pt x="633433" y="47648"/>
                  <a:pt x="621117" y="43543"/>
                </a:cubicBezTo>
                <a:cubicBezTo>
                  <a:pt x="595545" y="35019"/>
                  <a:pt x="529898" y="20341"/>
                  <a:pt x="499197" y="17417"/>
                </a:cubicBezTo>
                <a:cubicBezTo>
                  <a:pt x="455754" y="13280"/>
                  <a:pt x="412128" y="11348"/>
                  <a:pt x="368568" y="8708"/>
                </a:cubicBezTo>
                <a:lnTo>
                  <a:pt x="211814" y="0"/>
                </a:lnTo>
                <a:cubicBezTo>
                  <a:pt x="162465" y="2903"/>
                  <a:pt x="112787" y="2314"/>
                  <a:pt x="63768" y="8708"/>
                </a:cubicBezTo>
                <a:cubicBezTo>
                  <a:pt x="45563" y="11082"/>
                  <a:pt x="11517" y="26125"/>
                  <a:pt x="11517" y="26125"/>
                </a:cubicBezTo>
                <a:cubicBezTo>
                  <a:pt x="366" y="59577"/>
                  <a:pt x="-7544" y="70324"/>
                  <a:pt x="11517" y="113211"/>
                </a:cubicBezTo>
                <a:cubicBezTo>
                  <a:pt x="17389" y="126422"/>
                  <a:pt x="52176" y="135473"/>
                  <a:pt x="63768" y="139337"/>
                </a:cubicBezTo>
                <a:cubicBezTo>
                  <a:pt x="117368" y="219739"/>
                  <a:pt x="48972" y="120844"/>
                  <a:pt x="98603" y="182880"/>
                </a:cubicBezTo>
                <a:cubicBezTo>
                  <a:pt x="105141" y="191053"/>
                  <a:pt x="107045" y="203620"/>
                  <a:pt x="116020" y="209005"/>
                </a:cubicBezTo>
                <a:cubicBezTo>
                  <a:pt x="123487" y="213485"/>
                  <a:pt x="139242" y="164011"/>
                  <a:pt x="142145" y="217714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 C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4021494" y="2202024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381974" y="2153807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738001" y="2163138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093477" y="2159138"/>
            <a:ext cx="3893" cy="24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743593" y="3800434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758384" y="3317287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743592" y="2843811"/>
            <a:ext cx="3402583" cy="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reeform 1"/>
          <p:cNvSpPr/>
          <p:nvPr/>
        </p:nvSpPr>
        <p:spPr>
          <a:xfrm>
            <a:off x="3573624" y="2463282"/>
            <a:ext cx="961054" cy="1688840"/>
          </a:xfrm>
          <a:custGeom>
            <a:avLst/>
            <a:gdLst>
              <a:gd name="connsiteX0" fmla="*/ 0 w 961054"/>
              <a:gd name="connsiteY0" fmla="*/ 1688840 h 1688840"/>
              <a:gd name="connsiteX1" fmla="*/ 65315 w 961054"/>
              <a:gd name="connsiteY1" fmla="*/ 1679510 h 1688840"/>
              <a:gd name="connsiteX2" fmla="*/ 102637 w 961054"/>
              <a:gd name="connsiteY2" fmla="*/ 1670179 h 1688840"/>
              <a:gd name="connsiteX3" fmla="*/ 158621 w 961054"/>
              <a:gd name="connsiteY3" fmla="*/ 1660849 h 1688840"/>
              <a:gd name="connsiteX4" fmla="*/ 214605 w 961054"/>
              <a:gd name="connsiteY4" fmla="*/ 1642187 h 1688840"/>
              <a:gd name="connsiteX5" fmla="*/ 289249 w 961054"/>
              <a:gd name="connsiteY5" fmla="*/ 1614196 h 1688840"/>
              <a:gd name="connsiteX6" fmla="*/ 317241 w 961054"/>
              <a:gd name="connsiteY6" fmla="*/ 1595534 h 1688840"/>
              <a:gd name="connsiteX7" fmla="*/ 345233 w 961054"/>
              <a:gd name="connsiteY7" fmla="*/ 1586204 h 1688840"/>
              <a:gd name="connsiteX8" fmla="*/ 401217 w 961054"/>
              <a:gd name="connsiteY8" fmla="*/ 1530220 h 1688840"/>
              <a:gd name="connsiteX9" fmla="*/ 429209 w 961054"/>
              <a:gd name="connsiteY9" fmla="*/ 1502228 h 1688840"/>
              <a:gd name="connsiteX10" fmla="*/ 457200 w 961054"/>
              <a:gd name="connsiteY10" fmla="*/ 1436914 h 1688840"/>
              <a:gd name="connsiteX11" fmla="*/ 447870 w 961054"/>
              <a:gd name="connsiteY11" fmla="*/ 1296955 h 1688840"/>
              <a:gd name="connsiteX12" fmla="*/ 429209 w 961054"/>
              <a:gd name="connsiteY12" fmla="*/ 1268963 h 1688840"/>
              <a:gd name="connsiteX13" fmla="*/ 401217 w 961054"/>
              <a:gd name="connsiteY13" fmla="*/ 1203649 h 1688840"/>
              <a:gd name="connsiteX14" fmla="*/ 410547 w 961054"/>
              <a:gd name="connsiteY14" fmla="*/ 811763 h 1688840"/>
              <a:gd name="connsiteX15" fmla="*/ 438539 w 961054"/>
              <a:gd name="connsiteY15" fmla="*/ 774440 h 1688840"/>
              <a:gd name="connsiteX16" fmla="*/ 513184 w 961054"/>
              <a:gd name="connsiteY16" fmla="*/ 709126 h 1688840"/>
              <a:gd name="connsiteX17" fmla="*/ 550507 w 961054"/>
              <a:gd name="connsiteY17" fmla="*/ 699796 h 1688840"/>
              <a:gd name="connsiteX18" fmla="*/ 615821 w 961054"/>
              <a:gd name="connsiteY18" fmla="*/ 681134 h 1688840"/>
              <a:gd name="connsiteX19" fmla="*/ 643813 w 961054"/>
              <a:gd name="connsiteY19" fmla="*/ 662473 h 1688840"/>
              <a:gd name="connsiteX20" fmla="*/ 662474 w 961054"/>
              <a:gd name="connsiteY20" fmla="*/ 634481 h 1688840"/>
              <a:gd name="connsiteX21" fmla="*/ 755780 w 961054"/>
              <a:gd name="connsiteY21" fmla="*/ 578498 h 1688840"/>
              <a:gd name="connsiteX22" fmla="*/ 793103 w 961054"/>
              <a:gd name="connsiteY22" fmla="*/ 550506 h 1688840"/>
              <a:gd name="connsiteX23" fmla="*/ 811764 w 961054"/>
              <a:gd name="connsiteY23" fmla="*/ 522514 h 1688840"/>
              <a:gd name="connsiteX24" fmla="*/ 849086 w 961054"/>
              <a:gd name="connsiteY24" fmla="*/ 485191 h 1688840"/>
              <a:gd name="connsiteX25" fmla="*/ 858417 w 961054"/>
              <a:gd name="connsiteY25" fmla="*/ 447869 h 1688840"/>
              <a:gd name="connsiteX26" fmla="*/ 877078 w 961054"/>
              <a:gd name="connsiteY26" fmla="*/ 391885 h 1688840"/>
              <a:gd name="connsiteX27" fmla="*/ 895739 w 961054"/>
              <a:gd name="connsiteY27" fmla="*/ 223934 h 1688840"/>
              <a:gd name="connsiteX28" fmla="*/ 914400 w 961054"/>
              <a:gd name="connsiteY28" fmla="*/ 186612 h 1688840"/>
              <a:gd name="connsiteX29" fmla="*/ 942392 w 961054"/>
              <a:gd name="connsiteY29" fmla="*/ 74645 h 1688840"/>
              <a:gd name="connsiteX30" fmla="*/ 951723 w 961054"/>
              <a:gd name="connsiteY30" fmla="*/ 46653 h 1688840"/>
              <a:gd name="connsiteX31" fmla="*/ 961054 w 961054"/>
              <a:gd name="connsiteY31" fmla="*/ 0 h 1688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61054" h="1688840">
                <a:moveTo>
                  <a:pt x="0" y="1688840"/>
                </a:moveTo>
                <a:cubicBezTo>
                  <a:pt x="21772" y="1685730"/>
                  <a:pt x="43677" y="1683444"/>
                  <a:pt x="65315" y="1679510"/>
                </a:cubicBezTo>
                <a:cubicBezTo>
                  <a:pt x="77932" y="1677216"/>
                  <a:pt x="90062" y="1672694"/>
                  <a:pt x="102637" y="1670179"/>
                </a:cubicBezTo>
                <a:cubicBezTo>
                  <a:pt x="121188" y="1666469"/>
                  <a:pt x="139960" y="1663959"/>
                  <a:pt x="158621" y="1660849"/>
                </a:cubicBezTo>
                <a:cubicBezTo>
                  <a:pt x="177282" y="1654628"/>
                  <a:pt x="197011" y="1650984"/>
                  <a:pt x="214605" y="1642187"/>
                </a:cubicBezTo>
                <a:cubicBezTo>
                  <a:pt x="263397" y="1617791"/>
                  <a:pt x="238433" y="1626899"/>
                  <a:pt x="289249" y="1614196"/>
                </a:cubicBezTo>
                <a:cubicBezTo>
                  <a:pt x="298580" y="1607975"/>
                  <a:pt x="307211" y="1600549"/>
                  <a:pt x="317241" y="1595534"/>
                </a:cubicBezTo>
                <a:cubicBezTo>
                  <a:pt x="326038" y="1591136"/>
                  <a:pt x="337469" y="1592242"/>
                  <a:pt x="345233" y="1586204"/>
                </a:cubicBezTo>
                <a:cubicBezTo>
                  <a:pt x="366065" y="1570002"/>
                  <a:pt x="382556" y="1548881"/>
                  <a:pt x="401217" y="1530220"/>
                </a:cubicBezTo>
                <a:cubicBezTo>
                  <a:pt x="410548" y="1520889"/>
                  <a:pt x="423308" y="1514030"/>
                  <a:pt x="429209" y="1502228"/>
                </a:cubicBezTo>
                <a:cubicBezTo>
                  <a:pt x="452268" y="1456109"/>
                  <a:pt x="443472" y="1478101"/>
                  <a:pt x="457200" y="1436914"/>
                </a:cubicBezTo>
                <a:cubicBezTo>
                  <a:pt x="454090" y="1390261"/>
                  <a:pt x="455557" y="1343075"/>
                  <a:pt x="447870" y="1296955"/>
                </a:cubicBezTo>
                <a:cubicBezTo>
                  <a:pt x="446026" y="1285894"/>
                  <a:pt x="433626" y="1279270"/>
                  <a:pt x="429209" y="1268963"/>
                </a:cubicBezTo>
                <a:cubicBezTo>
                  <a:pt x="393059" y="1184614"/>
                  <a:pt x="448064" y="1273919"/>
                  <a:pt x="401217" y="1203649"/>
                </a:cubicBezTo>
                <a:cubicBezTo>
                  <a:pt x="404327" y="1073020"/>
                  <a:pt x="399228" y="941937"/>
                  <a:pt x="410547" y="811763"/>
                </a:cubicBezTo>
                <a:cubicBezTo>
                  <a:pt x="411894" y="796270"/>
                  <a:pt x="428207" y="786063"/>
                  <a:pt x="438539" y="774440"/>
                </a:cubicBezTo>
                <a:cubicBezTo>
                  <a:pt x="452288" y="758973"/>
                  <a:pt x="487714" y="720041"/>
                  <a:pt x="513184" y="709126"/>
                </a:cubicBezTo>
                <a:cubicBezTo>
                  <a:pt x="524971" y="704075"/>
                  <a:pt x="538177" y="703319"/>
                  <a:pt x="550507" y="699796"/>
                </a:cubicBezTo>
                <a:cubicBezTo>
                  <a:pt x="644249" y="673013"/>
                  <a:pt x="499088" y="710318"/>
                  <a:pt x="615821" y="681134"/>
                </a:cubicBezTo>
                <a:cubicBezTo>
                  <a:pt x="625152" y="674914"/>
                  <a:pt x="635884" y="670402"/>
                  <a:pt x="643813" y="662473"/>
                </a:cubicBezTo>
                <a:cubicBezTo>
                  <a:pt x="651742" y="654544"/>
                  <a:pt x="654035" y="641865"/>
                  <a:pt x="662474" y="634481"/>
                </a:cubicBezTo>
                <a:cubicBezTo>
                  <a:pt x="719995" y="584151"/>
                  <a:pt x="704622" y="610472"/>
                  <a:pt x="755780" y="578498"/>
                </a:cubicBezTo>
                <a:cubicBezTo>
                  <a:pt x="768967" y="570256"/>
                  <a:pt x="780662" y="559837"/>
                  <a:pt x="793103" y="550506"/>
                </a:cubicBezTo>
                <a:cubicBezTo>
                  <a:pt x="799323" y="541175"/>
                  <a:pt x="804466" y="531028"/>
                  <a:pt x="811764" y="522514"/>
                </a:cubicBezTo>
                <a:cubicBezTo>
                  <a:pt x="823214" y="509156"/>
                  <a:pt x="839761" y="500111"/>
                  <a:pt x="849086" y="485191"/>
                </a:cubicBezTo>
                <a:cubicBezTo>
                  <a:pt x="855882" y="474317"/>
                  <a:pt x="854732" y="460152"/>
                  <a:pt x="858417" y="447869"/>
                </a:cubicBezTo>
                <a:cubicBezTo>
                  <a:pt x="864069" y="429028"/>
                  <a:pt x="877078" y="391885"/>
                  <a:pt x="877078" y="391885"/>
                </a:cubicBezTo>
                <a:cubicBezTo>
                  <a:pt x="877927" y="383396"/>
                  <a:pt x="891338" y="241537"/>
                  <a:pt x="895739" y="223934"/>
                </a:cubicBezTo>
                <a:cubicBezTo>
                  <a:pt x="899112" y="210440"/>
                  <a:pt x="908180" y="199053"/>
                  <a:pt x="914400" y="186612"/>
                </a:cubicBezTo>
                <a:cubicBezTo>
                  <a:pt x="926965" y="111227"/>
                  <a:pt x="917749" y="148574"/>
                  <a:pt x="942392" y="74645"/>
                </a:cubicBezTo>
                <a:cubicBezTo>
                  <a:pt x="945502" y="65314"/>
                  <a:pt x="949794" y="56297"/>
                  <a:pt x="951723" y="46653"/>
                </a:cubicBezTo>
                <a:lnTo>
                  <a:pt x="961054" y="0"/>
                </a:lnTo>
              </a:path>
            </a:pathLst>
          </a:custGeom>
          <a:noFill/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r>
              <a:rPr lang="en-US" dirty="0" smtClean="0"/>
              <a:t>R1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31" name="Title 12"/>
          <p:cNvSpPr txBox="1">
            <a:spLocks/>
          </p:cNvSpPr>
          <p:nvPr/>
        </p:nvSpPr>
        <p:spPr>
          <a:xfrm>
            <a:off x="838200" y="134208"/>
            <a:ext cx="10515600" cy="1004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smtClean="0"/>
              <a:t>Scenario for Designing Spatial Indexes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3774670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level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none" rtlCol="0">
        <a:spAutoFit/>
      </a:bodyPr>
      <a:lstStyle>
        <a:defPPr>
          <a:defRPr dirty="0" err="1" smtClean="0">
            <a:ln>
              <a:solidFill>
                <a:schemeClr val="accent1">
                  <a:lumMod val="20000"/>
                  <a:lumOff val="80000"/>
                </a:schemeClr>
              </a:solidFill>
            </a:ln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level design" id="{00E2FDB5-77A3-416C-8232-A2B8AB0B9A01}" vid="{6E3E8A63-E899-4F92-AFE5-C80B3CCFC0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63AA760-FEA7-44E2-BB85-0893DB8CD7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design slides (Level design)</Template>
  <TotalTime>0</TotalTime>
  <Words>6059</Words>
  <Application>Microsoft Office PowerPoint</Application>
  <PresentationFormat>Widescreen</PresentationFormat>
  <Paragraphs>1452</Paragraphs>
  <Slides>77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83" baseType="lpstr">
      <vt:lpstr>Cambria Math</vt:lpstr>
      <vt:lpstr>Century Gothic</vt:lpstr>
      <vt:lpstr>Tahoma</vt:lpstr>
      <vt:lpstr>Times New Roman</vt:lpstr>
      <vt:lpstr>Wingdings</vt:lpstr>
      <vt:lpstr>Presentation level design</vt:lpstr>
      <vt:lpstr>Introduction to Spatial Computing CSE 5ISC</vt:lpstr>
      <vt:lpstr>Scenario for Designing Spatial Indexes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Hilbert Curves </vt:lpstr>
      <vt:lpstr>Hilbert Curves </vt:lpstr>
      <vt:lpstr>Hilbert Curves (Step 1) </vt:lpstr>
      <vt:lpstr>Hilbert Curves (Step 2)</vt:lpstr>
      <vt:lpstr>Hilbert Curves (Step 3) </vt:lpstr>
      <vt:lpstr>Hilbert Curves (Step 4) </vt:lpstr>
      <vt:lpstr>Hilbert Curves (Step 5) </vt:lpstr>
      <vt:lpstr>Hilbert Curves (Step 6) </vt:lpstr>
      <vt:lpstr>Hilbert Curves (Step 6) </vt:lpstr>
      <vt:lpstr>Hilbert Curves (Step 6) </vt:lpstr>
      <vt:lpstr>Hilbert Curves Vs Z-Curves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2015-07-29T05:08:48Z</dcterms:created>
  <dcterms:modified xsi:type="dcterms:W3CDTF">2015-09-29T05:25:02Z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TC034605409991</vt:lpwstr>
  </property>
</Properties>
</file>