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2"/>
  </p:sldMasterIdLst>
  <p:notesMasterIdLst>
    <p:notesMasterId r:id="rId50"/>
  </p:notesMasterIdLst>
  <p:handoutMasterIdLst>
    <p:handoutMasterId r:id="rId51"/>
  </p:handoutMasterIdLst>
  <p:sldIdLst>
    <p:sldId id="257" r:id="rId3"/>
    <p:sldId id="335" r:id="rId4"/>
    <p:sldId id="336" r:id="rId5"/>
    <p:sldId id="337" r:id="rId6"/>
    <p:sldId id="338" r:id="rId7"/>
    <p:sldId id="339" r:id="rId8"/>
    <p:sldId id="350" r:id="rId9"/>
    <p:sldId id="351" r:id="rId10"/>
    <p:sldId id="340" r:id="rId11"/>
    <p:sldId id="341" r:id="rId12"/>
    <p:sldId id="342" r:id="rId13"/>
    <p:sldId id="343" r:id="rId14"/>
    <p:sldId id="344" r:id="rId15"/>
    <p:sldId id="347" r:id="rId16"/>
    <p:sldId id="349" r:id="rId17"/>
    <p:sldId id="361" r:id="rId18"/>
    <p:sldId id="352" r:id="rId19"/>
    <p:sldId id="356" r:id="rId20"/>
    <p:sldId id="353" r:id="rId21"/>
    <p:sldId id="354" r:id="rId22"/>
    <p:sldId id="355" r:id="rId23"/>
    <p:sldId id="357" r:id="rId24"/>
    <p:sldId id="358" r:id="rId25"/>
    <p:sldId id="364" r:id="rId26"/>
    <p:sldId id="365" r:id="rId27"/>
    <p:sldId id="362" r:id="rId28"/>
    <p:sldId id="366" r:id="rId29"/>
    <p:sldId id="363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7" r:id="rId38"/>
    <p:sldId id="382" r:id="rId39"/>
    <p:sldId id="381" r:id="rId40"/>
    <p:sldId id="383" r:id="rId41"/>
    <p:sldId id="384" r:id="rId42"/>
    <p:sldId id="385" r:id="rId43"/>
    <p:sldId id="386" r:id="rId44"/>
    <p:sldId id="387" r:id="rId45"/>
    <p:sldId id="375" r:id="rId46"/>
    <p:sldId id="389" r:id="rId47"/>
    <p:sldId id="388" r:id="rId48"/>
    <p:sldId id="374" r:id="rId49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Spatial Indexing Techniques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1524001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Spatial Databases</a:t>
            </a:r>
            <a:r>
              <a:rPr lang="en-US" altLang="en-US" sz="1600" i="1" dirty="0" smtClean="0"/>
              <a:t>: A Tour by Shashi </a:t>
            </a:r>
            <a:r>
              <a:rPr lang="en-US" altLang="en-US" sz="1600" i="1" dirty="0" err="1" smtClean="0"/>
              <a:t>Shekhar</a:t>
            </a:r>
            <a:r>
              <a:rPr lang="en-US" altLang="en-US" sz="1600" i="1" dirty="0" smtClean="0"/>
              <a:t> Prentice Hall (2003)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point_quadtre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3727359"/>
            <a:ext cx="4400377" cy="21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4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8" name="Picture 4" descr="point_quadtr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3525771"/>
            <a:ext cx="4719074" cy="23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oint_quadtre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1260585"/>
            <a:ext cx="3855308" cy="21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int_quadtre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07" y="990640"/>
            <a:ext cx="4246606" cy="2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point_quadtre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4" y="3727359"/>
            <a:ext cx="4400377" cy="218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12" name="Picture 4" descr="potteries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78" y="658372"/>
            <a:ext cx="3912973" cy="575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r>
              <a:rPr lang="en-US" sz="3800" dirty="0" smtClean="0"/>
              <a:t>: Range Query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12" name="Picture 4" descr="potteries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78" y="746450"/>
            <a:ext cx="3912973" cy="56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0281" y="4712043"/>
            <a:ext cx="1672281" cy="107091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pic>
        <p:nvPicPr>
          <p:cNvPr id="6" name="Picture 4" descr="pm1_sim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2988" y="1281953"/>
            <a:ext cx="4572000" cy="430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7952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78239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88526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9767047" y="2965076"/>
            <a:ext cx="685800" cy="685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8166847" y="1707776"/>
            <a:ext cx="685800" cy="6858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424147" y="1707776"/>
            <a:ext cx="1828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Partiton: (512,512)</a:t>
            </a:r>
            <a:endParaRPr lang="en-US" alt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8966947" y="1936376"/>
            <a:ext cx="457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680947" y="3765176"/>
            <a:ext cx="914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NW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A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AB</a:t>
            </a:r>
          </a:p>
          <a:p>
            <a:endParaRPr lang="en-US" alt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823947" y="3765176"/>
            <a:ext cx="9144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NE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C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8852647" y="3765176"/>
            <a:ext cx="914400" cy="148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SW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Point B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AB</a:t>
            </a: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9881347" y="3765176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00">
                <a:latin typeface="Impact" panose="020B0806030902050204" pitchFamily="34" charset="0"/>
              </a:rPr>
              <a:t>SE</a:t>
            </a:r>
          </a:p>
          <a:p>
            <a:endParaRPr lang="en-US" altLang="en-US" sz="1700">
              <a:latin typeface="Impact" panose="020B0806030902050204" pitchFamily="34" charset="0"/>
            </a:endParaRPr>
          </a:p>
          <a:p>
            <a:r>
              <a:rPr lang="en-US" altLang="en-US" sz="1700">
                <a:latin typeface="Impact" panose="020B0806030902050204" pitchFamily="34" charset="0"/>
              </a:rPr>
              <a:t>Edge CB</a:t>
            </a:r>
          </a:p>
          <a:p>
            <a:endParaRPr lang="en-US" alt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929218" y="2369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329018" y="4655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910418" y="160776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023847" y="2012576"/>
            <a:ext cx="14859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8166847" y="2012576"/>
            <a:ext cx="3429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8509747" y="2012576"/>
            <a:ext cx="6858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 flipV="1">
            <a:off x="8509747" y="2012576"/>
            <a:ext cx="16002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PM1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7" name="Picture 6" descr="pm_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72" y="116424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Divides region into </a:t>
            </a:r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, such that all edges and vertices are separated into distinct leaf nodes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 smtClean="0"/>
              <a:t>Each leaf node contains at most one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 smtClean="0"/>
              <a:t>Leaves containing a vertex contain only edges incident with that vertex</a:t>
            </a:r>
          </a:p>
          <a:p>
            <a:pPr lvl="1">
              <a:buFontTx/>
              <a:buBlip>
                <a:blip r:embed="rId5"/>
              </a:buBlip>
            </a:pPr>
            <a:r>
              <a:rPr lang="en-US" altLang="en-US" sz="2200" dirty="0" smtClean="0"/>
              <a:t>Leaves not containing a vertex contain only one edge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4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PM1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7" name="Picture 6" descr="pm_tr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72" y="116424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Divides region into </a:t>
            </a:r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, such that all edges and vertices are separated into distinct leaf nodes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b="1" dirty="0" smtClean="0"/>
              <a:t>Each leaf node contains at most one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 smtClean="0"/>
              <a:t>Leaves containing a vertex contain only edges incident with that vertex</a:t>
            </a:r>
          </a:p>
          <a:p>
            <a:pPr lvl="1">
              <a:buFontTx/>
              <a:buBlip>
                <a:blip r:embed="rId5"/>
              </a:buBlip>
            </a:pPr>
            <a:r>
              <a:rPr lang="en-US" altLang="en-US" sz="2200" dirty="0" smtClean="0"/>
              <a:t>Leaves not containing a vertex contain only one edge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PM2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Divides region into </a:t>
            </a:r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 smtClean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b="1" dirty="0" smtClean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 smtClean="0"/>
              <a:t>Leaves not containing a vertex contain only one edge</a:t>
            </a:r>
          </a:p>
          <a:p>
            <a:endParaRPr lang="en-US" altLang="en-US" dirty="0"/>
          </a:p>
        </p:txBody>
      </p:sp>
      <p:pic>
        <p:nvPicPr>
          <p:cNvPr id="9" name="Picture 7" descr="pm_tre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65" y="877330"/>
            <a:ext cx="307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30741" y="2993831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err="1" smtClean="0"/>
              <a:t>Quadtrees</a:t>
            </a:r>
            <a:r>
              <a:rPr lang="en-US" sz="3800" dirty="0" smtClean="0"/>
              <a:t> and its Variants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144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PM2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Divides region into </a:t>
            </a:r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 smtClean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 smtClean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b="1" dirty="0" smtClean="0"/>
              <a:t>Leaves not containing a vertex contain only one edge</a:t>
            </a:r>
          </a:p>
          <a:p>
            <a:endParaRPr lang="en-US" altLang="en-US" dirty="0"/>
          </a:p>
        </p:txBody>
      </p:sp>
      <p:pic>
        <p:nvPicPr>
          <p:cNvPr id="10" name="Picture 5" descr="pm_tre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56" y="822913"/>
            <a:ext cx="30591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PM1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930" y="1164243"/>
            <a:ext cx="648317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Divides region into </a:t>
            </a:r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, such that all edges and vertices are separated into distinct leaf nodes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en-US" sz="2200" dirty="0" smtClean="0"/>
              <a:t>Each leaf node contains at most one vertex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altLang="en-US" sz="2200" dirty="0" smtClean="0"/>
              <a:t>Leaves containing a vertex contain only edges incident with that vertex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altLang="en-US" sz="2200" dirty="0" smtClean="0"/>
              <a:t>Leaves not containing a vertex contain only one edge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1" name="Picture 8" descr="pm_tre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08" y="875919"/>
            <a:ext cx="4577920" cy="45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9166" y="5517167"/>
            <a:ext cx="3029803" cy="8461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</a:t>
            </a:r>
            <a:r>
              <a:rPr lang="en-US" dirty="0" err="1" smtClean="0"/>
              <a:t>Quadtree</a:t>
            </a:r>
            <a:r>
              <a:rPr lang="en-US" dirty="0" smtClean="0"/>
              <a:t> following all constraints.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30741" y="2993831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R-Trees and its Variants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436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Rectangles and </a:t>
            </a:r>
            <a:r>
              <a:rPr lang="en-US" sz="3800" dirty="0" err="1" smtClean="0"/>
              <a:t>Mininmum</a:t>
            </a:r>
            <a:r>
              <a:rPr lang="en-US" sz="3800" dirty="0" smtClean="0"/>
              <a:t> Bounding Boxes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02723" y="1070114"/>
            <a:ext cx="10050163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Minimum bounding box (MBB/MBR): the smallest rectangle bounding a shape with its axes parallel to the sides of the Cartesian frame</a:t>
            </a:r>
          </a:p>
          <a:p>
            <a:r>
              <a:rPr lang="en-US" altLang="en-US" sz="2200" dirty="0" smtClean="0"/>
              <a:t>Using MBB, some queries may be answered without retrieving the geometry of an object</a:t>
            </a:r>
          </a:p>
          <a:p>
            <a:r>
              <a:rPr lang="en-US" altLang="en-US" sz="2200" dirty="0" smtClean="0"/>
              <a:t>E.g., find all objects which lie entirely within a specified region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7" name="Picture 5" descr="mbb_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7" y="3111310"/>
            <a:ext cx="4448432" cy="30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9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 Properties and Invariants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2957" y="1322796"/>
            <a:ext cx="9242055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dirty="0" smtClean="0"/>
              <a:t>Balanced (similar to B+ tree)</a:t>
            </a:r>
          </a:p>
          <a:p>
            <a:r>
              <a:rPr lang="en-US" altLang="en-US" sz="2500" dirty="0" smtClean="0"/>
              <a:t>I is an n-dimensional rectangle of the form (I</a:t>
            </a:r>
            <a:r>
              <a:rPr lang="en-US" altLang="en-US" sz="2500" baseline="-25000" dirty="0" smtClean="0"/>
              <a:t>0</a:t>
            </a:r>
            <a:r>
              <a:rPr lang="en-US" altLang="en-US" sz="2500" dirty="0" smtClean="0"/>
              <a:t>, I</a:t>
            </a:r>
            <a:r>
              <a:rPr lang="en-US" altLang="en-US" sz="2500" baseline="-25000" dirty="0" smtClean="0"/>
              <a:t>1</a:t>
            </a:r>
            <a:r>
              <a:rPr lang="en-US" altLang="en-US" sz="2500" dirty="0" smtClean="0"/>
              <a:t>, ... , I</a:t>
            </a:r>
            <a:r>
              <a:rPr lang="en-US" altLang="en-US" sz="2500" baseline="-25000" dirty="0" smtClean="0"/>
              <a:t>n-1</a:t>
            </a:r>
            <a:r>
              <a:rPr lang="en-US" altLang="en-US" sz="2500" dirty="0" smtClean="0"/>
              <a:t>) where I</a:t>
            </a:r>
            <a:r>
              <a:rPr lang="en-US" altLang="en-US" sz="2500" baseline="-25000" dirty="0" smtClean="0"/>
              <a:t>i</a:t>
            </a:r>
            <a:r>
              <a:rPr lang="en-US" altLang="en-US" sz="2500" dirty="0" smtClean="0"/>
              <a:t> is a range  [</a:t>
            </a:r>
            <a:r>
              <a:rPr lang="en-US" altLang="en-US" sz="2500" dirty="0" err="1" smtClean="0"/>
              <a:t>a,b</a:t>
            </a:r>
            <a:r>
              <a:rPr lang="en-US" altLang="en-US" sz="2500" dirty="0" smtClean="0"/>
              <a:t>] </a:t>
            </a:r>
            <a:r>
              <a:rPr lang="en-US" altLang="en-US" sz="2500" dirty="0" smtClean="0">
                <a:sym typeface="Symbol" panose="05050102010706020507" pitchFamily="18" charset="2"/>
              </a:rPr>
              <a:t>[-,]</a:t>
            </a:r>
            <a:endParaRPr lang="en-US" altLang="en-US" sz="2500" dirty="0" smtClean="0"/>
          </a:p>
          <a:p>
            <a:r>
              <a:rPr lang="en-US" altLang="en-US" sz="2500" dirty="0" smtClean="0"/>
              <a:t>Leaf node index entries: (I, </a:t>
            </a:r>
            <a:r>
              <a:rPr lang="en-US" altLang="en-US" sz="2500" dirty="0" err="1" smtClean="0"/>
              <a:t>tuple_id</a:t>
            </a:r>
            <a:r>
              <a:rPr lang="en-US" altLang="en-US" sz="2500" dirty="0" smtClean="0"/>
              <a:t>)</a:t>
            </a:r>
          </a:p>
          <a:p>
            <a:r>
              <a:rPr lang="en-US" altLang="en-US" sz="2500" dirty="0" smtClean="0"/>
              <a:t>Non-leaf node entry: (I, </a:t>
            </a:r>
            <a:r>
              <a:rPr lang="en-US" altLang="en-US" sz="2500" dirty="0" err="1" smtClean="0"/>
              <a:t>child_ptr</a:t>
            </a:r>
            <a:r>
              <a:rPr lang="en-US" altLang="en-US" sz="2500" dirty="0" smtClean="0"/>
              <a:t>)</a:t>
            </a:r>
          </a:p>
          <a:p>
            <a:r>
              <a:rPr lang="en-US" altLang="en-US" sz="2500" i="1" dirty="0" smtClean="0"/>
              <a:t>M </a:t>
            </a:r>
            <a:r>
              <a:rPr lang="en-US" altLang="en-US" sz="2500" dirty="0" smtClean="0"/>
              <a:t>is maximum entries per node.</a:t>
            </a:r>
          </a:p>
          <a:p>
            <a:r>
              <a:rPr lang="en-US" altLang="en-US" sz="2500" i="1" dirty="0" smtClean="0">
                <a:sym typeface="Symbol" panose="05050102010706020507" pitchFamily="18" charset="2"/>
              </a:rPr>
              <a:t>m </a:t>
            </a:r>
            <a:r>
              <a:rPr lang="en-US" altLang="en-US" sz="2500" dirty="0" smtClean="0">
                <a:sym typeface="Symbol" panose="05050102010706020507" pitchFamily="18" charset="2"/>
              </a:rPr>
              <a:t> </a:t>
            </a:r>
            <a:r>
              <a:rPr lang="en-US" altLang="en-US" sz="2500" i="1" dirty="0" smtClean="0">
                <a:sym typeface="Symbol" panose="05050102010706020507" pitchFamily="18" charset="2"/>
              </a:rPr>
              <a:t>M</a:t>
            </a:r>
            <a:r>
              <a:rPr lang="en-US" altLang="en-US" sz="2500" dirty="0" smtClean="0">
                <a:sym typeface="Symbol" panose="05050102010706020507" pitchFamily="18" charset="2"/>
              </a:rPr>
              <a:t>/2 is the minimum entries per node.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811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 Properties and Invariants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5049" y="1551991"/>
            <a:ext cx="9307286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 sz="2200" dirty="0" smtClean="0"/>
              <a:t>Every leaf (non-leaf) has between </a:t>
            </a:r>
            <a:r>
              <a:rPr lang="en-US" altLang="en-US" sz="2200" i="1" dirty="0" smtClean="0"/>
              <a:t>m </a:t>
            </a:r>
            <a:r>
              <a:rPr lang="en-US" altLang="en-US" sz="2200" dirty="0" smtClean="0"/>
              <a:t>and </a:t>
            </a:r>
            <a:r>
              <a:rPr lang="en-US" altLang="en-US" sz="2200" i="1" dirty="0" smtClean="0"/>
              <a:t>M</a:t>
            </a:r>
            <a:r>
              <a:rPr lang="en-US" altLang="en-US" sz="2200" dirty="0" smtClean="0"/>
              <a:t> records (children) except for the root.</a:t>
            </a:r>
          </a:p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 sz="2200" dirty="0" smtClean="0"/>
              <a:t>Root has at least two children unless it is a leaf.</a:t>
            </a:r>
          </a:p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 sz="2200" dirty="0" smtClean="0"/>
              <a:t>For each leaf (non-leaf) entry, I is the smallest rectangle that contains the data objects (children).</a:t>
            </a:r>
          </a:p>
          <a:p>
            <a:pPr marL="609600" indent="-609600">
              <a:spcAft>
                <a:spcPts val="1200"/>
              </a:spcAft>
              <a:buFontTx/>
              <a:buAutoNum type="arabicPeriod"/>
            </a:pPr>
            <a:r>
              <a:rPr lang="en-US" altLang="en-US" sz="2200" dirty="0" smtClean="0"/>
              <a:t>All leaves appear at the same level.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759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 - Example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44884" y="6565537"/>
            <a:ext cx="11437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Juozapavicius</a:t>
            </a:r>
            <a:r>
              <a:rPr lang="en-US" sz="1200" dirty="0" smtClean="0"/>
              <a:t>. </a:t>
            </a:r>
            <a:r>
              <a:rPr lang="en-US" sz="1200" dirty="0"/>
              <a:t>Vilnius University, Lithuania http://www.mif.vu.lt/~algis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0" y="746450"/>
            <a:ext cx="10067365" cy="5752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49886" y="1349360"/>
            <a:ext cx="4096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i="1" dirty="0"/>
              <a:t>M </a:t>
            </a:r>
            <a:r>
              <a:rPr lang="en-US" altLang="en-US" sz="2100" dirty="0"/>
              <a:t>is maximum entries per node.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i="1" dirty="0">
                <a:sym typeface="Symbol" panose="05050102010706020507" pitchFamily="18" charset="2"/>
              </a:rPr>
              <a:t>m </a:t>
            </a:r>
            <a:r>
              <a:rPr lang="en-US" altLang="en-US" sz="2100" dirty="0">
                <a:sym typeface="Symbol" panose="05050102010706020507" pitchFamily="18" charset="2"/>
              </a:rPr>
              <a:t> </a:t>
            </a:r>
            <a:r>
              <a:rPr lang="en-US" altLang="en-US" sz="2100" i="1" dirty="0">
                <a:sym typeface="Symbol" panose="05050102010706020507" pitchFamily="18" charset="2"/>
              </a:rPr>
              <a:t>M</a:t>
            </a:r>
            <a:r>
              <a:rPr lang="en-US" altLang="en-US" sz="2100" dirty="0">
                <a:sym typeface="Symbol" panose="05050102010706020507" pitchFamily="18" charset="2"/>
              </a:rPr>
              <a:t>/2 is the minimum entries per node.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3441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 – Searching Algorithm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47530" y="1258078"/>
            <a:ext cx="1095569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dirty="0" smtClean="0"/>
              <a:t>Given a search rectangle S.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Start at root and locate all child nodes whose rectangle I intersects S (via linear search).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Search the subtrees of those child nodes.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When you get to the leaves, return entries whose rectangles intersect S.</a:t>
            </a:r>
          </a:p>
          <a:p>
            <a:pPr marL="609600" indent="-609600"/>
            <a:r>
              <a:rPr lang="en-US" altLang="en-US" dirty="0" smtClean="0"/>
              <a:t>Searches may require inspecting several paths.</a:t>
            </a:r>
          </a:p>
          <a:p>
            <a:pPr marL="609600" indent="-609600"/>
            <a:r>
              <a:rPr lang="en-US" altLang="en-US" dirty="0" smtClean="0"/>
              <a:t>Worst case running time is not so good.    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9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R-tree – Searching Example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44884" y="6565537"/>
            <a:ext cx="11437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Juozapavicius</a:t>
            </a:r>
            <a:r>
              <a:rPr lang="en-US" sz="1200" dirty="0" smtClean="0"/>
              <a:t>. </a:t>
            </a:r>
            <a:r>
              <a:rPr lang="en-US" sz="1200" dirty="0"/>
              <a:t>Vilnius University, Lithuania http://www.mif.vu.lt/~algis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0" y="746450"/>
            <a:ext cx="10067365" cy="5752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49886" y="1349360"/>
            <a:ext cx="4096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i="1" dirty="0"/>
              <a:t>M </a:t>
            </a:r>
            <a:r>
              <a:rPr lang="en-US" altLang="en-US" sz="2100" dirty="0"/>
              <a:t>is maximum entries per node.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100" i="1" dirty="0">
                <a:sym typeface="Symbol" panose="05050102010706020507" pitchFamily="18" charset="2"/>
              </a:rPr>
              <a:t>m </a:t>
            </a:r>
            <a:r>
              <a:rPr lang="en-US" altLang="en-US" sz="2100" dirty="0">
                <a:sym typeface="Symbol" panose="05050102010706020507" pitchFamily="18" charset="2"/>
              </a:rPr>
              <a:t> </a:t>
            </a:r>
            <a:r>
              <a:rPr lang="en-US" altLang="en-US" sz="2100" i="1" dirty="0">
                <a:sym typeface="Symbol" panose="05050102010706020507" pitchFamily="18" charset="2"/>
              </a:rPr>
              <a:t>M</a:t>
            </a:r>
            <a:r>
              <a:rPr lang="en-US" altLang="en-US" sz="2100" dirty="0">
                <a:sym typeface="Symbol" panose="05050102010706020507" pitchFamily="18" charset="2"/>
              </a:rPr>
              <a:t>/2 is the minimum entries per node.</a:t>
            </a:r>
            <a:endParaRPr lang="en-US" altLang="en-US" sz="2100" dirty="0"/>
          </a:p>
        </p:txBody>
      </p:sp>
      <p:sp>
        <p:nvSpPr>
          <p:cNvPr id="3" name="Oval 2"/>
          <p:cNvSpPr/>
          <p:nvPr/>
        </p:nvSpPr>
        <p:spPr>
          <a:xfrm>
            <a:off x="4245428" y="3315203"/>
            <a:ext cx="139959" cy="14929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365" y="5165501"/>
            <a:ext cx="2617602" cy="10020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Find all rectangles which contains this query point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375166" y="3464493"/>
            <a:ext cx="940241" cy="1701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769082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Algorithm (1/2)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7530" y="1258078"/>
            <a:ext cx="1095569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dirty="0" smtClean="0"/>
              <a:t>Traverse the tree top down, starting from the root.</a:t>
            </a:r>
          </a:p>
          <a:p>
            <a:pPr marL="457200" lvl="1" indent="0">
              <a:buNone/>
            </a:pPr>
            <a:r>
              <a:rPr lang="en-US" altLang="en-US" dirty="0" smtClean="0"/>
              <a:t>  At each level.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If there is a node whose directory rectangle contains the MBB to be inserted, then search the subtree.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Else choose a node such that enlargement of its directory rectangle is minimal, then search the subtree. 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If more than one node satisfy this, then choose the one with the smallest area. </a:t>
            </a:r>
          </a:p>
          <a:p>
            <a:pPr marL="609600" indent="-609600"/>
            <a:r>
              <a:rPr lang="en-US" altLang="en-US" dirty="0" smtClean="0"/>
              <a:t>Repeat until a leaf node is reached.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9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14265" y="6260927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264" y="1048265"/>
            <a:ext cx="1087751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0" b="1" i="1" dirty="0" err="1" smtClean="0">
                <a:solidFill>
                  <a:schemeClr val="accent2"/>
                </a:solidFill>
              </a:rPr>
              <a:t>Quadtree</a:t>
            </a:r>
            <a:r>
              <a:rPr lang="en-US" altLang="en-US" sz="2100" dirty="0" smtClean="0"/>
              <a:t> is a tree structure where every non-leaf node has exactly four </a:t>
            </a:r>
            <a:r>
              <a:rPr lang="en-US" altLang="en-US" sz="2100" dirty="0" err="1" smtClean="0"/>
              <a:t>descendents</a:t>
            </a:r>
            <a:endParaRPr lang="en-US" altLang="en-US" sz="2100" dirty="0" smtClean="0"/>
          </a:p>
          <a:p>
            <a:r>
              <a:rPr lang="en-US" altLang="en-US" sz="2100" b="1" i="1" dirty="0" smtClean="0">
                <a:solidFill>
                  <a:schemeClr val="accent2"/>
                </a:solidFill>
              </a:rPr>
              <a:t>Region </a:t>
            </a:r>
            <a:r>
              <a:rPr lang="en-US" altLang="en-US" sz="2100" b="1" i="1" dirty="0" err="1" smtClean="0">
                <a:solidFill>
                  <a:schemeClr val="accent2"/>
                </a:solidFill>
              </a:rPr>
              <a:t>quadtrees</a:t>
            </a:r>
            <a:r>
              <a:rPr lang="en-US" altLang="en-US" sz="2100" dirty="0" smtClean="0"/>
              <a:t> recursively subdivide non-homogenous square arrays of cells into four equal sized quadrants</a:t>
            </a:r>
          </a:p>
          <a:p>
            <a:r>
              <a:rPr lang="en-US" altLang="en-US" sz="2100" dirty="0" smtClean="0"/>
              <a:t>Decomposition continues until all squares bound homogenous regions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7" name="Picture 4" descr="quadtree_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79" y="3347221"/>
            <a:ext cx="7630304" cy="22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Algorithm (2/2)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7530" y="1258078"/>
            <a:ext cx="10955693" cy="339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dirty="0" smtClean="0"/>
              <a:t>If the leaf node is not full then an entry [MBB, object-id] is inserted.</a:t>
            </a:r>
          </a:p>
          <a:p>
            <a:pPr marL="609600" indent="-609600"/>
            <a:r>
              <a:rPr lang="en-US" altLang="en-US" dirty="0" smtClean="0"/>
              <a:t>Else   //the leaf node is full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Split the leaf node.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 smtClean="0"/>
              <a:t>Update the directory rectangles of the ancestor nodes if necessary.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6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Examples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884" y="6565537"/>
            <a:ext cx="11437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Juozapavicius</a:t>
            </a:r>
            <a:r>
              <a:rPr lang="en-US" sz="1200" dirty="0" smtClean="0"/>
              <a:t>. </a:t>
            </a:r>
            <a:r>
              <a:rPr lang="en-US" sz="1200" dirty="0"/>
              <a:t>Vilnius University, Lithuania http://www.mif.vu.lt/~algis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194486" y="6252519"/>
            <a:ext cx="395417" cy="31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86" y="653143"/>
            <a:ext cx="10207522" cy="5912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5159" y="5943292"/>
            <a:ext cx="673793" cy="367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8914" y="982590"/>
            <a:ext cx="363894" cy="41700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Examples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884" y="6565537"/>
            <a:ext cx="11437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Juozapavicius</a:t>
            </a:r>
            <a:r>
              <a:rPr lang="en-US" sz="1200" dirty="0" smtClean="0"/>
              <a:t>. </a:t>
            </a:r>
            <a:r>
              <a:rPr lang="en-US" sz="1200" dirty="0"/>
              <a:t>Vilnius University, Lithuania http://www.mif.vu.lt/~algis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99" y="779299"/>
            <a:ext cx="9282366" cy="5786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54352" y="3900196"/>
            <a:ext cx="821094" cy="4945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7551" y="1008529"/>
            <a:ext cx="109043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002060"/>
                </a:solidFill>
              </a:rPr>
              <a:t>Problem: </a:t>
            </a:r>
            <a:r>
              <a:rPr lang="en-US" altLang="en-US" sz="2400" dirty="0" smtClean="0"/>
              <a:t>Divide 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+1 entries among two nodes so that it is unlikely that the nodes are needlessly examined during a search.</a:t>
            </a:r>
          </a:p>
          <a:p>
            <a:r>
              <a:rPr lang="en-US" altLang="en-US" sz="2400" dirty="0" smtClean="0">
                <a:solidFill>
                  <a:srgbClr val="002060"/>
                </a:solidFill>
              </a:rPr>
              <a:t>Objective: </a:t>
            </a:r>
            <a:r>
              <a:rPr lang="en-US" altLang="en-US" sz="2400" dirty="0" smtClean="0"/>
              <a:t>Minimize total area of the covering rectangles for both nodes.</a:t>
            </a:r>
          </a:p>
          <a:p>
            <a:r>
              <a:rPr lang="en-US" altLang="en-US" sz="2400" dirty="0" smtClean="0"/>
              <a:t>Exponential algorithm.</a:t>
            </a:r>
          </a:p>
          <a:p>
            <a:r>
              <a:rPr lang="en-US" altLang="en-US" sz="2400" dirty="0" smtClean="0"/>
              <a:t>Quadratic algorithm.</a:t>
            </a:r>
          </a:p>
          <a:p>
            <a:r>
              <a:rPr lang="en-US" altLang="en-US" sz="2400" dirty="0" smtClean="0"/>
              <a:t>Linear time algorithm.</a:t>
            </a:r>
            <a:endParaRPr lang="en-US" altLang="en-US" sz="240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82714"/>
              </p:ext>
            </p:extLst>
          </p:nvPr>
        </p:nvGraphicFramePr>
        <p:xfrm>
          <a:off x="5284785" y="2639952"/>
          <a:ext cx="5845080" cy="366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Bitmap Image" r:id="rId3" imgW="3696216" imgH="2142857" progId="PBrush">
                  <p:embed/>
                </p:oleObj>
              </mc:Choice>
              <mc:Fallback>
                <p:oleObj name="Bitmap Image" r:id="rId3" imgW="3696216" imgH="2142857" progId="PBrus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5" y="2639952"/>
                        <a:ext cx="5845080" cy="36655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8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Exponential Algorithm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7551" y="1008529"/>
            <a:ext cx="109043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Problem: Divide 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+1 entries among two nodes so that it is unlikely that the nodes are needlessly examined during a search.</a:t>
            </a:r>
          </a:p>
          <a:p>
            <a:r>
              <a:rPr lang="en-US" altLang="en-US" sz="2400" dirty="0" smtClean="0"/>
              <a:t>Solution: Minimize total area of the covering rectangles for both nodes.</a:t>
            </a:r>
          </a:p>
          <a:p>
            <a:r>
              <a:rPr lang="en-US" altLang="en-US" sz="2400" b="1" dirty="0" smtClean="0">
                <a:solidFill>
                  <a:srgbClr val="002060"/>
                </a:solidFill>
              </a:rPr>
              <a:t>Exponential algorithm</a:t>
            </a:r>
          </a:p>
          <a:p>
            <a:pPr lvl="1"/>
            <a:r>
              <a:rPr lang="en-US" altLang="en-US" sz="2200" dirty="0"/>
              <a:t>Try all possible combinations.</a:t>
            </a:r>
          </a:p>
          <a:p>
            <a:pPr lvl="1"/>
            <a:r>
              <a:rPr lang="en-US" altLang="en-US" sz="2200" dirty="0"/>
              <a:t>Optimal results!</a:t>
            </a:r>
          </a:p>
          <a:p>
            <a:pPr lvl="1"/>
            <a:r>
              <a:rPr lang="en-US" altLang="en-US" sz="2200" dirty="0"/>
              <a:t>Bad running time!</a:t>
            </a:r>
          </a:p>
          <a:p>
            <a:pPr lvl="1"/>
            <a:endParaRPr lang="en-US" altLang="en-US" dirty="0" smtClean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267968"/>
              </p:ext>
            </p:extLst>
          </p:nvPr>
        </p:nvGraphicFramePr>
        <p:xfrm>
          <a:off x="6354147" y="3487363"/>
          <a:ext cx="5164494" cy="3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Bitmap Image" r:id="rId3" imgW="3696216" imgH="2142857" progId="PBrush">
                  <p:embed/>
                </p:oleObj>
              </mc:Choice>
              <mc:Fallback>
                <p:oleObj name="Bitmap Image" r:id="rId3" imgW="3696216" imgH="2142857" progId="PBrus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147" y="3487363"/>
                        <a:ext cx="5164494" cy="323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0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7551" y="1008529"/>
            <a:ext cx="10904376" cy="168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Problem: Divide 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+1 entries among two nodes so that it is unlikely that the nodes are needlessly examined during a search.</a:t>
            </a:r>
          </a:p>
          <a:p>
            <a:r>
              <a:rPr lang="en-US" altLang="en-US" sz="2400" dirty="0" smtClean="0"/>
              <a:t>Solution: Minimize total area of the covering rectangles for both nodes.</a:t>
            </a:r>
          </a:p>
          <a:p>
            <a:r>
              <a:rPr lang="en-US" altLang="en-US" sz="2400" b="1" dirty="0" smtClean="0">
                <a:solidFill>
                  <a:srgbClr val="002060"/>
                </a:solidFill>
              </a:rPr>
              <a:t>Quadratic algorithm</a:t>
            </a:r>
          </a:p>
          <a:p>
            <a:pPr lvl="1"/>
            <a:endParaRPr lang="en-US" alt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8665" y="2761861"/>
            <a:ext cx="10367866" cy="3806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Find pair of entries E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 and E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that maximizes </a:t>
            </a:r>
            <a:r>
              <a:rPr lang="en-US" altLang="en-US" sz="2200" i="1" dirty="0" smtClean="0"/>
              <a:t>area</a:t>
            </a:r>
            <a:r>
              <a:rPr lang="en-US" altLang="en-US" sz="2200" dirty="0" smtClean="0"/>
              <a:t>(J) - </a:t>
            </a:r>
            <a:r>
              <a:rPr lang="en-US" altLang="en-US" sz="2200" i="1" dirty="0" smtClean="0"/>
              <a:t>area</a:t>
            </a:r>
            <a:r>
              <a:rPr lang="en-US" altLang="en-US" sz="2200" dirty="0" smtClean="0"/>
              <a:t>(E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) - </a:t>
            </a:r>
            <a:r>
              <a:rPr lang="en-US" altLang="en-US" sz="2200" i="1" dirty="0" smtClean="0"/>
              <a:t>area</a:t>
            </a:r>
            <a:r>
              <a:rPr lang="en-US" altLang="en-US" sz="2200" dirty="0" smtClean="0"/>
              <a:t>(E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) where J is covering rectangle.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Put E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 in one group, E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in the other.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If one group has M-m+1 entries, put the remaining entries into the other group and stop. If all entries have been distributed then stop.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For each entry E, calculate d</a:t>
            </a:r>
            <a:r>
              <a:rPr lang="en-US" altLang="en-US" sz="2200" baseline="-25000" dirty="0" smtClean="0"/>
              <a:t>1</a:t>
            </a:r>
            <a:r>
              <a:rPr lang="en-US" altLang="en-US" sz="2200" dirty="0" smtClean="0"/>
              <a:t> and d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 where d</a:t>
            </a:r>
            <a:r>
              <a:rPr lang="en-US" altLang="en-US" sz="2200" baseline="-25000" dirty="0" smtClean="0"/>
              <a:t>i</a:t>
            </a:r>
            <a:r>
              <a:rPr lang="en-US" altLang="en-US" sz="2200" dirty="0" smtClean="0"/>
              <a:t> is the minimum area increase in covering rectangle of the group when E is added.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Find E with maximum |d</a:t>
            </a:r>
            <a:r>
              <a:rPr lang="en-US" altLang="en-US" sz="2200" baseline="-25000" dirty="0" smtClean="0"/>
              <a:t>1 </a:t>
            </a:r>
            <a:r>
              <a:rPr lang="en-US" altLang="en-US" sz="2200" dirty="0" smtClean="0"/>
              <a:t>- d</a:t>
            </a:r>
            <a:r>
              <a:rPr lang="en-US" altLang="en-US" sz="2200" baseline="-25000" dirty="0" smtClean="0"/>
              <a:t>2</a:t>
            </a:r>
            <a:r>
              <a:rPr lang="en-US" altLang="en-US" sz="2200" dirty="0" smtClean="0"/>
              <a:t>| and add E to the group whose area will increase the least. If tied: (a) choose smaller area, (b) choose smaller group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200" dirty="0" smtClean="0"/>
              <a:t>Repeat starting with step 3.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2160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Example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1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2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7882" y="4711379"/>
            <a:ext cx="2157188" cy="1073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3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7882" y="4711379"/>
            <a:ext cx="2157188" cy="1073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4749" y="1416331"/>
            <a:ext cx="3325566" cy="1073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pic>
        <p:nvPicPr>
          <p:cNvPr id="8" name="Picture 4" descr="region_quad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42" y="97467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aster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8" y="1427752"/>
            <a:ext cx="4232086" cy="423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222737" y="3246804"/>
            <a:ext cx="1021492" cy="46955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75784" y="5851472"/>
            <a:ext cx="3220994" cy="365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Data (Raster form)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59427" y="5949582"/>
            <a:ext cx="3220994" cy="3651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Quad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4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7882" y="4702108"/>
            <a:ext cx="2157187" cy="1082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9348" y="1416331"/>
            <a:ext cx="3320967" cy="27299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5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7882" y="4702108"/>
            <a:ext cx="2157187" cy="1082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9348" y="1416331"/>
            <a:ext cx="3320967" cy="35674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1160968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Node Splitting: Quadratic Algorithm Step 6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67881" y="1128819"/>
            <a:ext cx="5752434" cy="4649420"/>
          </a:xfrm>
          <a:prstGeom prst="rect">
            <a:avLst/>
          </a:prstGeom>
          <a:noFill/>
          <a:ln w="22225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2713" y="6294196"/>
            <a:ext cx="3666930" cy="45918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to be Split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99348" y="1496163"/>
            <a:ext cx="1520890" cy="1007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67881" y="4702108"/>
            <a:ext cx="669339" cy="1076131"/>
          </a:xfrm>
          <a:prstGeom prst="rect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67881" y="1128819"/>
            <a:ext cx="1875453" cy="111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14846" y="2590833"/>
            <a:ext cx="1505469" cy="15554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22240" y="4711379"/>
            <a:ext cx="1102829" cy="923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2002" y="3308832"/>
            <a:ext cx="1053079" cy="1674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44874" y="1416331"/>
            <a:ext cx="1275441" cy="832162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3193" y="1903260"/>
            <a:ext cx="1909701" cy="12038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 = 6</a:t>
            </a:r>
          </a:p>
          <a:p>
            <a:pPr algn="ctr"/>
            <a:r>
              <a:rPr lang="en-US" dirty="0" smtClean="0"/>
              <a:t>m = 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67882" y="1128820"/>
            <a:ext cx="2157187" cy="4656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9348" y="1416331"/>
            <a:ext cx="3320967" cy="35674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Adjustment during overflow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7118" y="1080247"/>
            <a:ext cx="10926147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dirty="0" smtClean="0"/>
              <a:t>N = leaf node. If there was a split, then NN is the other node.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If N is root, stop. Otherwise P = N’s parent and E</a:t>
            </a:r>
            <a:r>
              <a:rPr lang="en-US" altLang="en-US" baseline="-25000" dirty="0" smtClean="0"/>
              <a:t>N</a:t>
            </a:r>
            <a:r>
              <a:rPr lang="en-US" altLang="en-US" dirty="0" smtClean="0"/>
              <a:t> is its entry for N. Adjust the rectangle for E</a:t>
            </a:r>
            <a:r>
              <a:rPr lang="en-US" altLang="en-US" baseline="-25000" dirty="0" smtClean="0"/>
              <a:t>N</a:t>
            </a:r>
            <a:r>
              <a:rPr lang="en-US" altLang="en-US" dirty="0" smtClean="0"/>
              <a:t> to tightly </a:t>
            </a:r>
            <a:r>
              <a:rPr lang="en-US" altLang="en-US" dirty="0" smtClean="0"/>
              <a:t>enclose new </a:t>
            </a:r>
            <a:r>
              <a:rPr lang="en-US" altLang="en-US" dirty="0" smtClean="0"/>
              <a:t>N.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If </a:t>
            </a:r>
            <a:r>
              <a:rPr lang="en-US" altLang="en-US" dirty="0" smtClean="0"/>
              <a:t>NN exists (i.e., N was split and NN is its second MBB from split), </a:t>
            </a:r>
            <a:r>
              <a:rPr lang="en-US" altLang="en-US" dirty="0" smtClean="0"/>
              <a:t>add entry </a:t>
            </a:r>
            <a:r>
              <a:rPr lang="en-US" altLang="en-US" dirty="0" smtClean="0"/>
              <a:t>E</a:t>
            </a:r>
            <a:r>
              <a:rPr lang="en-US" altLang="en-US" baseline="-25000" dirty="0" smtClean="0"/>
              <a:t>NN </a:t>
            </a:r>
            <a:r>
              <a:rPr lang="en-US" altLang="en-US" dirty="0" smtClean="0"/>
              <a:t> (MBB corresponding to NN) to </a:t>
            </a:r>
            <a:r>
              <a:rPr lang="en-US" altLang="en-US" dirty="0" smtClean="0"/>
              <a:t>P. E</a:t>
            </a:r>
            <a:r>
              <a:rPr lang="en-US" altLang="en-US" baseline="-25000" dirty="0" smtClean="0"/>
              <a:t>NN</a:t>
            </a:r>
            <a:r>
              <a:rPr lang="en-US" altLang="en-US" dirty="0" smtClean="0"/>
              <a:t> points to NN and </a:t>
            </a:r>
            <a:r>
              <a:rPr lang="en-US" altLang="en-US" smtClean="0"/>
              <a:t>its </a:t>
            </a:r>
            <a:r>
              <a:rPr lang="en-US" altLang="en-US" smtClean="0"/>
              <a:t>MBB rectangle </a:t>
            </a:r>
            <a:r>
              <a:rPr lang="en-US" altLang="en-US" dirty="0" smtClean="0"/>
              <a:t>tightly encloses NN.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If necessary, split P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Set N=P and go to step 2.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08" y="6157119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</p:spTree>
    <p:extLst>
      <p:ext uri="{BB962C8B-B14F-4D97-AF65-F5344CB8AC3E}">
        <p14:creationId xmlns:p14="http://schemas.microsoft.com/office/powerpoint/2010/main" val="15328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Another Example (1/2)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27602"/>
              </p:ext>
            </p:extLst>
          </p:nvPr>
        </p:nvGraphicFramePr>
        <p:xfrm>
          <a:off x="1101012" y="789012"/>
          <a:ext cx="9144000" cy="559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Bitmap Image" r:id="rId3" imgW="5276190" imgH="4334480" progId="PBrush">
                  <p:embed/>
                </p:oleObj>
              </mc:Choice>
              <mc:Fallback>
                <p:oleObj name="Bitmap Image" r:id="rId3" imgW="5276190" imgH="4334480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2" y="789012"/>
                        <a:ext cx="9144000" cy="559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</p:spTree>
    <p:extLst>
      <p:ext uri="{BB962C8B-B14F-4D97-AF65-F5344CB8AC3E}">
        <p14:creationId xmlns:p14="http://schemas.microsoft.com/office/powerpoint/2010/main" val="19388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Another Example (2/2)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581919" y="1531776"/>
          <a:ext cx="9204268" cy="398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Bitmap Image" r:id="rId3" imgW="5723810" imgH="2467319" progId="PBrush">
                  <p:embed/>
                </p:oleObj>
              </mc:Choice>
              <mc:Fallback>
                <p:oleObj name="Bitmap Image" r:id="rId3" imgW="5723810" imgH="246731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19" y="1531776"/>
                        <a:ext cx="9204268" cy="398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</p:spTree>
    <p:extLst>
      <p:ext uri="{BB962C8B-B14F-4D97-AF65-F5344CB8AC3E}">
        <p14:creationId xmlns:p14="http://schemas.microsoft.com/office/powerpoint/2010/main" val="21182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Another Example (1/2)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27602"/>
              </p:ext>
            </p:extLst>
          </p:nvPr>
        </p:nvGraphicFramePr>
        <p:xfrm>
          <a:off x="1101012" y="789012"/>
          <a:ext cx="9144000" cy="559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Bitmap Image" r:id="rId3" imgW="5276190" imgH="4334480" progId="PBrush">
                  <p:embed/>
                </p:oleObj>
              </mc:Choice>
              <mc:Fallback>
                <p:oleObj name="Bitmap Image" r:id="rId3" imgW="5276190" imgH="4334480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012" y="789012"/>
                        <a:ext cx="9144000" cy="559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2367" y="1586204"/>
            <a:ext cx="895739" cy="4385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6685" y="1505339"/>
            <a:ext cx="3598507" cy="8459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Insert the new data point </a:t>
            </a:r>
            <a:r>
              <a:rPr lang="en-US" b="1" dirty="0" err="1" smtClean="0">
                <a:solidFill>
                  <a:srgbClr val="FF0000"/>
                </a:solidFill>
              </a:rPr>
              <a:t>Nw</a:t>
            </a:r>
            <a:r>
              <a:rPr lang="en-US" b="1" dirty="0" smtClean="0">
                <a:solidFill>
                  <a:srgbClr val="FF0000"/>
                </a:solidFill>
              </a:rPr>
              <a:t> into the R-tree shown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44546A"/>
                </a:solidFill>
              </a:rPr>
              <a:t>R-tree – Insertion Another Example (2/2)</a:t>
            </a:r>
            <a:endParaRPr lang="en-US" sz="3800" dirty="0">
              <a:solidFill>
                <a:srgbClr val="44546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012" y="6033247"/>
            <a:ext cx="582706" cy="3854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403" y="5990685"/>
            <a:ext cx="428510" cy="31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317286"/>
              </p:ext>
            </p:extLst>
          </p:nvPr>
        </p:nvGraphicFramePr>
        <p:xfrm>
          <a:off x="1581919" y="1531776"/>
          <a:ext cx="9204268" cy="398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Bitmap Image" r:id="rId3" imgW="5723810" imgH="2467319" progId="PBrush">
                  <p:embed/>
                </p:oleObj>
              </mc:Choice>
              <mc:Fallback>
                <p:oleObj name="Bitmap Image" r:id="rId3" imgW="5723810" imgH="2467319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19" y="1531776"/>
                        <a:ext cx="9204268" cy="398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14265" y="6231656"/>
            <a:ext cx="11437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Antonin </a:t>
            </a:r>
            <a:r>
              <a:rPr lang="en-US" sz="1400" dirty="0" err="1"/>
              <a:t>Guttman</a:t>
            </a:r>
            <a:r>
              <a:rPr lang="en-US" sz="1400" dirty="0"/>
              <a:t>. 1984. R-trees: a dynamic index structure for spatial searching. In </a:t>
            </a:r>
            <a:r>
              <a:rPr lang="en-US" sz="1400" i="1" dirty="0"/>
              <a:t>Proceedings of the 1984 ACM SIGMOD international conference on Management of data</a:t>
            </a:r>
            <a:r>
              <a:rPr lang="en-US" sz="1400" dirty="0"/>
              <a:t> (SIGMOD '84)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273" y="5354158"/>
            <a:ext cx="895739" cy="4385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75012" y="4758613"/>
            <a:ext cx="517391" cy="5931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94938" y="5505062"/>
            <a:ext cx="3247053" cy="633705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Nw</a:t>
            </a:r>
            <a:r>
              <a:rPr lang="en-US" b="1" dirty="0" smtClean="0">
                <a:solidFill>
                  <a:srgbClr val="0070C0"/>
                </a:solidFill>
              </a:rPr>
              <a:t> goes here creating an overflow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9686" y="1065069"/>
            <a:ext cx="11112843" cy="213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err="1" smtClean="0"/>
              <a:t>Quadtrees</a:t>
            </a:r>
            <a:r>
              <a:rPr lang="en-US" altLang="en-US" sz="2200" dirty="0" smtClean="0"/>
              <a:t> take full advantage of the spatial structure, adapt to variable spatial detail</a:t>
            </a:r>
          </a:p>
          <a:p>
            <a:r>
              <a:rPr lang="en-US" altLang="en-US" sz="2200" dirty="0" smtClean="0"/>
              <a:t>Inefficient for highly inhomogeneous </a:t>
            </a:r>
            <a:r>
              <a:rPr lang="en-US" altLang="en-US" sz="2200" dirty="0" err="1" smtClean="0"/>
              <a:t>rasters</a:t>
            </a:r>
            <a:endParaRPr lang="en-US" altLang="en-US" sz="2200" dirty="0" smtClean="0"/>
          </a:p>
          <a:p>
            <a:r>
              <a:rPr lang="en-US" altLang="en-US" sz="2200" dirty="0" smtClean="0"/>
              <a:t>Very sensitive to changes in the embedding space (e.g., translation, rotation)</a:t>
            </a:r>
            <a:endParaRPr lang="en-US" altLang="en-US" sz="2200" dirty="0"/>
          </a:p>
        </p:txBody>
      </p:sp>
      <p:pic>
        <p:nvPicPr>
          <p:cNvPr id="12" name="Picture 4" descr="quadtree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84" y="3711475"/>
            <a:ext cx="7869405" cy="23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89686" y="1065069"/>
            <a:ext cx="11112843" cy="213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err="1" smtClean="0"/>
              <a:t>Quadtrees</a:t>
            </a:r>
            <a:r>
              <a:rPr lang="en-US" altLang="en-US" sz="2200" dirty="0" smtClean="0"/>
              <a:t> take full advantage of the spatial structure, adapt to variable spatial detail</a:t>
            </a:r>
          </a:p>
          <a:p>
            <a:r>
              <a:rPr lang="en-US" altLang="en-US" sz="2200" dirty="0" smtClean="0"/>
              <a:t>Inefficient for highly inhomogeneous </a:t>
            </a:r>
            <a:r>
              <a:rPr lang="en-US" altLang="en-US" sz="2200" dirty="0" err="1" smtClean="0"/>
              <a:t>rasters</a:t>
            </a:r>
            <a:endParaRPr lang="en-US" altLang="en-US" sz="2200" dirty="0" smtClean="0"/>
          </a:p>
          <a:p>
            <a:r>
              <a:rPr lang="en-US" altLang="en-US" sz="2200" dirty="0" smtClean="0"/>
              <a:t>Very sensitive to changes in the embedding space (e.g., translation, rotation)</a:t>
            </a:r>
          </a:p>
          <a:p>
            <a:r>
              <a:rPr lang="en-US" altLang="en-US" sz="2200" dirty="0" smtClean="0"/>
              <a:t>More useful for representing/compressing raster data. </a:t>
            </a:r>
            <a:endParaRPr lang="en-US" altLang="en-US" sz="2200" dirty="0"/>
          </a:p>
        </p:txBody>
      </p:sp>
      <p:pic>
        <p:nvPicPr>
          <p:cNvPr id="12" name="Picture 4" descr="quadtree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84" y="3711475"/>
            <a:ext cx="7869405" cy="23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r>
              <a:rPr lang="en-US" sz="3800" dirty="0" smtClean="0"/>
              <a:t> for points Insertion Animation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2624297" y="6353421"/>
            <a:ext cx="841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Animation available at this link: </a:t>
            </a:r>
            <a:r>
              <a:rPr lang="en-US" sz="1400" dirty="0"/>
              <a:t>https://robots.thoughtbot.com/how-to-handle-large-amounts-of-data-on-maps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" y="844873"/>
            <a:ext cx="3302086" cy="541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44" y="882385"/>
            <a:ext cx="324847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Region </a:t>
            </a:r>
            <a:r>
              <a:rPr lang="en-US" sz="3800" dirty="0" err="1" smtClean="0"/>
              <a:t>Quadtrees</a:t>
            </a:r>
            <a:r>
              <a:rPr lang="en-US" sz="3800" dirty="0" smtClean="0"/>
              <a:t> for points Range Query Example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779021" y="6301034"/>
            <a:ext cx="8414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Animation available at this link: </a:t>
            </a:r>
            <a:r>
              <a:rPr lang="en-US" sz="1400" dirty="0"/>
              <a:t>https://robots.thoughtbot.com/how-to-handle-large-amounts-of-data-on-maps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9" y="746450"/>
            <a:ext cx="3102064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Point </a:t>
            </a:r>
            <a:r>
              <a:rPr lang="en-US" sz="3800" dirty="0" err="1" smtClean="0"/>
              <a:t>Quadtrees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671930" y="6412888"/>
            <a:ext cx="11437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Some slides borrowed from “GIS a computational perspective: second edition” by M. </a:t>
            </a:r>
            <a:r>
              <a:rPr lang="en-US" sz="1400" dirty="0" err="1" smtClean="0"/>
              <a:t>Worboys</a:t>
            </a:r>
            <a:r>
              <a:rPr lang="en-US" sz="1400" dirty="0" smtClean="0"/>
              <a:t> CRC press 2004. </a:t>
            </a:r>
            <a:endParaRPr 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9070" y="874569"/>
            <a:ext cx="1089866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 smtClean="0"/>
              <a:t>Combination of grid approach with multidimensional binary search tree</a:t>
            </a:r>
          </a:p>
          <a:p>
            <a:r>
              <a:rPr lang="en-US" altLang="en-US" sz="2200" dirty="0" smtClean="0"/>
              <a:t>Each non-leaf node has four </a:t>
            </a:r>
            <a:r>
              <a:rPr lang="en-US" altLang="en-US" sz="2200" dirty="0" err="1" smtClean="0"/>
              <a:t>descendents</a:t>
            </a:r>
            <a:endParaRPr lang="en-US" altLang="en-US" sz="2200" dirty="0" smtClean="0"/>
          </a:p>
          <a:p>
            <a:r>
              <a:rPr lang="en-US" altLang="en-US" sz="2200" dirty="0" smtClean="0"/>
              <a:t>Each quadrant partition is centered on a data point</a:t>
            </a:r>
          </a:p>
          <a:p>
            <a:r>
              <a:rPr lang="en-US" altLang="en-US" sz="2200" dirty="0" err="1" smtClean="0"/>
              <a:t>Quadtree</a:t>
            </a:r>
            <a:r>
              <a:rPr lang="en-US" altLang="en-US" sz="2200" dirty="0" smtClean="0"/>
              <a:t> build time is </a:t>
            </a:r>
            <a:r>
              <a:rPr lang="en-US" altLang="en-US" sz="2200" i="1" dirty="0" smtClean="0"/>
              <a:t>O</a:t>
            </a:r>
            <a:r>
              <a:rPr lang="en-US" altLang="en-US" sz="2200" dirty="0" smtClean="0"/>
              <a:t>(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 log 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); search time is </a:t>
            </a:r>
            <a:r>
              <a:rPr lang="en-US" altLang="en-US" sz="2200" i="1" dirty="0" smtClean="0"/>
              <a:t>O</a:t>
            </a:r>
            <a:r>
              <a:rPr lang="en-US" altLang="en-US" sz="2200" dirty="0" smtClean="0"/>
              <a:t>(log </a:t>
            </a:r>
            <a:r>
              <a:rPr lang="en-US" altLang="en-US" sz="2200" i="1" dirty="0" smtClean="0"/>
              <a:t>n</a:t>
            </a:r>
            <a:r>
              <a:rPr lang="en-US" altLang="en-US" sz="2200" dirty="0" smtClean="0"/>
              <a:t>)</a:t>
            </a:r>
          </a:p>
          <a:p>
            <a:endParaRPr lang="en-US" altLang="en-US" sz="2200" dirty="0"/>
          </a:p>
        </p:txBody>
      </p:sp>
      <p:pic>
        <p:nvPicPr>
          <p:cNvPr id="7" name="Picture 4" descr="quadtree_rec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76" y="3274869"/>
            <a:ext cx="6553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2121</Words>
  <Application>Microsoft Office PowerPoint</Application>
  <PresentationFormat>Widescreen</PresentationFormat>
  <Paragraphs>270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Century Gothic</vt:lpstr>
      <vt:lpstr>Impact</vt:lpstr>
      <vt:lpstr>Symbol</vt:lpstr>
      <vt:lpstr>Times New Roman</vt:lpstr>
      <vt:lpstr>Wingdings</vt:lpstr>
      <vt:lpstr>Presentation level design</vt:lpstr>
      <vt:lpstr>Bitmap Image</vt:lpstr>
      <vt:lpstr>Introduction to Spatial Computing CSE 5ISC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2015-10-13T10:41:22Z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