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/>
                <a:endParaRPr lang="en-US" sz="2400">
                  <a:solidFill>
                    <a:prstClr val="black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/>
                <a:endParaRPr lang="en-US" sz="2400">
                  <a:solidFill>
                    <a:prstClr val="black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/>
                <a:endParaRPr lang="en-US" sz="2400">
                  <a:solidFill>
                    <a:prstClr val="black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>
                <a:solidFill>
                  <a:srgbClr val="A5A5A5"/>
                </a:solidFill>
              </a:rPr>
              <a:pPr/>
              <a:t>10/16/2015</a:t>
            </a:fld>
            <a:endParaRPr lang="en-US">
              <a:solidFill>
                <a:srgbClr val="A5A5A5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5A5A5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5A5A5"/>
                </a:solidFill>
              </a:rPr>
              <a:pPr/>
              <a:t>‹#›</a:t>
            </a:fld>
            <a:endParaRPr lang="en-US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911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>
                <a:solidFill>
                  <a:srgbClr val="A5A5A5"/>
                </a:solidFill>
              </a:rPr>
              <a:pPr/>
              <a:t>10/16/2015</a:t>
            </a:fld>
            <a:endParaRPr lang="en-US">
              <a:solidFill>
                <a:srgbClr val="A5A5A5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5A5A5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5A5A5"/>
                </a:solidFill>
              </a:rPr>
              <a:pPr/>
              <a:t>‹#›</a:t>
            </a:fld>
            <a:endParaRPr lang="en-US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>
                <a:solidFill>
                  <a:srgbClr val="A5A5A5"/>
                </a:solidFill>
              </a:rPr>
              <a:pPr/>
              <a:t>10/16/2015</a:t>
            </a:fld>
            <a:endParaRPr lang="en-US">
              <a:solidFill>
                <a:srgbClr val="A5A5A5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5A5A5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5A5A5"/>
                </a:solidFill>
              </a:rPr>
              <a:pPr/>
              <a:t>‹#›</a:t>
            </a:fld>
            <a:endParaRPr lang="en-US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88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>
                <a:solidFill>
                  <a:srgbClr val="A5A5A5"/>
                </a:solidFill>
              </a:rPr>
              <a:pPr/>
              <a:t>10/16/2015</a:t>
            </a:fld>
            <a:endParaRPr lang="en-US">
              <a:solidFill>
                <a:srgbClr val="A5A5A5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5A5A5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5A5A5"/>
                </a:solidFill>
              </a:rPr>
              <a:pPr/>
              <a:t>‹#›</a:t>
            </a:fld>
            <a:endParaRPr lang="en-US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998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>
                <a:solidFill>
                  <a:srgbClr val="A5A5A5"/>
                </a:solidFill>
              </a:rPr>
              <a:pPr/>
              <a:t>10/16/2015</a:t>
            </a:fld>
            <a:endParaRPr lang="en-US">
              <a:solidFill>
                <a:srgbClr val="A5A5A5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5A5A5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5A5A5"/>
                </a:solidFill>
              </a:rPr>
              <a:pPr/>
              <a:t>‹#›</a:t>
            </a:fld>
            <a:endParaRPr lang="en-US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394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>
                <a:solidFill>
                  <a:srgbClr val="A5A5A5"/>
                </a:solidFill>
              </a:rPr>
              <a:pPr/>
              <a:t>10/16/2015</a:t>
            </a:fld>
            <a:endParaRPr lang="en-US">
              <a:solidFill>
                <a:srgbClr val="A5A5A5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5A5A5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5A5A5"/>
                </a:solidFill>
              </a:rPr>
              <a:pPr/>
              <a:t>‹#›</a:t>
            </a:fld>
            <a:endParaRPr lang="en-US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935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>
                <a:solidFill>
                  <a:srgbClr val="A5A5A5"/>
                </a:solidFill>
              </a:rPr>
              <a:pPr/>
              <a:t>10/16/2015</a:t>
            </a:fld>
            <a:endParaRPr lang="en-US">
              <a:solidFill>
                <a:srgbClr val="A5A5A5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5A5A5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5A5A5"/>
                </a:solidFill>
              </a:rPr>
              <a:pPr/>
              <a:t>‹#›</a:t>
            </a:fld>
            <a:endParaRPr lang="en-US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500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>
                <a:solidFill>
                  <a:srgbClr val="A5A5A5"/>
                </a:solidFill>
              </a:rPr>
              <a:pPr/>
              <a:t>10/16/2015</a:t>
            </a:fld>
            <a:endParaRPr lang="en-US">
              <a:solidFill>
                <a:srgbClr val="A5A5A5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5A5A5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5A5A5"/>
                </a:solidFill>
              </a:rPr>
              <a:pPr/>
              <a:t>‹#›</a:t>
            </a:fld>
            <a:endParaRPr lang="en-US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729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>
                <a:solidFill>
                  <a:srgbClr val="A5A5A5"/>
                </a:solidFill>
              </a:rPr>
              <a:pPr/>
              <a:t>10/16/2015</a:t>
            </a:fld>
            <a:endParaRPr lang="en-US">
              <a:solidFill>
                <a:srgbClr val="A5A5A5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5A5A5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5A5A5"/>
                </a:solidFill>
              </a:rPr>
              <a:pPr/>
              <a:t>‹#›</a:t>
            </a:fld>
            <a:endParaRPr lang="en-US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39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>
                <a:solidFill>
                  <a:srgbClr val="A5A5A5"/>
                </a:solidFill>
              </a:rPr>
              <a:pPr/>
              <a:t>10/16/2015</a:t>
            </a:fld>
            <a:endParaRPr lang="en-US">
              <a:solidFill>
                <a:srgbClr val="A5A5A5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5A5A5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5A5A5"/>
                </a:solidFill>
              </a:rPr>
              <a:pPr/>
              <a:t>‹#›</a:t>
            </a:fld>
            <a:endParaRPr lang="en-US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586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>
                <a:solidFill>
                  <a:srgbClr val="A5A5A5"/>
                </a:solidFill>
              </a:rPr>
              <a:pPr/>
              <a:t>10/16/2015</a:t>
            </a:fld>
            <a:endParaRPr lang="en-US">
              <a:solidFill>
                <a:srgbClr val="A5A5A5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5A5A5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5A5A5"/>
                </a:solidFill>
              </a:rPr>
              <a:pPr/>
              <a:t>‹#›</a:t>
            </a:fld>
            <a:endParaRPr lang="en-US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16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/>
                  <a:endParaRPr lang="en-US" sz="2400">
                    <a:solidFill>
                      <a:prstClr val="black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/>
                  <a:endParaRPr lang="en-US" sz="2400">
                    <a:solidFill>
                      <a:prstClr val="black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/>
                  <a:endParaRPr lang="en-US" sz="2400">
                    <a:solidFill>
                      <a:prstClr val="black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/>
                  <a:endParaRPr lang="en-US" sz="2400">
                    <a:solidFill>
                      <a:prstClr val="black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/>
                  <a:endParaRPr lang="en-US" sz="2400">
                    <a:solidFill>
                      <a:prstClr val="black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/>
                  <a:endParaRPr lang="en-US" sz="2400">
                    <a:solidFill>
                      <a:prstClr val="black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>
                <a:solidFill>
                  <a:srgbClr val="A5A5A5"/>
                </a:solidFill>
              </a:rPr>
              <a:pPr/>
              <a:t>10/16/2015</a:t>
            </a:fld>
            <a:endParaRPr lang="en-US">
              <a:solidFill>
                <a:srgbClr val="A5A5A5"/>
              </a:solidFill>
            </a:endParaRPr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5A5A5"/>
              </a:solidFill>
            </a:endParaRP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5A5A5"/>
                </a:solidFill>
              </a:rPr>
              <a:pPr/>
              <a:t>‹#›</a:t>
            </a:fld>
            <a:endParaRPr lang="en-US">
              <a:solidFill>
                <a:srgbClr val="A5A5A5"/>
              </a:solidFill>
            </a:endParaRPr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34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Another Example (1/2)</a:t>
            </a:r>
            <a:endParaRPr lang="en-US" sz="3800" dirty="0">
              <a:solidFill>
                <a:srgbClr val="44546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1101012" y="789012"/>
          <a:ext cx="9144000" cy="559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Bitmap Image" r:id="rId3" imgW="5276190" imgH="4334480" progId="PBrush">
                  <p:embed/>
                </p:oleObj>
              </mc:Choice>
              <mc:Fallback>
                <p:oleObj name="Bitmap Image" r:id="rId3" imgW="5276190" imgH="433448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012" y="789012"/>
                        <a:ext cx="9144000" cy="559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14265" y="6231656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Antonin </a:t>
            </a:r>
            <a:r>
              <a:rPr lang="en-US" sz="1400" dirty="0" err="1">
                <a:solidFill>
                  <a:prstClr val="black"/>
                </a:solidFill>
              </a:rPr>
              <a:t>Guttman</a:t>
            </a:r>
            <a:r>
              <a:rPr lang="en-US" sz="1400" dirty="0">
                <a:solidFill>
                  <a:prstClr val="black"/>
                </a:solidFill>
              </a:rPr>
              <a:t>. 1984. R-trees: a dynamic index structure for spatial searching. In </a:t>
            </a:r>
            <a:r>
              <a:rPr lang="en-US" sz="1400" i="1" dirty="0">
                <a:solidFill>
                  <a:prstClr val="black"/>
                </a:solidFill>
              </a:rPr>
              <a:t>Proceedings of the 1984 ACM SIGMOD international conference on Management of data</a:t>
            </a:r>
            <a:r>
              <a:rPr lang="en-US" sz="1400" dirty="0">
                <a:solidFill>
                  <a:prstClr val="black"/>
                </a:solidFill>
              </a:rPr>
              <a:t> (SIGMOD '84)</a:t>
            </a:r>
          </a:p>
        </p:txBody>
      </p:sp>
    </p:spTree>
    <p:extLst>
      <p:ext uri="{BB962C8B-B14F-4D97-AF65-F5344CB8AC3E}">
        <p14:creationId xmlns:p14="http://schemas.microsoft.com/office/powerpoint/2010/main" val="312422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</a:t>
            </a:r>
            <a:r>
              <a:rPr lang="en-US" sz="3800" dirty="0" smtClean="0">
                <a:solidFill>
                  <a:srgbClr val="44546A"/>
                </a:solidFill>
              </a:rPr>
              <a:t>Another Example Splitting R3</a:t>
            </a:r>
            <a:endParaRPr lang="en-US" sz="3800" dirty="0">
              <a:solidFill>
                <a:srgbClr val="44546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238" y="2275100"/>
            <a:ext cx="2308894" cy="28877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445" y="2275101"/>
            <a:ext cx="1803676" cy="29472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13478" y="1782730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7157445" y="1683527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R3’’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21010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</a:t>
            </a:r>
            <a:r>
              <a:rPr lang="en-US" sz="3800" dirty="0" smtClean="0">
                <a:solidFill>
                  <a:srgbClr val="44546A"/>
                </a:solidFill>
              </a:rPr>
              <a:t>Another Example Adjusting the tree</a:t>
            </a:r>
            <a:endParaRPr lang="en-US" sz="3800" dirty="0">
              <a:solidFill>
                <a:srgbClr val="44546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06628" y="5728717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Nw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8764181" y="40925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7705496" y="5669280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588674"/>
              </p:ext>
            </p:extLst>
          </p:nvPr>
        </p:nvGraphicFramePr>
        <p:xfrm>
          <a:off x="634169" y="899573"/>
          <a:ext cx="7779443" cy="3366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Bitmap Image" r:id="rId3" imgW="5723810" imgH="2467319" progId="PBrush">
                  <p:embed/>
                </p:oleObj>
              </mc:Choice>
              <mc:Fallback>
                <p:oleObj name="Bitmap Image" r:id="rId3" imgW="5723810" imgH="246731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169" y="899573"/>
                        <a:ext cx="7779443" cy="33661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984738" y="2700997"/>
            <a:ext cx="1702191" cy="1717804"/>
          </a:xfrm>
          <a:prstGeom prst="ellipse">
            <a:avLst/>
          </a:prstGeom>
          <a:noFill/>
          <a:ln w="41275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 Arrow 7"/>
          <p:cNvSpPr/>
          <p:nvPr/>
        </p:nvSpPr>
        <p:spPr>
          <a:xfrm flipV="1">
            <a:off x="1835833" y="4436473"/>
            <a:ext cx="5526120" cy="1789514"/>
          </a:xfrm>
          <a:prstGeom prst="bentArrow">
            <a:avLst>
              <a:gd name="adj1" fmla="val 15055"/>
              <a:gd name="adj2" fmla="val 18477"/>
              <a:gd name="adj3" fmla="val 37666"/>
              <a:gd name="adj4" fmla="val 5076"/>
            </a:avLst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13612" y="1033539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 =3 m =2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8366678" y="5728717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R8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10061798" y="572381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R9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10060666" y="5664379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721848" y="572381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R10</a:t>
            </a:r>
            <a:endParaRPr lang="en-US" sz="2400" b="1" dirty="0"/>
          </a:p>
        </p:txBody>
      </p:sp>
      <p:sp>
        <p:nvSpPr>
          <p:cNvPr id="20" name="Rectangle 19"/>
          <p:cNvSpPr/>
          <p:nvPr/>
        </p:nvSpPr>
        <p:spPr>
          <a:xfrm>
            <a:off x="8764181" y="4060397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393619" y="40816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R4</a:t>
            </a:r>
            <a:endParaRPr lang="en-US" sz="2400" b="1" dirty="0"/>
          </a:p>
        </p:txBody>
      </p:sp>
      <p:sp>
        <p:nvSpPr>
          <p:cNvPr id="22" name="Rectangle 21"/>
          <p:cNvSpPr/>
          <p:nvPr/>
        </p:nvSpPr>
        <p:spPr>
          <a:xfrm>
            <a:off x="10023057" y="40925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R5</a:t>
            </a:r>
            <a:endParaRPr lang="en-US" sz="2400" b="1" dirty="0"/>
          </a:p>
        </p:txBody>
      </p:sp>
      <p:cxnSp>
        <p:nvCxnSpPr>
          <p:cNvPr id="12" name="Curved Connector 11"/>
          <p:cNvCxnSpPr>
            <a:endCxn id="2" idx="0"/>
          </p:cNvCxnSpPr>
          <p:nvPr/>
        </p:nvCxnSpPr>
        <p:spPr>
          <a:xfrm rot="5400000">
            <a:off x="8405103" y="4944441"/>
            <a:ext cx="1052175" cy="397503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109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</a:t>
            </a:r>
            <a:r>
              <a:rPr lang="en-US" sz="3800" dirty="0" smtClean="0">
                <a:solidFill>
                  <a:srgbClr val="44546A"/>
                </a:solidFill>
              </a:rPr>
              <a:t>Another Example Adjusting the tree</a:t>
            </a:r>
            <a:endParaRPr lang="en-US" sz="3800" dirty="0">
              <a:solidFill>
                <a:srgbClr val="44546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06628" y="5728717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Nw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8764181" y="40925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7705496" y="5669280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588674"/>
              </p:ext>
            </p:extLst>
          </p:nvPr>
        </p:nvGraphicFramePr>
        <p:xfrm>
          <a:off x="634169" y="899573"/>
          <a:ext cx="7779443" cy="3366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Bitmap Image" r:id="rId3" imgW="5723810" imgH="2467319" progId="PBrush">
                  <p:embed/>
                </p:oleObj>
              </mc:Choice>
              <mc:Fallback>
                <p:oleObj name="Bitmap Image" r:id="rId3" imgW="5723810" imgH="246731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169" y="899573"/>
                        <a:ext cx="7779443" cy="33661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984738" y="2700997"/>
            <a:ext cx="1702191" cy="1717804"/>
          </a:xfrm>
          <a:prstGeom prst="ellipse">
            <a:avLst/>
          </a:prstGeom>
          <a:noFill/>
          <a:ln w="41275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 Arrow 7"/>
          <p:cNvSpPr/>
          <p:nvPr/>
        </p:nvSpPr>
        <p:spPr>
          <a:xfrm flipV="1">
            <a:off x="1835833" y="4436473"/>
            <a:ext cx="5526120" cy="1789514"/>
          </a:xfrm>
          <a:prstGeom prst="bentArrow">
            <a:avLst>
              <a:gd name="adj1" fmla="val 15055"/>
              <a:gd name="adj2" fmla="val 18477"/>
              <a:gd name="adj3" fmla="val 37666"/>
              <a:gd name="adj4" fmla="val 5076"/>
            </a:avLst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13612" y="1033539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 =3 m =2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8366678" y="5728717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R8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10061798" y="572381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R9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10060666" y="5664379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721848" y="572381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R10</a:t>
            </a:r>
            <a:endParaRPr lang="en-US" sz="2400" b="1" dirty="0"/>
          </a:p>
        </p:txBody>
      </p:sp>
      <p:sp>
        <p:nvSpPr>
          <p:cNvPr id="20" name="Rectangle 19"/>
          <p:cNvSpPr/>
          <p:nvPr/>
        </p:nvSpPr>
        <p:spPr>
          <a:xfrm>
            <a:off x="8764181" y="4060397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393619" y="40816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R4</a:t>
            </a:r>
            <a:endParaRPr lang="en-US" sz="2400" b="1" dirty="0"/>
          </a:p>
        </p:txBody>
      </p:sp>
      <p:sp>
        <p:nvSpPr>
          <p:cNvPr id="22" name="Rectangle 21"/>
          <p:cNvSpPr/>
          <p:nvPr/>
        </p:nvSpPr>
        <p:spPr>
          <a:xfrm>
            <a:off x="10023057" y="40925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R5</a:t>
            </a:r>
            <a:endParaRPr lang="en-US" sz="2400" b="1" dirty="0"/>
          </a:p>
        </p:txBody>
      </p:sp>
      <p:cxnSp>
        <p:nvCxnSpPr>
          <p:cNvPr id="12" name="Curved Connector 11"/>
          <p:cNvCxnSpPr>
            <a:endCxn id="2" idx="0"/>
          </p:cNvCxnSpPr>
          <p:nvPr/>
        </p:nvCxnSpPr>
        <p:spPr>
          <a:xfrm rot="5400000">
            <a:off x="8405103" y="4944441"/>
            <a:ext cx="1052175" cy="397503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0102202" y="4924275"/>
            <a:ext cx="197081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R3’’ should go into </a:t>
            </a:r>
            <a:r>
              <a:rPr lang="en-US" sz="2400" b="1" dirty="0" smtClean="0">
                <a:solidFill>
                  <a:srgbClr val="FF0000"/>
                </a:solidFill>
              </a:rPr>
              <a:t>this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9636370" y="4617106"/>
            <a:ext cx="752447" cy="553354"/>
          </a:xfrm>
          <a:prstGeom prst="straightConnector1">
            <a:avLst/>
          </a:prstGeom>
          <a:ln w="444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598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</a:t>
            </a:r>
            <a:r>
              <a:rPr lang="en-US" sz="3800" dirty="0" smtClean="0">
                <a:solidFill>
                  <a:srgbClr val="44546A"/>
                </a:solidFill>
              </a:rPr>
              <a:t>Another Example Adjusting the tree</a:t>
            </a:r>
            <a:endParaRPr lang="en-US" sz="3800" dirty="0">
              <a:solidFill>
                <a:srgbClr val="44546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06628" y="5728717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Nw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8764181" y="40925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7705496" y="5669280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588674"/>
              </p:ext>
            </p:extLst>
          </p:nvPr>
        </p:nvGraphicFramePr>
        <p:xfrm>
          <a:off x="634169" y="899573"/>
          <a:ext cx="7779443" cy="3366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Bitmap Image" r:id="rId3" imgW="5723810" imgH="2467319" progId="PBrush">
                  <p:embed/>
                </p:oleObj>
              </mc:Choice>
              <mc:Fallback>
                <p:oleObj name="Bitmap Image" r:id="rId3" imgW="5723810" imgH="246731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169" y="899573"/>
                        <a:ext cx="7779443" cy="33661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984738" y="1590247"/>
            <a:ext cx="3108960" cy="2828554"/>
          </a:xfrm>
          <a:prstGeom prst="ellipse">
            <a:avLst/>
          </a:prstGeom>
          <a:noFill/>
          <a:ln w="41275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 Arrow 7"/>
          <p:cNvSpPr/>
          <p:nvPr/>
        </p:nvSpPr>
        <p:spPr>
          <a:xfrm flipV="1">
            <a:off x="1835833" y="4436473"/>
            <a:ext cx="5526120" cy="1789514"/>
          </a:xfrm>
          <a:prstGeom prst="bentArrow">
            <a:avLst>
              <a:gd name="adj1" fmla="val 15055"/>
              <a:gd name="adj2" fmla="val 18477"/>
              <a:gd name="adj3" fmla="val 37666"/>
              <a:gd name="adj4" fmla="val 5076"/>
            </a:avLst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13612" y="1033539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 =3 m =2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8366678" y="5728717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R8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10061798" y="572381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R9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10060666" y="5664379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721848" y="572381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R10</a:t>
            </a:r>
            <a:endParaRPr lang="en-US" sz="2400" b="1" dirty="0"/>
          </a:p>
        </p:txBody>
      </p:sp>
      <p:sp>
        <p:nvSpPr>
          <p:cNvPr id="20" name="Rectangle 19"/>
          <p:cNvSpPr/>
          <p:nvPr/>
        </p:nvSpPr>
        <p:spPr>
          <a:xfrm>
            <a:off x="8764181" y="4060397"/>
            <a:ext cx="2689187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069013" y="40816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R4</a:t>
            </a:r>
            <a:endParaRPr lang="en-US" sz="2400" b="1" dirty="0"/>
          </a:p>
        </p:txBody>
      </p:sp>
      <p:sp>
        <p:nvSpPr>
          <p:cNvPr id="22" name="Rectangle 21"/>
          <p:cNvSpPr/>
          <p:nvPr/>
        </p:nvSpPr>
        <p:spPr>
          <a:xfrm>
            <a:off x="10698451" y="40925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R5</a:t>
            </a:r>
            <a:endParaRPr lang="en-US" sz="2400" b="1" dirty="0"/>
          </a:p>
        </p:txBody>
      </p:sp>
      <p:cxnSp>
        <p:nvCxnSpPr>
          <p:cNvPr id="12" name="Curved Connector 11"/>
          <p:cNvCxnSpPr>
            <a:stCxn id="13" idx="2"/>
            <a:endCxn id="2" idx="0"/>
          </p:cNvCxnSpPr>
          <p:nvPr/>
        </p:nvCxnSpPr>
        <p:spPr>
          <a:xfrm rot="5400000">
            <a:off x="8389018" y="4928357"/>
            <a:ext cx="1084344" cy="397503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9975700" y="2391336"/>
            <a:ext cx="197081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Overflow: This should </a:t>
            </a:r>
            <a:r>
              <a:rPr lang="en-US" sz="2400" b="1" dirty="0" smtClean="0">
                <a:solidFill>
                  <a:srgbClr val="FF0000"/>
                </a:solidFill>
              </a:rPr>
              <a:t>be split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439575" y="4061853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R3’’</a:t>
            </a:r>
            <a:endParaRPr lang="en-US" sz="2400" b="1" dirty="0"/>
          </a:p>
        </p:txBody>
      </p:sp>
      <p:cxnSp>
        <p:nvCxnSpPr>
          <p:cNvPr id="25" name="Curved Connector 24"/>
          <p:cNvCxnSpPr>
            <a:endCxn id="17" idx="0"/>
          </p:cNvCxnSpPr>
          <p:nvPr/>
        </p:nvCxnSpPr>
        <p:spPr>
          <a:xfrm rot="16200000" flipH="1">
            <a:off x="9495293" y="4791551"/>
            <a:ext cx="1195222" cy="669308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9696678" y="2850443"/>
            <a:ext cx="432642" cy="1114251"/>
          </a:xfrm>
          <a:prstGeom prst="straightConnector1">
            <a:avLst/>
          </a:prstGeom>
          <a:ln w="444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6200000" flipH="1">
            <a:off x="10370735" y="4541894"/>
            <a:ext cx="884699" cy="739223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11042761" y="4525848"/>
            <a:ext cx="884699" cy="739223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234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1132258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</a:t>
            </a:r>
            <a:r>
              <a:rPr lang="en-US" sz="3800" dirty="0" smtClean="0">
                <a:solidFill>
                  <a:srgbClr val="44546A"/>
                </a:solidFill>
              </a:rPr>
              <a:t>Another Example Splitting R3 </a:t>
            </a:r>
            <a:r>
              <a:rPr lang="en-US" sz="3800" dirty="0" err="1" smtClean="0">
                <a:solidFill>
                  <a:srgbClr val="44546A"/>
                </a:solidFill>
              </a:rPr>
              <a:t>R3</a:t>
            </a:r>
            <a:r>
              <a:rPr lang="en-US" sz="3800" dirty="0" smtClean="0">
                <a:solidFill>
                  <a:srgbClr val="44546A"/>
                </a:solidFill>
              </a:rPr>
              <a:t>’’ R4 and R5</a:t>
            </a:r>
            <a:endParaRPr lang="en-US" sz="3800" dirty="0">
              <a:solidFill>
                <a:srgbClr val="44546A"/>
              </a:solidFill>
            </a:endParaRPr>
          </a:p>
        </p:txBody>
      </p:sp>
      <p:graphicFrame>
        <p:nvGraphicFramePr>
          <p:cNvPr id="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541145"/>
              </p:ext>
            </p:extLst>
          </p:nvPr>
        </p:nvGraphicFramePr>
        <p:xfrm>
          <a:off x="1101012" y="789012"/>
          <a:ext cx="9144000" cy="559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Bitmap Image" r:id="rId3" imgW="5276190" imgH="4334480" progId="PBrush">
                  <p:embed/>
                </p:oleObj>
              </mc:Choice>
              <mc:Fallback>
                <p:oleObj name="Bitmap Image" r:id="rId3" imgW="5276190" imgH="433448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012" y="789012"/>
                        <a:ext cx="9144000" cy="559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755" y="1575581"/>
            <a:ext cx="1194621" cy="1322363"/>
          </a:xfrm>
          <a:prstGeom prst="rect">
            <a:avLst/>
          </a:prstGeom>
          <a:ln w="34925">
            <a:solidFill>
              <a:srgbClr val="7030A0"/>
            </a:solidFill>
          </a:ln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83" y="1438370"/>
            <a:ext cx="712437" cy="11641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11052" y="1396167"/>
            <a:ext cx="2475348" cy="1515846"/>
          </a:xfrm>
          <a:prstGeom prst="rect">
            <a:avLst/>
          </a:prstGeom>
          <a:noFill/>
          <a:ln w="63500">
            <a:solidFill>
              <a:schemeClr val="bg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60985" y="1026942"/>
            <a:ext cx="2067950" cy="3995224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59033" y="1396167"/>
            <a:ext cx="796844" cy="2500584"/>
          </a:xfrm>
          <a:prstGeom prst="rect">
            <a:avLst/>
          </a:prstGeom>
          <a:noFill/>
          <a:ln w="635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89573" y="1171664"/>
            <a:ext cx="701518" cy="3798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</a:t>
            </a:r>
            <a:endParaRPr lang="en-US" sz="2400" b="1" dirty="0"/>
          </a:p>
        </p:txBody>
      </p:sp>
      <p:sp>
        <p:nvSpPr>
          <p:cNvPr id="34" name="Rectangle 33"/>
          <p:cNvSpPr/>
          <p:nvPr/>
        </p:nvSpPr>
        <p:spPr>
          <a:xfrm>
            <a:off x="4897423" y="1171664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R3’’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0829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1132258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</a:t>
            </a:r>
            <a:r>
              <a:rPr lang="en-US" sz="3800" dirty="0" smtClean="0">
                <a:solidFill>
                  <a:srgbClr val="44546A"/>
                </a:solidFill>
              </a:rPr>
              <a:t>Another Example Splitting R3 </a:t>
            </a:r>
            <a:r>
              <a:rPr lang="en-US" sz="3800" dirty="0" err="1" smtClean="0">
                <a:solidFill>
                  <a:srgbClr val="44546A"/>
                </a:solidFill>
              </a:rPr>
              <a:t>R3</a:t>
            </a:r>
            <a:r>
              <a:rPr lang="en-US" sz="3800" dirty="0" smtClean="0">
                <a:solidFill>
                  <a:srgbClr val="44546A"/>
                </a:solidFill>
              </a:rPr>
              <a:t>’’ R4 and R5</a:t>
            </a:r>
            <a:endParaRPr lang="en-US" sz="3800" dirty="0">
              <a:solidFill>
                <a:srgbClr val="44546A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755" y="1575581"/>
            <a:ext cx="1194621" cy="1322363"/>
          </a:xfrm>
          <a:prstGeom prst="rect">
            <a:avLst/>
          </a:prstGeom>
          <a:ln w="34925">
            <a:solidFill>
              <a:srgbClr val="7030A0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83" y="1438370"/>
            <a:ext cx="712437" cy="116415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360985" y="1026942"/>
            <a:ext cx="2067950" cy="3995224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59033" y="1396167"/>
            <a:ext cx="796844" cy="2500584"/>
          </a:xfrm>
          <a:prstGeom prst="rect">
            <a:avLst/>
          </a:prstGeom>
          <a:noFill/>
          <a:ln w="635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40489" y="1256071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4811151" y="1171664"/>
            <a:ext cx="817792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R3’’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5671146" y="1058542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R4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2897945" y="1026942"/>
            <a:ext cx="4557932" cy="3995224"/>
          </a:xfrm>
          <a:prstGeom prst="rect">
            <a:avLst/>
          </a:prstGeom>
          <a:noFill/>
          <a:ln w="50800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21207" y="1513334"/>
            <a:ext cx="701518" cy="3798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34107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1132258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</a:t>
            </a:r>
            <a:r>
              <a:rPr lang="en-US" sz="3800" dirty="0" smtClean="0">
                <a:solidFill>
                  <a:srgbClr val="44546A"/>
                </a:solidFill>
              </a:rPr>
              <a:t>Another Example Splitting R3 </a:t>
            </a:r>
            <a:r>
              <a:rPr lang="en-US" sz="3800" dirty="0" err="1" smtClean="0">
                <a:solidFill>
                  <a:srgbClr val="44546A"/>
                </a:solidFill>
              </a:rPr>
              <a:t>R3</a:t>
            </a:r>
            <a:r>
              <a:rPr lang="en-US" sz="3800" dirty="0" smtClean="0">
                <a:solidFill>
                  <a:srgbClr val="44546A"/>
                </a:solidFill>
              </a:rPr>
              <a:t>’’ R4 and R5</a:t>
            </a:r>
            <a:endParaRPr lang="en-US" sz="3800" dirty="0">
              <a:solidFill>
                <a:srgbClr val="44546A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755" y="1575581"/>
            <a:ext cx="1194621" cy="1322363"/>
          </a:xfrm>
          <a:prstGeom prst="rect">
            <a:avLst/>
          </a:prstGeom>
          <a:ln w="34925">
            <a:solidFill>
              <a:srgbClr val="7030A0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83" y="1438370"/>
            <a:ext cx="712437" cy="116415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360985" y="1026942"/>
            <a:ext cx="2067950" cy="3995224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59033" y="1396167"/>
            <a:ext cx="796844" cy="2500584"/>
          </a:xfrm>
          <a:prstGeom prst="rect">
            <a:avLst/>
          </a:prstGeom>
          <a:noFill/>
          <a:ln w="635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84218" y="1640618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4669541" y="1640618"/>
            <a:ext cx="817792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R3’’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5671146" y="1058542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R4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3039755" y="1438370"/>
            <a:ext cx="2263765" cy="1459574"/>
          </a:xfrm>
          <a:prstGeom prst="rect">
            <a:avLst/>
          </a:prstGeom>
          <a:noFill/>
          <a:ln w="50800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21207" y="1513334"/>
            <a:ext cx="701518" cy="3798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00804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1132258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</a:t>
            </a:r>
            <a:r>
              <a:rPr lang="en-US" sz="3800" dirty="0" smtClean="0">
                <a:solidFill>
                  <a:srgbClr val="44546A"/>
                </a:solidFill>
              </a:rPr>
              <a:t>Another Example Splitting R3 </a:t>
            </a:r>
            <a:r>
              <a:rPr lang="en-US" sz="3800" dirty="0" err="1" smtClean="0">
                <a:solidFill>
                  <a:srgbClr val="44546A"/>
                </a:solidFill>
              </a:rPr>
              <a:t>R3</a:t>
            </a:r>
            <a:r>
              <a:rPr lang="en-US" sz="3800" dirty="0" smtClean="0">
                <a:solidFill>
                  <a:srgbClr val="44546A"/>
                </a:solidFill>
              </a:rPr>
              <a:t>’’ R4 and R5</a:t>
            </a:r>
            <a:endParaRPr lang="en-US" sz="3800" dirty="0">
              <a:solidFill>
                <a:srgbClr val="44546A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755" y="1575581"/>
            <a:ext cx="1194621" cy="1322363"/>
          </a:xfrm>
          <a:prstGeom prst="rect">
            <a:avLst/>
          </a:prstGeom>
          <a:ln w="34925">
            <a:solidFill>
              <a:srgbClr val="7030A0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83" y="1438370"/>
            <a:ext cx="712437" cy="116415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360985" y="1026942"/>
            <a:ext cx="2067950" cy="3995224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59033" y="1396167"/>
            <a:ext cx="796844" cy="2500584"/>
          </a:xfrm>
          <a:prstGeom prst="rect">
            <a:avLst/>
          </a:prstGeom>
          <a:noFill/>
          <a:ln w="635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40489" y="1256071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4811151" y="1171664"/>
            <a:ext cx="817792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R3’’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5671146" y="1058542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R4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4360985" y="1026940"/>
            <a:ext cx="3094892" cy="3995225"/>
          </a:xfrm>
          <a:prstGeom prst="rect">
            <a:avLst/>
          </a:prstGeom>
          <a:noFill/>
          <a:ln w="50800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21207" y="1513334"/>
            <a:ext cx="701518" cy="3798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41147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1132258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</a:t>
            </a:r>
            <a:r>
              <a:rPr lang="en-US" sz="3800" dirty="0" smtClean="0">
                <a:solidFill>
                  <a:srgbClr val="44546A"/>
                </a:solidFill>
              </a:rPr>
              <a:t>Another Example Splitting R3 </a:t>
            </a:r>
            <a:r>
              <a:rPr lang="en-US" sz="3800" dirty="0" err="1" smtClean="0">
                <a:solidFill>
                  <a:srgbClr val="44546A"/>
                </a:solidFill>
              </a:rPr>
              <a:t>R3</a:t>
            </a:r>
            <a:r>
              <a:rPr lang="en-US" sz="3800" dirty="0" smtClean="0">
                <a:solidFill>
                  <a:srgbClr val="44546A"/>
                </a:solidFill>
              </a:rPr>
              <a:t>’’ R4 and R5</a:t>
            </a:r>
            <a:endParaRPr lang="en-US" sz="3800" dirty="0">
              <a:solidFill>
                <a:srgbClr val="44546A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702" y="2926079"/>
            <a:ext cx="1194621" cy="1322363"/>
          </a:xfrm>
          <a:prstGeom prst="rect">
            <a:avLst/>
          </a:prstGeom>
          <a:ln w="34925">
            <a:solidFill>
              <a:srgbClr val="7030A0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30" y="2788868"/>
            <a:ext cx="712437" cy="116415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895034" y="1955410"/>
            <a:ext cx="2067950" cy="3995224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193082" y="2324635"/>
            <a:ext cx="796844" cy="2500584"/>
          </a:xfrm>
          <a:prstGeom prst="rect">
            <a:avLst/>
          </a:prstGeom>
          <a:noFill/>
          <a:ln w="635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59570" y="3110691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4661421" y="3082557"/>
            <a:ext cx="817792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R3’’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8205195" y="1987010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R4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6895034" y="1955408"/>
            <a:ext cx="3094892" cy="3995225"/>
          </a:xfrm>
          <a:prstGeom prst="rect">
            <a:avLst/>
          </a:prstGeom>
          <a:noFill/>
          <a:ln w="50800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240745" y="2405574"/>
            <a:ext cx="701518" cy="3798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R5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3236702" y="2785403"/>
            <a:ext cx="2263765" cy="1450706"/>
          </a:xfrm>
          <a:prstGeom prst="rect">
            <a:avLst/>
          </a:prstGeom>
          <a:noFill/>
          <a:ln w="50800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85687" y="2352768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R1</a:t>
            </a:r>
            <a:endParaRPr lang="en-US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6698740" y="1519307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R1’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4327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</a:t>
            </a:r>
            <a:r>
              <a:rPr lang="en-US" sz="3800" dirty="0" smtClean="0">
                <a:solidFill>
                  <a:srgbClr val="44546A"/>
                </a:solidFill>
              </a:rPr>
              <a:t>Another Example Adjusting the tree</a:t>
            </a:r>
            <a:endParaRPr lang="en-US" sz="3800" dirty="0">
              <a:solidFill>
                <a:srgbClr val="44546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06628" y="5728717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Nw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8764181" y="40925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7705496" y="5669280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/>
          </p:nvPr>
        </p:nvGraphicFramePr>
        <p:xfrm>
          <a:off x="634169" y="899573"/>
          <a:ext cx="7779443" cy="3366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Bitmap Image" r:id="rId3" imgW="5723810" imgH="2467319" progId="PBrush">
                  <p:embed/>
                </p:oleObj>
              </mc:Choice>
              <mc:Fallback>
                <p:oleObj name="Bitmap Image" r:id="rId3" imgW="5723810" imgH="246731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169" y="899573"/>
                        <a:ext cx="7779443" cy="33661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Bent Arrow 7"/>
          <p:cNvSpPr/>
          <p:nvPr/>
        </p:nvSpPr>
        <p:spPr>
          <a:xfrm flipV="1">
            <a:off x="1835833" y="4436473"/>
            <a:ext cx="5526120" cy="1789514"/>
          </a:xfrm>
          <a:prstGeom prst="bentArrow">
            <a:avLst>
              <a:gd name="adj1" fmla="val 15055"/>
              <a:gd name="adj2" fmla="val 18477"/>
              <a:gd name="adj3" fmla="val 37666"/>
              <a:gd name="adj4" fmla="val 5076"/>
            </a:avLst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13612" y="1033539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 =3 m =2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8366678" y="5728717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R8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10061798" y="572381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R9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10060666" y="5664379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721848" y="572381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R10</a:t>
            </a:r>
            <a:endParaRPr lang="en-US" sz="2400" b="1" dirty="0"/>
          </a:p>
        </p:txBody>
      </p:sp>
      <p:sp>
        <p:nvSpPr>
          <p:cNvPr id="20" name="Rectangle 19"/>
          <p:cNvSpPr/>
          <p:nvPr/>
        </p:nvSpPr>
        <p:spPr>
          <a:xfrm>
            <a:off x="8764181" y="4060397"/>
            <a:ext cx="2689187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069013" y="40816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R4</a:t>
            </a:r>
            <a:endParaRPr lang="en-US" sz="2400" b="1" dirty="0"/>
          </a:p>
        </p:txBody>
      </p:sp>
      <p:sp>
        <p:nvSpPr>
          <p:cNvPr id="22" name="Rectangle 21"/>
          <p:cNvSpPr/>
          <p:nvPr/>
        </p:nvSpPr>
        <p:spPr>
          <a:xfrm>
            <a:off x="10698451" y="40925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R5</a:t>
            </a:r>
            <a:endParaRPr lang="en-US" sz="2400" b="1" dirty="0"/>
          </a:p>
        </p:txBody>
      </p:sp>
      <p:cxnSp>
        <p:nvCxnSpPr>
          <p:cNvPr id="12" name="Curved Connector 11"/>
          <p:cNvCxnSpPr>
            <a:stCxn id="13" idx="2"/>
            <a:endCxn id="2" idx="0"/>
          </p:cNvCxnSpPr>
          <p:nvPr/>
        </p:nvCxnSpPr>
        <p:spPr>
          <a:xfrm rot="5400000">
            <a:off x="8389018" y="4928357"/>
            <a:ext cx="1084344" cy="397503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503873" y="4243731"/>
            <a:ext cx="2168234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Overflow: This was split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439575" y="4061853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R3’’</a:t>
            </a:r>
            <a:endParaRPr lang="en-US" sz="2400" b="1" dirty="0"/>
          </a:p>
        </p:txBody>
      </p:sp>
      <p:cxnSp>
        <p:nvCxnSpPr>
          <p:cNvPr id="25" name="Curved Connector 24"/>
          <p:cNvCxnSpPr>
            <a:endCxn id="17" idx="0"/>
          </p:cNvCxnSpPr>
          <p:nvPr/>
        </p:nvCxnSpPr>
        <p:spPr>
          <a:xfrm rot="16200000" flipH="1">
            <a:off x="9495293" y="4791551"/>
            <a:ext cx="1195222" cy="669308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444649" y="4386232"/>
            <a:ext cx="1192043" cy="13412"/>
          </a:xfrm>
          <a:prstGeom prst="straightConnector1">
            <a:avLst/>
          </a:prstGeom>
          <a:ln w="444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6200000" flipH="1">
            <a:off x="10370735" y="4541894"/>
            <a:ext cx="884699" cy="739223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11042761" y="4525848"/>
            <a:ext cx="884699" cy="739223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 rot="19669960">
            <a:off x="928557" y="1957314"/>
            <a:ext cx="2964076" cy="1458138"/>
          </a:xfrm>
          <a:prstGeom prst="roundRect">
            <a:avLst/>
          </a:prstGeom>
          <a:noFill/>
          <a:ln w="41275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144153" y="2623288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076265" y="2668234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R1</a:t>
            </a:r>
            <a:endParaRPr lang="en-US" sz="2400" b="1" dirty="0"/>
          </a:p>
        </p:txBody>
      </p:sp>
      <p:sp>
        <p:nvSpPr>
          <p:cNvPr id="36" name="Rectangle 35"/>
          <p:cNvSpPr/>
          <p:nvPr/>
        </p:nvSpPr>
        <p:spPr>
          <a:xfrm>
            <a:off x="9751659" y="2637521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79081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Another Example (2/2)</a:t>
            </a:r>
            <a:endParaRPr lang="en-US" sz="3800" dirty="0">
              <a:solidFill>
                <a:srgbClr val="44546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581919" y="1531776"/>
          <a:ext cx="9204268" cy="398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Bitmap Image" r:id="rId3" imgW="5723810" imgH="2467319" progId="PBrush">
                  <p:embed/>
                </p:oleObj>
              </mc:Choice>
              <mc:Fallback>
                <p:oleObj name="Bitmap Image" r:id="rId3" imgW="5723810" imgH="246731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919" y="1531776"/>
                        <a:ext cx="9204268" cy="3982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14265" y="6231656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Antonin </a:t>
            </a:r>
            <a:r>
              <a:rPr lang="en-US" sz="1400" dirty="0" err="1">
                <a:solidFill>
                  <a:prstClr val="black"/>
                </a:solidFill>
              </a:rPr>
              <a:t>Guttman</a:t>
            </a:r>
            <a:r>
              <a:rPr lang="en-US" sz="1400" dirty="0">
                <a:solidFill>
                  <a:prstClr val="black"/>
                </a:solidFill>
              </a:rPr>
              <a:t>. 1984. R-trees: a dynamic index structure for spatial searching. In </a:t>
            </a:r>
            <a:r>
              <a:rPr lang="en-US" sz="1400" i="1" dirty="0">
                <a:solidFill>
                  <a:prstClr val="black"/>
                </a:solidFill>
              </a:rPr>
              <a:t>Proceedings of the 1984 ACM SIGMOD international conference on Management of data</a:t>
            </a:r>
            <a:r>
              <a:rPr lang="en-US" sz="1400" dirty="0">
                <a:solidFill>
                  <a:prstClr val="black"/>
                </a:solidFill>
              </a:rPr>
              <a:t> (SIGMOD '84)</a:t>
            </a:r>
          </a:p>
        </p:txBody>
      </p:sp>
    </p:spTree>
    <p:extLst>
      <p:ext uri="{BB962C8B-B14F-4D97-AF65-F5344CB8AC3E}">
        <p14:creationId xmlns:p14="http://schemas.microsoft.com/office/powerpoint/2010/main" val="3230651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</a:t>
            </a:r>
            <a:r>
              <a:rPr lang="en-US" sz="3800" dirty="0" smtClean="0">
                <a:solidFill>
                  <a:srgbClr val="44546A"/>
                </a:solidFill>
              </a:rPr>
              <a:t>Another Example Adjusting the tree</a:t>
            </a:r>
            <a:endParaRPr lang="en-US" sz="3800" dirty="0">
              <a:solidFill>
                <a:srgbClr val="44546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06960" y="5590568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</a:t>
            </a:r>
            <a:endParaRPr lang="en-US" sz="2400" b="1" dirty="0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/>
          </p:nvPr>
        </p:nvGraphicFramePr>
        <p:xfrm>
          <a:off x="634169" y="899573"/>
          <a:ext cx="7779443" cy="3366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Bitmap Image" r:id="rId3" imgW="5723810" imgH="2467319" progId="PBrush">
                  <p:embed/>
                </p:oleObj>
              </mc:Choice>
              <mc:Fallback>
                <p:oleObj name="Bitmap Image" r:id="rId3" imgW="5723810" imgH="246731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169" y="899573"/>
                        <a:ext cx="7779443" cy="33661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Bent Arrow 7"/>
          <p:cNvSpPr/>
          <p:nvPr/>
        </p:nvSpPr>
        <p:spPr>
          <a:xfrm flipV="1">
            <a:off x="3449793" y="2940148"/>
            <a:ext cx="3912160" cy="3285839"/>
          </a:xfrm>
          <a:prstGeom prst="bentArrow">
            <a:avLst>
              <a:gd name="adj1" fmla="val 5636"/>
              <a:gd name="adj2" fmla="val 12483"/>
              <a:gd name="adj3" fmla="val 37666"/>
              <a:gd name="adj4" fmla="val 5076"/>
            </a:avLst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13612" y="1033539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 =3 m =2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9645393" y="5579515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06961" y="5558399"/>
            <a:ext cx="1823594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604467" y="5581765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R4</a:t>
            </a:r>
            <a:endParaRPr lang="en-US" sz="2400" b="1" dirty="0"/>
          </a:p>
        </p:txBody>
      </p:sp>
      <p:sp>
        <p:nvSpPr>
          <p:cNvPr id="22" name="Rectangle 21"/>
          <p:cNvSpPr/>
          <p:nvPr/>
        </p:nvSpPr>
        <p:spPr>
          <a:xfrm>
            <a:off x="10156160" y="5590568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R5</a:t>
            </a:r>
            <a:endParaRPr lang="en-US" sz="2400" b="1" dirty="0"/>
          </a:p>
        </p:txBody>
      </p:sp>
      <p:cxnSp>
        <p:nvCxnSpPr>
          <p:cNvPr id="12" name="Curved Connector 11"/>
          <p:cNvCxnSpPr/>
          <p:nvPr/>
        </p:nvCxnSpPr>
        <p:spPr>
          <a:xfrm rot="5400000">
            <a:off x="7689301" y="5059386"/>
            <a:ext cx="1011461" cy="25353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182354" y="5559855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R3’’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 rot="19669960">
            <a:off x="2284635" y="1046967"/>
            <a:ext cx="3146794" cy="1458138"/>
          </a:xfrm>
          <a:prstGeom prst="roundRect">
            <a:avLst/>
          </a:prstGeom>
          <a:noFill/>
          <a:ln w="41275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886932" y="4121290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19044" y="416623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R1</a:t>
            </a:r>
            <a:endParaRPr lang="en-US" sz="2400" b="1" dirty="0"/>
          </a:p>
        </p:txBody>
      </p:sp>
      <p:sp>
        <p:nvSpPr>
          <p:cNvPr id="36" name="Rectangle 35"/>
          <p:cNvSpPr/>
          <p:nvPr/>
        </p:nvSpPr>
        <p:spPr>
          <a:xfrm>
            <a:off x="9228928" y="4175090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R2</a:t>
            </a:r>
            <a:endParaRPr lang="en-US" sz="2400" b="1" dirty="0"/>
          </a:p>
        </p:txBody>
      </p:sp>
      <p:sp>
        <p:nvSpPr>
          <p:cNvPr id="28" name="Rectangle 27"/>
          <p:cNvSpPr/>
          <p:nvPr/>
        </p:nvSpPr>
        <p:spPr>
          <a:xfrm>
            <a:off x="8548114" y="4164190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R1’</a:t>
            </a:r>
            <a:endParaRPr lang="en-US" sz="2400" b="1" dirty="0"/>
          </a:p>
        </p:txBody>
      </p:sp>
      <p:cxnSp>
        <p:nvCxnSpPr>
          <p:cNvPr id="33" name="Curved Connector 32"/>
          <p:cNvCxnSpPr/>
          <p:nvPr/>
        </p:nvCxnSpPr>
        <p:spPr>
          <a:xfrm rot="16200000" flipH="1">
            <a:off x="8850709" y="4639311"/>
            <a:ext cx="990023" cy="844059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5400000">
            <a:off x="7376886" y="6164778"/>
            <a:ext cx="684039" cy="322577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8349434" y="6093829"/>
            <a:ext cx="665170" cy="483344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9481310" y="6164778"/>
            <a:ext cx="684039" cy="322577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16200000" flipH="1">
            <a:off x="10453858" y="6093829"/>
            <a:ext cx="665170" cy="483344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16200000" flipH="1">
            <a:off x="9605632" y="4609839"/>
            <a:ext cx="867254" cy="813709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55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Insertion Another Example </a:t>
            </a:r>
            <a:endParaRPr lang="en-US" sz="3800" dirty="0">
              <a:solidFill>
                <a:srgbClr val="44546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1101012" y="789012"/>
          <a:ext cx="9144000" cy="559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Bitmap Image" r:id="rId3" imgW="5276190" imgH="4334480" progId="PBrush">
                  <p:embed/>
                </p:oleObj>
              </mc:Choice>
              <mc:Fallback>
                <p:oleObj name="Bitmap Image" r:id="rId3" imgW="5276190" imgH="433448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012" y="789012"/>
                        <a:ext cx="9144000" cy="559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14265" y="6231656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Antonin </a:t>
            </a:r>
            <a:r>
              <a:rPr lang="en-US" sz="1400" dirty="0" err="1">
                <a:solidFill>
                  <a:prstClr val="black"/>
                </a:solidFill>
              </a:rPr>
              <a:t>Guttman</a:t>
            </a:r>
            <a:r>
              <a:rPr lang="en-US" sz="1400" dirty="0">
                <a:solidFill>
                  <a:prstClr val="black"/>
                </a:solidFill>
              </a:rPr>
              <a:t>. 1984. R-trees: a dynamic index structure for spatial searching. In </a:t>
            </a:r>
            <a:r>
              <a:rPr lang="en-US" sz="1400" i="1" dirty="0">
                <a:solidFill>
                  <a:prstClr val="black"/>
                </a:solidFill>
              </a:rPr>
              <a:t>Proceedings of the 1984 ACM SIGMOD international conference on Management of data</a:t>
            </a:r>
            <a:r>
              <a:rPr lang="en-US" sz="1400" dirty="0">
                <a:solidFill>
                  <a:prstClr val="black"/>
                </a:solidFill>
              </a:rPr>
              <a:t> (SIGMOD '84)</a:t>
            </a:r>
          </a:p>
        </p:txBody>
      </p:sp>
      <p:sp>
        <p:nvSpPr>
          <p:cNvPr id="2" name="Rectangle 1"/>
          <p:cNvSpPr/>
          <p:nvPr/>
        </p:nvSpPr>
        <p:spPr>
          <a:xfrm>
            <a:off x="3312367" y="1586204"/>
            <a:ext cx="895739" cy="43853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Nw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16685" y="1505339"/>
            <a:ext cx="3598507" cy="84597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Insert the new data point </a:t>
            </a:r>
            <a:r>
              <a:rPr lang="en-US" b="1" dirty="0" err="1">
                <a:solidFill>
                  <a:srgbClr val="FF0000"/>
                </a:solidFill>
              </a:rPr>
              <a:t>Nw</a:t>
            </a:r>
            <a:r>
              <a:rPr lang="en-US" b="1" dirty="0">
                <a:solidFill>
                  <a:srgbClr val="FF0000"/>
                </a:solidFill>
              </a:rPr>
              <a:t> into the R-tree shown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183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Insertion Another </a:t>
            </a:r>
            <a:r>
              <a:rPr lang="en-US" sz="3800" dirty="0" smtClean="0">
                <a:solidFill>
                  <a:srgbClr val="44546A"/>
                </a:solidFill>
              </a:rPr>
              <a:t>Example</a:t>
            </a:r>
            <a:endParaRPr lang="en-US" sz="3800" dirty="0">
              <a:solidFill>
                <a:srgbClr val="44546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/>
          </p:nvPr>
        </p:nvGraphicFramePr>
        <p:xfrm>
          <a:off x="1581919" y="1531776"/>
          <a:ext cx="9204268" cy="398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Bitmap Image" r:id="rId3" imgW="5723810" imgH="2467319" progId="PBrush">
                  <p:embed/>
                </p:oleObj>
              </mc:Choice>
              <mc:Fallback>
                <p:oleObj name="Bitmap Image" r:id="rId3" imgW="5723810" imgH="246731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919" y="1531776"/>
                        <a:ext cx="9204268" cy="3982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14265" y="6231656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Antonin </a:t>
            </a:r>
            <a:r>
              <a:rPr lang="en-US" sz="1400" dirty="0" err="1">
                <a:solidFill>
                  <a:prstClr val="black"/>
                </a:solidFill>
              </a:rPr>
              <a:t>Guttman</a:t>
            </a:r>
            <a:r>
              <a:rPr lang="en-US" sz="1400" dirty="0">
                <a:solidFill>
                  <a:prstClr val="black"/>
                </a:solidFill>
              </a:rPr>
              <a:t>. 1984. R-trees: a dynamic index structure for spatial searching. In </a:t>
            </a:r>
            <a:r>
              <a:rPr lang="en-US" sz="1400" i="1" dirty="0">
                <a:solidFill>
                  <a:prstClr val="black"/>
                </a:solidFill>
              </a:rPr>
              <a:t>Proceedings of the 1984 ACM SIGMOD international conference on Management of data</a:t>
            </a:r>
            <a:r>
              <a:rPr lang="en-US" sz="1400" dirty="0">
                <a:solidFill>
                  <a:prstClr val="black"/>
                </a:solidFill>
              </a:rPr>
              <a:t> (SIGMOD '84)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79273" y="5354158"/>
            <a:ext cx="895739" cy="43853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Nw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775012" y="4758613"/>
            <a:ext cx="517391" cy="59311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894938" y="5505062"/>
            <a:ext cx="3247053" cy="633705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Nw</a:t>
            </a:r>
            <a:r>
              <a:rPr lang="en-US" b="1" dirty="0">
                <a:solidFill>
                  <a:srgbClr val="0070C0"/>
                </a:solidFill>
              </a:rPr>
              <a:t> goes here creating an overflow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785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Insertion Another </a:t>
            </a:r>
            <a:r>
              <a:rPr lang="en-US" sz="3800" dirty="0" smtClean="0">
                <a:solidFill>
                  <a:srgbClr val="44546A"/>
                </a:solidFill>
              </a:rPr>
              <a:t>Example</a:t>
            </a:r>
            <a:endParaRPr lang="en-US" sz="3800" dirty="0">
              <a:solidFill>
                <a:srgbClr val="44546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/>
          </p:nvPr>
        </p:nvGraphicFramePr>
        <p:xfrm>
          <a:off x="1581919" y="1531776"/>
          <a:ext cx="9204268" cy="398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Bitmap Image" r:id="rId3" imgW="5723810" imgH="2467319" progId="PBrush">
                  <p:embed/>
                </p:oleObj>
              </mc:Choice>
              <mc:Fallback>
                <p:oleObj name="Bitmap Image" r:id="rId3" imgW="5723810" imgH="246731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919" y="1531776"/>
                        <a:ext cx="9204268" cy="3982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879273" y="5354158"/>
            <a:ext cx="895739" cy="43853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Nw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775012" y="4758613"/>
            <a:ext cx="517391" cy="59311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894938" y="5505062"/>
            <a:ext cx="3247053" cy="633705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Nw</a:t>
            </a:r>
            <a:r>
              <a:rPr lang="en-US" b="1" dirty="0">
                <a:solidFill>
                  <a:srgbClr val="0070C0"/>
                </a:solidFill>
              </a:rPr>
              <a:t> goes here creating an overflow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526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</a:t>
            </a:r>
            <a:r>
              <a:rPr lang="en-US" sz="3800" dirty="0" smtClean="0">
                <a:solidFill>
                  <a:srgbClr val="44546A"/>
                </a:solidFill>
              </a:rPr>
              <a:t>Another Example Splitting R3</a:t>
            </a:r>
            <a:endParaRPr lang="en-US" sz="3800" dirty="0">
              <a:solidFill>
                <a:srgbClr val="44546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785" y="1711458"/>
            <a:ext cx="4660588" cy="320892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088195" y="2158292"/>
            <a:ext cx="1848581" cy="898807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Nw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H="1">
            <a:off x="6122096" y="1813646"/>
            <a:ext cx="422030" cy="30045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07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</a:t>
            </a:r>
            <a:r>
              <a:rPr lang="en-US" sz="3800" dirty="0" smtClean="0">
                <a:solidFill>
                  <a:srgbClr val="44546A"/>
                </a:solidFill>
              </a:rPr>
              <a:t>Another Example Splitting R3:  Step 1</a:t>
            </a:r>
            <a:endParaRPr lang="en-US" sz="3800" dirty="0">
              <a:solidFill>
                <a:srgbClr val="44546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785" y="1711458"/>
            <a:ext cx="4660588" cy="320892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088195" y="2158292"/>
            <a:ext cx="1848581" cy="898807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Nw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7528" y="1847936"/>
            <a:ext cx="1323833" cy="1031742"/>
          </a:xfrm>
          <a:prstGeom prst="rect">
            <a:avLst/>
          </a:prstGeom>
          <a:noFill/>
          <a:ln w="47625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19182" y="3615396"/>
            <a:ext cx="1485331" cy="1174967"/>
          </a:xfrm>
          <a:prstGeom prst="rect">
            <a:avLst/>
          </a:prstGeom>
          <a:noFill/>
          <a:ln w="47625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H="1">
            <a:off x="6122096" y="1813646"/>
            <a:ext cx="422030" cy="30045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78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</a:t>
            </a:r>
            <a:r>
              <a:rPr lang="en-US" sz="3800" dirty="0" smtClean="0">
                <a:solidFill>
                  <a:srgbClr val="44546A"/>
                </a:solidFill>
              </a:rPr>
              <a:t>Another Example Splitting R3:  Step 2</a:t>
            </a:r>
            <a:endParaRPr lang="en-US" sz="3800" dirty="0">
              <a:solidFill>
                <a:srgbClr val="44546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785" y="1711458"/>
            <a:ext cx="4660588" cy="320892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088195" y="2158292"/>
            <a:ext cx="1848581" cy="898807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Nw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7528" y="1847936"/>
            <a:ext cx="1323833" cy="2273898"/>
          </a:xfrm>
          <a:prstGeom prst="rect">
            <a:avLst/>
          </a:prstGeom>
          <a:noFill/>
          <a:ln w="47625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19182" y="3615396"/>
            <a:ext cx="1485331" cy="1174967"/>
          </a:xfrm>
          <a:prstGeom prst="rect">
            <a:avLst/>
          </a:prstGeom>
          <a:noFill/>
          <a:ln w="47625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H="1">
            <a:off x="6122096" y="1813646"/>
            <a:ext cx="422030" cy="30045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74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rgbClr val="44546A"/>
                </a:solidFill>
              </a:rPr>
              <a:t>R-tree – </a:t>
            </a:r>
            <a:r>
              <a:rPr lang="en-US" sz="3800" dirty="0" smtClean="0">
                <a:solidFill>
                  <a:srgbClr val="44546A"/>
                </a:solidFill>
              </a:rPr>
              <a:t>Another Example Splitting R3:  Step 3</a:t>
            </a:r>
            <a:endParaRPr lang="en-US" sz="3800" dirty="0">
              <a:solidFill>
                <a:srgbClr val="44546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785" y="1711458"/>
            <a:ext cx="4660588" cy="320892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088195" y="2158292"/>
            <a:ext cx="1848581" cy="898807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Nw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7528" y="1847936"/>
            <a:ext cx="1323833" cy="2273898"/>
          </a:xfrm>
          <a:prstGeom prst="rect">
            <a:avLst/>
          </a:prstGeom>
          <a:noFill/>
          <a:ln w="47625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19182" y="2158292"/>
            <a:ext cx="2017594" cy="2632071"/>
          </a:xfrm>
          <a:prstGeom prst="rect">
            <a:avLst/>
          </a:prstGeom>
          <a:noFill/>
          <a:ln w="47625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H="1">
            <a:off x="6122096" y="1813646"/>
            <a:ext cx="422030" cy="30045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08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370</Words>
  <Application>Microsoft Office PowerPoint</Application>
  <PresentationFormat>Widescreen</PresentationFormat>
  <Paragraphs>103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Century Gothic</vt:lpstr>
      <vt:lpstr>Times New Roman</vt:lpstr>
      <vt:lpstr>Wingdings</vt:lpstr>
      <vt:lpstr>Presentation level design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Viswanath Gunturi</dc:creator>
  <cp:lastModifiedBy>Viswanath Gunturi</cp:lastModifiedBy>
  <cp:revision>62</cp:revision>
  <dcterms:created xsi:type="dcterms:W3CDTF">2015-10-16T04:54:44Z</dcterms:created>
  <dcterms:modified xsi:type="dcterms:W3CDTF">2015-10-16T06:00:12Z</dcterms:modified>
</cp:coreProperties>
</file>