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2"/>
  </p:sldMasterIdLst>
  <p:notesMasterIdLst>
    <p:notesMasterId r:id="rId35"/>
  </p:notesMasterIdLst>
  <p:handoutMasterIdLst>
    <p:handoutMasterId r:id="rId36"/>
  </p:handoutMasterIdLst>
  <p:sldIdLst>
    <p:sldId id="257" r:id="rId3"/>
    <p:sldId id="335" r:id="rId4"/>
    <p:sldId id="336" r:id="rId5"/>
    <p:sldId id="337" r:id="rId6"/>
    <p:sldId id="338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2" r:id="rId17"/>
    <p:sldId id="354" r:id="rId18"/>
    <p:sldId id="361" r:id="rId19"/>
    <p:sldId id="353" r:id="rId20"/>
    <p:sldId id="355" r:id="rId21"/>
    <p:sldId id="356" r:id="rId22"/>
    <p:sldId id="357" r:id="rId23"/>
    <p:sldId id="362" r:id="rId24"/>
    <p:sldId id="358" r:id="rId25"/>
    <p:sldId id="359" r:id="rId26"/>
    <p:sldId id="363" r:id="rId27"/>
    <p:sldId id="365" r:id="rId28"/>
    <p:sldId id="360" r:id="rId29"/>
    <p:sldId id="364" r:id="rId30"/>
    <p:sldId id="340" r:id="rId31"/>
    <p:sldId id="341" r:id="rId32"/>
    <p:sldId id="367" r:id="rId33"/>
    <p:sldId id="366" r:id="rId3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E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10/30/2015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10/30/2015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10/30/2015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10/30/2015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10/30/2015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10/30/2015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10/30/2015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 smtClean="0"/>
              <a:t>Spatial Networks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Introduction to Spatial Computing CSE 5ISC</a:t>
            </a:r>
            <a:endParaRPr 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2772033" y="6379403"/>
            <a:ext cx="6647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</a:t>
            </a:r>
            <a:r>
              <a:rPr lang="en-US" sz="1600" dirty="0" smtClean="0"/>
              <a:t>adapted from </a:t>
            </a:r>
            <a:r>
              <a:rPr lang="en-US" altLang="en-US" sz="1600" i="1" dirty="0" smtClean="0"/>
              <a:t>Shashi </a:t>
            </a:r>
            <a:r>
              <a:rPr lang="en-US" altLang="en-US" sz="1600" i="1" dirty="0" err="1" smtClean="0"/>
              <a:t>Shekhar</a:t>
            </a:r>
            <a:r>
              <a:rPr lang="en-US" altLang="en-US" sz="1600" i="1" dirty="0" smtClean="0"/>
              <a:t>, University of Minnesota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-50335"/>
            <a:ext cx="8726793" cy="2368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76" y="103459"/>
            <a:ext cx="1982396" cy="28816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8934" y="3777145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50153" y="2138815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13530" y="5590202"/>
            <a:ext cx="1515734" cy="59150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(11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7709" y="4626608"/>
            <a:ext cx="1523627" cy="4266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7708" y="6307507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6751" y="3002583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4" name="Oval 13"/>
          <p:cNvSpPr/>
          <p:nvPr/>
        </p:nvSpPr>
        <p:spPr>
          <a:xfrm>
            <a:off x="2516450" y="4106595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2008" y="5305270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A </a:t>
            </a:r>
            <a:r>
              <a:rPr lang="en-US" sz="2000" b="1" dirty="0" smtClean="0">
                <a:solidFill>
                  <a:srgbClr val="7030A0"/>
                </a:solidFill>
              </a:rPr>
              <a:t>6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36728" y="2907920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6542" y="4044912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2730" y="5339795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6542" y="2875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7" y="503986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07854" y="611939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8" idx="4"/>
            <a:endCxn id="13" idx="0"/>
          </p:cNvCxnSpPr>
          <p:nvPr/>
        </p:nvCxnSpPr>
        <p:spPr>
          <a:xfrm>
            <a:off x="5627031" y="2601849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78486" y="26831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4" idx="0"/>
            <a:endCxn id="13" idx="4"/>
          </p:cNvCxnSpPr>
          <p:nvPr/>
        </p:nvCxnSpPr>
        <p:spPr>
          <a:xfrm flipV="1">
            <a:off x="5654957" y="3513965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90689" y="356507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>
            <a:stCxn id="13" idx="2"/>
            <a:endCxn id="16" idx="6"/>
          </p:cNvCxnSpPr>
          <p:nvPr/>
        </p:nvCxnSpPr>
        <p:spPr>
          <a:xfrm flipH="1" flipV="1">
            <a:off x="3888994" y="3255225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169853" y="292639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13" idx="6"/>
            <a:endCxn id="19" idx="2"/>
          </p:cNvCxnSpPr>
          <p:nvPr/>
        </p:nvCxnSpPr>
        <p:spPr>
          <a:xfrm flipV="1">
            <a:off x="6359017" y="3222643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27630" y="290242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stCxn id="16" idx="4"/>
            <a:endCxn id="14" idx="0"/>
          </p:cNvCxnSpPr>
          <p:nvPr/>
        </p:nvCxnSpPr>
        <p:spPr>
          <a:xfrm flipH="1">
            <a:off x="3192583" y="3602530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228454" y="37146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3" name="Straight Arrow Connector 82"/>
          <p:cNvCxnSpPr>
            <a:stCxn id="14" idx="4"/>
            <a:endCxn id="15" idx="0"/>
          </p:cNvCxnSpPr>
          <p:nvPr/>
        </p:nvCxnSpPr>
        <p:spPr>
          <a:xfrm flipH="1">
            <a:off x="3155501" y="4801205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201367" y="49046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2" name="Straight Arrow Connector 91"/>
          <p:cNvCxnSpPr>
            <a:stCxn id="19" idx="4"/>
            <a:endCxn id="17" idx="0"/>
          </p:cNvCxnSpPr>
          <p:nvPr/>
        </p:nvCxnSpPr>
        <p:spPr>
          <a:xfrm>
            <a:off x="8182675" y="3569948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13022" y="371195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4" name="Straight Arrow Connector 93"/>
          <p:cNvCxnSpPr>
            <a:stCxn id="17" idx="4"/>
            <a:endCxn id="18" idx="0"/>
          </p:cNvCxnSpPr>
          <p:nvPr/>
        </p:nvCxnSpPr>
        <p:spPr>
          <a:xfrm>
            <a:off x="8182675" y="4698413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392242" y="485220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5" name="Straight Arrow Connector 104"/>
          <p:cNvCxnSpPr>
            <a:stCxn id="15" idx="2"/>
            <a:endCxn id="5" idx="3"/>
          </p:cNvCxnSpPr>
          <p:nvPr/>
        </p:nvCxnSpPr>
        <p:spPr>
          <a:xfrm flipH="1" flipV="1">
            <a:off x="1492846" y="5387172"/>
            <a:ext cx="929162" cy="265403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" idx="4"/>
            <a:endCxn id="12" idx="2"/>
          </p:cNvCxnSpPr>
          <p:nvPr/>
        </p:nvCxnSpPr>
        <p:spPr>
          <a:xfrm>
            <a:off x="3155501" y="5999880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567875" y="635263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510310" y="5600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(8,1)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13" name="Straight Arrow Connector 112"/>
          <p:cNvCxnSpPr>
            <a:stCxn id="9" idx="2"/>
            <a:endCxn id="15" idx="6"/>
          </p:cNvCxnSpPr>
          <p:nvPr/>
        </p:nvCxnSpPr>
        <p:spPr>
          <a:xfrm flipH="1" flipV="1">
            <a:off x="3888994" y="5652575"/>
            <a:ext cx="1124536" cy="23337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169853" y="580004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7" name="Straight Arrow Connector 116"/>
          <p:cNvCxnSpPr>
            <a:stCxn id="11" idx="2"/>
            <a:endCxn id="15" idx="7"/>
          </p:cNvCxnSpPr>
          <p:nvPr/>
        </p:nvCxnSpPr>
        <p:spPr>
          <a:xfrm flipH="1">
            <a:off x="3674159" y="4839949"/>
            <a:ext cx="1323550" cy="5670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152268" y="5093607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0" name="Straight Arrow Connector 119"/>
          <p:cNvCxnSpPr>
            <a:stCxn id="9" idx="0"/>
            <a:endCxn id="11" idx="4"/>
          </p:cNvCxnSpPr>
          <p:nvPr/>
        </p:nvCxnSpPr>
        <p:spPr>
          <a:xfrm flipH="1" flipV="1">
            <a:off x="5759523" y="5053290"/>
            <a:ext cx="11874" cy="5369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821294" y="519040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/>
          <p:cNvCxnSpPr>
            <a:stCxn id="12" idx="6"/>
          </p:cNvCxnSpPr>
          <p:nvPr/>
        </p:nvCxnSpPr>
        <p:spPr>
          <a:xfrm flipV="1">
            <a:off x="6529264" y="6436251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722629" y="655072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9" name="Straight Arrow Connector 128"/>
          <p:cNvCxnSpPr>
            <a:stCxn id="18" idx="4"/>
          </p:cNvCxnSpPr>
          <p:nvPr/>
        </p:nvCxnSpPr>
        <p:spPr>
          <a:xfrm>
            <a:off x="8238863" y="5838667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833436" y="575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4" name="Straight Arrow Connector 133"/>
          <p:cNvCxnSpPr>
            <a:stCxn id="9" idx="6"/>
            <a:endCxn id="18" idx="2"/>
          </p:cNvCxnSpPr>
          <p:nvPr/>
        </p:nvCxnSpPr>
        <p:spPr>
          <a:xfrm flipV="1">
            <a:off x="6529264" y="5589231"/>
            <a:ext cx="1033466" cy="29672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6"/>
            <a:endCxn id="18" idx="1"/>
          </p:cNvCxnSpPr>
          <p:nvPr/>
        </p:nvCxnSpPr>
        <p:spPr>
          <a:xfrm>
            <a:off x="6521336" y="4839949"/>
            <a:ext cx="1239429" cy="57290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684233" y="576895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819192" y="481172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Right Arrow 158"/>
          <p:cNvSpPr/>
          <p:nvPr/>
        </p:nvSpPr>
        <p:spPr>
          <a:xfrm>
            <a:off x="270588" y="383847"/>
            <a:ext cx="506453" cy="261257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2480" y="2646792"/>
            <a:ext cx="1498458" cy="67660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Curr</a:t>
            </a:r>
            <a:r>
              <a:rPr lang="en-US" sz="2400" b="1" dirty="0" smtClean="0">
                <a:solidFill>
                  <a:srgbClr val="7030A0"/>
                </a:solidFill>
              </a:rPr>
              <a:t> time = 3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-50335"/>
            <a:ext cx="8726793" cy="2368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76" y="103459"/>
            <a:ext cx="1982396" cy="28816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8934" y="3777145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50153" y="2138815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49728" y="5580201"/>
            <a:ext cx="1407599" cy="611517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(11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5674" y="4605658"/>
            <a:ext cx="1253343" cy="401528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</a:p>
        </p:txBody>
      </p:sp>
      <p:sp>
        <p:nvSpPr>
          <p:cNvPr id="12" name="Oval 11"/>
          <p:cNvSpPr/>
          <p:nvPr/>
        </p:nvSpPr>
        <p:spPr>
          <a:xfrm>
            <a:off x="5027708" y="6307507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6751" y="3002583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4" name="Oval 13"/>
          <p:cNvSpPr/>
          <p:nvPr/>
        </p:nvSpPr>
        <p:spPr>
          <a:xfrm>
            <a:off x="2516450" y="4106595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2008" y="5305270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</a:p>
        </p:txBody>
      </p:sp>
      <p:sp>
        <p:nvSpPr>
          <p:cNvPr id="16" name="Oval 15"/>
          <p:cNvSpPr/>
          <p:nvPr/>
        </p:nvSpPr>
        <p:spPr>
          <a:xfrm>
            <a:off x="2536728" y="2907920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6542" y="4044912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2730" y="5339795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6542" y="2875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7" y="503986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A 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07854" y="611939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8" idx="4"/>
            <a:endCxn id="13" idx="0"/>
          </p:cNvCxnSpPr>
          <p:nvPr/>
        </p:nvCxnSpPr>
        <p:spPr>
          <a:xfrm>
            <a:off x="5627031" y="2601849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78486" y="26831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4" idx="0"/>
            <a:endCxn id="13" idx="4"/>
          </p:cNvCxnSpPr>
          <p:nvPr/>
        </p:nvCxnSpPr>
        <p:spPr>
          <a:xfrm flipV="1">
            <a:off x="5654957" y="3513965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90689" y="356507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>
            <a:stCxn id="13" idx="2"/>
            <a:endCxn id="16" idx="6"/>
          </p:cNvCxnSpPr>
          <p:nvPr/>
        </p:nvCxnSpPr>
        <p:spPr>
          <a:xfrm flipH="1" flipV="1">
            <a:off x="3888994" y="3255225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169853" y="292639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13" idx="6"/>
            <a:endCxn id="19" idx="2"/>
          </p:cNvCxnSpPr>
          <p:nvPr/>
        </p:nvCxnSpPr>
        <p:spPr>
          <a:xfrm flipV="1">
            <a:off x="6359017" y="3222643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27630" y="290242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stCxn id="16" idx="4"/>
            <a:endCxn id="14" idx="0"/>
          </p:cNvCxnSpPr>
          <p:nvPr/>
        </p:nvCxnSpPr>
        <p:spPr>
          <a:xfrm flipH="1">
            <a:off x="3192583" y="3602530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228454" y="37146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3" name="Straight Arrow Connector 82"/>
          <p:cNvCxnSpPr>
            <a:stCxn id="14" idx="4"/>
            <a:endCxn id="15" idx="0"/>
          </p:cNvCxnSpPr>
          <p:nvPr/>
        </p:nvCxnSpPr>
        <p:spPr>
          <a:xfrm flipH="1">
            <a:off x="3155501" y="4801205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201367" y="49046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2" name="Straight Arrow Connector 91"/>
          <p:cNvCxnSpPr>
            <a:stCxn id="19" idx="4"/>
            <a:endCxn id="17" idx="0"/>
          </p:cNvCxnSpPr>
          <p:nvPr/>
        </p:nvCxnSpPr>
        <p:spPr>
          <a:xfrm>
            <a:off x="8182675" y="3569948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13022" y="371195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4" name="Straight Arrow Connector 93"/>
          <p:cNvCxnSpPr>
            <a:stCxn id="17" idx="4"/>
            <a:endCxn id="18" idx="0"/>
          </p:cNvCxnSpPr>
          <p:nvPr/>
        </p:nvCxnSpPr>
        <p:spPr>
          <a:xfrm>
            <a:off x="8182675" y="4698413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392242" y="485220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5" name="Straight Arrow Connector 104"/>
          <p:cNvCxnSpPr>
            <a:stCxn id="15" idx="2"/>
            <a:endCxn id="5" idx="3"/>
          </p:cNvCxnSpPr>
          <p:nvPr/>
        </p:nvCxnSpPr>
        <p:spPr>
          <a:xfrm flipH="1" flipV="1">
            <a:off x="1492846" y="5387172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" idx="4"/>
            <a:endCxn id="12" idx="2"/>
          </p:cNvCxnSpPr>
          <p:nvPr/>
        </p:nvCxnSpPr>
        <p:spPr>
          <a:xfrm>
            <a:off x="3155501" y="5999880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567875" y="635263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510310" y="5600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3" name="Straight Arrow Connector 112"/>
          <p:cNvCxnSpPr>
            <a:stCxn id="9" idx="2"/>
            <a:endCxn id="15" idx="6"/>
          </p:cNvCxnSpPr>
          <p:nvPr/>
        </p:nvCxnSpPr>
        <p:spPr>
          <a:xfrm flipH="1" flipV="1">
            <a:off x="3888994" y="5652575"/>
            <a:ext cx="1160734" cy="23338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169853" y="580004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7" name="Straight Arrow Connector 116"/>
          <p:cNvCxnSpPr>
            <a:stCxn id="11" idx="2"/>
            <a:endCxn id="15" idx="7"/>
          </p:cNvCxnSpPr>
          <p:nvPr/>
        </p:nvCxnSpPr>
        <p:spPr>
          <a:xfrm flipH="1">
            <a:off x="3674159" y="4806422"/>
            <a:ext cx="1431515" cy="60057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117459" y="512247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0" name="Straight Arrow Connector 119"/>
          <p:cNvCxnSpPr>
            <a:stCxn id="9" idx="0"/>
            <a:endCxn id="11" idx="4"/>
          </p:cNvCxnSpPr>
          <p:nvPr/>
        </p:nvCxnSpPr>
        <p:spPr>
          <a:xfrm flipH="1" flipV="1">
            <a:off x="5732346" y="5007186"/>
            <a:ext cx="21182" cy="57301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817752" y="527310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/>
          <p:cNvCxnSpPr>
            <a:stCxn id="12" idx="6"/>
          </p:cNvCxnSpPr>
          <p:nvPr/>
        </p:nvCxnSpPr>
        <p:spPr>
          <a:xfrm flipV="1">
            <a:off x="6529264" y="6436251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722629" y="655072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9" name="Straight Arrow Connector 128"/>
          <p:cNvCxnSpPr>
            <a:stCxn id="18" idx="4"/>
          </p:cNvCxnSpPr>
          <p:nvPr/>
        </p:nvCxnSpPr>
        <p:spPr>
          <a:xfrm>
            <a:off x="8238863" y="5838667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833436" y="575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4" name="Straight Arrow Connector 133"/>
          <p:cNvCxnSpPr>
            <a:stCxn id="9" idx="6"/>
            <a:endCxn id="18" idx="2"/>
          </p:cNvCxnSpPr>
          <p:nvPr/>
        </p:nvCxnSpPr>
        <p:spPr>
          <a:xfrm flipV="1">
            <a:off x="6457327" y="5589231"/>
            <a:ext cx="1105403" cy="2967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6"/>
            <a:endCxn id="18" idx="1"/>
          </p:cNvCxnSpPr>
          <p:nvPr/>
        </p:nvCxnSpPr>
        <p:spPr>
          <a:xfrm>
            <a:off x="6359017" y="4806422"/>
            <a:ext cx="1401748" cy="6064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684233" y="576895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819192" y="481172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Right Arrow 158"/>
          <p:cNvSpPr/>
          <p:nvPr/>
        </p:nvSpPr>
        <p:spPr>
          <a:xfrm>
            <a:off x="270588" y="383847"/>
            <a:ext cx="506453" cy="261257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2480" y="2646792"/>
            <a:ext cx="1498458" cy="67660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Curr</a:t>
            </a:r>
            <a:r>
              <a:rPr lang="en-US" sz="2400" b="1" dirty="0" smtClean="0">
                <a:solidFill>
                  <a:srgbClr val="7030A0"/>
                </a:solidFill>
              </a:rPr>
              <a:t> time = 4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Limitations of Previous Works</a:t>
            </a:r>
            <a:endParaRPr lang="en-US" sz="3800" dirty="0"/>
          </a:p>
        </p:txBody>
      </p:sp>
      <p:sp>
        <p:nvSpPr>
          <p:cNvPr id="7" name="Rectangle 6"/>
          <p:cNvSpPr/>
          <p:nvPr/>
        </p:nvSpPr>
        <p:spPr>
          <a:xfrm>
            <a:off x="901956" y="965937"/>
            <a:ext cx="92497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9A"/>
                </a:solidFill>
                <a:latin typeface="+mj-lt"/>
              </a:rPr>
              <a:t>A. Capacity-ignorant Approach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- Simple shortest path computation, e.g. A*,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Dijktra’s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, etc.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- e.g. EXIT89 (National Fire Protection Association)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Limitation: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Poor solution quality as evacuee population grows</a:t>
            </a:r>
            <a:endParaRPr lang="en-US" sz="2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3965" y="2808379"/>
            <a:ext cx="109665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3339A"/>
                </a:solidFill>
                <a:latin typeface="+mj-lt"/>
              </a:rPr>
              <a:t>B. Operations Research: Time-Expanded Graph + Linear Programming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Optimal solution, e.g. EVACNET (U. FL), Hoppe and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</a:rPr>
              <a:t>Tardos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(Cornell U).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Limitation: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- High computational complexity =&gt; Does not scale to large problems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- Users need to guess an upper bound on evacuation time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Inaccurate guess =&gt; either no solution or increased computation cost!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3965" y="5020153"/>
            <a:ext cx="105840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CD"/>
                </a:solidFill>
                <a:latin typeface="+mj-lt"/>
              </a:rPr>
              <a:t>C. Transportation Science: Dynamic Traffic Assignment</a:t>
            </a:r>
          </a:p>
          <a:p>
            <a:r>
              <a:rPr lang="en-US" sz="20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Game Theory: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Wardrop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Equilibrium, e.g. DYNASMART (FHWA), DYNAMIT(MIT)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Limitation: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Extremely high compute time</a:t>
            </a:r>
          </a:p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- Is Evacuation an equilibrium phenomena?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1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Capacity Constrained Route Planer (CCRP) </a:t>
            </a:r>
            <a:endParaRPr lang="en-US" sz="3800" dirty="0"/>
          </a:p>
        </p:txBody>
      </p:sp>
      <p:sp>
        <p:nvSpPr>
          <p:cNvPr id="2" name="Rectangle 1"/>
          <p:cNvSpPr/>
          <p:nvPr/>
        </p:nvSpPr>
        <p:spPr>
          <a:xfrm>
            <a:off x="810060" y="2213054"/>
            <a:ext cx="1030524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j-lt"/>
              </a:rPr>
              <a:t>Time-series attributes</a:t>
            </a:r>
          </a:p>
          <a:p>
            <a:pPr lvl="1"/>
            <a:r>
              <a:rPr lang="en-US" sz="2000" i="1" dirty="0" err="1">
                <a:solidFill>
                  <a:srgbClr val="33339A"/>
                </a:solidFill>
                <a:latin typeface="+mj-lt"/>
              </a:rPr>
              <a:t>Available_Node_Capacity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33339A"/>
                </a:solidFill>
                <a:latin typeface="+mj-lt"/>
              </a:rPr>
              <a:t>(</a:t>
            </a:r>
            <a:r>
              <a:rPr lang="en-US" sz="2000" i="1" dirty="0" smtClean="0">
                <a:solidFill>
                  <a:srgbClr val="33339A"/>
                </a:solidFill>
                <a:latin typeface="+mj-lt"/>
              </a:rPr>
              <a:t>Ni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, </a:t>
            </a:r>
            <a:r>
              <a:rPr lang="en-US" sz="2000" i="1" dirty="0" smtClean="0">
                <a:solidFill>
                  <a:srgbClr val="33339A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rgbClr val="33339A"/>
                </a:solidFill>
                <a:latin typeface="+mj-lt"/>
              </a:rPr>
              <a:t>)</a:t>
            </a:r>
            <a:endParaRPr lang="en-US" sz="2000" dirty="0">
              <a:solidFill>
                <a:srgbClr val="33339A"/>
              </a:solidFill>
              <a:latin typeface="+mj-lt"/>
            </a:endParaRPr>
          </a:p>
          <a:p>
            <a:pPr lvl="1"/>
            <a:r>
              <a:rPr lang="en-US" sz="2000" i="1" dirty="0" smtClean="0">
                <a:solidFill>
                  <a:srgbClr val="33339A"/>
                </a:solidFill>
                <a:latin typeface="+mj-lt"/>
              </a:rPr>
              <a:t>		= </a:t>
            </a:r>
            <a:r>
              <a:rPr lang="en-US" sz="2000" i="1" dirty="0">
                <a:solidFill>
                  <a:srgbClr val="000000"/>
                </a:solidFill>
                <a:latin typeface="+mj-lt"/>
              </a:rPr>
              <a:t>#additional evacuees that can stay at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node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Ni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at time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t</a:t>
            </a:r>
          </a:p>
          <a:p>
            <a:pPr lvl="1"/>
            <a:r>
              <a:rPr lang="en-US" sz="2000" i="1" dirty="0" err="1">
                <a:solidFill>
                  <a:srgbClr val="33339A"/>
                </a:solidFill>
                <a:latin typeface="+mj-lt"/>
              </a:rPr>
              <a:t>Available_Edge_Capacity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33339A"/>
                </a:solidFill>
                <a:latin typeface="+mj-lt"/>
              </a:rPr>
              <a:t>(</a:t>
            </a:r>
            <a:r>
              <a:rPr lang="en-US" sz="2000" i="1" dirty="0" smtClean="0">
                <a:solidFill>
                  <a:srgbClr val="33339A"/>
                </a:solidFill>
                <a:latin typeface="+mj-lt"/>
              </a:rPr>
              <a:t>Ni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-</a:t>
            </a:r>
            <a:r>
              <a:rPr lang="en-US" sz="2000" i="1" dirty="0" err="1">
                <a:solidFill>
                  <a:srgbClr val="33339A"/>
                </a:solidFill>
                <a:latin typeface="+mj-lt"/>
              </a:rPr>
              <a:t>Nj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 , </a:t>
            </a:r>
            <a:r>
              <a:rPr lang="en-US" sz="2000" i="1" dirty="0" smtClean="0">
                <a:solidFill>
                  <a:srgbClr val="33339A"/>
                </a:solidFill>
                <a:latin typeface="+mj-lt"/>
              </a:rPr>
              <a:t>t</a:t>
            </a:r>
            <a:r>
              <a:rPr lang="en-US" sz="2000" dirty="0" smtClean="0">
                <a:solidFill>
                  <a:srgbClr val="33339A"/>
                </a:solidFill>
                <a:latin typeface="+mj-lt"/>
              </a:rPr>
              <a:t>)</a:t>
            </a:r>
            <a:endParaRPr lang="en-US" sz="2000" dirty="0">
              <a:solidFill>
                <a:srgbClr val="33339A"/>
              </a:solidFill>
              <a:latin typeface="+mj-lt"/>
            </a:endParaRPr>
          </a:p>
          <a:p>
            <a:pPr lvl="1"/>
            <a:r>
              <a:rPr lang="en-US" sz="2000" i="1" dirty="0" smtClean="0">
                <a:solidFill>
                  <a:srgbClr val="33339A"/>
                </a:solidFill>
                <a:latin typeface="+mj-lt"/>
              </a:rPr>
              <a:t>		=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#additional </a:t>
            </a:r>
            <a:r>
              <a:rPr lang="en-US" sz="2000" dirty="0" err="1">
                <a:solidFill>
                  <a:srgbClr val="33339A"/>
                </a:solidFill>
                <a:latin typeface="+mj-lt"/>
              </a:rPr>
              <a:t>evacuess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 that may travel via edge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Ni -</a:t>
            </a:r>
            <a:r>
              <a:rPr lang="en-US" sz="2000" i="1" dirty="0" err="1">
                <a:solidFill>
                  <a:srgbClr val="33339A"/>
                </a:solidFill>
                <a:latin typeface="+mj-lt"/>
              </a:rPr>
              <a:t>Nj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33339A"/>
                </a:solidFill>
                <a:latin typeface="+mj-lt"/>
              </a:rPr>
              <a:t>at time </a:t>
            </a:r>
            <a:r>
              <a:rPr lang="en-US" sz="2000" i="1" dirty="0">
                <a:solidFill>
                  <a:srgbClr val="33339A"/>
                </a:solidFill>
                <a:latin typeface="+mj-lt"/>
              </a:rPr>
              <a:t>t</a:t>
            </a:r>
          </a:p>
          <a:p>
            <a:endParaRPr lang="en-US" sz="24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Generalize </a:t>
            </a:r>
            <a:r>
              <a:rPr lang="en-US" sz="2400" dirty="0">
                <a:solidFill>
                  <a:schemeClr val="accent2"/>
                </a:solidFill>
                <a:latin typeface="+mj-lt"/>
              </a:rPr>
              <a:t>shortest path algorithms to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+mj-lt"/>
              </a:rPr>
              <a:t>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Honor capacity constraints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latin typeface="+mj-lt"/>
              </a:rPr>
              <a:t>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Spread people over space and time</a:t>
            </a:r>
          </a:p>
          <a:p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060" y="1586204"/>
            <a:ext cx="3565997" cy="4012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Key Ideas for CCRP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Capacity Constrained Route Planer (CCRP) 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780660" y="1356945"/>
            <a:ext cx="1060268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While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(any source node has evacuees) do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Step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 Find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nearest pair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(Source S, Destination D), based on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current available 			capacity of nodes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and edges.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Step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 Compute available flow on shortest route </a:t>
            </a:r>
            <a:r>
              <a:rPr lang="en-US" sz="2000" b="1" i="1" dirty="0">
                <a:solidFill>
                  <a:srgbClr val="3333CD"/>
                </a:solidFill>
                <a:latin typeface="Times New Roman,BoldItalic"/>
              </a:rPr>
              <a:t>R (S,D)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,BoldItalic"/>
              </a:rPr>
              <a:t>		flow </a:t>
            </a: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= 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min { number of current evacuees at S ,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,BoldItalic"/>
              </a:rPr>
              <a:t>		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,BoldItalic"/>
              </a:rPr>
              <a:t>Available_Edge_Capacity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( any edges on R ),</a:t>
            </a:r>
          </a:p>
          <a:p>
            <a:pPr>
              <a:spcAft>
                <a:spcPts val="1200"/>
              </a:spcAft>
            </a:pPr>
            <a:r>
              <a:rPr lang="en-US" sz="2000" b="1" i="1" dirty="0" smtClean="0">
                <a:solidFill>
                  <a:srgbClr val="0000FF"/>
                </a:solidFill>
                <a:latin typeface="Times New Roman,BoldItalic"/>
              </a:rPr>
              <a:t>		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,BoldItalic"/>
              </a:rPr>
              <a:t>Available_Node_Capacity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( any nodes on R ) }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Step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3: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Make reservation of capacity on route </a:t>
            </a:r>
            <a:r>
              <a:rPr lang="en-US" sz="2000" b="1" i="1" dirty="0">
                <a:solidFill>
                  <a:srgbClr val="3333CD"/>
                </a:solidFill>
                <a:latin typeface="Times New Roman,BoldItalic"/>
              </a:rPr>
              <a:t>R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,Bold"/>
              </a:rPr>
              <a:t>		Available 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capacity of each edge on </a:t>
            </a: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R 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reduced by </a:t>
            </a: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flow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,Bold"/>
              </a:rPr>
              <a:t>		Available 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capacity of each incoming nodes on </a:t>
            </a: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R </a:t>
            </a:r>
            <a:r>
              <a:rPr lang="en-US" sz="2000" b="1" dirty="0">
                <a:solidFill>
                  <a:srgbClr val="0000FF"/>
                </a:solidFill>
                <a:latin typeface="Times New Roman,Bold"/>
              </a:rPr>
              <a:t>reduced by </a:t>
            </a:r>
            <a:r>
              <a:rPr lang="en-US" sz="2000" b="1" i="1" dirty="0">
                <a:solidFill>
                  <a:srgbClr val="0000FF"/>
                </a:solidFill>
                <a:latin typeface="Times New Roman,BoldItalic"/>
              </a:rPr>
              <a:t>flow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3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509952" y="3151994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59097" y="1143886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21723" y="4925461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(15)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72992" y="3935566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08726" y="5682356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59841" y="2077864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952375" y="3489646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03026" y="4680119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52375" y="1961293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46600" y="3421154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43748" y="4714644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29767" y="1945433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2255" y="4414716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88872" y="5494246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6135974" y="1606920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01344" y="174854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6135974" y="2589246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71707" y="293992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304641" y="2308598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86998" y="240946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812107" y="2292738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106381" y="239586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628508" y="2655903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654125" y="295870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628508" y="4184256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682385" y="427948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705900" y="2640043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694040" y="308680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719881" y="4074655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873260" y="422705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973864" y="4762021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636519" y="5374729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048893" y="572748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91328" y="497506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370012" y="5027424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650871" y="517489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4155177" y="4163913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48560" y="4432187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6240530" y="4392260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223590" y="456488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7010282" y="5811100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203647" y="592557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719881" y="5213516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314454" y="51260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977215" y="4964080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908068" y="4163913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165251" y="51438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50925" y="414787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113" y="116061"/>
            <a:ext cx="2096940" cy="30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1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(15)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96966" y="635315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30" y="59458"/>
            <a:ext cx="4399078" cy="1935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1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(15)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30" y="59458"/>
            <a:ext cx="4399078" cy="1935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67095"/>
              </p:ext>
            </p:extLst>
          </p:nvPr>
        </p:nvGraphicFramePr>
        <p:xfrm>
          <a:off x="1762929" y="4156877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59137"/>
              </p:ext>
            </p:extLst>
          </p:nvPr>
        </p:nvGraphicFramePr>
        <p:xfrm>
          <a:off x="4231678" y="561258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1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(15)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30" y="59458"/>
            <a:ext cx="4399078" cy="1935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72433" y="2691779"/>
            <a:ext cx="2771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Reserve for 6 evacuees and update edge reservation table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0925"/>
              </p:ext>
            </p:extLst>
          </p:nvPr>
        </p:nvGraphicFramePr>
        <p:xfrm>
          <a:off x="1762929" y="4156877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03892"/>
              </p:ext>
            </p:extLst>
          </p:nvPr>
        </p:nvGraphicFramePr>
        <p:xfrm>
          <a:off x="4231678" y="561258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1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(9)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30" y="59458"/>
            <a:ext cx="4399078" cy="1935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30741" y="2993831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Evacuation Route Planning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2144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2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(9)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96966" y="635315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39" y="9281"/>
            <a:ext cx="4671588" cy="20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2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(9)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41399"/>
              </p:ext>
            </p:extLst>
          </p:nvPr>
        </p:nvGraphicFramePr>
        <p:xfrm>
          <a:off x="1762929" y="4156877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05252"/>
              </p:ext>
            </p:extLst>
          </p:nvPr>
        </p:nvGraphicFramePr>
        <p:xfrm>
          <a:off x="4231678" y="561258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39" y="9281"/>
            <a:ext cx="4671588" cy="20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2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(9)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825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786968" cy="53308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6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88" y="2270248"/>
            <a:ext cx="2627433" cy="32499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773239"/>
              </p:ext>
            </p:extLst>
          </p:nvPr>
        </p:nvGraphicFramePr>
        <p:xfrm>
          <a:off x="1762929" y="4156877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16672"/>
              </p:ext>
            </p:extLst>
          </p:nvPr>
        </p:nvGraphicFramePr>
        <p:xfrm>
          <a:off x="4231678" y="561258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39" y="9281"/>
            <a:ext cx="4671588" cy="2029451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72433" y="2691779"/>
            <a:ext cx="2771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Reserve for 6 evacuees and update edge reservation table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3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(3)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 + 6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1045493" cy="765922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N11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21" y="-10841"/>
            <a:ext cx="4400179" cy="19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3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(3)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 + 6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1045493" cy="765922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N11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21" y="-10841"/>
            <a:ext cx="4400179" cy="1930133"/>
          </a:xfrm>
          <a:prstGeom prst="rect">
            <a:avLst/>
          </a:prstGeom>
        </p:spPr>
      </p:pic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65715"/>
              </p:ext>
            </p:extLst>
          </p:nvPr>
        </p:nvGraphicFramePr>
        <p:xfrm>
          <a:off x="6707928" y="5185989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00926"/>
              </p:ext>
            </p:extLst>
          </p:nvPr>
        </p:nvGraphicFramePr>
        <p:xfrm>
          <a:off x="9894748" y="4619991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7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3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5258025" y="37776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07170" y="1769561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9796" y="55511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(3)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1065" y="45612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6799" y="63080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07914" y="27035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2700448" y="41153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099" y="53057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00448" y="25869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94673" y="40468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91821" y="53403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77840" y="25711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328" y="504039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 + 6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6945" y="61199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 flipH="1">
            <a:off x="5884047" y="2232595"/>
            <a:ext cx="1" cy="470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49417" y="2374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5884047" y="32149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780" y="35655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052714" y="2934273"/>
            <a:ext cx="1155200" cy="249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35071" y="30351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6560180" y="29184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4454" y="30215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3376581" y="3281578"/>
            <a:ext cx="0" cy="83374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402198" y="35843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3376581" y="4809931"/>
            <a:ext cx="8011" cy="4958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0458" y="4905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8453973" y="32657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2113" y="37124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8467954" y="47003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621333" y="48527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1721937" y="5387696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3384592" y="60004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88879" y="61081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9401" y="56007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118085" y="56530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09886" y="53982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3903250" y="47895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96633" y="50578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5988603" y="50179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971663" y="51905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6758355" y="64367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951720" y="65512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8467954" y="5839191"/>
            <a:ext cx="1122243" cy="316854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062527" y="57517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6725288" y="5589755"/>
            <a:ext cx="1066533" cy="264276"/>
          </a:xfrm>
          <a:prstGeom prst="straightConnector1">
            <a:avLst/>
          </a:prstGeom>
          <a:ln w="857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6656141" y="47895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913324" y="576947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98998" y="4773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8291" y="607882"/>
            <a:ext cx="2808037" cy="83723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Quickest route between Source and Destination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6746328" y="1026499"/>
            <a:ext cx="1045493" cy="765922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8637" y="84688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0EB8"/>
                </a:solidFill>
              </a:rPr>
              <a:t>N8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29304" y="83854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N11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59963" y="850659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56582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17490" y="1008486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5442" y="1393348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821" y="-10841"/>
            <a:ext cx="4400179" cy="1930133"/>
          </a:xfrm>
          <a:prstGeom prst="rect">
            <a:avLst/>
          </a:prstGeom>
        </p:spPr>
      </p:pic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92181"/>
              </p:ext>
            </p:extLst>
          </p:nvPr>
        </p:nvGraphicFramePr>
        <p:xfrm>
          <a:off x="6707928" y="5185989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177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76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56439"/>
              </p:ext>
            </p:extLst>
          </p:nvPr>
        </p:nvGraphicFramePr>
        <p:xfrm>
          <a:off x="9894748" y="4619991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" name="Rectangle 65"/>
          <p:cNvSpPr/>
          <p:nvPr/>
        </p:nvSpPr>
        <p:spPr>
          <a:xfrm>
            <a:off x="9513084" y="3192523"/>
            <a:ext cx="2407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Reserve for 3 evacuees and update edge reservation table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4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6050735" y="37859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92592" y="695640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62506" y="55594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775" y="45695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49509" y="63163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624" y="27118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3493158" y="41236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43809" y="53140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3158" y="25952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87383" y="40551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84531" y="53486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0550" y="25794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5535" y="4363589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 + 6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29655" y="61282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>
            <a:off x="5869470" y="1158674"/>
            <a:ext cx="807287" cy="155316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02125" y="16435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6676757" y="32232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12490" y="35738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845424" y="2942573"/>
            <a:ext cx="1155200" cy="249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27781" y="30434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7352890" y="29267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47164" y="30298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4169291" y="3289878"/>
            <a:ext cx="0" cy="83374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94908" y="35926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4169291" y="4818231"/>
            <a:ext cx="8011" cy="49586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23168" y="49134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9246683" y="32740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34823" y="37207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9260664" y="47086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414043" y="48610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2557144" y="4710894"/>
            <a:ext cx="886665" cy="9505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4177302" y="60087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81589" y="61164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17598" y="479939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910795" y="56613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02596" y="54065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4695960" y="47978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89343" y="50661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6781313" y="50262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764373" y="51988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7551065" y="64450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744430" y="6559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9260664" y="58474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855237" y="57600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7517998" y="55980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7448851" y="47978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703211" y="586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91708" y="47818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3101" y="51162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53768" y="50327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N3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84427" y="51539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81046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41954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7789" y="1871840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65" y="31916"/>
            <a:ext cx="4386911" cy="193878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2918468" y="1253644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N6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646962" y="127721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521981" y="1272373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9" name="Right Arrow 68"/>
          <p:cNvSpPr/>
          <p:nvPr/>
        </p:nvSpPr>
        <p:spPr>
          <a:xfrm flipH="1">
            <a:off x="2468058" y="1473077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>
            <a:off x="1274241" y="1440304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3110955" y="944169"/>
            <a:ext cx="198083" cy="378404"/>
          </a:xfrm>
          <a:prstGeom prst="down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84899"/>
              </p:ext>
            </p:extLst>
          </p:nvPr>
        </p:nvGraphicFramePr>
        <p:xfrm>
          <a:off x="2177756" y="534500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38391"/>
              </p:ext>
            </p:extLst>
          </p:nvPr>
        </p:nvGraphicFramePr>
        <p:xfrm>
          <a:off x="4744489" y="1234579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6" name="Rectangular Callout 75"/>
          <p:cNvSpPr/>
          <p:nvPr/>
        </p:nvSpPr>
        <p:spPr>
          <a:xfrm>
            <a:off x="876644" y="2532141"/>
            <a:ext cx="2118057" cy="1330929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reservation tables for (N3,N4) (N4,N6) and (N6, N10) are not shown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4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6050735" y="37859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92592" y="695640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62506" y="55594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775" y="45695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49509" y="63163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624" y="27118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3493158" y="41236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43809" y="53140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3158" y="25952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87383" y="40551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84531" y="53486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0550" y="25794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5535" y="4363589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 + 6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29655" y="61282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>
            <a:off x="5869470" y="1158674"/>
            <a:ext cx="807287" cy="155316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02125" y="16435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6676757" y="32232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12490" y="35738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845424" y="2942573"/>
            <a:ext cx="1155200" cy="249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27781" y="30434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7352890" y="29267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47164" y="30298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4169291" y="3289878"/>
            <a:ext cx="0" cy="83374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94908" y="35926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4169291" y="4818231"/>
            <a:ext cx="8011" cy="49586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23168" y="49134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9246683" y="32740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34823" y="37207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9260664" y="47086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414043" y="48610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2557144" y="4710894"/>
            <a:ext cx="886665" cy="9505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4177302" y="60087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81589" y="61164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17598" y="479939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910795" y="56613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02596" y="54065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4695960" y="47978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89343" y="50661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6781313" y="50262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764373" y="51988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7551065" y="64450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744430" y="6559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9260664" y="58474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855237" y="57600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7517998" y="55980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7448851" y="47978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703211" y="586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91708" y="47818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3101" y="51162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53768" y="50327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N3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84427" y="51539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81046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41954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7789" y="1871840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65" y="31916"/>
            <a:ext cx="4386911" cy="193878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2918468" y="1253644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N6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646962" y="127721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521981" y="1272373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9" name="Right Arrow 68"/>
          <p:cNvSpPr/>
          <p:nvPr/>
        </p:nvSpPr>
        <p:spPr>
          <a:xfrm flipH="1">
            <a:off x="2468058" y="1473077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>
            <a:off x="1274241" y="1440304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3110955" y="944169"/>
            <a:ext cx="198083" cy="378404"/>
          </a:xfrm>
          <a:prstGeom prst="down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91177"/>
              </p:ext>
            </p:extLst>
          </p:nvPr>
        </p:nvGraphicFramePr>
        <p:xfrm>
          <a:off x="2177756" y="5345005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18586"/>
              </p:ext>
            </p:extLst>
          </p:nvPr>
        </p:nvGraphicFramePr>
        <p:xfrm>
          <a:off x="4744489" y="1234579"/>
          <a:ext cx="91152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"/>
                <a:gridCol w="227882"/>
                <a:gridCol w="227882"/>
                <a:gridCol w="227882"/>
              </a:tblGrid>
              <a:tr h="25638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8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6" name="Rectangular Callout 75"/>
          <p:cNvSpPr/>
          <p:nvPr/>
        </p:nvSpPr>
        <p:spPr>
          <a:xfrm>
            <a:off x="876644" y="2532141"/>
            <a:ext cx="2118057" cy="1330929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reservation tables for (N3,N4) (N4,N6) and (N6, N10) are not shown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-49886" y="-50605"/>
            <a:ext cx="7318433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CCRP: Example Input : Iteration 4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6050735" y="3785969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92592" y="695640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(7)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62506" y="5559436"/>
            <a:ext cx="1455492" cy="60579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3775" y="4569541"/>
            <a:ext cx="1335076" cy="45669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49509" y="6316331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00624" y="2711839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3" name="Oval 12"/>
          <p:cNvSpPr/>
          <p:nvPr/>
        </p:nvSpPr>
        <p:spPr>
          <a:xfrm>
            <a:off x="3493158" y="412362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43809" y="5314094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3158" y="259526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87383" y="4055129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84531" y="5348619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70550" y="257940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5535" y="4363589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 + 6 + 3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29655" y="6128221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Arrow Connector 20"/>
          <p:cNvCxnSpPr>
            <a:stCxn id="8" idx="4"/>
            <a:endCxn id="12" idx="0"/>
          </p:cNvCxnSpPr>
          <p:nvPr/>
        </p:nvCxnSpPr>
        <p:spPr>
          <a:xfrm>
            <a:off x="5869470" y="1158674"/>
            <a:ext cx="807287" cy="155316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02125" y="16435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0"/>
            <a:endCxn id="12" idx="4"/>
          </p:cNvCxnSpPr>
          <p:nvPr/>
        </p:nvCxnSpPr>
        <p:spPr>
          <a:xfrm flipH="1" flipV="1">
            <a:off x="6676757" y="3223221"/>
            <a:ext cx="1" cy="5627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12490" y="357389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12" idx="2"/>
            <a:endCxn id="15" idx="6"/>
          </p:cNvCxnSpPr>
          <p:nvPr/>
        </p:nvCxnSpPr>
        <p:spPr>
          <a:xfrm flipH="1" flipV="1">
            <a:off x="4845424" y="2942573"/>
            <a:ext cx="1155200" cy="2495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27781" y="304343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2" idx="6"/>
            <a:endCxn id="18" idx="2"/>
          </p:cNvCxnSpPr>
          <p:nvPr/>
        </p:nvCxnSpPr>
        <p:spPr>
          <a:xfrm flipV="1">
            <a:off x="7352890" y="2926713"/>
            <a:ext cx="1217660" cy="4081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47164" y="30298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15" idx="4"/>
            <a:endCxn id="13" idx="0"/>
          </p:cNvCxnSpPr>
          <p:nvPr/>
        </p:nvCxnSpPr>
        <p:spPr>
          <a:xfrm>
            <a:off x="4169291" y="3289878"/>
            <a:ext cx="0" cy="83374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94908" y="359268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13" idx="4"/>
            <a:endCxn id="14" idx="0"/>
          </p:cNvCxnSpPr>
          <p:nvPr/>
        </p:nvCxnSpPr>
        <p:spPr>
          <a:xfrm>
            <a:off x="4169291" y="4818231"/>
            <a:ext cx="8011" cy="49586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23168" y="49134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8" idx="4"/>
            <a:endCxn id="16" idx="0"/>
          </p:cNvCxnSpPr>
          <p:nvPr/>
        </p:nvCxnSpPr>
        <p:spPr>
          <a:xfrm>
            <a:off x="9246683" y="3274018"/>
            <a:ext cx="16833" cy="7811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34823" y="372077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16" idx="4"/>
            <a:endCxn id="17" idx="0"/>
          </p:cNvCxnSpPr>
          <p:nvPr/>
        </p:nvCxnSpPr>
        <p:spPr>
          <a:xfrm flipH="1">
            <a:off x="9260664" y="4708630"/>
            <a:ext cx="2852" cy="6399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414043" y="486103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4" idx="2"/>
            <a:endCxn id="19" idx="3"/>
          </p:cNvCxnSpPr>
          <p:nvPr/>
        </p:nvCxnSpPr>
        <p:spPr>
          <a:xfrm flipH="1" flipV="1">
            <a:off x="2557144" y="4710894"/>
            <a:ext cx="886665" cy="9505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4"/>
            <a:endCxn id="11" idx="2"/>
          </p:cNvCxnSpPr>
          <p:nvPr/>
        </p:nvCxnSpPr>
        <p:spPr>
          <a:xfrm>
            <a:off x="4177302" y="6008704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81589" y="61164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17598" y="479939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9" idx="2"/>
            <a:endCxn id="14" idx="6"/>
          </p:cNvCxnSpPr>
          <p:nvPr/>
        </p:nvCxnSpPr>
        <p:spPr>
          <a:xfrm flipH="1" flipV="1">
            <a:off x="4910795" y="5661399"/>
            <a:ext cx="1151711" cy="20093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602596" y="540656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0" idx="2"/>
            <a:endCxn id="14" idx="7"/>
          </p:cNvCxnSpPr>
          <p:nvPr/>
        </p:nvCxnSpPr>
        <p:spPr>
          <a:xfrm flipH="1">
            <a:off x="4695960" y="4797888"/>
            <a:ext cx="1417815" cy="61792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89343" y="5066162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9" idx="0"/>
            <a:endCxn id="10" idx="4"/>
          </p:cNvCxnSpPr>
          <p:nvPr/>
        </p:nvCxnSpPr>
        <p:spPr>
          <a:xfrm flipH="1" flipV="1">
            <a:off x="6781313" y="5026235"/>
            <a:ext cx="8939" cy="53320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764373" y="519886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1" idx="6"/>
          </p:cNvCxnSpPr>
          <p:nvPr/>
        </p:nvCxnSpPr>
        <p:spPr>
          <a:xfrm flipV="1">
            <a:off x="7551065" y="6445075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744430" y="65595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7" idx="4"/>
          </p:cNvCxnSpPr>
          <p:nvPr/>
        </p:nvCxnSpPr>
        <p:spPr>
          <a:xfrm>
            <a:off x="9260664" y="5847491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855237" y="576001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9" idx="6"/>
            <a:endCxn id="17" idx="2"/>
          </p:cNvCxnSpPr>
          <p:nvPr/>
        </p:nvCxnSpPr>
        <p:spPr>
          <a:xfrm flipV="1">
            <a:off x="7517998" y="5598055"/>
            <a:ext cx="1066533" cy="26427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6"/>
            <a:endCxn id="17" idx="1"/>
          </p:cNvCxnSpPr>
          <p:nvPr/>
        </p:nvCxnSpPr>
        <p:spPr>
          <a:xfrm>
            <a:off x="7448851" y="4797888"/>
            <a:ext cx="1333715" cy="6237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703211" y="586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91708" y="47818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3101" y="51162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1653768" y="503279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N3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884427" y="515397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N4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>
            <a:off x="1281046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2541954" y="673224"/>
            <a:ext cx="365916" cy="200026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7789" y="1871840"/>
            <a:ext cx="2771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#Evacuees = 3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35425" y="5304630"/>
            <a:ext cx="485192" cy="4101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65" y="31916"/>
            <a:ext cx="4386911" cy="193878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2918468" y="1253644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N6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646962" y="1277211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N10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521981" y="1272373"/>
            <a:ext cx="851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1A0EB8"/>
                </a:solidFill>
              </a:rPr>
              <a:t>N13</a:t>
            </a:r>
            <a:endParaRPr lang="en-US" sz="2800" dirty="0"/>
          </a:p>
        </p:txBody>
      </p:sp>
      <p:sp>
        <p:nvSpPr>
          <p:cNvPr id="69" name="Right Arrow 68"/>
          <p:cNvSpPr/>
          <p:nvPr/>
        </p:nvSpPr>
        <p:spPr>
          <a:xfrm flipH="1">
            <a:off x="2468058" y="1473077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 flipH="1">
            <a:off x="1274241" y="1440304"/>
            <a:ext cx="442055" cy="178801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3110955" y="944169"/>
            <a:ext cx="198083" cy="378404"/>
          </a:xfrm>
          <a:prstGeom prst="downArrow">
            <a:avLst/>
          </a:prstGeom>
          <a:solidFill>
            <a:srgbClr val="7030A0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ular Callout 75"/>
          <p:cNvSpPr/>
          <p:nvPr/>
        </p:nvSpPr>
        <p:spPr>
          <a:xfrm>
            <a:off x="876644" y="2532141"/>
            <a:ext cx="2118057" cy="1330929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Edge reservation tables for (N3,N4) (N4,N6) and (N6, N10) are not shown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Sample Evacuation Scenarios 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6" y="861780"/>
            <a:ext cx="9273806" cy="5858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78687" y="5850662"/>
            <a:ext cx="2096772" cy="8695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Evacuation Zone for </a:t>
            </a:r>
            <a:r>
              <a:rPr lang="en-US" b="1" dirty="0" err="1" smtClean="0">
                <a:solidFill>
                  <a:srgbClr val="7030A0"/>
                </a:solidFill>
              </a:rPr>
              <a:t>Montecello</a:t>
            </a:r>
            <a:r>
              <a:rPr lang="en-US" b="1" dirty="0" smtClean="0">
                <a:solidFill>
                  <a:srgbClr val="7030A0"/>
                </a:solidFill>
              </a:rPr>
              <a:t>, MN, USA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Motivational Scenarios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4265" y="746450"/>
            <a:ext cx="5860676" cy="246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b="1" i="1" dirty="0" smtClean="0">
                <a:solidFill>
                  <a:schemeClr val="accent2"/>
                </a:solidFill>
              </a:rPr>
              <a:t>Large Scale evacuation due to Natural Events </a:t>
            </a:r>
          </a:p>
          <a:p>
            <a:pPr marL="685800" lvl="2"/>
            <a:r>
              <a:rPr lang="en-US" altLang="en-US" sz="1900" dirty="0"/>
              <a:t>E.g., hurricane </a:t>
            </a:r>
            <a:r>
              <a:rPr lang="en-US" altLang="en-US" sz="1900" dirty="0" smtClean="0"/>
              <a:t>evacuations</a:t>
            </a:r>
            <a:endParaRPr lang="en-US" altLang="en-US" sz="1900" b="1" i="1" dirty="0" smtClean="0">
              <a:solidFill>
                <a:schemeClr val="accent2"/>
              </a:solidFill>
            </a:endParaRPr>
          </a:p>
          <a:p>
            <a:r>
              <a:rPr lang="en-US" altLang="en-US" sz="1900" b="1" i="1" dirty="0" smtClean="0">
                <a:solidFill>
                  <a:schemeClr val="accent2"/>
                </a:solidFill>
              </a:rPr>
              <a:t>Evacuation scenarios for cities with nuclear power plants</a:t>
            </a:r>
          </a:p>
          <a:p>
            <a:r>
              <a:rPr lang="en-US" altLang="en-US" sz="1900" b="1" i="1" dirty="0" smtClean="0">
                <a:solidFill>
                  <a:schemeClr val="accent2"/>
                </a:solidFill>
              </a:rPr>
              <a:t>Other scenarios</a:t>
            </a:r>
          </a:p>
          <a:p>
            <a:pPr lvl="1"/>
            <a:r>
              <a:rPr lang="en-US" altLang="en-US" sz="1900" dirty="0" smtClean="0"/>
              <a:t>E.g., Building evacuations and other places of large gatherings e.g., Hajj </a:t>
            </a:r>
          </a:p>
          <a:p>
            <a:pPr lvl="1"/>
            <a:endParaRPr lang="en-US" altLang="en-US" dirty="0"/>
          </a:p>
        </p:txBody>
      </p:sp>
      <p:pic>
        <p:nvPicPr>
          <p:cNvPr id="9218" name="Picture 2" descr="http://rack.0.mshcdn.com/media/ZgkyMDEyLzEyLzA0L2NjL25ld3lvcmt0aW1lLmIzOC5wbmcKcAl0aHVtYgk5NTB4NTM0IwplCWpwZw/bf0bbbba/242/-new-york-times-wall-street-journal-take-down-paywalls-for-hurricane-sandy-7f4fe17f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31" y="273365"/>
            <a:ext cx="4593531" cy="25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urricane Rita-caused traffic jam outside of Houston, Tex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62" y="4044977"/>
            <a:ext cx="4174190" cy="27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61143" y="2985238"/>
            <a:ext cx="3527247" cy="322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700" dirty="0" smtClean="0"/>
              <a:t>Hurricane Sandy New York 2012</a:t>
            </a:r>
            <a:endParaRPr lang="en-US" altLang="en-US" sz="1700" dirty="0"/>
          </a:p>
        </p:txBody>
      </p:sp>
      <p:pic>
        <p:nvPicPr>
          <p:cNvPr id="9222" name="Picture 6" descr="http://ehstoday.com/site-files/ehstoday.com/files/uploads/2012/10/HurricaneEvacuationR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62" y="3307596"/>
            <a:ext cx="2041224" cy="12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30" y="3155093"/>
            <a:ext cx="3496416" cy="3702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470" y="3155093"/>
            <a:ext cx="3394788" cy="37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Old Evacuation Plan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5" y="746450"/>
            <a:ext cx="9708230" cy="60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Plan Generated by CCRP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1" y="746450"/>
            <a:ext cx="9930168" cy="61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2"/>
          <p:cNvSpPr txBox="1">
            <a:spLocks/>
          </p:cNvSpPr>
          <p:nvPr/>
        </p:nvSpPr>
        <p:spPr>
          <a:xfrm>
            <a:off x="704881" y="68895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Capacity Constrained Route Planer (CCRP) </a:t>
            </a:r>
            <a:endParaRPr lang="en-US" sz="3800" dirty="0"/>
          </a:p>
        </p:txBody>
      </p:sp>
      <p:sp>
        <p:nvSpPr>
          <p:cNvPr id="5" name="Rectangle 4"/>
          <p:cNvSpPr/>
          <p:nvPr/>
        </p:nvSpPr>
        <p:spPr>
          <a:xfrm>
            <a:off x="877371" y="928065"/>
            <a:ext cx="105509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rgbClr val="3333CD"/>
                </a:solidFill>
                <a:latin typeface="+mj-lt"/>
              </a:rPr>
              <a:t>Summary of CCRP:</a:t>
            </a:r>
            <a:endParaRPr lang="en-US" sz="2200" b="1" dirty="0">
              <a:solidFill>
                <a:srgbClr val="3333CD"/>
              </a:solidFill>
              <a:latin typeface="+mj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• Each iteration generate route and schedule for one group of evacuee.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• Destination capacity constrains can be accommodated </a:t>
            </a: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if 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needed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• Solution evacuation plan observes capacity constraints of network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• Wait at intermediate </a:t>
            </a: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nodes not considered in this algorithm.</a:t>
            </a:r>
            <a:endParaRPr lang="en-US" sz="2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371" y="4227319"/>
            <a:ext cx="10550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rgbClr val="3333CD"/>
                </a:solidFill>
                <a:latin typeface="+mj-lt"/>
              </a:rPr>
              <a:t>References: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Shekhar</a:t>
            </a:r>
            <a:r>
              <a:rPr lang="en-US" dirty="0" smtClean="0">
                <a:latin typeface="+mj-lt"/>
              </a:rPr>
              <a:t> et. al</a:t>
            </a:r>
            <a:r>
              <a:rPr lang="en-US" dirty="0">
                <a:latin typeface="+mj-lt"/>
              </a:rPr>
              <a:t>.: Experiences with evacuation route planning algorithms. International Journal of Geographical Information Science 26(12): 2253-2265 (2012</a:t>
            </a:r>
            <a:r>
              <a:rPr lang="en-US" dirty="0" smtClean="0">
                <a:latin typeface="+mj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Lu et. al</a:t>
            </a:r>
            <a:r>
              <a:rPr lang="en-US" dirty="0">
                <a:latin typeface="+mj-lt"/>
              </a:rPr>
              <a:t>.: Evacuation Route Planning: a Case Study in Semantic Computing. Int. J. Semantic Computing 1(2): 249-303 (2007</a:t>
            </a:r>
            <a:r>
              <a:rPr lang="en-US" dirty="0" smtClean="0">
                <a:latin typeface="+mj-lt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Lu et. al</a:t>
            </a:r>
            <a:r>
              <a:rPr lang="en-US" dirty="0">
                <a:latin typeface="+mj-lt"/>
              </a:rPr>
              <a:t>.: Capacity Constrained Routing Algorithms for Evacuation Planning: A Summary of Results. SSTD 2005: </a:t>
            </a:r>
            <a:r>
              <a:rPr lang="en-US" dirty="0" smtClean="0">
                <a:latin typeface="+mj-lt"/>
              </a:rPr>
              <a:t>291-307</a:t>
            </a: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55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Problem Definition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852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2"/>
                </a:solidFill>
              </a:rPr>
              <a:t>Given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transportation </a:t>
            </a:r>
            <a:r>
              <a:rPr lang="en-US" sz="2000" dirty="0" smtClean="0"/>
              <a:t>network represented as a spatial network (G= (N,E))</a:t>
            </a:r>
            <a:r>
              <a:rPr lang="en-US" sz="2000" b="1" dirty="0" smtClean="0"/>
              <a:t> </a:t>
            </a:r>
            <a:r>
              <a:rPr lang="en-US" sz="2000" dirty="0"/>
              <a:t>with</a:t>
            </a:r>
          </a:p>
          <a:p>
            <a:pPr lvl="1"/>
            <a:r>
              <a:rPr lang="en-US" sz="2000" dirty="0" smtClean="0"/>
              <a:t>Capacity </a:t>
            </a:r>
            <a:r>
              <a:rPr lang="en-US" sz="2000" dirty="0"/>
              <a:t>constraint for each edge and node</a:t>
            </a:r>
          </a:p>
          <a:p>
            <a:pPr lvl="1"/>
            <a:r>
              <a:rPr lang="en-US" sz="2000" dirty="0" smtClean="0"/>
              <a:t>Travel </a:t>
            </a:r>
            <a:r>
              <a:rPr lang="en-US" sz="2000" dirty="0"/>
              <a:t>time for each edge</a:t>
            </a:r>
          </a:p>
          <a:p>
            <a:pPr lvl="1"/>
            <a:r>
              <a:rPr lang="en-US" sz="2000" dirty="0" smtClean="0"/>
              <a:t>Number </a:t>
            </a:r>
            <a:r>
              <a:rPr lang="en-US" sz="2000" dirty="0"/>
              <a:t>of evacuees and their initial locations</a:t>
            </a:r>
          </a:p>
          <a:p>
            <a:pPr lvl="1"/>
            <a:r>
              <a:rPr lang="en-US" sz="2000" dirty="0" smtClean="0"/>
              <a:t>Evacuation </a:t>
            </a:r>
            <a:r>
              <a:rPr lang="en-US" sz="2000" dirty="0"/>
              <a:t>destinations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Output</a:t>
            </a:r>
          </a:p>
          <a:p>
            <a:pPr lvl="1"/>
            <a:r>
              <a:rPr lang="en-US" sz="2000" dirty="0" smtClean="0"/>
              <a:t>Evacuation </a:t>
            </a:r>
            <a:r>
              <a:rPr lang="en-US" sz="2000" dirty="0"/>
              <a:t>plan consisting of a set of origin-destination routes</a:t>
            </a:r>
          </a:p>
          <a:p>
            <a:pPr lvl="1"/>
            <a:r>
              <a:rPr lang="en-US" sz="2000" dirty="0" smtClean="0"/>
              <a:t>and </a:t>
            </a:r>
            <a:r>
              <a:rPr lang="en-US" sz="2000" dirty="0"/>
              <a:t>a scheduling of evacuees on each route.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Objective</a:t>
            </a:r>
          </a:p>
          <a:p>
            <a:pPr lvl="1"/>
            <a:r>
              <a:rPr lang="en-US" sz="2000" dirty="0" smtClean="0"/>
              <a:t>Minimize </a:t>
            </a:r>
            <a:r>
              <a:rPr lang="en-US" sz="2000" dirty="0"/>
              <a:t>evacuation egress time</a:t>
            </a:r>
          </a:p>
          <a:p>
            <a:pPr lvl="1"/>
            <a:r>
              <a:rPr lang="en-US" sz="2000" dirty="0" smtClean="0"/>
              <a:t>time </a:t>
            </a:r>
            <a:r>
              <a:rPr lang="en-US" sz="2000" dirty="0"/>
              <a:t>from start of evacuation to last evacuee reaching a destination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Constraints</a:t>
            </a:r>
          </a:p>
          <a:p>
            <a:pPr lvl="1"/>
            <a:r>
              <a:rPr lang="en-US" sz="2000" dirty="0" smtClean="0"/>
              <a:t>Route scheduling should observe </a:t>
            </a:r>
            <a:r>
              <a:rPr lang="en-US" sz="2000" b="1" dirty="0" smtClean="0"/>
              <a:t>capacity constraints </a:t>
            </a:r>
            <a:r>
              <a:rPr lang="en-US" sz="2000" dirty="0" smtClean="0"/>
              <a:t>of network</a:t>
            </a:r>
          </a:p>
          <a:p>
            <a:pPr lvl="1"/>
            <a:r>
              <a:rPr lang="en-US" sz="2000" dirty="0" smtClean="0"/>
              <a:t>Reasonable computation time despite limited computer memory</a:t>
            </a:r>
          </a:p>
          <a:p>
            <a:pPr lvl="1"/>
            <a:r>
              <a:rPr lang="en-US" sz="2000" dirty="0" smtClean="0"/>
              <a:t>Capacity constraints and travel times are non-negative integers</a:t>
            </a:r>
          </a:p>
          <a:p>
            <a:pPr lvl="1"/>
            <a:r>
              <a:rPr lang="en-US" sz="2000" dirty="0" smtClean="0"/>
              <a:t>Evacuees start from and end up at nodes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29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A Note on Objective Function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33717" y="1162197"/>
            <a:ext cx="1017494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accent2"/>
                </a:solidFill>
                <a:latin typeface="+mj-lt"/>
              </a:rPr>
              <a:t>Why minimize evacuation time?</a:t>
            </a:r>
          </a:p>
          <a:p>
            <a:pPr marL="800100" lvl="1" indent="-34290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Reduce exposure time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to evacuees</a:t>
            </a:r>
          </a:p>
          <a:p>
            <a:pPr marL="800100" lvl="1" indent="-34290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Since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harm due to many hazards increase with exposure time!</a:t>
            </a:r>
          </a:p>
          <a:p>
            <a:endParaRPr lang="en-US" sz="2100" dirty="0">
              <a:solidFill>
                <a:srgbClr val="3333CD"/>
              </a:solidFill>
              <a:latin typeface="+mj-lt"/>
            </a:endParaRPr>
          </a:p>
          <a:p>
            <a:r>
              <a:rPr lang="en-US" sz="2300" b="1" dirty="0" smtClean="0">
                <a:solidFill>
                  <a:schemeClr val="accent2"/>
                </a:solidFill>
                <a:latin typeface="+mj-lt"/>
              </a:rPr>
              <a:t>Why </a:t>
            </a:r>
            <a:r>
              <a:rPr lang="en-US" sz="2300" b="1" dirty="0">
                <a:solidFill>
                  <a:schemeClr val="accent2"/>
                </a:solidFill>
                <a:latin typeface="+mj-lt"/>
              </a:rPr>
              <a:t>minimize computation time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7030A0"/>
                </a:solidFill>
                <a:latin typeface="+mj-lt"/>
              </a:rPr>
              <a:t>During </a:t>
            </a:r>
            <a:r>
              <a:rPr lang="en-US" sz="2100" b="1" dirty="0">
                <a:solidFill>
                  <a:srgbClr val="7030A0"/>
                </a:solidFill>
                <a:latin typeface="+mj-lt"/>
              </a:rPr>
              <a:t>Evacuation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Unanticipated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events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Bridge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Failure due to Katrina, 100-mile traffic jams due to Rita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Plan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new evacuation routes to respond to events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Contra-flow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based </a:t>
            </a: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plans, i.e., reverse lane </a:t>
            </a:r>
            <a:r>
              <a:rPr lang="en-US" sz="2100" smtClean="0">
                <a:solidFill>
                  <a:srgbClr val="000000"/>
                </a:solidFill>
                <a:latin typeface="+mj-lt"/>
              </a:rPr>
              <a:t>directions based on needs</a:t>
            </a:r>
            <a:endParaRPr lang="en-US" sz="2100" dirty="0">
              <a:solidFill>
                <a:srgbClr val="000000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7030A0"/>
                </a:solidFill>
                <a:latin typeface="+mj-lt"/>
              </a:rPr>
              <a:t>During </a:t>
            </a:r>
            <a:r>
              <a:rPr lang="en-US" sz="2100" b="1" dirty="0">
                <a:solidFill>
                  <a:srgbClr val="7030A0"/>
                </a:solidFill>
                <a:latin typeface="+mj-lt"/>
              </a:rPr>
              <a:t>Planning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Explore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a large number of scenarios Based 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Transportation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Modes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Event </a:t>
            </a:r>
            <a:r>
              <a:rPr lang="en-US" sz="2100" dirty="0">
                <a:solidFill>
                  <a:srgbClr val="000000"/>
                </a:solidFill>
                <a:latin typeface="+mj-lt"/>
              </a:rPr>
              <a:t>location and time</a:t>
            </a:r>
            <a:endParaRPr lang="en-US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0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Sample Input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224" y="444995"/>
            <a:ext cx="1982396" cy="28816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622256" y="3081888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3475" y="1443558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70700" y="4893974"/>
            <a:ext cx="1352266" cy="57532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(15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39226" y="3846168"/>
            <a:ext cx="1615214" cy="449748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21030" y="5612250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00073" y="2307326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8" name="Oval 17"/>
          <p:cNvSpPr/>
          <p:nvPr/>
        </p:nvSpPr>
        <p:spPr>
          <a:xfrm>
            <a:off x="3109772" y="3411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15330" y="4610013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30050" y="2212663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99864" y="3349655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56052" y="4644538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99864" y="2180081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559" y="4344610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1176" y="5424140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13" idx="4"/>
            <a:endCxn id="17" idx="0"/>
          </p:cNvCxnSpPr>
          <p:nvPr/>
        </p:nvCxnSpPr>
        <p:spPr>
          <a:xfrm>
            <a:off x="6220353" y="1906592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371808" y="198790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12" idx="0"/>
            <a:endCxn id="17" idx="4"/>
          </p:cNvCxnSpPr>
          <p:nvPr/>
        </p:nvCxnSpPr>
        <p:spPr>
          <a:xfrm flipV="1">
            <a:off x="6248279" y="2818708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84011" y="286981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17" idx="2"/>
            <a:endCxn id="20" idx="6"/>
          </p:cNvCxnSpPr>
          <p:nvPr/>
        </p:nvCxnSpPr>
        <p:spPr>
          <a:xfrm flipH="1" flipV="1">
            <a:off x="4482316" y="2559968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63175" y="223113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17" idx="6"/>
            <a:endCxn id="23" idx="2"/>
          </p:cNvCxnSpPr>
          <p:nvPr/>
        </p:nvCxnSpPr>
        <p:spPr>
          <a:xfrm flipV="1">
            <a:off x="6952339" y="2527386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20952" y="220716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/>
          <p:cNvCxnSpPr>
            <a:stCxn id="20" idx="4"/>
            <a:endCxn id="18" idx="0"/>
          </p:cNvCxnSpPr>
          <p:nvPr/>
        </p:nvCxnSpPr>
        <p:spPr>
          <a:xfrm flipH="1">
            <a:off x="3785905" y="2907273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21776" y="301934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18" idx="4"/>
            <a:endCxn id="19" idx="0"/>
          </p:cNvCxnSpPr>
          <p:nvPr/>
        </p:nvCxnSpPr>
        <p:spPr>
          <a:xfrm flipH="1">
            <a:off x="3748823" y="4105948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794689" y="420938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>
            <a:stCxn id="23" idx="4"/>
            <a:endCxn id="21" idx="0"/>
          </p:cNvCxnSpPr>
          <p:nvPr/>
        </p:nvCxnSpPr>
        <p:spPr>
          <a:xfrm>
            <a:off x="8775997" y="2874691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806344" y="301669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21" idx="4"/>
            <a:endCxn id="22" idx="0"/>
          </p:cNvCxnSpPr>
          <p:nvPr/>
        </p:nvCxnSpPr>
        <p:spPr>
          <a:xfrm>
            <a:off x="8775997" y="4003156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985564" y="415695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19" idx="2"/>
            <a:endCxn id="24" idx="3"/>
          </p:cNvCxnSpPr>
          <p:nvPr/>
        </p:nvCxnSpPr>
        <p:spPr>
          <a:xfrm flipH="1" flipV="1">
            <a:off x="2086168" y="4691915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9" idx="4"/>
            <a:endCxn id="16" idx="2"/>
          </p:cNvCxnSpPr>
          <p:nvPr/>
        </p:nvCxnSpPr>
        <p:spPr>
          <a:xfrm>
            <a:off x="3748823" y="5304623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161197" y="565737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03632" y="490495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7" name="Straight Arrow Connector 46"/>
          <p:cNvCxnSpPr>
            <a:stCxn id="14" idx="2"/>
            <a:endCxn id="19" idx="6"/>
          </p:cNvCxnSpPr>
          <p:nvPr/>
        </p:nvCxnSpPr>
        <p:spPr>
          <a:xfrm flipH="1" flipV="1">
            <a:off x="4482316" y="4957318"/>
            <a:ext cx="1188384" cy="22431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763175" y="510479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/>
          <p:cNvCxnSpPr>
            <a:stCxn id="15" idx="2"/>
            <a:endCxn id="19" idx="7"/>
          </p:cNvCxnSpPr>
          <p:nvPr/>
        </p:nvCxnSpPr>
        <p:spPr>
          <a:xfrm flipH="1">
            <a:off x="4267481" y="4071042"/>
            <a:ext cx="1271745" cy="64069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661683" y="4529694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1" name="Straight Arrow Connector 50"/>
          <p:cNvCxnSpPr>
            <a:stCxn id="14" idx="0"/>
            <a:endCxn id="15" idx="4"/>
          </p:cNvCxnSpPr>
          <p:nvPr/>
        </p:nvCxnSpPr>
        <p:spPr>
          <a:xfrm flipV="1">
            <a:off x="6346833" y="4295916"/>
            <a:ext cx="0" cy="59805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68600" y="449765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3" name="Straight Arrow Connector 52"/>
          <p:cNvCxnSpPr>
            <a:stCxn id="16" idx="6"/>
          </p:cNvCxnSpPr>
          <p:nvPr/>
        </p:nvCxnSpPr>
        <p:spPr>
          <a:xfrm flipV="1">
            <a:off x="7122586" y="5740994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315951" y="58554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>
            <a:stCxn id="22" idx="4"/>
          </p:cNvCxnSpPr>
          <p:nvPr/>
        </p:nvCxnSpPr>
        <p:spPr>
          <a:xfrm>
            <a:off x="8832185" y="5143410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9426758" y="505593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7" name="Straight Arrow Connector 56"/>
          <p:cNvCxnSpPr>
            <a:stCxn id="14" idx="6"/>
            <a:endCxn id="22" idx="2"/>
          </p:cNvCxnSpPr>
          <p:nvPr/>
        </p:nvCxnSpPr>
        <p:spPr>
          <a:xfrm flipV="1">
            <a:off x="7022966" y="4893974"/>
            <a:ext cx="1133086" cy="28766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6"/>
            <a:endCxn id="22" idx="1"/>
          </p:cNvCxnSpPr>
          <p:nvPr/>
        </p:nvCxnSpPr>
        <p:spPr>
          <a:xfrm>
            <a:off x="7154440" y="4071042"/>
            <a:ext cx="1199647" cy="6465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277555" y="507369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12514" y="411647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2"/>
          <p:cNvSpPr txBox="1">
            <a:spLocks/>
          </p:cNvSpPr>
          <p:nvPr/>
        </p:nvSpPr>
        <p:spPr>
          <a:xfrm>
            <a:off x="614265" y="143540"/>
            <a:ext cx="10515600" cy="602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Evacuation Plan for Input on Previous Slide</a:t>
            </a:r>
            <a:endParaRPr lang="en-US" sz="3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646508" y="5809129"/>
            <a:ext cx="2428951" cy="8695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</a:rPr>
              <a:t>Image Courtesy: Shashi </a:t>
            </a:r>
            <a:r>
              <a:rPr lang="en-US" b="1" dirty="0" err="1" smtClean="0">
                <a:solidFill>
                  <a:srgbClr val="7030A0"/>
                </a:solidFill>
              </a:rPr>
              <a:t>Shekhar</a:t>
            </a:r>
            <a:r>
              <a:rPr lang="en-US" b="1" dirty="0" smtClean="0">
                <a:solidFill>
                  <a:srgbClr val="7030A0"/>
                </a:solidFill>
              </a:rPr>
              <a:t>, UMN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76" y="1208127"/>
            <a:ext cx="11063416" cy="44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-50335"/>
            <a:ext cx="8726793" cy="2368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76" y="103459"/>
            <a:ext cx="1982396" cy="28816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8934" y="3777145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50153" y="2138815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49729" y="5580201"/>
            <a:ext cx="1352266" cy="57532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65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(15)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66919" y="4557482"/>
            <a:ext cx="1335076" cy="50849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</a:p>
        </p:txBody>
      </p:sp>
      <p:sp>
        <p:nvSpPr>
          <p:cNvPr id="12" name="Oval 11"/>
          <p:cNvSpPr/>
          <p:nvPr/>
        </p:nvSpPr>
        <p:spPr>
          <a:xfrm>
            <a:off x="5027708" y="6307507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6751" y="3002583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4" name="Oval 13"/>
          <p:cNvSpPr/>
          <p:nvPr/>
        </p:nvSpPr>
        <p:spPr>
          <a:xfrm>
            <a:off x="2516450" y="4106595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2008" y="5305270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36728" y="2907920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6542" y="4044912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2730" y="5339795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6542" y="2875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7" y="503986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07854" y="611939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8" idx="4"/>
            <a:endCxn id="13" idx="0"/>
          </p:cNvCxnSpPr>
          <p:nvPr/>
        </p:nvCxnSpPr>
        <p:spPr>
          <a:xfrm>
            <a:off x="5627031" y="2601849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78486" y="26831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4" idx="0"/>
            <a:endCxn id="13" idx="4"/>
          </p:cNvCxnSpPr>
          <p:nvPr/>
        </p:nvCxnSpPr>
        <p:spPr>
          <a:xfrm flipV="1">
            <a:off x="5654957" y="3513965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90689" y="356507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>
            <a:stCxn id="13" idx="2"/>
            <a:endCxn id="16" idx="6"/>
          </p:cNvCxnSpPr>
          <p:nvPr/>
        </p:nvCxnSpPr>
        <p:spPr>
          <a:xfrm flipH="1" flipV="1">
            <a:off x="3888994" y="3255225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169853" y="292639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13" idx="6"/>
            <a:endCxn id="19" idx="2"/>
          </p:cNvCxnSpPr>
          <p:nvPr/>
        </p:nvCxnSpPr>
        <p:spPr>
          <a:xfrm flipV="1">
            <a:off x="6359017" y="3222643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27630" y="290242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stCxn id="16" idx="4"/>
            <a:endCxn id="14" idx="0"/>
          </p:cNvCxnSpPr>
          <p:nvPr/>
        </p:nvCxnSpPr>
        <p:spPr>
          <a:xfrm flipH="1">
            <a:off x="3192583" y="3602530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228454" y="37146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3" name="Straight Arrow Connector 82"/>
          <p:cNvCxnSpPr>
            <a:stCxn id="14" idx="4"/>
            <a:endCxn id="15" idx="0"/>
          </p:cNvCxnSpPr>
          <p:nvPr/>
        </p:nvCxnSpPr>
        <p:spPr>
          <a:xfrm flipH="1">
            <a:off x="3155501" y="4801205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201367" y="49046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2" name="Straight Arrow Connector 91"/>
          <p:cNvCxnSpPr>
            <a:stCxn id="19" idx="4"/>
            <a:endCxn id="17" idx="0"/>
          </p:cNvCxnSpPr>
          <p:nvPr/>
        </p:nvCxnSpPr>
        <p:spPr>
          <a:xfrm>
            <a:off x="8182675" y="3569948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13022" y="371195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4" name="Straight Arrow Connector 93"/>
          <p:cNvCxnSpPr>
            <a:stCxn id="17" idx="4"/>
            <a:endCxn id="18" idx="0"/>
          </p:cNvCxnSpPr>
          <p:nvPr/>
        </p:nvCxnSpPr>
        <p:spPr>
          <a:xfrm>
            <a:off x="8182675" y="4698413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392242" y="485220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5" name="Straight Arrow Connector 104"/>
          <p:cNvCxnSpPr>
            <a:stCxn id="15" idx="2"/>
            <a:endCxn id="5" idx="3"/>
          </p:cNvCxnSpPr>
          <p:nvPr/>
        </p:nvCxnSpPr>
        <p:spPr>
          <a:xfrm flipH="1" flipV="1">
            <a:off x="1492846" y="5387172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" idx="4"/>
            <a:endCxn id="12" idx="2"/>
          </p:cNvCxnSpPr>
          <p:nvPr/>
        </p:nvCxnSpPr>
        <p:spPr>
          <a:xfrm>
            <a:off x="3155501" y="5999880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567875" y="635263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510310" y="5600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3" name="Straight Arrow Connector 112"/>
          <p:cNvCxnSpPr>
            <a:stCxn id="9" idx="2"/>
            <a:endCxn id="15" idx="6"/>
          </p:cNvCxnSpPr>
          <p:nvPr/>
        </p:nvCxnSpPr>
        <p:spPr>
          <a:xfrm flipH="1" flipV="1">
            <a:off x="3888994" y="5652575"/>
            <a:ext cx="1160735" cy="21528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169853" y="580004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7" name="Straight Arrow Connector 116"/>
          <p:cNvCxnSpPr>
            <a:stCxn id="11" idx="2"/>
            <a:endCxn id="15" idx="7"/>
          </p:cNvCxnSpPr>
          <p:nvPr/>
        </p:nvCxnSpPr>
        <p:spPr>
          <a:xfrm flipH="1">
            <a:off x="3674159" y="4811728"/>
            <a:ext cx="1392760" cy="5952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068361" y="5224951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0" name="Straight Arrow Connector 119"/>
          <p:cNvCxnSpPr>
            <a:stCxn id="9" idx="0"/>
            <a:endCxn id="11" idx="4"/>
          </p:cNvCxnSpPr>
          <p:nvPr/>
        </p:nvCxnSpPr>
        <p:spPr>
          <a:xfrm flipV="1">
            <a:off x="5725862" y="5065973"/>
            <a:ext cx="8595" cy="51422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817752" y="527310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/>
          <p:cNvCxnSpPr>
            <a:stCxn id="12" idx="6"/>
          </p:cNvCxnSpPr>
          <p:nvPr/>
        </p:nvCxnSpPr>
        <p:spPr>
          <a:xfrm flipV="1">
            <a:off x="6529264" y="6436251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722629" y="655072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9" name="Straight Arrow Connector 128"/>
          <p:cNvCxnSpPr>
            <a:stCxn id="18" idx="4"/>
          </p:cNvCxnSpPr>
          <p:nvPr/>
        </p:nvCxnSpPr>
        <p:spPr>
          <a:xfrm>
            <a:off x="8238863" y="5838667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833436" y="575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4" name="Straight Arrow Connector 133"/>
          <p:cNvCxnSpPr>
            <a:stCxn id="9" idx="6"/>
            <a:endCxn id="18" idx="2"/>
          </p:cNvCxnSpPr>
          <p:nvPr/>
        </p:nvCxnSpPr>
        <p:spPr>
          <a:xfrm flipV="1">
            <a:off x="6401995" y="5589231"/>
            <a:ext cx="1160735" cy="27863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6"/>
            <a:endCxn id="18" idx="1"/>
          </p:cNvCxnSpPr>
          <p:nvPr/>
        </p:nvCxnSpPr>
        <p:spPr>
          <a:xfrm>
            <a:off x="6401995" y="4811728"/>
            <a:ext cx="1358770" cy="60112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684233" y="576895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819192" y="481172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Right Arrow 158"/>
          <p:cNvSpPr/>
          <p:nvPr/>
        </p:nvSpPr>
        <p:spPr>
          <a:xfrm>
            <a:off x="61238" y="383847"/>
            <a:ext cx="715804" cy="261257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04881" y="861780"/>
            <a:ext cx="10638621" cy="560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13" y="-50335"/>
            <a:ext cx="8726793" cy="2368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76" y="103459"/>
            <a:ext cx="1982396" cy="28816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28934" y="3777145"/>
            <a:ext cx="1252046" cy="6164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N2, 50 </a:t>
            </a:r>
            <a:r>
              <a:rPr lang="en-US" b="1" dirty="0" smtClean="0">
                <a:solidFill>
                  <a:srgbClr val="FF0000"/>
                </a:solidFill>
              </a:rPr>
              <a:t>(5)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50153" y="2138815"/>
            <a:ext cx="1953755" cy="463034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N1, 50 </a:t>
            </a:r>
            <a:r>
              <a:rPr lang="en-US" b="1" dirty="0" smtClean="0">
                <a:solidFill>
                  <a:srgbClr val="FF0000"/>
                </a:solidFill>
              </a:rPr>
              <a:t>(10)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10767" y="5392091"/>
            <a:ext cx="1617855" cy="727306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N8, 25</a:t>
            </a:r>
          </a:p>
          <a:p>
            <a:pPr algn="ctr"/>
            <a:r>
              <a:rPr lang="en-US" b="1" dirty="0">
                <a:solidFill>
                  <a:srgbClr val="1A0EB8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(9) </a:t>
            </a:r>
            <a:r>
              <a:rPr lang="en-US" sz="2000" b="1" dirty="0">
                <a:solidFill>
                  <a:srgbClr val="7030A0"/>
                </a:solidFill>
              </a:rPr>
              <a:t>A </a:t>
            </a:r>
            <a:r>
              <a:rPr lang="en-US" sz="2000" b="1" dirty="0" smtClean="0">
                <a:solidFill>
                  <a:srgbClr val="7030A0"/>
                </a:solidFill>
              </a:rPr>
              <a:t>6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45904" y="4541424"/>
            <a:ext cx="1550690" cy="408543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N9, 25</a:t>
            </a:r>
          </a:p>
        </p:txBody>
      </p:sp>
      <p:sp>
        <p:nvSpPr>
          <p:cNvPr id="12" name="Oval 11"/>
          <p:cNvSpPr/>
          <p:nvPr/>
        </p:nvSpPr>
        <p:spPr>
          <a:xfrm>
            <a:off x="5027708" y="6307507"/>
            <a:ext cx="1501556" cy="549969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N12, 18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06751" y="3002583"/>
            <a:ext cx="1352266" cy="51138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N3, 30</a:t>
            </a:r>
          </a:p>
        </p:txBody>
      </p:sp>
      <p:sp>
        <p:nvSpPr>
          <p:cNvPr id="14" name="Oval 13"/>
          <p:cNvSpPr/>
          <p:nvPr/>
        </p:nvSpPr>
        <p:spPr>
          <a:xfrm>
            <a:off x="2516450" y="4106595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N6, 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22008" y="5305270"/>
            <a:ext cx="146698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N10, 30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36728" y="2907920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N4,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06542" y="4044912"/>
            <a:ext cx="1352266" cy="653501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N7,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62730" y="5339795"/>
            <a:ext cx="1352266" cy="498872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N11, 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06542" y="2875338"/>
            <a:ext cx="1352266" cy="694610"/>
          </a:xfrm>
          <a:prstGeom prst="ellipse">
            <a:avLst/>
          </a:prstGeom>
          <a:noFill/>
          <a:ln w="28575">
            <a:solidFill>
              <a:srgbClr val="1A0EB8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A0EB8"/>
                </a:solidFill>
              </a:rPr>
              <a:t>N5,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37" y="503986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07854" y="6119397"/>
            <a:ext cx="1431609" cy="6946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N14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8" idx="4"/>
            <a:endCxn id="13" idx="0"/>
          </p:cNvCxnSpPr>
          <p:nvPr/>
        </p:nvCxnSpPr>
        <p:spPr>
          <a:xfrm>
            <a:off x="5627031" y="2601849"/>
            <a:ext cx="55853" cy="40073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778486" y="268316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4" idx="0"/>
            <a:endCxn id="13" idx="4"/>
          </p:cNvCxnSpPr>
          <p:nvPr/>
        </p:nvCxnSpPr>
        <p:spPr>
          <a:xfrm flipV="1">
            <a:off x="5654957" y="3513965"/>
            <a:ext cx="27927" cy="26318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90689" y="356507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(7,1)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>
            <a:stCxn id="13" idx="2"/>
            <a:endCxn id="16" idx="6"/>
          </p:cNvCxnSpPr>
          <p:nvPr/>
        </p:nvCxnSpPr>
        <p:spPr>
          <a:xfrm flipH="1" flipV="1">
            <a:off x="3888994" y="3255225"/>
            <a:ext cx="1117757" cy="304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169853" y="292639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13" idx="6"/>
            <a:endCxn id="19" idx="2"/>
          </p:cNvCxnSpPr>
          <p:nvPr/>
        </p:nvCxnSpPr>
        <p:spPr>
          <a:xfrm flipV="1">
            <a:off x="6359017" y="3222643"/>
            <a:ext cx="1147525" cy="3563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627630" y="290242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stCxn id="16" idx="4"/>
            <a:endCxn id="14" idx="0"/>
          </p:cNvCxnSpPr>
          <p:nvPr/>
        </p:nvCxnSpPr>
        <p:spPr>
          <a:xfrm flipH="1">
            <a:off x="3192583" y="3602530"/>
            <a:ext cx="20278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228454" y="3714604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3" name="Straight Arrow Connector 82"/>
          <p:cNvCxnSpPr>
            <a:stCxn id="14" idx="4"/>
            <a:endCxn id="15" idx="0"/>
          </p:cNvCxnSpPr>
          <p:nvPr/>
        </p:nvCxnSpPr>
        <p:spPr>
          <a:xfrm flipH="1">
            <a:off x="3155501" y="4801205"/>
            <a:ext cx="37082" cy="50406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201367" y="4904640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(5,5)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2" name="Straight Arrow Connector 91"/>
          <p:cNvCxnSpPr>
            <a:stCxn id="19" idx="4"/>
            <a:endCxn id="17" idx="0"/>
          </p:cNvCxnSpPr>
          <p:nvPr/>
        </p:nvCxnSpPr>
        <p:spPr>
          <a:xfrm>
            <a:off x="8182675" y="3569948"/>
            <a:ext cx="0" cy="47496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13022" y="371195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4" name="Straight Arrow Connector 93"/>
          <p:cNvCxnSpPr>
            <a:stCxn id="17" idx="4"/>
            <a:endCxn id="18" idx="0"/>
          </p:cNvCxnSpPr>
          <p:nvPr/>
        </p:nvCxnSpPr>
        <p:spPr>
          <a:xfrm>
            <a:off x="8182675" y="4698413"/>
            <a:ext cx="56188" cy="64138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392242" y="4852207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5" name="Straight Arrow Connector 104"/>
          <p:cNvCxnSpPr>
            <a:stCxn id="15" idx="2"/>
            <a:endCxn id="5" idx="3"/>
          </p:cNvCxnSpPr>
          <p:nvPr/>
        </p:nvCxnSpPr>
        <p:spPr>
          <a:xfrm flipH="1" flipV="1">
            <a:off x="1492846" y="5387172"/>
            <a:ext cx="929162" cy="26540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5" idx="4"/>
            <a:endCxn id="12" idx="2"/>
          </p:cNvCxnSpPr>
          <p:nvPr/>
        </p:nvCxnSpPr>
        <p:spPr>
          <a:xfrm>
            <a:off x="3155501" y="5999880"/>
            <a:ext cx="1872207" cy="5826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567875" y="635263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510310" y="5600216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(8,1)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3" name="Straight Arrow Connector 112"/>
          <p:cNvCxnSpPr>
            <a:stCxn id="9" idx="2"/>
            <a:endCxn id="15" idx="6"/>
          </p:cNvCxnSpPr>
          <p:nvPr/>
        </p:nvCxnSpPr>
        <p:spPr>
          <a:xfrm flipH="1" flipV="1">
            <a:off x="3888994" y="5652575"/>
            <a:ext cx="1021773" cy="103169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169853" y="5800049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(6,3)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17" name="Straight Arrow Connector 116"/>
          <p:cNvCxnSpPr>
            <a:stCxn id="11" idx="2"/>
            <a:endCxn id="15" idx="7"/>
          </p:cNvCxnSpPr>
          <p:nvPr/>
        </p:nvCxnSpPr>
        <p:spPr>
          <a:xfrm flipH="1">
            <a:off x="3674159" y="4745696"/>
            <a:ext cx="1271745" cy="66129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121850" y="5065645"/>
            <a:ext cx="940438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(14,4)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0" name="Straight Arrow Connector 119"/>
          <p:cNvCxnSpPr>
            <a:stCxn id="9" idx="0"/>
            <a:endCxn id="11" idx="4"/>
          </p:cNvCxnSpPr>
          <p:nvPr/>
        </p:nvCxnSpPr>
        <p:spPr>
          <a:xfrm flipV="1">
            <a:off x="5719695" y="4949967"/>
            <a:ext cx="1554" cy="44212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719694" y="5084852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4" name="Straight Arrow Connector 123"/>
          <p:cNvCxnSpPr>
            <a:stCxn id="12" idx="6"/>
          </p:cNvCxnSpPr>
          <p:nvPr/>
        </p:nvCxnSpPr>
        <p:spPr>
          <a:xfrm flipV="1">
            <a:off x="6529264" y="6436251"/>
            <a:ext cx="2831842" cy="14624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7722629" y="6550723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9" name="Straight Arrow Connector 128"/>
          <p:cNvCxnSpPr>
            <a:stCxn id="18" idx="4"/>
          </p:cNvCxnSpPr>
          <p:nvPr/>
        </p:nvCxnSpPr>
        <p:spPr>
          <a:xfrm>
            <a:off x="8238863" y="5838667"/>
            <a:ext cx="1122243" cy="31685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833436" y="5751191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(3,2)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4" name="Straight Arrow Connector 133"/>
          <p:cNvCxnSpPr>
            <a:stCxn id="9" idx="6"/>
            <a:endCxn id="18" idx="2"/>
          </p:cNvCxnSpPr>
          <p:nvPr/>
        </p:nvCxnSpPr>
        <p:spPr>
          <a:xfrm flipV="1">
            <a:off x="6528622" y="5589231"/>
            <a:ext cx="1034108" cy="16651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" idx="6"/>
            <a:endCxn id="18" idx="1"/>
          </p:cNvCxnSpPr>
          <p:nvPr/>
        </p:nvCxnSpPr>
        <p:spPr>
          <a:xfrm>
            <a:off x="6496594" y="4745696"/>
            <a:ext cx="1264171" cy="667157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684233" y="5768955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(3,3)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819192" y="4811728"/>
            <a:ext cx="678842" cy="228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(6,4)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Right Arrow 158"/>
          <p:cNvSpPr/>
          <p:nvPr/>
        </p:nvSpPr>
        <p:spPr>
          <a:xfrm>
            <a:off x="270588" y="383847"/>
            <a:ext cx="506453" cy="261257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2480" y="2646792"/>
            <a:ext cx="1147665" cy="67660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Start At T=0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3078</Words>
  <Application>Microsoft Office PowerPoint</Application>
  <PresentationFormat>Widescreen</PresentationFormat>
  <Paragraphs>1064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Century Gothic</vt:lpstr>
      <vt:lpstr>Times New Roman</vt:lpstr>
      <vt:lpstr>Times New Roman,Bold</vt:lpstr>
      <vt:lpstr>Times New Roman,BoldItalic</vt:lpstr>
      <vt:lpstr>Wingdings</vt:lpstr>
      <vt:lpstr>Presentation level design</vt:lpstr>
      <vt:lpstr>Introduction to Spatial Computing CSE 5ISC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2015-10-30T08:50:14Z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