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67" r:id="rId3"/>
    <p:sldId id="258" r:id="rId4"/>
    <p:sldId id="259" r:id="rId5"/>
    <p:sldId id="261" r:id="rId6"/>
    <p:sldId id="268" r:id="rId7"/>
    <p:sldId id="263" r:id="rId8"/>
    <p:sldId id="264" r:id="rId9"/>
    <p:sldId id="266" r:id="rId10"/>
    <p:sldId id="265" r:id="rId11"/>
    <p:sldId id="269" r:id="rId12"/>
    <p:sldId id="353" r:id="rId13"/>
    <p:sldId id="281" r:id="rId14"/>
    <p:sldId id="286" r:id="rId15"/>
    <p:sldId id="287" r:id="rId16"/>
    <p:sldId id="393" r:id="rId17"/>
    <p:sldId id="288" r:id="rId18"/>
    <p:sldId id="28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4" r:id="rId31"/>
    <p:sldId id="402" r:id="rId32"/>
    <p:sldId id="405" r:id="rId33"/>
    <p:sldId id="404" r:id="rId34"/>
    <p:sldId id="403" r:id="rId35"/>
    <p:sldId id="401" r:id="rId36"/>
    <p:sldId id="395" r:id="rId37"/>
    <p:sldId id="396" r:id="rId38"/>
    <p:sldId id="397" r:id="rId39"/>
    <p:sldId id="399" r:id="rId40"/>
    <p:sldId id="400" r:id="rId41"/>
    <p:sldId id="392" r:id="rId42"/>
    <p:sldId id="321" r:id="rId43"/>
    <p:sldId id="322" r:id="rId44"/>
    <p:sldId id="359" r:id="rId45"/>
    <p:sldId id="406" r:id="rId46"/>
    <p:sldId id="360" r:id="rId47"/>
    <p:sldId id="323" r:id="rId48"/>
    <p:sldId id="379" r:id="rId49"/>
    <p:sldId id="407" r:id="rId50"/>
    <p:sldId id="408" r:id="rId51"/>
    <p:sldId id="409" r:id="rId52"/>
    <p:sldId id="410" r:id="rId53"/>
    <p:sldId id="412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29"/>
    <a:srgbClr val="FFD13F"/>
    <a:srgbClr val="0075CC"/>
    <a:srgbClr val="003E6C"/>
    <a:srgbClr val="7A0019"/>
    <a:srgbClr val="FFD653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6" autoAdjust="0"/>
  </p:normalViewPr>
  <p:slideViewPr>
    <p:cSldViewPr snapToGrid="0" snapToObjects="1">
      <p:cViewPr varScale="1">
        <p:scale>
          <a:sx n="110" d="100"/>
          <a:sy n="110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21.wmf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0.png"/><Relationship Id="rId7" Type="http://schemas.openxmlformats.org/officeDocument/2006/relationships/image" Target="../media/image57.w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5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4: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994"/>
            <a:ext cx="8610600" cy="4055806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Outliers, Anomalies, Discontinuities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Traffic Data in Twin 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Sensor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and Temporal Outliers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8" descr="m1"/>
          <p:cNvPicPr>
            <a:picLocks noChangeAspect="1" noChangeArrowheads="1"/>
          </p:cNvPicPr>
          <p:nvPr/>
        </p:nvPicPr>
        <p:blipFill>
          <a:blip r:embed="rId2">
            <a:lum bright="32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843" r="12717" b="15843"/>
          <a:stretch>
            <a:fillRect/>
          </a:stretch>
        </p:blipFill>
        <p:spPr bwMode="auto">
          <a:xfrm>
            <a:off x="1205499" y="3102634"/>
            <a:ext cx="2920451" cy="21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734" y="5226437"/>
            <a:ext cx="8159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Unified Approach to Detecting Spatial Outliers,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GeoInformatica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7(2),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Springer, June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2003.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 Summary in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Proc. ACM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SIGKDD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2001) with C.-T.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Lu,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P. Zhang. </a:t>
            </a:r>
            <a:endParaRPr lang="en-US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6" y="1998582"/>
            <a:ext cx="4135643" cy="32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NOT Spatial Data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(SDM)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Querying of Spatial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neighbors of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Canada, or shortest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from Boston to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Houston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hypothesis via a primary data analysis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cancer rate inside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Hinkley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CA higher than outside ?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places have significantly higher cancer rates?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Uninteresting, 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obvious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well-known patterns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(Warmer winter in St. Paul, MN) =&gt; (warmer winter in Minneapolis, MN)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Pacific warming, e.g. El Nino) =&gt; (warmer winter in Minneapolis, MN)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data or pattern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Diaper 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beer sales are correlated </a:t>
            </a:r>
            <a:endParaRPr lang="en-US" alt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Diaper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beer sales are correlated in </a:t>
            </a:r>
            <a:r>
              <a:rPr lang="en-US" altLang="en-US" sz="1600" dirty="0" smtClean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blue-collar areas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(weekday evening)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Quiz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Categorize following into queries, hotspots, spatial outlier, colocation, location prediction: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Which countries are very different from their neighbors?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b) Which highway-stretches have abnormally high accident rates ?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Forecast landfall location for a Hurricane brewing over an ocean?</a:t>
            </a: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(d) Which retail-store-types often co-locate in shopping malls?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(e)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the distance between Beijing and Chicago?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Classical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Statistics 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samples: 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ndependent and 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dentically 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istributed (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Simplifies mathematics underlying statistical methods, e.g., Linear Regression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Certain amount of “clustering” of spatial events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ata samples are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independent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</a:t>
            </a:r>
            <a:r>
              <a:rPr lang="en-US" altLang="en-US" sz="1600" dirty="0" smtClean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metrics</a:t>
            </a:r>
            <a:endParaRPr lang="en-US" altLang="en-US" sz="1600" dirty="0">
              <a:solidFill>
                <a:schemeClr val="tx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2"/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and local Moran’s I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may not be identically distributed!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two places on Earth are exactly alike!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“Degree of Clustering”: K-Function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Purpose: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a point dataset with a complete spatial random (CSR) data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set of points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l-GR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intensity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event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Interpretation: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k(h, data) with </a:t>
            </a:r>
            <a:r>
              <a:rPr lang="en-US" altLang="en-US" sz="1600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CSR)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data)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CSR):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are CSR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&gt; means Points are clustered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&lt; means Points are de-clustered 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74668" y="2135730"/>
            <a:ext cx="6924675" cy="380676"/>
            <a:chOff x="451" y="1121"/>
            <a:chExt cx="4362" cy="247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4532900"/>
                </p:ext>
              </p:extLst>
            </p:nvPr>
          </p:nvGraphicFramePr>
          <p:xfrm>
            <a:off x="451" y="1128"/>
            <a:ext cx="92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3" name="Equation" r:id="rId3" imgW="1079280" imgH="228600" progId="Equation.3">
                    <p:embed/>
                  </p:oleObj>
                </mc:Choice>
                <mc:Fallback>
                  <p:oleObj name="Equation" r:id="rId3" imgW="1079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" y="1128"/>
                          <a:ext cx="92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</a:t>
              </a:r>
              <a:r>
                <a:rPr lang="en-US" altLang="en-US" sz="1600" dirty="0" smtClean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distance </a:t>
              </a:r>
              <a:r>
                <a:rPr lang="en-US" altLang="en-US" sz="1600" i="1" dirty="0" smtClean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 smtClean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75" y="2638831"/>
            <a:ext cx="3356109" cy="23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065" y="4129069"/>
            <a:ext cx="5180409" cy="1686059"/>
            <a:chOff x="172065" y="4129069"/>
            <a:chExt cx="5180409" cy="1686059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" b="68729"/>
            <a:stretch/>
          </p:blipFill>
          <p:spPr bwMode="auto">
            <a:xfrm>
              <a:off x="172065" y="4129069"/>
              <a:ext cx="5180409" cy="13917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3395" y="5469523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CSR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1514" y="5469523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Clustered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33093" y="5476574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De-clustered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2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Definition</a:t>
            </a:r>
          </a:p>
          <a:p>
            <a:endParaRPr lang="en-US" altLang="en-US" sz="2000" dirty="0"/>
          </a:p>
          <a:p>
            <a:pPr marL="457200" lvl="1" indent="0"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K-function of some pair of spatial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pairs are frequently co-located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significance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4836" y="2127532"/>
            <a:ext cx="8539164" cy="974727"/>
            <a:chOff x="428" y="1667"/>
            <a:chExt cx="5379" cy="61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360560"/>
                </p:ext>
              </p:extLst>
            </p:nvPr>
          </p:nvGraphicFramePr>
          <p:xfrm>
            <a:off x="428" y="1667"/>
            <a:ext cx="1485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1" name="Equation" r:id="rId3" imgW="1180800" imgH="253800" progId="Equation.3">
                    <p:embed/>
                  </p:oleObj>
                </mc:Choice>
                <mc:Fallback>
                  <p:oleObj name="Equation" r:id="rId3" imgW="11808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" y="1667"/>
                          <a:ext cx="1485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913" y="1680"/>
              <a:ext cx="389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effectLst/>
                </a:rPr>
                <a:t>[number of type</a:t>
              </a:r>
              <a:r>
                <a:rPr lang="en-US" altLang="en-US" sz="2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2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2800" dirty="0">
                  <a:effectLst/>
                </a:rPr>
                <a:t>event within distance </a:t>
              </a:r>
              <a:r>
                <a:rPr lang="en-US" altLang="en-US" sz="2800" i="1" dirty="0">
                  <a:effectLst/>
                </a:rPr>
                <a:t>h</a:t>
              </a:r>
              <a:r>
                <a:rPr lang="en-US" altLang="en-US" sz="2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effectLst/>
                </a:rPr>
                <a:t>	of a randomly chosen type</a:t>
              </a:r>
              <a:r>
                <a:rPr lang="en-US" altLang="en-US" sz="2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2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2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2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Estimating K-Function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6471" y="3704926"/>
            <a:ext cx="5697538" cy="641350"/>
            <a:chOff x="487" y="1656"/>
            <a:chExt cx="3589" cy="40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160910"/>
                </p:ext>
              </p:extLst>
            </p:nvPr>
          </p:nvGraphicFramePr>
          <p:xfrm>
            <a:off x="487" y="1673"/>
            <a:ext cx="88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0" name="Equation" r:id="rId3" imgW="1041120" imgH="241200" progId="Equation.3">
                    <p:embed/>
                  </p:oleObj>
                </mc:Choice>
                <mc:Fallback>
                  <p:oleObj name="Equation" r:id="rId3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73"/>
                          <a:ext cx="88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84" y="1656"/>
              <a:ext cx="26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[number of type</a:t>
              </a:r>
              <a:r>
                <a:rPr lang="en-US" altLang="en-US" sz="1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1800" dirty="0">
                  <a:effectLst/>
                </a:rPr>
                <a:t>event within distance </a:t>
              </a:r>
              <a:r>
                <a:rPr lang="en-US" altLang="en-US" sz="1800" i="1" dirty="0">
                  <a:effectLst/>
                </a:rPr>
                <a:t>h</a:t>
              </a:r>
              <a:r>
                <a:rPr lang="en-US" altLang="en-US" sz="1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	of a randomly chosen type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003359" y="1736954"/>
            <a:ext cx="6965950" cy="383758"/>
            <a:chOff x="425" y="1121"/>
            <a:chExt cx="4388" cy="249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695047"/>
                </p:ext>
              </p:extLst>
            </p:nvPr>
          </p:nvGraphicFramePr>
          <p:xfrm>
            <a:off x="425" y="1130"/>
            <a:ext cx="92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1" name="Equation" r:id="rId7" imgW="1079280" imgH="228600" progId="Equation.3">
                    <p:embed/>
                  </p:oleObj>
                </mc:Choice>
                <mc:Fallback>
                  <p:oleObj name="Equation" r:id="rId7" imgW="1079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" y="1130"/>
                          <a:ext cx="92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</a:t>
              </a:r>
              <a:r>
                <a:rPr lang="en-US" altLang="en-US" sz="1600" dirty="0" smtClean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distance </a:t>
              </a:r>
              <a:r>
                <a:rPr lang="en-US" altLang="en-US" sz="1600" i="1" dirty="0" smtClean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 smtClean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860109" y="5004865"/>
                <a:ext cx="7911461" cy="470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dirty="0" smtClean="0">
                    <a:effectLst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pt-BR" altLang="en-US" sz="200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000" b="0" i="0" smtClean="0">
                        <a:effectLst/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pt-BR" altLang="en-US" sz="2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en-US" sz="1800" dirty="0" smtClean="0">
                    <a:effectLst/>
                  </a:rPr>
                  <a:t>; A is the area of the study region.</a:t>
                </a:r>
                <a:endParaRPr lang="en-US" altLang="en-US" sz="1800" dirty="0">
                  <a:effectLst/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09" y="5004865"/>
                <a:ext cx="7911461" cy="470193"/>
              </a:xfrm>
              <a:prstGeom prst="rect">
                <a:avLst/>
              </a:prstGeom>
              <a:blipFill rotWithShape="0">
                <a:blip r:embed="rId9"/>
                <a:stretch>
                  <a:fillRect t="-96104" b="-1506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 bwMode="auto">
          <a:xfrm>
            <a:off x="4533899" y="4316888"/>
            <a:ext cx="281940" cy="6879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92930" y="2106841"/>
            <a:ext cx="281940" cy="55575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1292853" y="2668309"/>
                <a:ext cx="6764031" cy="57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effectLst/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pt-BR" altLang="en-US" sz="200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en-US" sz="2000" b="0" i="0" smtClean="0">
                        <a:effectLst/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∑"/>
                        <m:ctrlPr>
                          <a:rPr lang="pt-BR" alt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pt-BR" altLang="en-US" sz="2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altLang="en-US" sz="2000" b="0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en-US" sz="20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effectLst/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𝑒𝑣𝑒𝑛𝑡𝑠</m:t>
                        </m:r>
                      </m:num>
                      <m:den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𝑠𝑡𝑢𝑑𝑦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𝑟𝑒𝑔𝑖𝑜𝑛</m:t>
                        </m:r>
                      </m:den>
                    </m:f>
                  </m:oMath>
                </a14:m>
                <a:r>
                  <a:rPr lang="en-US" altLang="en-US" sz="1800" dirty="0" smtClean="0">
                    <a:effectLst/>
                  </a:rPr>
                  <a:t> </a:t>
                </a:r>
                <a:endParaRPr lang="en-US" altLang="en-US" sz="1800" dirty="0">
                  <a:effectLst/>
                </a:endParaRPr>
              </a:p>
            </p:txBody>
          </p:sp>
        </mc:Choice>
        <mc:Fallback xmlns="">
          <p:sp>
            <p:nvSpPr>
              <p:cNvPr id="1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2853" y="2668309"/>
                <a:ext cx="6764031" cy="5708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2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Pattern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Family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2: Co-locations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 K-function for Example Data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21517" y="3642534"/>
            <a:ext cx="2217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Function for Example Data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52" y="2131197"/>
            <a:ext cx="4747063" cy="36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Background: Association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e.g. (Diaper in T =&gt; Beer in T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probability (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Diaper and Beer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T) = 2/5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Confidence: probability (Beer in T | Diaper in T) = 2/2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based pruning using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monotonicity</a:t>
            </a: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5" y="1851623"/>
            <a:ext cx="5707117" cy="21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/>
                <a:cs typeface="Microsoft Sans Serif"/>
              </a:rPr>
              <a:t>Outline</a:t>
            </a:r>
            <a:endParaRPr lang="en-US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Spatial Pattern Families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mtClean="0"/>
              <a:t>Limitations </a:t>
            </a:r>
            <a:r>
              <a:rPr lang="en-US" sz="2400" dirty="0"/>
              <a:t>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Colocations </a:t>
            </a:r>
            <a:r>
              <a:rPr lang="en-US" sz="2400" dirty="0"/>
              <a:t>and Co-occurrences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Summary</a:t>
            </a:r>
            <a:r>
              <a:rPr lang="en-US" sz="2400" dirty="0"/>
              <a:t>:  What is special about mining spatial data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 smtClean="0">
              <a:latin typeface="Microsoft Sans Serif"/>
              <a:cs typeface="Microsoft Sans Serif"/>
            </a:endParaRPr>
          </a:p>
          <a:p>
            <a:endParaRPr lang="en-US" dirty="0" smtClean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to eliminate infrequent item-sets </a:t>
            </a:r>
            <a:r>
              <a:rPr lang="en-US" sz="2000" dirty="0" smtClean="0"/>
              <a:t>as soon as possible?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6" y="1876535"/>
            <a:ext cx="3731577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Eliminate infrequent singleton sets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547250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659" y="1863441"/>
            <a:ext cx="2165131" cy="20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Make pairs from frequent items &amp; prune infrequent pairs!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379235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416" y="1890575"/>
            <a:ext cx="1912111" cy="206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5632" y="4341676"/>
            <a:ext cx="4314825" cy="946150"/>
            <a:chOff x="304800" y="4839407"/>
            <a:chExt cx="4555909" cy="94530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4839407"/>
              <a:ext cx="63020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MB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5379" y="4839407"/>
              <a:ext cx="48575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BJ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667" y="4839407"/>
              <a:ext cx="56829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MJ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1029" y="4839407"/>
              <a:ext cx="542899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149" y="4839407"/>
              <a:ext cx="62703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8132" y="4839407"/>
              <a:ext cx="482577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CJ</a:t>
              </a:r>
            </a:p>
          </p:txBody>
        </p:sp>
        <p:cxnSp>
          <p:nvCxnSpPr>
            <p:cNvPr id="24" name="Straight Connector 23"/>
            <p:cNvCxnSpPr>
              <a:stCxn id="18" idx="2"/>
            </p:cNvCxnSpPr>
            <p:nvPr/>
          </p:nvCxnSpPr>
          <p:spPr>
            <a:xfrm>
              <a:off x="620698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>
              <a:off x="620698" y="5337434"/>
              <a:ext cx="135724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flipH="1">
              <a:off x="974693" y="5337434"/>
              <a:ext cx="45717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1431872" y="5337434"/>
              <a:ext cx="177315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2"/>
            </p:cNvCxnSpPr>
            <p:nvPr/>
          </p:nvCxnSpPr>
          <p:spPr>
            <a:xfrm flipH="1">
              <a:off x="974693" y="5337434"/>
              <a:ext cx="1373123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2"/>
            </p:cNvCxnSpPr>
            <p:nvPr/>
          </p:nvCxnSpPr>
          <p:spPr>
            <a:xfrm>
              <a:off x="2347816" y="5337434"/>
              <a:ext cx="1917609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2"/>
            </p:cNvCxnSpPr>
            <p:nvPr/>
          </p:nvCxnSpPr>
          <p:spPr>
            <a:xfrm flipH="1">
              <a:off x="1977946" y="5337434"/>
              <a:ext cx="114453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2"/>
            </p:cNvCxnSpPr>
            <p:nvPr/>
          </p:nvCxnSpPr>
          <p:spPr>
            <a:xfrm>
              <a:off x="3122479" y="5337434"/>
              <a:ext cx="82546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2"/>
            </p:cNvCxnSpPr>
            <p:nvPr/>
          </p:nvCxnSpPr>
          <p:spPr>
            <a:xfrm flipH="1">
              <a:off x="1977946" y="5337434"/>
              <a:ext cx="193030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2"/>
            </p:cNvCxnSpPr>
            <p:nvPr/>
          </p:nvCxnSpPr>
          <p:spPr>
            <a:xfrm>
              <a:off x="3908254" y="5337434"/>
              <a:ext cx="357171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2"/>
            </p:cNvCxnSpPr>
            <p:nvPr/>
          </p:nvCxnSpPr>
          <p:spPr>
            <a:xfrm flipH="1">
              <a:off x="3205025" y="5337434"/>
              <a:ext cx="14143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2"/>
            </p:cNvCxnSpPr>
            <p:nvPr/>
          </p:nvCxnSpPr>
          <p:spPr>
            <a:xfrm flipH="1">
              <a:off x="4265425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81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15577"/>
              </p:ext>
            </p:extLst>
          </p:nvPr>
        </p:nvGraphicFramePr>
        <p:xfrm>
          <a:off x="6126988" y="1842181"/>
          <a:ext cx="2640912" cy="203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56"/>
                <a:gridCol w="1320456"/>
              </a:tblGrid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Milk,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Bread,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Milk,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Milk, bread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Bread, Juice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Cookies,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2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Make triples from frequent pairs &amp; Prune infrequent triples!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42" y="1876536"/>
            <a:ext cx="2612500" cy="13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429" y="2408232"/>
            <a:ext cx="1626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642" y="1890576"/>
            <a:ext cx="1664082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247697"/>
            <a:ext cx="6256283" cy="244891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154" y="5955651"/>
              <a:ext cx="7302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0652" y="5968384"/>
              <a:ext cx="1114425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0546" y="5952686"/>
              <a:ext cx="900113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984081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116" y="5984081"/>
              <a:ext cx="7937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6182" y="5984081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383203" y="4435366"/>
            <a:ext cx="596859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MB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65951" y="4435366"/>
            <a:ext cx="460048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BJ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48996" y="4435366"/>
            <a:ext cx="538226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794694" y="4435366"/>
            <a:ext cx="51417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154459" y="4435366"/>
            <a:ext cx="59385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MC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240987" y="4435366"/>
            <a:ext cx="45704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CJ</a:t>
            </a:r>
          </a:p>
        </p:txBody>
      </p:sp>
      <p:cxnSp>
        <p:nvCxnSpPr>
          <p:cNvPr id="24" name="Straight Connector 23"/>
          <p:cNvCxnSpPr>
            <a:stCxn id="18" idx="2"/>
          </p:cNvCxnSpPr>
          <p:nvPr/>
        </p:nvCxnSpPr>
        <p:spPr bwMode="auto">
          <a:xfrm>
            <a:off x="68238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</p:cNvCxnSpPr>
          <p:nvPr/>
        </p:nvCxnSpPr>
        <p:spPr bwMode="auto">
          <a:xfrm>
            <a:off x="682385" y="4933841"/>
            <a:ext cx="1285427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 bwMode="auto">
          <a:xfrm flipH="1">
            <a:off x="1017647" y="4933841"/>
            <a:ext cx="432986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 bwMode="auto">
          <a:xfrm>
            <a:off x="1450634" y="4933841"/>
            <a:ext cx="1679324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</p:cNvCxnSpPr>
          <p:nvPr/>
        </p:nvCxnSpPr>
        <p:spPr bwMode="auto">
          <a:xfrm flipH="1">
            <a:off x="1017647" y="4933841"/>
            <a:ext cx="13004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 bwMode="auto">
          <a:xfrm>
            <a:off x="2318109" y="4933841"/>
            <a:ext cx="1816135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 flipH="1">
            <a:off x="1967812" y="4933841"/>
            <a:ext cx="1083969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</p:cNvCxnSpPr>
          <p:nvPr/>
        </p:nvCxnSpPr>
        <p:spPr bwMode="auto">
          <a:xfrm>
            <a:off x="3051780" y="4933841"/>
            <a:ext cx="78178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2"/>
          </p:cNvCxnSpPr>
          <p:nvPr/>
        </p:nvCxnSpPr>
        <p:spPr bwMode="auto">
          <a:xfrm flipH="1">
            <a:off x="1967812" y="4933841"/>
            <a:ext cx="18281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2"/>
          </p:cNvCxnSpPr>
          <p:nvPr/>
        </p:nvCxnSpPr>
        <p:spPr bwMode="auto">
          <a:xfrm>
            <a:off x="3795974" y="4933841"/>
            <a:ext cx="338271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 bwMode="auto">
          <a:xfrm flipH="1">
            <a:off x="3129957" y="4933841"/>
            <a:ext cx="133955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2"/>
          </p:cNvCxnSpPr>
          <p:nvPr/>
        </p:nvCxnSpPr>
        <p:spPr bwMode="auto">
          <a:xfrm flipH="1">
            <a:off x="413424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842410" y="3878558"/>
            <a:ext cx="702233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724151" y="3878558"/>
            <a:ext cx="649098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MBJ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570923" y="3911426"/>
            <a:ext cx="571551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BCJ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724151" y="3247696"/>
            <a:ext cx="78265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MBCJ</a:t>
            </a:r>
          </a:p>
        </p:txBody>
      </p:sp>
      <p:cxnSp>
        <p:nvCxnSpPr>
          <p:cNvPr id="41" name="Straight Connector 40"/>
          <p:cNvCxnSpPr>
            <a:stCxn id="37" idx="0"/>
            <a:endCxn id="40" idx="2"/>
          </p:cNvCxnSpPr>
          <p:nvPr/>
        </p:nvCxnSpPr>
        <p:spPr bwMode="auto">
          <a:xfrm flipV="1">
            <a:off x="1192809" y="3579561"/>
            <a:ext cx="921950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  <a:endCxn id="38" idx="0"/>
          </p:cNvCxnSpPr>
          <p:nvPr/>
        </p:nvCxnSpPr>
        <p:spPr bwMode="auto">
          <a:xfrm flipH="1">
            <a:off x="2048700" y="3579561"/>
            <a:ext cx="66059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39" idx="0"/>
          </p:cNvCxnSpPr>
          <p:nvPr/>
        </p:nvCxnSpPr>
        <p:spPr bwMode="auto">
          <a:xfrm>
            <a:off x="2114759" y="3579561"/>
            <a:ext cx="1741939" cy="33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2"/>
          </p:cNvCxnSpPr>
          <p:nvPr/>
        </p:nvCxnSpPr>
        <p:spPr bwMode="auto">
          <a:xfrm flipH="1">
            <a:off x="684444" y="4210423"/>
            <a:ext cx="508365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2"/>
          </p:cNvCxnSpPr>
          <p:nvPr/>
        </p:nvCxnSpPr>
        <p:spPr bwMode="auto">
          <a:xfrm>
            <a:off x="1192809" y="4210423"/>
            <a:ext cx="22689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</p:cNvCxnSpPr>
          <p:nvPr/>
        </p:nvCxnSpPr>
        <p:spPr bwMode="auto">
          <a:xfrm>
            <a:off x="1192809" y="4210423"/>
            <a:ext cx="1754864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2"/>
          </p:cNvCxnSpPr>
          <p:nvPr/>
        </p:nvCxnSpPr>
        <p:spPr bwMode="auto">
          <a:xfrm flipH="1">
            <a:off x="684444" y="4210423"/>
            <a:ext cx="1364256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2"/>
          </p:cNvCxnSpPr>
          <p:nvPr/>
        </p:nvCxnSpPr>
        <p:spPr bwMode="auto">
          <a:xfrm>
            <a:off x="2048700" y="4210423"/>
            <a:ext cx="19817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2"/>
          </p:cNvCxnSpPr>
          <p:nvPr/>
        </p:nvCxnSpPr>
        <p:spPr bwMode="auto">
          <a:xfrm>
            <a:off x="2048700" y="4210423"/>
            <a:ext cx="1609821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</p:cNvCxnSpPr>
          <p:nvPr/>
        </p:nvCxnSpPr>
        <p:spPr bwMode="auto">
          <a:xfrm flipH="1">
            <a:off x="2947673" y="4243292"/>
            <a:ext cx="909025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2"/>
          </p:cNvCxnSpPr>
          <p:nvPr/>
        </p:nvCxnSpPr>
        <p:spPr bwMode="auto">
          <a:xfrm flipH="1">
            <a:off x="3658522" y="4243292"/>
            <a:ext cx="198177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2"/>
          </p:cNvCxnSpPr>
          <p:nvPr/>
        </p:nvCxnSpPr>
        <p:spPr bwMode="auto">
          <a:xfrm>
            <a:off x="3856698" y="4243292"/>
            <a:ext cx="445178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2468029" y="3845690"/>
            <a:ext cx="64766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MCJ</a:t>
            </a:r>
          </a:p>
        </p:txBody>
      </p:sp>
      <p:cxnSp>
        <p:nvCxnSpPr>
          <p:cNvPr id="54" name="Straight Connector 53"/>
          <p:cNvCxnSpPr>
            <a:stCxn id="40" idx="2"/>
            <a:endCxn id="53" idx="0"/>
          </p:cNvCxnSpPr>
          <p:nvPr/>
        </p:nvCxnSpPr>
        <p:spPr bwMode="auto">
          <a:xfrm>
            <a:off x="2114759" y="3579561"/>
            <a:ext cx="67638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2"/>
          </p:cNvCxnSpPr>
          <p:nvPr/>
        </p:nvCxnSpPr>
        <p:spPr bwMode="auto">
          <a:xfrm flipH="1">
            <a:off x="1419706" y="4177555"/>
            <a:ext cx="1371435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>
            <a:off x="2791142" y="4177555"/>
            <a:ext cx="151073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2"/>
          </p:cNvCxnSpPr>
          <p:nvPr/>
        </p:nvCxnSpPr>
        <p:spPr bwMode="auto">
          <a:xfrm flipH="1">
            <a:off x="2246876" y="4177555"/>
            <a:ext cx="544266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10312" y="4684603"/>
            <a:ext cx="20521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examined only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subsets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instead of 64!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67840"/>
              </p:ext>
            </p:extLst>
          </p:nvPr>
        </p:nvGraphicFramePr>
        <p:xfrm>
          <a:off x="6126988" y="1842181"/>
          <a:ext cx="2640912" cy="203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56"/>
                <a:gridCol w="1320456"/>
              </a:tblGrid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Milk,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Bread,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Milk,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Cookies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Milk, bread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Bread, Juice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09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Cookies,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Juice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593455" y="3933543"/>
            <a:ext cx="2174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triples generated due to monotonicity!</a:t>
            </a:r>
          </a:p>
          <a:p>
            <a:pPr>
              <a:defRPr/>
            </a:pP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How??</a:t>
            </a: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Rules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a core concept!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is defined using 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endParaRPr lang="en-US" altLang="en-US" sz="20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algorithm uses 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</a:t>
            </a:r>
            <a:r>
              <a:rPr lang="en-US" alt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Support for pruning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spatial data is embedded in continuous space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Transactionizing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continuous space is non-trivial !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470"/>
          <a:stretch/>
        </p:blipFill>
        <p:spPr bwMode="auto">
          <a:xfrm>
            <a:off x="933987" y="2428549"/>
            <a:ext cx="57071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64" y="4084300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(Han 95)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vs.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Function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8" y="3964464"/>
            <a:ext cx="1767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</a:t>
            </a:r>
            <a:r>
              <a:rPr lang="en-US" altLang="en-US" sz="1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Feature 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A,B, </a:t>
            </a:r>
            <a:r>
              <a:rPr lang="en-US" altLang="en-US" sz="1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and, C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&amp; </a:t>
            </a:r>
            <a:r>
              <a:rPr lang="en-US" altLang="en-US" sz="16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instances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A1, A2, B1, B2, C1, C2</a:t>
            </a:r>
            <a:endParaRPr lang="en-US" altLang="en-US" sz="1600" dirty="0"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13985"/>
            <a:ext cx="5105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= (B,C</a:t>
            </a: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US" altLang="en-US" sz="1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</a:t>
            </a:r>
            <a:r>
              <a:rPr lang="en-US" altLang="en-US" sz="1600" dirty="0" smtClean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feature, e.g. C</a:t>
            </a:r>
            <a:endParaRPr lang="en-US" altLang="en-US" sz="1600" dirty="0">
              <a:solidFill>
                <a:srgbClr val="0075CC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2952" y="2398469"/>
            <a:ext cx="310694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563329"/>
            <a:ext cx="4572000" cy="188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66372" y="5025524"/>
            <a:ext cx="41668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</a:t>
            </a:r>
            <a:r>
              <a:rPr lang="en-US" altLang="en-US" sz="1800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C)  </a:t>
            </a: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effectLst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3598227"/>
            <a:ext cx="477272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Cross-K(A, C) = 0</a:t>
            </a:r>
            <a:endParaRPr lang="en-US" altLang="en-US" sz="1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3582038"/>
            <a:ext cx="4800600" cy="215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Spatial Colocation (</a:t>
            </a:r>
            <a:r>
              <a:rPr lang="en-US" sz="3800" dirty="0" err="1" smtClean="0"/>
              <a:t>Shekhar</a:t>
            </a:r>
            <a:r>
              <a:rPr lang="en-US" sz="3800" dirty="0" smtClean="0"/>
              <a:t> 2001)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80136" y="1504336"/>
            <a:ext cx="8963863" cy="40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effectLst/>
              </a:rPr>
              <a:t>Features: </a:t>
            </a:r>
            <a:r>
              <a:rPr lang="en-US" altLang="en-US" sz="1600" dirty="0" smtClean="0">
                <a:effectLst/>
              </a:rPr>
              <a:t>A. B. C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 smtClean="0"/>
              <a:t>Feature Instances: </a:t>
            </a:r>
            <a:r>
              <a:rPr lang="en-US" altLang="en-US" sz="1600" dirty="0" smtClean="0"/>
              <a:t>A1, A2, B1, B2, C1, C2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effectLst/>
              </a:rPr>
              <a:t>Feature Subsets: </a:t>
            </a:r>
            <a:r>
              <a:rPr lang="en-US" altLang="en-US" sz="1600" dirty="0" smtClean="0">
                <a:effectLst/>
              </a:rPr>
              <a:t>(A,B), (A,C), (B,C), (A,B,C)</a:t>
            </a:r>
            <a:endParaRPr lang="en-US" altLang="en-US" sz="1800" b="1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effectLst/>
              </a:rPr>
              <a:t>Participation ratio (</a:t>
            </a:r>
            <a:r>
              <a:rPr lang="en-US" altLang="en-US" sz="1800" b="1" dirty="0" err="1" smtClean="0">
                <a:effectLst/>
              </a:rPr>
              <a:t>pr</a:t>
            </a:r>
            <a:r>
              <a:rPr lang="en-US" altLang="en-US" sz="1800" b="1" dirty="0" smtClean="0">
                <a:effectLst/>
              </a:rPr>
              <a:t>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	</a:t>
            </a:r>
            <a:r>
              <a:rPr lang="en-US" altLang="en-US" sz="1600" b="1" dirty="0" err="1" smtClean="0">
                <a:effectLst/>
              </a:rPr>
              <a:t>pr</a:t>
            </a:r>
            <a:r>
              <a:rPr lang="en-US" altLang="en-US" sz="1600" dirty="0" smtClean="0">
                <a:effectLst/>
              </a:rPr>
              <a:t>(A, (A,B)) = fraction </a:t>
            </a:r>
            <a:r>
              <a:rPr lang="en-US" altLang="en-US" sz="1600" dirty="0">
                <a:effectLst/>
              </a:rPr>
              <a:t>of </a:t>
            </a:r>
            <a:r>
              <a:rPr lang="en-US" altLang="en-US" sz="1600" dirty="0" smtClean="0">
                <a:effectLst/>
              </a:rPr>
              <a:t>A instances</a:t>
            </a:r>
            <a:r>
              <a:rPr lang="en-US" altLang="en-US" sz="1600" dirty="0" smtClean="0"/>
              <a:t> neighboring f</a:t>
            </a:r>
            <a:r>
              <a:rPr lang="en-US" altLang="en-US" sz="1600" dirty="0" smtClean="0">
                <a:effectLst/>
              </a:rPr>
              <a:t>eature {B} = 2/2 = 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 err="1" smtClean="0"/>
              <a:t>pr</a:t>
            </a:r>
            <a:r>
              <a:rPr lang="en-US" altLang="en-US" sz="1600" dirty="0" smtClean="0"/>
              <a:t>(B, (A,B)) = ½ = 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effectLst/>
              </a:rPr>
              <a:t>Participation </a:t>
            </a:r>
            <a:r>
              <a:rPr lang="en-US" altLang="en-US" sz="1800" b="1" dirty="0">
                <a:effectLst/>
              </a:rPr>
              <a:t>index </a:t>
            </a:r>
            <a:r>
              <a:rPr lang="en-US" altLang="en-US" sz="1800" dirty="0" smtClean="0">
                <a:effectLst/>
              </a:rPr>
              <a:t>(A,B) </a:t>
            </a:r>
            <a:r>
              <a:rPr lang="en-US" altLang="en-US" sz="1800" dirty="0">
                <a:effectLst/>
              </a:rPr>
              <a:t>= </a:t>
            </a:r>
            <a:r>
              <a:rPr lang="en-US" altLang="en-US" sz="1600" b="1" dirty="0" smtClean="0">
                <a:effectLst/>
              </a:rPr>
              <a:t>pi</a:t>
            </a:r>
            <a:r>
              <a:rPr lang="en-US" altLang="en-US" sz="1600" dirty="0" smtClean="0">
                <a:effectLst/>
              </a:rPr>
              <a:t>(A,B) = min</a:t>
            </a:r>
            <a:r>
              <a:rPr lang="en-US" altLang="en-US" sz="1600" dirty="0">
                <a:effectLst/>
              </a:rPr>
              <a:t>{ </a:t>
            </a:r>
            <a:r>
              <a:rPr lang="en-US" altLang="en-US" sz="1600" b="1" dirty="0" err="1" smtClean="0">
                <a:effectLst/>
              </a:rPr>
              <a:t>pr</a:t>
            </a:r>
            <a:r>
              <a:rPr lang="en-US" altLang="en-US" sz="1600" dirty="0" smtClean="0">
                <a:effectLst/>
              </a:rPr>
              <a:t>(</a:t>
            </a:r>
            <a:r>
              <a:rPr lang="en-US" altLang="en-US" sz="1600" dirty="0" smtClean="0"/>
              <a:t>A</a:t>
            </a:r>
            <a:r>
              <a:rPr lang="en-US" altLang="en-US" sz="1600" dirty="0" smtClean="0">
                <a:effectLst/>
              </a:rPr>
              <a:t>, (A,B)), </a:t>
            </a:r>
            <a:r>
              <a:rPr lang="en-US" altLang="en-US" sz="1600" b="1" dirty="0" err="1" smtClean="0">
                <a:effectLst/>
              </a:rPr>
              <a:t>pr</a:t>
            </a:r>
            <a:r>
              <a:rPr lang="en-US" altLang="en-US" sz="1600" dirty="0" smtClean="0">
                <a:effectLst/>
              </a:rPr>
              <a:t>(B, (A,B)) </a:t>
            </a:r>
            <a:r>
              <a:rPr lang="en-US" altLang="en-US" sz="1600" dirty="0">
                <a:effectLst/>
              </a:rPr>
              <a:t>} </a:t>
            </a:r>
            <a:r>
              <a:rPr lang="en-US" altLang="en-US" sz="1600" dirty="0" smtClean="0"/>
              <a:t>= min (1, ½ ) = </a:t>
            </a:r>
            <a:r>
              <a:rPr lang="en-US" altLang="en-US" sz="1600" dirty="0" smtClean="0">
                <a:effectLst/>
              </a:rPr>
              <a:t>0.5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 smtClean="0"/>
              <a:t>pi</a:t>
            </a:r>
            <a:r>
              <a:rPr lang="en-US" altLang="en-US" sz="1600" dirty="0" smtClean="0"/>
              <a:t>(B, C) = </a:t>
            </a:r>
            <a:r>
              <a:rPr lang="en-US" altLang="en-US" sz="1600" dirty="0"/>
              <a:t>min{ </a:t>
            </a:r>
            <a:r>
              <a:rPr lang="en-US" altLang="en-US" sz="1600" b="1" dirty="0" err="1" smtClean="0"/>
              <a:t>pr</a:t>
            </a:r>
            <a:r>
              <a:rPr lang="en-US" altLang="en-US" sz="1600" dirty="0" smtClean="0"/>
              <a:t>(B, (B,C)), </a:t>
            </a:r>
            <a:r>
              <a:rPr lang="en-US" altLang="en-US" sz="1600" b="1" dirty="0" err="1" smtClean="0"/>
              <a:t>pr</a:t>
            </a:r>
            <a:r>
              <a:rPr lang="en-US" altLang="en-US" sz="1600" dirty="0" smtClean="0"/>
              <a:t>(C, (B,C)) </a:t>
            </a:r>
            <a:r>
              <a:rPr lang="en-US" altLang="en-US" sz="1600" dirty="0"/>
              <a:t>} = min </a:t>
            </a:r>
            <a:r>
              <a:rPr lang="en-US" altLang="en-US" sz="1600" dirty="0" smtClean="0"/>
              <a:t>(1,1) </a:t>
            </a:r>
            <a:r>
              <a:rPr lang="en-US" altLang="en-US" sz="1600" dirty="0"/>
              <a:t>=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effectLst/>
              </a:rPr>
              <a:t>Participation Index Properties: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1600" dirty="0" smtClean="0">
                <a:effectLst/>
              </a:rPr>
              <a:t>(</a:t>
            </a:r>
            <a:r>
              <a:rPr lang="en-US" altLang="en-US" sz="1600" dirty="0">
                <a:effectLst/>
              </a:rPr>
              <a:t>1) </a:t>
            </a:r>
            <a:r>
              <a:rPr lang="en-US" altLang="en-US" sz="1600" u="sng" dirty="0">
                <a:effectLst/>
              </a:rPr>
              <a:t>Computational</a:t>
            </a:r>
            <a:r>
              <a:rPr lang="en-US" altLang="en-US" sz="1600" dirty="0">
                <a:effectLst/>
              </a:rPr>
              <a:t>: Non-monotonically decreasing like support measure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>
                <a:effectLst/>
              </a:rPr>
              <a:t>	</a:t>
            </a:r>
            <a:r>
              <a:rPr lang="en-US" altLang="en-US" sz="1600" dirty="0" smtClean="0">
                <a:effectLst/>
              </a:rPr>
              <a:t>(</a:t>
            </a:r>
            <a:r>
              <a:rPr lang="en-US" altLang="en-US" sz="1600" dirty="0">
                <a:effectLst/>
              </a:rPr>
              <a:t>2)</a:t>
            </a:r>
            <a:r>
              <a:rPr lang="en-US" altLang="en-US" sz="1600" u="sng" dirty="0">
                <a:effectLst/>
              </a:rPr>
              <a:t> Statistical</a:t>
            </a:r>
            <a:r>
              <a:rPr lang="en-US" altLang="en-US" sz="1600" dirty="0">
                <a:effectLst/>
              </a:rPr>
              <a:t>: </a:t>
            </a:r>
            <a:r>
              <a:rPr lang="en-US" altLang="en-US" sz="1600" dirty="0" smtClean="0"/>
              <a:t>Upper</a:t>
            </a:r>
            <a:r>
              <a:rPr lang="en-US" altLang="en-US" sz="1600" dirty="0" smtClean="0">
                <a:effectLst/>
              </a:rPr>
              <a:t> </a:t>
            </a:r>
            <a:r>
              <a:rPr lang="en-US" altLang="en-US" sz="1600" dirty="0">
                <a:effectLst/>
              </a:rPr>
              <a:t>bound on </a:t>
            </a:r>
            <a:r>
              <a:rPr lang="en-US" altLang="en-US" sz="1600" dirty="0" smtClean="0">
                <a:effectLst/>
              </a:rPr>
              <a:t>Ripley’s Cross-K </a:t>
            </a:r>
            <a:r>
              <a:rPr lang="en-US" altLang="en-US" sz="1600" dirty="0">
                <a:effectLst/>
              </a:rPr>
              <a:t>function </a:t>
            </a:r>
            <a:endParaRPr lang="en-US" altLang="en-US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aseline="-25000" dirty="0">
              <a:effectLst/>
            </a:endParaRPr>
          </a:p>
        </p:txBody>
      </p:sp>
      <p:pic>
        <p:nvPicPr>
          <p:cNvPr id="6" name="Picture 36" descr="colo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0" y="1602640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78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Participation Index &gt;= Cross-K Function </a:t>
            </a:r>
          </a:p>
        </p:txBody>
      </p:sp>
      <p:graphicFrame>
        <p:nvGraphicFramePr>
          <p:cNvPr id="18" name="Group 45"/>
          <p:cNvGraphicFramePr>
            <a:graphicFrameLocks noGrp="1"/>
          </p:cNvGraphicFramePr>
          <p:nvPr>
            <p:extLst/>
          </p:nvPr>
        </p:nvGraphicFramePr>
        <p:xfrm>
          <a:off x="228600" y="3813585"/>
          <a:ext cx="8673588" cy="669972"/>
        </p:xfrm>
        <a:graphic>
          <a:graphicData uri="http://schemas.openxmlformats.org/drawingml/2006/table">
            <a:tbl>
              <a:tblPr/>
              <a:tblGrid>
                <a:gridCol w="1541206"/>
                <a:gridCol w="2349910"/>
                <a:gridCol w="2399071"/>
                <a:gridCol w="2383401"/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Cross-K (A,B)</a:t>
                      </a: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2/6 = 0.33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3/6 = 0.5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6/6 = 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 (A,B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2/3 = 0.66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718630" y="1625164"/>
            <a:ext cx="7184557" cy="2163903"/>
            <a:chOff x="2320925" y="3429000"/>
            <a:chExt cx="5603875" cy="1905003"/>
          </a:xfrm>
        </p:grpSpPr>
        <p:grpSp>
          <p:nvGrpSpPr>
            <p:cNvPr id="83991" name="Group 93"/>
            <p:cNvGrpSpPr>
              <a:grpSpLocks/>
            </p:cNvGrpSpPr>
            <p:nvPr/>
          </p:nvGrpSpPr>
          <p:grpSpPr bwMode="auto">
            <a:xfrm>
              <a:off x="2320925" y="3429000"/>
              <a:ext cx="1870075" cy="1905002"/>
              <a:chOff x="644525" y="3429000"/>
              <a:chExt cx="1870075" cy="1905002"/>
            </a:xfrm>
          </p:grpSpPr>
          <p:sp>
            <p:nvSpPr>
              <p:cNvPr id="84024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5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26" name="AutoShape 100"/>
              <p:cNvCxnSpPr>
                <a:cxnSpLocks noChangeShapeType="1"/>
                <a:stCxn id="84025" idx="1"/>
                <a:endCxn id="84024" idx="6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7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28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29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30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1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32" name="AutoShape 110"/>
              <p:cNvCxnSpPr>
                <a:cxnSpLocks noChangeShapeType="1"/>
                <a:stCxn id="84033" idx="1"/>
                <a:endCxn id="84031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33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4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35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grpSp>
          <p:nvGrpSpPr>
            <p:cNvPr id="83992" name="Group 94"/>
            <p:cNvGrpSpPr>
              <a:grpSpLocks/>
            </p:cNvGrpSpPr>
            <p:nvPr/>
          </p:nvGrpSpPr>
          <p:grpSpPr bwMode="auto">
            <a:xfrm>
              <a:off x="4191000" y="3429000"/>
              <a:ext cx="1870075" cy="1905003"/>
              <a:chOff x="644525" y="3429000"/>
              <a:chExt cx="1870075" cy="1905003"/>
            </a:xfrm>
          </p:grpSpPr>
          <p:sp>
            <p:nvSpPr>
              <p:cNvPr id="84011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2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3" name="AutoShape 100"/>
              <p:cNvCxnSpPr>
                <a:cxnSpLocks noChangeShapeType="1"/>
                <a:stCxn id="84012" idx="1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14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15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16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17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8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9" name="AutoShape 110"/>
              <p:cNvCxnSpPr>
                <a:cxnSpLocks noChangeShapeType="1"/>
                <a:stCxn id="84020" idx="1"/>
                <a:endCxn id="84018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0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1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22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sp>
          <p:nvSpPr>
            <p:cNvPr id="83993" name="Oval 93"/>
            <p:cNvSpPr>
              <a:spLocks noChangeArrowheads="1"/>
            </p:cNvSpPr>
            <p:nvPr/>
          </p:nvSpPr>
          <p:spPr bwMode="auto">
            <a:xfrm>
              <a:off x="6477000" y="3581402"/>
              <a:ext cx="165100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3994" name="AutoShape 97"/>
            <p:cNvSpPr>
              <a:spLocks noChangeArrowheads="1"/>
            </p:cNvSpPr>
            <p:nvPr/>
          </p:nvSpPr>
          <p:spPr bwMode="auto">
            <a:xfrm>
              <a:off x="7127875" y="3564470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3995" name="AutoShape 100"/>
            <p:cNvCxnSpPr>
              <a:cxnSpLocks noChangeShapeType="1"/>
              <a:stCxn id="83994" idx="1"/>
              <a:endCxn id="83993" idx="6"/>
            </p:cNvCxnSpPr>
            <p:nvPr/>
          </p:nvCxnSpPr>
          <p:spPr bwMode="auto">
            <a:xfrm rot="10800000" flipV="1">
              <a:off x="6642101" y="3649135"/>
              <a:ext cx="540941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996" name="Text Box 120"/>
            <p:cNvSpPr txBox="1">
              <a:spLocks noChangeArrowheads="1"/>
            </p:cNvSpPr>
            <p:nvPr/>
          </p:nvSpPr>
          <p:spPr bwMode="auto">
            <a:xfrm>
              <a:off x="7350125" y="3496701"/>
              <a:ext cx="463550" cy="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A.1</a:t>
              </a:r>
            </a:p>
          </p:txBody>
        </p:sp>
        <p:sp>
          <p:nvSpPr>
            <p:cNvPr id="83997" name="Text Box 121"/>
            <p:cNvSpPr txBox="1">
              <a:spLocks noChangeArrowheads="1"/>
            </p:cNvSpPr>
            <p:nvPr/>
          </p:nvSpPr>
          <p:spPr bwMode="auto">
            <a:xfrm>
              <a:off x="7307263" y="4190067"/>
              <a:ext cx="512762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A.3</a:t>
              </a:r>
            </a:p>
          </p:txBody>
        </p:sp>
        <p:sp>
          <p:nvSpPr>
            <p:cNvPr id="83998" name="Text Box 129"/>
            <p:cNvSpPr txBox="1">
              <a:spLocks noChangeArrowheads="1"/>
            </p:cNvSpPr>
            <p:nvPr/>
          </p:nvSpPr>
          <p:spPr bwMode="auto">
            <a:xfrm>
              <a:off x="6096000" y="3506040"/>
              <a:ext cx="498475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B.1</a:t>
              </a:r>
            </a:p>
          </p:txBody>
        </p:sp>
        <p:sp>
          <p:nvSpPr>
            <p:cNvPr id="83999" name="AutoShape 107"/>
            <p:cNvSpPr>
              <a:spLocks noChangeArrowheads="1"/>
            </p:cNvSpPr>
            <p:nvPr/>
          </p:nvSpPr>
          <p:spPr bwMode="auto">
            <a:xfrm>
              <a:off x="7162800" y="4258735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0" name="Oval 108"/>
            <p:cNvSpPr>
              <a:spLocks noChangeArrowheads="1"/>
            </p:cNvSpPr>
            <p:nvPr/>
          </p:nvSpPr>
          <p:spPr bwMode="auto">
            <a:xfrm>
              <a:off x="6462712" y="4955980"/>
              <a:ext cx="166688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4001" name="AutoShape 110"/>
            <p:cNvCxnSpPr>
              <a:cxnSpLocks noChangeShapeType="1"/>
              <a:stCxn id="84002" idx="1"/>
              <a:endCxn id="84000" idx="6"/>
            </p:cNvCxnSpPr>
            <p:nvPr/>
          </p:nvCxnSpPr>
          <p:spPr bwMode="auto">
            <a:xfrm rot="10800000" flipV="1">
              <a:off x="6629401" y="5023713"/>
              <a:ext cx="588963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2" name="AutoShape 114"/>
            <p:cNvSpPr>
              <a:spLocks noChangeArrowheads="1"/>
            </p:cNvSpPr>
            <p:nvPr/>
          </p:nvSpPr>
          <p:spPr bwMode="auto">
            <a:xfrm>
              <a:off x="7162800" y="4939046"/>
              <a:ext cx="222250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3" name="Text Box 123"/>
            <p:cNvSpPr txBox="1">
              <a:spLocks noChangeArrowheads="1"/>
            </p:cNvSpPr>
            <p:nvPr/>
          </p:nvSpPr>
          <p:spPr bwMode="auto">
            <a:xfrm>
              <a:off x="7391400" y="4876429"/>
              <a:ext cx="496888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A.2</a:t>
              </a:r>
            </a:p>
          </p:txBody>
        </p:sp>
        <p:sp>
          <p:nvSpPr>
            <p:cNvPr id="84004" name="Text Box 129"/>
            <p:cNvSpPr txBox="1">
              <a:spLocks noChangeArrowheads="1"/>
            </p:cNvSpPr>
            <p:nvPr/>
          </p:nvSpPr>
          <p:spPr bwMode="auto">
            <a:xfrm>
              <a:off x="6054725" y="4878764"/>
              <a:ext cx="49847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1075" y="3429000"/>
              <a:ext cx="1863725" cy="19050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cxnSp>
          <p:nvCxnSpPr>
            <p:cNvPr id="84006" name="AutoShape 100"/>
            <p:cNvCxnSpPr>
              <a:cxnSpLocks noChangeShapeType="1"/>
              <a:stCxn id="84017" idx="2"/>
              <a:endCxn id="84022" idx="3"/>
            </p:cNvCxnSpPr>
            <p:nvPr/>
          </p:nvCxnSpPr>
          <p:spPr bwMode="auto">
            <a:xfrm rot="5400000">
              <a:off x="4700686" y="4416855"/>
              <a:ext cx="58717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7" name="AutoShape 100"/>
            <p:cNvCxnSpPr>
              <a:cxnSpLocks noChangeShapeType="1"/>
              <a:stCxn id="83999" idx="2"/>
              <a:endCxn id="84000" idx="7"/>
            </p:cNvCxnSpPr>
            <p:nvPr/>
          </p:nvCxnSpPr>
          <p:spPr bwMode="auto">
            <a:xfrm rot="5400000">
              <a:off x="6607541" y="4425515"/>
              <a:ext cx="552709" cy="5578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8" name="AutoShape 100"/>
            <p:cNvCxnSpPr>
              <a:cxnSpLocks noChangeShapeType="1"/>
              <a:stCxn id="83994" idx="3"/>
              <a:endCxn id="84000" idx="1"/>
            </p:cNvCxnSpPr>
            <p:nvPr/>
          </p:nvCxnSpPr>
          <p:spPr bwMode="auto">
            <a:xfrm rot="5400000">
              <a:off x="6239178" y="3981744"/>
              <a:ext cx="1246975" cy="7510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9" name="AutoShape 100"/>
            <p:cNvCxnSpPr>
              <a:cxnSpLocks noChangeShapeType="1"/>
              <a:stCxn id="83999" idx="0"/>
            </p:cNvCxnSpPr>
            <p:nvPr/>
          </p:nvCxnSpPr>
          <p:spPr bwMode="auto">
            <a:xfrm rot="16200000" flipV="1">
              <a:off x="6688802" y="3674401"/>
              <a:ext cx="524929" cy="6437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10" name="AutoShape 100"/>
            <p:cNvCxnSpPr>
              <a:cxnSpLocks noChangeShapeType="1"/>
            </p:cNvCxnSpPr>
            <p:nvPr/>
          </p:nvCxnSpPr>
          <p:spPr bwMode="auto">
            <a:xfrm rot="16200000" flipV="1">
              <a:off x="6310942" y="3976060"/>
              <a:ext cx="1205243" cy="7207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1812914" y="385178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27666" y="420082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197178" y="387636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202098" y="420574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561778" y="388128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66698" y="421066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674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solidFill>
                  <a:srgbClr val="FF0000"/>
                </a:solidFill>
              </a:rPr>
              <a:t>Association</a:t>
            </a:r>
            <a:r>
              <a:rPr lang="en-US" sz="3800" dirty="0" smtClean="0"/>
              <a:t> Vs. </a:t>
            </a:r>
            <a:r>
              <a:rPr lang="en-US" sz="3800" dirty="0" smtClean="0">
                <a:solidFill>
                  <a:srgbClr val="00B050"/>
                </a:solidFill>
              </a:rPr>
              <a:t>Colocation</a:t>
            </a:r>
            <a:r>
              <a:rPr lang="en-US" sz="3800" dirty="0" smtClean="0"/>
              <a:t> </a:t>
            </a:r>
            <a:endParaRPr lang="en-US" sz="3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22245" name="Group 37"/>
          <p:cNvGraphicFramePr>
            <a:graphicFrameLocks noGrp="1"/>
          </p:cNvGraphicFramePr>
          <p:nvPr>
            <p:extLst/>
          </p:nvPr>
        </p:nvGraphicFramePr>
        <p:xfrm>
          <a:off x="403122" y="1759988"/>
          <a:ext cx="8436077" cy="2834155"/>
        </p:xfrm>
        <a:graphic>
          <a:graphicData uri="http://schemas.openxmlformats.org/drawingml/2006/table">
            <a:tbl>
              <a:tblPr/>
              <a:tblGrid>
                <a:gridCol w="2113936"/>
                <a:gridCol w="2792361"/>
                <a:gridCol w="3529780"/>
              </a:tblGrid>
              <a:tr h="40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Colocations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underlying space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Discrete market baskets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Continuous geography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event-types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item-types, e.g., Beer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Boolean spatial event-types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collections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Transaction (T)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Neighborhood N(L) of location 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prevalence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Support,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e.g., Pr.[ Beer in T]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index, a lower bound on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Pr.[ A in N(L) | B at L 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conditional probability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Beer in T | Diaper in T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Ratio(A, (A,B))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A in N(L) | B at L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348748" y="2202426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2660" y="2571130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48748" y="2910338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3004" y="3328202"/>
            <a:ext cx="3333136" cy="50637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88092" y="3962369"/>
            <a:ext cx="3333136" cy="631773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598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vs. Colocation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9" y="3964464"/>
            <a:ext cx="1652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Spatial feature A,B, C,  &amp; their instances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63145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= (B,C)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</a:t>
            </a:r>
            <a:r>
              <a:rPr lang="en-US" altLang="en-US" sz="1800" dirty="0" smtClean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feature C</a:t>
            </a:r>
            <a:endParaRPr lang="en-US" altLang="en-US" sz="1800" dirty="0">
              <a:solidFill>
                <a:srgbClr val="0075CC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93456" y="2516453"/>
            <a:ext cx="39821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Ǿ, Support(B,C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605571"/>
            <a:ext cx="4572000" cy="14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78087" y="5360209"/>
            <a:ext cx="4191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PI(B,C) = min(2/2,2/2) = 1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97763" y="4772878"/>
            <a:ext cx="2688557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</a:t>
            </a: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1800" dirty="0">
              <a:effectLst/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PI(A,B) = min(2/2,1/2) = 0.5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4416761"/>
            <a:ext cx="474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Colocation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Neighborhood graph 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4381699"/>
            <a:ext cx="4572000" cy="1350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10159" y="3126291"/>
            <a:ext cx="477272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45231" y="3865638"/>
            <a:ext cx="23839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</a:t>
            </a:r>
            <a:r>
              <a:rPr lang="en-US" altLang="en-US" sz="1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1800" dirty="0">
              <a:effectLst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254407" y="3049467"/>
            <a:ext cx="4567080" cy="133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S Reference Sans Serif" panose="020B0604030504040204" pitchFamily="34" charset="0"/>
              </a:rPr>
              <a:t>Why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</a:t>
            </a:r>
            <a:r>
              <a:rPr lang="en-US" sz="3600" dirty="0">
                <a:latin typeface="MS Reference Sans Serif" panose="020B0604030504040204" pitchFamily="34" charset="0"/>
              </a:rPr>
              <a:t>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Holy Grail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Decision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Making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Sensors &amp; Databases 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increased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rate of Data Collection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Web logs, GPS-track,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Remote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sensing,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Volume (data) &gt;&gt; number of human analysts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automation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needed</a:t>
            </a:r>
            <a:endParaRPr lang="en-US" alt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Querying, e.g., SQL3/OGIS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for Patterns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Problem Definition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46698"/>
                <a:ext cx="8610600" cy="40921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Input: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(a) K Boolean feature types (</a:t>
                </a:r>
                <a:r>
                  <a:rPr lang="en-US" sz="2000" dirty="0" err="1" smtClean="0"/>
                  <a:t>e.g</a:t>
                </a:r>
                <a:r>
                  <a:rPr lang="en-US" sz="2000" dirty="0" smtClean="0"/>
                  <a:t>, presence of a bird nest, tree, etc.)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(b) Feature Instances &lt;feature type, location&gt;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(c) A neighbor relation R over the locations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(d) </a:t>
                </a:r>
                <a:r>
                  <a:rPr lang="en-US" sz="2000" dirty="0" err="1" smtClean="0"/>
                  <a:t>Prevalence_threshold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 smtClean="0"/>
                  <a:t> (threshold on participation-index)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Output: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(a) All Co-location rules with prevalence &gt;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</a:t>
                </a:r>
              </a:p>
              <a:p>
                <a:r>
                  <a:rPr lang="en-US" sz="2000" dirty="0" smtClean="0"/>
                  <a:t>Co-location rules are defined as subsets of feature-types</a:t>
                </a:r>
              </a:p>
              <a:p>
                <a:r>
                  <a:rPr lang="en-US" sz="2000" dirty="0" smtClean="0"/>
                  <a:t>Each instance of co-location rules is a “neighborhood”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46698"/>
                <a:ext cx="8610600" cy="4092102"/>
              </a:xfrm>
              <a:blipFill rotWithShape="0">
                <a:blip r:embed="rId3"/>
                <a:stretch>
                  <a:fillRect l="-779" t="-745" b="-3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5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Basic Concepts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84" y="1615570"/>
            <a:ext cx="8305716" cy="4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Concepts: </a:t>
            </a:r>
            <a:r>
              <a:rPr lang="en-US" sz="3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Neigborhood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1105253"/>
            <a:ext cx="7599584" cy="55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Concepts: Co-location rules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" y="1132115"/>
            <a:ext cx="7010400" cy="55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more Key Concepts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9" y="1506440"/>
            <a:ext cx="6788510" cy="51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4" y="1530350"/>
            <a:ext cx="8631751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(1/6)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30" y="816248"/>
            <a:ext cx="6310139" cy="277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2564"/>
            <a:ext cx="2825578" cy="33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(2/6)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30" y="731520"/>
            <a:ext cx="6310139" cy="277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257"/>
            <a:ext cx="3300376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(3/6)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980"/>
            <a:ext cx="8022451" cy="5448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277" y="731520"/>
            <a:ext cx="6809723" cy="32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(5/6)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975360"/>
            <a:ext cx="8499566" cy="57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vs. Database Querying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490"/>
            <a:ext cx="8610600" cy="4026310"/>
          </a:xfrm>
        </p:spPr>
        <p:txBody>
          <a:bodyPr/>
          <a:lstStyle/>
          <a:p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Database Querying (e.g., SQL3/OGIS)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answer questions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about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items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in the database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Predict tomorrow’s weather or credit-worthiness of a new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efficiently answer complex questions beyond joins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What are natural groups of customers?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Which subsets of items are bought together?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may help with above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Clustering, Associations, …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10600" cy="548640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Mining Colocations: Algorithm Trace (6/6)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3109"/>
            <a:ext cx="8697686" cy="57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is false about concepts underlying association rules?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Apriori</a:t>
            </a:r>
            <a:r>
              <a:rPr lang="en-US" sz="2000" dirty="0"/>
              <a:t> algorithm is used for pruning infrequent item-sets</a:t>
            </a:r>
          </a:p>
          <a:p>
            <a:pPr marL="0" indent="0">
              <a:buNone/>
            </a:pPr>
            <a:r>
              <a:rPr lang="en-US" sz="2000" dirty="0"/>
              <a:t>b) Support(diaper, beer) cannot exceed support(diaper) </a:t>
            </a:r>
          </a:p>
          <a:p>
            <a:pPr marL="0" indent="0">
              <a:buNone/>
            </a:pPr>
            <a:r>
              <a:rPr lang="en-US" sz="2000" dirty="0"/>
              <a:t>c) Transactions are not natural for spatial data due to continuity of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geographic </a:t>
            </a:r>
            <a:r>
              <a:rPr lang="en-US" sz="2000" dirty="0"/>
              <a:t>space </a:t>
            </a:r>
          </a:p>
          <a:p>
            <a:pPr marL="0" indent="0">
              <a:buNone/>
            </a:pPr>
            <a:r>
              <a:rPr lang="en-US" sz="2000" dirty="0"/>
              <a:t>d) Support(diaper) cannot exceed support(diaper, beer)</a:t>
            </a:r>
          </a:p>
        </p:txBody>
      </p:sp>
    </p:spTree>
    <p:extLst>
      <p:ext uri="{BB962C8B-B14F-4D97-AF65-F5344CB8AC3E}">
        <p14:creationId xmlns:p14="http://schemas.microsoft.com/office/powerpoint/2010/main" val="3224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Outliers: Global (</a:t>
            </a:r>
            <a:r>
              <a:rPr lang="en-US" sz="3600" dirty="0" smtClean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vs. Spatial (</a:t>
            </a:r>
            <a:r>
              <a:rPr lang="en-US" sz="3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5" y="2005784"/>
            <a:ext cx="4748980" cy="33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2154293"/>
            <a:ext cx="3875944" cy="31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563331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53617" y="2281082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2120" y="437043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01615" y="243839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8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Detection Tests: </a:t>
            </a:r>
            <a:r>
              <a:rPr lang="en-US" sz="3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Test: </a:t>
            </a:r>
            <a:r>
              <a:rPr lang="en-US" alt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Cloud</a:t>
            </a:r>
          </a:p>
          <a:p>
            <a:endParaRPr lang="en-US" dirty="0"/>
          </a:p>
        </p:txBody>
      </p:sp>
      <p:pic>
        <p:nvPicPr>
          <p:cNvPr id="6" name="Picture 7" descr="vari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7280"/>
          <a:stretch/>
        </p:blipFill>
        <p:spPr bwMode="auto">
          <a:xfrm>
            <a:off x="4235615" y="2148343"/>
            <a:ext cx="4725167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" y="2138511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32155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4117" y="2684206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25963" y="3143863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Detection Test: Moran Scatterplot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Test: Moran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 Plot</a:t>
            </a:r>
          </a:p>
          <a:p>
            <a:endParaRPr lang="en-US" dirty="0"/>
          </a:p>
        </p:txBody>
      </p:sp>
      <p:pic>
        <p:nvPicPr>
          <p:cNvPr id="5" name="Picture 6" descr="moranscatte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12682"/>
          <a:stretch/>
        </p:blipFill>
        <p:spPr bwMode="auto">
          <a:xfrm>
            <a:off x="4495795" y="2294539"/>
            <a:ext cx="4284985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9" y="2284707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71483" y="270386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24802" y="4031225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7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 Relationship: W Matrix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5338"/>
            <a:ext cx="8610600" cy="23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–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Scatterplot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23"/>
            <a:ext cx="8610600" cy="40648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Tests: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Plot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5259"/>
            <a:ext cx="4274574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t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16" y="2115259"/>
            <a:ext cx="4323179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50139" y="251705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50943" y="3982064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4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Tests: Spatial Z-test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Tests: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Z-test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Algorithmic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Structure: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 on neighbor relation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41765"/>
            <a:ext cx="4087761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u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2" y="2541765"/>
            <a:ext cx="4390828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61651" y="291033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76337" y="2861188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spatial outliers</a:t>
            </a:r>
            <a:r>
              <a:rPr lang="en-US" sz="2800" dirty="0" smtClean="0"/>
              <a:t>?</a:t>
            </a:r>
            <a:endParaRPr lang="en-US" sz="2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a) </a:t>
            </a:r>
            <a:r>
              <a:rPr lang="en-US" sz="2000" dirty="0"/>
              <a:t>Oasis (isolated area of vegetation) is a spatial outlier area in a desert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b) </a:t>
            </a:r>
            <a:r>
              <a:rPr lang="en-US" sz="2000" dirty="0"/>
              <a:t>They may detect discontinuities and abrupt changes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c) </a:t>
            </a:r>
            <a:r>
              <a:rPr lang="en-US" sz="2000" dirty="0"/>
              <a:t>They are significantly different from their spatial neighbors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</a:t>
            </a:r>
            <a:r>
              <a:rPr lang="en-US" sz="2000" dirty="0"/>
              <a:t>) They are significantly different from entire population </a:t>
            </a:r>
          </a:p>
        </p:txBody>
      </p:sp>
    </p:spTree>
    <p:extLst>
      <p:ext uri="{BB962C8B-B14F-4D97-AF65-F5344CB8AC3E}">
        <p14:creationId xmlns:p14="http://schemas.microsoft.com/office/powerpoint/2010/main" val="24591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Statistically Significant Clusters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does not test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Significance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Finds chance clusters in complete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randomness (CSR)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9287"/>
            <a:ext cx="4238298" cy="35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65635" y="3819947"/>
            <a:ext cx="1109599" cy="1651153"/>
            <a:chOff x="4665635" y="3819947"/>
            <a:chExt cx="1109599" cy="1651153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665635" y="3819947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Classical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665635" y="4886325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Spatial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127531" y="3549445"/>
            <a:ext cx="2723930" cy="2063161"/>
            <a:chOff x="5943600" y="3515378"/>
            <a:chExt cx="3048000" cy="2251542"/>
          </a:xfrm>
        </p:grpSpPr>
        <p:pic>
          <p:nvPicPr>
            <p:cNvPr id="10" name="Picture 2" descr="Östersund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15378"/>
              <a:ext cx="1484595" cy="142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aTScan™ - Software for the spatial, temporal, and space-time scan statist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926" y="5029200"/>
              <a:ext cx="3015028" cy="73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ew York City m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82" y="3515378"/>
              <a:ext cx="1400118" cy="143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9"/>
            <a:ext cx="8610600" cy="4218039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process of discovering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interesting, useful, non-trivial </a:t>
            </a:r>
            <a:r>
              <a:rPr lang="en-US" alt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patterns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large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datasets</a:t>
            </a:r>
          </a:p>
          <a:p>
            <a:endParaRPr lang="en-US" altLang="en-US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Hotspots, Spatial clusters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outlier, discontinuities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Co-locations, co-occurrences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Scan Statistics (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760178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Omit chance clusters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Ideas: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Likelihood Ratio, Statistical Significance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Enumerate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candidate zones &amp; choose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with highest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likelihood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ratio (LR)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US" altLang="en-US" sz="16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p(</a:t>
            </a: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show complete spatial randomness (CSR)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clustered 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LR(</a:t>
            </a:r>
            <a:r>
              <a:rPr lang="en-US" altLang="en-US" sz="1800" dirty="0" smtClean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&gt;&gt; 1 then test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significance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often is LR( </a:t>
            </a:r>
            <a:r>
              <a:rPr lang="en-US" altLang="en-US" sz="1600" dirty="0" smtClean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&gt; LR(</a:t>
            </a:r>
            <a:r>
              <a:rPr lang="en-US" altLang="en-US" sz="1600" dirty="0" smtClean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pPr marL="1314450" lvl="4" indent="0">
              <a:lnSpc>
                <a:spcPct val="80000"/>
              </a:lnSpc>
              <a:buNone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1000 Monte Carlo simulations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Content Placeholder 3" descr="satscan_CS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6088" r="43357" b="9815"/>
          <a:stretch/>
        </p:blipFill>
        <p:spPr bwMode="auto">
          <a:xfrm>
            <a:off x="416896" y="2629144"/>
            <a:ext cx="32918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45" y="1512843"/>
            <a:ext cx="4343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1: 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</a:t>
            </a:r>
          </a:p>
          <a:p>
            <a:pPr>
              <a:defRPr/>
            </a:pPr>
            <a:r>
              <a:rPr 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No hotspots 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Highest LR circle is a chance cluster!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p-value = 0.128</a:t>
            </a:r>
          </a:p>
        </p:txBody>
      </p:sp>
      <p:pic>
        <p:nvPicPr>
          <p:cNvPr id="6" name="Content Placeholder 5" descr="Clustered_SatSca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5358" r="39248" b="8973"/>
          <a:stretch/>
        </p:blipFill>
        <p:spPr bwMode="auto">
          <a:xfrm>
            <a:off x="4385187" y="2629144"/>
            <a:ext cx="34747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021" y="1518547"/>
            <a:ext cx="4594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2: 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with a hotspot</a:t>
            </a:r>
          </a:p>
          <a:p>
            <a:pPr>
              <a:defRPr/>
            </a:pPr>
            <a:r>
              <a:rPr 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One significant hotspot!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p-value = 0.001</a:t>
            </a:r>
          </a:p>
        </p:txBody>
      </p:sp>
    </p:spTree>
    <p:extLst>
      <p:ext uri="{BB962C8B-B14F-4D97-AF65-F5344CB8AC3E}">
        <p14:creationId xmlns:p14="http://schemas.microsoft.com/office/powerpoint/2010/main" val="42325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519779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Problem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2" y="3650960"/>
            <a:ext cx="4244865" cy="24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0580"/>
            <a:ext cx="4217908" cy="23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01" y="807205"/>
            <a:ext cx="4009928" cy="24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36" y="3628064"/>
            <a:ext cx="4009928" cy="244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8629" y="3217425"/>
            <a:ext cx="341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Target Variable: Nest </a:t>
            </a:r>
            <a:r>
              <a:rPr lang="en-US" altLang="en-US" sz="18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10456" y="3205835"/>
            <a:ext cx="257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Index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90537" y="6074241"/>
            <a:ext cx="179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Water Depth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37358" y="6086991"/>
            <a:ext cx="2701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 to Open Water</a:t>
            </a:r>
          </a:p>
        </p:txBody>
      </p:sp>
    </p:spTree>
    <p:extLst>
      <p:ext uri="{BB962C8B-B14F-4D97-AF65-F5344CB8AC3E}">
        <p14:creationId xmlns:p14="http://schemas.microsoft.com/office/powerpoint/2010/main" val="33605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Models,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Regression  (with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</a:t>
            </a:r>
            <a:r>
              <a:rPr lang="en-US" altLang="en-US" sz="16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Probit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Bayes Classifier</a:t>
            </a:r>
            <a:r>
              <a:rPr lang="en-US" alt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Models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autoregressive model (SAR)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Markov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random 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field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(MRF</a:t>
            </a: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based Bayesian Classifier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3332765"/>
            <a:ext cx="71628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61531" y="3945540"/>
          <a:ext cx="11001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4" imgW="736600" imgH="203200" progId="Equation.3">
                  <p:embed/>
                </p:oleObj>
              </mc:Choice>
              <mc:Fallback>
                <p:oleObj name="Equation" r:id="rId4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531" y="3945540"/>
                        <a:ext cx="11001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4432903"/>
          <a:ext cx="30035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6" imgW="1841500" imgH="419100" progId="Equation.3">
                  <p:embed/>
                </p:oleObj>
              </mc:Choice>
              <mc:Fallback>
                <p:oleObj name="Equation" r:id="rId6" imgW="1841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32903"/>
                        <a:ext cx="30035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514811" y="3883628"/>
          <a:ext cx="1874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8" imgW="1257120" imgH="203040" progId="Equation.3">
                  <p:embed/>
                </p:oleObj>
              </mc:Choice>
              <mc:Fallback>
                <p:oleObj name="Equation" r:id="rId8" imgW="125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811" y="3883628"/>
                        <a:ext cx="1874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535816" y="4404328"/>
          <a:ext cx="36655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10" imgW="2247900" imgH="431800" progId="Equation.3">
                  <p:embed/>
                </p:oleObj>
              </mc:Choice>
              <mc:Fallback>
                <p:oleObj name="Equation" r:id="rId10" imgW="224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816" y="4404328"/>
                        <a:ext cx="36655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2" y="304800"/>
            <a:ext cx="8851126" cy="990600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1: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Co-locations/Co-occurrence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304800"/>
            <a:ext cx="8831462" cy="990600"/>
          </a:xfrm>
        </p:spPr>
        <p:txBody>
          <a:bodyPr/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2: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Hotspots, Spatial 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1854 Asiatic Cholera in London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 Broad St. water pump except a brewery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9" y="2566191"/>
            <a:ext cx="4661210" cy="31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27" y="2702312"/>
            <a:ext cx="2057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Complicated Hotspots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Complication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Challenges: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Trade-off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b/w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Semantic richness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Scalable algorithms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2" y="3736096"/>
            <a:ext cx="2994104" cy="20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3736096"/>
            <a:ext cx="2924025" cy="20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rime_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1532857"/>
            <a:ext cx="2924025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3: Predictive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 Bird Habitat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environmental </a:t>
            </a:r>
            <a:r>
              <a:rPr lang="en-US" alt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distance to open water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durability etc.</a:t>
            </a:r>
            <a:endParaRPr lang="en-US" altLang="en-US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3" y="1492404"/>
            <a:ext cx="3746808" cy="20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6809"/>
            <a:ext cx="3962400" cy="20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6810"/>
            <a:ext cx="4114800" cy="20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7486</TotalTime>
  <Words>2062</Words>
  <Application>Microsoft Office PowerPoint</Application>
  <PresentationFormat>On-screen Show (4:3)</PresentationFormat>
  <Paragraphs>430</Paragraphs>
  <Slides>53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ＭＳ Ｐゴシック</vt:lpstr>
      <vt:lpstr>ＭＳ Ｐゴシック</vt:lpstr>
      <vt:lpstr>Arial</vt:lpstr>
      <vt:lpstr>Calibri</vt:lpstr>
      <vt:lpstr>Cambria Math</vt:lpstr>
      <vt:lpstr>Microsoft Sans Serif</vt:lpstr>
      <vt:lpstr>MS Reference Sans Serif</vt:lpstr>
      <vt:lpstr>Times New Roman</vt:lpstr>
      <vt:lpstr>Wingdings</vt:lpstr>
      <vt:lpstr>D2D-2</vt:lpstr>
      <vt:lpstr>Equation</vt:lpstr>
      <vt:lpstr>Spatial Data Mining</vt:lpstr>
      <vt:lpstr>Outline</vt:lpstr>
      <vt:lpstr>Why Data Mining?</vt:lpstr>
      <vt:lpstr>Data Mining vs. Database Querying </vt:lpstr>
      <vt:lpstr>Spatial Data Mining (SDM)</vt:lpstr>
      <vt:lpstr>Pattern Family 1: Co-locations/Co-occurrence</vt:lpstr>
      <vt:lpstr>Pattern Family 2: Hotspots, Spatial Cluster</vt:lpstr>
      <vt:lpstr>Complicated Hotspots</vt:lpstr>
      <vt:lpstr>Pattern Family 3: Predictive Models</vt:lpstr>
      <vt:lpstr>Pattern Family 4: Spatial Outliers</vt:lpstr>
      <vt:lpstr>What’s NOT Spatial Data Mining (SDM)</vt:lpstr>
      <vt:lpstr>Quiz</vt:lpstr>
      <vt:lpstr>Limitations of Traditional Statistics</vt:lpstr>
      <vt:lpstr>“Degree of Clustering”: K-Function</vt:lpstr>
      <vt:lpstr>Cross K-Function</vt:lpstr>
      <vt:lpstr>Estimating K-Function</vt:lpstr>
      <vt:lpstr>Recall Pattern Family 2: Co-locations</vt:lpstr>
      <vt:lpstr>Illustration of Cross-Correlation</vt:lpstr>
      <vt:lpstr>Background: Association Rules </vt:lpstr>
      <vt:lpstr>Apriori Algorithm</vt:lpstr>
      <vt:lpstr>Apriori Algorithm</vt:lpstr>
      <vt:lpstr>Apriori Algorithm</vt:lpstr>
      <vt:lpstr>Apriori Algorithm</vt:lpstr>
      <vt:lpstr>Association Rules Limitations</vt:lpstr>
      <vt:lpstr>Spatial Association (Han 95) vs. Cross-K Function</vt:lpstr>
      <vt:lpstr>Spatial Colocation (Shekhar 2001)</vt:lpstr>
      <vt:lpstr>Participation Index &gt;= Cross-K Function </vt:lpstr>
      <vt:lpstr>Association Vs. Colocation </vt:lpstr>
      <vt:lpstr>Spatial Association Rule vs. Colocation</vt:lpstr>
      <vt:lpstr>Mining Colocations: Problem Definition</vt:lpstr>
      <vt:lpstr>Mining Colocations: Basic Concepts</vt:lpstr>
      <vt:lpstr>Key Concepts: Neigborhood </vt:lpstr>
      <vt:lpstr>Key Concepts: Co-location rules</vt:lpstr>
      <vt:lpstr>Some more Key Concepts</vt:lpstr>
      <vt:lpstr>Mining Colocations: Algorithm Trace </vt:lpstr>
      <vt:lpstr>Mining Colocations: Algorithm Trace (1/6) </vt:lpstr>
      <vt:lpstr>Mining Colocations: Algorithm Trace (2/6)</vt:lpstr>
      <vt:lpstr>Mining Colocations: Algorithm Trace (3/6)</vt:lpstr>
      <vt:lpstr>Mining Colocations: Algorithm Trace (5/6) </vt:lpstr>
      <vt:lpstr>Mining Colocations: Algorithm Trace (6/6) </vt:lpstr>
      <vt:lpstr>Quiz</vt:lpstr>
      <vt:lpstr>Outliers: Global (G) vs. Spatial (S)</vt:lpstr>
      <vt:lpstr>Outlier Detection Tests: Variogram Cloud</vt:lpstr>
      <vt:lpstr>Outlier Detection Test: Moran Scatterplot</vt:lpstr>
      <vt:lpstr>Neighbor Relationship: W Matrix</vt:lpstr>
      <vt:lpstr>Outlier Detection – Scatterplot</vt:lpstr>
      <vt:lpstr>Outlier Detection Tests: Spatial Z-test</vt:lpstr>
      <vt:lpstr>Quiz</vt:lpstr>
      <vt:lpstr>Statistically Significant Clusters</vt:lpstr>
      <vt:lpstr>Spatial Scan Statistics (SatScan)</vt:lpstr>
      <vt:lpstr>SatScan Examples</vt:lpstr>
      <vt:lpstr>Location Prediction Problem</vt:lpstr>
      <vt:lpstr>Location Prediction Models</vt:lpstr>
    </vt:vector>
  </TitlesOfParts>
  <Company>U of MN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gunturi</cp:lastModifiedBy>
  <cp:revision>1724</cp:revision>
  <dcterms:created xsi:type="dcterms:W3CDTF">2014-06-17T15:17:15Z</dcterms:created>
  <dcterms:modified xsi:type="dcterms:W3CDTF">2015-11-18T05:14:29Z</dcterms:modified>
</cp:coreProperties>
</file>