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56"/>
  </p:notesMasterIdLst>
  <p:handoutMasterIdLst>
    <p:handoutMasterId r:id="rId57"/>
  </p:handoutMasterIdLst>
  <p:sldIdLst>
    <p:sldId id="257" r:id="rId3"/>
    <p:sldId id="258" r:id="rId4"/>
    <p:sldId id="260" r:id="rId5"/>
    <p:sldId id="259" r:id="rId6"/>
    <p:sldId id="261" r:id="rId7"/>
    <p:sldId id="262" r:id="rId8"/>
    <p:sldId id="263" r:id="rId9"/>
    <p:sldId id="294" r:id="rId10"/>
    <p:sldId id="264" r:id="rId11"/>
    <p:sldId id="268" r:id="rId12"/>
    <p:sldId id="270" r:id="rId13"/>
    <p:sldId id="271" r:id="rId14"/>
    <p:sldId id="266" r:id="rId15"/>
    <p:sldId id="269" r:id="rId16"/>
    <p:sldId id="265" r:id="rId17"/>
    <p:sldId id="267" r:id="rId18"/>
    <p:sldId id="293" r:id="rId19"/>
    <p:sldId id="272" r:id="rId20"/>
    <p:sldId id="273" r:id="rId21"/>
    <p:sldId id="277" r:id="rId22"/>
    <p:sldId id="278" r:id="rId23"/>
    <p:sldId id="279" r:id="rId24"/>
    <p:sldId id="276" r:id="rId25"/>
    <p:sldId id="280" r:id="rId26"/>
    <p:sldId id="281" r:id="rId27"/>
    <p:sldId id="282" r:id="rId28"/>
    <p:sldId id="283" r:id="rId29"/>
    <p:sldId id="30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5" r:id="rId39"/>
    <p:sldId id="303" r:id="rId40"/>
    <p:sldId id="306" r:id="rId41"/>
    <p:sldId id="307" r:id="rId42"/>
    <p:sldId id="308" r:id="rId43"/>
    <p:sldId id="310" r:id="rId44"/>
    <p:sldId id="309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8/7/2015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8/7/2015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8/7/2015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1524000"/>
            <a:ext cx="4622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4400" y="1524000"/>
            <a:ext cx="4622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20800" y="6400801"/>
            <a:ext cx="10566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 Worboys and Duckham (2004) </a:t>
            </a:r>
            <a:r>
              <a:rPr lang="en-US" altLang="en-US" i="1"/>
              <a:t>GIS: A Computing Perspective</a:t>
            </a:r>
            <a:r>
              <a:rPr lang="en-US" altLang="en-US"/>
              <a:t>, Second Edition, CRC Press</a:t>
            </a:r>
          </a:p>
        </p:txBody>
      </p:sp>
    </p:spTree>
    <p:extLst>
      <p:ext uri="{BB962C8B-B14F-4D97-AF65-F5344CB8AC3E}">
        <p14:creationId xmlns:p14="http://schemas.microsoft.com/office/powerpoint/2010/main" val="510780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1524000"/>
            <a:ext cx="94488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4000500"/>
            <a:ext cx="94488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20800" y="6400801"/>
            <a:ext cx="10566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 Worboys and Duckham (2004) </a:t>
            </a:r>
            <a:r>
              <a:rPr lang="en-US" altLang="en-US" i="1"/>
              <a:t>GIS: A Computing Perspective</a:t>
            </a:r>
            <a:r>
              <a:rPr lang="en-US" altLang="en-US"/>
              <a:t>, Second Edition, CRC Press</a:t>
            </a:r>
          </a:p>
        </p:txBody>
      </p:sp>
    </p:spTree>
    <p:extLst>
      <p:ext uri="{BB962C8B-B14F-4D97-AF65-F5344CB8AC3E}">
        <p14:creationId xmlns:p14="http://schemas.microsoft.com/office/powerpoint/2010/main" val="343834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8/7/2015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8/7/2015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8/7/2015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8/7/2015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8/7/2015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8/7/2015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8/7/2015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8/7/2015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iiitd.ac.in/~gunturi/courses/mon15/cse5isc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6dY3x-5qX6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 smtClean="0"/>
              <a:t>Week Aug-3 – Aug-8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Introduction to Spatial Computing CSE 5ISC</a:t>
            </a:r>
            <a:endParaRPr lang="en-US" sz="4500" dirty="0"/>
          </a:p>
        </p:txBody>
      </p:sp>
      <p:sp>
        <p:nvSpPr>
          <p:cNvPr id="4" name="Rectangle 3"/>
          <p:cNvSpPr/>
          <p:nvPr/>
        </p:nvSpPr>
        <p:spPr>
          <a:xfrm>
            <a:off x="20594" y="6519446"/>
            <a:ext cx="12150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Some slides </a:t>
            </a:r>
            <a:r>
              <a:rPr lang="en-US" sz="1600" dirty="0" smtClean="0"/>
              <a:t>adapted from </a:t>
            </a:r>
            <a:r>
              <a:rPr lang="en-US" altLang="en-US" sz="1600" dirty="0" err="1" smtClean="0"/>
              <a:t>Worboys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and </a:t>
            </a:r>
            <a:r>
              <a:rPr lang="en-US" altLang="en-US" sz="1600" dirty="0" err="1"/>
              <a:t>Duckham</a:t>
            </a:r>
            <a:r>
              <a:rPr lang="en-US" altLang="en-US" sz="1600" dirty="0"/>
              <a:t> (2004) </a:t>
            </a:r>
            <a:r>
              <a:rPr lang="en-US" altLang="en-US" sz="1600" i="1" dirty="0"/>
              <a:t>GIS: A Computing Perspective</a:t>
            </a:r>
            <a:r>
              <a:rPr lang="en-US" altLang="en-US" sz="1600" dirty="0"/>
              <a:t>, Second Edition, CRC Press</a:t>
            </a:r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447" y="0"/>
            <a:ext cx="10515600" cy="1325563"/>
          </a:xfrm>
        </p:spPr>
        <p:txBody>
          <a:bodyPr/>
          <a:lstStyle/>
          <a:p>
            <a:r>
              <a:rPr lang="en-AU" altLang="en-US" dirty="0"/>
              <a:t>Functionality: location analysis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5083" y="1800692"/>
            <a:ext cx="6033246" cy="38144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600" dirty="0" smtClean="0"/>
              <a:t>Locating/planning a clinic (or any public facility) in the Potteries</a:t>
            </a:r>
          </a:p>
          <a:p>
            <a:pPr lvl="1">
              <a:spcAft>
                <a:spcPts val="1200"/>
              </a:spcAft>
            </a:pPr>
            <a:r>
              <a:rPr lang="en-US" altLang="en-US" sz="2600" dirty="0" smtClean="0"/>
              <a:t>Construct the “neighborhood” of clinics, based upon positions of nearby clinics and travel times</a:t>
            </a:r>
          </a:p>
          <a:p>
            <a:pPr lvl="1"/>
            <a:r>
              <a:rPr lang="en-US" altLang="en-US" sz="2600" dirty="0" smtClean="0"/>
              <a:t>We can then support decisions to relocate, close, or create a new clinic</a:t>
            </a:r>
          </a:p>
          <a:p>
            <a:pPr lvl="1"/>
            <a:endParaRPr lang="en-US" altLang="en-US" sz="2000" dirty="0"/>
          </a:p>
        </p:txBody>
      </p:sp>
      <p:pic>
        <p:nvPicPr>
          <p:cNvPr id="5" name="Picture 4" descr="proximal_polyg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99" y="1260382"/>
            <a:ext cx="3708572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0271" y="0"/>
            <a:ext cx="10515600" cy="1325563"/>
          </a:xfrm>
        </p:spPr>
        <p:txBody>
          <a:bodyPr/>
          <a:lstStyle/>
          <a:p>
            <a:r>
              <a:rPr lang="en-US" altLang="en-US" dirty="0"/>
              <a:t>Functionality: layer-based analysis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68188" y="1295400"/>
            <a:ext cx="588981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Determining the potential of different locations for sand and gravel extraction</a:t>
            </a:r>
          </a:p>
          <a:p>
            <a:pPr lvl="1"/>
            <a:r>
              <a:rPr lang="en-US" altLang="en-US" sz="2300" dirty="0" smtClean="0"/>
              <a:t>Drawing together and analyzing data from variety of sources</a:t>
            </a:r>
          </a:p>
          <a:p>
            <a:pPr lvl="2"/>
            <a:r>
              <a:rPr lang="en-US" altLang="en-US" sz="2100" dirty="0" smtClean="0"/>
              <a:t>Geological data,</a:t>
            </a:r>
          </a:p>
          <a:p>
            <a:pPr lvl="2"/>
            <a:r>
              <a:rPr lang="en-US" altLang="en-US" sz="2100" dirty="0" smtClean="0"/>
              <a:t>urban structure,</a:t>
            </a:r>
          </a:p>
          <a:p>
            <a:pPr lvl="2"/>
            <a:r>
              <a:rPr lang="en-US" altLang="en-US" sz="2100" dirty="0" smtClean="0"/>
              <a:t>water table level, </a:t>
            </a:r>
          </a:p>
          <a:p>
            <a:pPr lvl="2"/>
            <a:r>
              <a:rPr lang="en-US" altLang="en-US" sz="2100" dirty="0" smtClean="0"/>
              <a:t>transportation network, </a:t>
            </a:r>
          </a:p>
          <a:p>
            <a:pPr lvl="2"/>
            <a:r>
              <a:rPr lang="en-US" altLang="en-US" sz="2100" dirty="0" smtClean="0"/>
              <a:t>land prices, and </a:t>
            </a:r>
          </a:p>
          <a:p>
            <a:pPr lvl="2"/>
            <a:r>
              <a:rPr lang="en-US" altLang="en-US" sz="2100" dirty="0" smtClean="0"/>
              <a:t>land zoning</a:t>
            </a:r>
          </a:p>
          <a:p>
            <a:pPr lvl="2"/>
            <a:endParaRPr lang="en-AU" altLang="en-US" dirty="0"/>
          </a:p>
        </p:txBody>
      </p:sp>
      <p:pic>
        <p:nvPicPr>
          <p:cNvPr id="14" name="Picture 4" descr="sand_g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1295400"/>
            <a:ext cx="3581400" cy="42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102475" y="5683250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Locations of sand and gravel deposits in the Potteries region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7792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5149"/>
            <a:ext cx="10515600" cy="1325563"/>
          </a:xfrm>
        </p:spPr>
        <p:txBody>
          <a:bodyPr/>
          <a:lstStyle/>
          <a:p>
            <a:r>
              <a:rPr lang="en-US" altLang="en-US" dirty="0"/>
              <a:t>Functionality: layer-based analysis</a:t>
            </a:r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675688" y="2421405"/>
            <a:ext cx="14398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altLang="en-US" sz="2100" dirty="0"/>
              <a:t>Known sand and </a:t>
            </a:r>
            <a:r>
              <a:rPr lang="en-US" altLang="en-US" sz="2100" dirty="0"/>
              <a:t>gravel</a:t>
            </a:r>
            <a:r>
              <a:rPr lang="en-AU" altLang="en-US" sz="2100" dirty="0"/>
              <a:t> deposits</a:t>
            </a:r>
          </a:p>
        </p:txBody>
      </p:sp>
      <p:pic>
        <p:nvPicPr>
          <p:cNvPr id="5" name="Picture 13" descr="layer_analysi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41" y="4521200"/>
            <a:ext cx="1560513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759825" y="4376738"/>
            <a:ext cx="28826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altLang="en-US" sz="2100" dirty="0"/>
              <a:t>Overlay of the </a:t>
            </a:r>
            <a:r>
              <a:rPr lang="en-US" altLang="en-US" sz="2100" dirty="0"/>
              <a:t>three</a:t>
            </a:r>
            <a:r>
              <a:rPr lang="en-AU" altLang="en-US" sz="2100" dirty="0"/>
              <a:t> other layers giving area that satisfies the query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92275" y="1281113"/>
            <a:ext cx="90229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/>
              <a:t> </a:t>
            </a:r>
            <a:r>
              <a:rPr lang="en-US" altLang="en-US" sz="2200" b="1" dirty="0"/>
              <a:t>Query: find all locations that are within 0.5 km of a major road, not in a built-up area, and on a sand/gravel deposit</a:t>
            </a:r>
            <a:endParaRPr lang="en-AU" altLang="en-US" sz="2200" b="1" dirty="0"/>
          </a:p>
        </p:txBody>
      </p:sp>
      <p:pic>
        <p:nvPicPr>
          <p:cNvPr id="8" name="Picture 7" descr="layer_analys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09" y="2408238"/>
            <a:ext cx="1566862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66800" y="2362200"/>
            <a:ext cx="210140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100" dirty="0"/>
              <a:t>0.5 km buffer of major roads (not including the motorway</a:t>
            </a:r>
          </a:p>
        </p:txBody>
      </p:sp>
      <p:pic>
        <p:nvPicPr>
          <p:cNvPr id="10" name="Picture 9" descr="layer_analysis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41" y="2414588"/>
            <a:ext cx="156051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layer_analysis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4" y="4521200"/>
            <a:ext cx="1579562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66800" y="4521200"/>
            <a:ext cx="220443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sz="2100" dirty="0"/>
              <a:t>Shaded </a:t>
            </a:r>
            <a:r>
              <a:rPr lang="en-US" altLang="en-US" sz="2100" dirty="0"/>
              <a:t>areas</a:t>
            </a:r>
            <a:r>
              <a:rPr lang="en-AU" altLang="en-US" sz="2100" dirty="0"/>
              <a:t> indicate locations that are not built up</a:t>
            </a:r>
          </a:p>
        </p:txBody>
      </p:sp>
    </p:spTree>
    <p:extLst>
      <p:ext uri="{BB962C8B-B14F-4D97-AF65-F5344CB8AC3E}">
        <p14:creationId xmlns:p14="http://schemas.microsoft.com/office/powerpoint/2010/main" val="132703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94795"/>
            <a:ext cx="10515600" cy="1325563"/>
          </a:xfrm>
        </p:spPr>
        <p:txBody>
          <a:bodyPr/>
          <a:lstStyle/>
          <a:p>
            <a:r>
              <a:rPr lang="en-US" altLang="en-US" dirty="0"/>
              <a:t>Functionality: terrain analysis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199" y="1662953"/>
            <a:ext cx="9973235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400" dirty="0" smtClean="0"/>
              <a:t>Local communities are often interested in the visual impact of proposed new opencast coal mining sites</a:t>
            </a:r>
          </a:p>
          <a:p>
            <a:r>
              <a:rPr lang="en-US" altLang="en-US" sz="2400" b="1" i="1" dirty="0" smtClean="0">
                <a:solidFill>
                  <a:schemeClr val="accent2"/>
                </a:solidFill>
              </a:rPr>
              <a:t>Visibility analysis</a:t>
            </a:r>
            <a:r>
              <a:rPr lang="en-US" altLang="en-US" sz="2400" dirty="0" smtClean="0"/>
              <a:t> can be used to evaluate visual impact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 smtClean="0"/>
              <a:t>Measuring the size of the local population within a given </a:t>
            </a:r>
            <a:r>
              <a:rPr lang="en-US" altLang="en-US" sz="2000" b="1" i="1" dirty="0" err="1" smtClean="0">
                <a:solidFill>
                  <a:schemeClr val="accent2"/>
                </a:solidFill>
              </a:rPr>
              <a:t>viewshed</a:t>
            </a:r>
            <a:r>
              <a:rPr lang="en-US" altLang="en-US" sz="2000" dirty="0" smtClean="0"/>
              <a:t> (a map of all the points visible from some location)</a:t>
            </a:r>
          </a:p>
          <a:p>
            <a:r>
              <a:rPr lang="en-US" altLang="en-US" sz="2400" dirty="0" smtClean="0"/>
              <a:t>Terrain analysis is usually based upon data sets of topographic elevation at point locations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67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0271" y="146562"/>
            <a:ext cx="10515600" cy="1325563"/>
          </a:xfrm>
        </p:spPr>
        <p:txBody>
          <a:bodyPr/>
          <a:lstStyle/>
          <a:p>
            <a:r>
              <a:rPr lang="en-US" altLang="en-US" dirty="0"/>
              <a:t>Functionality: terrain analysis</a:t>
            </a:r>
            <a:endParaRPr lang="en-US" dirty="0"/>
          </a:p>
        </p:txBody>
      </p:sp>
      <p:pic>
        <p:nvPicPr>
          <p:cNvPr id="4" name="Picture 4" descr="contour_map2"/>
          <p:cNvPicPr>
            <a:picLocks noChangeAspect="1" noChangeArrowheads="1"/>
          </p:cNvPicPr>
          <p:nvPr/>
        </p:nvPicPr>
        <p:blipFill>
          <a:blip r:embed="rId2"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35" y="1899536"/>
            <a:ext cx="2948641" cy="294864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iewshe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679341"/>
            <a:ext cx="3779837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93535" y="5055393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Contour map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441576" y="3193676"/>
            <a:ext cx="1008063" cy="360363"/>
          </a:xfrm>
          <a:prstGeom prst="rightArrow">
            <a:avLst>
              <a:gd name="adj1" fmla="val 50000"/>
              <a:gd name="adj2" fmla="val 69934"/>
            </a:avLst>
          </a:prstGeom>
          <a:solidFill>
            <a:srgbClr val="FFB64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289800" y="4429032"/>
            <a:ext cx="37084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dirty="0"/>
              <a:t>Perspective projection </a:t>
            </a:r>
            <a:endParaRPr lang="en-US" altLang="en-US" dirty="0" smtClean="0"/>
          </a:p>
          <a:p>
            <a:pPr algn="l">
              <a:spcBef>
                <a:spcPct val="50000"/>
              </a:spcBef>
            </a:pPr>
            <a:r>
              <a:rPr lang="en-US" altLang="en-US" dirty="0" smtClean="0"/>
              <a:t>Darker </a:t>
            </a:r>
            <a:r>
              <a:rPr lang="en-US" altLang="en-US" dirty="0"/>
              <a:t>shaded regions give the area from which the marked point would not be visible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7110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1989" y="198110"/>
            <a:ext cx="10515600" cy="1083002"/>
          </a:xfrm>
        </p:spPr>
        <p:txBody>
          <a:bodyPr/>
          <a:lstStyle/>
          <a:p>
            <a:r>
              <a:rPr lang="en-US" altLang="en-US" dirty="0"/>
              <a:t>Functionality: network analysis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32647" y="1741114"/>
            <a:ext cx="6243917" cy="3106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We want to find a route using the major road network, visiting each pottery (and the City Museum) only once, while minimizing the traveling time</a:t>
            </a:r>
          </a:p>
          <a:p>
            <a:pPr marL="0" indent="0"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A travel-time network between potteries is the required data set</a:t>
            </a:r>
            <a:endParaRPr lang="en-US" altLang="en-US" sz="2400" dirty="0"/>
          </a:p>
        </p:txBody>
      </p:sp>
      <p:pic>
        <p:nvPicPr>
          <p:cNvPr id="5" name="Picture 5" descr="optimal_rou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70"/>
          <a:stretch>
            <a:fillRect/>
          </a:stretch>
        </p:blipFill>
        <p:spPr bwMode="auto">
          <a:xfrm>
            <a:off x="8028175" y="1476562"/>
            <a:ext cx="2973387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938246" y="5307387"/>
            <a:ext cx="323177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Derived from average times on the main roads shown on the map</a:t>
            </a:r>
          </a:p>
        </p:txBody>
      </p:sp>
    </p:spTree>
    <p:extLst>
      <p:ext uri="{BB962C8B-B14F-4D97-AF65-F5344CB8AC3E}">
        <p14:creationId xmlns:p14="http://schemas.microsoft.com/office/powerpoint/2010/main" val="7462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1989" y="198110"/>
            <a:ext cx="10515600" cy="1083002"/>
          </a:xfrm>
        </p:spPr>
        <p:txBody>
          <a:bodyPr/>
          <a:lstStyle/>
          <a:p>
            <a:r>
              <a:rPr lang="en-US" altLang="en-US" dirty="0"/>
              <a:t>Functionality: network analysis</a:t>
            </a:r>
            <a:endParaRPr lang="en-US" dirty="0"/>
          </a:p>
        </p:txBody>
      </p:sp>
      <p:pic>
        <p:nvPicPr>
          <p:cNvPr id="7" name="Picture 5" descr="optimal_rou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2"/>
          <a:stretch>
            <a:fillRect/>
          </a:stretch>
        </p:blipFill>
        <p:spPr bwMode="auto">
          <a:xfrm>
            <a:off x="7739529" y="1412595"/>
            <a:ext cx="3416300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1075764" y="1412595"/>
            <a:ext cx="6445624" cy="417512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Traveling salesperson algorithm</a:t>
            </a:r>
          </a:p>
          <a:p>
            <a:pPr lvl="1"/>
            <a:r>
              <a:rPr lang="en-US" altLang="en-US" dirty="0" smtClean="0"/>
              <a:t>Construct a minimal weight route through a network that visits each node at least once</a:t>
            </a:r>
          </a:p>
          <a:p>
            <a:pPr lvl="1"/>
            <a:r>
              <a:rPr lang="en-US" altLang="en-US" dirty="0" smtClean="0"/>
              <a:t>Could be dynamic; assigning weights to the edges of the network and calculating optimal routes depending upon changeable road conditions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2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37691" y="2637270"/>
            <a:ext cx="770543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Spatial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Types of Spatial Data</a:t>
            </a:r>
            <a:endParaRPr lang="en-US" sz="4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52726" y="5135189"/>
            <a:ext cx="30956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dirty="0"/>
              <a:t>Raster data is structured as an array or grid of cells, referred to as pixels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60746" y="4906029"/>
            <a:ext cx="4193054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Vector is a finite straight line segment defined by its end points.  The locations of end-points are given with respect to some coordination of the plane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6" y="1225112"/>
            <a:ext cx="3258005" cy="3600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46" y="1225112"/>
            <a:ext cx="3305636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1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Types of Spatial Data</a:t>
            </a:r>
            <a:endParaRPr lang="en-US" sz="4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66799" y="1510553"/>
            <a:ext cx="8973671" cy="335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Raster</a:t>
            </a:r>
          </a:p>
          <a:p>
            <a:pPr lvl="1"/>
            <a:r>
              <a:rPr lang="en-US" altLang="en-US" sz="2000" dirty="0" smtClean="0"/>
              <a:t>Natural structures to use in computers as programming languages commonly support array handling and operations</a:t>
            </a:r>
          </a:p>
          <a:p>
            <a:pPr lvl="1">
              <a:spcAft>
                <a:spcPts val="1800"/>
              </a:spcAft>
            </a:pPr>
            <a:r>
              <a:rPr lang="en-US" altLang="en-US" sz="2000" dirty="0" smtClean="0"/>
              <a:t>Inefficient in terms of usage of computer storage</a:t>
            </a:r>
          </a:p>
          <a:p>
            <a:r>
              <a:rPr lang="en-US" altLang="en-US" sz="2400" dirty="0" smtClean="0"/>
              <a:t>Vector</a:t>
            </a:r>
          </a:p>
          <a:p>
            <a:pPr lvl="1"/>
            <a:r>
              <a:rPr lang="en-US" altLang="en-US" sz="2000" dirty="0" smtClean="0"/>
              <a:t>More efficient in its use of computer storage as only points of interest need be stored</a:t>
            </a:r>
          </a:p>
          <a:p>
            <a:pPr lvl="1"/>
            <a:r>
              <a:rPr lang="en-US" altLang="en-US" sz="2000" dirty="0" smtClean="0"/>
              <a:t>Assume a hard edged boundary model of the world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86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519882"/>
            <a:ext cx="10515600" cy="494270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300" dirty="0" smtClean="0"/>
              <a:t>Two classes per week</a:t>
            </a:r>
          </a:p>
          <a:p>
            <a:pPr lvl="1">
              <a:spcAft>
                <a:spcPts val="600"/>
              </a:spcAft>
            </a:pPr>
            <a:r>
              <a:rPr lang="en-US" sz="2300" dirty="0" smtClean="0"/>
              <a:t>Tuesday and Friday 2:30pm – 4:00pm</a:t>
            </a:r>
          </a:p>
          <a:p>
            <a:r>
              <a:rPr lang="en-US" sz="2300" dirty="0" smtClean="0"/>
              <a:t>Office hours: </a:t>
            </a:r>
          </a:p>
          <a:p>
            <a:pPr lvl="1"/>
            <a:r>
              <a:rPr lang="en-US" sz="2300" dirty="0" smtClean="0"/>
              <a:t>Tuesday and Friday 4:00pm – 5:00pm </a:t>
            </a:r>
          </a:p>
          <a:p>
            <a:pPr lvl="1"/>
            <a:r>
              <a:rPr lang="en-US" sz="2300" dirty="0" smtClean="0"/>
              <a:t>For other times, please send a email to fix an appointment.</a:t>
            </a:r>
          </a:p>
          <a:p>
            <a:pPr lvl="1">
              <a:spcAft>
                <a:spcPts val="600"/>
              </a:spcAft>
            </a:pPr>
            <a:r>
              <a:rPr lang="en-US" sz="2300" dirty="0" smtClean="0"/>
              <a:t>Please use “CSE 5ISC” in the email subject.</a:t>
            </a:r>
          </a:p>
          <a:p>
            <a:r>
              <a:rPr lang="en-US" sz="2300" dirty="0" smtClean="0"/>
              <a:t>Course Web page:</a:t>
            </a:r>
          </a:p>
          <a:p>
            <a:pPr lvl="1"/>
            <a:r>
              <a:rPr lang="en-US" sz="2300" dirty="0">
                <a:hlinkClick r:id="rId2"/>
              </a:rPr>
              <a:t>http://faculty.iiitd.ac.in/~</a:t>
            </a:r>
            <a:r>
              <a:rPr lang="en-US" sz="2300" dirty="0" smtClean="0">
                <a:hlinkClick r:id="rId2"/>
              </a:rPr>
              <a:t>gunturi/courses/mon15/cse5isc/index.html</a:t>
            </a:r>
            <a:endParaRPr lang="en-US" sz="2300" dirty="0" smtClean="0"/>
          </a:p>
          <a:p>
            <a:pPr lvl="1"/>
            <a:r>
              <a:rPr lang="en-US" sz="2300" dirty="0" smtClean="0"/>
              <a:t>Please check the course page for updates</a:t>
            </a:r>
          </a:p>
          <a:p>
            <a:r>
              <a:rPr lang="en-US" sz="2300" dirty="0" smtClean="0"/>
              <a:t>Course Textbook:</a:t>
            </a:r>
            <a:endParaRPr lang="en-US" sz="2300" dirty="0"/>
          </a:p>
          <a:p>
            <a:pPr lvl="1"/>
            <a:r>
              <a:rPr lang="en-US" altLang="en-US" sz="2300" dirty="0" err="1" smtClean="0"/>
              <a:t>Worboys</a:t>
            </a:r>
            <a:r>
              <a:rPr lang="en-US" altLang="en-US" sz="2300" dirty="0" smtClean="0"/>
              <a:t> </a:t>
            </a:r>
            <a:r>
              <a:rPr lang="en-US" altLang="en-US" sz="2300" dirty="0"/>
              <a:t>and </a:t>
            </a:r>
            <a:r>
              <a:rPr lang="en-US" altLang="en-US" sz="2300" dirty="0" err="1"/>
              <a:t>Duckham</a:t>
            </a:r>
            <a:r>
              <a:rPr lang="en-US" altLang="en-US" sz="2300" dirty="0"/>
              <a:t> (2004) </a:t>
            </a:r>
            <a:r>
              <a:rPr lang="en-US" altLang="en-US" sz="2300" i="1" dirty="0"/>
              <a:t>GIS: A Computing Perspective</a:t>
            </a:r>
            <a:r>
              <a:rPr lang="en-US" altLang="en-US" sz="2300" dirty="0"/>
              <a:t>, Second Edition, CRC </a:t>
            </a:r>
            <a:r>
              <a:rPr lang="en-US" altLang="en-US" sz="2300" dirty="0" smtClean="0"/>
              <a:t>Press</a:t>
            </a:r>
          </a:p>
          <a:p>
            <a:pPr lvl="1"/>
            <a:r>
              <a:rPr lang="en-US" altLang="en-US" sz="2300" dirty="0" smtClean="0"/>
              <a:t>Shashi </a:t>
            </a:r>
            <a:r>
              <a:rPr lang="en-US" altLang="en-US" sz="2300" dirty="0" err="1" smtClean="0"/>
              <a:t>Shekhar</a:t>
            </a:r>
            <a:r>
              <a:rPr lang="en-US" altLang="en-US" sz="2300" dirty="0" smtClean="0"/>
              <a:t> and Sanjay Chawla (2003): Spatial Databases: A Tour, Prentice Hall </a:t>
            </a:r>
            <a:endParaRPr lang="en-US" altLang="en-US" sz="2300" dirty="0"/>
          </a:p>
          <a:p>
            <a:pPr lvl="1"/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89647"/>
            <a:ext cx="10515600" cy="975939"/>
          </a:xfrm>
        </p:spPr>
        <p:txBody>
          <a:bodyPr>
            <a:normAutofit/>
          </a:bodyPr>
          <a:lstStyle/>
          <a:p>
            <a:r>
              <a:rPr lang="en-US" sz="4200" dirty="0" smtClean="0"/>
              <a:t>Data Capturing </a:t>
            </a:r>
            <a:endParaRPr lang="en-US" sz="4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38200" y="1065585"/>
            <a:ext cx="11138646" cy="567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i="1" dirty="0">
                <a:solidFill>
                  <a:schemeClr val="accent2"/>
                </a:solidFill>
              </a:rPr>
              <a:t>Data capture</a:t>
            </a:r>
            <a:r>
              <a:rPr lang="en-US" altLang="en-US" sz="2400" dirty="0"/>
              <a:t>: the process of collecting data from observations of the physical </a:t>
            </a:r>
            <a:r>
              <a:rPr lang="en-US" altLang="en-US" sz="2400" dirty="0" smtClean="0"/>
              <a:t>environment</a:t>
            </a:r>
            <a:endParaRPr lang="en-US" altLang="en-US" sz="2000" dirty="0"/>
          </a:p>
          <a:p>
            <a:r>
              <a:rPr lang="en-US" altLang="en-US" sz="2400" b="1" i="1" dirty="0">
                <a:solidFill>
                  <a:schemeClr val="accent2"/>
                </a:solidFill>
              </a:rPr>
              <a:t>Sensors</a:t>
            </a:r>
            <a:r>
              <a:rPr lang="en-US" altLang="en-US" sz="2400" dirty="0"/>
              <a:t> are a primary source of data for a GIS and are used to measure some feature of the geographic </a:t>
            </a:r>
            <a:r>
              <a:rPr lang="en-US" altLang="en-US" sz="2400" dirty="0" smtClean="0"/>
              <a:t>environment</a:t>
            </a:r>
          </a:p>
          <a:p>
            <a:pPr marL="0" indent="0">
              <a:buNone/>
            </a:pPr>
            <a:endParaRPr lang="en-US" altLang="en-US" sz="2400" dirty="0"/>
          </a:p>
          <a:p>
            <a:endParaRPr lang="en-US" altLang="en-US" sz="2400" dirty="0" smtClean="0"/>
          </a:p>
          <a:p>
            <a:pPr marL="0" indent="0">
              <a:buNone/>
            </a:pPr>
            <a:endParaRPr lang="en-US" altLang="en-US" sz="2400" dirty="0" smtClean="0"/>
          </a:p>
          <a:p>
            <a:pPr marL="0" indent="0">
              <a:buNone/>
            </a:pPr>
            <a:endParaRPr lang="en-US" altLang="en-US" sz="2400" dirty="0" smtClean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1026" name="Picture 2" descr="http://www.landsurveyors.com/wp-content/uploads/2009/09/Land-Surveying-GPS1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15697"/>
            <a:ext cx="3563471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ijournal.sensorsandsystems.com/newsite/wp-content/uploads/2011/04/hs_V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56" y="2257779"/>
            <a:ext cx="3254188" cy="252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ctworks.org/sites/default/files/uploaded_pics/2011/open-street-map-hai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57" y="4611835"/>
            <a:ext cx="4209489" cy="229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77500" y="3419642"/>
            <a:ext cx="2119256" cy="8834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Volunteered Geographic Information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533400" y="5116418"/>
            <a:ext cx="2668793" cy="8834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Land Surveying using GPS devices</a:t>
            </a:r>
            <a:endParaRPr lang="en-US" sz="2200" dirty="0"/>
          </a:p>
        </p:txBody>
      </p:sp>
      <p:pic>
        <p:nvPicPr>
          <p:cNvPr id="1036" name="Picture 12" descr="http://www.cheshireconservation.org/sites/all/files/images/web_soil_surv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93" y="4260520"/>
            <a:ext cx="3306291" cy="25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89647"/>
            <a:ext cx="10515600" cy="975939"/>
          </a:xfrm>
        </p:spPr>
        <p:txBody>
          <a:bodyPr>
            <a:normAutofit/>
          </a:bodyPr>
          <a:lstStyle/>
          <a:p>
            <a:r>
              <a:rPr lang="en-US" sz="4200" dirty="0" smtClean="0"/>
              <a:t>Data Capturing: Remote sensing </a:t>
            </a:r>
            <a:endParaRPr lang="en-US" sz="4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38200" y="1065585"/>
            <a:ext cx="11138646" cy="567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838200" y="1153468"/>
            <a:ext cx="110160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Aerial images of the Earth surface which are digitized to get maps.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4" y="1672237"/>
            <a:ext cx="6143045" cy="4602324"/>
          </a:xfrm>
          <a:prstGeom prst="rect">
            <a:avLst/>
          </a:prstGeom>
        </p:spPr>
      </p:pic>
      <p:pic>
        <p:nvPicPr>
          <p:cNvPr id="14338" name="Picture 2" descr="http://ww1.prweb.com/prfiles/2008/10/09/1452864/0_GeoEye-1_50cm_Kutztown_Univ_07-OCT-2008_Rev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89" y="1761409"/>
            <a:ext cx="5269711" cy="39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7523" y="6323343"/>
            <a:ext cx="4020332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Youtube</a:t>
            </a:r>
            <a:r>
              <a:rPr lang="en-US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 video on digitization</a:t>
            </a:r>
          </a:p>
        </p:txBody>
      </p:sp>
    </p:spTree>
    <p:extLst>
      <p:ext uri="{BB962C8B-B14F-4D97-AF65-F5344CB8AC3E}">
        <p14:creationId xmlns:p14="http://schemas.microsoft.com/office/powerpoint/2010/main" val="25060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3709"/>
          </a:xfrm>
        </p:spPr>
        <p:txBody>
          <a:bodyPr>
            <a:normAutofit/>
          </a:bodyPr>
          <a:lstStyle/>
          <a:p>
            <a:r>
              <a:rPr lang="en-US" sz="4200" dirty="0" smtClean="0"/>
              <a:t>Database Support</a:t>
            </a:r>
            <a:endParaRPr lang="en-US" sz="4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38200" y="1169773"/>
            <a:ext cx="11138646" cy="4495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400" b="1" i="1" dirty="0" smtClean="0">
                <a:solidFill>
                  <a:schemeClr val="accent2"/>
                </a:solidFill>
              </a:rPr>
              <a:t>What is a Database?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a repository of data that is logically related, but possibly physically distributed over several sites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A database is created and maintained using a database management system (DBMS)</a:t>
            </a:r>
          </a:p>
          <a:p>
            <a:r>
              <a:rPr lang="en-US" altLang="en-US" sz="2400" dirty="0"/>
              <a:t>For a database to be useful it must be:</a:t>
            </a:r>
          </a:p>
          <a:p>
            <a:pPr lvl="1"/>
            <a:r>
              <a:rPr lang="en-US" altLang="en-US" sz="2000" dirty="0"/>
              <a:t>Reliable</a:t>
            </a:r>
          </a:p>
          <a:p>
            <a:pPr lvl="1"/>
            <a:r>
              <a:rPr lang="en-US" altLang="en-US" sz="2000" dirty="0"/>
              <a:t>Correct and consistent</a:t>
            </a:r>
          </a:p>
          <a:p>
            <a:pPr lvl="1"/>
            <a:r>
              <a:rPr lang="en-US" altLang="en-US" sz="2000" dirty="0" smtClean="0"/>
              <a:t>Secure</a:t>
            </a:r>
          </a:p>
          <a:p>
            <a:pPr lvl="1"/>
            <a:r>
              <a:rPr lang="en-US" altLang="en-US" sz="2000" dirty="0" smtClean="0"/>
              <a:t>Fast retrieval</a:t>
            </a:r>
            <a:endParaRPr lang="en-US" altLang="en-US" sz="2000" dirty="0"/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3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99655" y="1289846"/>
            <a:ext cx="11138646" cy="481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400" dirty="0"/>
              <a:t>The process of developing a database is essentially a process of model building</a:t>
            </a:r>
          </a:p>
          <a:p>
            <a:pPr lvl="1">
              <a:spcAft>
                <a:spcPts val="1200"/>
              </a:spcAft>
            </a:pPr>
            <a:r>
              <a:rPr lang="en-US" altLang="en-US" sz="2000" b="1" i="1" dirty="0">
                <a:solidFill>
                  <a:schemeClr val="accent2"/>
                </a:solidFill>
              </a:rPr>
              <a:t>Application domain model</a:t>
            </a:r>
            <a:r>
              <a:rPr lang="en-US" altLang="en-US" sz="2000" dirty="0"/>
              <a:t>: describes the core requirements of users in a particular application domain, based on an initial study</a:t>
            </a:r>
          </a:p>
          <a:p>
            <a:pPr lvl="1">
              <a:spcAft>
                <a:spcPts val="1200"/>
              </a:spcAft>
            </a:pPr>
            <a:r>
              <a:rPr lang="en-US" altLang="en-US" sz="2000" b="1" i="1" dirty="0">
                <a:solidFill>
                  <a:schemeClr val="accent2"/>
                </a:solidFill>
              </a:rPr>
              <a:t>Conceptual model</a:t>
            </a:r>
            <a:r>
              <a:rPr lang="en-US" altLang="en-US" sz="2000" dirty="0"/>
              <a:t>: </a:t>
            </a:r>
            <a:r>
              <a:rPr lang="en-US" altLang="en-US" sz="2000" dirty="0" smtClean="0"/>
              <a:t>Illustrates the entities, the core concepts and relationships among the entities. Usually consists of conceptual models such as ER diagrams.</a:t>
            </a:r>
            <a:endParaRPr lang="en-US" altLang="en-US" sz="2000" dirty="0"/>
          </a:p>
          <a:p>
            <a:pPr lvl="1">
              <a:spcAft>
                <a:spcPts val="1200"/>
              </a:spcAft>
            </a:pPr>
            <a:r>
              <a:rPr lang="en-US" altLang="en-US" sz="2000" b="1" i="1" dirty="0" smtClean="0">
                <a:solidFill>
                  <a:schemeClr val="accent2"/>
                </a:solidFill>
              </a:rPr>
              <a:t>Logical model: </a:t>
            </a:r>
            <a:r>
              <a:rPr lang="en-US" altLang="en-US" sz="2000" dirty="0" smtClean="0"/>
              <a:t>An abstract layer creating between the conceptual and the physical layers to create independence between the two. Consists of abstract data types and operators defined on data.</a:t>
            </a:r>
            <a:endParaRPr lang="en-US" altLang="en-US" sz="2000" b="1" i="1" dirty="0" smtClean="0">
              <a:solidFill>
                <a:schemeClr val="accent2"/>
              </a:solidFill>
            </a:endParaRPr>
          </a:p>
          <a:p>
            <a:pPr lvl="1"/>
            <a:r>
              <a:rPr lang="en-US" altLang="en-US" sz="2000" b="1" i="1" dirty="0" smtClean="0">
                <a:solidFill>
                  <a:schemeClr val="accent2"/>
                </a:solidFill>
              </a:rPr>
              <a:t>Physical model</a:t>
            </a:r>
            <a:r>
              <a:rPr lang="en-US" altLang="en-US" sz="2000" dirty="0"/>
              <a:t>: </a:t>
            </a:r>
            <a:r>
              <a:rPr lang="en-US" altLang="en-US" sz="2000" dirty="0" smtClean="0"/>
              <a:t>This is the result </a:t>
            </a:r>
            <a:r>
              <a:rPr lang="en-US" altLang="en-US" sz="2000" dirty="0"/>
              <a:t>of a process of programming and system </a:t>
            </a:r>
            <a:r>
              <a:rPr lang="en-US" altLang="en-US" sz="2000" dirty="0" smtClean="0"/>
              <a:t>implementation. Query optimization can also be considered a part of physical model.</a:t>
            </a:r>
            <a:endParaRPr lang="en-US" altLang="en-US" sz="2000" dirty="0"/>
          </a:p>
          <a:p>
            <a:endParaRPr lang="en-US" altLang="en-US" sz="24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99655" y="129309"/>
            <a:ext cx="10515600" cy="1043709"/>
          </a:xfrm>
        </p:spPr>
        <p:txBody>
          <a:bodyPr>
            <a:normAutofit/>
          </a:bodyPr>
          <a:lstStyle/>
          <a:p>
            <a:r>
              <a:rPr lang="en-US" sz="4200" dirty="0" smtClean="0"/>
              <a:t>Building a System of Spatial Data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0451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99655" y="1289846"/>
            <a:ext cx="11138646" cy="481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400" dirty="0"/>
              <a:t>To retrieve data from a databases we may perform a query</a:t>
            </a:r>
            <a:r>
              <a:rPr lang="en-US" altLang="en-US" sz="2400" dirty="0" smtClean="0"/>
              <a:t>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b="1" dirty="0" smtClean="0"/>
              <a:t>Traditional Query</a:t>
            </a:r>
            <a:endParaRPr lang="en-US" altLang="en-US" sz="2400" b="1" dirty="0"/>
          </a:p>
          <a:p>
            <a:pPr lvl="1">
              <a:spcAft>
                <a:spcPts val="600"/>
              </a:spcAft>
            </a:pPr>
            <a:r>
              <a:rPr lang="en-US" altLang="en-US" sz="2300" dirty="0"/>
              <a:t>Retrieve names and addresses of all opencast coal mines in Staffordshire</a:t>
            </a:r>
          </a:p>
          <a:p>
            <a:pPr lvl="2">
              <a:spcAft>
                <a:spcPts val="600"/>
              </a:spcAft>
            </a:pPr>
            <a:r>
              <a:rPr lang="en-US" altLang="en-US" sz="2300" dirty="0"/>
              <a:t>Data may be retrieved by a simple look up and match</a:t>
            </a:r>
          </a:p>
          <a:p>
            <a:pPr lvl="1">
              <a:spcAft>
                <a:spcPts val="600"/>
              </a:spcAft>
            </a:pPr>
            <a:r>
              <a:rPr lang="en-US" altLang="en-US" sz="2300" dirty="0"/>
              <a:t>Retrieve names and addresses of all employees of Wedgwood Pottery who earn more than half the sum earned by the managing director</a:t>
            </a:r>
          </a:p>
          <a:p>
            <a:pPr lvl="2">
              <a:spcAft>
                <a:spcPts val="600"/>
              </a:spcAft>
            </a:pPr>
            <a:r>
              <a:rPr lang="en-US" altLang="en-US" sz="2300" dirty="0"/>
              <a:t>Numerical comparison</a:t>
            </a:r>
          </a:p>
          <a:p>
            <a:endParaRPr lang="en-US" altLang="en-US" sz="24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99655" y="129309"/>
            <a:ext cx="10515600" cy="1043709"/>
          </a:xfrm>
        </p:spPr>
        <p:txBody>
          <a:bodyPr>
            <a:normAutofit/>
          </a:bodyPr>
          <a:lstStyle/>
          <a:p>
            <a:r>
              <a:rPr lang="en-US" sz="4200" dirty="0" smtClean="0"/>
              <a:t>Data Retrieval and Analysis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9135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99655" y="1289846"/>
            <a:ext cx="11138646" cy="481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b="1" dirty="0" smtClean="0"/>
              <a:t>Spatial Query</a:t>
            </a:r>
            <a:r>
              <a:rPr lang="en-US" altLang="en-US" sz="2200" dirty="0"/>
              <a:t>: is there any correlation between:</a:t>
            </a:r>
          </a:p>
          <a:p>
            <a:pPr lvl="1"/>
            <a:r>
              <a:rPr lang="en-US" altLang="en-US" sz="2200" dirty="0"/>
              <a:t>The location of vehicle accidents (as recorded on a hospital database); and</a:t>
            </a:r>
          </a:p>
          <a:p>
            <a:pPr lvl="1"/>
            <a:r>
              <a:rPr lang="en-US" altLang="en-US" sz="2200" dirty="0"/>
              <a:t>Designated “accident black spots” for the area?</a:t>
            </a:r>
          </a:p>
          <a:p>
            <a:r>
              <a:rPr lang="en-US" altLang="en-US" sz="2200" dirty="0"/>
              <a:t>Satisfying this query will require the integration of both spatial and non-spatial information</a:t>
            </a:r>
          </a:p>
          <a:p>
            <a:r>
              <a:rPr lang="en-US" altLang="en-US" sz="2200" b="1" dirty="0"/>
              <a:t>Performance</a:t>
            </a:r>
          </a:p>
          <a:p>
            <a:pPr lvl="1"/>
            <a:r>
              <a:rPr lang="en-US" altLang="en-US" sz="2200" dirty="0"/>
              <a:t>Spatial data </a:t>
            </a:r>
            <a:r>
              <a:rPr lang="en-US" altLang="en-US" sz="2200" dirty="0" smtClean="0"/>
              <a:t>can be </a:t>
            </a:r>
            <a:r>
              <a:rPr lang="en-US" altLang="en-US" sz="2200" dirty="0"/>
              <a:t>notoriously </a:t>
            </a:r>
            <a:r>
              <a:rPr lang="en-US" altLang="en-US" sz="2200" dirty="0" smtClean="0"/>
              <a:t>large and </a:t>
            </a:r>
            <a:r>
              <a:rPr lang="en-US" altLang="en-US" sz="2200" dirty="0"/>
              <a:t>often hierarchically structured</a:t>
            </a:r>
          </a:p>
          <a:p>
            <a:pPr lvl="1"/>
            <a:r>
              <a:rPr lang="en-US" altLang="en-US" sz="2200" dirty="0"/>
              <a:t>Geospatial data is </a:t>
            </a:r>
            <a:r>
              <a:rPr lang="en-US" altLang="en-US" sz="2200" u="sng" dirty="0"/>
              <a:t>often embedded in the Euclidean plane</a:t>
            </a:r>
            <a:r>
              <a:rPr lang="en-US" altLang="en-US" sz="2200" dirty="0"/>
              <a:t>, therefore spatial storage structures and access methods are required</a:t>
            </a:r>
          </a:p>
          <a:p>
            <a:endParaRPr lang="en-US" altLang="en-US" sz="22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99655" y="129309"/>
            <a:ext cx="10515600" cy="1043709"/>
          </a:xfrm>
        </p:spPr>
        <p:txBody>
          <a:bodyPr>
            <a:normAutofit/>
          </a:bodyPr>
          <a:lstStyle/>
          <a:p>
            <a:r>
              <a:rPr lang="en-US" sz="4200" dirty="0" smtClean="0"/>
              <a:t>Data Retrieval and Analysis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6230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99655" y="1289846"/>
            <a:ext cx="11138646" cy="481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300" dirty="0"/>
              <a:t>A </a:t>
            </a:r>
            <a:r>
              <a:rPr lang="en-US" altLang="en-US" sz="2300" b="1" i="1" dirty="0">
                <a:solidFill>
                  <a:schemeClr val="accent2"/>
                </a:solidFill>
              </a:rPr>
              <a:t>report generator</a:t>
            </a:r>
            <a:r>
              <a:rPr lang="en-US" altLang="en-US" sz="2300" dirty="0"/>
              <a:t>  is a standard feature of a DBMS that allows data from a database to be laid out in a clear human-readable format</a:t>
            </a:r>
          </a:p>
          <a:p>
            <a:pPr>
              <a:spcAft>
                <a:spcPts val="1200"/>
              </a:spcAft>
            </a:pPr>
            <a:r>
              <a:rPr lang="en-US" altLang="en-US" sz="2300" dirty="0"/>
              <a:t>Many databases also support </a:t>
            </a:r>
            <a:r>
              <a:rPr lang="en-US" altLang="en-US" sz="2300" b="1" i="1" dirty="0">
                <a:solidFill>
                  <a:schemeClr val="accent2"/>
                </a:solidFill>
              </a:rPr>
              <a:t>business graphics</a:t>
            </a:r>
          </a:p>
          <a:p>
            <a:pPr>
              <a:spcAft>
                <a:spcPts val="1200"/>
              </a:spcAft>
            </a:pPr>
            <a:r>
              <a:rPr lang="en-US" altLang="en-US" sz="2300" b="1" i="1" dirty="0">
                <a:solidFill>
                  <a:schemeClr val="accent2"/>
                </a:solidFill>
              </a:rPr>
              <a:t>Map- based presentation </a:t>
            </a:r>
            <a:r>
              <a:rPr lang="en-US" altLang="en-US" sz="2300" dirty="0"/>
              <a:t>is a distinctive feature of a </a:t>
            </a:r>
            <a:r>
              <a:rPr lang="en-US" altLang="en-US" sz="2300" dirty="0" smtClean="0"/>
              <a:t>GIS</a:t>
            </a:r>
          </a:p>
          <a:p>
            <a:pPr lvl="1">
              <a:spcAft>
                <a:spcPts val="1200"/>
              </a:spcAft>
            </a:pPr>
            <a:r>
              <a:rPr lang="en-US" altLang="en-US" sz="1900" dirty="0" smtClean="0"/>
              <a:t>Zoom and Zoom-out features.</a:t>
            </a:r>
          </a:p>
          <a:p>
            <a:pPr lvl="1">
              <a:spcAft>
                <a:spcPts val="1200"/>
              </a:spcAft>
            </a:pPr>
            <a:r>
              <a:rPr lang="en-US" altLang="en-US" sz="1900" dirty="0" smtClean="0"/>
              <a:t>Map Rendering</a:t>
            </a:r>
          </a:p>
          <a:p>
            <a:pPr lvl="1">
              <a:spcAft>
                <a:spcPts val="1200"/>
              </a:spcAft>
            </a:pPr>
            <a:r>
              <a:rPr lang="en-US" altLang="en-US" sz="1900" dirty="0" smtClean="0"/>
              <a:t>Data needs to be summarized at different levels of zoom.</a:t>
            </a:r>
            <a:endParaRPr lang="en-US" altLang="en-US" sz="1900" dirty="0"/>
          </a:p>
          <a:p>
            <a:pPr>
              <a:spcAft>
                <a:spcPts val="1200"/>
              </a:spcAft>
            </a:pPr>
            <a:r>
              <a:rPr lang="en-US" altLang="en-US" sz="2300" dirty="0"/>
              <a:t>Some DBMSs and GISs provide tools for </a:t>
            </a:r>
            <a:r>
              <a:rPr lang="en-US" altLang="en-US" sz="2300" b="1" i="1" dirty="0">
                <a:solidFill>
                  <a:schemeClr val="accent2"/>
                </a:solidFill>
              </a:rPr>
              <a:t>data </a:t>
            </a:r>
            <a:r>
              <a:rPr lang="en-US" altLang="en-US" sz="2300" b="1" i="1" dirty="0" smtClean="0">
                <a:solidFill>
                  <a:schemeClr val="accent2"/>
                </a:solidFill>
              </a:rPr>
              <a:t>mining</a:t>
            </a:r>
            <a:endParaRPr lang="en-US" altLang="en-US" sz="2300" b="1" i="1" dirty="0">
              <a:solidFill>
                <a:schemeClr val="accent2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99655" y="129309"/>
            <a:ext cx="10515600" cy="1043709"/>
          </a:xfrm>
        </p:spPr>
        <p:txBody>
          <a:bodyPr>
            <a:normAutofit/>
          </a:bodyPr>
          <a:lstStyle/>
          <a:p>
            <a:r>
              <a:rPr lang="en-US" sz="4200" dirty="0" smtClean="0"/>
              <a:t>Data Presentation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3769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67951"/>
            <a:ext cx="10515600" cy="90506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Pop Question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3" y="1379684"/>
            <a:ext cx="3675986" cy="367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8229" y="1382955"/>
            <a:ext cx="7923771" cy="4293483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3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Consider a sample vector data illustrated alongside.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3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Each of the entities has following information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23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Name -- String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23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Constructed  -- Date</a:t>
            </a:r>
          </a:p>
          <a:p>
            <a:pPr marL="640080" lvl="1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Location -- sequence of (latitudes, longitudes) 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Q1: Design a Database schema (</a:t>
            </a:r>
            <a:r>
              <a:rPr lang="en-US" sz="2300" b="1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atleast</a:t>
            </a:r>
            <a:r>
              <a:rPr lang="en-US" sz="23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 2NF) for this data, reduce redundancy as much as possible.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3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Q2: Write a SQL query to compute the length of Road2.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sz="23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  <a:p>
            <a:pPr indent="-182880"/>
            <a:endParaRPr lang="en-US" sz="23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574" y="2068885"/>
            <a:ext cx="8654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rPr>
              <a:t>Office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8255" y="4094469"/>
            <a:ext cx="12607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rPr>
              <a:t>Highway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3534" y="1379684"/>
            <a:ext cx="8654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rPr>
              <a:t>Home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4357" y="2253551"/>
            <a:ext cx="7869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rPr>
              <a:t>Plaza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8260" y="3592517"/>
            <a:ext cx="10040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rPr>
              <a:t>Road 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8308" y="3418473"/>
            <a:ext cx="10040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rPr>
              <a:t>Road2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9316" y="1544586"/>
            <a:ext cx="10040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rPr>
              <a:t>Road3</a:t>
            </a:r>
          </a:p>
        </p:txBody>
      </p:sp>
    </p:spTree>
    <p:extLst>
      <p:ext uri="{BB962C8B-B14F-4D97-AF65-F5344CB8AC3E}">
        <p14:creationId xmlns:p14="http://schemas.microsoft.com/office/powerpoint/2010/main" val="3117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246910" y="2637270"/>
            <a:ext cx="10095346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Conceptual Modeling of Spatial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Conceptual data model</a:t>
            </a:r>
          </a:p>
        </p:txBody>
      </p:sp>
      <p:sp>
        <p:nvSpPr>
          <p:cNvPr id="48231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15999" y="1585119"/>
            <a:ext cx="5841999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>
                <a:latin typeface="+mj-lt"/>
                <a:cs typeface="Arial" panose="020B0604020202020204" pitchFamily="34" charset="0"/>
              </a:rPr>
              <a:t>A </a:t>
            </a:r>
            <a:r>
              <a:rPr lang="en-US" altLang="en-US" sz="2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conceptual data model</a:t>
            </a:r>
            <a:r>
              <a:rPr lang="en-US" altLang="en-US" sz="2200" dirty="0">
                <a:latin typeface="+mj-lt"/>
                <a:cs typeface="Arial" panose="020B0604020202020204" pitchFamily="34" charset="0"/>
              </a:rPr>
              <a:t> provides a model of the proposed system that is independent of implementation details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latin typeface="+mj-lt"/>
                <a:cs typeface="Arial" panose="020B0604020202020204" pitchFamily="34" charset="0"/>
              </a:rPr>
              <a:t>An effective conceptual model will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latin typeface="+mj-lt"/>
                <a:cs typeface="Arial" panose="020B0604020202020204" pitchFamily="34" charset="0"/>
              </a:rPr>
              <a:t>provide a means for communication between analysts, designers and users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latin typeface="+mj-lt"/>
                <a:cs typeface="Arial" panose="020B0604020202020204" pitchFamily="34" charset="0"/>
              </a:rPr>
              <a:t>aid the design of the system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latin typeface="+mj-lt"/>
                <a:cs typeface="Arial" panose="020B0604020202020204" pitchFamily="34" charset="0"/>
              </a:rPr>
              <a:t>provide basic reference material for implemented system</a:t>
            </a:r>
          </a:p>
        </p:txBody>
      </p:sp>
      <p:pic>
        <p:nvPicPr>
          <p:cNvPr id="482314" name="Picture 10" descr="conceptual_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99" y="1585119"/>
            <a:ext cx="4244109" cy="42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5800" y="1125795"/>
            <a:ext cx="11353800" cy="5133589"/>
          </a:xfrm>
        </p:spPr>
        <p:txBody>
          <a:bodyPr>
            <a:normAutofit/>
          </a:bodyPr>
          <a:lstStyle/>
          <a:p>
            <a:r>
              <a:rPr lang="en-US" sz="2300" dirty="0" smtClean="0"/>
              <a:t>3 homework assignments (11% each) to be done in a team (2 students only)</a:t>
            </a:r>
          </a:p>
          <a:p>
            <a:pPr lvl="1"/>
            <a:r>
              <a:rPr lang="en-US" sz="2300" dirty="0" smtClean="0"/>
              <a:t>containing both textbook and programming parts</a:t>
            </a:r>
          </a:p>
          <a:p>
            <a:r>
              <a:rPr lang="en-US" sz="2300" dirty="0" smtClean="0"/>
              <a:t>2 Exams  (15% each)</a:t>
            </a:r>
          </a:p>
          <a:p>
            <a:r>
              <a:rPr lang="en-US" sz="2300" dirty="0" smtClean="0"/>
              <a:t>Course project (37%) </a:t>
            </a:r>
          </a:p>
          <a:p>
            <a:pPr lvl="1"/>
            <a:r>
              <a:rPr lang="en-US" sz="2300" dirty="0" smtClean="0"/>
              <a:t>Should be done in a team of 2 students (ideally)</a:t>
            </a:r>
          </a:p>
          <a:p>
            <a:pPr lvl="1"/>
            <a:r>
              <a:rPr lang="en-US" sz="2300" dirty="0" smtClean="0"/>
              <a:t>Three streams</a:t>
            </a:r>
          </a:p>
          <a:p>
            <a:pPr lvl="2"/>
            <a:r>
              <a:rPr lang="en-US" sz="2300" dirty="0" smtClean="0"/>
              <a:t>Literature review – Comprehensive with gap analysis</a:t>
            </a:r>
          </a:p>
          <a:p>
            <a:pPr lvl="2"/>
            <a:r>
              <a:rPr lang="en-US" sz="2300" dirty="0" smtClean="0"/>
              <a:t>Research problem – Typical research oriented non-trivial problem</a:t>
            </a:r>
          </a:p>
          <a:p>
            <a:pPr lvl="2"/>
            <a:r>
              <a:rPr lang="en-US" sz="2300" dirty="0" smtClean="0"/>
              <a:t>Comparison based – Extensive comparison of 3-4 methods for a problem</a:t>
            </a:r>
          </a:p>
          <a:p>
            <a:r>
              <a:rPr lang="en-US" sz="2300" dirty="0" smtClean="0"/>
              <a:t>Academic Dishonesty policy of IIIT Delhi does apply</a:t>
            </a:r>
          </a:p>
          <a:p>
            <a:pPr marL="0" indent="0">
              <a:buNone/>
            </a:pPr>
            <a:r>
              <a:rPr lang="en-US" sz="2300" dirty="0"/>
              <a:t>http://www.iiitd.ac.in/education/resources/academic-dishonesty</a:t>
            </a:r>
            <a:endParaRPr lang="en-US" sz="2300" dirty="0" smtClean="0"/>
          </a:p>
          <a:p>
            <a:pPr marL="1371600" lvl="3" indent="0">
              <a:buNone/>
            </a:pPr>
            <a:endParaRPr lang="en-US" sz="13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5800" y="1215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300" dirty="0" smtClean="0"/>
              <a:t>Course Structure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5671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200" dirty="0"/>
              <a:t>Entity relationship model #1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6299" y="1581944"/>
            <a:ext cx="6568209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dirty="0">
                <a:latin typeface="+mj-lt"/>
                <a:cs typeface="Arial" panose="020B0604020202020204" pitchFamily="34" charset="0"/>
              </a:rPr>
              <a:t>The entity relationship model is a conceptual data modeling technique where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latin typeface="+mj-lt"/>
                <a:cs typeface="Arial" panose="020B0604020202020204" pitchFamily="34" charset="0"/>
              </a:rPr>
              <a:t>An </a:t>
            </a:r>
            <a:r>
              <a:rPr lang="en-US" altLang="en-US" sz="2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entity type</a:t>
            </a:r>
            <a:r>
              <a:rPr lang="en-US" altLang="en-US" sz="2200" dirty="0">
                <a:latin typeface="+mj-lt"/>
                <a:cs typeface="Arial" panose="020B0604020202020204" pitchFamily="34" charset="0"/>
              </a:rPr>
              <a:t> represents a collection of similar objects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latin typeface="+mj-lt"/>
                <a:cs typeface="Arial" panose="020B0604020202020204" pitchFamily="34" charset="0"/>
              </a:rPr>
              <a:t>An </a:t>
            </a:r>
            <a:r>
              <a:rPr lang="en-US" altLang="en-US" sz="2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entity instance</a:t>
            </a:r>
            <a:r>
              <a:rPr lang="en-US" altLang="en-US" sz="2200" dirty="0">
                <a:latin typeface="+mj-lt"/>
                <a:cs typeface="Arial" panose="020B0604020202020204" pitchFamily="34" charset="0"/>
              </a:rPr>
              <a:t> is an occurrence of a particular entity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sz="2200" dirty="0">
                <a:latin typeface="+mj-lt"/>
                <a:cs typeface="Arial" panose="020B0604020202020204" pitchFamily="34" charset="0"/>
              </a:rPr>
              <a:t>An </a:t>
            </a:r>
            <a:r>
              <a:rPr lang="en-US" altLang="en-US" sz="2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attribute type</a:t>
            </a:r>
            <a:r>
              <a:rPr lang="en-US" altLang="en-US" sz="2200" dirty="0">
                <a:latin typeface="+mj-lt"/>
                <a:cs typeface="Arial" panose="020B0604020202020204" pitchFamily="34" charset="0"/>
              </a:rPr>
              <a:t> is a property associated with an entity</a:t>
            </a:r>
          </a:p>
          <a:p>
            <a:pPr>
              <a:lnSpc>
                <a:spcPct val="80000"/>
              </a:lnSpc>
            </a:pPr>
            <a:r>
              <a:rPr lang="en-US" altLang="en-US" sz="2200" dirty="0">
                <a:latin typeface="+mj-lt"/>
                <a:cs typeface="Arial" panose="020B0604020202020204" pitchFamily="34" charset="0"/>
              </a:rPr>
              <a:t>An attribute type that serves to uniquely identify an entity type is called an </a:t>
            </a:r>
            <a:r>
              <a:rPr lang="en-US" altLang="en-US" sz="2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identifier</a:t>
            </a:r>
            <a:r>
              <a:rPr lang="en-US" altLang="en-US" sz="22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latin typeface="+mj-lt"/>
                <a:cs typeface="Arial" panose="020B0604020202020204" pitchFamily="34" charset="0"/>
              </a:rPr>
              <a:t>Identifiers are usually underlined </a:t>
            </a:r>
            <a:endParaRPr lang="en-US" altLang="en-US" sz="2200" b="1" dirty="0">
              <a:latin typeface="+mj-lt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4359" name="Picture 7" descr="entity_attrib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09" y="3371273"/>
            <a:ext cx="3276600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4365" name="Group 13"/>
          <p:cNvGrpSpPr>
            <a:grpSpLocks/>
          </p:cNvGrpSpPr>
          <p:nvPr/>
        </p:nvGrpSpPr>
        <p:grpSpPr bwMode="auto">
          <a:xfrm>
            <a:off x="9120909" y="2304473"/>
            <a:ext cx="1568450" cy="990600"/>
            <a:chOff x="4192" y="1440"/>
            <a:chExt cx="988" cy="624"/>
          </a:xfrm>
        </p:grpSpPr>
        <p:sp>
          <p:nvSpPr>
            <p:cNvPr id="484361" name="Rectangle 9"/>
            <p:cNvSpPr>
              <a:spLocks noChangeArrowheads="1"/>
            </p:cNvSpPr>
            <p:nvPr/>
          </p:nvSpPr>
          <p:spPr bwMode="auto">
            <a:xfrm>
              <a:off x="4192" y="1440"/>
              <a:ext cx="9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attribute type </a:t>
              </a:r>
            </a:p>
          </p:txBody>
        </p:sp>
        <p:sp>
          <p:nvSpPr>
            <p:cNvPr id="484362" name="Line 10"/>
            <p:cNvSpPr>
              <a:spLocks noChangeShapeType="1"/>
            </p:cNvSpPr>
            <p:nvPr/>
          </p:nvSpPr>
          <p:spPr bwMode="auto">
            <a:xfrm>
              <a:off x="4752" y="1680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4364" name="Group 12"/>
          <p:cNvGrpSpPr>
            <a:grpSpLocks/>
          </p:cNvGrpSpPr>
          <p:nvPr/>
        </p:nvGrpSpPr>
        <p:grpSpPr bwMode="auto">
          <a:xfrm>
            <a:off x="8028709" y="2990273"/>
            <a:ext cx="1289050" cy="685800"/>
            <a:chOff x="3504" y="1872"/>
            <a:chExt cx="812" cy="432"/>
          </a:xfrm>
        </p:grpSpPr>
        <p:sp>
          <p:nvSpPr>
            <p:cNvPr id="484360" name="Rectangle 8"/>
            <p:cNvSpPr>
              <a:spLocks noChangeArrowheads="1"/>
            </p:cNvSpPr>
            <p:nvPr/>
          </p:nvSpPr>
          <p:spPr bwMode="auto">
            <a:xfrm>
              <a:off x="3504" y="1872"/>
              <a:ext cx="8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entity type </a:t>
              </a:r>
            </a:p>
          </p:txBody>
        </p:sp>
        <p:sp>
          <p:nvSpPr>
            <p:cNvPr id="484363" name="Line 11"/>
            <p:cNvSpPr>
              <a:spLocks noChangeShapeType="1"/>
            </p:cNvSpPr>
            <p:nvPr/>
          </p:nvSpPr>
          <p:spPr bwMode="auto">
            <a:xfrm>
              <a:off x="3840" y="211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4373" name="Group 21"/>
          <p:cNvGrpSpPr>
            <a:grpSpLocks/>
          </p:cNvGrpSpPr>
          <p:nvPr/>
        </p:nvGrpSpPr>
        <p:grpSpPr bwMode="auto">
          <a:xfrm>
            <a:off x="8930409" y="4590473"/>
            <a:ext cx="2146300" cy="1143000"/>
            <a:chOff x="4072" y="2880"/>
            <a:chExt cx="1352" cy="720"/>
          </a:xfrm>
        </p:grpSpPr>
        <p:sp>
          <p:nvSpPr>
            <p:cNvPr id="484369" name="Rectangle 17"/>
            <p:cNvSpPr>
              <a:spLocks noChangeArrowheads="1"/>
            </p:cNvSpPr>
            <p:nvPr/>
          </p:nvSpPr>
          <p:spPr bwMode="auto">
            <a:xfrm>
              <a:off x="4072" y="3369"/>
              <a:ext cx="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identifier</a:t>
              </a:r>
            </a:p>
          </p:txBody>
        </p:sp>
        <p:sp>
          <p:nvSpPr>
            <p:cNvPr id="484370" name="Line 18"/>
            <p:cNvSpPr>
              <a:spLocks noChangeShapeType="1"/>
            </p:cNvSpPr>
            <p:nvPr/>
          </p:nvSpPr>
          <p:spPr bwMode="auto">
            <a:xfrm flipV="1">
              <a:off x="4464" y="2928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372" name="Line 20"/>
            <p:cNvSpPr>
              <a:spLocks noChangeShapeType="1"/>
            </p:cNvSpPr>
            <p:nvPr/>
          </p:nvSpPr>
          <p:spPr bwMode="auto">
            <a:xfrm>
              <a:off x="4848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29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Entity relationship model #2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9054" y="1504160"/>
            <a:ext cx="6788727" cy="4800600"/>
          </a:xfrm>
        </p:spPr>
        <p:txBody>
          <a:bodyPr/>
          <a:lstStyle/>
          <a:p>
            <a:r>
              <a:rPr lang="en-US" altLang="en-US" sz="2200" dirty="0">
                <a:latin typeface="+mj-lt"/>
                <a:cs typeface="Arial" panose="020B0604020202020204" pitchFamily="34" charset="0"/>
              </a:rPr>
              <a:t>Entity types are connected using </a:t>
            </a:r>
            <a:r>
              <a:rPr lang="en-US" altLang="en-US" sz="2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relationships</a:t>
            </a:r>
          </a:p>
          <a:p>
            <a:pPr lvl="1"/>
            <a:r>
              <a:rPr lang="en-US" altLang="en-US" sz="2200" dirty="0">
                <a:latin typeface="+mj-lt"/>
                <a:cs typeface="Arial" panose="020B0604020202020204" pitchFamily="34" charset="0"/>
              </a:rPr>
              <a:t>A </a:t>
            </a:r>
            <a:r>
              <a:rPr lang="en-US" altLang="en-US" sz="2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relationship type</a:t>
            </a:r>
            <a:r>
              <a:rPr lang="en-US" altLang="en-US" sz="2200" dirty="0">
                <a:latin typeface="+mj-lt"/>
                <a:cs typeface="Arial" panose="020B0604020202020204" pitchFamily="34" charset="0"/>
              </a:rPr>
              <a:t> connects one or more entity types</a:t>
            </a:r>
          </a:p>
          <a:p>
            <a:pPr lvl="1"/>
            <a:r>
              <a:rPr lang="en-US" altLang="en-US" sz="2200" dirty="0">
                <a:latin typeface="+mj-lt"/>
                <a:cs typeface="Arial" panose="020B0604020202020204" pitchFamily="34" charset="0"/>
              </a:rPr>
              <a:t>A </a:t>
            </a:r>
            <a:r>
              <a:rPr lang="en-US" altLang="en-US" sz="2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relationship occurrence</a:t>
            </a:r>
            <a:r>
              <a:rPr lang="en-US" altLang="en-US" sz="2200" dirty="0">
                <a:latin typeface="+mj-lt"/>
                <a:cs typeface="Arial" panose="020B0604020202020204" pitchFamily="34" charset="0"/>
              </a:rPr>
              <a:t> is a particular instance of a relationship</a:t>
            </a:r>
          </a:p>
          <a:p>
            <a:r>
              <a:rPr lang="en-US" altLang="en-US" sz="2200" dirty="0">
                <a:latin typeface="+mj-lt"/>
                <a:cs typeface="Arial" panose="020B0604020202020204" pitchFamily="34" charset="0"/>
              </a:rPr>
              <a:t>Relationships may have their own attributes independent of entities</a:t>
            </a:r>
          </a:p>
          <a:p>
            <a:r>
              <a:rPr lang="en-US" altLang="en-US" sz="2200" dirty="0">
                <a:latin typeface="+mj-lt"/>
                <a:cs typeface="Arial" panose="020B0604020202020204" pitchFamily="34" charset="0"/>
              </a:rPr>
              <a:t>Entity, attribute, and relationship types are shown in an </a:t>
            </a:r>
            <a:r>
              <a:rPr lang="en-US" altLang="en-US" sz="2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entity relationship diagram</a:t>
            </a:r>
            <a:r>
              <a:rPr lang="en-US" altLang="en-US" sz="2200" dirty="0">
                <a:latin typeface="+mj-lt"/>
                <a:cs typeface="Arial" panose="020B0604020202020204" pitchFamily="34" charset="0"/>
              </a:rPr>
              <a:t> (E-R diagram)</a:t>
            </a:r>
          </a:p>
          <a:p>
            <a:pPr lvl="1"/>
            <a:endParaRPr lang="en-US" altLang="en-US" sz="1800" dirty="0"/>
          </a:p>
        </p:txBody>
      </p:sp>
      <p:pic>
        <p:nvPicPr>
          <p:cNvPr id="486413" name="Picture 13" descr="many_ent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29" y="1856510"/>
            <a:ext cx="2963863" cy="356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6414" name="Group 14"/>
          <p:cNvGrpSpPr>
            <a:grpSpLocks/>
          </p:cNvGrpSpPr>
          <p:nvPr/>
        </p:nvGrpSpPr>
        <p:grpSpPr bwMode="auto">
          <a:xfrm>
            <a:off x="9812917" y="3400140"/>
            <a:ext cx="1822450" cy="646113"/>
            <a:chOff x="4721" y="2136"/>
            <a:chExt cx="1148" cy="407"/>
          </a:xfrm>
        </p:grpSpPr>
        <p:sp>
          <p:nvSpPr>
            <p:cNvPr id="486408" name="Rectangle 8"/>
            <p:cNvSpPr>
              <a:spLocks noChangeArrowheads="1"/>
            </p:cNvSpPr>
            <p:nvPr/>
          </p:nvSpPr>
          <p:spPr bwMode="auto">
            <a:xfrm>
              <a:off x="5018" y="2136"/>
              <a:ext cx="85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/>
                <a:t>relationship </a:t>
              </a:r>
            </a:p>
            <a:p>
              <a:pPr algn="ctr"/>
              <a:r>
                <a:rPr lang="en-US" altLang="en-US" dirty="0"/>
                <a:t>type </a:t>
              </a:r>
            </a:p>
          </p:txBody>
        </p:sp>
        <p:sp>
          <p:nvSpPr>
            <p:cNvPr id="486409" name="Line 9"/>
            <p:cNvSpPr>
              <a:spLocks noChangeShapeType="1"/>
            </p:cNvSpPr>
            <p:nvPr/>
          </p:nvSpPr>
          <p:spPr bwMode="auto">
            <a:xfrm flipH="1" flipV="1">
              <a:off x="4721" y="2335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1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200" dirty="0"/>
              <a:t>Entity relationship model #3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3836" y="1228436"/>
            <a:ext cx="10374745" cy="265697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dirty="0">
                <a:latin typeface="+mj-lt"/>
                <a:cs typeface="Arial" panose="020B0604020202020204" pitchFamily="34" charset="0"/>
              </a:rPr>
              <a:t>Relationship types may be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many-to-many</a:t>
            </a:r>
            <a:r>
              <a:rPr lang="en-US" altLang="en-US" sz="2200" dirty="0">
                <a:latin typeface="+mj-lt"/>
                <a:cs typeface="Arial" panose="020B0604020202020204" pitchFamily="34" charset="0"/>
              </a:rPr>
              <a:t>: e.g., a town may have many road, which in turn may pass through many towns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many-to-one</a:t>
            </a:r>
            <a:r>
              <a:rPr lang="en-US" altLang="en-US" sz="2200" dirty="0">
                <a:latin typeface="+mj-lt"/>
                <a:cs typeface="Arial" panose="020B0604020202020204" pitchFamily="34" charset="0"/>
              </a:rPr>
              <a:t>: e.g., a town may have many cinemas, but a cinema can be located in at most one town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one-to-one</a:t>
            </a:r>
            <a:r>
              <a:rPr lang="en-US" altLang="en-US" sz="2200" dirty="0">
                <a:latin typeface="+mj-lt"/>
                <a:cs typeface="Arial" panose="020B0604020202020204" pitchFamily="34" charset="0"/>
              </a:rPr>
              <a:t>: e.g., a cinema may have one manager who manages only one cinema</a:t>
            </a:r>
          </a:p>
          <a:p>
            <a:pPr>
              <a:lnSpc>
                <a:spcPct val="80000"/>
              </a:lnSpc>
            </a:pPr>
            <a:r>
              <a:rPr lang="en-US" altLang="en-US" sz="2200" dirty="0">
                <a:latin typeface="+mj-lt"/>
                <a:cs typeface="Arial" panose="020B0604020202020204" pitchFamily="34" charset="0"/>
              </a:rPr>
              <a:t>These constraints constitute </a:t>
            </a:r>
            <a:r>
              <a:rPr lang="en-US" altLang="en-US" sz="2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cardinality conditions</a:t>
            </a:r>
          </a:p>
        </p:txBody>
      </p:sp>
      <p:pic>
        <p:nvPicPr>
          <p:cNvPr id="487431" name="Picture 7" descr="many_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37" y="4299240"/>
            <a:ext cx="6096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5437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en-US" sz="4200" dirty="0"/>
              <a:t>Entity relationship model #4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4473" y="1228437"/>
            <a:ext cx="9864436" cy="2324100"/>
          </a:xfrm>
        </p:spPr>
        <p:txBody>
          <a:bodyPr>
            <a:normAutofit/>
          </a:bodyPr>
          <a:lstStyle/>
          <a:p>
            <a:r>
              <a:rPr lang="en-US" altLang="en-US" sz="2200" dirty="0">
                <a:latin typeface="+mj-lt"/>
                <a:cs typeface="Arial" panose="020B0604020202020204" pitchFamily="34" charset="0"/>
              </a:rPr>
              <a:t>In addition to cardinality conditions, relationships may also have participatory conditions:</a:t>
            </a:r>
          </a:p>
          <a:p>
            <a:pPr lvl="1"/>
            <a:r>
              <a:rPr lang="en-US" altLang="en-US" sz="2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optional </a:t>
            </a:r>
            <a:r>
              <a:rPr lang="en-US" altLang="en-US" sz="2200" dirty="0">
                <a:latin typeface="+mj-lt"/>
                <a:cs typeface="Arial" panose="020B0604020202020204" pitchFamily="34" charset="0"/>
              </a:rPr>
              <a:t>or </a:t>
            </a:r>
            <a:r>
              <a:rPr lang="en-US" altLang="en-US" sz="2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mandatory</a:t>
            </a:r>
            <a:r>
              <a:rPr lang="en-US" altLang="en-US" sz="2200" dirty="0">
                <a:latin typeface="+mj-lt"/>
                <a:cs typeface="Arial" panose="020B0604020202020204" pitchFamily="34" charset="0"/>
              </a:rPr>
              <a:t> (indicated with a double line)</a:t>
            </a:r>
            <a:endParaRPr lang="en-US" altLang="en-US" sz="2200" b="1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altLang="en-US" sz="2200" dirty="0">
                <a:latin typeface="+mj-lt"/>
                <a:cs typeface="Arial" panose="020B0604020202020204" pitchFamily="34" charset="0"/>
              </a:rPr>
              <a:t>A relationship from an entity to itself is called </a:t>
            </a:r>
            <a:r>
              <a:rPr lang="en-US" altLang="en-US" sz="2200" b="1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involutory</a:t>
            </a:r>
            <a:endParaRPr lang="en-US" altLang="en-US" sz="2200" b="1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altLang="en-US" sz="2200" dirty="0">
                <a:latin typeface="+mj-lt"/>
                <a:cs typeface="Arial" panose="020B0604020202020204" pitchFamily="34" charset="0"/>
              </a:rPr>
              <a:t>A relationship connecting three entities is called a </a:t>
            </a:r>
            <a:r>
              <a:rPr lang="en-US" altLang="en-US" sz="2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ternary relationship</a:t>
            </a:r>
          </a:p>
        </p:txBody>
      </p:sp>
      <p:pic>
        <p:nvPicPr>
          <p:cNvPr id="490503" name="Picture 7" descr="ternary_relation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437" y="3827318"/>
            <a:ext cx="56388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8034"/>
            <a:ext cx="10515600" cy="1325563"/>
          </a:xfrm>
        </p:spPr>
        <p:txBody>
          <a:bodyPr/>
          <a:lstStyle/>
          <a:p>
            <a:r>
              <a:rPr lang="en-US" altLang="en-US" dirty="0"/>
              <a:t>Extended entity relationship model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87055"/>
            <a:ext cx="10515600" cy="46899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extended entity relationship model (EER) adds further features: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entity type E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subtype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E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if every occurrence of E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also an occurrence of E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In this case, E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altLang="en-US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supertype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E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operation of forming subtypes is called </a:t>
            </a: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specialization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the inverse operation of forming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supertypes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called </a:t>
            </a: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specialization (and conversely for generalization)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subtype has the same identifying attribute(s) as the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supertype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subtype has all the attributes of the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supertype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possibly some more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subtype enters into all the relationships in which the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supertype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involved, and possibly some more. 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Subtypes and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supertypes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organized into an </a:t>
            </a: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inheritance hierarchy</a:t>
            </a:r>
          </a:p>
        </p:txBody>
      </p:sp>
    </p:spTree>
    <p:extLst>
      <p:ext uri="{BB962C8B-B14F-4D97-AF65-F5344CB8AC3E}">
        <p14:creationId xmlns:p14="http://schemas.microsoft.com/office/powerpoint/2010/main" val="35144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5855" y="33989"/>
            <a:ext cx="10972800" cy="1143000"/>
          </a:xfrm>
        </p:spPr>
        <p:txBody>
          <a:bodyPr/>
          <a:lstStyle/>
          <a:p>
            <a:r>
              <a:rPr lang="en-US" altLang="en-US" dirty="0"/>
              <a:t>Extended entity relationship model</a:t>
            </a:r>
          </a:p>
        </p:txBody>
      </p:sp>
      <p:sp>
        <p:nvSpPr>
          <p:cNvPr id="49357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775855" y="1177747"/>
            <a:ext cx="11416145" cy="2324100"/>
          </a:xfrm>
        </p:spPr>
        <p:txBody>
          <a:bodyPr>
            <a:normAutofit/>
          </a:bodyPr>
          <a:lstStyle/>
          <a:p>
            <a:r>
              <a:rPr lang="en-US" altLang="en-US" sz="2300" dirty="0">
                <a:latin typeface="+mj-lt"/>
                <a:cs typeface="Arial" panose="020B0604020202020204" pitchFamily="34" charset="0"/>
              </a:rPr>
              <a:t>Subtypes may be:</a:t>
            </a:r>
          </a:p>
          <a:p>
            <a:pPr lvl="1"/>
            <a:r>
              <a:rPr lang="en-US" altLang="en-US" sz="23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disjoint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: where no occurrence of one subtype is an occurrence of another</a:t>
            </a:r>
          </a:p>
          <a:p>
            <a:pPr lvl="1"/>
            <a:r>
              <a:rPr lang="en-US" altLang="en-US" sz="23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overlapping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: subtypes are not disjoint</a:t>
            </a:r>
          </a:p>
          <a:p>
            <a:r>
              <a:rPr lang="en-US" altLang="en-US" sz="2300" dirty="0">
                <a:latin typeface="+mj-lt"/>
                <a:cs typeface="Arial" panose="020B0604020202020204" pitchFamily="34" charset="0"/>
              </a:rPr>
              <a:t>EER uses an extended diagrammatic notation to represent specialization/generalization constructs</a:t>
            </a:r>
          </a:p>
        </p:txBody>
      </p:sp>
      <p:pic>
        <p:nvPicPr>
          <p:cNvPr id="493578" name="Picture 10" descr="specialization_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46" y="3501847"/>
            <a:ext cx="8379854" cy="30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3587" name="Group 19"/>
          <p:cNvGrpSpPr>
            <a:grpSpLocks/>
          </p:cNvGrpSpPr>
          <p:nvPr/>
        </p:nvGrpSpPr>
        <p:grpSpPr bwMode="auto">
          <a:xfrm>
            <a:off x="1869839" y="3856600"/>
            <a:ext cx="1625601" cy="544514"/>
            <a:chOff x="1024" y="2544"/>
            <a:chExt cx="1024" cy="343"/>
          </a:xfrm>
        </p:grpSpPr>
        <p:sp>
          <p:nvSpPr>
            <p:cNvPr id="493582" name="Rectangle 14"/>
            <p:cNvSpPr>
              <a:spLocks noChangeArrowheads="1"/>
            </p:cNvSpPr>
            <p:nvPr/>
          </p:nvSpPr>
          <p:spPr bwMode="auto">
            <a:xfrm>
              <a:off x="1024" y="2616"/>
              <a:ext cx="102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00" dirty="0" err="1">
                  <a:solidFill>
                    <a:srgbClr val="0070C0"/>
                  </a:solidFill>
                </a:rPr>
                <a:t>supertype</a:t>
              </a:r>
              <a:r>
                <a:rPr lang="en-US" altLang="en-US" sz="22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493583" name="Line 15"/>
            <p:cNvSpPr>
              <a:spLocks noChangeShapeType="1"/>
            </p:cNvSpPr>
            <p:nvPr/>
          </p:nvSpPr>
          <p:spPr bwMode="auto">
            <a:xfrm flipV="1">
              <a:off x="1536" y="254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3588" name="Group 20"/>
          <p:cNvGrpSpPr>
            <a:grpSpLocks/>
          </p:cNvGrpSpPr>
          <p:nvPr/>
        </p:nvGrpSpPr>
        <p:grpSpPr bwMode="auto">
          <a:xfrm>
            <a:off x="1215789" y="5099514"/>
            <a:ext cx="1306513" cy="819150"/>
            <a:chOff x="932" y="2988"/>
            <a:chExt cx="823" cy="516"/>
          </a:xfrm>
        </p:grpSpPr>
        <p:sp>
          <p:nvSpPr>
            <p:cNvPr id="493580" name="Rectangle 12"/>
            <p:cNvSpPr>
              <a:spLocks noChangeArrowheads="1"/>
            </p:cNvSpPr>
            <p:nvPr/>
          </p:nvSpPr>
          <p:spPr bwMode="auto">
            <a:xfrm>
              <a:off x="932" y="2988"/>
              <a:ext cx="82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100" dirty="0">
                  <a:solidFill>
                    <a:srgbClr val="0070C0"/>
                  </a:solidFill>
                </a:rPr>
                <a:t>subtype </a:t>
              </a:r>
            </a:p>
          </p:txBody>
        </p:sp>
        <p:sp>
          <p:nvSpPr>
            <p:cNvPr id="493584" name="Line 16"/>
            <p:cNvSpPr>
              <a:spLocks noChangeShapeType="1"/>
            </p:cNvSpPr>
            <p:nvPr/>
          </p:nvSpPr>
          <p:spPr bwMode="auto">
            <a:xfrm>
              <a:off x="1296" y="3216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3589" name="Group 21"/>
          <p:cNvGrpSpPr>
            <a:grpSpLocks/>
          </p:cNvGrpSpPr>
          <p:nvPr/>
        </p:nvGrpSpPr>
        <p:grpSpPr bwMode="auto">
          <a:xfrm>
            <a:off x="4391027" y="4454720"/>
            <a:ext cx="1473201" cy="509588"/>
            <a:chOff x="2352" y="2751"/>
            <a:chExt cx="928" cy="321"/>
          </a:xfrm>
        </p:grpSpPr>
        <p:sp>
          <p:nvSpPr>
            <p:cNvPr id="493579" name="Rectangle 11"/>
            <p:cNvSpPr>
              <a:spLocks noChangeArrowheads="1"/>
            </p:cNvSpPr>
            <p:nvPr/>
          </p:nvSpPr>
          <p:spPr bwMode="auto">
            <a:xfrm>
              <a:off x="2607" y="2751"/>
              <a:ext cx="67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100" dirty="0">
                  <a:solidFill>
                    <a:srgbClr val="0070C0"/>
                  </a:solidFill>
                </a:rPr>
                <a:t>disjoint</a:t>
              </a:r>
            </a:p>
          </p:txBody>
        </p:sp>
        <p:sp>
          <p:nvSpPr>
            <p:cNvPr id="493585" name="Line 17"/>
            <p:cNvSpPr>
              <a:spLocks noChangeShapeType="1"/>
            </p:cNvSpPr>
            <p:nvPr/>
          </p:nvSpPr>
          <p:spPr bwMode="auto">
            <a:xfrm flipH="1">
              <a:off x="2352" y="2976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3590" name="Group 22"/>
          <p:cNvGrpSpPr>
            <a:grpSpLocks/>
          </p:cNvGrpSpPr>
          <p:nvPr/>
        </p:nvGrpSpPr>
        <p:grpSpPr bwMode="auto">
          <a:xfrm>
            <a:off x="6370058" y="4350734"/>
            <a:ext cx="1819276" cy="568325"/>
            <a:chOff x="3174" y="2714"/>
            <a:chExt cx="1146" cy="358"/>
          </a:xfrm>
        </p:grpSpPr>
        <p:sp>
          <p:nvSpPr>
            <p:cNvPr id="493581" name="Rectangle 13"/>
            <p:cNvSpPr>
              <a:spLocks noChangeArrowheads="1"/>
            </p:cNvSpPr>
            <p:nvPr/>
          </p:nvSpPr>
          <p:spPr bwMode="auto">
            <a:xfrm>
              <a:off x="3174" y="2714"/>
              <a:ext cx="111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100" dirty="0">
                  <a:solidFill>
                    <a:srgbClr val="0070C0"/>
                  </a:solidFill>
                </a:rPr>
                <a:t>overlapping</a:t>
              </a:r>
            </a:p>
          </p:txBody>
        </p:sp>
        <p:sp>
          <p:nvSpPr>
            <p:cNvPr id="493586" name="Line 18"/>
            <p:cNvSpPr>
              <a:spLocks noChangeShapeType="1"/>
            </p:cNvSpPr>
            <p:nvPr/>
          </p:nvSpPr>
          <p:spPr bwMode="auto">
            <a:xfrm>
              <a:off x="3888" y="2976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058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EER for spatial information #1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676401"/>
            <a:ext cx="2590800" cy="4800600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E-R or EER can be used to model spatial entities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vector-based GIS use a similar structure</a:t>
            </a:r>
          </a:p>
        </p:txBody>
      </p:sp>
      <p:pic>
        <p:nvPicPr>
          <p:cNvPr id="496647" name="Picture 7" descr="planar_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91" y="1676401"/>
            <a:ext cx="444730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6654" name="Group 14"/>
          <p:cNvGrpSpPr>
            <a:grpSpLocks/>
          </p:cNvGrpSpPr>
          <p:nvPr/>
        </p:nvGrpSpPr>
        <p:grpSpPr bwMode="auto">
          <a:xfrm>
            <a:off x="5481645" y="4000498"/>
            <a:ext cx="747714" cy="1352550"/>
            <a:chOff x="2493" y="2520"/>
            <a:chExt cx="471" cy="852"/>
          </a:xfrm>
        </p:grpSpPr>
        <p:sp>
          <p:nvSpPr>
            <p:cNvPr id="496650" name="Rectangle 10"/>
            <p:cNvSpPr>
              <a:spLocks noChangeArrowheads="1"/>
            </p:cNvSpPr>
            <p:nvPr/>
          </p:nvSpPr>
          <p:spPr bwMode="auto">
            <a:xfrm>
              <a:off x="2493" y="3120"/>
              <a:ext cx="47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smtClean="0"/>
                <a:t>Node</a:t>
              </a:r>
              <a:endParaRPr lang="en-US" altLang="en-US" sz="2000" dirty="0"/>
            </a:p>
          </p:txBody>
        </p:sp>
        <p:sp>
          <p:nvSpPr>
            <p:cNvPr id="496651" name="Line 11"/>
            <p:cNvSpPr>
              <a:spLocks noChangeShapeType="1"/>
            </p:cNvSpPr>
            <p:nvPr/>
          </p:nvSpPr>
          <p:spPr bwMode="auto">
            <a:xfrm flipV="1">
              <a:off x="2703" y="2520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6655" name="Group 15"/>
          <p:cNvGrpSpPr>
            <a:grpSpLocks/>
          </p:cNvGrpSpPr>
          <p:nvPr/>
        </p:nvGrpSpPr>
        <p:grpSpPr bwMode="auto">
          <a:xfrm>
            <a:off x="7162800" y="4114801"/>
            <a:ext cx="914400" cy="1466851"/>
            <a:chOff x="3552" y="2592"/>
            <a:chExt cx="576" cy="924"/>
          </a:xfrm>
        </p:grpSpPr>
        <p:sp>
          <p:nvSpPr>
            <p:cNvPr id="496648" name="Rectangle 8"/>
            <p:cNvSpPr>
              <a:spLocks noChangeArrowheads="1"/>
            </p:cNvSpPr>
            <p:nvPr/>
          </p:nvSpPr>
          <p:spPr bwMode="auto">
            <a:xfrm>
              <a:off x="3552" y="3264"/>
              <a:ext cx="40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area</a:t>
              </a:r>
            </a:p>
          </p:txBody>
        </p:sp>
        <p:sp>
          <p:nvSpPr>
            <p:cNvPr id="496652" name="Line 12"/>
            <p:cNvSpPr>
              <a:spLocks noChangeShapeType="1"/>
            </p:cNvSpPr>
            <p:nvPr/>
          </p:nvSpPr>
          <p:spPr bwMode="auto">
            <a:xfrm flipV="1">
              <a:off x="3888" y="2592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6656" name="Group 16"/>
          <p:cNvGrpSpPr>
            <a:grpSpLocks/>
          </p:cNvGrpSpPr>
          <p:nvPr/>
        </p:nvGrpSpPr>
        <p:grpSpPr bwMode="auto">
          <a:xfrm>
            <a:off x="8241872" y="4724402"/>
            <a:ext cx="1425571" cy="933451"/>
            <a:chOff x="4128" y="2784"/>
            <a:chExt cx="857" cy="588"/>
          </a:xfrm>
        </p:grpSpPr>
        <p:sp>
          <p:nvSpPr>
            <p:cNvPr id="496649" name="Rectangle 9"/>
            <p:cNvSpPr>
              <a:spLocks noChangeArrowheads="1"/>
            </p:cNvSpPr>
            <p:nvPr/>
          </p:nvSpPr>
          <p:spPr bwMode="auto">
            <a:xfrm>
              <a:off x="4128" y="3120"/>
              <a:ext cx="8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directed arc</a:t>
              </a:r>
            </a:p>
          </p:txBody>
        </p:sp>
        <p:sp>
          <p:nvSpPr>
            <p:cNvPr id="496653" name="Line 13"/>
            <p:cNvSpPr>
              <a:spLocks noChangeShapeType="1"/>
            </p:cNvSpPr>
            <p:nvPr/>
          </p:nvSpPr>
          <p:spPr bwMode="auto">
            <a:xfrm flipV="1">
              <a:off x="4800" y="2784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2" name="Rectangle 4"/>
          <p:cNvSpPr>
            <a:spLocks noGrp="1" noChangeArrowheads="1"/>
          </p:cNvSpPr>
          <p:nvPr>
            <p:ph type="title"/>
          </p:nvPr>
        </p:nvSpPr>
        <p:spPr>
          <a:xfrm>
            <a:off x="918993" y="136187"/>
            <a:ext cx="10515600" cy="1325563"/>
          </a:xfrm>
        </p:spPr>
        <p:txBody>
          <a:bodyPr/>
          <a:lstStyle/>
          <a:p>
            <a:r>
              <a:rPr lang="en-US" altLang="en-US" dirty="0" smtClean="0"/>
              <a:t>Pop Question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16864" y="1842752"/>
            <a:ext cx="36672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Question: What is the minimum number of arcs associated with an area?</a:t>
            </a:r>
          </a:p>
          <a:p>
            <a:r>
              <a:rPr lang="en-US" sz="2200" dirty="0" smtClean="0"/>
              <a:t>(0,1, or many)?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8016865" y="4166849"/>
            <a:ext cx="36672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Question: What is the minimum number of nodes in an area?</a:t>
            </a:r>
          </a:p>
          <a:p>
            <a:r>
              <a:rPr lang="en-US" sz="2200" dirty="0" smtClean="0"/>
              <a:t>(0 ,1 or many)?</a:t>
            </a:r>
            <a:endParaRPr lang="en-US" sz="2200" dirty="0"/>
          </a:p>
        </p:txBody>
      </p:sp>
      <p:pic>
        <p:nvPicPr>
          <p:cNvPr id="7" name="Picture 7" descr="planar_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841" y="1842752"/>
            <a:ext cx="444730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1990995" y="4166849"/>
            <a:ext cx="747714" cy="1352550"/>
            <a:chOff x="2493" y="2520"/>
            <a:chExt cx="471" cy="852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493" y="3120"/>
              <a:ext cx="47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smtClean="0"/>
                <a:t>Node</a:t>
              </a:r>
              <a:endParaRPr lang="en-US" altLang="en-US" sz="2000" dirty="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2703" y="2520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672150" y="4281152"/>
            <a:ext cx="914400" cy="1466851"/>
            <a:chOff x="3552" y="2592"/>
            <a:chExt cx="576" cy="924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552" y="3264"/>
              <a:ext cx="40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area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3888" y="2592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751222" y="4890753"/>
            <a:ext cx="1425571" cy="933451"/>
            <a:chOff x="4128" y="2784"/>
            <a:chExt cx="857" cy="588"/>
          </a:xfrm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4128" y="3120"/>
              <a:ext cx="8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directed arc</a:t>
              </a: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4800" y="2784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093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2" name="Rectangle 4"/>
          <p:cNvSpPr>
            <a:spLocks noGrp="1" noChangeArrowheads="1"/>
          </p:cNvSpPr>
          <p:nvPr>
            <p:ph type="title"/>
          </p:nvPr>
        </p:nvSpPr>
        <p:spPr>
          <a:xfrm>
            <a:off x="745836" y="0"/>
            <a:ext cx="10515600" cy="1325563"/>
          </a:xfrm>
        </p:spPr>
        <p:txBody>
          <a:bodyPr/>
          <a:lstStyle/>
          <a:p>
            <a:r>
              <a:rPr lang="en-US" altLang="en-US" dirty="0"/>
              <a:t>EER for spatial information #2</a:t>
            </a:r>
          </a:p>
        </p:txBody>
      </p:sp>
      <p:pic>
        <p:nvPicPr>
          <p:cNvPr id="498697" name="Picture 9" descr="planar_eerd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6" y="1690688"/>
            <a:ext cx="8174182" cy="477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20728" y="1027906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Question1: What is the minimum number of arcs associated with an area?</a:t>
            </a:r>
          </a:p>
          <a:p>
            <a:r>
              <a:rPr lang="en-US" sz="2000" dirty="0" smtClean="0"/>
              <a:t>(0,1, or many)?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820728" y="2706351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Question2: What is the minimum number of nodes in an area?</a:t>
            </a:r>
          </a:p>
          <a:p>
            <a:r>
              <a:rPr lang="en-US" sz="2000" dirty="0" smtClean="0"/>
              <a:t>(0 ,1 or many)?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820728" y="4890751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Question: Re-consider the implication if “overlapping” is changed to “disjoint” in the EER diagram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60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77455" y="96787"/>
            <a:ext cx="10972800" cy="1143000"/>
          </a:xfrm>
        </p:spPr>
        <p:txBody>
          <a:bodyPr/>
          <a:lstStyle/>
          <a:p>
            <a:r>
              <a:rPr lang="en-US" altLang="en-US" dirty="0" smtClean="0"/>
              <a:t>Pop question</a:t>
            </a:r>
            <a:endParaRPr lang="en-US" altLang="en-US" dirty="0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38381" y="1411662"/>
            <a:ext cx="4865255" cy="1375892"/>
          </a:xfrm>
        </p:spPr>
        <p:txBody>
          <a:bodyPr>
            <a:normAutofit/>
          </a:bodyPr>
          <a:lstStyle/>
          <a:p>
            <a:r>
              <a:rPr lang="en-US" altLang="en-US" sz="2300" dirty="0" smtClean="0">
                <a:latin typeface="+mj-lt"/>
                <a:cs typeface="Arial" panose="020B0604020202020204" pitchFamily="34" charset="0"/>
              </a:rPr>
              <a:t>What should be changed in the ER diagram to model this?</a:t>
            </a:r>
            <a:endParaRPr lang="en-US" altLang="en-US" sz="23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96647" name="Picture 7" descr="planar_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67" y="677595"/>
            <a:ext cx="444730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6654" name="Group 14"/>
          <p:cNvGrpSpPr>
            <a:grpSpLocks/>
          </p:cNvGrpSpPr>
          <p:nvPr/>
        </p:nvGrpSpPr>
        <p:grpSpPr bwMode="auto">
          <a:xfrm>
            <a:off x="6972821" y="3001692"/>
            <a:ext cx="747714" cy="1352550"/>
            <a:chOff x="2493" y="2520"/>
            <a:chExt cx="471" cy="852"/>
          </a:xfrm>
        </p:grpSpPr>
        <p:sp>
          <p:nvSpPr>
            <p:cNvPr id="496650" name="Rectangle 10"/>
            <p:cNvSpPr>
              <a:spLocks noChangeArrowheads="1"/>
            </p:cNvSpPr>
            <p:nvPr/>
          </p:nvSpPr>
          <p:spPr bwMode="auto">
            <a:xfrm>
              <a:off x="2493" y="3120"/>
              <a:ext cx="47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smtClean="0"/>
                <a:t>Node</a:t>
              </a:r>
              <a:endParaRPr lang="en-US" altLang="en-US" sz="2000" dirty="0"/>
            </a:p>
          </p:txBody>
        </p:sp>
        <p:sp>
          <p:nvSpPr>
            <p:cNvPr id="496651" name="Line 11"/>
            <p:cNvSpPr>
              <a:spLocks noChangeShapeType="1"/>
            </p:cNvSpPr>
            <p:nvPr/>
          </p:nvSpPr>
          <p:spPr bwMode="auto">
            <a:xfrm flipV="1">
              <a:off x="2703" y="2520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6655" name="Group 15"/>
          <p:cNvGrpSpPr>
            <a:grpSpLocks/>
          </p:cNvGrpSpPr>
          <p:nvPr/>
        </p:nvGrpSpPr>
        <p:grpSpPr bwMode="auto">
          <a:xfrm>
            <a:off x="8653976" y="3115995"/>
            <a:ext cx="914400" cy="1466851"/>
            <a:chOff x="3552" y="2592"/>
            <a:chExt cx="576" cy="924"/>
          </a:xfrm>
        </p:grpSpPr>
        <p:sp>
          <p:nvSpPr>
            <p:cNvPr id="496648" name="Rectangle 8"/>
            <p:cNvSpPr>
              <a:spLocks noChangeArrowheads="1"/>
            </p:cNvSpPr>
            <p:nvPr/>
          </p:nvSpPr>
          <p:spPr bwMode="auto">
            <a:xfrm>
              <a:off x="3552" y="3264"/>
              <a:ext cx="40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area</a:t>
              </a:r>
            </a:p>
          </p:txBody>
        </p:sp>
        <p:sp>
          <p:nvSpPr>
            <p:cNvPr id="496652" name="Line 12"/>
            <p:cNvSpPr>
              <a:spLocks noChangeShapeType="1"/>
            </p:cNvSpPr>
            <p:nvPr/>
          </p:nvSpPr>
          <p:spPr bwMode="auto">
            <a:xfrm flipV="1">
              <a:off x="3888" y="2592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6656" name="Group 16"/>
          <p:cNvGrpSpPr>
            <a:grpSpLocks/>
          </p:cNvGrpSpPr>
          <p:nvPr/>
        </p:nvGrpSpPr>
        <p:grpSpPr bwMode="auto">
          <a:xfrm>
            <a:off x="9733048" y="3725596"/>
            <a:ext cx="1425571" cy="933451"/>
            <a:chOff x="4128" y="2784"/>
            <a:chExt cx="857" cy="588"/>
          </a:xfrm>
        </p:grpSpPr>
        <p:sp>
          <p:nvSpPr>
            <p:cNvPr id="496649" name="Rectangle 9"/>
            <p:cNvSpPr>
              <a:spLocks noChangeArrowheads="1"/>
            </p:cNvSpPr>
            <p:nvPr/>
          </p:nvSpPr>
          <p:spPr bwMode="auto">
            <a:xfrm>
              <a:off x="4128" y="3120"/>
              <a:ext cx="8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directed arc</a:t>
              </a:r>
            </a:p>
          </p:txBody>
        </p:sp>
        <p:sp>
          <p:nvSpPr>
            <p:cNvPr id="496653" name="Line 13"/>
            <p:cNvSpPr>
              <a:spLocks noChangeShapeType="1"/>
            </p:cNvSpPr>
            <p:nvPr/>
          </p:nvSpPr>
          <p:spPr bwMode="auto">
            <a:xfrm flipV="1">
              <a:off x="4800" y="2784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11090418" y="1801979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 descr="planar_eerd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92" y="2959429"/>
            <a:ext cx="6311296" cy="36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5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5946"/>
            <a:ext cx="10515600" cy="917242"/>
          </a:xfrm>
        </p:spPr>
        <p:txBody>
          <a:bodyPr>
            <a:normAutofit/>
          </a:bodyPr>
          <a:lstStyle/>
          <a:p>
            <a:r>
              <a:rPr lang="en-US" sz="4200" dirty="0" smtClean="0"/>
              <a:t>Spatial Computing</a:t>
            </a:r>
            <a:endParaRPr lang="en-US" sz="42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351776" y="1018997"/>
            <a:ext cx="9975850" cy="762000"/>
          </a:xfrm>
          <a:prstGeom prst="round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200" dirty="0" smtClean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Broadly defined as composed </a:t>
            </a:r>
            <a:r>
              <a:rPr lang="en-US" sz="2200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of </a:t>
            </a:r>
            <a:r>
              <a:rPr lang="en-US" sz="2200" dirty="0" smtClean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computing activities which focus on data which either spatially or </a:t>
            </a:r>
            <a:r>
              <a:rPr lang="en-US" sz="2200" dirty="0" err="1" smtClean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spatio</a:t>
            </a:r>
            <a:r>
              <a:rPr lang="en-US" sz="2200" dirty="0" smtClean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-temporally oriented. </a:t>
            </a:r>
          </a:p>
          <a:p>
            <a:pP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" name="Picture 15" descr="large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44" y="4478016"/>
            <a:ext cx="1486180" cy="198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35" y="2048865"/>
            <a:ext cx="2441482" cy="12200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307"/>
            <a:ext cx="2514320" cy="7185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0" y="3393662"/>
            <a:ext cx="1940019" cy="1420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85" y="2952916"/>
            <a:ext cx="1396534" cy="144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53" y="3523165"/>
            <a:ext cx="1414743" cy="22103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04152837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146" y="4300057"/>
            <a:ext cx="1490848" cy="228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65" y="4592390"/>
            <a:ext cx="1619250" cy="215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94" y="1836806"/>
            <a:ext cx="2828085" cy="14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46" y="3239311"/>
            <a:ext cx="4209587" cy="90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30" y="1825625"/>
            <a:ext cx="1467809" cy="35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2423" y="5306453"/>
            <a:ext cx="2697816" cy="1050807"/>
          </a:xfrm>
          <a:prstGeom prst="rect">
            <a:avLst/>
          </a:prstGeom>
        </p:spPr>
      </p:pic>
      <p:pic>
        <p:nvPicPr>
          <p:cNvPr id="17" name="Picture 16" descr="http://ecx.images-amazon.com/images/I/416DIBBjPoL._SY344_BO1,204,203,200_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47" y="4300056"/>
            <a:ext cx="1767176" cy="228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3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246910" y="2637270"/>
            <a:ext cx="1009534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Modeling Spatial Data In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4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77455" y="96787"/>
            <a:ext cx="10972800" cy="1143000"/>
          </a:xfrm>
        </p:spPr>
        <p:txBody>
          <a:bodyPr/>
          <a:lstStyle/>
          <a:p>
            <a:r>
              <a:rPr lang="en-US" altLang="en-US" dirty="0" smtClean="0"/>
              <a:t>Is rational database sufficient? </a:t>
            </a:r>
            <a:endParaRPr lang="en-US" altLang="en-US" dirty="0"/>
          </a:p>
        </p:txBody>
      </p:sp>
      <p:pic>
        <p:nvPicPr>
          <p:cNvPr id="496647" name="Picture 7" descr="planar_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5" y="1505569"/>
            <a:ext cx="444730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122078" y="1937226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775715" y="3096389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498624" y="4130862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249242" y="2292826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13909" y="3318062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260919" y="2219987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086520" y="2812340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325605" y="3899954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348118" y="3687516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323154" y="2402084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514055" y="2739501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870190" y="2958018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158947" y="3318062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254466" y="3672427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060681" y="4175171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833342" y="4483306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4406164" y="4445598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899066" y="4338975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908691" y="2102154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585823" y="2230166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966491" y="1731022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570927" y="1521564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234345" y="1480235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911813" y="1511939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582256" y="1575153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2091847" y="1665303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597701" y="1864387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1648749" y="2319319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1989751" y="2402084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2325605" y="2510653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2809717" y="2537755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3423641" y="2718968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3285393" y="3095173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1246022" y="2583492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471469" y="2885179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1841530" y="2993148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203179" y="3118671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2544564" y="3244533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372593" y="3347740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3548934" y="3538509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548934" y="3868924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3724667" y="3717681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3775715" y="3370615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912779" y="3208113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845657" y="3599588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989914" y="3899954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1239534" y="4130862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1546653" y="4285085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870075" y="4409178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2203179" y="4445598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2595612" y="4445598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3041683" y="4381305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1739434" y="3598898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2203179" y="3651096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1581977" y="3916069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972171" y="4009212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932855" y="1095569"/>
            <a:ext cx="571616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Consider again our previous example of nodes and arcs representation of a road network.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Each arc is represented as a line string which is a string of lines defined by end points (</a:t>
            </a:r>
            <a:r>
              <a:rPr lang="en-US" sz="2100" dirty="0" err="1" smtClean="0"/>
              <a:t>lat</a:t>
            </a:r>
            <a:r>
              <a:rPr lang="en-US" sz="2100" dirty="0" smtClean="0"/>
              <a:t>, long) </a:t>
            </a:r>
          </a:p>
          <a:p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96014"/>
              </p:ext>
            </p:extLst>
          </p:nvPr>
        </p:nvGraphicFramePr>
        <p:xfrm>
          <a:off x="6277429" y="3125671"/>
          <a:ext cx="413553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768"/>
                <a:gridCol w="2067768"/>
              </a:tblGrid>
              <a:tr h="363479">
                <a:tc>
                  <a:txBody>
                    <a:bodyPr/>
                    <a:lstStyle/>
                    <a:p>
                      <a:r>
                        <a:rPr lang="en-US" dirty="0" smtClean="0"/>
                        <a:t>Road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Road Name</a:t>
                      </a:r>
                      <a:endParaRPr lang="en-US" dirty="0"/>
                    </a:p>
                  </a:txBody>
                  <a:tcPr/>
                </a:tc>
              </a:tr>
              <a:tr h="363479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r>
                        <a:rPr lang="en-US" baseline="0" dirty="0" smtClean="0"/>
                        <a:t> Road</a:t>
                      </a:r>
                      <a:endParaRPr lang="en-US" dirty="0"/>
                    </a:p>
                  </a:txBody>
                  <a:tcPr/>
                </a:tc>
              </a:tr>
              <a:tr h="363479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409387"/>
              </p:ext>
            </p:extLst>
          </p:nvPr>
        </p:nvGraphicFramePr>
        <p:xfrm>
          <a:off x="5869196" y="4607847"/>
          <a:ext cx="57798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680"/>
                <a:gridCol w="879686"/>
                <a:gridCol w="922659"/>
                <a:gridCol w="966445"/>
                <a:gridCol w="966445"/>
                <a:gridCol w="941910"/>
              </a:tblGrid>
              <a:tr h="453758">
                <a:tc>
                  <a:txBody>
                    <a:bodyPr/>
                    <a:lstStyle/>
                    <a:p>
                      <a:r>
                        <a:rPr lang="en-US" dirty="0" smtClean="0"/>
                        <a:t>Road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Spoint_lat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Spoint_Long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Epoint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Epoint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63479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R1P1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3479">
                <a:tc>
                  <a:txBody>
                    <a:bodyPr/>
                    <a:lstStyle/>
                    <a:p>
                      <a:r>
                        <a:rPr lang="en-US" dirty="0" smtClean="0"/>
                        <a:t>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4542514" y="3414417"/>
            <a:ext cx="12904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rPr>
              <a:t>R1</a:t>
            </a:r>
          </a:p>
          <a:p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rPr>
              <a:t>MG Road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39692" y="2204056"/>
            <a:ext cx="7209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rPr>
              <a:t>R1P1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565103" y="2552266"/>
            <a:ext cx="7209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rPr>
              <a:t>R1P2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948567" y="2802808"/>
            <a:ext cx="7209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rPr>
              <a:t>R1P3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230024" y="1787608"/>
            <a:ext cx="7209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rPr>
              <a:t>P0</a:t>
            </a:r>
          </a:p>
        </p:txBody>
      </p:sp>
    </p:spTree>
    <p:extLst>
      <p:ext uri="{BB962C8B-B14F-4D97-AF65-F5344CB8AC3E}">
        <p14:creationId xmlns:p14="http://schemas.microsoft.com/office/powerpoint/2010/main" val="15868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" descr="planar_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24" y="1510310"/>
            <a:ext cx="444730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Is rational database sufficient? </a:t>
            </a:r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4122078" y="1924663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775715" y="3083826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498624" y="4118299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249242" y="2280263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13909" y="3305499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260919" y="2207424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086520" y="2799777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325605" y="3887391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348118" y="3674953"/>
            <a:ext cx="174399" cy="145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323154" y="2389521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514055" y="2726938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870190" y="2945455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158947" y="3305499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254466" y="3659864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060681" y="4162608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833342" y="4470743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4406164" y="4433035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899066" y="4326412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908691" y="2089591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585823" y="2217603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966491" y="1718459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570927" y="1509001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234345" y="1467672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911813" y="1499376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582256" y="1562590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2091847" y="1678498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597701" y="1851824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1648749" y="2306756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1989751" y="2389521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2325605" y="2498090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2809717" y="2525192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3423641" y="2706405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3285393" y="3082610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1246022" y="2570929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471469" y="2872616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1841530" y="2980585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203179" y="3106108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2544564" y="3231970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372593" y="3335177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3548934" y="3525946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548934" y="3856361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3724667" y="3705118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3775715" y="3358052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912779" y="3195550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845657" y="3587025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989914" y="3887391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1239534" y="4118299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1546653" y="4272522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870075" y="4396615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2203179" y="4433035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2595612" y="4433035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3041683" y="4368742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1739434" y="3586335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2203179" y="3638533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1581977" y="3903506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972171" y="3996649"/>
            <a:ext cx="102096" cy="728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464113"/>
              </p:ext>
            </p:extLst>
          </p:nvPr>
        </p:nvGraphicFramePr>
        <p:xfrm>
          <a:off x="6581062" y="766204"/>
          <a:ext cx="413553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768"/>
                <a:gridCol w="2067768"/>
              </a:tblGrid>
              <a:tr h="363479">
                <a:tc>
                  <a:txBody>
                    <a:bodyPr/>
                    <a:lstStyle/>
                    <a:p>
                      <a:r>
                        <a:rPr lang="en-US" dirty="0" smtClean="0"/>
                        <a:t>Road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Road Name</a:t>
                      </a:r>
                      <a:endParaRPr lang="en-US" dirty="0"/>
                    </a:p>
                  </a:txBody>
                  <a:tcPr/>
                </a:tc>
              </a:tr>
              <a:tr h="363479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r>
                        <a:rPr lang="en-US" baseline="0" dirty="0" smtClean="0"/>
                        <a:t> Road</a:t>
                      </a:r>
                      <a:endParaRPr lang="en-US" dirty="0"/>
                    </a:p>
                  </a:txBody>
                  <a:tcPr/>
                </a:tc>
              </a:tr>
              <a:tr h="363479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52606"/>
              </p:ext>
            </p:extLst>
          </p:nvPr>
        </p:nvGraphicFramePr>
        <p:xfrm>
          <a:off x="6589860" y="3522341"/>
          <a:ext cx="451487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718"/>
                <a:gridCol w="1128718"/>
                <a:gridCol w="1128718"/>
                <a:gridCol w="1128718"/>
              </a:tblGrid>
              <a:tr h="365259">
                <a:tc>
                  <a:txBody>
                    <a:bodyPr/>
                    <a:lstStyle/>
                    <a:p>
                      <a:r>
                        <a:rPr lang="en-US" dirty="0" smtClean="0"/>
                        <a:t>Meter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Tariff</a:t>
                      </a:r>
                      <a:endParaRPr lang="en-US" dirty="0"/>
                    </a:p>
                  </a:txBody>
                  <a:tcPr/>
                </a:tc>
              </a:tr>
              <a:tr h="363479">
                <a:tc>
                  <a:txBody>
                    <a:bodyPr/>
                    <a:lstStyle/>
                    <a:p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30.00</a:t>
                      </a:r>
                      <a:endParaRPr lang="en-US" dirty="0"/>
                    </a:p>
                  </a:txBody>
                  <a:tcPr/>
                </a:tc>
              </a:tr>
              <a:tr h="363479">
                <a:tc>
                  <a:txBody>
                    <a:bodyPr/>
                    <a:lstStyle/>
                    <a:p>
                      <a:r>
                        <a:rPr lang="en-US" dirty="0" smtClean="0"/>
                        <a:t>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790969"/>
              </p:ext>
            </p:extLst>
          </p:nvPr>
        </p:nvGraphicFramePr>
        <p:xfrm>
          <a:off x="6052929" y="2037211"/>
          <a:ext cx="57798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680"/>
                <a:gridCol w="879686"/>
                <a:gridCol w="922659"/>
                <a:gridCol w="966445"/>
                <a:gridCol w="966445"/>
                <a:gridCol w="941910"/>
              </a:tblGrid>
              <a:tr h="453758">
                <a:tc>
                  <a:txBody>
                    <a:bodyPr/>
                    <a:lstStyle/>
                    <a:p>
                      <a:r>
                        <a:rPr lang="en-US" dirty="0" smtClean="0"/>
                        <a:t>Road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Spoint_lat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Spoint_Long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Epoint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Epoint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63479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R1P1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3479">
                <a:tc>
                  <a:txBody>
                    <a:bodyPr/>
                    <a:lstStyle/>
                    <a:p>
                      <a:r>
                        <a:rPr lang="en-US" dirty="0" smtClean="0"/>
                        <a:t>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.visa.com/blogarchives/us/wp-content/uploads/card-accepting-parking-meter-300x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12" y="2155617"/>
            <a:ext cx="348278" cy="3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www.visa.com/blogarchives/us/wp-content/uploads/card-accepting-parking-meter-300x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34" y="2592120"/>
            <a:ext cx="348278" cy="3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www.visa.com/blogarchives/us/wp-content/uploads/card-accepting-parking-meter-300x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62" y="3533881"/>
            <a:ext cx="348278" cy="3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www.visa.com/blogarchives/us/wp-content/uploads/card-accepting-parking-meter-300x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56" y="4469454"/>
            <a:ext cx="348278" cy="3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www.visa.com/blogarchives/us/wp-content/uploads/card-accepting-parking-meter-300x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44" y="4547375"/>
            <a:ext cx="348278" cy="3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://www.visa.com/blogarchives/us/wp-content/uploads/card-accepting-parking-meter-300x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51" y="4583495"/>
            <a:ext cx="348278" cy="3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www.visa.com/blogarchives/us/wp-content/uploads/card-accepting-parking-meter-300x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22" y="4378892"/>
            <a:ext cx="348278" cy="3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6206958" y="4754731"/>
            <a:ext cx="571616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Query:</a:t>
            </a:r>
            <a:r>
              <a:rPr lang="en-US" sz="2100" dirty="0" smtClean="0"/>
              <a:t> </a:t>
            </a:r>
            <a:r>
              <a:rPr lang="en-US" sz="2100" b="1" dirty="0" smtClean="0">
                <a:solidFill>
                  <a:srgbClr val="0070C0"/>
                </a:solidFill>
              </a:rPr>
              <a:t>Increase the tariff </a:t>
            </a:r>
            <a:r>
              <a:rPr lang="en-US" sz="2100" b="1" dirty="0" smtClean="0">
                <a:solidFill>
                  <a:srgbClr val="0070C0"/>
                </a:solidFill>
              </a:rPr>
              <a:t>on </a:t>
            </a:r>
            <a:r>
              <a:rPr lang="en-US" sz="2100" b="1" dirty="0" smtClean="0">
                <a:solidFill>
                  <a:srgbClr val="0070C0"/>
                </a:solidFill>
              </a:rPr>
              <a:t>all meters </a:t>
            </a:r>
            <a:r>
              <a:rPr lang="en-US" sz="2100" b="1" dirty="0" smtClean="0">
                <a:solidFill>
                  <a:srgbClr val="FF0000"/>
                </a:solidFill>
              </a:rPr>
              <a:t>on</a:t>
            </a:r>
            <a:r>
              <a:rPr lang="en-US" sz="2100" b="1" dirty="0" smtClean="0">
                <a:solidFill>
                  <a:srgbClr val="0070C0"/>
                </a:solidFill>
              </a:rPr>
              <a:t> MG road by 20 rupees.</a:t>
            </a:r>
          </a:p>
          <a:p>
            <a:endParaRPr lang="en-US" sz="2100" b="1" dirty="0">
              <a:solidFill>
                <a:srgbClr val="0070C0"/>
              </a:solidFill>
            </a:endParaRPr>
          </a:p>
          <a:p>
            <a:r>
              <a:rPr lang="en-US" sz="2100" b="1" dirty="0" smtClean="0">
                <a:solidFill>
                  <a:srgbClr val="0070C0"/>
                </a:solidFill>
              </a:rPr>
              <a:t>Is a relational model consisting of select project and join efficient for this query???</a:t>
            </a:r>
          </a:p>
          <a:p>
            <a:endParaRPr lang="en-US" sz="2100" dirty="0"/>
          </a:p>
          <a:p>
            <a:r>
              <a:rPr lang="en-US" sz="2100" dirty="0" smtClean="0"/>
              <a:t> 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48118" y="5281127"/>
            <a:ext cx="3485224" cy="120032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rPr>
              <a:t>Spatial data and operations need Object Orientation!!!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11578108" y="3229504"/>
            <a:ext cx="1532586" cy="1543538"/>
          </a:xfrm>
          <a:prstGeom prst="borderCallout1">
            <a:avLst>
              <a:gd name="adj1" fmla="val 54628"/>
              <a:gd name="adj2" fmla="val -1515"/>
              <a:gd name="adj3" fmla="val 107494"/>
              <a:gd name="adj4" fmla="val -8921"/>
            </a:avLst>
          </a:prstGeom>
          <a:noFill/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 Formal Definition of “on MG road”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Object Orientation </a:t>
            </a:r>
            <a:endParaRPr lang="en-US" altLang="en-US" dirty="0"/>
          </a:p>
        </p:txBody>
      </p:sp>
      <p:pic>
        <p:nvPicPr>
          <p:cNvPr id="91" name="Picture 7" descr="system_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30" y="810810"/>
            <a:ext cx="4492690" cy="53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6466114" y="3775029"/>
            <a:ext cx="20865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rPr>
              <a:t>Typical relational Model design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0306670" y="1230117"/>
            <a:ext cx="182569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rPr>
              <a:t>Object oriented design</a:t>
            </a:r>
          </a:p>
        </p:txBody>
      </p:sp>
      <p:sp>
        <p:nvSpPr>
          <p:cNvPr id="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9418" y="1145189"/>
            <a:ext cx="519754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/>
              <a:t>The stages of the system development process </a:t>
            </a:r>
            <a:r>
              <a:rPr lang="en-US" altLang="en-US" sz="2200" dirty="0" smtClean="0"/>
              <a:t>present </a:t>
            </a:r>
            <a:r>
              <a:rPr lang="en-US" altLang="en-US" sz="2200" dirty="0"/>
              <a:t>a problem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2200" dirty="0"/>
              <a:t>Information may be lost at each stage of the development process, termed </a:t>
            </a:r>
            <a:r>
              <a:rPr lang="en-US" altLang="en-US" sz="2200" b="1" dirty="0">
                <a:solidFill>
                  <a:schemeClr val="accent2"/>
                </a:solidFill>
              </a:rPr>
              <a:t>impedance mismatch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Object-orientation aims to minimize impedance mismatch, bringing low-level system constructs closer to high-level conceptual constructs</a:t>
            </a:r>
          </a:p>
        </p:txBody>
      </p:sp>
    </p:spTree>
    <p:extLst>
      <p:ext uri="{BB962C8B-B14F-4D97-AF65-F5344CB8AC3E}">
        <p14:creationId xmlns:p14="http://schemas.microsoft.com/office/powerpoint/2010/main" val="41511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Foundations of Object Orientation </a:t>
            </a:r>
            <a:endParaRPr lang="en-US" alt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89" y="1076131"/>
            <a:ext cx="10748865" cy="42516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/>
              <a:t>The </a:t>
            </a:r>
            <a:r>
              <a:rPr lang="en-US" altLang="en-US" sz="2400" b="1" dirty="0">
                <a:solidFill>
                  <a:schemeClr val="accent2"/>
                </a:solidFill>
              </a:rPr>
              <a:t>object</a:t>
            </a:r>
            <a:r>
              <a:rPr lang="en-US" altLang="en-US" sz="2400" dirty="0"/>
              <a:t> is at the core of object-orientation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/>
              <a:t>Objects have attributes that model the static, data-oriented aspects of a system (similar to tuples in a relation)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/>
              <a:t>The totality of attribute values constitutes the </a:t>
            </a:r>
            <a:r>
              <a:rPr lang="en-US" altLang="en-US" sz="2000" b="1" dirty="0">
                <a:solidFill>
                  <a:schemeClr val="accent2"/>
                </a:solidFill>
              </a:rPr>
              <a:t>state </a:t>
            </a:r>
            <a:r>
              <a:rPr lang="en-US" altLang="en-US" sz="2000" dirty="0"/>
              <a:t>of an object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/>
              <a:t>Objects also have operations that model the behavior of a system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/>
              <a:t>Behaviors are also called </a:t>
            </a:r>
            <a:r>
              <a:rPr lang="en-US" altLang="en-US" sz="2000" b="1" dirty="0">
                <a:solidFill>
                  <a:schemeClr val="accent2"/>
                </a:solidFill>
              </a:rPr>
              <a:t>methods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/>
              <a:t>Objects with similar behaviors are grouped into classes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/>
              <a:t>The set of behaviors for a object form an </a:t>
            </a:r>
            <a:r>
              <a:rPr lang="en-US" altLang="en-US" sz="2000" b="1" dirty="0">
                <a:solidFill>
                  <a:schemeClr val="accent2"/>
                </a:solidFill>
              </a:rPr>
              <a:t>interface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0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F48600"/>
                </a:solidFill>
              </a:rPr>
              <a:t>		   </a:t>
            </a:r>
            <a:r>
              <a:rPr lang="en-US" altLang="en-US" sz="2400" b="1" dirty="0">
                <a:solidFill>
                  <a:srgbClr val="F48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object  =  state  +  behavior</a:t>
            </a:r>
          </a:p>
        </p:txBody>
      </p:sp>
    </p:spTree>
    <p:extLst>
      <p:ext uri="{BB962C8B-B14F-4D97-AF65-F5344CB8AC3E}">
        <p14:creationId xmlns:p14="http://schemas.microsoft.com/office/powerpoint/2010/main" val="23254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Example of Object Orientation </a:t>
            </a:r>
            <a:endParaRPr lang="en-US" altLang="en-US" dirty="0"/>
          </a:p>
        </p:txBody>
      </p:sp>
      <p:pic>
        <p:nvPicPr>
          <p:cNvPr id="5" name="Picture 7" descr="window_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55" y="1708572"/>
            <a:ext cx="8371892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Features of Object Orientation </a:t>
            </a:r>
            <a:endParaRPr lang="en-US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978" y="1225421"/>
            <a:ext cx="10618237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The four main features of object-orientation from a modeling perspective are:</a:t>
            </a:r>
          </a:p>
          <a:p>
            <a:pPr lvl="1">
              <a:lnSpc>
                <a:spcPct val="90000"/>
              </a:lnSpc>
            </a:pPr>
            <a:r>
              <a:rPr lang="en-US" altLang="en-US" sz="2200" b="1" dirty="0">
                <a:solidFill>
                  <a:schemeClr val="accent2"/>
                </a:solidFill>
              </a:rPr>
              <a:t>Reduces complexity</a:t>
            </a:r>
            <a:r>
              <a:rPr lang="en-US" altLang="en-US" sz="2200" dirty="0"/>
              <a:t>: decomposes complex phenomena into simpler objects</a:t>
            </a:r>
          </a:p>
          <a:p>
            <a:pPr lvl="1">
              <a:lnSpc>
                <a:spcPct val="90000"/>
              </a:lnSpc>
            </a:pPr>
            <a:r>
              <a:rPr lang="en-US" altLang="en-US" sz="2200" b="1" dirty="0">
                <a:solidFill>
                  <a:schemeClr val="accent2"/>
                </a:solidFill>
              </a:rPr>
              <a:t>Combats impedance mismatch</a:t>
            </a:r>
            <a:r>
              <a:rPr lang="en-US" altLang="en-US" sz="2200" dirty="0"/>
              <a:t>: object-orientation can be applied at every level of system development</a:t>
            </a:r>
          </a:p>
          <a:p>
            <a:pPr lvl="1">
              <a:lnSpc>
                <a:spcPct val="90000"/>
              </a:lnSpc>
            </a:pPr>
            <a:r>
              <a:rPr lang="en-US" altLang="en-US" sz="2200" b="1" dirty="0">
                <a:solidFill>
                  <a:schemeClr val="accent2"/>
                </a:solidFill>
              </a:rPr>
              <a:t>Promotes reuse</a:t>
            </a:r>
            <a:r>
              <a:rPr lang="en-US" altLang="en-US" sz="2200" dirty="0"/>
              <a:t>: System development is more efficient if constructed from collections of well-understood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2200" b="1" dirty="0">
                <a:solidFill>
                  <a:schemeClr val="accent2"/>
                </a:solidFill>
              </a:rPr>
              <a:t>Metaphorical power</a:t>
            </a:r>
            <a:r>
              <a:rPr lang="en-US" altLang="en-US" sz="2200" dirty="0"/>
              <a:t>: Objects in object-orientation are metaphors for physical objects, making the modeling process easier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In addition, four key constructs are closely associated with object-orientation: identity, encapsulation, inheritance, and association</a:t>
            </a:r>
          </a:p>
        </p:txBody>
      </p:sp>
    </p:spTree>
    <p:extLst>
      <p:ext uri="{BB962C8B-B14F-4D97-AF65-F5344CB8AC3E}">
        <p14:creationId xmlns:p14="http://schemas.microsoft.com/office/powerpoint/2010/main" val="39418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Identity and </a:t>
            </a:r>
            <a:r>
              <a:rPr lang="en-US" altLang="en-US" dirty="0" smtClean="0"/>
              <a:t>encapsulations</a:t>
            </a: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1681" y="1110343"/>
            <a:ext cx="10842171" cy="50649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An object has an </a:t>
            </a:r>
            <a:r>
              <a:rPr lang="en-US" altLang="en-US" sz="2400" b="1" dirty="0">
                <a:solidFill>
                  <a:schemeClr val="accent2"/>
                </a:solidFill>
              </a:rPr>
              <a:t>identity </a:t>
            </a:r>
            <a:r>
              <a:rPr lang="en-US" altLang="en-US" sz="2400" dirty="0"/>
              <a:t>that is independent of its attribute values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/>
              <a:t>Even if an object changes all its attribute values, it retains its identity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/>
              <a:t>Identity is immutable, created with an object and destroyed only when that object is destroyed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Objects hide the internal mechanisms of their behavior from the external access to that behavior, called </a:t>
            </a:r>
            <a:r>
              <a:rPr lang="en-US" altLang="en-US" sz="2400" b="1" dirty="0">
                <a:solidFill>
                  <a:schemeClr val="accent2"/>
                </a:solidFill>
              </a:rPr>
              <a:t>encapsulation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/>
              <a:t>What behaviors an object exhibits are separated from how those behaviors are achieved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/>
              <a:t>Encapsulation promotes reuse, because changes to an object’s internal mechanisms will not affect the object’s external interface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249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Inheritance and polymorphism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558" y="1225421"/>
            <a:ext cx="11296261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100" dirty="0"/>
              <a:t>Classes may be organized into an inheritance hierarchy that allows objects to share common properties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/>
              <a:t>A class that provides more specialized behaviors is a </a:t>
            </a:r>
            <a:r>
              <a:rPr lang="en-US" altLang="en-US" sz="2100" b="1" dirty="0">
                <a:solidFill>
                  <a:schemeClr val="accent2"/>
                </a:solidFill>
              </a:rPr>
              <a:t>subclass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/>
              <a:t>A class that provides more generalized behaviors is a </a:t>
            </a:r>
            <a:r>
              <a:rPr lang="en-US" altLang="en-US" sz="2100" b="1" dirty="0">
                <a:solidFill>
                  <a:schemeClr val="accent2"/>
                </a:solidFill>
              </a:rPr>
              <a:t>superclass</a:t>
            </a:r>
          </a:p>
          <a:p>
            <a:pPr>
              <a:lnSpc>
                <a:spcPct val="80000"/>
              </a:lnSpc>
            </a:pPr>
            <a:r>
              <a:rPr lang="en-US" altLang="en-US" sz="2100" dirty="0"/>
              <a:t>Inheritance allows objects to perform different roles within specific contexts, termed </a:t>
            </a:r>
            <a:r>
              <a:rPr lang="en-US" altLang="en-US" sz="2100" b="1" dirty="0">
                <a:solidFill>
                  <a:schemeClr val="accent2"/>
                </a:solidFill>
              </a:rPr>
              <a:t>polymorphism</a:t>
            </a:r>
          </a:p>
          <a:p>
            <a:pPr lvl="1">
              <a:lnSpc>
                <a:spcPct val="80000"/>
              </a:lnSpc>
            </a:pPr>
            <a:r>
              <a:rPr lang="en-US" altLang="en-US" sz="2100" b="1" dirty="0">
                <a:solidFill>
                  <a:schemeClr val="accent2"/>
                </a:solidFill>
              </a:rPr>
              <a:t>Inclusion polymorphism</a:t>
            </a:r>
            <a:r>
              <a:rPr lang="en-US" altLang="en-US" sz="2100" dirty="0"/>
              <a:t> is where a subclass is substituted for a superclass</a:t>
            </a:r>
          </a:p>
          <a:p>
            <a:pPr lvl="1">
              <a:lnSpc>
                <a:spcPct val="80000"/>
              </a:lnSpc>
            </a:pPr>
            <a:r>
              <a:rPr lang="en-US" altLang="en-US" sz="2100" b="1" dirty="0">
                <a:solidFill>
                  <a:schemeClr val="accent2"/>
                </a:solidFill>
              </a:rPr>
              <a:t>Overloading</a:t>
            </a:r>
            <a:r>
              <a:rPr lang="en-US" altLang="en-US" sz="2100" dirty="0"/>
              <a:t> is where subclasses implement their own specialized versions of general behaviors</a:t>
            </a:r>
          </a:p>
          <a:p>
            <a:pPr>
              <a:lnSpc>
                <a:spcPct val="80000"/>
              </a:lnSpc>
            </a:pPr>
            <a:r>
              <a:rPr lang="en-US" altLang="en-US" sz="2100" dirty="0"/>
              <a:t>There exists two types of inheritance: </a:t>
            </a:r>
          </a:p>
          <a:p>
            <a:pPr lvl="1">
              <a:lnSpc>
                <a:spcPct val="80000"/>
              </a:lnSpc>
            </a:pPr>
            <a:r>
              <a:rPr lang="en-US" altLang="en-US" sz="2100" b="1" dirty="0">
                <a:solidFill>
                  <a:schemeClr val="accent2"/>
                </a:solidFill>
              </a:rPr>
              <a:t>Single inheritance</a:t>
            </a:r>
            <a:r>
              <a:rPr lang="en-US" altLang="en-US" sz="2100" dirty="0"/>
              <a:t>: each class may have zero or one </a:t>
            </a:r>
            <a:r>
              <a:rPr lang="en-US" altLang="en-US" sz="2100" dirty="0" err="1"/>
              <a:t>superclasses</a:t>
            </a:r>
            <a:endParaRPr lang="en-US" altLang="en-US" sz="2100" dirty="0"/>
          </a:p>
          <a:p>
            <a:pPr lvl="1">
              <a:lnSpc>
                <a:spcPct val="80000"/>
              </a:lnSpc>
            </a:pPr>
            <a:r>
              <a:rPr lang="en-US" altLang="en-US" sz="2100" b="1" dirty="0">
                <a:solidFill>
                  <a:schemeClr val="accent2"/>
                </a:solidFill>
              </a:rPr>
              <a:t>Multiple inheritance</a:t>
            </a:r>
            <a:r>
              <a:rPr lang="en-US" altLang="en-US" sz="2100" dirty="0"/>
              <a:t>: each class may have zero or more </a:t>
            </a:r>
            <a:r>
              <a:rPr lang="en-US" altLang="en-US" sz="2100" dirty="0" err="1"/>
              <a:t>superclasses</a:t>
            </a:r>
            <a:r>
              <a:rPr lang="en-US" altLang="en-US" sz="2100" dirty="0"/>
              <a:t> (requires some protocol for resolving behavioral conflicts)</a:t>
            </a:r>
          </a:p>
        </p:txBody>
      </p:sp>
    </p:spTree>
    <p:extLst>
      <p:ext uri="{BB962C8B-B14F-4D97-AF65-F5344CB8AC3E}">
        <p14:creationId xmlns:p14="http://schemas.microsoft.com/office/powerpoint/2010/main" val="32473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Class Diagram</a:t>
            </a:r>
            <a:endParaRPr lang="en-US" altLang="en-US" dirty="0"/>
          </a:p>
        </p:txBody>
      </p:sp>
      <p:pic>
        <p:nvPicPr>
          <p:cNvPr id="5" name="Picture 8" descr="object_inheri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92" y="1452012"/>
            <a:ext cx="4724400" cy="41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558592" y="1550437"/>
            <a:ext cx="2032000" cy="366713"/>
            <a:chOff x="1936" y="1200"/>
            <a:chExt cx="1280" cy="231"/>
          </a:xfrm>
        </p:grpSpPr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936" y="1200"/>
              <a:ext cx="8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superclass </a:t>
              </a: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2736" y="1344"/>
              <a:ext cx="48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2618792" y="2464837"/>
            <a:ext cx="3124200" cy="990600"/>
            <a:chOff x="1344" y="1776"/>
            <a:chExt cx="1968" cy="62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344" y="1776"/>
              <a:ext cx="13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(single) inheritance </a:t>
              </a: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2688" y="1968"/>
              <a:ext cx="62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3304592" y="3303037"/>
            <a:ext cx="1295400" cy="457200"/>
            <a:chOff x="1776" y="2304"/>
            <a:chExt cx="816" cy="288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776" y="2304"/>
              <a:ext cx="7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subclass 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448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1983792" y="5055637"/>
            <a:ext cx="5130800" cy="641350"/>
            <a:chOff x="944" y="3408"/>
            <a:chExt cx="3232" cy="404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944" y="3408"/>
              <a:ext cx="11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overloading </a:t>
              </a:r>
            </a:p>
            <a:p>
              <a:r>
                <a:rPr lang="en-US" altLang="en-US"/>
                <a:t>(polymorphism)</a:t>
              </a: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064" y="3552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064" y="3552"/>
              <a:ext cx="211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6276392" y="1779037"/>
            <a:ext cx="2787650" cy="838200"/>
            <a:chOff x="3648" y="1344"/>
            <a:chExt cx="1756" cy="528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4696" y="1344"/>
              <a:ext cx="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behavior </a:t>
              </a: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648" y="1536"/>
              <a:ext cx="105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98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62607" y="37000"/>
            <a:ext cx="10515600" cy="730017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Spatial Computing: Emerging Trend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477795" y="741190"/>
            <a:ext cx="8359899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rPr>
              <a:t>Penetration of Internet (Internet of Things)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rPr>
              <a:t>Several platforms are location </a:t>
            </a:r>
            <a:r>
              <a:rPr lang="en-US" sz="2200" dirty="0" smtClean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rPr>
              <a:t>aware (e.g., smartphones)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rPr>
              <a:t>Many more travel phenomena are observable</a:t>
            </a:r>
          </a:p>
          <a:p>
            <a:pPr>
              <a:buClr>
                <a:srgbClr val="FFFB3F"/>
              </a:buClr>
              <a:buSzPct val="85000"/>
              <a:defRPr/>
            </a:pPr>
            <a:r>
              <a:rPr lang="en-US" sz="2200" dirty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  <a:sym typeface="Wingdings" panose="05000000000000000000" pitchFamily="2" charset="2"/>
              </a:rPr>
              <a:t>	</a:t>
            </a:r>
            <a:endParaRPr lang="en-US" sz="2200" b="1" dirty="0">
              <a:solidFill>
                <a:schemeClr val="tx2"/>
              </a:solidFill>
              <a:latin typeface="+mj-lt"/>
              <a:ea typeface="MS PGothic" charset="0"/>
              <a:cs typeface="MS PGothic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5" y="2010997"/>
            <a:ext cx="2166198" cy="300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startupbootcamp.org/assets/images/blog/Berlin/jan-2015/connected-c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05" y="2010997"/>
            <a:ext cx="2466198" cy="189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thenypost.files.wordpress.com/2014/10/uber-germany_injun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7" y="5135605"/>
            <a:ext cx="2581598" cy="172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369" y="4677738"/>
            <a:ext cx="3948663" cy="1982310"/>
          </a:xfrm>
          <a:prstGeom prst="rect">
            <a:avLst/>
          </a:prstGeom>
        </p:spPr>
      </p:pic>
      <p:pic>
        <p:nvPicPr>
          <p:cNvPr id="10" name="Picture 2" descr="http://www.rita.dot.gov/sites/default/files/rd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282" y="3806147"/>
            <a:ext cx="1804750" cy="17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8373762" y="6092310"/>
            <a:ext cx="3276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8739110" y="760538"/>
            <a:ext cx="3105431" cy="1143000"/>
            <a:chOff x="96" y="1008"/>
            <a:chExt cx="2016" cy="720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" y="1008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1059"/>
              <a:ext cx="684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672" y="1094"/>
              <a:ext cx="79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941" b="1" dirty="0">
                  <a:solidFill>
                    <a:schemeClr val="tx2"/>
                  </a:solidFill>
                </a:rPr>
                <a:t>Smarter</a:t>
              </a:r>
              <a:r>
                <a:rPr lang="en-US" altLang="en-US" sz="1941" dirty="0">
                  <a:solidFill>
                    <a:schemeClr val="tx2"/>
                  </a:solidFill>
                </a:rPr>
                <a:t/>
              </a:r>
              <a:br>
                <a:rPr lang="en-US" altLang="en-US" sz="1941" dirty="0">
                  <a:solidFill>
                    <a:schemeClr val="tx2"/>
                  </a:solidFill>
                </a:rPr>
              </a:br>
              <a:r>
                <a:rPr lang="en-US" altLang="en-US" sz="1941" dirty="0">
                  <a:solidFill>
                    <a:schemeClr val="tx2"/>
                  </a:solidFill>
                </a:rPr>
                <a:t>Planet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96" y="1008"/>
              <a:ext cx="201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4" descr="http://events.unisfair.com/env1/ec_556/1149356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10" y="1886026"/>
            <a:ext cx="386672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specterra.com.au/images/precision_agriculture/pivot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10" y="4481384"/>
            <a:ext cx="4328488" cy="235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specterra.com.au/images/PCD_ke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96" y="6323385"/>
            <a:ext cx="3623437" cy="50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ecx.images-amazon.com/images/I/51yNrQ884hL._SY344_BO1,204,203,200_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526" y="2104024"/>
            <a:ext cx="1509655" cy="214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Object Oriented Modeling (1/2)</a:t>
            </a:r>
            <a:endParaRPr lang="en-US" altLang="en-US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89045"/>
            <a:ext cx="10552922" cy="5335555"/>
          </a:xfrm>
        </p:spPr>
        <p:txBody>
          <a:bodyPr/>
          <a:lstStyle/>
          <a:p>
            <a:r>
              <a:rPr lang="en-US" altLang="en-US" sz="2400" dirty="0"/>
              <a:t>Object-oriented modeling comprises defining the classes, attributes, behaviors, associations, and inheritance for a system</a:t>
            </a:r>
          </a:p>
          <a:p>
            <a:pPr lvl="1">
              <a:spcAft>
                <a:spcPts val="1200"/>
              </a:spcAft>
            </a:pPr>
            <a:r>
              <a:rPr lang="en-US" altLang="en-US" sz="2200" dirty="0"/>
              <a:t>Attributes for a class can be defined in a similar way to E-R modeling</a:t>
            </a:r>
          </a:p>
          <a:p>
            <a:r>
              <a:rPr lang="en-US" altLang="en-US" sz="2400" dirty="0"/>
              <a:t>Behaviors for a class fall into three categories</a:t>
            </a:r>
          </a:p>
          <a:p>
            <a:pPr lvl="1"/>
            <a:r>
              <a:rPr lang="en-US" altLang="en-US" sz="2200" b="1" dirty="0">
                <a:solidFill>
                  <a:schemeClr val="accent2"/>
                </a:solidFill>
              </a:rPr>
              <a:t>Constructors</a:t>
            </a:r>
            <a:r>
              <a:rPr lang="en-US" altLang="en-US" sz="2200" dirty="0"/>
              <a:t> are behaviors that are activated when an object is created, while </a:t>
            </a:r>
            <a:r>
              <a:rPr lang="en-US" altLang="en-US" sz="2200" b="1" dirty="0">
                <a:solidFill>
                  <a:schemeClr val="accent2"/>
                </a:solidFill>
              </a:rPr>
              <a:t>destructors</a:t>
            </a:r>
            <a:r>
              <a:rPr lang="en-US" altLang="en-US" sz="2200" dirty="0"/>
              <a:t> are activated when an object is destroyed</a:t>
            </a:r>
          </a:p>
          <a:p>
            <a:pPr lvl="1"/>
            <a:r>
              <a:rPr lang="en-US" altLang="en-US" sz="2200" b="1" dirty="0" err="1">
                <a:solidFill>
                  <a:schemeClr val="accent2"/>
                </a:solidFill>
              </a:rPr>
              <a:t>Accessors</a:t>
            </a:r>
            <a:r>
              <a:rPr lang="en-US" altLang="en-US" sz="2200" b="1" dirty="0">
                <a:solidFill>
                  <a:schemeClr val="accent2"/>
                </a:solidFill>
              </a:rPr>
              <a:t> </a:t>
            </a:r>
            <a:r>
              <a:rPr lang="en-US" altLang="en-US" sz="2200" dirty="0"/>
              <a:t>are behaviors that may be used to examine the state of an object</a:t>
            </a:r>
          </a:p>
          <a:p>
            <a:pPr lvl="1"/>
            <a:r>
              <a:rPr lang="en-US" altLang="en-US" sz="2200" b="1" dirty="0">
                <a:solidFill>
                  <a:schemeClr val="accent2"/>
                </a:solidFill>
              </a:rPr>
              <a:t>Transformers</a:t>
            </a:r>
            <a:r>
              <a:rPr lang="en-US" altLang="en-US" sz="2200" dirty="0"/>
              <a:t> are behaviors that change the state of an object</a:t>
            </a:r>
          </a:p>
        </p:txBody>
      </p:sp>
    </p:spTree>
    <p:extLst>
      <p:ext uri="{BB962C8B-B14F-4D97-AF65-F5344CB8AC3E}">
        <p14:creationId xmlns:p14="http://schemas.microsoft.com/office/powerpoint/2010/main" val="1800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Object Oriented Modeling (2/2)</a:t>
            </a:r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0384" y="1094791"/>
            <a:ext cx="11131420" cy="53153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2400" dirty="0"/>
              <a:t>Defining associations and inheritance relationships is an iterative and application-dependent process</a:t>
            </a:r>
          </a:p>
          <a:p>
            <a:r>
              <a:rPr lang="en-US" altLang="en-US" sz="2400" dirty="0"/>
              <a:t>As a rule of thumb:</a:t>
            </a:r>
          </a:p>
          <a:p>
            <a:pPr lvl="1"/>
            <a:r>
              <a:rPr lang="en-US" altLang="en-US" dirty="0"/>
              <a:t>Inheritance relationships can be detected by using the connection “</a:t>
            </a:r>
            <a:r>
              <a:rPr lang="en-US" altLang="en-US" b="1" dirty="0">
                <a:solidFill>
                  <a:schemeClr val="accent2"/>
                </a:solidFill>
              </a:rPr>
              <a:t>is a</a:t>
            </a:r>
            <a:r>
              <a:rPr lang="en-US" altLang="en-US" dirty="0"/>
              <a:t>” in a sentence with two classes. E.g., ‘a car “is a” vehicle’</a:t>
            </a:r>
          </a:p>
          <a:p>
            <a:pPr lvl="1"/>
            <a:r>
              <a:rPr lang="en-US" altLang="en-US" dirty="0"/>
              <a:t>Aggregation relationships can be detected using “</a:t>
            </a:r>
            <a:r>
              <a:rPr lang="en-US" altLang="en-US" b="1" dirty="0">
                <a:solidFill>
                  <a:schemeClr val="accent2"/>
                </a:solidFill>
              </a:rPr>
              <a:t>part of</a:t>
            </a:r>
            <a:r>
              <a:rPr lang="en-US" altLang="en-US" dirty="0"/>
              <a:t>” in a sentence. E.g., ‘a steering wheel is “part of” a car’</a:t>
            </a:r>
          </a:p>
        </p:txBody>
      </p:sp>
    </p:spTree>
    <p:extLst>
      <p:ext uri="{BB962C8B-B14F-4D97-AF65-F5344CB8AC3E}">
        <p14:creationId xmlns:p14="http://schemas.microsoft.com/office/powerpoint/2010/main" val="953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Sample Class Diagram</a:t>
            </a:r>
            <a:endParaRPr lang="en-US" altLang="en-US" dirty="0"/>
          </a:p>
        </p:txBody>
      </p:sp>
      <p:pic>
        <p:nvPicPr>
          <p:cNvPr id="23" name="Picture 6" descr="class_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96" y="1405966"/>
            <a:ext cx="5911317" cy="43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1518978" y="1071781"/>
            <a:ext cx="2001542" cy="1955694"/>
            <a:chOff x="819" y="1007"/>
            <a:chExt cx="1149" cy="1153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819" y="1007"/>
              <a:ext cx="99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00" dirty="0">
                  <a:solidFill>
                    <a:srgbClr val="0070C0"/>
                  </a:solidFill>
                </a:rPr>
                <a:t>transformer</a:t>
              </a: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1728" y="1248"/>
              <a:ext cx="24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1862150" y="3396301"/>
            <a:ext cx="1733276" cy="1082162"/>
            <a:chOff x="1000" y="2304"/>
            <a:chExt cx="995" cy="638"/>
          </a:xfrm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000" y="2688"/>
              <a:ext cx="99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00" dirty="0">
                  <a:solidFill>
                    <a:srgbClr val="0070C0"/>
                  </a:solidFill>
                </a:rPr>
                <a:t>constructor</a:t>
              </a: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flipV="1">
              <a:off x="1680" y="2304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1"/>
          <p:cNvGrpSpPr>
            <a:grpSpLocks/>
          </p:cNvGrpSpPr>
          <p:nvPr/>
        </p:nvGrpSpPr>
        <p:grpSpPr bwMode="auto">
          <a:xfrm>
            <a:off x="1834278" y="5188906"/>
            <a:ext cx="1714115" cy="430830"/>
            <a:chOff x="984" y="3402"/>
            <a:chExt cx="984" cy="254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984" y="3402"/>
              <a:ext cx="811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00" dirty="0" err="1" smtClean="0">
                  <a:solidFill>
                    <a:srgbClr val="0070C0"/>
                  </a:solidFill>
                </a:rPr>
                <a:t>accessor</a:t>
              </a:r>
              <a:endParaRPr lang="en-US" altLang="en-US" sz="2200" dirty="0">
                <a:solidFill>
                  <a:srgbClr val="0070C0"/>
                </a:solidFill>
              </a:endParaRPr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1776" y="355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25"/>
          <p:cNvGrpSpPr>
            <a:grpSpLocks/>
          </p:cNvGrpSpPr>
          <p:nvPr/>
        </p:nvGrpSpPr>
        <p:grpSpPr bwMode="auto">
          <a:xfrm>
            <a:off x="5991446" y="810810"/>
            <a:ext cx="1719340" cy="1221249"/>
            <a:chOff x="3388" y="960"/>
            <a:chExt cx="987" cy="720"/>
          </a:xfrm>
        </p:grpSpPr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3388" y="960"/>
              <a:ext cx="98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00" dirty="0">
                  <a:solidFill>
                    <a:srgbClr val="0070C0"/>
                  </a:solidFill>
                </a:rPr>
                <a:t>association</a:t>
              </a:r>
            </a:p>
          </p:txBody>
        </p: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3744" y="1152"/>
              <a:ext cx="4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22"/>
          <p:cNvGrpSpPr>
            <a:grpSpLocks/>
          </p:cNvGrpSpPr>
          <p:nvPr/>
        </p:nvGrpSpPr>
        <p:grpSpPr bwMode="auto">
          <a:xfrm>
            <a:off x="6109995" y="5163188"/>
            <a:ext cx="1352550" cy="887413"/>
            <a:chOff x="3408" y="3456"/>
            <a:chExt cx="852" cy="559"/>
          </a:xfrm>
        </p:grpSpPr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3408" y="3744"/>
              <a:ext cx="85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00" dirty="0">
                  <a:solidFill>
                    <a:srgbClr val="0070C0"/>
                  </a:solidFill>
                </a:rPr>
                <a:t>attribute</a:t>
              </a:r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 flipV="1">
              <a:off x="3792" y="3456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23"/>
          <p:cNvGrpSpPr>
            <a:grpSpLocks/>
          </p:cNvGrpSpPr>
          <p:nvPr/>
        </p:nvGrpSpPr>
        <p:grpSpPr bwMode="auto">
          <a:xfrm>
            <a:off x="8427099" y="3195333"/>
            <a:ext cx="2198688" cy="430214"/>
            <a:chOff x="4656" y="2112"/>
            <a:chExt cx="1385" cy="271"/>
          </a:xfrm>
        </p:grpSpPr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4836" y="2112"/>
              <a:ext cx="120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00" dirty="0">
                  <a:solidFill>
                    <a:srgbClr val="0070C0"/>
                  </a:solidFill>
                </a:rPr>
                <a:t>aggregation</a:t>
              </a:r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 flipH="1" flipV="1">
              <a:off x="4656" y="211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94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58" y="80516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Thoughts on Object Oriented database</a:t>
            </a:r>
            <a:endParaRPr lang="en-US" altLang="en-US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0384" y="1094791"/>
            <a:ext cx="11131420" cy="53153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 smtClean="0"/>
              <a:t>Query Optimization is challenging</a:t>
            </a:r>
          </a:p>
          <a:p>
            <a:pPr lvl="1">
              <a:spcAft>
                <a:spcPts val="1200"/>
              </a:spcAft>
            </a:pPr>
            <a:r>
              <a:rPr lang="en-US" altLang="en-US" sz="2200" dirty="0" smtClean="0"/>
              <a:t>Because we now have many more operators than just select, project and join.</a:t>
            </a:r>
          </a:p>
          <a:p>
            <a:pPr>
              <a:spcAft>
                <a:spcPts val="1200"/>
              </a:spcAft>
            </a:pPr>
            <a:r>
              <a:rPr lang="en-US" altLang="en-US" sz="2400" dirty="0" smtClean="0"/>
              <a:t>Indexing with encapsulation is challenging.</a:t>
            </a:r>
          </a:p>
          <a:p>
            <a:pPr>
              <a:spcAft>
                <a:spcPts val="1200"/>
              </a:spcAft>
            </a:pPr>
            <a:r>
              <a:rPr lang="en-US" altLang="en-US" sz="2400" dirty="0" smtClean="0"/>
              <a:t>But still popular as object orientation reduces impedance mismatch. </a:t>
            </a:r>
          </a:p>
        </p:txBody>
      </p:sp>
    </p:spTree>
    <p:extLst>
      <p:ext uri="{BB962C8B-B14F-4D97-AF65-F5344CB8AC3E}">
        <p14:creationId xmlns:p14="http://schemas.microsoft.com/office/powerpoint/2010/main" val="28675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45060"/>
            <a:ext cx="10515600" cy="533811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Fundamental Spatial Concepts</a:t>
            </a:r>
          </a:p>
          <a:p>
            <a:pPr lvl="1"/>
            <a:r>
              <a:rPr lang="en-US" sz="2200" dirty="0" smtClean="0"/>
              <a:t>Euclidean, set based and topological spaces.</a:t>
            </a:r>
          </a:p>
          <a:p>
            <a:pPr lvl="1"/>
            <a:r>
              <a:rPr lang="en-US" sz="2200" dirty="0" smtClean="0"/>
              <a:t>Models of Geo-spatial information</a:t>
            </a:r>
          </a:p>
          <a:p>
            <a:r>
              <a:rPr lang="en-US" sz="2200" dirty="0" smtClean="0"/>
              <a:t>Basic representation and algorithms</a:t>
            </a:r>
          </a:p>
          <a:p>
            <a:pPr lvl="1"/>
            <a:r>
              <a:rPr lang="en-US" sz="2200" dirty="0" smtClean="0"/>
              <a:t>Triangulation, </a:t>
            </a:r>
            <a:r>
              <a:rPr lang="en-US" sz="2200" dirty="0" err="1" smtClean="0"/>
              <a:t>Vornoi</a:t>
            </a:r>
            <a:r>
              <a:rPr lang="en-US" sz="2200" dirty="0" smtClean="0"/>
              <a:t> diagrams etc.</a:t>
            </a:r>
          </a:p>
          <a:p>
            <a:r>
              <a:rPr lang="en-US" sz="2200" dirty="0" smtClean="0"/>
              <a:t>Spatial index structures, r-tree, quad tree etc.</a:t>
            </a:r>
          </a:p>
          <a:p>
            <a:r>
              <a:rPr lang="en-US" sz="2200" dirty="0" smtClean="0"/>
              <a:t>Spatial query processing</a:t>
            </a:r>
          </a:p>
          <a:p>
            <a:pPr lvl="1"/>
            <a:r>
              <a:rPr lang="en-US" sz="2200" dirty="0" smtClean="0"/>
              <a:t>KNN and nearest neighbors etc.</a:t>
            </a:r>
          </a:p>
          <a:p>
            <a:r>
              <a:rPr lang="en-US" sz="2200" dirty="0" smtClean="0"/>
              <a:t>Spatial Networks</a:t>
            </a:r>
          </a:p>
          <a:p>
            <a:r>
              <a:rPr lang="en-US" sz="2200" dirty="0" smtClean="0"/>
              <a:t>Spatial Data Mining</a:t>
            </a:r>
          </a:p>
          <a:p>
            <a:r>
              <a:rPr lang="en-US" sz="2200" dirty="0" smtClean="0"/>
              <a:t>Trends</a:t>
            </a:r>
          </a:p>
          <a:p>
            <a:r>
              <a:rPr lang="en-US" sz="2200" dirty="0" smtClean="0"/>
              <a:t>Check </a:t>
            </a:r>
            <a:r>
              <a:rPr lang="en-US" sz="2200" dirty="0"/>
              <a:t>schedule at: http://faculty.iiitd.ac.in/~gunturi/courses/mon15/cse5isc/schedule.html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7990"/>
            <a:ext cx="10515600" cy="8540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Topics planned…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57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2870" y="1166598"/>
            <a:ext cx="11551508" cy="51535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GIS is over grand application software to store, retrieve, visualize and analyze geo-spatial data.  </a:t>
            </a:r>
          </a:p>
          <a:p>
            <a:r>
              <a:rPr lang="en-US" dirty="0" smtClean="0"/>
              <a:t>Spatial Computing is the core “Computer Science” inside a GIS.</a:t>
            </a:r>
          </a:p>
          <a:p>
            <a:r>
              <a:rPr lang="en-US" dirty="0" smtClean="0"/>
              <a:t>Can take space as an abstract notion,</a:t>
            </a:r>
          </a:p>
          <a:p>
            <a:r>
              <a:rPr lang="en-US" dirty="0" smtClean="0"/>
              <a:t>Can go beyond geo-spatial data as well. </a:t>
            </a:r>
          </a:p>
          <a:p>
            <a:r>
              <a:rPr lang="en-US" dirty="0" smtClean="0"/>
              <a:t>Typically Encompasses:</a:t>
            </a:r>
          </a:p>
          <a:p>
            <a:pPr lvl="1"/>
            <a:r>
              <a:rPr lang="en-US" dirty="0" smtClean="0"/>
              <a:t>Spatial and </a:t>
            </a:r>
            <a:r>
              <a:rPr lang="en-US" dirty="0" err="1" smtClean="0"/>
              <a:t>spatio</a:t>
            </a:r>
            <a:r>
              <a:rPr lang="en-US" dirty="0" smtClean="0"/>
              <a:t>-temporal databases</a:t>
            </a:r>
          </a:p>
          <a:p>
            <a:pPr lvl="1"/>
            <a:r>
              <a:rPr lang="en-US" dirty="0" smtClean="0"/>
              <a:t>Spatial and spatial-temporal data mining</a:t>
            </a:r>
          </a:p>
          <a:p>
            <a:pPr lvl="1"/>
            <a:r>
              <a:rPr lang="en-US" dirty="0" smtClean="0"/>
              <a:t>Visualization and Human computer interaction </a:t>
            </a:r>
          </a:p>
          <a:p>
            <a:pPr lvl="1"/>
            <a:r>
              <a:rPr lang="en-US" dirty="0" smtClean="0"/>
              <a:t>Computational Geometry </a:t>
            </a:r>
          </a:p>
          <a:p>
            <a:pPr lvl="1"/>
            <a:r>
              <a:rPr lang="en-US" dirty="0" smtClean="0"/>
              <a:t>Graph algorithms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97011" y="233320"/>
            <a:ext cx="10515600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Spatial Computing Vs Geographic Information Systems/Science</a:t>
            </a:r>
          </a:p>
        </p:txBody>
      </p:sp>
    </p:spTree>
    <p:extLst>
      <p:ext uri="{BB962C8B-B14F-4D97-AF65-F5344CB8AC3E}">
        <p14:creationId xmlns:p14="http://schemas.microsoft.com/office/powerpoint/2010/main" val="41571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55073" y="2032000"/>
            <a:ext cx="11169072" cy="3140364"/>
          </a:xfrm>
        </p:spPr>
        <p:txBody>
          <a:bodyPr>
            <a:normAutofit/>
          </a:bodyPr>
          <a:lstStyle/>
          <a:p>
            <a:r>
              <a:rPr lang="en-US" dirty="0" smtClean="0"/>
              <a:t>Sample Functionalities of GIS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4000" dirty="0" smtClean="0"/>
              <a:t>Aka problems considered in</a:t>
            </a:r>
            <a:br>
              <a:rPr lang="en-US" sz="4000" dirty="0" smtClean="0"/>
            </a:br>
            <a:r>
              <a:rPr lang="en-US" sz="4000" dirty="0"/>
              <a:t> </a:t>
            </a:r>
            <a:r>
              <a:rPr lang="en-US" sz="4000" dirty="0" smtClean="0"/>
              <a:t>            Spatial Computing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59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3078"/>
            <a:ext cx="10515600" cy="1325563"/>
          </a:xfrm>
        </p:spPr>
        <p:txBody>
          <a:bodyPr/>
          <a:lstStyle/>
          <a:p>
            <a:r>
              <a:rPr lang="en-US" dirty="0" smtClean="0"/>
              <a:t>Sample Geographic Locations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05435" y="1897342"/>
            <a:ext cx="6521544" cy="407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Example: “The Potteries”</a:t>
            </a:r>
          </a:p>
          <a:p>
            <a:r>
              <a:rPr lang="en-US" altLang="en-US" sz="2400" dirty="0" smtClean="0"/>
              <a:t>The Potteries comprise six pottery towns</a:t>
            </a:r>
          </a:p>
          <a:p>
            <a:r>
              <a:rPr lang="en-US" altLang="en-US" sz="2400" dirty="0" smtClean="0"/>
              <a:t>The region developed during the English industrial revolution</a:t>
            </a:r>
          </a:p>
          <a:p>
            <a:r>
              <a:rPr lang="en-US" altLang="en-US" sz="2400" dirty="0" smtClean="0"/>
              <a:t>Local communities produced high quality ware from conditions of poverty</a:t>
            </a:r>
          </a:p>
          <a:p>
            <a:endParaRPr lang="en-US" altLang="en-US" sz="2400" dirty="0" smtClean="0"/>
          </a:p>
          <a:p>
            <a:pPr lvl="1"/>
            <a:endParaRPr lang="en-US" altLang="en-US" dirty="0"/>
          </a:p>
        </p:txBody>
      </p:sp>
      <p:pic>
        <p:nvPicPr>
          <p:cNvPr id="5" name="Picture 4" descr="potteries_reg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99" y="1690688"/>
            <a:ext cx="3402012" cy="40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2907</Words>
  <Application>Microsoft Office PowerPoint</Application>
  <PresentationFormat>Widescreen</PresentationFormat>
  <Paragraphs>416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MS PGothic</vt:lpstr>
      <vt:lpstr>Arial</vt:lpstr>
      <vt:lpstr>Century Gothic</vt:lpstr>
      <vt:lpstr>Helvetica</vt:lpstr>
      <vt:lpstr>Times New Roman</vt:lpstr>
      <vt:lpstr>Wingdings</vt:lpstr>
      <vt:lpstr>Presentation level design</vt:lpstr>
      <vt:lpstr>Introduction to Spatial Computing CSE 5ISC</vt:lpstr>
      <vt:lpstr>Course Logistics</vt:lpstr>
      <vt:lpstr>Course Structure</vt:lpstr>
      <vt:lpstr>Spatial Computing</vt:lpstr>
      <vt:lpstr>Spatial Computing: Emerging Trend</vt:lpstr>
      <vt:lpstr>Topics planned…</vt:lpstr>
      <vt:lpstr>Spatial Computing Vs Geographic Information Systems/Science</vt:lpstr>
      <vt:lpstr>Sample Functionalities of GIS   Aka problems considered in              Spatial Computing</vt:lpstr>
      <vt:lpstr>Sample Geographic Locations</vt:lpstr>
      <vt:lpstr>Functionality: location analysis</vt:lpstr>
      <vt:lpstr>Functionality: layer-based analysis</vt:lpstr>
      <vt:lpstr>Functionality: layer-based analysis</vt:lpstr>
      <vt:lpstr>Functionality: terrain analysis</vt:lpstr>
      <vt:lpstr>Functionality: terrain analysis</vt:lpstr>
      <vt:lpstr>Functionality: network analysis</vt:lpstr>
      <vt:lpstr>Functionality: network analysis</vt:lpstr>
      <vt:lpstr>Introduction to Spatial Data</vt:lpstr>
      <vt:lpstr>Types of Spatial Data</vt:lpstr>
      <vt:lpstr>Types of Spatial Data</vt:lpstr>
      <vt:lpstr>Data Capturing </vt:lpstr>
      <vt:lpstr>Data Capturing: Remote sensing </vt:lpstr>
      <vt:lpstr>Database Support</vt:lpstr>
      <vt:lpstr>Building a System of Spatial Data</vt:lpstr>
      <vt:lpstr>Data Retrieval and Analysis</vt:lpstr>
      <vt:lpstr>Data Retrieval and Analysis</vt:lpstr>
      <vt:lpstr>Data Presentation</vt:lpstr>
      <vt:lpstr>Pop Question</vt:lpstr>
      <vt:lpstr>Conceptual Modeling of Spatial Data</vt:lpstr>
      <vt:lpstr>Conceptual data model</vt:lpstr>
      <vt:lpstr>Entity relationship model #1</vt:lpstr>
      <vt:lpstr>Entity relationship model #2</vt:lpstr>
      <vt:lpstr>Entity relationship model #3</vt:lpstr>
      <vt:lpstr>Entity relationship model #4</vt:lpstr>
      <vt:lpstr>Extended entity relationship model</vt:lpstr>
      <vt:lpstr>Extended entity relationship model</vt:lpstr>
      <vt:lpstr>EER for spatial information #1</vt:lpstr>
      <vt:lpstr>Pop Question</vt:lpstr>
      <vt:lpstr>EER for spatial information #2</vt:lpstr>
      <vt:lpstr>Pop question</vt:lpstr>
      <vt:lpstr>Modeling Spatial Data In Databases</vt:lpstr>
      <vt:lpstr>Is rational database sufficient? </vt:lpstr>
      <vt:lpstr>Is rational database sufficient? </vt:lpstr>
      <vt:lpstr>Object Orientation </vt:lpstr>
      <vt:lpstr>Foundations of Object Orientation </vt:lpstr>
      <vt:lpstr>Example of Object Orientation </vt:lpstr>
      <vt:lpstr>Features of Object Orientation </vt:lpstr>
      <vt:lpstr>Identity and encapsulations</vt:lpstr>
      <vt:lpstr>Inheritance and polymorphism</vt:lpstr>
      <vt:lpstr>Class Diagram</vt:lpstr>
      <vt:lpstr>Object Oriented Modeling (1/2)</vt:lpstr>
      <vt:lpstr>Object Oriented Modeling (2/2)</vt:lpstr>
      <vt:lpstr>Sample Class Diagram</vt:lpstr>
      <vt:lpstr>Thoughts on Object Oriented database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2015-08-07T11:17:09Z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