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6" r:id="rId2"/>
  </p:sldMasterIdLst>
  <p:notesMasterIdLst>
    <p:notesMasterId r:id="rId11"/>
  </p:notesMasterIdLst>
  <p:handoutMasterIdLst>
    <p:handoutMasterId r:id="rId12"/>
  </p:handoutMasterIdLst>
  <p:sldIdLst>
    <p:sldId id="374" r:id="rId3"/>
    <p:sldId id="376" r:id="rId4"/>
    <p:sldId id="377" r:id="rId5"/>
    <p:sldId id="378" r:id="rId6"/>
    <p:sldId id="379" r:id="rId7"/>
    <p:sldId id="380" r:id="rId8"/>
    <p:sldId id="381" r:id="rId9"/>
    <p:sldId id="38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7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8C66D5-35F2-4B2B-B66A-28018F619124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073D5-63C2-4933-B970-D96552757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4818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4B7E8A-1102-47A1-B1C3-36AE88809383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A11EAB-687D-4AE4-B775-678A923E9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103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3048" y="0"/>
            <a:ext cx="12188952" cy="6858000"/>
            <a:chOff x="3048" y="0"/>
            <a:chExt cx="12188952" cy="6858000"/>
          </a:xfrm>
        </p:grpSpPr>
        <p:sp>
          <p:nvSpPr>
            <p:cNvPr id="4" name="Rectangle 3"/>
            <p:cNvSpPr/>
            <p:nvPr/>
          </p:nvSpPr>
          <p:spPr>
            <a:xfrm>
              <a:off x="3048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1574798" y="3537161"/>
              <a:ext cx="9144001" cy="196717"/>
              <a:chOff x="1523999" y="4379129"/>
              <a:chExt cx="9144001" cy="196717"/>
            </a:xfrm>
          </p:grpSpPr>
          <p:sp>
            <p:nvSpPr>
              <p:cNvPr id="19" name="Rectangle 18" descr="Gold bar"/>
              <p:cNvSpPr>
                <a:spLocks noChangeArrowheads="1"/>
              </p:cNvSpPr>
              <p:nvPr/>
            </p:nvSpPr>
            <p:spPr bwMode="auto">
              <a:xfrm rot="16200000" flipH="1">
                <a:off x="2949872" y="2953256"/>
                <a:ext cx="196717" cy="3048463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>
                <a:reflection blurRad="6350" stA="50000" endA="300" endPos="38500" dist="50800" dir="5400000" sy="-100000" algn="bl" rotWithShape="0"/>
              </a:effectLst>
              <a:extLst/>
            </p:spPr>
            <p:txBody>
              <a:bodyPr wrap="none" anchor="ctr"/>
              <a:lstStyle/>
              <a:p>
                <a:pPr algn="ctr" eaLnBrk="1" hangingPunct="1"/>
                <a:endParaRPr 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0" name="Rectangle 19" descr="Orange bar"/>
              <p:cNvSpPr>
                <a:spLocks noChangeArrowheads="1"/>
              </p:cNvSpPr>
              <p:nvPr/>
            </p:nvSpPr>
            <p:spPr bwMode="auto">
              <a:xfrm rot="16200000" flipH="1">
                <a:off x="5998335" y="2953256"/>
                <a:ext cx="196717" cy="3048463"/>
              </a:xfrm>
              <a:prstGeom prst="rect">
                <a:avLst/>
              </a:prstGeom>
              <a:solidFill>
                <a:schemeClr val="accent4"/>
              </a:solidFill>
              <a:ln w="9525">
                <a:noFill/>
                <a:miter lim="800000"/>
                <a:headEnd/>
                <a:tailEnd/>
              </a:ln>
              <a:effectLst>
                <a:reflection blurRad="6350" stA="50000" endA="300" endPos="38500" dist="50800" dir="5400000" sy="-100000" algn="bl" rotWithShape="0"/>
              </a:effectLst>
              <a:extLst/>
            </p:spPr>
            <p:txBody>
              <a:bodyPr wrap="none" anchor="ctr"/>
              <a:lstStyle/>
              <a:p>
                <a:pPr algn="ctr" eaLnBrk="1" hangingPunct="1"/>
                <a:endParaRPr 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1" name="Rectangle 20" descr="Slate bar"/>
              <p:cNvSpPr>
                <a:spLocks noChangeArrowheads="1"/>
              </p:cNvSpPr>
              <p:nvPr/>
            </p:nvSpPr>
            <p:spPr bwMode="auto">
              <a:xfrm rot="16200000" flipH="1">
                <a:off x="9045410" y="2953256"/>
                <a:ext cx="196717" cy="3048463"/>
              </a:xfrm>
              <a:prstGeom prst="rect">
                <a:avLst/>
              </a:prstGeom>
              <a:solidFill>
                <a:schemeClr val="accent6"/>
              </a:solidFill>
              <a:ln w="9525">
                <a:noFill/>
                <a:miter lim="800000"/>
                <a:headEnd/>
                <a:tailEnd/>
              </a:ln>
              <a:effectLst>
                <a:reflection blurRad="6350" stA="50000" endA="300" endPos="38500" dist="50800" dir="5400000" sy="-100000" algn="bl" rotWithShape="0"/>
              </a:effectLst>
              <a:extLst/>
            </p:spPr>
            <p:txBody>
              <a:bodyPr wrap="none" anchor="ctr"/>
              <a:lstStyle/>
              <a:p>
                <a:pPr algn="ctr" eaLnBrk="1" hangingPunct="1"/>
                <a:endParaRPr lang="en-US" sz="24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56115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12610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5DE3B5DE-687E-4601-9C25-48F7ABE0D7C5}" type="datetime1">
              <a:rPr lang="en-US" smtClean="0"/>
              <a:t>10/7/2016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08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BFD467DE-D084-42AA-B27F-22F6084CB8BB}" type="datetime1">
              <a:rPr lang="en-US" smtClean="0"/>
              <a:t>10/7/2016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293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3782E027-C2A0-4932-A761-986BAD82B671}" type="datetime1">
              <a:rPr lang="en-US" smtClean="0"/>
              <a:t>10/7/2016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126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96AC42F1-294F-4AFB-8F78-2EF579F09459}" type="datetime1">
              <a:rPr lang="en-US" smtClean="0"/>
              <a:t>10/7/2016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076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62262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1580A6EB-69F5-4723-B5E3-A6D9E36A957A}" type="datetime1">
              <a:rPr lang="en-US" smtClean="0"/>
              <a:t>10/7/2016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145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0FB02ED0-9CAE-481B-8D1D-B242F0282967}" type="datetime1">
              <a:rPr lang="en-US" smtClean="0"/>
              <a:t>10/7/2016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809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3" y="2193925"/>
            <a:ext cx="5157787" cy="3978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3" y="1489075"/>
            <a:ext cx="5157787" cy="6413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0" y="2193925"/>
            <a:ext cx="5156200" cy="3978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489075"/>
            <a:ext cx="5156200" cy="6413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74638"/>
            <a:ext cx="10515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4696AB3F-7B84-45BD-A122-497866A73F4B}" type="datetime1">
              <a:rPr lang="en-US" smtClean="0"/>
              <a:t>10/7/2016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624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6395E536-1457-4CE4-8497-197239F05587}" type="datetime1">
              <a:rPr lang="en-US" smtClean="0"/>
              <a:t>10/7/2016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28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A4AF2F65-2726-4707-A7A6-DE21D14E80C5}" type="datetime1">
              <a:rPr lang="en-US" smtClean="0"/>
              <a:t>10/7/2016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341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1FA85564-6B99-4FC4-9CE3-22E750398B2E}" type="datetime1">
              <a:rPr lang="en-US" smtClean="0"/>
              <a:t>10/7/2016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592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2BCD2BEA-7F40-407D-B082-13022E8B2C99}" type="datetime1">
              <a:rPr lang="en-US" smtClean="0"/>
              <a:t>10/7/2016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501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6"/>
            <a:ext cx="12188952" cy="6858006"/>
            <a:chOff x="-2728" y="-5"/>
            <a:chExt cx="12188952" cy="6858006"/>
          </a:xfrm>
        </p:grpSpPr>
        <p:sp>
          <p:nvSpPr>
            <p:cNvPr id="26" name="Rectangle 25"/>
            <p:cNvSpPr/>
            <p:nvPr/>
          </p:nvSpPr>
          <p:spPr>
            <a:xfrm>
              <a:off x="-2728" y="1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9" name="Group 38"/>
            <p:cNvGrpSpPr/>
            <p:nvPr/>
          </p:nvGrpSpPr>
          <p:grpSpPr>
            <a:xfrm>
              <a:off x="-2727" y="-5"/>
              <a:ext cx="716424" cy="6858000"/>
              <a:chOff x="-2727" y="-5"/>
              <a:chExt cx="716424" cy="6858000"/>
            </a:xfrm>
          </p:grpSpPr>
          <p:grpSp>
            <p:nvGrpSpPr>
              <p:cNvPr id="40" name="Group 39"/>
              <p:cNvGrpSpPr/>
              <p:nvPr/>
            </p:nvGrpSpPr>
            <p:grpSpPr>
              <a:xfrm>
                <a:off x="-2727" y="-5"/>
                <a:ext cx="571473" cy="6858000"/>
                <a:chOff x="6048440" y="-936481"/>
                <a:chExt cx="196717" cy="9144001"/>
              </a:xfrm>
            </p:grpSpPr>
            <p:sp>
              <p:nvSpPr>
                <p:cNvPr id="46" name="Rectangle 45" descr="Gold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5159057"/>
                  <a:ext cx="196717" cy="3048463"/>
                </a:xfrm>
                <a:prstGeom prst="rect">
                  <a:avLst/>
                </a:prstGeom>
                <a:solidFill>
                  <a:schemeClr val="accent6"/>
                </a:soli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algn="ctr" eaLnBrk="1" hangingPunct="1"/>
                  <a:endParaRPr 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7" name="Rectangle 46" descr="Orange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2110594"/>
                  <a:ext cx="196717" cy="3048463"/>
                </a:xfrm>
                <a:prstGeom prst="rect">
                  <a:avLst/>
                </a:prstGeom>
                <a:solidFill>
                  <a:schemeClr val="accent4"/>
                </a:soli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algn="ctr" eaLnBrk="1" hangingPunct="1"/>
                  <a:endParaRPr 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8" name="Rectangle 47" descr="Slate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-936481"/>
                  <a:ext cx="196717" cy="30484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algn="ctr" eaLnBrk="1" hangingPunct="1"/>
                  <a:endParaRPr lang="en-US" sz="24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41" name="Group 40"/>
              <p:cNvGrpSpPr/>
              <p:nvPr/>
            </p:nvGrpSpPr>
            <p:grpSpPr>
              <a:xfrm>
                <a:off x="566005" y="-5"/>
                <a:ext cx="147692" cy="6858000"/>
                <a:chOff x="6048440" y="-936481"/>
                <a:chExt cx="196717" cy="9144001"/>
              </a:xfrm>
            </p:grpSpPr>
            <p:sp>
              <p:nvSpPr>
                <p:cNvPr id="43" name="Rectangle 42" descr="Gold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5159057"/>
                  <a:ext cx="196717" cy="3048463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accent6">
                        <a:lumMod val="40000"/>
                        <a:lumOff val="60000"/>
                      </a:schemeClr>
                    </a:gs>
                    <a:gs pos="100000">
                      <a:prstClr val="white"/>
                    </a:gs>
                  </a:gsLst>
                  <a:lin ang="0" scaled="1"/>
                  <a:tileRect/>
                </a:gra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lvl="0" algn="ctr"/>
                  <a:endParaRPr 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4" name="Rectangle 43" descr="Orange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2110594"/>
                  <a:ext cx="196717" cy="3048463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accent4">
                        <a:lumMod val="40000"/>
                        <a:lumOff val="60000"/>
                      </a:schemeClr>
                    </a:gs>
                    <a:gs pos="100000">
                      <a:prstClr val="white"/>
                    </a:gs>
                  </a:gsLst>
                  <a:lin ang="0" scaled="1"/>
                  <a:tileRect/>
                </a:gra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algn="ctr" eaLnBrk="1" hangingPunct="1"/>
                  <a:endParaRPr 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5" name="Rectangle 44" descr="Slate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-936481"/>
                  <a:ext cx="196717" cy="3048463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100000">
                      <a:schemeClr val="bg1"/>
                    </a:gs>
                  </a:gsLst>
                  <a:lin ang="0" scaled="1"/>
                  <a:tileRect/>
                </a:gra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algn="ctr" eaLnBrk="1" hangingPunct="1"/>
                  <a:endParaRPr lang="en-US" sz="2400">
                    <a:latin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42" name="Rectangle 41"/>
              <p:cNvSpPr/>
              <p:nvPr/>
            </p:nvSpPr>
            <p:spPr>
              <a:xfrm>
                <a:off x="646782" y="-5"/>
                <a:ext cx="45719" cy="685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3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CA734DBA-6852-4C6A-AB8B-E28C0C52CB53}" type="datetime1">
              <a:rPr lang="en-US" smtClean="0"/>
              <a:t>10/7/2016</a:t>
            </a:fld>
            <a:endParaRPr lang="en-US"/>
          </a:p>
        </p:txBody>
      </p:sp>
      <p:sp>
        <p:nvSpPr>
          <p:cNvPr id="3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3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7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8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908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2"/>
          <p:cNvSpPr txBox="1">
            <a:spLocks/>
          </p:cNvSpPr>
          <p:nvPr/>
        </p:nvSpPr>
        <p:spPr>
          <a:xfrm>
            <a:off x="614265" y="143540"/>
            <a:ext cx="10515600" cy="602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/>
              <a:t>Grid Files (Another example)</a:t>
            </a: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828241" y="900489"/>
            <a:ext cx="3644906" cy="577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 marL="342900" indent="-342900" eaLnBrk="1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112000"/>
              <a:buFont typeface="Wingdings" panose="05000000000000000000" pitchFamily="2" charset="2"/>
              <a:buChar char="§"/>
            </a:pPr>
            <a:r>
              <a:rPr lang="en-US" altLang="en-US" sz="2100" dirty="0">
                <a:latin typeface="+mj-lt"/>
              </a:rPr>
              <a:t>Assume Bucket size = 3</a:t>
            </a:r>
            <a:endParaRPr lang="en-US" altLang="en-US" sz="2100" dirty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3071117" y="5759762"/>
            <a:ext cx="3583459" cy="8238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 flipV="1">
            <a:off x="3071117" y="3000086"/>
            <a:ext cx="12358" cy="2759677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4311080" y="5831423"/>
            <a:ext cx="1103532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12000"/>
            </a:pPr>
            <a:r>
              <a:rPr lang="en-US" altLang="en-US" sz="2100" b="1" dirty="0">
                <a:latin typeface="+mj-lt"/>
              </a:rPr>
              <a:t>X-axis</a:t>
            </a: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 rot="16200000">
            <a:off x="2222702" y="4108075"/>
            <a:ext cx="1103532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12000"/>
            </a:pPr>
            <a:r>
              <a:rPr lang="en-US" altLang="en-US" sz="2100" b="1" dirty="0">
                <a:latin typeface="+mj-lt"/>
              </a:rPr>
              <a:t>Y-axis</a:t>
            </a:r>
          </a:p>
        </p:txBody>
      </p:sp>
      <p:sp>
        <p:nvSpPr>
          <p:cNvPr id="11" name="Oval 10"/>
          <p:cNvSpPr/>
          <p:nvPr/>
        </p:nvSpPr>
        <p:spPr>
          <a:xfrm>
            <a:off x="3560176" y="3687357"/>
            <a:ext cx="181233" cy="164757"/>
          </a:xfrm>
          <a:prstGeom prst="ellipse">
            <a:avLst/>
          </a:prstGeom>
          <a:solidFill>
            <a:srgbClr val="7030A0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181739" y="3163078"/>
            <a:ext cx="3228392" cy="2519265"/>
          </a:xfrm>
          <a:prstGeom prst="rect">
            <a:avLst/>
          </a:prstGeom>
          <a:noFill/>
          <a:ln w="25400">
            <a:solidFill>
              <a:schemeClr val="tx1"/>
            </a:solidFill>
            <a:prstDash val="dash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6098268" y="4461690"/>
            <a:ext cx="1767437" cy="605930"/>
          </a:xfrm>
          <a:prstGeom prst="straightConnector1">
            <a:avLst/>
          </a:prstGeom>
          <a:ln w="2857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865706" y="3852114"/>
            <a:ext cx="0" cy="843621"/>
          </a:xfrm>
          <a:prstGeom prst="line">
            <a:avLst/>
          </a:prstGeom>
          <a:ln w="25400"/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7865706" y="4692625"/>
            <a:ext cx="640702" cy="3110"/>
          </a:xfrm>
          <a:prstGeom prst="line">
            <a:avLst/>
          </a:prstGeom>
          <a:ln w="25400"/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8506408" y="3852114"/>
            <a:ext cx="0" cy="843621"/>
          </a:xfrm>
          <a:prstGeom prst="line">
            <a:avLst/>
          </a:prstGeom>
          <a:ln w="25400"/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7663542" y="4761133"/>
            <a:ext cx="1045029" cy="33401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Bucket A</a:t>
            </a:r>
          </a:p>
        </p:txBody>
      </p:sp>
      <p:sp>
        <p:nvSpPr>
          <p:cNvPr id="18" name="Oval 17"/>
          <p:cNvSpPr/>
          <p:nvPr/>
        </p:nvSpPr>
        <p:spPr>
          <a:xfrm>
            <a:off x="3950380" y="5095144"/>
            <a:ext cx="181233" cy="16475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/>
          <p:cNvCxnSpPr>
            <a:stCxn id="14" idx="1"/>
            <a:endCxn id="14" idx="3"/>
          </p:cNvCxnSpPr>
          <p:nvPr/>
        </p:nvCxnSpPr>
        <p:spPr>
          <a:xfrm>
            <a:off x="3181739" y="4422711"/>
            <a:ext cx="3228392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7865706" y="2319457"/>
            <a:ext cx="0" cy="843621"/>
          </a:xfrm>
          <a:prstGeom prst="line">
            <a:avLst/>
          </a:prstGeom>
          <a:ln w="25400"/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7865706" y="3159968"/>
            <a:ext cx="640702" cy="3110"/>
          </a:xfrm>
          <a:prstGeom prst="line">
            <a:avLst/>
          </a:prstGeom>
          <a:ln w="25400"/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8506408" y="2319457"/>
            <a:ext cx="0" cy="843621"/>
          </a:xfrm>
          <a:prstGeom prst="line">
            <a:avLst/>
          </a:prstGeom>
          <a:ln w="25400"/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7663542" y="3228476"/>
            <a:ext cx="1045029" cy="33401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Bucket B</a:t>
            </a:r>
          </a:p>
        </p:txBody>
      </p:sp>
      <p:sp>
        <p:nvSpPr>
          <p:cNvPr id="36" name="Oval 35"/>
          <p:cNvSpPr/>
          <p:nvPr/>
        </p:nvSpPr>
        <p:spPr>
          <a:xfrm>
            <a:off x="3438331" y="5260721"/>
            <a:ext cx="181233" cy="164757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924321" y="4075997"/>
            <a:ext cx="181233" cy="164757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Arrow Connector 47"/>
          <p:cNvCxnSpPr/>
          <p:nvPr/>
        </p:nvCxnSpPr>
        <p:spPr>
          <a:xfrm flipV="1">
            <a:off x="5556043" y="2928438"/>
            <a:ext cx="2309663" cy="1024932"/>
          </a:xfrm>
          <a:prstGeom prst="straightConnector1">
            <a:avLst/>
          </a:prstGeom>
          <a:ln w="2857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 49"/>
          <p:cNvSpPr/>
          <p:nvPr/>
        </p:nvSpPr>
        <p:spPr>
          <a:xfrm>
            <a:off x="8095439" y="4402998"/>
            <a:ext cx="181233" cy="16475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8095439" y="4025234"/>
            <a:ext cx="181233" cy="164757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8110049" y="2536281"/>
            <a:ext cx="181233" cy="164757"/>
          </a:xfrm>
          <a:prstGeom prst="ellipse">
            <a:avLst/>
          </a:prstGeom>
          <a:solidFill>
            <a:srgbClr val="7030A0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8105905" y="2874837"/>
            <a:ext cx="181233" cy="164757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757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2"/>
          <p:cNvSpPr txBox="1">
            <a:spLocks/>
          </p:cNvSpPr>
          <p:nvPr/>
        </p:nvSpPr>
        <p:spPr>
          <a:xfrm>
            <a:off x="614265" y="143540"/>
            <a:ext cx="10515600" cy="602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/>
              <a:t>Grid Files (Another example)</a:t>
            </a: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828241" y="900489"/>
            <a:ext cx="3644906" cy="577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 marL="342900" indent="-342900" eaLnBrk="1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112000"/>
              <a:buFont typeface="Wingdings" panose="05000000000000000000" pitchFamily="2" charset="2"/>
              <a:buChar char="§"/>
            </a:pPr>
            <a:r>
              <a:rPr lang="en-US" altLang="en-US" sz="2100" dirty="0">
                <a:latin typeface="+mj-lt"/>
              </a:rPr>
              <a:t>Assume Bucket size = 3</a:t>
            </a:r>
            <a:endParaRPr lang="en-US" altLang="en-US" sz="2100" dirty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3071117" y="5759762"/>
            <a:ext cx="3583459" cy="8238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 flipV="1">
            <a:off x="3071117" y="3000086"/>
            <a:ext cx="12358" cy="2759677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4311080" y="5831423"/>
            <a:ext cx="1103532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12000"/>
            </a:pPr>
            <a:r>
              <a:rPr lang="en-US" altLang="en-US" sz="2100" b="1" dirty="0">
                <a:latin typeface="+mj-lt"/>
              </a:rPr>
              <a:t>X-axis</a:t>
            </a: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 rot="16200000">
            <a:off x="2222702" y="4108075"/>
            <a:ext cx="1103532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12000"/>
            </a:pPr>
            <a:r>
              <a:rPr lang="en-US" altLang="en-US" sz="2100" b="1" dirty="0">
                <a:latin typeface="+mj-lt"/>
              </a:rPr>
              <a:t>Y-axis</a:t>
            </a:r>
          </a:p>
        </p:txBody>
      </p:sp>
      <p:sp>
        <p:nvSpPr>
          <p:cNvPr id="11" name="Oval 10"/>
          <p:cNvSpPr/>
          <p:nvPr/>
        </p:nvSpPr>
        <p:spPr>
          <a:xfrm>
            <a:off x="3560176" y="3687357"/>
            <a:ext cx="181233" cy="164757"/>
          </a:xfrm>
          <a:prstGeom prst="ellipse">
            <a:avLst/>
          </a:prstGeom>
          <a:solidFill>
            <a:srgbClr val="7030A0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181739" y="3163078"/>
            <a:ext cx="3228392" cy="2519265"/>
          </a:xfrm>
          <a:prstGeom prst="rect">
            <a:avLst/>
          </a:prstGeom>
          <a:noFill/>
          <a:ln w="25400">
            <a:solidFill>
              <a:schemeClr val="tx1"/>
            </a:solidFill>
            <a:prstDash val="dash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6098268" y="4461690"/>
            <a:ext cx="1767437" cy="605930"/>
          </a:xfrm>
          <a:prstGeom prst="straightConnector1">
            <a:avLst/>
          </a:prstGeom>
          <a:ln w="2857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865706" y="3852114"/>
            <a:ext cx="0" cy="843621"/>
          </a:xfrm>
          <a:prstGeom prst="line">
            <a:avLst/>
          </a:prstGeom>
          <a:ln w="25400"/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7865706" y="4692625"/>
            <a:ext cx="640702" cy="3110"/>
          </a:xfrm>
          <a:prstGeom prst="line">
            <a:avLst/>
          </a:prstGeom>
          <a:ln w="25400"/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8506408" y="3852114"/>
            <a:ext cx="0" cy="843621"/>
          </a:xfrm>
          <a:prstGeom prst="line">
            <a:avLst/>
          </a:prstGeom>
          <a:ln w="25400"/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7663542" y="4761133"/>
            <a:ext cx="1045029" cy="33401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Bucket A</a:t>
            </a:r>
          </a:p>
        </p:txBody>
      </p:sp>
      <p:sp>
        <p:nvSpPr>
          <p:cNvPr id="18" name="Oval 17"/>
          <p:cNvSpPr/>
          <p:nvPr/>
        </p:nvSpPr>
        <p:spPr>
          <a:xfrm>
            <a:off x="3950380" y="5095144"/>
            <a:ext cx="181233" cy="16475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/>
          <p:cNvCxnSpPr>
            <a:stCxn id="14" idx="1"/>
            <a:endCxn id="14" idx="3"/>
          </p:cNvCxnSpPr>
          <p:nvPr/>
        </p:nvCxnSpPr>
        <p:spPr>
          <a:xfrm>
            <a:off x="3181739" y="4422711"/>
            <a:ext cx="3228392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7865706" y="2319457"/>
            <a:ext cx="0" cy="843621"/>
          </a:xfrm>
          <a:prstGeom prst="line">
            <a:avLst/>
          </a:prstGeom>
          <a:ln w="25400"/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7865706" y="3159968"/>
            <a:ext cx="640702" cy="3110"/>
          </a:xfrm>
          <a:prstGeom prst="line">
            <a:avLst/>
          </a:prstGeom>
          <a:ln w="25400"/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8506408" y="2319457"/>
            <a:ext cx="0" cy="843621"/>
          </a:xfrm>
          <a:prstGeom prst="line">
            <a:avLst/>
          </a:prstGeom>
          <a:ln w="25400"/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7663542" y="3228476"/>
            <a:ext cx="1045029" cy="33401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Bucket B</a:t>
            </a:r>
          </a:p>
        </p:txBody>
      </p:sp>
      <p:sp>
        <p:nvSpPr>
          <p:cNvPr id="36" name="Oval 35"/>
          <p:cNvSpPr/>
          <p:nvPr/>
        </p:nvSpPr>
        <p:spPr>
          <a:xfrm>
            <a:off x="3438331" y="5260721"/>
            <a:ext cx="181233" cy="164757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924321" y="4075997"/>
            <a:ext cx="181233" cy="164757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Arrow Connector 47"/>
          <p:cNvCxnSpPr/>
          <p:nvPr/>
        </p:nvCxnSpPr>
        <p:spPr>
          <a:xfrm flipV="1">
            <a:off x="5556043" y="2928438"/>
            <a:ext cx="2309663" cy="1024932"/>
          </a:xfrm>
          <a:prstGeom prst="straightConnector1">
            <a:avLst/>
          </a:prstGeom>
          <a:ln w="2857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 49"/>
          <p:cNvSpPr/>
          <p:nvPr/>
        </p:nvSpPr>
        <p:spPr>
          <a:xfrm>
            <a:off x="8095439" y="4402998"/>
            <a:ext cx="181233" cy="16475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8095439" y="4025234"/>
            <a:ext cx="181233" cy="164757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8110049" y="2536281"/>
            <a:ext cx="181233" cy="164757"/>
          </a:xfrm>
          <a:prstGeom prst="ellipse">
            <a:avLst/>
          </a:prstGeom>
          <a:solidFill>
            <a:srgbClr val="7030A0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8105905" y="2874837"/>
            <a:ext cx="181233" cy="164757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5781448" y="3996304"/>
            <a:ext cx="181233" cy="164757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8124924" y="2203798"/>
            <a:ext cx="181233" cy="164757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436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2"/>
          <p:cNvSpPr txBox="1">
            <a:spLocks/>
          </p:cNvSpPr>
          <p:nvPr/>
        </p:nvSpPr>
        <p:spPr>
          <a:xfrm>
            <a:off x="614265" y="143540"/>
            <a:ext cx="10515600" cy="602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/>
              <a:t>Grid Files (Another example)</a:t>
            </a: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828241" y="900489"/>
            <a:ext cx="3644906" cy="577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 marL="342900" indent="-342900" eaLnBrk="1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112000"/>
              <a:buFont typeface="Wingdings" panose="05000000000000000000" pitchFamily="2" charset="2"/>
              <a:buChar char="§"/>
            </a:pPr>
            <a:r>
              <a:rPr lang="en-US" altLang="en-US" sz="2100" dirty="0">
                <a:latin typeface="+mj-lt"/>
              </a:rPr>
              <a:t>Assume Bucket size = 3</a:t>
            </a:r>
            <a:endParaRPr lang="en-US" altLang="en-US" sz="2100" dirty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3071117" y="5759762"/>
            <a:ext cx="3583459" cy="8238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 flipV="1">
            <a:off x="3071117" y="3000086"/>
            <a:ext cx="12358" cy="2759677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4311080" y="5831423"/>
            <a:ext cx="1103532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12000"/>
            </a:pPr>
            <a:r>
              <a:rPr lang="en-US" altLang="en-US" sz="2100" b="1" dirty="0">
                <a:latin typeface="+mj-lt"/>
              </a:rPr>
              <a:t>X-axis</a:t>
            </a: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 rot="16200000">
            <a:off x="2222702" y="4108075"/>
            <a:ext cx="1103532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12000"/>
            </a:pPr>
            <a:r>
              <a:rPr lang="en-US" altLang="en-US" sz="2100" b="1" dirty="0">
                <a:latin typeface="+mj-lt"/>
              </a:rPr>
              <a:t>Y-axis</a:t>
            </a:r>
          </a:p>
        </p:txBody>
      </p:sp>
      <p:sp>
        <p:nvSpPr>
          <p:cNvPr id="11" name="Oval 10"/>
          <p:cNvSpPr/>
          <p:nvPr/>
        </p:nvSpPr>
        <p:spPr>
          <a:xfrm>
            <a:off x="3560176" y="3687357"/>
            <a:ext cx="181233" cy="164757"/>
          </a:xfrm>
          <a:prstGeom prst="ellipse">
            <a:avLst/>
          </a:prstGeom>
          <a:solidFill>
            <a:srgbClr val="7030A0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181739" y="3163078"/>
            <a:ext cx="3228392" cy="2519265"/>
          </a:xfrm>
          <a:prstGeom prst="rect">
            <a:avLst/>
          </a:prstGeom>
          <a:noFill/>
          <a:ln w="25400">
            <a:solidFill>
              <a:schemeClr val="tx1"/>
            </a:solidFill>
            <a:prstDash val="dash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6098268" y="4461690"/>
            <a:ext cx="1767437" cy="605930"/>
          </a:xfrm>
          <a:prstGeom prst="straightConnector1">
            <a:avLst/>
          </a:prstGeom>
          <a:ln w="2857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865706" y="3852114"/>
            <a:ext cx="0" cy="843621"/>
          </a:xfrm>
          <a:prstGeom prst="line">
            <a:avLst/>
          </a:prstGeom>
          <a:ln w="25400"/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7865706" y="4692625"/>
            <a:ext cx="640702" cy="3110"/>
          </a:xfrm>
          <a:prstGeom prst="line">
            <a:avLst/>
          </a:prstGeom>
          <a:ln w="25400"/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8506408" y="3852114"/>
            <a:ext cx="0" cy="843621"/>
          </a:xfrm>
          <a:prstGeom prst="line">
            <a:avLst/>
          </a:prstGeom>
          <a:ln w="25400"/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7663542" y="4761133"/>
            <a:ext cx="1045029" cy="33401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Bucket A</a:t>
            </a:r>
          </a:p>
        </p:txBody>
      </p:sp>
      <p:sp>
        <p:nvSpPr>
          <p:cNvPr id="18" name="Oval 17"/>
          <p:cNvSpPr/>
          <p:nvPr/>
        </p:nvSpPr>
        <p:spPr>
          <a:xfrm>
            <a:off x="3950380" y="5095144"/>
            <a:ext cx="181233" cy="16475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/>
          <p:cNvCxnSpPr>
            <a:stCxn id="14" idx="1"/>
            <a:endCxn id="14" idx="3"/>
          </p:cNvCxnSpPr>
          <p:nvPr/>
        </p:nvCxnSpPr>
        <p:spPr>
          <a:xfrm>
            <a:off x="3181739" y="4422711"/>
            <a:ext cx="3228392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7865706" y="2319457"/>
            <a:ext cx="0" cy="843621"/>
          </a:xfrm>
          <a:prstGeom prst="line">
            <a:avLst/>
          </a:prstGeom>
          <a:ln w="25400"/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7865706" y="3159968"/>
            <a:ext cx="640702" cy="3110"/>
          </a:xfrm>
          <a:prstGeom prst="line">
            <a:avLst/>
          </a:prstGeom>
          <a:ln w="25400"/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8506408" y="2319457"/>
            <a:ext cx="0" cy="843621"/>
          </a:xfrm>
          <a:prstGeom prst="line">
            <a:avLst/>
          </a:prstGeom>
          <a:ln w="25400"/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7663542" y="3228476"/>
            <a:ext cx="1045029" cy="33401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Bucket B</a:t>
            </a:r>
          </a:p>
        </p:txBody>
      </p:sp>
      <p:sp>
        <p:nvSpPr>
          <p:cNvPr id="36" name="Oval 35"/>
          <p:cNvSpPr/>
          <p:nvPr/>
        </p:nvSpPr>
        <p:spPr>
          <a:xfrm>
            <a:off x="3438331" y="5260721"/>
            <a:ext cx="181233" cy="164757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924321" y="4075997"/>
            <a:ext cx="181233" cy="164757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Arrow Connector 47"/>
          <p:cNvCxnSpPr/>
          <p:nvPr/>
        </p:nvCxnSpPr>
        <p:spPr>
          <a:xfrm flipV="1">
            <a:off x="5556043" y="2928438"/>
            <a:ext cx="2309663" cy="1024932"/>
          </a:xfrm>
          <a:prstGeom prst="straightConnector1">
            <a:avLst/>
          </a:prstGeom>
          <a:ln w="2857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 49"/>
          <p:cNvSpPr/>
          <p:nvPr/>
        </p:nvSpPr>
        <p:spPr>
          <a:xfrm>
            <a:off x="8095439" y="4402998"/>
            <a:ext cx="181233" cy="16475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8095439" y="4025234"/>
            <a:ext cx="181233" cy="164757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8110049" y="2536281"/>
            <a:ext cx="181233" cy="164757"/>
          </a:xfrm>
          <a:prstGeom prst="ellipse">
            <a:avLst/>
          </a:prstGeom>
          <a:solidFill>
            <a:srgbClr val="7030A0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8105905" y="2874837"/>
            <a:ext cx="181233" cy="164757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5781448" y="3996304"/>
            <a:ext cx="181233" cy="164757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8124924" y="2203798"/>
            <a:ext cx="181233" cy="164757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5556042" y="3522600"/>
            <a:ext cx="181233" cy="164757"/>
          </a:xfrm>
          <a:prstGeom prst="ellipse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350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2"/>
          <p:cNvSpPr txBox="1">
            <a:spLocks/>
          </p:cNvSpPr>
          <p:nvPr/>
        </p:nvSpPr>
        <p:spPr>
          <a:xfrm>
            <a:off x="614265" y="143540"/>
            <a:ext cx="10515600" cy="602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/>
              <a:t>Grid Files (Another example)</a:t>
            </a: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828241" y="900489"/>
            <a:ext cx="3644906" cy="577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 marL="342900" indent="-342900" eaLnBrk="1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112000"/>
              <a:buFont typeface="Wingdings" panose="05000000000000000000" pitchFamily="2" charset="2"/>
              <a:buChar char="§"/>
            </a:pPr>
            <a:r>
              <a:rPr lang="en-US" altLang="en-US" sz="2100" dirty="0">
                <a:latin typeface="+mj-lt"/>
              </a:rPr>
              <a:t>Assume Bucket size = 3</a:t>
            </a:r>
            <a:endParaRPr lang="en-US" altLang="en-US" sz="2100" dirty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3071117" y="5759762"/>
            <a:ext cx="3583459" cy="8238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 flipV="1">
            <a:off x="3071117" y="3000086"/>
            <a:ext cx="12358" cy="2759677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4311080" y="5831423"/>
            <a:ext cx="1103532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12000"/>
            </a:pPr>
            <a:r>
              <a:rPr lang="en-US" altLang="en-US" sz="2100" b="1" dirty="0">
                <a:latin typeface="+mj-lt"/>
              </a:rPr>
              <a:t>X-axis</a:t>
            </a: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 rot="16200000">
            <a:off x="2222702" y="4108075"/>
            <a:ext cx="1103532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12000"/>
            </a:pPr>
            <a:r>
              <a:rPr lang="en-US" altLang="en-US" sz="2100" b="1" dirty="0">
                <a:latin typeface="+mj-lt"/>
              </a:rPr>
              <a:t>Y-axis</a:t>
            </a:r>
          </a:p>
        </p:txBody>
      </p:sp>
      <p:sp>
        <p:nvSpPr>
          <p:cNvPr id="11" name="Oval 10"/>
          <p:cNvSpPr/>
          <p:nvPr/>
        </p:nvSpPr>
        <p:spPr>
          <a:xfrm>
            <a:off x="3560176" y="3687357"/>
            <a:ext cx="181233" cy="164757"/>
          </a:xfrm>
          <a:prstGeom prst="ellipse">
            <a:avLst/>
          </a:prstGeom>
          <a:solidFill>
            <a:srgbClr val="7030A0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181739" y="3163078"/>
            <a:ext cx="3228392" cy="2519265"/>
          </a:xfrm>
          <a:prstGeom prst="rect">
            <a:avLst/>
          </a:prstGeom>
          <a:noFill/>
          <a:ln w="25400">
            <a:solidFill>
              <a:schemeClr val="tx1"/>
            </a:solidFill>
            <a:prstDash val="dash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6098268" y="4461690"/>
            <a:ext cx="1767437" cy="605930"/>
          </a:xfrm>
          <a:prstGeom prst="straightConnector1">
            <a:avLst/>
          </a:prstGeom>
          <a:ln w="2857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865706" y="3852114"/>
            <a:ext cx="0" cy="843621"/>
          </a:xfrm>
          <a:prstGeom prst="line">
            <a:avLst/>
          </a:prstGeom>
          <a:ln w="25400"/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7865706" y="4692625"/>
            <a:ext cx="640702" cy="3110"/>
          </a:xfrm>
          <a:prstGeom prst="line">
            <a:avLst/>
          </a:prstGeom>
          <a:ln w="25400"/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8506408" y="3852114"/>
            <a:ext cx="0" cy="843621"/>
          </a:xfrm>
          <a:prstGeom prst="line">
            <a:avLst/>
          </a:prstGeom>
          <a:ln w="25400"/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7663542" y="4761133"/>
            <a:ext cx="1045029" cy="33401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Bucket A</a:t>
            </a:r>
          </a:p>
        </p:txBody>
      </p:sp>
      <p:sp>
        <p:nvSpPr>
          <p:cNvPr id="18" name="Oval 17"/>
          <p:cNvSpPr/>
          <p:nvPr/>
        </p:nvSpPr>
        <p:spPr>
          <a:xfrm>
            <a:off x="3950380" y="5095144"/>
            <a:ext cx="181233" cy="16475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/>
          <p:cNvCxnSpPr>
            <a:stCxn id="14" idx="1"/>
            <a:endCxn id="14" idx="3"/>
          </p:cNvCxnSpPr>
          <p:nvPr/>
        </p:nvCxnSpPr>
        <p:spPr>
          <a:xfrm>
            <a:off x="3181739" y="4422711"/>
            <a:ext cx="3228392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7865706" y="2319457"/>
            <a:ext cx="0" cy="843621"/>
          </a:xfrm>
          <a:prstGeom prst="line">
            <a:avLst/>
          </a:prstGeom>
          <a:ln w="25400"/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7865706" y="3159968"/>
            <a:ext cx="640702" cy="3110"/>
          </a:xfrm>
          <a:prstGeom prst="line">
            <a:avLst/>
          </a:prstGeom>
          <a:ln w="25400"/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8506408" y="2319457"/>
            <a:ext cx="0" cy="843621"/>
          </a:xfrm>
          <a:prstGeom prst="line">
            <a:avLst/>
          </a:prstGeom>
          <a:ln w="25400"/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7663542" y="3228476"/>
            <a:ext cx="1045029" cy="33401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Bucket B</a:t>
            </a:r>
          </a:p>
        </p:txBody>
      </p:sp>
      <p:sp>
        <p:nvSpPr>
          <p:cNvPr id="36" name="Oval 35"/>
          <p:cNvSpPr/>
          <p:nvPr/>
        </p:nvSpPr>
        <p:spPr>
          <a:xfrm>
            <a:off x="3438331" y="5260721"/>
            <a:ext cx="181233" cy="164757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924321" y="4075997"/>
            <a:ext cx="181233" cy="164757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Arrow Connector 47"/>
          <p:cNvCxnSpPr/>
          <p:nvPr/>
        </p:nvCxnSpPr>
        <p:spPr>
          <a:xfrm flipV="1">
            <a:off x="6098268" y="2928438"/>
            <a:ext cx="1767438" cy="758919"/>
          </a:xfrm>
          <a:prstGeom prst="straightConnector1">
            <a:avLst/>
          </a:prstGeom>
          <a:ln w="2857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 49"/>
          <p:cNvSpPr/>
          <p:nvPr/>
        </p:nvSpPr>
        <p:spPr>
          <a:xfrm>
            <a:off x="8095439" y="4402998"/>
            <a:ext cx="181233" cy="16475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8095439" y="4025234"/>
            <a:ext cx="181233" cy="164757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5781448" y="3996304"/>
            <a:ext cx="181233" cy="164757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8095439" y="2866714"/>
            <a:ext cx="181233" cy="164757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5556042" y="3522600"/>
            <a:ext cx="181233" cy="164757"/>
          </a:xfrm>
          <a:prstGeom prst="ellipse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Connector 36"/>
          <p:cNvCxnSpPr/>
          <p:nvPr/>
        </p:nvCxnSpPr>
        <p:spPr>
          <a:xfrm flipV="1">
            <a:off x="4852998" y="3133342"/>
            <a:ext cx="0" cy="2522376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Freeform 48"/>
          <p:cNvSpPr/>
          <p:nvPr/>
        </p:nvSpPr>
        <p:spPr>
          <a:xfrm>
            <a:off x="3788229" y="5160541"/>
            <a:ext cx="4307210" cy="1153795"/>
          </a:xfrm>
          <a:custGeom>
            <a:avLst/>
            <a:gdLst>
              <a:gd name="connsiteX0" fmla="*/ 0 w 4124130"/>
              <a:gd name="connsiteY0" fmla="*/ 401216 h 1210492"/>
              <a:gd name="connsiteX1" fmla="*/ 2855167 w 4124130"/>
              <a:gd name="connsiteY1" fmla="*/ 1203649 h 1210492"/>
              <a:gd name="connsiteX2" fmla="*/ 4124130 w 4124130"/>
              <a:gd name="connsiteY2" fmla="*/ 0 h 12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24130" h="1210492">
                <a:moveTo>
                  <a:pt x="0" y="401216"/>
                </a:moveTo>
                <a:cubicBezTo>
                  <a:pt x="1083906" y="835867"/>
                  <a:pt x="2167812" y="1270518"/>
                  <a:pt x="2855167" y="1203649"/>
                </a:cubicBezTo>
                <a:cubicBezTo>
                  <a:pt x="3542522" y="1136780"/>
                  <a:pt x="3833326" y="568390"/>
                  <a:pt x="4124130" y="0"/>
                </a:cubicBezTo>
              </a:path>
            </a:pathLst>
          </a:custGeom>
          <a:noFill/>
          <a:ln w="22225">
            <a:solidFill>
              <a:srgbClr val="0070C0"/>
            </a:solidFill>
            <a:tailEnd type="stealth" w="lg" len="lg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/>
          <p:cNvCxnSpPr/>
          <p:nvPr/>
        </p:nvCxnSpPr>
        <p:spPr>
          <a:xfrm>
            <a:off x="4980232" y="1360167"/>
            <a:ext cx="0" cy="843621"/>
          </a:xfrm>
          <a:prstGeom prst="line">
            <a:avLst/>
          </a:prstGeom>
          <a:ln w="25400"/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4980232" y="2200678"/>
            <a:ext cx="640702" cy="3110"/>
          </a:xfrm>
          <a:prstGeom prst="line">
            <a:avLst/>
          </a:prstGeom>
          <a:ln w="25400"/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5620934" y="1360167"/>
            <a:ext cx="0" cy="843621"/>
          </a:xfrm>
          <a:prstGeom prst="line">
            <a:avLst/>
          </a:prstGeom>
          <a:ln w="25400"/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4778068" y="2269186"/>
            <a:ext cx="1045029" cy="33401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Bucket C</a:t>
            </a:r>
          </a:p>
        </p:txBody>
      </p:sp>
      <p:sp>
        <p:nvSpPr>
          <p:cNvPr id="44" name="Oval 43"/>
          <p:cNvSpPr/>
          <p:nvPr/>
        </p:nvSpPr>
        <p:spPr>
          <a:xfrm>
            <a:off x="5224575" y="1576991"/>
            <a:ext cx="181233" cy="164757"/>
          </a:xfrm>
          <a:prstGeom prst="ellipse">
            <a:avLst/>
          </a:prstGeom>
          <a:solidFill>
            <a:srgbClr val="7030A0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5220431" y="1915547"/>
            <a:ext cx="181233" cy="164757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8119691" y="2520818"/>
            <a:ext cx="181233" cy="164757"/>
          </a:xfrm>
          <a:prstGeom prst="ellipse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Arrow Connector 48"/>
          <p:cNvCxnSpPr/>
          <p:nvPr/>
        </p:nvCxnSpPr>
        <p:spPr>
          <a:xfrm flipV="1">
            <a:off x="3924321" y="2089125"/>
            <a:ext cx="948348" cy="1285602"/>
          </a:xfrm>
          <a:prstGeom prst="straightConnector1">
            <a:avLst/>
          </a:prstGeom>
          <a:ln w="2857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4253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2"/>
          <p:cNvSpPr txBox="1">
            <a:spLocks/>
          </p:cNvSpPr>
          <p:nvPr/>
        </p:nvSpPr>
        <p:spPr>
          <a:xfrm>
            <a:off x="614265" y="143540"/>
            <a:ext cx="10515600" cy="602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/>
              <a:t>Grid Files (Another example)</a:t>
            </a: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828241" y="900489"/>
            <a:ext cx="3644906" cy="577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 marL="342900" indent="-342900" eaLnBrk="1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112000"/>
              <a:buFont typeface="Wingdings" panose="05000000000000000000" pitchFamily="2" charset="2"/>
              <a:buChar char="§"/>
            </a:pPr>
            <a:r>
              <a:rPr lang="en-US" altLang="en-US" sz="2100" dirty="0">
                <a:latin typeface="+mj-lt"/>
              </a:rPr>
              <a:t>Assume Bucket size = 3</a:t>
            </a:r>
            <a:endParaRPr lang="en-US" altLang="en-US" sz="2100" dirty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3071117" y="5759762"/>
            <a:ext cx="3583459" cy="8238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 flipV="1">
            <a:off x="3071117" y="3000086"/>
            <a:ext cx="12358" cy="2759677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4311080" y="5831423"/>
            <a:ext cx="1103532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12000"/>
            </a:pPr>
            <a:r>
              <a:rPr lang="en-US" altLang="en-US" sz="2100" b="1" dirty="0">
                <a:latin typeface="+mj-lt"/>
              </a:rPr>
              <a:t>X-axis</a:t>
            </a: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 rot="16200000">
            <a:off x="2222702" y="4108075"/>
            <a:ext cx="1103532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12000"/>
            </a:pPr>
            <a:r>
              <a:rPr lang="en-US" altLang="en-US" sz="2100" b="1" dirty="0">
                <a:latin typeface="+mj-lt"/>
              </a:rPr>
              <a:t>Y-axis</a:t>
            </a:r>
          </a:p>
        </p:txBody>
      </p:sp>
      <p:sp>
        <p:nvSpPr>
          <p:cNvPr id="11" name="Oval 10"/>
          <p:cNvSpPr/>
          <p:nvPr/>
        </p:nvSpPr>
        <p:spPr>
          <a:xfrm>
            <a:off x="3560176" y="3687357"/>
            <a:ext cx="181233" cy="164757"/>
          </a:xfrm>
          <a:prstGeom prst="ellipse">
            <a:avLst/>
          </a:prstGeom>
          <a:solidFill>
            <a:srgbClr val="7030A0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181739" y="3163078"/>
            <a:ext cx="3228392" cy="2519265"/>
          </a:xfrm>
          <a:prstGeom prst="rect">
            <a:avLst/>
          </a:prstGeom>
          <a:noFill/>
          <a:ln w="25400">
            <a:solidFill>
              <a:schemeClr val="tx1"/>
            </a:solidFill>
            <a:prstDash val="dash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6098268" y="4461690"/>
            <a:ext cx="1767437" cy="605930"/>
          </a:xfrm>
          <a:prstGeom prst="straightConnector1">
            <a:avLst/>
          </a:prstGeom>
          <a:ln w="2857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865706" y="3852114"/>
            <a:ext cx="0" cy="843621"/>
          </a:xfrm>
          <a:prstGeom prst="line">
            <a:avLst/>
          </a:prstGeom>
          <a:ln w="25400"/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7865706" y="4692625"/>
            <a:ext cx="640702" cy="3110"/>
          </a:xfrm>
          <a:prstGeom prst="line">
            <a:avLst/>
          </a:prstGeom>
          <a:ln w="25400"/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8506408" y="3852114"/>
            <a:ext cx="0" cy="843621"/>
          </a:xfrm>
          <a:prstGeom prst="line">
            <a:avLst/>
          </a:prstGeom>
          <a:ln w="25400"/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7663542" y="4761133"/>
            <a:ext cx="1045029" cy="33401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Bucket A</a:t>
            </a:r>
          </a:p>
        </p:txBody>
      </p:sp>
      <p:sp>
        <p:nvSpPr>
          <p:cNvPr id="18" name="Oval 17"/>
          <p:cNvSpPr/>
          <p:nvPr/>
        </p:nvSpPr>
        <p:spPr>
          <a:xfrm>
            <a:off x="3950380" y="5095144"/>
            <a:ext cx="181233" cy="16475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/>
          <p:cNvCxnSpPr>
            <a:stCxn id="14" idx="1"/>
            <a:endCxn id="14" idx="3"/>
          </p:cNvCxnSpPr>
          <p:nvPr/>
        </p:nvCxnSpPr>
        <p:spPr>
          <a:xfrm>
            <a:off x="3181739" y="4422711"/>
            <a:ext cx="3228392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7865706" y="2319457"/>
            <a:ext cx="0" cy="843621"/>
          </a:xfrm>
          <a:prstGeom prst="line">
            <a:avLst/>
          </a:prstGeom>
          <a:ln w="25400"/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7865706" y="3159968"/>
            <a:ext cx="640702" cy="3110"/>
          </a:xfrm>
          <a:prstGeom prst="line">
            <a:avLst/>
          </a:prstGeom>
          <a:ln w="25400"/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8506408" y="2319457"/>
            <a:ext cx="0" cy="843621"/>
          </a:xfrm>
          <a:prstGeom prst="line">
            <a:avLst/>
          </a:prstGeom>
          <a:ln w="25400"/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7663542" y="3228476"/>
            <a:ext cx="1045029" cy="33401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Bucket B</a:t>
            </a:r>
          </a:p>
        </p:txBody>
      </p:sp>
      <p:sp>
        <p:nvSpPr>
          <p:cNvPr id="36" name="Oval 35"/>
          <p:cNvSpPr/>
          <p:nvPr/>
        </p:nvSpPr>
        <p:spPr>
          <a:xfrm>
            <a:off x="3438331" y="5260721"/>
            <a:ext cx="181233" cy="164757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924321" y="4075997"/>
            <a:ext cx="181233" cy="164757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Arrow Connector 47"/>
          <p:cNvCxnSpPr/>
          <p:nvPr/>
        </p:nvCxnSpPr>
        <p:spPr>
          <a:xfrm flipV="1">
            <a:off x="6098268" y="2928438"/>
            <a:ext cx="1767438" cy="758919"/>
          </a:xfrm>
          <a:prstGeom prst="straightConnector1">
            <a:avLst/>
          </a:prstGeom>
          <a:ln w="2857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 49"/>
          <p:cNvSpPr/>
          <p:nvPr/>
        </p:nvSpPr>
        <p:spPr>
          <a:xfrm>
            <a:off x="8095439" y="4402998"/>
            <a:ext cx="181233" cy="16475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8095439" y="4025234"/>
            <a:ext cx="181233" cy="164757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5781448" y="3996304"/>
            <a:ext cx="181233" cy="164757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8095439" y="2866714"/>
            <a:ext cx="181233" cy="164757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5556042" y="3522600"/>
            <a:ext cx="181233" cy="164757"/>
          </a:xfrm>
          <a:prstGeom prst="ellipse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Connector 36"/>
          <p:cNvCxnSpPr/>
          <p:nvPr/>
        </p:nvCxnSpPr>
        <p:spPr>
          <a:xfrm flipV="1">
            <a:off x="4852998" y="3133342"/>
            <a:ext cx="0" cy="2522376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Freeform 48"/>
          <p:cNvSpPr/>
          <p:nvPr/>
        </p:nvSpPr>
        <p:spPr>
          <a:xfrm>
            <a:off x="3788229" y="5160541"/>
            <a:ext cx="4307210" cy="1153795"/>
          </a:xfrm>
          <a:custGeom>
            <a:avLst/>
            <a:gdLst>
              <a:gd name="connsiteX0" fmla="*/ 0 w 4124130"/>
              <a:gd name="connsiteY0" fmla="*/ 401216 h 1210492"/>
              <a:gd name="connsiteX1" fmla="*/ 2855167 w 4124130"/>
              <a:gd name="connsiteY1" fmla="*/ 1203649 h 1210492"/>
              <a:gd name="connsiteX2" fmla="*/ 4124130 w 4124130"/>
              <a:gd name="connsiteY2" fmla="*/ 0 h 12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24130" h="1210492">
                <a:moveTo>
                  <a:pt x="0" y="401216"/>
                </a:moveTo>
                <a:cubicBezTo>
                  <a:pt x="1083906" y="835867"/>
                  <a:pt x="2167812" y="1270518"/>
                  <a:pt x="2855167" y="1203649"/>
                </a:cubicBezTo>
                <a:cubicBezTo>
                  <a:pt x="3542522" y="1136780"/>
                  <a:pt x="3833326" y="568390"/>
                  <a:pt x="4124130" y="0"/>
                </a:cubicBezTo>
              </a:path>
            </a:pathLst>
          </a:custGeom>
          <a:noFill/>
          <a:ln w="22225">
            <a:solidFill>
              <a:srgbClr val="0070C0"/>
            </a:solidFill>
            <a:tailEnd type="stealth" w="lg" len="lg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/>
          <p:cNvCxnSpPr/>
          <p:nvPr/>
        </p:nvCxnSpPr>
        <p:spPr>
          <a:xfrm>
            <a:off x="4980232" y="1360167"/>
            <a:ext cx="0" cy="843621"/>
          </a:xfrm>
          <a:prstGeom prst="line">
            <a:avLst/>
          </a:prstGeom>
          <a:ln w="25400"/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4980232" y="2200678"/>
            <a:ext cx="640702" cy="3110"/>
          </a:xfrm>
          <a:prstGeom prst="line">
            <a:avLst/>
          </a:prstGeom>
          <a:ln w="25400"/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5620934" y="1360167"/>
            <a:ext cx="0" cy="843621"/>
          </a:xfrm>
          <a:prstGeom prst="line">
            <a:avLst/>
          </a:prstGeom>
          <a:ln w="25400"/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4778068" y="2269186"/>
            <a:ext cx="1045029" cy="33401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Bucket C</a:t>
            </a:r>
          </a:p>
        </p:txBody>
      </p:sp>
      <p:sp>
        <p:nvSpPr>
          <p:cNvPr id="44" name="Oval 43"/>
          <p:cNvSpPr/>
          <p:nvPr/>
        </p:nvSpPr>
        <p:spPr>
          <a:xfrm>
            <a:off x="5224575" y="1576991"/>
            <a:ext cx="181233" cy="164757"/>
          </a:xfrm>
          <a:prstGeom prst="ellipse">
            <a:avLst/>
          </a:prstGeom>
          <a:solidFill>
            <a:srgbClr val="7030A0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5220431" y="1915547"/>
            <a:ext cx="181233" cy="164757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8119691" y="2520818"/>
            <a:ext cx="181233" cy="164757"/>
          </a:xfrm>
          <a:prstGeom prst="ellipse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Arrow Connector 48"/>
          <p:cNvCxnSpPr/>
          <p:nvPr/>
        </p:nvCxnSpPr>
        <p:spPr>
          <a:xfrm flipV="1">
            <a:off x="3924321" y="2089125"/>
            <a:ext cx="948348" cy="1285602"/>
          </a:xfrm>
          <a:prstGeom prst="straightConnector1">
            <a:avLst/>
          </a:prstGeom>
          <a:ln w="2857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3729693" y="4541186"/>
            <a:ext cx="181233" cy="16475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8095438" y="3707225"/>
            <a:ext cx="181233" cy="16475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683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2"/>
          <p:cNvSpPr txBox="1">
            <a:spLocks/>
          </p:cNvSpPr>
          <p:nvPr/>
        </p:nvSpPr>
        <p:spPr>
          <a:xfrm>
            <a:off x="614265" y="143540"/>
            <a:ext cx="10515600" cy="602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/>
              <a:t>Grid Files (Another example)</a:t>
            </a: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828241" y="900489"/>
            <a:ext cx="3644906" cy="577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 marL="342900" indent="-342900" eaLnBrk="1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112000"/>
              <a:buFont typeface="Wingdings" panose="05000000000000000000" pitchFamily="2" charset="2"/>
              <a:buChar char="§"/>
            </a:pPr>
            <a:r>
              <a:rPr lang="en-US" altLang="en-US" sz="2100" dirty="0">
                <a:latin typeface="+mj-lt"/>
              </a:rPr>
              <a:t>Assume Bucket size = 3</a:t>
            </a:r>
            <a:endParaRPr lang="en-US" altLang="en-US" sz="2100" dirty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3071117" y="5759762"/>
            <a:ext cx="3583459" cy="8238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 flipV="1">
            <a:off x="3071117" y="3000086"/>
            <a:ext cx="12358" cy="2759677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4311080" y="5831423"/>
            <a:ext cx="1103532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12000"/>
            </a:pPr>
            <a:r>
              <a:rPr lang="en-US" altLang="en-US" sz="2100" b="1" dirty="0">
                <a:latin typeface="+mj-lt"/>
              </a:rPr>
              <a:t>X-axis</a:t>
            </a: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 rot="16200000">
            <a:off x="2222702" y="4108075"/>
            <a:ext cx="1103532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12000"/>
            </a:pPr>
            <a:r>
              <a:rPr lang="en-US" altLang="en-US" sz="2100" b="1" dirty="0">
                <a:latin typeface="+mj-lt"/>
              </a:rPr>
              <a:t>Y-axis</a:t>
            </a:r>
          </a:p>
        </p:txBody>
      </p:sp>
      <p:sp>
        <p:nvSpPr>
          <p:cNvPr id="11" name="Oval 10"/>
          <p:cNvSpPr/>
          <p:nvPr/>
        </p:nvSpPr>
        <p:spPr>
          <a:xfrm>
            <a:off x="3560176" y="3687357"/>
            <a:ext cx="181233" cy="164757"/>
          </a:xfrm>
          <a:prstGeom prst="ellipse">
            <a:avLst/>
          </a:prstGeom>
          <a:solidFill>
            <a:srgbClr val="7030A0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181739" y="3163078"/>
            <a:ext cx="3228392" cy="2519265"/>
          </a:xfrm>
          <a:prstGeom prst="rect">
            <a:avLst/>
          </a:prstGeom>
          <a:noFill/>
          <a:ln w="25400">
            <a:solidFill>
              <a:schemeClr val="tx1"/>
            </a:solidFill>
            <a:prstDash val="dash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6098268" y="4461690"/>
            <a:ext cx="1767437" cy="605930"/>
          </a:xfrm>
          <a:prstGeom prst="straightConnector1">
            <a:avLst/>
          </a:prstGeom>
          <a:ln w="2857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865706" y="3852114"/>
            <a:ext cx="0" cy="843621"/>
          </a:xfrm>
          <a:prstGeom prst="line">
            <a:avLst/>
          </a:prstGeom>
          <a:ln w="25400"/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7865706" y="4692625"/>
            <a:ext cx="640702" cy="3110"/>
          </a:xfrm>
          <a:prstGeom prst="line">
            <a:avLst/>
          </a:prstGeom>
          <a:ln w="25400"/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8506408" y="3852114"/>
            <a:ext cx="0" cy="843621"/>
          </a:xfrm>
          <a:prstGeom prst="line">
            <a:avLst/>
          </a:prstGeom>
          <a:ln w="25400"/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7663542" y="4761133"/>
            <a:ext cx="1045029" cy="33401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Bucket A</a:t>
            </a:r>
          </a:p>
        </p:txBody>
      </p:sp>
      <p:sp>
        <p:nvSpPr>
          <p:cNvPr id="18" name="Oval 17"/>
          <p:cNvSpPr/>
          <p:nvPr/>
        </p:nvSpPr>
        <p:spPr>
          <a:xfrm>
            <a:off x="3950380" y="5095144"/>
            <a:ext cx="181233" cy="16475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/>
          <p:cNvCxnSpPr>
            <a:stCxn id="14" idx="1"/>
            <a:endCxn id="14" idx="3"/>
          </p:cNvCxnSpPr>
          <p:nvPr/>
        </p:nvCxnSpPr>
        <p:spPr>
          <a:xfrm>
            <a:off x="3181739" y="4422711"/>
            <a:ext cx="3228392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7865706" y="2319457"/>
            <a:ext cx="0" cy="843621"/>
          </a:xfrm>
          <a:prstGeom prst="line">
            <a:avLst/>
          </a:prstGeom>
          <a:ln w="25400"/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7865706" y="3159968"/>
            <a:ext cx="640702" cy="3110"/>
          </a:xfrm>
          <a:prstGeom prst="line">
            <a:avLst/>
          </a:prstGeom>
          <a:ln w="25400"/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8506408" y="2319457"/>
            <a:ext cx="0" cy="843621"/>
          </a:xfrm>
          <a:prstGeom prst="line">
            <a:avLst/>
          </a:prstGeom>
          <a:ln w="25400"/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7663542" y="3228476"/>
            <a:ext cx="1045029" cy="33401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Bucket B</a:t>
            </a:r>
          </a:p>
        </p:txBody>
      </p:sp>
      <p:sp>
        <p:nvSpPr>
          <p:cNvPr id="36" name="Oval 35"/>
          <p:cNvSpPr/>
          <p:nvPr/>
        </p:nvSpPr>
        <p:spPr>
          <a:xfrm>
            <a:off x="3438331" y="5260721"/>
            <a:ext cx="181233" cy="164757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924321" y="4075997"/>
            <a:ext cx="181233" cy="164757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Arrow Connector 47"/>
          <p:cNvCxnSpPr/>
          <p:nvPr/>
        </p:nvCxnSpPr>
        <p:spPr>
          <a:xfrm flipV="1">
            <a:off x="6098268" y="2928438"/>
            <a:ext cx="1767438" cy="758919"/>
          </a:xfrm>
          <a:prstGeom prst="straightConnector1">
            <a:avLst/>
          </a:prstGeom>
          <a:ln w="2857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 49"/>
          <p:cNvSpPr/>
          <p:nvPr/>
        </p:nvSpPr>
        <p:spPr>
          <a:xfrm>
            <a:off x="8095439" y="4402998"/>
            <a:ext cx="181233" cy="16475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8095439" y="4025234"/>
            <a:ext cx="181233" cy="164757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5781448" y="3996304"/>
            <a:ext cx="181233" cy="164757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8095439" y="2866714"/>
            <a:ext cx="181233" cy="164757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5556042" y="3522600"/>
            <a:ext cx="181233" cy="164757"/>
          </a:xfrm>
          <a:prstGeom prst="ellipse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Connector 36"/>
          <p:cNvCxnSpPr/>
          <p:nvPr/>
        </p:nvCxnSpPr>
        <p:spPr>
          <a:xfrm flipV="1">
            <a:off x="4852998" y="3133342"/>
            <a:ext cx="0" cy="2522376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Freeform 48"/>
          <p:cNvSpPr/>
          <p:nvPr/>
        </p:nvSpPr>
        <p:spPr>
          <a:xfrm>
            <a:off x="3788229" y="5160541"/>
            <a:ext cx="4307210" cy="1153795"/>
          </a:xfrm>
          <a:custGeom>
            <a:avLst/>
            <a:gdLst>
              <a:gd name="connsiteX0" fmla="*/ 0 w 4124130"/>
              <a:gd name="connsiteY0" fmla="*/ 401216 h 1210492"/>
              <a:gd name="connsiteX1" fmla="*/ 2855167 w 4124130"/>
              <a:gd name="connsiteY1" fmla="*/ 1203649 h 1210492"/>
              <a:gd name="connsiteX2" fmla="*/ 4124130 w 4124130"/>
              <a:gd name="connsiteY2" fmla="*/ 0 h 12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24130" h="1210492">
                <a:moveTo>
                  <a:pt x="0" y="401216"/>
                </a:moveTo>
                <a:cubicBezTo>
                  <a:pt x="1083906" y="835867"/>
                  <a:pt x="2167812" y="1270518"/>
                  <a:pt x="2855167" y="1203649"/>
                </a:cubicBezTo>
                <a:cubicBezTo>
                  <a:pt x="3542522" y="1136780"/>
                  <a:pt x="3833326" y="568390"/>
                  <a:pt x="4124130" y="0"/>
                </a:cubicBezTo>
              </a:path>
            </a:pathLst>
          </a:custGeom>
          <a:noFill/>
          <a:ln w="22225">
            <a:solidFill>
              <a:srgbClr val="0070C0"/>
            </a:solidFill>
            <a:tailEnd type="stealth" w="lg" len="lg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/>
          <p:cNvCxnSpPr/>
          <p:nvPr/>
        </p:nvCxnSpPr>
        <p:spPr>
          <a:xfrm>
            <a:off x="4980232" y="1360167"/>
            <a:ext cx="0" cy="843621"/>
          </a:xfrm>
          <a:prstGeom prst="line">
            <a:avLst/>
          </a:prstGeom>
          <a:ln w="25400"/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4980232" y="2200678"/>
            <a:ext cx="640702" cy="3110"/>
          </a:xfrm>
          <a:prstGeom prst="line">
            <a:avLst/>
          </a:prstGeom>
          <a:ln w="25400"/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5620934" y="1360167"/>
            <a:ext cx="0" cy="843621"/>
          </a:xfrm>
          <a:prstGeom prst="line">
            <a:avLst/>
          </a:prstGeom>
          <a:ln w="25400"/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4778068" y="2269186"/>
            <a:ext cx="1045029" cy="33401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Bucket C</a:t>
            </a:r>
          </a:p>
        </p:txBody>
      </p:sp>
      <p:sp>
        <p:nvSpPr>
          <p:cNvPr id="44" name="Oval 43"/>
          <p:cNvSpPr/>
          <p:nvPr/>
        </p:nvSpPr>
        <p:spPr>
          <a:xfrm>
            <a:off x="5224575" y="1576991"/>
            <a:ext cx="181233" cy="164757"/>
          </a:xfrm>
          <a:prstGeom prst="ellipse">
            <a:avLst/>
          </a:prstGeom>
          <a:solidFill>
            <a:srgbClr val="7030A0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5220431" y="1915547"/>
            <a:ext cx="181233" cy="164757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8119691" y="2520818"/>
            <a:ext cx="181233" cy="164757"/>
          </a:xfrm>
          <a:prstGeom prst="ellipse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Arrow Connector 48"/>
          <p:cNvCxnSpPr/>
          <p:nvPr/>
        </p:nvCxnSpPr>
        <p:spPr>
          <a:xfrm flipV="1">
            <a:off x="3924321" y="2089125"/>
            <a:ext cx="948348" cy="1285602"/>
          </a:xfrm>
          <a:prstGeom prst="straightConnector1">
            <a:avLst/>
          </a:prstGeom>
          <a:ln w="2857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3729693" y="4541186"/>
            <a:ext cx="181233" cy="16475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8095438" y="3707225"/>
            <a:ext cx="181233" cy="16475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4222019" y="4610246"/>
            <a:ext cx="181233" cy="164757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77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2"/>
          <p:cNvSpPr txBox="1">
            <a:spLocks/>
          </p:cNvSpPr>
          <p:nvPr/>
        </p:nvSpPr>
        <p:spPr>
          <a:xfrm>
            <a:off x="614265" y="143540"/>
            <a:ext cx="10515600" cy="602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/>
              <a:t>Grid Files (Another example)</a:t>
            </a: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828241" y="900489"/>
            <a:ext cx="3644906" cy="577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 marL="342900" indent="-342900" eaLnBrk="1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112000"/>
              <a:buFont typeface="Wingdings" panose="05000000000000000000" pitchFamily="2" charset="2"/>
              <a:buChar char="§"/>
            </a:pPr>
            <a:r>
              <a:rPr lang="en-US" altLang="en-US" sz="2100" dirty="0">
                <a:latin typeface="+mj-lt"/>
              </a:rPr>
              <a:t>Assume Bucket size = 3</a:t>
            </a:r>
            <a:endParaRPr lang="en-US" altLang="en-US" sz="2100" dirty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3071117" y="5759762"/>
            <a:ext cx="3583459" cy="8238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 flipV="1">
            <a:off x="3071117" y="3000086"/>
            <a:ext cx="12358" cy="2759677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4311080" y="5831423"/>
            <a:ext cx="1103532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12000"/>
            </a:pPr>
            <a:r>
              <a:rPr lang="en-US" altLang="en-US" sz="2100" b="1" dirty="0">
                <a:latin typeface="+mj-lt"/>
              </a:rPr>
              <a:t>X-axis</a:t>
            </a: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 rot="16200000">
            <a:off x="2237290" y="4814714"/>
            <a:ext cx="1103532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12000"/>
            </a:pPr>
            <a:r>
              <a:rPr lang="en-US" altLang="en-US" sz="2100" b="1" dirty="0">
                <a:latin typeface="+mj-lt"/>
              </a:rPr>
              <a:t>Y-axis</a:t>
            </a:r>
          </a:p>
        </p:txBody>
      </p:sp>
      <p:sp>
        <p:nvSpPr>
          <p:cNvPr id="11" name="Oval 10"/>
          <p:cNvSpPr/>
          <p:nvPr/>
        </p:nvSpPr>
        <p:spPr>
          <a:xfrm>
            <a:off x="3560176" y="3687357"/>
            <a:ext cx="181233" cy="164757"/>
          </a:xfrm>
          <a:prstGeom prst="ellipse">
            <a:avLst/>
          </a:prstGeom>
          <a:solidFill>
            <a:srgbClr val="7030A0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181739" y="3163078"/>
            <a:ext cx="3228392" cy="2519265"/>
          </a:xfrm>
          <a:prstGeom prst="rect">
            <a:avLst/>
          </a:prstGeom>
          <a:noFill/>
          <a:ln w="25400">
            <a:solidFill>
              <a:schemeClr val="tx1"/>
            </a:solidFill>
            <a:prstDash val="dash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6098268" y="4461690"/>
            <a:ext cx="1767437" cy="605930"/>
          </a:xfrm>
          <a:prstGeom prst="straightConnector1">
            <a:avLst/>
          </a:prstGeom>
          <a:ln w="2857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865706" y="3852114"/>
            <a:ext cx="0" cy="843621"/>
          </a:xfrm>
          <a:prstGeom prst="line">
            <a:avLst/>
          </a:prstGeom>
          <a:ln w="25400"/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7865706" y="4692625"/>
            <a:ext cx="640702" cy="3110"/>
          </a:xfrm>
          <a:prstGeom prst="line">
            <a:avLst/>
          </a:prstGeom>
          <a:ln w="25400"/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8506408" y="3852114"/>
            <a:ext cx="0" cy="843621"/>
          </a:xfrm>
          <a:prstGeom prst="line">
            <a:avLst/>
          </a:prstGeom>
          <a:ln w="25400"/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7663542" y="4761133"/>
            <a:ext cx="1045029" cy="33401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Bucket A</a:t>
            </a:r>
          </a:p>
        </p:txBody>
      </p:sp>
      <p:sp>
        <p:nvSpPr>
          <p:cNvPr id="18" name="Oval 17"/>
          <p:cNvSpPr/>
          <p:nvPr/>
        </p:nvSpPr>
        <p:spPr>
          <a:xfrm>
            <a:off x="3950380" y="5095144"/>
            <a:ext cx="181233" cy="16475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/>
          <p:cNvCxnSpPr>
            <a:stCxn id="14" idx="1"/>
            <a:endCxn id="14" idx="3"/>
          </p:cNvCxnSpPr>
          <p:nvPr/>
        </p:nvCxnSpPr>
        <p:spPr>
          <a:xfrm>
            <a:off x="3181739" y="4422711"/>
            <a:ext cx="3228392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7865706" y="2556926"/>
            <a:ext cx="0" cy="843621"/>
          </a:xfrm>
          <a:prstGeom prst="line">
            <a:avLst/>
          </a:prstGeom>
          <a:ln w="25400"/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7865706" y="3397437"/>
            <a:ext cx="640702" cy="3110"/>
          </a:xfrm>
          <a:prstGeom prst="line">
            <a:avLst/>
          </a:prstGeom>
          <a:ln w="25400"/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8506408" y="2556926"/>
            <a:ext cx="0" cy="843621"/>
          </a:xfrm>
          <a:prstGeom prst="line">
            <a:avLst/>
          </a:prstGeom>
          <a:ln w="25400"/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7663542" y="3465945"/>
            <a:ext cx="1045029" cy="33401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Bucket B</a:t>
            </a:r>
          </a:p>
        </p:txBody>
      </p:sp>
      <p:sp>
        <p:nvSpPr>
          <p:cNvPr id="36" name="Oval 35"/>
          <p:cNvSpPr/>
          <p:nvPr/>
        </p:nvSpPr>
        <p:spPr>
          <a:xfrm>
            <a:off x="3438331" y="5260721"/>
            <a:ext cx="181233" cy="164757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924321" y="4075997"/>
            <a:ext cx="181233" cy="164757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Arrow Connector 47"/>
          <p:cNvCxnSpPr/>
          <p:nvPr/>
        </p:nvCxnSpPr>
        <p:spPr>
          <a:xfrm flipV="1">
            <a:off x="6098268" y="3321320"/>
            <a:ext cx="1767435" cy="366038"/>
          </a:xfrm>
          <a:prstGeom prst="straightConnector1">
            <a:avLst/>
          </a:prstGeom>
          <a:ln w="2857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 49"/>
          <p:cNvSpPr/>
          <p:nvPr/>
        </p:nvSpPr>
        <p:spPr>
          <a:xfrm>
            <a:off x="8095439" y="4402998"/>
            <a:ext cx="181233" cy="16475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8095439" y="4025234"/>
            <a:ext cx="181233" cy="164757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5781448" y="3996304"/>
            <a:ext cx="181233" cy="164757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8095439" y="3104183"/>
            <a:ext cx="181233" cy="164757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5556042" y="3522600"/>
            <a:ext cx="181233" cy="164757"/>
          </a:xfrm>
          <a:prstGeom prst="ellipse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Connector 36"/>
          <p:cNvCxnSpPr/>
          <p:nvPr/>
        </p:nvCxnSpPr>
        <p:spPr>
          <a:xfrm flipV="1">
            <a:off x="4852998" y="3133342"/>
            <a:ext cx="0" cy="2522376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Freeform 48"/>
          <p:cNvSpPr/>
          <p:nvPr/>
        </p:nvSpPr>
        <p:spPr>
          <a:xfrm>
            <a:off x="3788229" y="5160541"/>
            <a:ext cx="4307210" cy="1153795"/>
          </a:xfrm>
          <a:custGeom>
            <a:avLst/>
            <a:gdLst>
              <a:gd name="connsiteX0" fmla="*/ 0 w 4124130"/>
              <a:gd name="connsiteY0" fmla="*/ 401216 h 1210492"/>
              <a:gd name="connsiteX1" fmla="*/ 2855167 w 4124130"/>
              <a:gd name="connsiteY1" fmla="*/ 1203649 h 1210492"/>
              <a:gd name="connsiteX2" fmla="*/ 4124130 w 4124130"/>
              <a:gd name="connsiteY2" fmla="*/ 0 h 12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24130" h="1210492">
                <a:moveTo>
                  <a:pt x="0" y="401216"/>
                </a:moveTo>
                <a:cubicBezTo>
                  <a:pt x="1083906" y="835867"/>
                  <a:pt x="2167812" y="1270518"/>
                  <a:pt x="2855167" y="1203649"/>
                </a:cubicBezTo>
                <a:cubicBezTo>
                  <a:pt x="3542522" y="1136780"/>
                  <a:pt x="3833326" y="568390"/>
                  <a:pt x="4124130" y="0"/>
                </a:cubicBezTo>
              </a:path>
            </a:pathLst>
          </a:custGeom>
          <a:noFill/>
          <a:ln w="22225">
            <a:solidFill>
              <a:srgbClr val="0070C0"/>
            </a:solidFill>
            <a:tailEnd type="stealth" w="lg" len="lg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/>
          <p:cNvCxnSpPr/>
          <p:nvPr/>
        </p:nvCxnSpPr>
        <p:spPr>
          <a:xfrm>
            <a:off x="4980232" y="1360167"/>
            <a:ext cx="0" cy="843621"/>
          </a:xfrm>
          <a:prstGeom prst="line">
            <a:avLst/>
          </a:prstGeom>
          <a:ln w="25400"/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4980232" y="2200678"/>
            <a:ext cx="640702" cy="3110"/>
          </a:xfrm>
          <a:prstGeom prst="line">
            <a:avLst/>
          </a:prstGeom>
          <a:ln w="25400"/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5620934" y="1360167"/>
            <a:ext cx="0" cy="843621"/>
          </a:xfrm>
          <a:prstGeom prst="line">
            <a:avLst/>
          </a:prstGeom>
          <a:ln w="25400"/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4778068" y="2269186"/>
            <a:ext cx="1045029" cy="33401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Bucket C</a:t>
            </a:r>
          </a:p>
        </p:txBody>
      </p:sp>
      <p:sp>
        <p:nvSpPr>
          <p:cNvPr id="44" name="Oval 43"/>
          <p:cNvSpPr/>
          <p:nvPr/>
        </p:nvSpPr>
        <p:spPr>
          <a:xfrm>
            <a:off x="5224575" y="1576991"/>
            <a:ext cx="181233" cy="164757"/>
          </a:xfrm>
          <a:prstGeom prst="ellipse">
            <a:avLst/>
          </a:prstGeom>
          <a:solidFill>
            <a:srgbClr val="7030A0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5220431" y="1915547"/>
            <a:ext cx="181233" cy="164757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8119691" y="2758287"/>
            <a:ext cx="181233" cy="164757"/>
          </a:xfrm>
          <a:prstGeom prst="ellipse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Arrow Connector 48"/>
          <p:cNvCxnSpPr/>
          <p:nvPr/>
        </p:nvCxnSpPr>
        <p:spPr>
          <a:xfrm flipV="1">
            <a:off x="3924321" y="2089125"/>
            <a:ext cx="948348" cy="1285602"/>
          </a:xfrm>
          <a:prstGeom prst="straightConnector1">
            <a:avLst/>
          </a:prstGeom>
          <a:ln w="2857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3729693" y="4541186"/>
            <a:ext cx="181233" cy="16475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4222019" y="4610246"/>
            <a:ext cx="181233" cy="164757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Straight Connector 53"/>
          <p:cNvCxnSpPr/>
          <p:nvPr/>
        </p:nvCxnSpPr>
        <p:spPr>
          <a:xfrm>
            <a:off x="3238802" y="4867590"/>
            <a:ext cx="3228392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V="1">
            <a:off x="5855253" y="4238480"/>
            <a:ext cx="2010450" cy="475241"/>
          </a:xfrm>
          <a:prstGeom prst="straightConnector1">
            <a:avLst/>
          </a:prstGeom>
          <a:ln w="2857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1500783" y="3177714"/>
            <a:ext cx="0" cy="843621"/>
          </a:xfrm>
          <a:prstGeom prst="line">
            <a:avLst/>
          </a:prstGeom>
          <a:ln w="25400"/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1500783" y="4018225"/>
            <a:ext cx="640702" cy="3110"/>
          </a:xfrm>
          <a:prstGeom prst="line">
            <a:avLst/>
          </a:prstGeom>
          <a:ln w="25400"/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2141485" y="3177714"/>
            <a:ext cx="0" cy="843621"/>
          </a:xfrm>
          <a:prstGeom prst="line">
            <a:avLst/>
          </a:prstGeom>
          <a:ln w="25400"/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1298619" y="4086733"/>
            <a:ext cx="1045029" cy="33401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Bucket D</a:t>
            </a:r>
          </a:p>
        </p:txBody>
      </p:sp>
      <p:sp>
        <p:nvSpPr>
          <p:cNvPr id="62" name="Oval 61"/>
          <p:cNvSpPr/>
          <p:nvPr/>
        </p:nvSpPr>
        <p:spPr>
          <a:xfrm>
            <a:off x="1730518" y="3738391"/>
            <a:ext cx="181233" cy="16475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1735231" y="3397730"/>
            <a:ext cx="181233" cy="164757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" name="Straight Arrow Connector 63"/>
          <p:cNvCxnSpPr/>
          <p:nvPr/>
        </p:nvCxnSpPr>
        <p:spPr>
          <a:xfrm flipH="1" flipV="1">
            <a:off x="2274118" y="3830691"/>
            <a:ext cx="1120450" cy="861933"/>
          </a:xfrm>
          <a:prstGeom prst="straightConnector1">
            <a:avLst/>
          </a:prstGeom>
          <a:ln w="2857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3314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828241" y="900489"/>
            <a:ext cx="3644906" cy="577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 marL="342900" indent="-342900" eaLnBrk="1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112000"/>
              <a:buFont typeface="Wingdings" panose="05000000000000000000" pitchFamily="2" charset="2"/>
              <a:buChar char="§"/>
            </a:pPr>
            <a:r>
              <a:rPr lang="en-US" altLang="en-US" sz="2100" dirty="0">
                <a:latin typeface="+mj-lt"/>
              </a:rPr>
              <a:t>Assume Bucket size = 3</a:t>
            </a:r>
            <a:endParaRPr lang="en-US" altLang="en-US" sz="2100" dirty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3071117" y="5759762"/>
            <a:ext cx="3583459" cy="8238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 flipV="1">
            <a:off x="3071117" y="3000086"/>
            <a:ext cx="12358" cy="2759677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4311080" y="5831423"/>
            <a:ext cx="1103532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12000"/>
            </a:pPr>
            <a:r>
              <a:rPr lang="en-US" altLang="en-US" sz="2100" b="1" dirty="0">
                <a:latin typeface="+mj-lt"/>
              </a:rPr>
              <a:t>X-axis</a:t>
            </a: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 rot="16200000">
            <a:off x="2237290" y="4814714"/>
            <a:ext cx="1103532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12000"/>
            </a:pPr>
            <a:r>
              <a:rPr lang="en-US" altLang="en-US" sz="2100" b="1" dirty="0">
                <a:latin typeface="+mj-lt"/>
              </a:rPr>
              <a:t>Y-axis</a:t>
            </a:r>
          </a:p>
        </p:txBody>
      </p:sp>
      <p:sp>
        <p:nvSpPr>
          <p:cNvPr id="11" name="Oval 10"/>
          <p:cNvSpPr/>
          <p:nvPr/>
        </p:nvSpPr>
        <p:spPr>
          <a:xfrm>
            <a:off x="3560176" y="3687357"/>
            <a:ext cx="181233" cy="164757"/>
          </a:xfrm>
          <a:prstGeom prst="ellipse">
            <a:avLst/>
          </a:prstGeom>
          <a:solidFill>
            <a:srgbClr val="7030A0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181739" y="3163078"/>
            <a:ext cx="3228392" cy="2519265"/>
          </a:xfrm>
          <a:prstGeom prst="rect">
            <a:avLst/>
          </a:prstGeom>
          <a:noFill/>
          <a:ln w="25400">
            <a:solidFill>
              <a:schemeClr val="tx1"/>
            </a:solidFill>
            <a:prstDash val="dash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6098268" y="4461690"/>
            <a:ext cx="1767437" cy="605930"/>
          </a:xfrm>
          <a:prstGeom prst="straightConnector1">
            <a:avLst/>
          </a:prstGeom>
          <a:ln w="2857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865706" y="3852114"/>
            <a:ext cx="0" cy="843621"/>
          </a:xfrm>
          <a:prstGeom prst="line">
            <a:avLst/>
          </a:prstGeom>
          <a:ln w="25400"/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7865706" y="4692625"/>
            <a:ext cx="640702" cy="3110"/>
          </a:xfrm>
          <a:prstGeom prst="line">
            <a:avLst/>
          </a:prstGeom>
          <a:ln w="25400"/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8506408" y="3852114"/>
            <a:ext cx="0" cy="843621"/>
          </a:xfrm>
          <a:prstGeom prst="line">
            <a:avLst/>
          </a:prstGeom>
          <a:ln w="25400"/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7663542" y="4761133"/>
            <a:ext cx="1045029" cy="33401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Bucket A</a:t>
            </a:r>
          </a:p>
        </p:txBody>
      </p:sp>
      <p:sp>
        <p:nvSpPr>
          <p:cNvPr id="18" name="Oval 17"/>
          <p:cNvSpPr/>
          <p:nvPr/>
        </p:nvSpPr>
        <p:spPr>
          <a:xfrm>
            <a:off x="3950380" y="5095144"/>
            <a:ext cx="181233" cy="16475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/>
          <p:cNvCxnSpPr>
            <a:stCxn id="14" idx="1"/>
            <a:endCxn id="14" idx="3"/>
          </p:cNvCxnSpPr>
          <p:nvPr/>
        </p:nvCxnSpPr>
        <p:spPr>
          <a:xfrm>
            <a:off x="3181739" y="4422711"/>
            <a:ext cx="3228392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7865706" y="2556926"/>
            <a:ext cx="0" cy="843621"/>
          </a:xfrm>
          <a:prstGeom prst="line">
            <a:avLst/>
          </a:prstGeom>
          <a:ln w="25400"/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7865706" y="3397437"/>
            <a:ext cx="640702" cy="3110"/>
          </a:xfrm>
          <a:prstGeom prst="line">
            <a:avLst/>
          </a:prstGeom>
          <a:ln w="25400"/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8506408" y="2556926"/>
            <a:ext cx="0" cy="843621"/>
          </a:xfrm>
          <a:prstGeom prst="line">
            <a:avLst/>
          </a:prstGeom>
          <a:ln w="25400"/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7663542" y="3465945"/>
            <a:ext cx="1045029" cy="33401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Bucket B</a:t>
            </a:r>
          </a:p>
        </p:txBody>
      </p:sp>
      <p:sp>
        <p:nvSpPr>
          <p:cNvPr id="36" name="Oval 35"/>
          <p:cNvSpPr/>
          <p:nvPr/>
        </p:nvSpPr>
        <p:spPr>
          <a:xfrm>
            <a:off x="3438331" y="5260721"/>
            <a:ext cx="181233" cy="164757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924321" y="4075997"/>
            <a:ext cx="181233" cy="164757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Arrow Connector 47"/>
          <p:cNvCxnSpPr/>
          <p:nvPr/>
        </p:nvCxnSpPr>
        <p:spPr>
          <a:xfrm flipV="1">
            <a:off x="6098268" y="3321320"/>
            <a:ext cx="1767435" cy="366038"/>
          </a:xfrm>
          <a:prstGeom prst="straightConnector1">
            <a:avLst/>
          </a:prstGeom>
          <a:ln w="2857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 49"/>
          <p:cNvSpPr/>
          <p:nvPr/>
        </p:nvSpPr>
        <p:spPr>
          <a:xfrm>
            <a:off x="8095439" y="4402998"/>
            <a:ext cx="181233" cy="16475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8095439" y="4025234"/>
            <a:ext cx="181233" cy="164757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5781448" y="3996304"/>
            <a:ext cx="181233" cy="164757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8095439" y="3104183"/>
            <a:ext cx="181233" cy="164757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5556042" y="3522600"/>
            <a:ext cx="181233" cy="164757"/>
          </a:xfrm>
          <a:prstGeom prst="ellipse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Connector 36"/>
          <p:cNvCxnSpPr/>
          <p:nvPr/>
        </p:nvCxnSpPr>
        <p:spPr>
          <a:xfrm flipV="1">
            <a:off x="4852998" y="3133342"/>
            <a:ext cx="0" cy="2522376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Freeform 48"/>
          <p:cNvSpPr/>
          <p:nvPr/>
        </p:nvSpPr>
        <p:spPr>
          <a:xfrm>
            <a:off x="3788229" y="5160541"/>
            <a:ext cx="4307210" cy="1153795"/>
          </a:xfrm>
          <a:custGeom>
            <a:avLst/>
            <a:gdLst>
              <a:gd name="connsiteX0" fmla="*/ 0 w 4124130"/>
              <a:gd name="connsiteY0" fmla="*/ 401216 h 1210492"/>
              <a:gd name="connsiteX1" fmla="*/ 2855167 w 4124130"/>
              <a:gd name="connsiteY1" fmla="*/ 1203649 h 1210492"/>
              <a:gd name="connsiteX2" fmla="*/ 4124130 w 4124130"/>
              <a:gd name="connsiteY2" fmla="*/ 0 h 12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24130" h="1210492">
                <a:moveTo>
                  <a:pt x="0" y="401216"/>
                </a:moveTo>
                <a:cubicBezTo>
                  <a:pt x="1083906" y="835867"/>
                  <a:pt x="2167812" y="1270518"/>
                  <a:pt x="2855167" y="1203649"/>
                </a:cubicBezTo>
                <a:cubicBezTo>
                  <a:pt x="3542522" y="1136780"/>
                  <a:pt x="3833326" y="568390"/>
                  <a:pt x="4124130" y="0"/>
                </a:cubicBezTo>
              </a:path>
            </a:pathLst>
          </a:custGeom>
          <a:noFill/>
          <a:ln w="22225">
            <a:solidFill>
              <a:srgbClr val="0070C0"/>
            </a:solidFill>
            <a:tailEnd type="stealth" w="lg" len="lg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/>
          <p:cNvCxnSpPr/>
          <p:nvPr/>
        </p:nvCxnSpPr>
        <p:spPr>
          <a:xfrm>
            <a:off x="4974549" y="1758165"/>
            <a:ext cx="0" cy="843621"/>
          </a:xfrm>
          <a:prstGeom prst="line">
            <a:avLst/>
          </a:prstGeom>
          <a:ln w="25400"/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4974549" y="2598676"/>
            <a:ext cx="640702" cy="3110"/>
          </a:xfrm>
          <a:prstGeom prst="line">
            <a:avLst/>
          </a:prstGeom>
          <a:ln w="25400"/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5615251" y="1758165"/>
            <a:ext cx="0" cy="843621"/>
          </a:xfrm>
          <a:prstGeom prst="line">
            <a:avLst/>
          </a:prstGeom>
          <a:ln w="25400"/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4772385" y="2667184"/>
            <a:ext cx="1045029" cy="33401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Bucket C</a:t>
            </a:r>
          </a:p>
        </p:txBody>
      </p:sp>
      <p:sp>
        <p:nvSpPr>
          <p:cNvPr id="44" name="Oval 43"/>
          <p:cNvSpPr/>
          <p:nvPr/>
        </p:nvSpPr>
        <p:spPr>
          <a:xfrm>
            <a:off x="5218892" y="1974989"/>
            <a:ext cx="181233" cy="164757"/>
          </a:xfrm>
          <a:prstGeom prst="ellipse">
            <a:avLst/>
          </a:prstGeom>
          <a:solidFill>
            <a:srgbClr val="7030A0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5214748" y="2313545"/>
            <a:ext cx="181233" cy="164757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8119691" y="2758287"/>
            <a:ext cx="181233" cy="164757"/>
          </a:xfrm>
          <a:prstGeom prst="ellipse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Arrow Connector 48"/>
          <p:cNvCxnSpPr/>
          <p:nvPr/>
        </p:nvCxnSpPr>
        <p:spPr>
          <a:xfrm flipV="1">
            <a:off x="3924321" y="2409600"/>
            <a:ext cx="971986" cy="965127"/>
          </a:xfrm>
          <a:prstGeom prst="straightConnector1">
            <a:avLst/>
          </a:prstGeom>
          <a:ln w="2857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3729693" y="4541186"/>
            <a:ext cx="181233" cy="16475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4222019" y="4610246"/>
            <a:ext cx="181233" cy="164757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Straight Connector 53"/>
          <p:cNvCxnSpPr/>
          <p:nvPr/>
        </p:nvCxnSpPr>
        <p:spPr>
          <a:xfrm>
            <a:off x="3238802" y="4867590"/>
            <a:ext cx="3228392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V="1">
            <a:off x="5855253" y="4238480"/>
            <a:ext cx="2010450" cy="475241"/>
          </a:xfrm>
          <a:prstGeom prst="straightConnector1">
            <a:avLst/>
          </a:prstGeom>
          <a:ln w="2857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1500783" y="3177714"/>
            <a:ext cx="0" cy="843621"/>
          </a:xfrm>
          <a:prstGeom prst="line">
            <a:avLst/>
          </a:prstGeom>
          <a:ln w="25400"/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1500783" y="4018225"/>
            <a:ext cx="640702" cy="3110"/>
          </a:xfrm>
          <a:prstGeom prst="line">
            <a:avLst/>
          </a:prstGeom>
          <a:ln w="25400"/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2141485" y="3177714"/>
            <a:ext cx="0" cy="843621"/>
          </a:xfrm>
          <a:prstGeom prst="line">
            <a:avLst/>
          </a:prstGeom>
          <a:ln w="25400"/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1298619" y="4086733"/>
            <a:ext cx="1045029" cy="33401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Bucket D</a:t>
            </a:r>
          </a:p>
        </p:txBody>
      </p:sp>
      <p:sp>
        <p:nvSpPr>
          <p:cNvPr id="62" name="Oval 61"/>
          <p:cNvSpPr/>
          <p:nvPr/>
        </p:nvSpPr>
        <p:spPr>
          <a:xfrm>
            <a:off x="1730518" y="3738391"/>
            <a:ext cx="181233" cy="16475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1735231" y="3397730"/>
            <a:ext cx="181233" cy="164757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" name="Straight Arrow Connector 63"/>
          <p:cNvCxnSpPr/>
          <p:nvPr/>
        </p:nvCxnSpPr>
        <p:spPr>
          <a:xfrm flipH="1" flipV="1">
            <a:off x="2274118" y="3830691"/>
            <a:ext cx="1120450" cy="861933"/>
          </a:xfrm>
          <a:prstGeom prst="straightConnector1">
            <a:avLst/>
          </a:prstGeom>
          <a:ln w="2857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: Rounded Corners 1"/>
          <p:cNvSpPr/>
          <p:nvPr/>
        </p:nvSpPr>
        <p:spPr>
          <a:xfrm>
            <a:off x="5487318" y="42045"/>
            <a:ext cx="6629703" cy="1652697"/>
          </a:xfrm>
          <a:prstGeom prst="roundRect">
            <a:avLst/>
          </a:prstGeom>
          <a:noFill/>
          <a:ln w="31750">
            <a:solidFill>
              <a:schemeClr val="tx1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200" b="1" dirty="0"/>
              <a:t>In general, there can be multiple options while splitting. For e.g., cell C1 could be pointing to bucket D as well. Also it is ok for multiple cells to point to the same bucket.</a:t>
            </a:r>
          </a:p>
        </p:txBody>
      </p:sp>
      <p:sp>
        <p:nvSpPr>
          <p:cNvPr id="60" name="Rectangle 59"/>
          <p:cNvSpPr/>
          <p:nvPr/>
        </p:nvSpPr>
        <p:spPr>
          <a:xfrm>
            <a:off x="4810221" y="4448680"/>
            <a:ext cx="1045029" cy="33401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Cell C1</a:t>
            </a:r>
          </a:p>
        </p:txBody>
      </p:sp>
    </p:spTree>
    <p:extLst>
      <p:ext uri="{BB962C8B-B14F-4D97-AF65-F5344CB8AC3E}">
        <p14:creationId xmlns:p14="http://schemas.microsoft.com/office/powerpoint/2010/main" val="996908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Presentation level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tx2">
              <a:lumMod val="20000"/>
              <a:lumOff val="80000"/>
            </a:schemeClr>
          </a:solidFill>
        </a:ln>
      </a:spPr>
      <a:bodyPr wrap="none" rtlCol="0">
        <a:spAutoFit/>
      </a:bodyPr>
      <a:lstStyle>
        <a:defPPr>
          <a:defRPr dirty="0" err="1" smtClean="0">
            <a:ln>
              <a:solidFill>
                <a:schemeClr val="accent1">
                  <a:lumMod val="20000"/>
                  <a:lumOff val="80000"/>
                </a:schemeClr>
              </a:solidFill>
            </a:ln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 level design" id="{00E2FDB5-77A3-416C-8232-A2B8AB0B9A01}" vid="{6E3E8A63-E899-4F92-AFE5-C80B3CCFC0B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63AA760-FEA7-44E2-BB85-0893DB8CD7D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 design slides (Level design)</Template>
  <TotalTime>0</TotalTime>
  <Words>185</Words>
  <Application>Microsoft Office PowerPoint</Application>
  <PresentationFormat>Widescreen</PresentationFormat>
  <Paragraphs>56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Century Gothic</vt:lpstr>
      <vt:lpstr>Times New Roman</vt:lpstr>
      <vt:lpstr>Wingdings</vt:lpstr>
      <vt:lpstr>Presentation level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2015-07-29T05:08:48Z</dcterms:created>
  <dcterms:modified xsi:type="dcterms:W3CDTF">2016-10-07T13:41:41Z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TC034605409991</vt:lpwstr>
  </property>
</Properties>
</file>