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2" r:id="rId2"/>
    <p:sldId id="434" r:id="rId3"/>
    <p:sldId id="451" r:id="rId4"/>
    <p:sldId id="450" r:id="rId5"/>
    <p:sldId id="449" r:id="rId6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0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2563" y="0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algn="r"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8888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2563" y="8878888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A0EEF73D-71C5-4489-B165-D5CA5DB3D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77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563" y="0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algn="r"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38650"/>
            <a:ext cx="51657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888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563" y="8878888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2AC005BB-D86C-4922-A4D3-69EBA4278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7F6415-2B80-4FBE-9065-EC2F720AD9B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0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2B74D3-8817-4B73-9EB7-847B69DB7A6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17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E15F33-BA8B-48B1-AA5B-B3F4B04F70A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72013" cy="35036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56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362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15774E-1D4F-4903-9E59-35F9D2D64B4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72013" cy="35036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56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54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12AA9-7899-45BD-94E9-74F6EC664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481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A45D-BB29-4E67-99F9-0191F84BA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25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64E7-3B5A-4375-93A6-FCF0210A4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799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74D1B-E364-45BA-855D-6DB513293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9800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8BA2-3DEA-4C6E-8103-A112DD13C8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6493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93D9-35FD-427E-95C3-74D32C57F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09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020C9-4B1D-405A-9A77-25E6FD18C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3436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6BE0B-8BB8-4BE7-92D5-053AD4211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69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C1DC-EEA5-4C0E-B6D9-59A64E461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432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5532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DCBAA-A99A-457B-91BE-1DA964F5C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147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BCB6-7F8B-4B87-A400-A99CAD4731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685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B0BDF-768C-4DF8-A643-6BB1E94B7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7020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713B-DB3E-4F4C-914B-FA4C4EE3B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9188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5532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5511D7-B0E7-4A4C-9A23-FB8C7D8A8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64" r:id="rId2"/>
    <p:sldLayoutId id="2147483754" r:id="rId3"/>
    <p:sldLayoutId id="2147483755" r:id="rId4"/>
    <p:sldLayoutId id="2147483756" r:id="rId5"/>
    <p:sldLayoutId id="2147483765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sz="3200"/>
              <a:t>Moran’s  </a:t>
            </a:r>
            <a:r>
              <a:rPr lang="en-US" altLang="en-US" sz="3200" i="1"/>
              <a:t>I</a:t>
            </a:r>
            <a:r>
              <a:rPr lang="en-US" altLang="en-US" sz="3200"/>
              <a:t>  and Correlation Coefficient </a:t>
            </a:r>
            <a:r>
              <a:rPr lang="en-US" altLang="en-US" sz="3200" i="1"/>
              <a:t>r</a:t>
            </a:r>
            <a:br>
              <a:rPr lang="en-US" altLang="en-US" sz="3200" i="1"/>
            </a:br>
            <a:r>
              <a:rPr lang="en-US" altLang="en-US" sz="3200" i="1"/>
              <a:t>Differences and Similarities</a:t>
            </a:r>
            <a:endParaRPr lang="en-US" altLang="en-US" sz="3600" i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106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Correlation Coefficient </a:t>
            </a:r>
            <a:r>
              <a:rPr lang="en-US" altLang="en-US" sz="2800" b="1" i="1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Relationship between </a:t>
            </a:r>
            <a:r>
              <a:rPr lang="en-US" altLang="en-US" sz="2400" u="sng"/>
              <a:t>two</a:t>
            </a:r>
            <a:r>
              <a:rPr lang="en-US" altLang="en-US" sz="2400"/>
              <a:t> variables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7338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   Moran’s I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latin typeface="+mn-lt"/>
                <a:cs typeface="+mn-cs"/>
              </a:rPr>
              <a:t>Involves </a:t>
            </a:r>
            <a:r>
              <a:rPr lang="en-US" sz="2400" u="sng" kern="0" dirty="0">
                <a:latin typeface="+mn-lt"/>
                <a:cs typeface="+mn-cs"/>
              </a:rPr>
              <a:t>one</a:t>
            </a:r>
            <a:r>
              <a:rPr lang="en-US" sz="2400" kern="0" dirty="0">
                <a:latin typeface="+mn-lt"/>
                <a:cs typeface="+mn-cs"/>
              </a:rPr>
              <a:t> variable only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latin typeface="+mn-lt"/>
                <a:cs typeface="+mn-cs"/>
              </a:rPr>
              <a:t>Correlation between variable, X,  and  the  “spatial lag” of X formed by averaging all the values of X for the neighboring polygons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47800" y="2133600"/>
            <a:ext cx="2209800" cy="1371600"/>
            <a:chOff x="6019801" y="838200"/>
            <a:chExt cx="3124199" cy="2076510"/>
          </a:xfrm>
        </p:grpSpPr>
        <p:pic>
          <p:nvPicPr>
            <p:cNvPr id="28697" name="Picture 6" descr="Scatterplot r=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0" y="838200"/>
              <a:ext cx="3016250" cy="200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8" name="TextBox 26"/>
            <p:cNvSpPr txBox="1">
              <a:spLocks noChangeArrowheads="1"/>
            </p:cNvSpPr>
            <p:nvPr/>
          </p:nvSpPr>
          <p:spPr bwMode="auto">
            <a:xfrm>
              <a:off x="7010400" y="2514600"/>
              <a:ext cx="13099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Education</a:t>
              </a:r>
            </a:p>
          </p:txBody>
        </p:sp>
        <p:sp>
          <p:nvSpPr>
            <p:cNvPr id="28699" name="TextBox 27"/>
            <p:cNvSpPr txBox="1">
              <a:spLocks noChangeArrowheads="1"/>
            </p:cNvSpPr>
            <p:nvPr/>
          </p:nvSpPr>
          <p:spPr bwMode="auto">
            <a:xfrm rot="-5400000">
              <a:off x="5721963" y="1745638"/>
              <a:ext cx="99578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Income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105400" y="2133600"/>
            <a:ext cx="2438400" cy="1371600"/>
            <a:chOff x="5029200" y="2590800"/>
            <a:chExt cx="2438399" cy="1371600"/>
          </a:xfrm>
        </p:grpSpPr>
        <p:pic>
          <p:nvPicPr>
            <p:cNvPr id="28693" name="Picture 5" descr="Scatterplot r=-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3605" y="2590800"/>
              <a:ext cx="2303994" cy="1327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4" name="Oval 18"/>
            <p:cNvSpPr>
              <a:spLocks noChangeArrowheads="1"/>
            </p:cNvSpPr>
            <p:nvPr/>
          </p:nvSpPr>
          <p:spPr bwMode="auto">
            <a:xfrm>
              <a:off x="6560553" y="2741792"/>
              <a:ext cx="814886" cy="301983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r = -0.71</a:t>
              </a:r>
            </a:p>
          </p:txBody>
        </p:sp>
        <p:sp>
          <p:nvSpPr>
            <p:cNvPr id="28695" name="TextBox 28"/>
            <p:cNvSpPr txBox="1">
              <a:spLocks noChangeArrowheads="1"/>
            </p:cNvSpPr>
            <p:nvPr/>
          </p:nvSpPr>
          <p:spPr bwMode="auto">
            <a:xfrm>
              <a:off x="6036697" y="3698125"/>
              <a:ext cx="575746" cy="264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Price</a:t>
              </a:r>
            </a:p>
          </p:txBody>
        </p:sp>
        <p:sp>
          <p:nvSpPr>
            <p:cNvPr id="28696" name="TextBox 29"/>
            <p:cNvSpPr txBox="1">
              <a:spLocks noChangeArrowheads="1"/>
            </p:cNvSpPr>
            <p:nvPr/>
          </p:nvSpPr>
          <p:spPr bwMode="auto">
            <a:xfrm rot="-5400000">
              <a:off x="4797037" y="3307057"/>
              <a:ext cx="769953" cy="305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Quantity</a:t>
              </a:r>
            </a:p>
          </p:txBody>
        </p:sp>
      </p:grpSp>
      <p:sp>
        <p:nvSpPr>
          <p:cNvPr id="22537" name="TextBox 18"/>
          <p:cNvSpPr txBox="1">
            <a:spLocks noChangeArrowheads="1"/>
          </p:cNvSpPr>
          <p:nvPr/>
        </p:nvSpPr>
        <p:spPr bwMode="auto">
          <a:xfrm>
            <a:off x="4114800" y="2514600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or</a:t>
            </a:r>
          </a:p>
        </p:txBody>
      </p:sp>
      <p:sp>
        <p:nvSpPr>
          <p:cNvPr id="22538" name="Oval 18"/>
          <p:cNvSpPr>
            <a:spLocks noChangeArrowheads="1"/>
          </p:cNvSpPr>
          <p:nvPr/>
        </p:nvSpPr>
        <p:spPr bwMode="auto">
          <a:xfrm>
            <a:off x="1752600" y="2362200"/>
            <a:ext cx="814388" cy="301625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 = 0.71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9600" y="5181600"/>
            <a:ext cx="3200400" cy="1604448"/>
            <a:chOff x="4619297" y="838200"/>
            <a:chExt cx="4524703" cy="2427899"/>
          </a:xfrm>
        </p:grpSpPr>
        <p:pic>
          <p:nvPicPr>
            <p:cNvPr id="28690" name="Picture 6" descr="Scatterplot r=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0" y="838200"/>
              <a:ext cx="3016250" cy="200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1" name="TextBox 26"/>
            <p:cNvSpPr txBox="1">
              <a:spLocks noChangeArrowheads="1"/>
            </p:cNvSpPr>
            <p:nvPr/>
          </p:nvSpPr>
          <p:spPr bwMode="auto">
            <a:xfrm>
              <a:off x="6805897" y="2660359"/>
              <a:ext cx="2062800" cy="605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Crime Rate</a:t>
              </a:r>
            </a:p>
          </p:txBody>
        </p:sp>
        <p:sp>
          <p:nvSpPr>
            <p:cNvPr id="28692" name="TextBox 27"/>
            <p:cNvSpPr txBox="1">
              <a:spLocks noChangeArrowheads="1"/>
            </p:cNvSpPr>
            <p:nvPr/>
          </p:nvSpPr>
          <p:spPr bwMode="auto">
            <a:xfrm>
              <a:off x="4619297" y="953562"/>
              <a:ext cx="1939157" cy="1537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Crime in nearby area</a:t>
              </a:r>
            </a:p>
          </p:txBody>
        </p:sp>
      </p:grpSp>
      <p:sp>
        <p:nvSpPr>
          <p:cNvPr id="22540" name="Oval 18"/>
          <p:cNvSpPr>
            <a:spLocks noChangeArrowheads="1"/>
          </p:cNvSpPr>
          <p:nvPr/>
        </p:nvSpPr>
        <p:spPr bwMode="auto">
          <a:xfrm>
            <a:off x="1905000" y="5334000"/>
            <a:ext cx="814388" cy="301625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 = 0.71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648200" y="5105400"/>
            <a:ext cx="3613150" cy="1543050"/>
            <a:chOff x="4267200" y="2590800"/>
            <a:chExt cx="3613819" cy="1543110"/>
          </a:xfrm>
        </p:grpSpPr>
        <p:pic>
          <p:nvPicPr>
            <p:cNvPr id="28686" name="Picture 5" descr="Scatterplot r=-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3605" y="2590800"/>
              <a:ext cx="2303994" cy="1327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7" name="Oval 18"/>
            <p:cNvSpPr>
              <a:spLocks noChangeArrowheads="1"/>
            </p:cNvSpPr>
            <p:nvPr/>
          </p:nvSpPr>
          <p:spPr bwMode="auto">
            <a:xfrm>
              <a:off x="6560553" y="2741792"/>
              <a:ext cx="814886" cy="301983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r = -0.71</a:t>
              </a:r>
            </a:p>
          </p:txBody>
        </p:sp>
        <p:sp>
          <p:nvSpPr>
            <p:cNvPr id="28688" name="TextBox 28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26232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Grocery Store Density</a:t>
              </a:r>
            </a:p>
          </p:txBody>
        </p:sp>
        <p:sp>
          <p:nvSpPr>
            <p:cNvPr id="28689" name="TextBox 29"/>
            <p:cNvSpPr txBox="1">
              <a:spLocks noChangeArrowheads="1"/>
            </p:cNvSpPr>
            <p:nvPr/>
          </p:nvSpPr>
          <p:spPr bwMode="auto">
            <a:xfrm>
              <a:off x="4267200" y="2590800"/>
              <a:ext cx="121919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Grocery Store Density Nearby</a:t>
              </a:r>
            </a:p>
          </p:txBody>
        </p:sp>
      </p:grp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12897" y="6553200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Material from Prof. Briggs  UT Dallas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8" grpId="0"/>
      <p:bldP spid="22537" grpId="0"/>
      <p:bldP spid="22538" grpId="0" animBg="1"/>
      <p:bldP spid="225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010400" cy="609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Formula for Moran’s  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644" y="4114800"/>
            <a:ext cx="9144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Where: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i="1" dirty="0"/>
              <a:t>    N</a:t>
            </a:r>
            <a:r>
              <a:rPr lang="en-US" altLang="en-US" sz="2800" dirty="0"/>
              <a:t>       is the number of observations (points or polygons)</a:t>
            </a:r>
            <a:br>
              <a:rPr lang="en-US" altLang="en-US" sz="2800" dirty="0"/>
            </a:br>
            <a:r>
              <a:rPr lang="en-US" altLang="en-US" sz="2800" dirty="0"/>
              <a:t>          is the mean of the variable</a:t>
            </a:r>
            <a:br>
              <a:rPr lang="en-US" altLang="en-US" sz="2800" dirty="0"/>
            </a:br>
            <a:r>
              <a:rPr lang="en-US" altLang="en-US" sz="2800" dirty="0"/>
              <a:t>X</a:t>
            </a:r>
            <a:r>
              <a:rPr lang="en-US" altLang="en-US" sz="2800" baseline="-25000" dirty="0"/>
              <a:t>i        </a:t>
            </a:r>
            <a:r>
              <a:rPr lang="en-US" altLang="en-US" sz="2800" dirty="0"/>
              <a:t> is the variable value at a particular location</a:t>
            </a:r>
            <a:br>
              <a:rPr lang="en-US" altLang="en-US" sz="2800" dirty="0"/>
            </a:br>
            <a:r>
              <a:rPr lang="en-US" altLang="en-US" sz="2800" dirty="0" err="1"/>
              <a:t>X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      is the variable value at another location</a:t>
            </a:r>
            <a:br>
              <a:rPr lang="en-US" altLang="en-US" sz="2800" dirty="0"/>
            </a:b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ij</a:t>
            </a:r>
            <a:r>
              <a:rPr lang="en-US" altLang="en-US" sz="2800" dirty="0"/>
              <a:t>     is a weight indexing location of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dirty="0"/>
              <a:t>relative to</a:t>
            </a:r>
            <a:r>
              <a:rPr lang="en-US" altLang="en-US" sz="2800" i="1" dirty="0"/>
              <a:t> j</a:t>
            </a:r>
            <a:r>
              <a:rPr lang="en-US" altLang="en-US" sz="2800" dirty="0"/>
              <a:t> </a:t>
            </a:r>
          </a:p>
        </p:txBody>
      </p:sp>
      <p:graphicFrame>
        <p:nvGraphicFramePr>
          <p:cNvPr id="30724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1676400"/>
          <a:ext cx="496728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4" imgW="1866900" imgH="889000" progId="Equation.3">
                  <p:embed/>
                </p:oleObj>
              </mc:Choice>
              <mc:Fallback>
                <p:oleObj name="Equation" r:id="rId4" imgW="1866900" imgH="889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496728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9816"/>
              </p:ext>
            </p:extLst>
          </p:nvPr>
        </p:nvGraphicFramePr>
        <p:xfrm>
          <a:off x="533400" y="4820194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6" imgW="126835" imgH="152202" progId="Equation.3">
                  <p:embed/>
                </p:oleObj>
              </mc:Choice>
              <mc:Fallback>
                <p:oleObj name="Equation" r:id="rId6" imgW="126835" imgH="1522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20194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19800" y="6477000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Material from Prof. Briggs  UT Dallas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Candidate Neighbor Relationship: </a:t>
            </a:r>
            <a:br>
              <a:rPr lang="en-US" altLang="en-US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en-US" sz="3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W-Matrix for Moran’s I</a:t>
            </a:r>
            <a:endParaRPr lang="en-US" sz="3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8610600" cy="23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600200"/>
            <a:ext cx="86106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Diagonal Elements are always set to zero</a:t>
            </a:r>
          </a:p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 w-matrix can be specified in many ways: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 weight for any two different locations is a constant.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All observations within a specified distance have a fixed weight.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K nearest neighbors have a fixed weight, and all others are zero.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Weight is proportional to inverse distance, inverse distance squared, or inverse distance up to a specified distance.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072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336550"/>
          <a:ext cx="48910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Equation" r:id="rId4" imgW="1739900" imgH="1054100" progId="Equation.3">
                  <p:embed/>
                </p:oleObj>
              </mc:Choice>
              <mc:Fallback>
                <p:oleObj name="Equation" r:id="rId4" imgW="1739900" imgH="105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6550"/>
                        <a:ext cx="4891088" cy="2963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29000" y="3657600"/>
          <a:ext cx="54864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4" name="Equation" r:id="rId6" imgW="2108200" imgH="1079500" progId="Equation.3">
                  <p:embed/>
                </p:oleObj>
              </mc:Choice>
              <mc:Fallback>
                <p:oleObj name="Equation" r:id="rId6" imgW="2108200" imgH="1079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5486400" cy="2809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52400" y="5334000"/>
            <a:ext cx="3105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Spatial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auto-correlation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5562600" y="0"/>
            <a:ext cx="249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Correlation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Coefficient</a:t>
            </a:r>
          </a:p>
        </p:txBody>
      </p:sp>
      <p:graphicFrame>
        <p:nvGraphicFramePr>
          <p:cNvPr id="32776" name="Object 34"/>
          <p:cNvGraphicFramePr>
            <a:graphicFrameLocks noChangeAspect="1"/>
          </p:cNvGraphicFramePr>
          <p:nvPr/>
        </p:nvGraphicFramePr>
        <p:xfrm>
          <a:off x="304800" y="4191000"/>
          <a:ext cx="21336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5" name="Equation" r:id="rId8" imgW="1651000" imgH="889000" progId="Equation.3">
                  <p:embed/>
                </p:oleObj>
              </mc:Choice>
              <mc:Fallback>
                <p:oleObj name="Equation" r:id="rId8" imgW="1651000" imgH="8890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2133600" cy="1147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35"/>
          <p:cNvSpPr txBox="1">
            <a:spLocks noChangeArrowheads="1"/>
          </p:cNvSpPr>
          <p:nvPr/>
        </p:nvSpPr>
        <p:spPr bwMode="auto">
          <a:xfrm>
            <a:off x="2743200" y="45720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=</a:t>
            </a:r>
          </a:p>
        </p:txBody>
      </p:sp>
      <p:sp>
        <p:nvSpPr>
          <p:cNvPr id="32778" name="Rectangle 16"/>
          <p:cNvSpPr>
            <a:spLocks noChangeArrowheads="1"/>
          </p:cNvSpPr>
          <p:nvPr/>
        </p:nvSpPr>
        <p:spPr bwMode="auto">
          <a:xfrm>
            <a:off x="5410200" y="1447800"/>
            <a:ext cx="35814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/>
              <a:t>Note the similarity of the numerator (top) to the measures of spatial association discussed earlier if we view Yi as being the Xi for the neighboring polygon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/>
              <a:t>(see next slide)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84331" y="6534604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Material from Prof. Briggs  UT Dallas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84331" y="6534604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Material from Prof. Briggs  UT Dallas</a:t>
            </a:r>
          </a:p>
        </p:txBody>
      </p:sp>
      <p:graphicFrame>
        <p:nvGraphicFramePr>
          <p:cNvPr id="3482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336550"/>
          <a:ext cx="48910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Equation" r:id="rId4" imgW="1739900" imgH="1054100" progId="Equation.3">
                  <p:embed/>
                </p:oleObj>
              </mc:Choice>
              <mc:Fallback>
                <p:oleObj name="Equation" r:id="rId4" imgW="1739900" imgH="105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6550"/>
                        <a:ext cx="4891088" cy="2963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29000" y="3657600"/>
          <a:ext cx="54864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4" name="Equation" r:id="rId6" imgW="2108200" imgH="1079500" progId="Equation.3">
                  <p:embed/>
                </p:oleObj>
              </mc:Choice>
              <mc:Fallback>
                <p:oleObj name="Equation" r:id="rId6" imgW="2108200" imgH="1079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5486400" cy="2809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905000" y="1143000"/>
            <a:ext cx="3200400" cy="2819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4343400" y="990600"/>
            <a:ext cx="35052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1905000" y="2667000"/>
            <a:ext cx="29718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11"/>
          <p:cNvSpPr>
            <a:spLocks noChangeShapeType="1"/>
          </p:cNvSpPr>
          <p:nvPr/>
        </p:nvSpPr>
        <p:spPr bwMode="auto">
          <a:xfrm>
            <a:off x="1371600" y="1066800"/>
            <a:ext cx="327660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1371600" y="5943600"/>
            <a:ext cx="1992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Moran’s I</a:t>
            </a:r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5181600" y="152400"/>
            <a:ext cx="249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Correlation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Coefficient</a:t>
            </a:r>
          </a:p>
        </p:txBody>
      </p:sp>
      <p:sp>
        <p:nvSpPr>
          <p:cNvPr id="16" name="Oval 15"/>
          <p:cNvSpPr/>
          <p:nvPr/>
        </p:nvSpPr>
        <p:spPr>
          <a:xfrm>
            <a:off x="4876800" y="39624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229600" y="39624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24400" y="51054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0" y="609600"/>
            <a:ext cx="1219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66800" y="19050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833" name="Rectangle 20"/>
          <p:cNvSpPr>
            <a:spLocks noChangeArrowheads="1"/>
          </p:cNvSpPr>
          <p:nvPr/>
        </p:nvSpPr>
        <p:spPr bwMode="auto">
          <a:xfrm>
            <a:off x="0" y="3429000"/>
            <a:ext cx="2971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Yi is the Xi for the neighboring polygon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38400" y="3581400"/>
            <a:ext cx="304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5" name="TextBox 23"/>
          <p:cNvSpPr txBox="1">
            <a:spLocks noChangeArrowheads="1"/>
          </p:cNvSpPr>
          <p:nvPr/>
        </p:nvSpPr>
        <p:spPr bwMode="auto">
          <a:xfrm>
            <a:off x="6934200" y="18288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Spatial weights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6477000" y="21336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37" name="Object 34"/>
          <p:cNvGraphicFramePr>
            <a:graphicFrameLocks noChangeAspect="1"/>
          </p:cNvGraphicFramePr>
          <p:nvPr/>
        </p:nvGraphicFramePr>
        <p:xfrm>
          <a:off x="609600" y="4267200"/>
          <a:ext cx="21336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Equation" r:id="rId8" imgW="1651000" imgH="889000" progId="Equation.3">
                  <p:embed/>
                </p:oleObj>
              </mc:Choice>
              <mc:Fallback>
                <p:oleObj name="Equation" r:id="rId8" imgW="1651000" imgH="8890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2133600" cy="1147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8" name="TextBox 23"/>
          <p:cNvSpPr txBox="1">
            <a:spLocks noChangeArrowheads="1"/>
          </p:cNvSpPr>
          <p:nvPr/>
        </p:nvSpPr>
        <p:spPr bwMode="auto">
          <a:xfrm>
            <a:off x="2895600" y="4648200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=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27058</TotalTime>
  <Words>256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Microsoft Sans Serif</vt:lpstr>
      <vt:lpstr>Times New Roman</vt:lpstr>
      <vt:lpstr>Default Design</vt:lpstr>
      <vt:lpstr>Equation</vt:lpstr>
      <vt:lpstr>Moran’s  I  and Correlation Coefficient r Differences and Similarities</vt:lpstr>
      <vt:lpstr>Formula for Moran’s  I</vt:lpstr>
      <vt:lpstr>Candidate Neighbor Relationship:  W-Matrix for Moran’s I</vt:lpstr>
      <vt:lpstr>PowerPoint Presentation</vt:lpstr>
      <vt:lpstr>PowerPoint Presentation</vt:lpstr>
    </vt:vector>
  </TitlesOfParts>
  <Company>UT-Dallas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Statistics</dc:title>
  <dc:creator>briggs</dc:creator>
  <cp:lastModifiedBy>Viswanath Gunturi</cp:lastModifiedBy>
  <cp:revision>427</cp:revision>
  <dcterms:created xsi:type="dcterms:W3CDTF">2003-04-11T20:31:59Z</dcterms:created>
  <dcterms:modified xsi:type="dcterms:W3CDTF">2016-11-16T14:11:13Z</dcterms:modified>
</cp:coreProperties>
</file>