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2"/>
  </p:sldMasterIdLst>
  <p:notesMasterIdLst>
    <p:notesMasterId r:id="rId33"/>
  </p:notesMasterIdLst>
  <p:handoutMasterIdLst>
    <p:handoutMasterId r:id="rId34"/>
  </p:handoutMasterIdLst>
  <p:sldIdLst>
    <p:sldId id="257" r:id="rId3"/>
    <p:sldId id="371" r:id="rId4"/>
    <p:sldId id="375" r:id="rId5"/>
    <p:sldId id="376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3" r:id="rId16"/>
    <p:sldId id="402" r:id="rId17"/>
    <p:sldId id="377" r:id="rId18"/>
    <p:sldId id="378" r:id="rId19"/>
    <p:sldId id="379" r:id="rId20"/>
    <p:sldId id="380" r:id="rId21"/>
    <p:sldId id="381" r:id="rId22"/>
    <p:sldId id="382" r:id="rId23"/>
    <p:sldId id="386" r:id="rId24"/>
    <p:sldId id="387" r:id="rId25"/>
    <p:sldId id="388" r:id="rId26"/>
    <p:sldId id="383" r:id="rId27"/>
    <p:sldId id="384" r:id="rId28"/>
    <p:sldId id="385" r:id="rId29"/>
    <p:sldId id="389" r:id="rId30"/>
    <p:sldId id="390" r:id="rId31"/>
    <p:sldId id="392" r:id="rId3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E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EC5634BF-B737-4AF7-AD8C-041ACB193BC1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02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EC5634BF-B737-4AF7-AD8C-041ACB193BC1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555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EC5634BF-B737-4AF7-AD8C-041ACB193BC1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707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65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269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504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959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71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966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4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95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043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58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965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435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E84A-A327-4B23-A194-DFBB558EE884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9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126AAD4C-4439-4CC1-AD5A-B03299905AF5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2617048B-CEFE-41F4-AD67-E9FD450ABE8A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3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DF3A6B39-529A-4D5F-BEC0-47F0923C293D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30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6E1F293E-1352-47A2-98FD-60DD5E3FD25B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F6029A84-3806-4A23-BB66-CA9C1D5569FC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18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58893809-0E6E-4D63-8ED1-5F72128603FF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22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EC5634BF-B737-4AF7-AD8C-041ACB193BC1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33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11/17/2016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11/17/2016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11/17/2016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11/17/2016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11/17/2016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11/17/2016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11/17/2016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apps/pubs/default.aspx?id=13803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/>
              <a:t>Trends: </a:t>
            </a:r>
            <a:r>
              <a:rPr lang="en-US" dirty="0" err="1"/>
              <a:t>Spatio</a:t>
            </a:r>
            <a:r>
              <a:rPr lang="en-US" dirty="0"/>
              <a:t>-temporal graphs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Introduction to Spatial Computing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57200"/>
          </a:xfrm>
        </p:spPr>
        <p:txBody>
          <a:bodyPr/>
          <a:lstStyle/>
          <a:p>
            <a:pPr marL="341869" indent="-341869" defTabSz="913076">
              <a:defRPr/>
            </a:pPr>
            <a:r>
              <a:rPr lang="en-US" altLang="en-US" sz="2100" dirty="0">
                <a:latin typeface="Helvetica" pitchFamily="34" charset="0"/>
              </a:rPr>
              <a:t>Candidate routes should be evaluated from the perspective of a travelers</a:t>
            </a:r>
          </a:p>
        </p:txBody>
      </p:sp>
      <p:pic>
        <p:nvPicPr>
          <p:cNvPr id="26627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1"/>
            <a:ext cx="20589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8200" y="1600201"/>
            <a:ext cx="49530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Helvetica" pitchFamily="34" charset="0"/>
              </a:rPr>
              <a:t>Compare routes for 5:00pm departure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Helvetica" pitchFamily="34" charset="0"/>
              </a:rPr>
              <a:t>I-35W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Helvetica" pitchFamily="34" charset="0"/>
              </a:rPr>
              <a:t>Hiawatha Route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57400" y="3733800"/>
            <a:ext cx="4173538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900" b="1" i="1" u="sng" dirty="0">
                <a:latin typeface="Helvetica" pitchFamily="34" charset="0"/>
              </a:rPr>
              <a:t>Legend: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A-I-D:</a:t>
            </a:r>
            <a:r>
              <a:rPr lang="en-US" sz="1900" i="1" dirty="0">
                <a:latin typeface="Helvetica" pitchFamily="34" charset="0"/>
              </a:rPr>
              <a:t>   UMN-I35W-Airport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A-H-D</a:t>
            </a:r>
            <a:r>
              <a:rPr lang="en-US" sz="1900" i="1" dirty="0">
                <a:latin typeface="Helvetica" pitchFamily="34" charset="0"/>
              </a:rPr>
              <a:t>: UMN-Hiawatha-Airport</a:t>
            </a:r>
          </a:p>
        </p:txBody>
      </p:sp>
      <p:sp>
        <p:nvSpPr>
          <p:cNvPr id="26630" name="TextBox 14"/>
          <p:cNvSpPr txBox="1">
            <a:spLocks noChangeArrowheads="1"/>
          </p:cNvSpPr>
          <p:nvPr/>
        </p:nvSpPr>
        <p:spPr bwMode="auto">
          <a:xfrm>
            <a:off x="7253288" y="2906715"/>
            <a:ext cx="202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Helvetica" panose="020B0604020202020204" pitchFamily="34" charset="0"/>
              </a:rPr>
              <a:t>Digital Road Map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7050" y="5105400"/>
          <a:ext cx="4164014" cy="1350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6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Path</a:t>
                      </a: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Helvetica" pitchFamily="34" charset="0"/>
                        </a:rPr>
                        <a:t>Cost from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>
                          <a:latin typeface="Helvetica" pitchFamily="34" charset="0"/>
                        </a:rPr>
                        <a:t>Traveler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Pers.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Helvetica" pitchFamily="34" charset="0"/>
                        </a:rPr>
                        <a:t>5:00PM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>
                          <a:latin typeface="Helvetica" pitchFamily="34" charset="0"/>
                        </a:rPr>
                        <a:t>Snapshot</a:t>
                      </a:r>
                    </a:p>
                  </a:txBody>
                  <a:tcPr marL="91417" marR="91417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A-I-D</a:t>
                      </a: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27 </a:t>
                      </a:r>
                      <a:r>
                        <a:rPr lang="en-US" sz="1800" dirty="0" err="1">
                          <a:latin typeface="Helvetica" pitchFamily="34" charset="0"/>
                        </a:rPr>
                        <a:t>mins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20 </a:t>
                      </a:r>
                      <a:r>
                        <a:rPr lang="en-US" sz="1800" dirty="0" err="1">
                          <a:latin typeface="Helvetica" pitchFamily="34" charset="0"/>
                        </a:rPr>
                        <a:t>mins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A-H-D</a:t>
                      </a: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25 </a:t>
                      </a:r>
                      <a:r>
                        <a:rPr lang="en-US" sz="1800" dirty="0" err="1">
                          <a:latin typeface="Helvetica" pitchFamily="34" charset="0"/>
                        </a:rPr>
                        <a:t>mins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25 </a:t>
                      </a:r>
                      <a:r>
                        <a:rPr lang="en-US" sz="1800" dirty="0" err="1">
                          <a:latin typeface="Helvetica" pitchFamily="34" charset="0"/>
                        </a:rPr>
                        <a:t>mins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marL="91417" marR="91417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49" name="Picture 11" descr="Y:\CTS_scholars_talk\sn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14690"/>
            <a:ext cx="3352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Y:\CTS_scholars_talk\red_car-ic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1" y="3235328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067800" cy="762000"/>
          </a:xfrm>
        </p:spPr>
        <p:txBody>
          <a:bodyPr/>
          <a:lstStyle/>
          <a:p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Challenges of TD Roadmap based Routing Services</a:t>
            </a:r>
          </a:p>
        </p:txBody>
      </p:sp>
    </p:spTree>
    <p:extLst>
      <p:ext uri="{BB962C8B-B14F-4D97-AF65-F5344CB8AC3E}">
        <p14:creationId xmlns:p14="http://schemas.microsoft.com/office/powerpoint/2010/main" val="39416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4218 0.0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57200"/>
          </a:xfrm>
        </p:spPr>
        <p:txBody>
          <a:bodyPr/>
          <a:lstStyle/>
          <a:p>
            <a:pPr marL="341869" indent="-341869" defTabSz="913076">
              <a:defRPr/>
            </a:pPr>
            <a:r>
              <a:rPr lang="en-US" altLang="en-US" sz="2100" dirty="0">
                <a:latin typeface="Helvetica" pitchFamily="34" charset="0"/>
              </a:rPr>
              <a:t>Candidate routes should be evaluated from the perspective of a travelers</a:t>
            </a:r>
          </a:p>
        </p:txBody>
      </p:sp>
      <p:pic>
        <p:nvPicPr>
          <p:cNvPr id="27651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1"/>
            <a:ext cx="2514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8200" y="1600200"/>
            <a:ext cx="49530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Helvetica" pitchFamily="34" charset="0"/>
              </a:rPr>
              <a:t>Compare routes for 5:00pm departure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Helvetica" pitchFamily="34" charset="0"/>
              </a:rPr>
              <a:t>I-35W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Helvetica" pitchFamily="34" charset="0"/>
              </a:rPr>
              <a:t>Hiawatha Route</a:t>
            </a:r>
            <a:endParaRPr lang="en-US" altLang="en-US" dirty="0">
              <a:latin typeface="Helvetica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57400" y="3733800"/>
            <a:ext cx="4173538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900" b="1" i="1" u="sng" dirty="0">
                <a:latin typeface="Helvetica" pitchFamily="34" charset="0"/>
              </a:rPr>
              <a:t>Legend: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A-I-D:</a:t>
            </a:r>
            <a:r>
              <a:rPr lang="en-US" sz="1900" i="1" dirty="0">
                <a:latin typeface="Helvetica" pitchFamily="34" charset="0"/>
              </a:rPr>
              <a:t>   UMN-I35W-Airport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A-H-D</a:t>
            </a:r>
            <a:r>
              <a:rPr lang="en-US" sz="1900" i="1" dirty="0">
                <a:latin typeface="Helvetica" pitchFamily="34" charset="0"/>
              </a:rPr>
              <a:t>: UMN-Hiawatha-Airport</a:t>
            </a:r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7253288" y="2845593"/>
            <a:ext cx="202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Helvetica" panose="020B0604020202020204" pitchFamily="34" charset="0"/>
              </a:rPr>
              <a:t>Digital Road Map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7050" y="5105401"/>
          <a:ext cx="4164014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87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Path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Helvetica" pitchFamily="34" charset="0"/>
                        </a:rPr>
                        <a:t>Cost from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>
                          <a:latin typeface="Helvetica" pitchFamily="34" charset="0"/>
                        </a:rPr>
                        <a:t>Traveler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Pers.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Helvetica" pitchFamily="34" charset="0"/>
                        </a:rPr>
                        <a:t>5:00PM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>
                          <a:latin typeface="Helvetica" pitchFamily="34" charset="0"/>
                        </a:rPr>
                        <a:t>Snapshot</a:t>
                      </a: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A-I-D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27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20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A-H-D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Helvetica" pitchFamily="34" charset="0"/>
                        </a:rPr>
                        <a:t>25 </a:t>
                      </a:r>
                      <a:r>
                        <a:rPr lang="en-US" sz="2200" b="1" dirty="0" err="1">
                          <a:latin typeface="Helvetica" pitchFamily="34" charset="0"/>
                        </a:rPr>
                        <a:t>mins</a:t>
                      </a:r>
                      <a:endParaRPr lang="en-US" sz="22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Helvetica" pitchFamily="34" charset="0"/>
                        </a:rPr>
                        <a:t>25 </a:t>
                      </a:r>
                      <a:r>
                        <a:rPr lang="en-US" sz="2200" b="0" dirty="0" err="1">
                          <a:latin typeface="Helvetica" pitchFamily="34" charset="0"/>
                        </a:rPr>
                        <a:t>mins</a:t>
                      </a:r>
                      <a:endParaRPr lang="en-US" sz="2200" b="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673" name="Picture 11" descr="Y:\CTS_scholars_talk\sn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53568"/>
            <a:ext cx="3352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Y:\CTS_scholars_talk\red_car-ic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9" y="5250656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5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067800" cy="762000"/>
          </a:xfrm>
        </p:spPr>
        <p:txBody>
          <a:bodyPr/>
          <a:lstStyle/>
          <a:p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Challenges of TD Roadmap based Routing Services</a:t>
            </a:r>
          </a:p>
        </p:txBody>
      </p:sp>
    </p:spTree>
    <p:extLst>
      <p:ext uri="{BB962C8B-B14F-4D97-AF65-F5344CB8AC3E}">
        <p14:creationId xmlns:p14="http://schemas.microsoft.com/office/powerpoint/2010/main" val="18046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72 L -0.02674 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121229"/>
            <a:ext cx="11060546" cy="665018"/>
          </a:xfrm>
        </p:spPr>
        <p:txBody>
          <a:bodyPr>
            <a:normAutofit fontScale="90000"/>
          </a:bodyPr>
          <a:lstStyle/>
          <a:p>
            <a:pPr defTabSz="913076">
              <a:defRPr/>
            </a:pPr>
            <a:r>
              <a:rPr lang="en-US" sz="3200" dirty="0">
                <a:latin typeface="Helvetica" pitchFamily="34" charset="0"/>
                <a:cs typeface="Helvetica" pitchFamily="34" charset="0"/>
              </a:rPr>
              <a:t>Modelling Traveler’s Frame of Reference: Time Expanded Graphs</a:t>
            </a:r>
            <a:endParaRPr lang="en-US" dirty="0"/>
          </a:p>
        </p:txBody>
      </p:sp>
      <p:pic>
        <p:nvPicPr>
          <p:cNvPr id="28677" name="Picture 7" descr="C:\Users\Viswanath\Downloads\sna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1" y="1871663"/>
            <a:ext cx="3745305" cy="413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C:\Users\Viswanath\Downloads\tegp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74" y="1871663"/>
            <a:ext cx="5725326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741008" y="3450937"/>
            <a:ext cx="1588654" cy="4895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32370" y="5760720"/>
            <a:ext cx="4234758" cy="7200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Some edges are not drawn in the TEG to reduce clutter!</a:t>
            </a:r>
          </a:p>
        </p:txBody>
      </p:sp>
    </p:spTree>
    <p:extLst>
      <p:ext uri="{BB962C8B-B14F-4D97-AF65-F5344CB8AC3E}">
        <p14:creationId xmlns:p14="http://schemas.microsoft.com/office/powerpoint/2010/main" val="1972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71" y="3104459"/>
            <a:ext cx="11235209" cy="665018"/>
          </a:xfrm>
        </p:spPr>
        <p:txBody>
          <a:bodyPr>
            <a:normAutofit/>
          </a:bodyPr>
          <a:lstStyle/>
          <a:p>
            <a:pPr defTabSz="913076">
              <a:defRPr/>
            </a:pPr>
            <a:r>
              <a:rPr lang="en-US" sz="3200" dirty="0">
                <a:latin typeface="Helvetica" pitchFamily="34" charset="0"/>
                <a:cs typeface="Helvetica" pitchFamily="34" charset="0"/>
              </a:rPr>
              <a:t>Optional Material on </a:t>
            </a:r>
            <a:r>
              <a:rPr lang="en-US" sz="3200" dirty="0" err="1">
                <a:latin typeface="Helvetica" pitchFamily="34" charset="0"/>
                <a:cs typeface="Helvetica" pitchFamily="34" charset="0"/>
              </a:rPr>
              <a:t>Spatio</a:t>
            </a:r>
            <a:r>
              <a:rPr lang="en-US" sz="3200" dirty="0">
                <a:latin typeface="Helvetica" pitchFamily="34" charset="0"/>
                <a:cs typeface="Helvetica" pitchFamily="34" charset="0"/>
              </a:rPr>
              <a:t>-Temporal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1" y="121229"/>
            <a:ext cx="11235209" cy="665018"/>
          </a:xfrm>
        </p:spPr>
        <p:txBody>
          <a:bodyPr>
            <a:normAutofit fontScale="90000"/>
          </a:bodyPr>
          <a:lstStyle/>
          <a:p>
            <a:pPr defTabSz="913076">
              <a:defRPr/>
            </a:pPr>
            <a:r>
              <a:rPr lang="en-US" sz="3200" dirty="0">
                <a:latin typeface="Helvetica" pitchFamily="34" charset="0"/>
                <a:cs typeface="Helvetica" pitchFamily="34" charset="0"/>
              </a:rPr>
              <a:t>Modelling Traveler’s Frame of Reference: Time Aggregated Graphs</a:t>
            </a:r>
            <a:endParaRPr lang="en-US" dirty="0"/>
          </a:p>
        </p:txBody>
      </p:sp>
      <p:pic>
        <p:nvPicPr>
          <p:cNvPr id="28677" name="Picture 7" descr="C:\Users\Viswanath\Downloads\sna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16" y="2043113"/>
            <a:ext cx="3590111" cy="39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904509" y="3712873"/>
            <a:ext cx="1588654" cy="4895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769014" y="2862587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95146" y="3865271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69014" y="4832059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507532" y="3865270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8" idx="7"/>
            <a:endCxn id="4" idx="2"/>
          </p:cNvCxnSpPr>
          <p:nvPr/>
        </p:nvCxnSpPr>
        <p:spPr>
          <a:xfrm flipV="1">
            <a:off x="7642654" y="3107351"/>
            <a:ext cx="1126360" cy="82961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9" idx="2"/>
          </p:cNvCxnSpPr>
          <p:nvPr/>
        </p:nvCxnSpPr>
        <p:spPr>
          <a:xfrm>
            <a:off x="7642654" y="4283108"/>
            <a:ext cx="1126360" cy="79371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6"/>
            <a:endCxn id="10" idx="1"/>
          </p:cNvCxnSpPr>
          <p:nvPr/>
        </p:nvCxnSpPr>
        <p:spPr>
          <a:xfrm>
            <a:off x="9410459" y="3107351"/>
            <a:ext cx="1191010" cy="829609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6"/>
            <a:endCxn id="10" idx="3"/>
          </p:cNvCxnSpPr>
          <p:nvPr/>
        </p:nvCxnSpPr>
        <p:spPr>
          <a:xfrm flipV="1">
            <a:off x="9410459" y="4283107"/>
            <a:ext cx="1191010" cy="793716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85384" y="3024833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[2 2 2 1]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005964" y="2965552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[1 1 2 2]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85384" y="4616010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[1 1 2 1]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814912" y="4715458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[3 1 1 1]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03917" y="3852026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631139" y="3840503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80732" y="4827293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74568" y="2853138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079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1" y="121229"/>
            <a:ext cx="11235209" cy="665018"/>
          </a:xfrm>
        </p:spPr>
        <p:txBody>
          <a:bodyPr>
            <a:normAutofit fontScale="90000"/>
          </a:bodyPr>
          <a:lstStyle/>
          <a:p>
            <a:pPr defTabSz="913076">
              <a:defRPr/>
            </a:pPr>
            <a:r>
              <a:rPr lang="en-US" sz="3200" dirty="0">
                <a:latin typeface="Helvetica" pitchFamily="34" charset="0"/>
                <a:cs typeface="Helvetica" pitchFamily="34" charset="0"/>
              </a:rPr>
              <a:t>Modelling Traveler’s Frame of Reference: Time Aggregated Graphs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600924" y="3297195"/>
            <a:ext cx="1965069" cy="4895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90211" y="2305375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6343" y="3308059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211" y="4274847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28729" y="3308058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8" idx="7"/>
            <a:endCxn id="4" idx="2"/>
          </p:cNvCxnSpPr>
          <p:nvPr/>
        </p:nvCxnSpPr>
        <p:spPr>
          <a:xfrm flipV="1">
            <a:off x="1463851" y="2550139"/>
            <a:ext cx="1126360" cy="82961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9" idx="2"/>
          </p:cNvCxnSpPr>
          <p:nvPr/>
        </p:nvCxnSpPr>
        <p:spPr>
          <a:xfrm>
            <a:off x="1463851" y="3725896"/>
            <a:ext cx="1126360" cy="79371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6"/>
            <a:endCxn id="10" idx="1"/>
          </p:cNvCxnSpPr>
          <p:nvPr/>
        </p:nvCxnSpPr>
        <p:spPr>
          <a:xfrm>
            <a:off x="3231656" y="2550139"/>
            <a:ext cx="1191010" cy="829609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6"/>
            <a:endCxn id="10" idx="3"/>
          </p:cNvCxnSpPr>
          <p:nvPr/>
        </p:nvCxnSpPr>
        <p:spPr>
          <a:xfrm flipV="1">
            <a:off x="3231656" y="3725895"/>
            <a:ext cx="1191010" cy="793716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6581" y="2467621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[2 2 2 1]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27161" y="2408340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[1 1 2 2]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6581" y="4058798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[1 1 2 1]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36109" y="4158246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[3 1 1 1]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25114" y="3294814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52336" y="3283291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01929" y="4270081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95765" y="2295926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2088" y="3899025"/>
            <a:ext cx="2451860" cy="6774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Arrival Time Transformation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9505" y="1811084"/>
            <a:ext cx="2139936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 = 0 1 2 3 ….</a:t>
            </a:r>
          </a:p>
        </p:txBody>
      </p:sp>
      <p:sp>
        <p:nvSpPr>
          <p:cNvPr id="25" name="Oval 24"/>
          <p:cNvSpPr/>
          <p:nvPr/>
        </p:nvSpPr>
        <p:spPr>
          <a:xfrm>
            <a:off x="9526564" y="2364656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52696" y="3367340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526564" y="4334128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265082" y="3367339"/>
            <a:ext cx="641445" cy="489527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6" idx="7"/>
            <a:endCxn id="25" idx="2"/>
          </p:cNvCxnSpPr>
          <p:nvPr/>
        </p:nvCxnSpPr>
        <p:spPr>
          <a:xfrm flipV="1">
            <a:off x="8400204" y="2609420"/>
            <a:ext cx="1126360" cy="82961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5"/>
            <a:endCxn id="27" idx="2"/>
          </p:cNvCxnSpPr>
          <p:nvPr/>
        </p:nvCxnSpPr>
        <p:spPr>
          <a:xfrm>
            <a:off x="8400204" y="3785177"/>
            <a:ext cx="1126360" cy="793715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6"/>
            <a:endCxn id="35" idx="1"/>
          </p:cNvCxnSpPr>
          <p:nvPr/>
        </p:nvCxnSpPr>
        <p:spPr>
          <a:xfrm>
            <a:off x="10168009" y="2609420"/>
            <a:ext cx="1191010" cy="829609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35" idx="3"/>
          </p:cNvCxnSpPr>
          <p:nvPr/>
        </p:nvCxnSpPr>
        <p:spPr>
          <a:xfrm flipV="1">
            <a:off x="10168009" y="3785176"/>
            <a:ext cx="1191010" cy="793716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642934" y="2526902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[2 3 4 4]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635497" y="2445572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[1 2 4 5]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42934" y="4118079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[1 2 4 4]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572462" y="4217527"/>
            <a:ext cx="1385239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[3 2 3 4]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61467" y="3354095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388689" y="3342572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638282" y="4329362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632118" y="2355207"/>
            <a:ext cx="423901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6659" y="2131035"/>
            <a:ext cx="2139936" cy="494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+ + + +</a:t>
            </a:r>
          </a:p>
        </p:txBody>
      </p:sp>
    </p:spTree>
    <p:extLst>
      <p:ext uri="{BB962C8B-B14F-4D97-AF65-F5344CB8AC3E}">
        <p14:creationId xmlns:p14="http://schemas.microsoft.com/office/powerpoint/2010/main" val="8895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87259" y="303244"/>
            <a:ext cx="109573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Sample Query: All start-time </a:t>
            </a:r>
            <a:r>
              <a:rPr lang="en-US" altLang="en-US" sz="3200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Lagrangian</a:t>
            </a: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Shortest Path (ALSP)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819750" y="1486677"/>
                <a:ext cx="10544935" cy="4419600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b="1" u="sng" dirty="0">
                    <a:latin typeface="+mj-lt"/>
                  </a:rPr>
                  <a:t>Input</a:t>
                </a:r>
              </a:p>
              <a:p>
                <a:pPr marL="742950" lvl="1" indent="-28575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A temporally detailed roadmap G = (V,E); V set of nodes, E set of edges</a:t>
                </a:r>
              </a:p>
              <a:p>
                <a:pPr marL="742950" lvl="1" indent="-28575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A source, destination pair</a:t>
                </a:r>
              </a:p>
              <a:p>
                <a:pPr marL="742950" lvl="1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A discrete departure-time interval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=  [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… 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pPr marL="342900" indent="-34290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b="1" u="sng" dirty="0">
                    <a:latin typeface="+mj-lt"/>
                  </a:rPr>
                  <a:t>Output</a:t>
                </a:r>
              </a:p>
              <a:p>
                <a:pPr marL="742950" lvl="1" indent="-28575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A set of routes between source and destination.</a:t>
                </a:r>
              </a:p>
              <a:p>
                <a:pPr marL="742950" lvl="1" indent="-28575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Each route is associated with a set of departure-time instants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marL="342900" indent="-34290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b="1" u="sng" dirty="0">
                    <a:latin typeface="+mj-lt"/>
                  </a:rPr>
                  <a:t>Objective</a:t>
                </a:r>
              </a:p>
              <a:p>
                <a:pPr marL="742950" lvl="1" indent="-285750" defTabSz="4572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/>
                </a:pPr>
                <a:r>
                  <a:rPr lang="en-US" sz="2000" dirty="0">
                    <a:latin typeface="+mj-lt"/>
                  </a:rPr>
                  <a:t>Each route is shortest (as experienced by traveler) for its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0" y="1486677"/>
                <a:ext cx="10544935" cy="4419600"/>
              </a:xfrm>
              <a:prstGeom prst="rect">
                <a:avLst/>
              </a:prstGeom>
              <a:blipFill rotWithShape="0">
                <a:blip r:embed="rId3"/>
                <a:stretch>
                  <a:fillRect l="-231" t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97158" y="72768"/>
            <a:ext cx="11504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2800" dirty="0">
                <a:solidFill>
                  <a:schemeClr val="tx2"/>
                </a:solidFill>
                <a:latin typeface="+mj-lt"/>
              </a:rPr>
              <a:t>All start-time </a:t>
            </a:r>
            <a:r>
              <a:rPr lang="en-US" altLang="en-US" sz="2800" dirty="0" err="1">
                <a:solidFill>
                  <a:schemeClr val="tx2"/>
                </a:solidFill>
                <a:latin typeface="+mj-lt"/>
              </a:rPr>
              <a:t>Lagrangian</a:t>
            </a:r>
            <a:r>
              <a:rPr lang="en-US" altLang="en-US" sz="2800" dirty="0">
                <a:solidFill>
                  <a:schemeClr val="tx2"/>
                </a:solidFill>
                <a:latin typeface="+mj-lt"/>
              </a:rPr>
              <a:t> Shortest Path (ALSP) Problem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60446" y="1368274"/>
            <a:ext cx="5705667" cy="51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84" tIns="44783" rIns="89884" bIns="44783">
            <a:spAutoFit/>
          </a:bodyPr>
          <a:lstStyle>
            <a:lvl1pPr marL="339725" indent="-339725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Query Input: 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Temporally Detailed Roadmap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Source: UMN (Point A) 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Destination: MSP Airport (Point B) </a:t>
            </a:r>
          </a:p>
          <a:p>
            <a:pPr marL="548640"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Departure-time: 7:30am -- 9:15am </a:t>
            </a:r>
          </a:p>
          <a:p>
            <a:pPr marL="457200" lvl="1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MS PGothic" pitchFamily="34" charset="-128"/>
              <a:cs typeface="Gulim" charset="0"/>
            </a:endParaRPr>
          </a:p>
          <a:p>
            <a:pPr marL="457200" lvl="1" indent="0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111000"/>
              <a:defRPr/>
            </a:pP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Gulim" charset="0"/>
              <a:cs typeface="Gulim" charset="0"/>
            </a:endParaRPr>
          </a:p>
          <a:p>
            <a:pPr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Desired Output: 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</a:rPr>
              <a:t> </a:t>
            </a:r>
          </a:p>
          <a:p>
            <a:pPr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ulim" charset="0"/>
                <a:cs typeface="Gulim" charset="0"/>
              </a:rPr>
              <a:t>I-35 W (7:30am--8:30am)</a:t>
            </a:r>
          </a:p>
          <a:p>
            <a:pPr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ulim" charset="0"/>
                <a:cs typeface="Gulim" charset="0"/>
              </a:rPr>
              <a:t>Hiawatha Ave (8:45am--9:15am)</a:t>
            </a:r>
          </a:p>
          <a:p>
            <a:pPr lvl="1">
              <a:spcBef>
                <a:spcPts val="397"/>
              </a:spcBef>
              <a:spcAft>
                <a:spcPts val="529"/>
              </a:spcAft>
              <a:buClr>
                <a:srgbClr val="FF99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Gulim" charset="0"/>
              </a:rPr>
              <a:t>Or a best departure-time and its corresponding route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38425"/>
              </p:ext>
            </p:extLst>
          </p:nvPr>
        </p:nvGraphicFramePr>
        <p:xfrm>
          <a:off x="7860959" y="3700452"/>
          <a:ext cx="3231336" cy="3159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Route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7:30am</a:t>
                      </a: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I-35W</a:t>
                      </a:r>
                    </a:p>
                  </a:txBody>
                  <a:tcPr marL="80682" marR="80682" marT="40310" marB="403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7:45am</a:t>
                      </a: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I-35W</a:t>
                      </a:r>
                    </a:p>
                  </a:txBody>
                  <a:tcPr marL="80682" marR="80682" marT="40310" marB="403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8:00am</a:t>
                      </a: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I-35W</a:t>
                      </a:r>
                    </a:p>
                  </a:txBody>
                  <a:tcPr marL="80682" marR="80682" marT="40310" marB="403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8:15am</a:t>
                      </a: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I-35W</a:t>
                      </a:r>
                    </a:p>
                  </a:txBody>
                  <a:tcPr marL="80682" marR="80682" marT="40310" marB="403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8:30am</a:t>
                      </a: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I-35W</a:t>
                      </a:r>
                    </a:p>
                  </a:txBody>
                  <a:tcPr marL="80682" marR="80682" marT="40310" marB="403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8:45am</a:t>
                      </a: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</a:t>
                      </a:r>
                      <a:r>
                        <a:rPr lang="en-US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Hiawatha Ave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10" marB="403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9:00am</a:t>
                      </a: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Hiawatha Ave</a:t>
                      </a:r>
                    </a:p>
                  </a:txBody>
                  <a:tcPr marL="80682" marR="80682" marT="40310" marB="403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9:15am</a:t>
                      </a:r>
                    </a:p>
                  </a:txBody>
                  <a:tcPr marL="80682" marR="80682" marT="40310" marB="403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Hiawatha Ave</a:t>
                      </a:r>
                    </a:p>
                  </a:txBody>
                  <a:tcPr marL="80682" marR="80682" marT="40310" marB="403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1290" y="937387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Instance</a:t>
            </a:r>
          </a:p>
        </p:txBody>
      </p:sp>
      <p:pic>
        <p:nvPicPr>
          <p:cNvPr id="21" name="Picture 3" descr="C:\Users\raameshd\Desktop\vis\III_2012\III_2012\images\speed_profile_mon_new_tt.eps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91" y="595988"/>
            <a:ext cx="3125754" cy="280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694631" y="3390147"/>
            <a:ext cx="2590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Helvetica" panose="020B0604020202020204" pitchFamily="34" charset="0"/>
              </a:rPr>
              <a:t>Source: Bing Maps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185" y="678370"/>
            <a:ext cx="2116948" cy="26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7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84105" y="123604"/>
            <a:ext cx="8026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Challenges of a Naïve Approach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178013" y="4274149"/>
            <a:ext cx="8290934" cy="2366544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Naïve Approach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  <a:sym typeface="Wingdings" panose="05000000000000000000" pitchFamily="2" charset="2"/>
              </a:rPr>
              <a:t> Re-compute shortest paths for all times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  <a:sym typeface="Wingdings" panose="05000000000000000000" pitchFamily="2" charset="2"/>
              </a:rPr>
              <a:t> Performs redundant work, e.g. between 7:30– 8:30am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How can we reduce the redundant work?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Can we skip some departure-times?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Can we Close nodes for multiple departure-times?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  <a:sym typeface="Wingdings" pitchFamily="2" charset="2"/>
              </a:rPr>
              <a:t>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 Invalidates the assumptions of Dynamic Programming</a:t>
            </a:r>
            <a:r>
              <a:rPr lang="en-US" sz="1700" b="1" dirty="0">
                <a:solidFill>
                  <a:srgbClr val="FFFFCC"/>
                </a:solidFill>
                <a:latin typeface="Arial" charset="0"/>
                <a:cs typeface="Arial" charset="0"/>
              </a:rPr>
              <a:t>!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11428"/>
            <a:ext cx="4847346" cy="3610205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263" y="791577"/>
            <a:ext cx="2425892" cy="30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09927" y="3878006"/>
            <a:ext cx="206185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Helvetica" panose="020B0604020202020204" pitchFamily="34" charset="0"/>
              </a:rPr>
              <a:t>Source: Bing Maps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647969" y="2120199"/>
            <a:ext cx="2552015" cy="1863972"/>
          </a:xfrm>
          <a:prstGeom prst="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11428"/>
            <a:ext cx="4847346" cy="3610205"/>
          </a:xfrm>
          <a:prstGeom prst="rect">
            <a:avLst/>
          </a:prstGeom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84851" y="61529"/>
            <a:ext cx="9292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2800" dirty="0">
                <a:solidFill>
                  <a:schemeClr val="tx2"/>
                </a:solidFill>
                <a:latin typeface="+mj-lt"/>
              </a:rPr>
              <a:t>Concept of Critical-time-point based Approaches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44416" y="4300103"/>
            <a:ext cx="8879094" cy="2133600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Critical-time-point: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Departure-times at which the ranking among candidate routes change e.g. 7:30am (trivially) and 8:45am.</a:t>
            </a:r>
          </a:p>
          <a:p>
            <a:pPr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Observation: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 Between any two critical-time-points ranking is 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                     stationary, i.e., dynamic programming is applicable.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Line Callout 3 12"/>
          <p:cNvSpPr/>
          <p:nvPr/>
        </p:nvSpPr>
        <p:spPr bwMode="auto">
          <a:xfrm>
            <a:off x="10002416" y="1945519"/>
            <a:ext cx="2133600" cy="457200"/>
          </a:xfrm>
          <a:prstGeom prst="borderCallout3">
            <a:avLst>
              <a:gd name="adj1" fmla="val 47980"/>
              <a:gd name="adj2" fmla="val -1441"/>
              <a:gd name="adj3" fmla="val 142717"/>
              <a:gd name="adj4" fmla="val -16334"/>
              <a:gd name="adj5" fmla="val 214524"/>
              <a:gd name="adj6" fmla="val -22454"/>
              <a:gd name="adj7" fmla="val 349431"/>
              <a:gd name="adj8" fmla="val -25130"/>
            </a:avLst>
          </a:prstGeom>
          <a:solidFill>
            <a:schemeClr val="bg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Critical-Time-Point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9187543" y="3557605"/>
            <a:ext cx="533400" cy="457200"/>
          </a:xfrm>
          <a:prstGeom prst="ellips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614263" y="3891774"/>
            <a:ext cx="206185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Helvetica" panose="020B0604020202020204" pitchFamily="34" charset="0"/>
              </a:rPr>
              <a:t>Source: Bing Maps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263" y="791577"/>
            <a:ext cx="2425892" cy="30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196"/>
            <a:ext cx="10515600" cy="711540"/>
          </a:xfrm>
        </p:spPr>
        <p:txBody>
          <a:bodyPr>
            <a:normAutofit/>
          </a:bodyPr>
          <a:lstStyle/>
          <a:p>
            <a:r>
              <a:rPr lang="en-US" altLang="en-US" sz="3500" dirty="0">
                <a:cs typeface="Microsoft Sans Serif" panose="020B0604020202020204" pitchFamily="34" charset="0"/>
              </a:rPr>
              <a:t>Navigation Systems</a:t>
            </a:r>
            <a:endParaRPr lang="en-US" sz="3500" dirty="0"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00" y="1210423"/>
            <a:ext cx="6432818" cy="3953247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spcAft>
                <a:spcPts val="300"/>
              </a:spcAft>
              <a:buFontTx/>
              <a:buChar char="•"/>
            </a:pPr>
            <a:r>
              <a:rPr lang="en-US" altLang="en-US" sz="3000" dirty="0">
                <a:latin typeface="+mj-lt"/>
                <a:cs typeface="Microsoft Sans Serif" panose="020B0604020202020204" pitchFamily="34" charset="0"/>
              </a:rPr>
              <a:t>Historical</a:t>
            </a:r>
          </a:p>
          <a:p>
            <a:pPr marL="742950" lvl="2" indent="-342900">
              <a:spcAft>
                <a:spcPts val="300"/>
              </a:spcAft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Navigation is a core human activity for ages!</a:t>
            </a:r>
          </a:p>
          <a:p>
            <a:pPr marL="742950" lvl="2" indent="-342900">
              <a:spcAft>
                <a:spcPts val="300"/>
              </a:spcAft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Trade-routes, Routes for Armed-Forces</a:t>
            </a:r>
          </a:p>
          <a:p>
            <a:pPr marL="342900" lvl="1" indent="-342900">
              <a:spcAft>
                <a:spcPts val="300"/>
              </a:spcAft>
              <a:buFontTx/>
              <a:buChar char="•"/>
            </a:pPr>
            <a:r>
              <a:rPr lang="en-US" altLang="en-US" sz="3000" dirty="0">
                <a:latin typeface="+mj-lt"/>
                <a:cs typeface="Microsoft Sans Serif" panose="020B0604020202020204" pitchFamily="34" charset="0"/>
              </a:rPr>
              <a:t>Recent Consumer Platforms</a:t>
            </a:r>
          </a:p>
          <a:p>
            <a:pPr marL="742950" lvl="2" indent="-342900">
              <a:spcAft>
                <a:spcPts val="300"/>
              </a:spcAft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Devices: Phone Apps, In-vehicle, “GPS”, …</a:t>
            </a:r>
          </a:p>
          <a:p>
            <a:pPr marL="742950" lvl="2" indent="-342900">
              <a:spcAft>
                <a:spcPts val="300"/>
              </a:spcAft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WWW: Google Maps, MapQuest, …</a:t>
            </a:r>
          </a:p>
          <a:p>
            <a:pPr marL="342900" lvl="1" indent="-342900">
              <a:spcAft>
                <a:spcPts val="300"/>
              </a:spcAft>
              <a:buFontTx/>
              <a:buChar char="•"/>
            </a:pPr>
            <a:r>
              <a:rPr lang="en-US" altLang="en-US" sz="3000" dirty="0">
                <a:latin typeface="+mj-lt"/>
                <a:cs typeface="Microsoft Sans Serif" panose="020B0604020202020204" pitchFamily="34" charset="0"/>
              </a:rPr>
              <a:t>Services </a:t>
            </a:r>
          </a:p>
          <a:p>
            <a:pPr marL="74295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Display map around current location</a:t>
            </a:r>
          </a:p>
          <a:p>
            <a:pPr marL="74295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Compute the shortest route to a destination</a:t>
            </a:r>
          </a:p>
          <a:p>
            <a:pPr marL="74295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  <a:cs typeface="Microsoft Sans Serif" panose="020B0604020202020204" pitchFamily="34" charset="0"/>
              </a:rPr>
              <a:t>Help drivers follow selected route</a:t>
            </a:r>
          </a:p>
          <a:p>
            <a:pPr marL="0" lvl="1" indent="0">
              <a:spcAft>
                <a:spcPts val="300"/>
              </a:spcAft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https://encrypted-tbn0.gstatic.com/images?q=tbn:ANd9GcRrDiSZ7Plq6E10PSwITimmY7H9a0mS52lj_1FBQdxurbisjov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25" y="3862553"/>
            <a:ext cx="3875064" cy="2602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echulator.com/attachments/Resources/7936-82139-TomTom-G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08" y="728361"/>
            <a:ext cx="4359668" cy="27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628898" y="1472681"/>
            <a:ext cx="6838451" cy="1371600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Aft>
                <a:spcPts val="1200"/>
              </a:spcAft>
              <a:buClr>
                <a:srgbClr val="FF6600"/>
              </a:buClr>
              <a:buSzPct val="95000"/>
            </a:pP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Basic Computation Unit (one ALSP Iteration):</a:t>
            </a:r>
          </a:p>
          <a:p>
            <a:pPr marL="182880" indent="-285750">
              <a:spcAft>
                <a:spcPts val="400"/>
              </a:spcAft>
              <a:buClr>
                <a:srgbClr val="FF6600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Compute a shortest path for one departure-time </a:t>
            </a:r>
          </a:p>
          <a:p>
            <a:pPr marL="182880" indent="-285750">
              <a:spcAft>
                <a:spcPts val="600"/>
              </a:spcAft>
              <a:buClr>
                <a:srgbClr val="FF6600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Forecast  a lower bound on next critical-time-point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38397" y="4042086"/>
            <a:ext cx="7219451" cy="1295400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Sketch: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Compute successive “Basic Computation Units” until the next lower bound forecasted is out of input departure-time interval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9208" y="93306"/>
            <a:ext cx="97437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30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How to Compute Critical-time-points? (1/2)</a:t>
            </a:r>
          </a:p>
        </p:txBody>
      </p:sp>
    </p:spTree>
    <p:extLst>
      <p:ext uri="{BB962C8B-B14F-4D97-AF65-F5344CB8AC3E}">
        <p14:creationId xmlns:p14="http://schemas.microsoft.com/office/powerpoint/2010/main" val="1176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865443" y="1704391"/>
            <a:ext cx="9275308" cy="3688702"/>
          </a:xfrm>
          <a:prstGeom prst="roundRect">
            <a:avLst/>
          </a:prstGeom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>
              <a:spcAft>
                <a:spcPts val="1200"/>
              </a:spcAft>
              <a:defRPr/>
            </a:pPr>
            <a:r>
              <a:rPr lang="en-US" sz="21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Basic Framework of a Critical-time-point Approach: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spcAft>
                <a:spcPts val="1200"/>
              </a:spcAft>
              <a:defRPr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Step 1: Model the cost of candidates.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Each candidate path is associated with a cost-function.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This cost function is put in the </a:t>
            </a:r>
            <a:r>
              <a:rPr lang="en-US" sz="2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temporally-detailed priority queue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  <a:sym typeface="Wingdings" pitchFamily="2" charset="2"/>
              </a:rPr>
              <a:t>Step 2: Enumerate candidates.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Use a expand and refine strategy (similar to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Dijkstra’s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) </a:t>
            </a: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marL="742950" lvl="1" indent="-285750">
              <a:spcAft>
                <a:spcPts val="1200"/>
              </a:spcAft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36710" y="419878"/>
            <a:ext cx="8400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30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How to Compute Critical-time-points? (2/2)</a:t>
            </a:r>
          </a:p>
        </p:txBody>
      </p:sp>
    </p:spTree>
    <p:extLst>
      <p:ext uri="{BB962C8B-B14F-4D97-AF65-F5344CB8AC3E}">
        <p14:creationId xmlns:p14="http://schemas.microsoft.com/office/powerpoint/2010/main" val="42580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1800" y="118173"/>
            <a:ext cx="6248400" cy="57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Temporally-Detailed Priority Queues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2219" y="101391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Traditional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Priority Queues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5822" y="1019908"/>
            <a:ext cx="239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Temporally-Detailed Priority Queues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0" y="1066800"/>
            <a:ext cx="0" cy="5410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69116" y="1802244"/>
                <a:ext cx="477928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Set of Scalar Values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𝑆𝑉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116" y="1802244"/>
                <a:ext cx="477928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65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96000" y="1801908"/>
                <a:ext cx="4626886" cy="363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Set  of Time Series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01908"/>
                <a:ext cx="4626886" cy="363305"/>
              </a:xfrm>
              <a:prstGeom prst="rect">
                <a:avLst/>
              </a:prstGeom>
              <a:blipFill rotWithShape="0">
                <a:blip r:embed="rId4"/>
                <a:stretch>
                  <a:fillRect l="-659"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3710"/>
              </p:ext>
            </p:extLst>
          </p:nvPr>
        </p:nvGraphicFramePr>
        <p:xfrm>
          <a:off x="2472736" y="2906684"/>
          <a:ext cx="2286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6233"/>
              </p:ext>
            </p:extLst>
          </p:nvPr>
        </p:nvGraphicFramePr>
        <p:xfrm>
          <a:off x="3659166" y="3287684"/>
          <a:ext cx="261371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58582"/>
              </p:ext>
            </p:extLst>
          </p:nvPr>
        </p:nvGraphicFramePr>
        <p:xfrm>
          <a:off x="3038242" y="25256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88550"/>
              </p:ext>
            </p:extLst>
          </p:nvPr>
        </p:nvGraphicFramePr>
        <p:xfrm>
          <a:off x="4061747" y="26780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72997"/>
              </p:ext>
            </p:extLst>
          </p:nvPr>
        </p:nvGraphicFramePr>
        <p:xfrm>
          <a:off x="2951318" y="33638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82053"/>
              </p:ext>
            </p:extLst>
          </p:nvPr>
        </p:nvGraphicFramePr>
        <p:xfrm>
          <a:off x="4119429" y="33638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72845"/>
              </p:ext>
            </p:extLst>
          </p:nvPr>
        </p:nvGraphicFramePr>
        <p:xfrm>
          <a:off x="3429235" y="3668684"/>
          <a:ext cx="19169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30336"/>
              </p:ext>
            </p:extLst>
          </p:nvPr>
        </p:nvGraphicFramePr>
        <p:xfrm>
          <a:off x="4834937" y="27542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22257"/>
              </p:ext>
            </p:extLst>
          </p:nvPr>
        </p:nvGraphicFramePr>
        <p:xfrm>
          <a:off x="3436162" y="2830484"/>
          <a:ext cx="27269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27840"/>
              </p:ext>
            </p:extLst>
          </p:nvPr>
        </p:nvGraphicFramePr>
        <p:xfrm>
          <a:off x="4842465" y="3287684"/>
          <a:ext cx="22107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55911"/>
              </p:ext>
            </p:extLst>
          </p:nvPr>
        </p:nvGraphicFramePr>
        <p:xfrm>
          <a:off x="7086600" y="2286000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31922"/>
              </p:ext>
            </p:extLst>
          </p:nvPr>
        </p:nvGraphicFramePr>
        <p:xfrm>
          <a:off x="8305800" y="2743200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93751"/>
              </p:ext>
            </p:extLst>
          </p:nvPr>
        </p:nvGraphicFramePr>
        <p:xfrm>
          <a:off x="6629400" y="3124200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647092" y="4139625"/>
            <a:ext cx="2895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Ordering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: Increasing or decreasing of scalar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02574" y="4164448"/>
                <a:ext cx="3398627" cy="669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Ordering</a:t>
                </a:r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: Based on values of at particular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endParaRPr lang="en-US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4" y="4164448"/>
                <a:ext cx="3398627" cy="669992"/>
              </a:xfrm>
              <a:prstGeom prst="rect">
                <a:avLst/>
              </a:prstGeom>
              <a:blipFill rotWithShape="0">
                <a:blip r:embed="rId5"/>
                <a:stretch>
                  <a:fillRect l="-896" t="-2727" b="-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56410"/>
              </p:ext>
            </p:extLst>
          </p:nvPr>
        </p:nvGraphicFramePr>
        <p:xfrm>
          <a:off x="7250457" y="5410201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57131"/>
              </p:ext>
            </p:extLst>
          </p:nvPr>
        </p:nvGraphicFramePr>
        <p:xfrm>
          <a:off x="7250457" y="5715001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20663"/>
              </p:ext>
            </p:extLst>
          </p:nvPr>
        </p:nvGraphicFramePr>
        <p:xfrm>
          <a:off x="7250457" y="6019801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Down Arrow 54"/>
          <p:cNvSpPr/>
          <p:nvPr/>
        </p:nvSpPr>
        <p:spPr bwMode="auto">
          <a:xfrm>
            <a:off x="7277101" y="4953000"/>
            <a:ext cx="140677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40157" y="4953001"/>
                <a:ext cx="2923043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𝑜𝑟𝑑𝑒𝑟𝑒𝑑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=1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157" y="4953001"/>
                <a:ext cx="2923043" cy="392993"/>
              </a:xfrm>
              <a:prstGeom prst="rect">
                <a:avLst/>
              </a:prstGeom>
              <a:blipFill rotWithShape="0">
                <a:blip r:embed="rId6"/>
                <a:stretch>
                  <a:fillRect t="-3125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63186"/>
              </p:ext>
            </p:extLst>
          </p:nvPr>
        </p:nvGraphicFramePr>
        <p:xfrm>
          <a:off x="4481812" y="4419601"/>
          <a:ext cx="318788" cy="2103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50" grpId="0"/>
      <p:bldP spid="51" grpId="0"/>
      <p:bldP spid="55" grpId="0" animBg="1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1800" y="304800"/>
            <a:ext cx="6248400" cy="57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Temporally-Detailed Priority Queues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00871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Traditional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Priority Queues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1008717"/>
            <a:ext cx="239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Temporally-Detailed Priority Queues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0" y="1066800"/>
            <a:ext cx="0" cy="5410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2456" y="1802244"/>
                <a:ext cx="3797745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>
                    <a:latin typeface="Arial" panose="020B0604020202020204" pitchFamily="34" charset="0"/>
                  </a:rPr>
                  <a:t>Operations on elements</a:t>
                </a:r>
                <a:r>
                  <a:rPr lang="en-US" sz="1600" dirty="0">
                    <a:latin typeface="Arial" panose="020B0604020202020204" pitchFamily="34" charset="0"/>
                  </a:rPr>
                  <a:t>: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Extract Min(),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Insert(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),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Decrease Key(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, new value), etc.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5" y="1802244"/>
                <a:ext cx="3797745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963" t="-1705" b="-6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93514" y="1801248"/>
                <a:ext cx="4474486" cy="134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>
                    <a:latin typeface="Arial" panose="020B0604020202020204" pitchFamily="34" charset="0"/>
                  </a:rPr>
                  <a:t>Operations on elements</a:t>
                </a:r>
                <a:r>
                  <a:rPr lang="en-US" sz="1600" dirty="0">
                    <a:latin typeface="Arial" panose="020B0604020202020204" pitchFamily="34" charset="0"/>
                  </a:rPr>
                  <a:t>: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Extract-Dominant-TS(),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Insert-TS(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), 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Update-TS(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, new value), Delete-TS(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)</a:t>
                </a:r>
              </a:p>
              <a:p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Forecast-End-of-Dominance-Time-interval(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14" y="1801248"/>
                <a:ext cx="4474486" cy="1342419"/>
              </a:xfrm>
              <a:prstGeom prst="rect">
                <a:avLst/>
              </a:prstGeom>
              <a:blipFill rotWithShape="0">
                <a:blip r:embed="rId4"/>
                <a:stretch>
                  <a:fillRect l="-817" t="-1357" b="-3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3727407" y="3977088"/>
          <a:ext cx="318788" cy="180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51323"/>
              </p:ext>
            </p:extLst>
          </p:nvPr>
        </p:nvGraphicFramePr>
        <p:xfrm>
          <a:off x="4470358" y="3920956"/>
          <a:ext cx="19169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urved Down Arrow 11"/>
          <p:cNvSpPr/>
          <p:nvPr/>
        </p:nvSpPr>
        <p:spPr bwMode="auto">
          <a:xfrm>
            <a:off x="3886801" y="3581401"/>
            <a:ext cx="679406" cy="259149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latin typeface="Arial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>
            <a:off x="7244794" y="3829553"/>
            <a:ext cx="609600" cy="381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latin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03967"/>
              </p:ext>
            </p:extLst>
          </p:nvPr>
        </p:nvGraphicFramePr>
        <p:xfrm>
          <a:off x="8001000" y="3840549"/>
          <a:ext cx="10450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08758"/>
              </p:ext>
            </p:extLst>
          </p:nvPr>
        </p:nvGraphicFramePr>
        <p:xfrm>
          <a:off x="6966172" y="4343182"/>
          <a:ext cx="10450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42842"/>
              </p:ext>
            </p:extLst>
          </p:nvPr>
        </p:nvGraphicFramePr>
        <p:xfrm>
          <a:off x="6966172" y="4647982"/>
          <a:ext cx="10450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4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91047" y="101688"/>
            <a:ext cx="10093035" cy="57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  <a:cs typeface="Arial" pitchFamily="34" charset="0"/>
              </a:rPr>
              <a:t>Forecast-End-of-Dominance-Time-Interval() Operation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20406"/>
              </p:ext>
            </p:extLst>
          </p:nvPr>
        </p:nvGraphicFramePr>
        <p:xfrm>
          <a:off x="8347365" y="2712792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55007"/>
              </p:ext>
            </p:extLst>
          </p:nvPr>
        </p:nvGraphicFramePr>
        <p:xfrm>
          <a:off x="7509165" y="3315409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2126"/>
              </p:ext>
            </p:extLst>
          </p:nvPr>
        </p:nvGraphicFramePr>
        <p:xfrm>
          <a:off x="7509165" y="3620209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Bent Arrow 12"/>
          <p:cNvSpPr/>
          <p:nvPr/>
        </p:nvSpPr>
        <p:spPr bwMode="auto">
          <a:xfrm>
            <a:off x="7585365" y="2782010"/>
            <a:ext cx="609600" cy="311783"/>
          </a:xfrm>
          <a:prstGeom prst="bentArrow">
            <a:avLst>
              <a:gd name="adj1" fmla="val 25001"/>
              <a:gd name="adj2" fmla="val 25000"/>
              <a:gd name="adj3" fmla="val 25000"/>
              <a:gd name="adj4" fmla="val 43750"/>
            </a:avLst>
          </a:prstGeom>
          <a:solidFill>
            <a:srgbClr val="FFFFCC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8965" y="3919824"/>
            <a:ext cx="3418876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Returns t=2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1835739"/>
            <a:ext cx="320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Arial" panose="020B0604020202020204" pitchFamily="34" charset="0"/>
              </a:rPr>
              <a:t>ExtractDTS</a:t>
            </a:r>
            <a:r>
              <a:rPr lang="en-US" u="sng" dirty="0">
                <a:latin typeface="Arial" panose="020B0604020202020204" pitchFamily="34" charset="0"/>
              </a:rPr>
              <a:t>()  operation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8965" y="797917"/>
            <a:ext cx="76098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Called before Extract-Dominant-TS() (or </a:t>
            </a:r>
            <a:r>
              <a:rPr lang="en-US" dirty="0" err="1">
                <a:latin typeface="Arial" panose="020B0604020202020204" pitchFamily="34" charset="0"/>
              </a:rPr>
              <a:t>ExtractDTS</a:t>
            </a:r>
            <a:r>
              <a:rPr lang="en-US" dirty="0">
                <a:latin typeface="Arial" panose="020B0604020202020204" pitchFamily="34" charset="0"/>
              </a:rPr>
              <a:t>()) Operation</a:t>
            </a:r>
          </a:p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Returns 1+maximum time for the current Extract-Min holds its validity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5299365" y="3209980"/>
            <a:ext cx="1219200" cy="457200"/>
          </a:xfrm>
          <a:prstGeom prst="rightArrow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463959"/>
              </p:ext>
            </p:extLst>
          </p:nvPr>
        </p:nvGraphicFramePr>
        <p:xfrm>
          <a:off x="2262022" y="3227824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39128"/>
              </p:ext>
            </p:extLst>
          </p:nvPr>
        </p:nvGraphicFramePr>
        <p:xfrm>
          <a:off x="2262022" y="3532624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0971"/>
              </p:ext>
            </p:extLst>
          </p:nvPr>
        </p:nvGraphicFramePr>
        <p:xfrm>
          <a:off x="2262022" y="2891747"/>
          <a:ext cx="104502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57222" y="2545733"/>
            <a:ext cx="2112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T= 0  1   2   3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74100" y="2819400"/>
            <a:ext cx="645300" cy="9906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0814" y="1673149"/>
            <a:ext cx="49351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</a:rPr>
              <a:t>Forecast-End-of-Dominance-Time-Interval operation(</a:t>
            </a:r>
            <a:r>
              <a:rPr lang="en-US" u="sng" dirty="0" err="1">
                <a:latin typeface="Arial" panose="020B0604020202020204" pitchFamily="34" charset="0"/>
              </a:rPr>
              <a:t>t_pr</a:t>
            </a:r>
            <a:r>
              <a:rPr lang="en-US" u="sng" dirty="0">
                <a:latin typeface="Arial" panose="020B0604020202020204" pitchFamily="34" charset="0"/>
              </a:rPr>
              <a:t>)   (</a:t>
            </a:r>
            <a:r>
              <a:rPr lang="en-US" u="sng" dirty="0" err="1">
                <a:latin typeface="Arial" panose="020B0604020202020204" pitchFamily="34" charset="0"/>
              </a:rPr>
              <a:t>ForecastEDT</a:t>
            </a:r>
            <a:r>
              <a:rPr lang="en-US" u="sng" dirty="0">
                <a:latin typeface="Arial" panose="020B0604020202020204" pitchFamily="34" charset="0"/>
              </a:rPr>
              <a:t>() for short)     </a:t>
            </a:r>
            <a:endParaRPr lang="en-U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98966" y="5715000"/>
                <a:ext cx="8077199" cy="1042978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Proposition A: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If set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𝑆𝐹𝑇</m:t>
                    </m:r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𝑇𝐷𝑃𝑄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𝐹𝑜𝑟𝑒𝑐𝑎𝑠𝑡𝐸𝐷𝑇</m:t>
                        </m:r>
                        <m:r>
                          <a:rPr lang="en-US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nary>
                  </m:oMath>
                </a14:m>
                <a:r>
                  <a:rPr lang="en-US" sz="2000" i="1" u="sng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 </a:t>
                </a:r>
              </a:p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                 and</a:t>
                </a:r>
                <a:r>
                  <a:rPr lang="en-US" sz="2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𝑇𝐷𝑃𝑄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𝐸𝑥𝑡𝑟𝑎𝑐𝑡𝐷𝑇𝑆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                then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sub>
                    </m:sSub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STF</m:t>
                        </m:r>
                      </m:e>
                    </m:d>
                    <m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66" y="5715000"/>
                <a:ext cx="8077199" cy="1042978"/>
              </a:xfrm>
              <a:prstGeom prst="rect">
                <a:avLst/>
              </a:prstGeom>
              <a:blipFill rotWithShape="0">
                <a:blip r:embed="rId3"/>
                <a:stretch>
                  <a:fillRect l="-451" t="-26857" b="-5143"/>
                </a:stretch>
              </a:blipFill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92426" y="417970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Key Properties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6"/>
              <p:cNvSpPr txBox="1"/>
              <p:nvPr/>
            </p:nvSpPr>
            <p:spPr>
              <a:xfrm>
                <a:off x="2095432" y="4541800"/>
                <a:ext cx="8351321" cy="1105752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entury Schoolbook" panose="02040604050505020304" pitchFamily="18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Proposition A: All </a:t>
                </a:r>
                <a:r>
                  <a:rPr lang="en-US" sz="2000" dirty="0">
                    <a:latin typeface="Arial" panose="020B0604020202020204" pitchFamily="34" charset="0"/>
                  </a:rPr>
                  <a:t>the </a:t>
                </a:r>
                <a:r>
                  <a:rPr lang="en-US" sz="2000" dirty="0" err="1">
                    <a:latin typeface="Arial" panose="020B0604020202020204" pitchFamily="34" charset="0"/>
                  </a:rPr>
                  <a:t>ExtractDTS</a:t>
                </a:r>
                <a:r>
                  <a:rPr lang="en-US" sz="2000" dirty="0">
                    <a:latin typeface="Arial" panose="020B0604020202020204" pitchFamily="34" charset="0"/>
                  </a:rPr>
                  <a:t>()s performed on the TD priority 			queue hold their validity (i.e. are min) for all time points    	           	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</a:rPr>
                  <a:t> and </a:t>
                </a:r>
                <a:r>
                  <a:rPr lang="en-US" sz="2400" i="1" dirty="0">
                    <a:latin typeface="Arial" panose="020B0604020202020204" pitchFamily="34" charset="0"/>
                  </a:rPr>
                  <a:t>min{</a:t>
                </a:r>
                <a:r>
                  <a:rPr lang="en-US" sz="2400" i="1" dirty="0" err="1">
                    <a:latin typeface="Arial" panose="020B0604020202020204" pitchFamily="34" charset="0"/>
                  </a:rPr>
                  <a:t>forecastEDT</a:t>
                </a:r>
                <a:r>
                  <a:rPr lang="en-US" sz="2400" i="1" dirty="0">
                    <a:latin typeface="Arial" panose="020B0604020202020204" pitchFamily="34" charset="0"/>
                  </a:rPr>
                  <a:t>()s}</a:t>
                </a:r>
                <a:endParaRPr lang="en-US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32" y="4541800"/>
                <a:ext cx="8351321" cy="1105752"/>
              </a:xfrm>
              <a:prstGeom prst="rect">
                <a:avLst/>
              </a:prstGeom>
              <a:blipFill rotWithShape="0">
                <a:blip r:embed="rId4"/>
                <a:stretch>
                  <a:fillRect l="-655" t="-1081" r="-1674" b="-8108"/>
                </a:stretch>
              </a:blipFill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3278635" y="6082823"/>
            <a:ext cx="4800600" cy="307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307050" y="6390155"/>
            <a:ext cx="6314476" cy="307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2" grpId="0" animBg="1"/>
      <p:bldP spid="4" grpId="0" animBg="1"/>
      <p:bldP spid="27" grpId="0" animBg="1"/>
      <p:bldP spid="21" grpId="0" animBg="1"/>
      <p:bldP spid="5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28381" y="141468"/>
            <a:ext cx="11663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Step 1: Modeling Cost of Paths and Computing Critical-time-points</a:t>
            </a:r>
          </a:p>
        </p:txBody>
      </p:sp>
      <p:pic>
        <p:nvPicPr>
          <p:cNvPr id="1026" name="Picture 2" descr="C:\Users\Viswanath\Desktop\fafp_cou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049332"/>
            <a:ext cx="8581155" cy="50466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260955" y="3962400"/>
            <a:ext cx="79248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15000" y="1066800"/>
            <a:ext cx="46482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10000" y="1295400"/>
            <a:ext cx="762000" cy="53340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" name="Line Callout 2 11"/>
          <p:cNvSpPr/>
          <p:nvPr/>
        </p:nvSpPr>
        <p:spPr bwMode="auto">
          <a:xfrm>
            <a:off x="5029200" y="1752600"/>
            <a:ext cx="2895600" cy="914400"/>
          </a:xfrm>
          <a:prstGeom prst="borderCallout2">
            <a:avLst>
              <a:gd name="adj1" fmla="val 50135"/>
              <a:gd name="adj2" fmla="val 59"/>
              <a:gd name="adj3" fmla="val 18750"/>
              <a:gd name="adj4" fmla="val -16667"/>
              <a:gd name="adj5" fmla="val 7577"/>
              <a:gd name="adj6" fmla="val -3023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7030A0"/>
                </a:solidFill>
                <a:latin typeface="Arial" charset="0"/>
              </a:rPr>
              <a:t>Journey departing from C at t=0,1,2.. Would reach D at t=3,4,5..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2743200"/>
            <a:ext cx="3505200" cy="1066800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u="sng" dirty="0">
                <a:solidFill>
                  <a:srgbClr val="7030A0"/>
                </a:solidFill>
                <a:latin typeface="Arial" charset="0"/>
              </a:rPr>
              <a:t>Path functions </a:t>
            </a:r>
            <a:r>
              <a:rPr lang="en-US" sz="1700" b="1" dirty="0">
                <a:solidFill>
                  <a:srgbClr val="7030A0"/>
                </a:solidFill>
                <a:latin typeface="Arial" charset="0"/>
              </a:rPr>
              <a:t>represent the arrival time at the end-node of path as function of departure-time at the start-node</a:t>
            </a:r>
          </a:p>
        </p:txBody>
      </p:sp>
    </p:spTree>
    <p:extLst>
      <p:ext uri="{BB962C8B-B14F-4D97-AF65-F5344CB8AC3E}">
        <p14:creationId xmlns:p14="http://schemas.microsoft.com/office/powerpoint/2010/main" val="39381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408112" y="10924"/>
            <a:ext cx="925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Step 2: Enumerating Candidate paths (1/2)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8" y="517218"/>
            <a:ext cx="10972800" cy="618838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ctangle 10"/>
          <p:cNvSpPr/>
          <p:nvPr/>
        </p:nvSpPr>
        <p:spPr bwMode="auto">
          <a:xfrm>
            <a:off x="6913160" y="2456454"/>
            <a:ext cx="5135050" cy="41729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3771" y="3982078"/>
            <a:ext cx="4392637" cy="15565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58328" y="3071380"/>
            <a:ext cx="2590800" cy="558001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Put Partial paths in a TDPQ with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t_pr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= 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488443" y="3041542"/>
            <a:ext cx="206480" cy="608109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3771" y="5520305"/>
            <a:ext cx="6074769" cy="11967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99356" y="3824260"/>
            <a:ext cx="5043416" cy="601443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(1) Extract-Min (2)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ForecastEDT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() returns 2 (B closed) 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(3) Insert(S-B-C) and Insert(S-B-D)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109785" y="3334139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3472834" y="3208958"/>
            <a:ext cx="342007" cy="420423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490785" y="4744616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417695" y="5114576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821660" y="903158"/>
            <a:ext cx="2057397" cy="728840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Source: 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Destination: 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Lambda = {0 ,1, 2, 3}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567449" y="4166333"/>
            <a:ext cx="3124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99356" y="5114576"/>
            <a:ext cx="5043416" cy="601443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(1)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ExtractMin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(2)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ForecastEDT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() returns 2 (C closed) 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(3) Insert(S-B-C) and Insert(S-B-C-D)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567449" y="5446906"/>
            <a:ext cx="3425263" cy="2296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417695" y="6308742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ounded Rectangle 24"/>
          <p:cNvSpPr/>
          <p:nvPr/>
        </p:nvSpPr>
        <p:spPr bwMode="auto">
          <a:xfrm>
            <a:off x="3985264" y="4660004"/>
            <a:ext cx="342007" cy="420423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94878" y="4513429"/>
            <a:ext cx="3980786" cy="479115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Proposition A: We have shortest path from S to B for times t=0,1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494878" y="5879390"/>
            <a:ext cx="3980786" cy="479115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Proposition A: We have shortest path from S to C for times t=0,1</a:t>
            </a:r>
          </a:p>
        </p:txBody>
      </p:sp>
    </p:spTree>
    <p:extLst>
      <p:ext uri="{BB962C8B-B14F-4D97-AF65-F5344CB8AC3E}">
        <p14:creationId xmlns:p14="http://schemas.microsoft.com/office/powerpoint/2010/main" val="5892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  <p:bldP spid="17" grpId="0" animBg="1"/>
      <p:bldP spid="18" grpId="0" animBg="1"/>
      <p:bldP spid="21" grpId="0" animBg="1"/>
      <p:bldP spid="2" grpId="0" animBg="1"/>
      <p:bldP spid="22" grpId="0" animBg="1"/>
      <p:bldP spid="23" grpId="0" animBg="1"/>
      <p:bldP spid="25" grpId="0" animBg="1"/>
      <p:bldP spid="20" grpId="0" animBg="1"/>
      <p:bldP spid="20" grpId="1" animBg="1"/>
      <p:bldP spid="26" grpId="0" animBg="1"/>
      <p:bldP spid="2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408112" y="10924"/>
            <a:ext cx="925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Enumerating Candidate paths (2/2)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17218"/>
            <a:ext cx="8866372" cy="618838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ctangle 10"/>
          <p:cNvSpPr/>
          <p:nvPr/>
        </p:nvSpPr>
        <p:spPr bwMode="auto">
          <a:xfrm>
            <a:off x="6913160" y="2514601"/>
            <a:ext cx="3629613" cy="41729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21660" y="903158"/>
            <a:ext cx="2057397" cy="728840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Source: 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Destination: 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Lambda = {0 ,1, 2, 3}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70027" y="3055640"/>
            <a:ext cx="5257335" cy="3279846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Continue until destination is not expanded.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Maintain min of </a:t>
            </a:r>
            <a:r>
              <a:rPr lang="en-US" b="1" dirty="0" err="1">
                <a:solidFill>
                  <a:srgbClr val="7030A0"/>
                </a:solidFill>
                <a:latin typeface="Arial" charset="0"/>
              </a:rPr>
              <a:t>ForecastEDT</a:t>
            </a:r>
            <a:r>
              <a:rPr lang="en-US" b="1" dirty="0">
                <a:solidFill>
                  <a:srgbClr val="7030A0"/>
                </a:solidFill>
                <a:latin typeface="Arial" charset="0"/>
              </a:rPr>
              <a:t>()s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7030A0"/>
              </a:solidFill>
              <a:latin typeface="Arial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Arial" charset="0"/>
              </a:rPr>
              <a:t>Using Proposition A we know the path to Destination is optimal for times between current-time and min of “</a:t>
            </a:r>
            <a:r>
              <a:rPr lang="en-US" b="1" dirty="0" err="1">
                <a:solidFill>
                  <a:srgbClr val="7030A0"/>
                </a:solidFill>
                <a:latin typeface="Arial" charset="0"/>
              </a:rPr>
              <a:t>ForecastEDT</a:t>
            </a:r>
            <a:r>
              <a:rPr lang="en-US" b="1" dirty="0">
                <a:solidFill>
                  <a:srgbClr val="7030A0"/>
                </a:solidFill>
                <a:latin typeface="Arial" charset="0"/>
              </a:rPr>
              <a:t>()s”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7030A0"/>
              </a:solidFill>
              <a:latin typeface="Arial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Arial" charset="0"/>
              </a:rPr>
              <a:t>Restart exploration for time = min{</a:t>
            </a:r>
            <a:r>
              <a:rPr lang="en-US" b="1" dirty="0" err="1">
                <a:solidFill>
                  <a:srgbClr val="7030A0"/>
                </a:solidFill>
                <a:latin typeface="Arial" charset="0"/>
              </a:rPr>
              <a:t>ForecastEDT</a:t>
            </a:r>
            <a:r>
              <a:rPr lang="en-US" b="1" dirty="0">
                <a:solidFill>
                  <a:srgbClr val="7030A0"/>
                </a:solidFill>
                <a:latin typeface="Arial" charset="0"/>
              </a:rPr>
              <a:t>()}</a:t>
            </a:r>
          </a:p>
        </p:txBody>
      </p:sp>
    </p:spTree>
    <p:extLst>
      <p:ext uri="{BB962C8B-B14F-4D97-AF65-F5344CB8AC3E}">
        <p14:creationId xmlns:p14="http://schemas.microsoft.com/office/powerpoint/2010/main" val="39962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408112" y="10924"/>
            <a:ext cx="925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defTabSz="457200">
              <a:defRPr/>
            </a:pPr>
            <a:r>
              <a:rPr lang="en-US" altLang="en-US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Challenge of Non-FIFO behavior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143464" y="993574"/>
            <a:ext cx="5975795" cy="517985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latin typeface="Arial" charset="0"/>
              </a:rPr>
              <a:t>Waiting can leading to quicker paths!!!</a:t>
            </a:r>
          </a:p>
        </p:txBody>
      </p:sp>
      <p:sp>
        <p:nvSpPr>
          <p:cNvPr id="14" name="TextBox 17"/>
          <p:cNvSpPr txBox="1"/>
          <p:nvPr/>
        </p:nvSpPr>
        <p:spPr>
          <a:xfrm>
            <a:off x="3028455" y="4930044"/>
            <a:ext cx="6205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*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Flight schedule between Minneapolis and Austin (TX)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3458529" y="5722793"/>
            <a:ext cx="5660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Violates the no wait assumption of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Dijkstra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/A*</a:t>
            </a:r>
          </a:p>
        </p:txBody>
      </p:sp>
      <p:pic>
        <p:nvPicPr>
          <p:cNvPr id="17" name="Picture 16" descr="del_f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29" y="1786424"/>
            <a:ext cx="5345663" cy="30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7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305800" cy="884238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Handling Non-FIFO Behavior (Earliest Arrival Time Series Transformation)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306638" y="5411788"/>
            <a:ext cx="7499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00FF"/>
                </a:solidFill>
                <a:latin typeface="Helvetica" panose="020B0604020202020204" pitchFamily="34" charset="0"/>
              </a:rPr>
              <a:t>Observation:</a:t>
            </a:r>
          </a:p>
          <a:p>
            <a:pPr eaLnBrk="1" hangingPunct="1"/>
            <a:endParaRPr lang="en-US" altLang="en-US" b="1" u="sng">
              <a:solidFill>
                <a:srgbClr val="0000FF"/>
              </a:solidFill>
              <a:latin typeface="Helvetica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latin typeface="Helvetica" panose="020B0604020202020204" pitchFamily="34" charset="0"/>
              </a:rPr>
              <a:t>Earliest arrival time series is FIFO in nature.</a:t>
            </a:r>
            <a:r>
              <a:rPr lang="en-US" altLang="en-US">
                <a:solidFill>
                  <a:srgbClr val="0000FF"/>
                </a:solidFill>
                <a:latin typeface="Helvetica" panose="020B0604020202020204" pitchFamily="34" charset="0"/>
              </a:rPr>
              <a:t>	</a:t>
            </a:r>
          </a:p>
          <a:p>
            <a:pPr eaLnBrk="1" hangingPunct="1"/>
            <a:endParaRPr lang="en-US" altLang="en-US" b="1" u="sng"/>
          </a:p>
        </p:txBody>
      </p:sp>
      <p:pic>
        <p:nvPicPr>
          <p:cNvPr id="26628" name="Picture 4" descr="eat-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9" y="1343609"/>
            <a:ext cx="7506191" cy="3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 descr="C:\Users\raameshd\Desktop\vis\III_2012\III_2012\images\dinkytowngraph_2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38276"/>
            <a:ext cx="2590800" cy="24796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9613" y="121444"/>
            <a:ext cx="7848600" cy="609600"/>
          </a:xfrm>
        </p:spPr>
        <p:txBody>
          <a:bodyPr>
            <a:noAutofit/>
          </a:bodyPr>
          <a:lstStyle/>
          <a:p>
            <a:pPr defTabSz="913076"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Background: Traditional Roadmaps</a:t>
            </a:r>
          </a:p>
        </p:txBody>
      </p:sp>
      <p:pic>
        <p:nvPicPr>
          <p:cNvPr id="11267" name="Picture 2" descr="C:\Users\raameshd\Desktop\vis\III_2012\III_2012\images\dinkytowntable_2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17950"/>
            <a:ext cx="3733800" cy="29019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7413" name="Picture 4" descr="C:\Users\raameshd\Desktop\vis\III_2012\III_2012\images\dinkystreets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314987"/>
            <a:ext cx="35274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612901" y="4885789"/>
            <a:ext cx="2241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i="1">
                <a:latin typeface="Helvetica" panose="020B0604020202020204" pitchFamily="34" charset="0"/>
                <a:ea typeface="MS PGothic" panose="020B0600070205080204" pitchFamily="34" charset="-128"/>
              </a:rPr>
              <a:t>Source: Google Maps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666876" y="904875"/>
            <a:ext cx="2241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latin typeface="Helvetica" panose="020B0604020202020204" pitchFamily="34" charset="0"/>
                <a:ea typeface="MS PGothic" panose="020B0600070205080204" pitchFamily="34" charset="-128"/>
              </a:rPr>
              <a:t>Dinky town Roadmap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7086600" y="991137"/>
            <a:ext cx="3429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>
                <a:latin typeface="Helvetica" panose="020B0604020202020204" pitchFamily="34" charset="0"/>
                <a:ea typeface="MS PGothic" panose="020B0600070205080204" pitchFamily="34" charset="-128"/>
              </a:rPr>
              <a:t>Corresponding Digital Representation</a:t>
            </a:r>
          </a:p>
        </p:txBody>
      </p:sp>
      <p:sp>
        <p:nvSpPr>
          <p:cNvPr id="11" name="Arc 10"/>
          <p:cNvSpPr/>
          <p:nvPr/>
        </p:nvSpPr>
        <p:spPr>
          <a:xfrm>
            <a:off x="2327277" y="1311572"/>
            <a:ext cx="7180618" cy="480716"/>
          </a:xfrm>
          <a:prstGeom prst="arc">
            <a:avLst>
              <a:gd name="adj1" fmla="val 10933268"/>
              <a:gd name="adj2" fmla="val 21384206"/>
            </a:avLst>
          </a:prstGeom>
          <a:ln w="25400">
            <a:solidFill>
              <a:srgbClr val="00B0F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27276" y="1394942"/>
            <a:ext cx="4064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486400" y="2978151"/>
            <a:ext cx="2241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Intersection between 5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Ave SE and 4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St </a:t>
            </a:r>
          </a:p>
        </p:txBody>
      </p:sp>
      <p:sp>
        <p:nvSpPr>
          <p:cNvPr id="17" name="Oval 16"/>
          <p:cNvSpPr/>
          <p:nvPr/>
        </p:nvSpPr>
        <p:spPr>
          <a:xfrm>
            <a:off x="1762465" y="2390776"/>
            <a:ext cx="4064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168865" y="2257426"/>
            <a:ext cx="5984535" cy="623825"/>
          </a:xfrm>
          <a:custGeom>
            <a:avLst/>
            <a:gdLst>
              <a:gd name="connsiteX0" fmla="*/ 0 w 4173166"/>
              <a:gd name="connsiteY0" fmla="*/ 632298 h 782765"/>
              <a:gd name="connsiteX1" fmla="*/ 2033081 w 4173166"/>
              <a:gd name="connsiteY1" fmla="*/ 739302 h 782765"/>
              <a:gd name="connsiteX2" fmla="*/ 4173166 w 4173166"/>
              <a:gd name="connsiteY2" fmla="*/ 0 h 78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3166" h="782765">
                <a:moveTo>
                  <a:pt x="0" y="632298"/>
                </a:moveTo>
                <a:cubicBezTo>
                  <a:pt x="668776" y="738491"/>
                  <a:pt x="1337553" y="844685"/>
                  <a:pt x="2033081" y="739302"/>
                </a:cubicBezTo>
                <a:cubicBezTo>
                  <a:pt x="2728609" y="633919"/>
                  <a:pt x="3920247" y="123217"/>
                  <a:pt x="4173166" y="0"/>
                </a:cubicBezTo>
              </a:path>
            </a:pathLst>
          </a:custGeom>
          <a:noFill/>
          <a:ln>
            <a:solidFill>
              <a:srgbClr val="00B0F0"/>
            </a:solidFill>
            <a:headEnd type="triangle"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207000" y="1619251"/>
            <a:ext cx="2241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Intersection between 5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Ave SE and 5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 St </a:t>
            </a:r>
          </a:p>
        </p:txBody>
      </p:sp>
      <p:sp>
        <p:nvSpPr>
          <p:cNvPr id="15" name="Freeform 14"/>
          <p:cNvSpPr/>
          <p:nvPr/>
        </p:nvSpPr>
        <p:spPr>
          <a:xfrm>
            <a:off x="8558213" y="1849439"/>
            <a:ext cx="254000" cy="261937"/>
          </a:xfrm>
          <a:custGeom>
            <a:avLst/>
            <a:gdLst>
              <a:gd name="connsiteX0" fmla="*/ 0 w 252919"/>
              <a:gd name="connsiteY0" fmla="*/ 262647 h 262647"/>
              <a:gd name="connsiteX1" fmla="*/ 194554 w 252919"/>
              <a:gd name="connsiteY1" fmla="*/ 126460 h 262647"/>
              <a:gd name="connsiteX2" fmla="*/ 252919 w 252919"/>
              <a:gd name="connsiteY2" fmla="*/ 0 h 26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919" h="262647">
                <a:moveTo>
                  <a:pt x="0" y="262647"/>
                </a:moveTo>
                <a:cubicBezTo>
                  <a:pt x="76200" y="216440"/>
                  <a:pt x="152401" y="170234"/>
                  <a:pt x="194554" y="126460"/>
                </a:cubicBezTo>
                <a:cubicBezTo>
                  <a:pt x="236707" y="82686"/>
                  <a:pt x="246434" y="24319"/>
                  <a:pt x="252919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8983663" y="1520825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5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Ave SE edge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48550" y="5992813"/>
            <a:ext cx="2522538" cy="58261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4495800" y="5641975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Attributes of 5</a:t>
            </a:r>
            <a:r>
              <a:rPr lang="en-US" altLang="en-US" b="1" baseline="30000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b="1">
                <a:solidFill>
                  <a:srgbClr val="00B0F0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Ave SE road segment between N4 and N7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943850" y="6257781"/>
            <a:ext cx="588963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N7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537897" y="6254720"/>
            <a:ext cx="445766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8900" y="3346389"/>
            <a:ext cx="3829050" cy="800219"/>
          </a:xfrm>
          <a:prstGeom prst="rect">
            <a:avLst/>
          </a:prstGeom>
          <a:solidFill>
            <a:srgbClr val="C00000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300" b="1" dirty="0">
                <a:solidFill>
                  <a:srgbClr val="FFFF00"/>
                </a:solidFill>
                <a:latin typeface="Helvetica" pitchFamily="34" charset="0"/>
                <a:cs typeface="Arial" charset="0"/>
              </a:rPr>
              <a:t>US Road Network only </a:t>
            </a:r>
          </a:p>
          <a:p>
            <a:pPr algn="ctr">
              <a:defRPr/>
            </a:pPr>
            <a:r>
              <a:rPr lang="en-US" sz="2300" b="1" dirty="0">
                <a:solidFill>
                  <a:srgbClr val="FFFF00"/>
                </a:solidFill>
                <a:latin typeface="Helvetica" pitchFamily="34" charset="0"/>
                <a:cs typeface="Arial" charset="0"/>
              </a:rPr>
              <a:t>few Gigabytes</a:t>
            </a:r>
          </a:p>
        </p:txBody>
      </p:sp>
    </p:spTree>
    <p:extLst>
      <p:ext uri="{BB962C8B-B14F-4D97-AF65-F5344CB8AC3E}">
        <p14:creationId xmlns:p14="http://schemas.microsoft.com/office/powerpoint/2010/main" val="40922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/>
      <p:bldP spid="16" grpId="1"/>
      <p:bldP spid="17" grpId="0" animBg="1"/>
      <p:bldP spid="17" grpId="1" animBg="1"/>
      <p:bldP spid="22" grpId="0"/>
      <p:bldP spid="22" grpId="1"/>
      <p:bldP spid="25" grpId="0"/>
      <p:bldP spid="25" grpId="1"/>
      <p:bldP spid="21" grpId="0" animBg="1"/>
      <p:bldP spid="21" grpId="1" animBg="1"/>
      <p:bldP spid="27" grpId="0"/>
      <p:bldP spid="27" grpId="1"/>
      <p:bldP spid="23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6096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Time aggregated Graph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3276601"/>
            <a:ext cx="4191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Time aggregated Graph with Earliest arrival time series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133601" y="4648201"/>
            <a:ext cx="3255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00FF"/>
                </a:solidFill>
                <a:latin typeface="Helvetica" panose="020B0604020202020204" pitchFamily="34" charset="0"/>
              </a:rPr>
              <a:t>Observation:</a:t>
            </a:r>
          </a:p>
          <a:p>
            <a:pPr eaLnBrk="1" hangingPunct="1"/>
            <a:endParaRPr lang="en-US" altLang="en-US" b="1" u="sng">
              <a:solidFill>
                <a:srgbClr val="0000FF"/>
              </a:solidFill>
              <a:latin typeface="Helvetica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latin typeface="Helvetica" panose="020B0604020202020204" pitchFamily="34" charset="0"/>
              </a:rPr>
              <a:t>Earliest arrival time series is FIFO in nature.</a:t>
            </a:r>
            <a:r>
              <a:rPr lang="en-US" altLang="en-US">
                <a:solidFill>
                  <a:srgbClr val="0000FF"/>
                </a:solidFill>
              </a:rPr>
              <a:t>	</a:t>
            </a:r>
          </a:p>
          <a:p>
            <a:pPr eaLnBrk="1" hangingPunct="1"/>
            <a:endParaRPr lang="en-US" altLang="en-US" b="1" u="sng"/>
          </a:p>
        </p:txBody>
      </p:sp>
      <p:pic>
        <p:nvPicPr>
          <p:cNvPr id="27653" name="Picture 6" descr="run_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129491"/>
            <a:ext cx="3514119" cy="168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run_eg_e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36" y="4112184"/>
            <a:ext cx="4208729" cy="208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204" y="116633"/>
            <a:ext cx="8915400" cy="762000"/>
          </a:xfrm>
        </p:spPr>
        <p:txBody>
          <a:bodyPr>
            <a:normAutofit/>
          </a:bodyPr>
          <a:lstStyle/>
          <a:p>
            <a:pPr defTabSz="913076">
              <a:defRPr/>
            </a:pPr>
            <a:r>
              <a:rPr lang="en-US" sz="3000" dirty="0">
                <a:solidFill>
                  <a:schemeClr val="tx2">
                    <a:lumMod val="90000"/>
                  </a:schemeClr>
                </a:solidFill>
                <a:cs typeface="Arial" panose="020B0604020202020204" pitchFamily="34" charset="0"/>
              </a:rPr>
              <a:t>Upcoming Temporally Detailed (TD) Roadmaps</a:t>
            </a:r>
          </a:p>
        </p:txBody>
      </p:sp>
      <p:pic>
        <p:nvPicPr>
          <p:cNvPr id="17411" name="Picture 2" descr="C:\Users\raameshd\Desktop\vis\III_2012\III_2012\images\esri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8" y="4175264"/>
            <a:ext cx="7330297" cy="244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Users\raameshd\Desktop\vis\III_2012\III_2012\images\speed_profile_mon_new_tt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78633"/>
            <a:ext cx="4430032" cy="31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Content Placeholder 2"/>
              <p:cNvSpPr txBox="1">
                <a:spLocks/>
              </p:cNvSpPr>
              <p:nvPr/>
            </p:nvSpPr>
            <p:spPr bwMode="auto">
              <a:xfrm>
                <a:off x="746449" y="1072153"/>
                <a:ext cx="5850294" cy="280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273050" indent="-27305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"/>
                </a:pPr>
                <a:r>
                  <a:rPr lang="en-US" altLang="en-US" sz="1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Contains typical travel-time under traffic equilibrium conditions</a:t>
                </a:r>
              </a:p>
              <a:p>
                <a:pPr>
                  <a:spcBef>
                    <a:spcPts val="6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"/>
                </a:pPr>
                <a:r>
                  <a:rPr lang="en-US" alt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Per 5 minute speed/travel time values</a:t>
                </a:r>
              </a:p>
              <a:p>
                <a:pPr>
                  <a:spcBef>
                    <a:spcPts val="6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"/>
                </a:pPr>
                <a:r>
                  <a:rPr lang="en-US" alt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100 million road segments in US</a:t>
                </a:r>
              </a:p>
              <a:p>
                <a:pPr>
                  <a:spcBef>
                    <a:spcPts val="6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"/>
                </a:pPr>
                <a:r>
                  <a:rPr lang="en-US" alt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Data size can reach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lang="en-US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 items </a:t>
                </a:r>
              </a:p>
              <a:p>
                <a:pPr>
                  <a:spcBef>
                    <a:spcPts val="6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"/>
                </a:pPr>
                <a:r>
                  <a:rPr lang="en-US" alt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MS PGothic" panose="020B0600070205080204" pitchFamily="34" charset="-128"/>
                  </a:rPr>
                  <a:t>NAVTEQ’s highly compressed weekly speed profile data </a:t>
                </a:r>
              </a:p>
            </p:txBody>
          </p:sp>
        </mc:Choice>
        <mc:Fallback xmlns="">
          <p:sp>
            <p:nvSpPr>
              <p:cNvPr id="174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449" y="1072153"/>
                <a:ext cx="5850294" cy="2801216"/>
              </a:xfrm>
              <a:prstGeom prst="rect">
                <a:avLst/>
              </a:prstGeom>
              <a:blipFill rotWithShape="0">
                <a:blip r:embed="rId4"/>
                <a:stretch>
                  <a:fillRect l="-104" t="-10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4495800" y="6516689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 dirty="0">
                <a:solidFill>
                  <a:srgbClr val="FFFFFF"/>
                </a:solidFill>
                <a:latin typeface="Helvetica" panose="020B0604020202020204" pitchFamily="34" charset="0"/>
              </a:rPr>
              <a:t>Source: ESRI and NAVTEQ</a:t>
            </a:r>
          </a:p>
        </p:txBody>
      </p:sp>
    </p:spTree>
    <p:extLst>
      <p:ext uri="{BB962C8B-B14F-4D97-AF65-F5344CB8AC3E}">
        <p14:creationId xmlns:p14="http://schemas.microsoft.com/office/powerpoint/2010/main" val="13614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7989" y="0"/>
            <a:ext cx="8758237" cy="838200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TD Roadmap Based Routing Services</a:t>
            </a:r>
            <a:endParaRPr lang="en-US" alt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72" y="1172658"/>
            <a:ext cx="2590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3873" y="1172658"/>
            <a:ext cx="6172200" cy="2590800"/>
          </a:xfrm>
        </p:spPr>
        <p:txBody>
          <a:bodyPr/>
          <a:lstStyle/>
          <a:p>
            <a:pPr marL="0" indent="0" defTabSz="913076">
              <a:buNone/>
              <a:defRPr/>
            </a:pPr>
            <a:r>
              <a:rPr lang="en-US" sz="2000" u="sng" dirty="0">
                <a:latin typeface="Helvetica" pitchFamily="34" charset="0"/>
              </a:rPr>
              <a:t>Traditional routing query</a:t>
            </a:r>
            <a:r>
              <a:rPr lang="en-US" sz="2000" dirty="0">
                <a:latin typeface="Helvetica" pitchFamily="34" charset="0"/>
              </a:rPr>
              <a:t> </a:t>
            </a:r>
          </a:p>
          <a:p>
            <a:pPr marL="740718" lvl="1" indent="-283467" defTabSz="913076">
              <a:defRPr/>
            </a:pPr>
            <a:r>
              <a:rPr lang="en-US" sz="2000" dirty="0">
                <a:latin typeface="Helvetica" pitchFamily="34" charset="0"/>
              </a:rPr>
              <a:t>“Find shortest path between UMN and Airport” </a:t>
            </a:r>
            <a:endParaRPr lang="en-US" sz="2000" u="sng" dirty="0">
              <a:latin typeface="Helvetica" pitchFamily="34" charset="0"/>
            </a:endParaRPr>
          </a:p>
          <a:p>
            <a:pPr marL="0" indent="0" defTabSz="913076">
              <a:buNone/>
              <a:defRPr/>
            </a:pPr>
            <a:r>
              <a:rPr lang="en-US" sz="2000" u="sng" dirty="0">
                <a:latin typeface="Helvetica" pitchFamily="34" charset="0"/>
              </a:rPr>
              <a:t>Additional features enabled by TD roadmaps</a:t>
            </a:r>
          </a:p>
          <a:p>
            <a:pPr marL="740718" lvl="1" indent="-283467" defTabSz="913076">
              <a:defRPr/>
            </a:pPr>
            <a:r>
              <a:rPr lang="en-US" sz="2100" i="1" dirty="0">
                <a:latin typeface="Helvetica" pitchFamily="34" charset="0"/>
              </a:rPr>
              <a:t>At what departure time? </a:t>
            </a:r>
          </a:p>
          <a:p>
            <a:pPr marL="740718" lvl="1" indent="-283467" defTabSz="913076">
              <a:defRPr/>
            </a:pPr>
            <a:r>
              <a:rPr lang="en-US" sz="2100" i="1" dirty="0">
                <a:latin typeface="Helvetica" pitchFamily="34" charset="0"/>
              </a:rPr>
              <a:t>Non-rush hour choice ≠ Rush hour choice</a:t>
            </a:r>
          </a:p>
          <a:p>
            <a:pPr marL="740718" lvl="1" indent="-283467" defTabSz="913076">
              <a:defRPr/>
            </a:pPr>
            <a:r>
              <a:rPr lang="en-US" sz="2100" i="1" dirty="0">
                <a:latin typeface="Helvetica" pitchFamily="34" charset="0"/>
              </a:rPr>
              <a:t> Preference metric?   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10" y="4097916"/>
            <a:ext cx="4210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0200" y="91282"/>
            <a:ext cx="9067800" cy="685800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TD Roadmap with Traditional Roadmap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41654" y="1313873"/>
            <a:ext cx="4554538" cy="3276600"/>
          </a:xfrm>
        </p:spPr>
        <p:txBody>
          <a:bodyPr/>
          <a:lstStyle/>
          <a:p>
            <a:pPr>
              <a:defRPr/>
            </a:pPr>
            <a:r>
              <a:rPr lang="en-US" altLang="en-US" sz="2100" i="1" dirty="0">
                <a:latin typeface="Helvetica" pitchFamily="34" charset="0"/>
                <a:cs typeface="Arial" charset="0"/>
              </a:rPr>
              <a:t>Pilot study done by Microsoft </a:t>
            </a:r>
            <a:r>
              <a:rPr lang="en-US" sz="2100" dirty="0">
                <a:latin typeface="Helvetica" pitchFamily="34" charset="0"/>
              </a:rPr>
              <a:t>in Beijing using 30,000 taxis </a:t>
            </a:r>
          </a:p>
          <a:p>
            <a:pPr>
              <a:defRPr/>
            </a:pPr>
            <a:r>
              <a:rPr lang="en-US" sz="2100" dirty="0">
                <a:latin typeface="Helvetica" pitchFamily="34" charset="0"/>
              </a:rPr>
              <a:t>How much travel time can be saved using TD roadmaps ?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Helvetica" pitchFamily="34" charset="0"/>
              </a:rPr>
              <a:t> </a:t>
            </a:r>
          </a:p>
          <a:p>
            <a:pPr>
              <a:defRPr/>
            </a:pPr>
            <a:r>
              <a:rPr lang="en-US" altLang="en-US" sz="2200" b="1" i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charset="0"/>
              </a:rPr>
              <a:t>We can save on </a:t>
            </a:r>
            <a:r>
              <a:rPr lang="en-US" altLang="en-US" sz="2200" b="1" i="1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charset="0"/>
              </a:rPr>
              <a:t>avg</a:t>
            </a:r>
            <a:r>
              <a:rPr lang="en-US" altLang="en-US" sz="2200" b="1" i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charset="0"/>
              </a:rPr>
              <a:t> 20% in travel time by considering the dynamic </a:t>
            </a:r>
            <a:r>
              <a:rPr lang="en-US" altLang="en-US" sz="22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Arial" charset="0"/>
              </a:rPr>
              <a:t>congestion patterns.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2532" name="Picture 2" descr="http://research.microsoft.com/en-us/projects/tdrive/t-drive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4" y="860426"/>
            <a:ext cx="387191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 descr="data:image/jpeg;base64,/9j/4AAQSkZJRgABAQAAAQABAAD/2wCEAAkGBhQREBQUEhQUFBQWGRoYFxUWFBgcFBgfGBYYFRoaGxcXHCcgGRojGhUVIDsgJCopLSwsFx4xNTAqNyYrLCkBCQoKBQUFDQUFDSkYEhgpKSkpKSkpKSkpKSkpKSkpKSkpKSkpKSkpKSkpKSkpKSkpKSkpKSkpKSkpKSkpKSkpKf/AABEIAHYBqQMBIgACEQEDEQH/xAAcAAEAAwADAQEAAAAAAAAAAAAABgcIAwQFAQL/xABSEAACAQMABgUGCQkECAUFAAABAgMABBEFBgcSITEIE0FRYSIzcXKBkTJCUlSho7Gy0hQYIzVidIKisxVzksEkQ4OTlLTC0RY0Y8PxFyUmNkT/xAAUAQEAAAAAAAAAAAAAAAAAAAAA/8QAFBEBAAAAAAAAAAAAAAAAAAAAAP/aAAwDAQACEQMRAD8A+bMdrN3Nfxw30oeKcFEPVxruyDBXiijOfg472WryrMugdXWn0FPcxZE1nddarD4W71UW/j1d1X/2fjWgNTdYlv7GC4GMuvlgfFdfJdfYwPsxQc+sunEsrSa4f4MSFsfKPJV9LMVHtqtdjuvd7f3k8d3LvqsIdV6uNcEuuDlVBxut299c+1e5a/vrPRER4OwluCPiqM49yiRsd/V11tm8KprHpRFAVVUqoHIBZIwAPAAAUEt1u1Wvrm+tJra8MEMRHWx7zjew+8Tur5Mm8vk4bgMeJqZVXev2tVzbaW0ZBDLuRTuolXcQ7wM0ac2UkcGI4EVIde9c49F2Zncb7E7scecb7EE4z2KACSe4d+KCR0qptH6H0/pCMTyXy2QcbyQrEMgHiN4YyOHYzMe/HKplqzDfwWcwv5UlmQuY5UC4ZBGpUkBRx3t/mOzt50EnpVH6ma5aY0rbmC3lUSqxea7kjQCNCqiONVRMFmYSnO6TgcxUw0vrXPoXRSG+dbq8LMiEHCuSzMpPkghVTGeHPA7c0FgUqqbPV3T92gml0gtoWG8sCxjyQeIDADgfAlj38eFcuq+vF7a6RXRultx2k8zcKAA+c7ucABgxUrnAIYYOc5AWjSq62ka53UV3baPsN1Li54mVwCEUsyjAII+I5JIOAvAEnh+tC6saZt7mF5NILcwFh10bIAd0g53cqeRxyK/5UFh0qD7SdoDaPEUFtGJby4OIkPELkhQxA4kljgDIyc8eHHxE1P0/IvWPpRI5Tx6oIOrH7JZUx/KfbQWnVY7ZdNT79lYW8hiN5JuvIpIbG/HGFyOOCZMnGM7uORNdnZ5r9cS3UujtJKqXkWSHAAEgGCeA4b2GDArwKnkMcYBr5ovSaaS0etzdRSTPL/ozqgCxHrowCwEQz5RQ8m+CfaFr6l7NbfRbu8DzM0ihX6xlIODneAVRg8TXPqvrwl/c3kEcbp+SsEZmI8s70iHCjOADGeJPHPIV40Og9OC1kVr+A3BkQxydWu6qANvqR1HMkr2HlzFV1qDorSkl5pFbO7hilSXFw7ICJG6yYZUGJsDeEh5L8IewNBk19qDaw6Iu3t4UlbrZRGoaRVcp1gjk3zuxAEb7GLB3cDdORglWlGgYmWEBgyjLFVfG8qkkqpwcDA7ByGB2UHo0pSgUpSgUpSgUpSgUpSgUpSgUpSgUpSgUpSgUpSgUpSgUpSgUpSgUpSgUpSgUpSgqXo9xB9HXSsAVacgg8iDDGCD4Yrg1B0iNDX+kNH3DEQIGuYWPyVTeOO8mIL7Ymr39i+q1zYWk8d1H1TtNvqN5GyOrRc5RiOamurti2dy6Q6iW0UGZT1T+UFzG+TvEkjIU54cyHbnQcGx2xe6mu9LTjy7h2SIH4qKRvY8Mqif7I99dbZ9/+zaW9Df1UqztCaIS0toreP4ESBB3nA4k+JOSfEmoRqdqpcwac0jcyxbsEwbq33kO9mRW+CGLDgDzAoPJ2pfr3Qv94v8AzEVfjbeQbzRKyeZMp388vO24bP8ACT7zXs6/aq3NzpbRk8MW/FA6mVt5BugTRvyZgTwUngDyr3Noeo66VtOqLBJUO/E5HANjBDY47rA4PsPZQSmutpPzEvqN901WGjtYtP2aCCbR4uyg3VmWQeUBwBZgTvekhT38eNTPVtr+WzmN/HHHO5fcijIwqGNQqkgnyt7fPM8+zkAiHR2iA0ZK2OJuCCfRDDj7T76622TH9qaHEnmet45+D5+Dez7MVINjOrNxYaPeK6j6qQzM4XeVuBjiXOUJHNW91eltG1FXStr1e8EmQ78Uh5A4wVbHHdYcDjlgHjjBCV1Ue2gD+0dD7nneu4Y546633f5s/TXLY6zaftUEM2jhdMo3VmWQeVjgCxUkMfHCnvrt6rakXlzpAaS0tuLIgxBboQVj54JwSBjeYgZJJOSRgCg9LaNs5bSDRXFtN1F3B8BzndYBt4AkcVIbJDAHmcg9nh6v7Sb20vIrHTEIVpCFjuFwAxY7qk7vkspYgZXGMjK90g1x0vpW2uleytVu7UxqGTeAdXDPkg5DYKlOxhw7O2Nf2BpLTN/az31utlbWrb4TeDSOd5HI4HPExoMkKAAcZNB+NMnOuNr1vwepHV55Z6qfGP49721b1QXaXs/e/wCquLVxFeW5zGxOAwB3gpbjukNxB5cSDzyPHi1y0+i9U2ileUcOtEgEZ8SA+PcwHooOpp8f/mFl1fwuqHWY/u7jOf4N36K5Nq/650J/fL/zEFezs/1DnhuZdIaRdZL2YY3V4rEpxkZHDOFVeHAAYycmuPaFqrc3Wk9FzQx78UEgaVt5BugTQvnDMCfJRjwB5UFiVVGx79Zaa/v/AP3rmrXqnf7I0nojSl3NaWgvILpi+A4BGWaQA8cqVLuORBBHHuC4qV09ETSvbxNOgjmZFMiA5CMQCyg5OcHI5mu5QKUpQKUpQKUpQKUpQKUpQKUpQKUpQKUpQKUpQKUpQKUpQKUpQKUpQKUpQKUpQKUpQKUpQK6WkdOW9vuieeGHezu9ZKib2MZxvEZxke8V3ao7pH+csfVn+9DQWx/40sfntp/xMX4qf+NLH57af8TF+Ksh0oNeDXKxPK8tP+Ji/FXfs9KRTealjk9R1b7pNY0pG26crwI5EcCPaKDatKzLqltjvbJgJHN1D2xysS4H7Ep8oHwOR4DnWhtW9Y4b+3Se3beRuBB4MpHNWHYw/wCxGQQaD1KUpQKUpQKUpQKUpQKUpQKUpQKUpQKUpQKUpQKUpQKUpQKUpQKUpQKUpQKUpQKUpQKUpQKUpQcVzIVRiOYUkewZrOg2+aSx/wDzf7lvx1om+80/qt9hrF6ch6B9lBorZBtDutJyXK3PVYjWMr1aFfhFwc5Y5+CKs2qL6OPn731IvvSVelApSlApSlApSlAqjukf5yx9Wf70NXjVHdI/zlj6s/3oaCmq0hq3sm0ZLZW0klsGd4YnY9bMMlo1YnAfA4k8qzfWv9T/ANXWf7vD/SWgj8uxfRTDH5MV8Vnmz9+q/wBfNhX5PE89g7yKgLNA+C+BxJRgBvYHHdIz3Engb3pQYpqzNg+sjQaQ/Jif0dypGOwOil1PtUOvjle6oRrXarFf3cacESeVVA5ACVgB7Bw9ld/Zxn+17HHPr093HP0ZoNZUoK47i4WNS7sqKoyzMQFAHaSeAFByUqttO7eLCAlYRJcsO2MBY/8AG+M+kAio6ekhx/8AI8P3nj/SoLrpVXaF6QFlKQs8c1uT8YgSRj0lPK/lqybDSEc8ayQuskbDKujAqfQRQdilKUClQrWfa7YWLFGkM0o4GOEBip7mYkIp8M58Khc/SPGfIsSR3tcAH3CM/bQXTSqgsekZAT+mtJUHfHIj/QwSrG1V1tt9Iwma2ZmVW3GDIVZWwGwQfBhxGRxoPZpSvhOOdB9pUC1i21aPtGKK7XLjgRAAVB8ZGIX3E1EpOkeM+TYnHjcYPuERoLqpVTaK6Q9q5xPbzQ/tKVkUenG63uBqytC6egvIhLbSpKh7VPI9zA8VPgQDQd+lKUClRnWDaTo+yJWa4TfHOOPLyDwKpndPrYqE6Q6RVup/Q2s0ni7JGPo3zQW5SqUTpIceNjw8Lnj9MVSfV7blYXLBJS9q54fpQOrz/eKSB6W3aCxKV8RwQCCCDxBHI19oFKiGt20+00bOsNwJt9kEg3EDDBZlHEsOOUNePDt50czKoFxliAP0Q7Tj5fjQWPSuhprTsFnCZriRY4xw3m7T2AAcWY45DJqs77pFWytiK2nkX5TMiZ9A8o+/FBbdKjmouu0elbdpo43j3HMbK5UnIVXyCp4jDju7akdApUR1l2qaPsWKSTdZKOcUI33HgSPJU+DEGoTd9I6ME9VZOw7C8yqfcqt9tBclKpi36R65/SWTAd6Tgn3Mg+2prqntYsdISLFG0kczZ3YpUwWwCxwykqcAE888KCV33mn9VvsNYvTkPQPsraF95p/Vb7DWL05D0D7KC4+jj5+99SL70lXpVF9HHz976kX3pKszW3aRZaN8meQtLjIhjG9Lx5EjICjxYjPZQSilUvcdI9c/o7JiO95wD7ljIHvNejofpC2sjBbiCWAH46kSIPTgK3uU0Fr0rr6P0jHcRLLC6yRuMq6kFT7R9ldigUpSgVR3SP8AOWPqz/ehq8ao7pH+csfVn+9DQU1Wv9T/ANXWf7vD/SWsgVOLHbLpKGJIkkiCRqqKDCpOFAUce3gBQaeqO68a5w6MtWlkIMhBEUWfKkbHAY+SDgk9g8cA0LPtr0qwx16J4rDHn+YGofpHSctxIZJ5HlkPNnYs3o48h4DhQcM87O7OxyzEsx7yxyT7STVibCdXmn0l15H6O2UsT2b7gog9OC7fw1GNUdRrrSUgW3jO5nypmBESd+W+Mf2Rk+jnWmdT9UotG2qwQ8fjO5HlSMQMsfcAB2AAUHqaQ0hHBE8srBI41LMx5AAZP/xWYtoW0ibSkpGWjtlP6OHPPHJ5MfCf6F5DtJsDpCazlUhskON/9NL4qpxGvoLBm/gWqQRCSAASTwAHMk8AB40HNY2Ek8gjhR5JG5IilmPsFS1djWlSu9+S+O6Zod73b9Xns41Dj0ZaqMA3DgGaTtJ57gPyF5Y7cE9tS6gxppPRM1tIY543ikHNXUg+kZ5jxHCve1B19m0XcBlJaBiOuhzwYct5R2SAcj24weFX5tT1SS+0dL5I66FWkhbHlAqN4rnuYDGPQewVlrNBs+xvUmiSWNgySKHVhyIYZB9xqptuG0J4MWNs5R3XendThgrfBjBHIsASTzxjvNejsB04ZtHPAxybeQhfUkG+v83WD2Cqi2pTM2mb0tzEmB6FRFH0AUEVqXaM2T6TuIxIlqwU8R1johP8LsG94rqbOuq/tWz67HV9aM73wc4O5n/ablazFBkzTGzvSFqC01pKFHNlAkUeJMZbA9OKt7o7fq+4/eT/AEYqtWuvaaOjiLmNFQyNvvuqBvNgDeOOZwBx8KDnZsDJ4AdtZz2p7VXvpGt7ZilopwSDgz47T/6fcvbzPYBY+3LWc2ujupQ4kuiY8jmEAzIfaCqfxms4UH6iiLsFUFmJwFUEsSeQAHEnwqYWmx/SsiBhalQeQeSJW/ws+R7cVa+xjUBLW1S7lUG5nXeUkcY42GVC9zMMEnxA7ONmUGO9OauXNk4S6heFjy3h5LY+SwyrewmubVfWmfR9ws1u2CPhIfgSL2q47R48xzFao1o1biv7WS3mAIceS2OKN8V17iD7+I5E1kS5t2jd0cYZGKsO4qSp+kGg17qxrDHf2sVzF8GQcjzUjgynxDAj6e2ultDkK6JvSpIIgkwQcEeSe0VWXR104d65tCeGFnQdxyI5PfmL3Vb2sGiBd2s1uzFRKjIWAyQGGCQD20GPI4izBVBJJwFUZJ9AHEmpTo7ZXpOcZSzkUd8hSP6JGB+itG6sak2mj03baJVbHlSHjK3rOePsGB4V7tBlfSeyjSduhd7VmUcSY2SQj+FGLfRUSratZx27avpbaRWWNQq3Cb7Act9W3XOPEFD6ST20Hr7DNfXSYWEzFo3B6gk/AYDeMYz8VgCQOwjh8Kr3rGuhr8wXMMy8DHIjj+Fw3+VbJFBnnpCfrSL92T+rNVcaO89F66ffFWP0hP1pF+7J/VmqsaCW7TddX0jeuQx/J4iyQrnycA4L4+U+M57sDsqLfk7bu9utu/K3Tu+/lV3bGtmMXUJfXaCR5PKhjcZRF7HKngWbmM8hg8zwuLcGMdnd2UFW9Hg//bZ/3lv6MNRXantfed3tbFykC5WSZDhpTyIVhyj7Mji3o5zTa7pePRujnjtkSKS8cqerULw3R1r+T8bcCpnn5Q7qzlQK9jQ+p95djet7aaVflhCE/wAbYX6asXY1svS5UXt2oeLJEMTDyXKnBdx2qCCAvIkHPDGb3RAAAAABwAHIeAFBlK82aaSiXeeymx+wA/0RljXe2PqRpy0BBBBlBB5j/R5eBHYa1DXl3OrNvJcxXTRL+URZ3ZQMP5SMhDEfCGGPA5x2UHdvvNP6rfYaxenIegfZW0L7zT+q32GsXpyHoH2UEu1I14bRkN4YvPzLGkRIyqYMhZz3kAjA7SR2A14+jtCXd/I5himuHJy7AFuJ45dzwBPia7Wo2qzaRvorcEqpy0jDmqLxYjxPBR4sK1ZorRMVrCsMCLHGgwqqOHpPeT2k8T20GVtJ7PNIWyF5bSZUAyWADgDvPVk4HiajtbWrNW2vVVLLSAeJQsVwvWBQMKrg4kAHYDlWx+2aBsd13ayvUgdj+T3DBGUngjt5KSDu44U94OT8EVpTNYr3iOI4Ecj49lXX/wDW9/2aC6qUpQKo7pH+csfVn+9DV41R3SP85Y+rP96GgpqrB0fsQ0hPDHKhtt2RFdcysDh1DDI6vgcGq+rX+p/6us/3eH+ktBl3WfUm70cwF1EVVuCyKQ0beAcdvgcHwryrC8MMiyBY3KnO7JGrxnwZGGCK2BpvQ0V3byQTrvRyDBHaO4g9jA4IPYQKyRrBoV7O6mt5PhROVzjG8OasPBlKt7aDS2zXXmHSVr5CLFLFhZIV+CvcUHyDg47sEdmTL6yZs/1qOjr+KfJ6vO5MO+NiA3Dt3eDDxUVrFHBAIIIPEEcjQZi2zXhk01c9ydWg9AiRj/Mze+oponSBt7iKYKrmJ1kCtndJRgwBxxxkCpHtahK6avAe11P+KGM/51HtC6LN1cxQKyq0rqgZs7oLHAzjjzxQWR+cRefN7b638dPziLz5vbfWfjp+bvefOLb6z8FPzd7z5xbfWfgoPzJ0hLxgQbe2wQQfOdvD5dVWBVrfm73nzi2+s/BT83e8+cW31n4KDudHKc9fep2FIm9zSD/qrobeNUnhvPyxQTFOFDEDgsiqFwe7eVVI7yGqd7K9mU+ipp3mlikEiKoEe9kbrE8d4DvqwL+wjnjaKVFkjcYZGGVI8QaDGVWJqntuvLMLHNi6iHAb5ImA8JeOf4gfTUm1t6P3EyaPkAHPqJieHgkvH3MP4qqbTertxZSdXcwvE3ZvDyWx2qwyrD0E0GldUtqdlpEhI3MUx/1MuFc+qc7r+w58BUvrFQOK0BsV2iveK1pcsXmjXejkJ8qRAQCGPa6krx5kHjxBJCKdIi7Jv7ePPBIN7HjJI4P0RrVVVZvSDixpSM9jW6fRJKP+3vqslHHuoLTj6Ql2oAFtagAYA/ScAOA+PX6/OIvPm9t9Z+Og6PF584tvrPw0/N3vPnFt9Z+CgfnEXnze2+s/HVaaV0gbieWZgFaV3kKrndBdixAzxxk1Zf5u9584tvrPwU/N3vPnFt9Z+Cg8vYVMV0wg+VFKp9yt/wBNaTdwASSABxJPIVUuzzY9c6Ov0uZZoHRVdSqb+95S4HwlArzNvWu7hxo+Fiq7oecg8W3uKRn9nHlEdu8vcchI9Ztu9nbMUt1a7ccCyELD/vCDvelQR41CL3pDXrZ6qC2jHZkSOR7d5R9FVja2ryyLHGpd3IVVAyWJOAB45q3dBdHeRkDXdyIyeccSBiPAyMcZ9AI8TQRK82y6Vkz/AKSIx3RxRj6SpP01GdLaeuLtg1zNJMVzumRid3OM4HIZwOXdV9WnR/0emN9rmX1pFUfyID9NV9tp1PtdHSWq2sfVh0kL5d2LFWQDJdj3nl30FbitppyFYsFbTTkKDPXSE/WkX7sn9Waqzhi32VRzYhfecf51ZnSE/WkX7sn9Waq50d56L10++KDY9narFGkaDCooVR3BRuge4VzUFKDP/SHvi1/BFnhHBvY8ZJGB+iNaqoKTwHM8qsjb9ERpYE8mt4yPY8o+0VXMcm6wbuIPu40GxtC6MW2toYE+DEioP4VAz7cZ9td2vxBKHUMpyGAIPeCMiv3QKUpQcF95p/Vb7DWL05D0D7K2hfeaf1W+w1i9OQ9A+ygt7o524N1dv2rEij0M5J/prV81RfRx8/e+pF96Sr0oFUv0j0G5Ynt3ph7xEf8AKroqmekf5uy9ab7sdBSFfK+0oNq0pSgVR3SP85Y+rP8Aehq8ao7pH+csfVn+9DQU1Wv9T/1dZ/u8P9JayBWv9T/1dZ/u8P8ASWg9eqO6QmrG68N6g4P+hlx3jLRsfSN9c/srV414uuOrwv7Ge3OMuvkE/FdfKQ+xgvszQZErSOxHWv8AK9HiFzmW1xGc8yhH6I+4FP4PGs4SxFGKsCrKSGB5gg4IPiCCKley7Wr+z9JROxxFJ+il7grkYb+FgregN30Ei6QGhTFpCOcDyZ4wM/tRHdP8hjqtbO7aKRJEOHjZXU9xVgw+kCtUbRdTRpOxaEYEqnfhY8g4BGCfksCVPpz2Vli+sXhkeKVGSRCVZGGCCOw0GutWNY4r+1juISCrjiueKN8ZG8QeHuPIivVrImq+uV1o6Qvaybu9jfQjejfHLeQ9viMHxqybPpGyBf0tkjN3pOyj/CyNj30F5Vx3FysaF3ZURRlmYgKAO0k8AKozSHSLnYYgtIoz3ySNJ9Cqn21X2sWu95pBh+UzM6g5EYwsQ9CLwJ8Tk+NBrgGvxFOrZ3WDYJU4IOCOYOORHdX1eQ9FZk1o1purHTV89rM8RM7ZA4o3L4SNlW9ooNO109K6IhuominjWWNuasOHpHaCO8cRVJaL6RNwoxcWsUp+VG7Rn3EOPsrk0r0ipWQrb2qROR8OSUvjxCBFBPpOPCgrTWvRC2l9c26EssUrIpPPAPDPjggHxBr3tjkhGm7Td7TID6Ookz9gqIXNy0js7sWd2LMx5sWOST4kk1bmwDVFmme/kUiNFaOEn4zNwdh4KuVz3se40Hf6RWhSUtboDgpaFz63lp7Mq4/iFUeRWwtZtX4760ltpfgyLjPapHFWHirAH2Vk/WHV+axuHgnXddDz+Kw7HU9qnv8AYeIIoNLbL9bl0ho+I7wM0SrHMufKDKMBsdzgb2fSOw1Lqx1oLWCeymE1tI0bjhkcmHyWU8GXwNWdo3pFzqoE9pFIflRyNHn+Eq/20F718JxzqjrzpGyEforJFPe87MPcqLn31BNZtpN9pAFZpisZ/wBVENyM+BA4uPWJoNUwXCyIHRlZWGVZSCpB5EEcCPGsp7TJi+l70tz64r7FAQfQorR+z39U2P7vF/TFUdtx1da30m02P0dyA6ns3lUI6+ngrfx0HQ2NlP7att/H+s3c/K6l8e3n7a1DWLbe4aN1dGKupDKynDKQcgg9hBFWxobpD3EcYW5tknYDHWJIYyfEruMM+jA8BQX1Wa9t+siXektyM7yW69Vkci+8Wkx6Dur6UNdjWnbpeXSGOBFtUbgSjFpiO4SEDd9gz41AbrRUkcUMrrupNvmMnmwQhS2Pk5OAe3BoOoK2mnIViwVtNOQoM9dIT9aRfuyf1ZqrnR3novXT74qxukJ+tIv3ZP6s1Vzo7z0Xrp98UGzRSgpQUz0idAkpbXajgpMMh7g3lofRkOPSwqkK2Np3Qsd5bS28wzHIu6ccx2hh3MCAR4gVlPW7VKbRty0E48UkA8iRexl/zHYeHpC9Ni+u6Xdkls7AXFuoXBPF414I478DCnxAPxhVj1jCzvHhkWSJ2jdTlXUkMD4EVZGh9v8AfRKFmjhuMfGOUc+kp5J/wig0PX5eUAgEgFjgZPM4JwO84BPsNUHpHpD3bqRDbwRH5TM0hHoHkj35rzdnWstze6ftJLqZ5WzLjePkrm3l4Kgwq+wUGib7zT+q32GsXpyHoH2VtC+80/qt9hrF6ch6B9lBcfRx8/e+pF96Sr0qi+jj5+99SL70lXpQKpnpH+bsvWm+7HVzVTPSP83ZetN92OgpClKUG1aUpQKrzars3m0s9uYZIo+qEgPWb3HfKEY3QfkGlKCB/m7Xnzm2+s/DV46CsDBawQsQWiijjJHIlECkjPZkUpQd6lKUFO677Dpbu+luLaWGNJSHKOHyHI8sjdBGCRveljXhfm7Xnzi2+s/DSlBdeq9lNDZwxXLrJLGoRnTOG3eCnygDndC58c15Oumze00mMyqUmAws8eBIO4HPB18D7CKUoKV1u2M3FipkE0MsXYfLWT2pusP5qr9kwcdvKlKCW6rbMrnSB/RPAo73Z8+5UP21aGrfR/tomD3crXBHHq1HVxe3BLN7x6KUoLWxVR67bC2u7mW5t7lVeVi7Ryod0E88OnEDwKn00pQVBrFqpLYuUlMZI+QzEfzKK6+hNAyXcgSMoCTjyyQPoU0pQXBqr0fURle/mEuOPUxZCH1pDhiPABfTVv2tqkSKkaqiKAFVQAqgcAAByFKUHLXh616mW2kouruUzj4EinEiZ+S3+RyDjiDXylBS+tWwma1VpYbiKSIdkgZJB4eSGDenh6KrO4gKMVOMju5UpQe9qzqLPfsFhaJc/LZh91DVoav9HiNSGvbgyd8cI3V9BkbLEegKfGvlKC3bCxSCJIolCxxqERRnACjAHHjyFdHWTVqC/t2guE3kPEEcGRhyZW7GGT7yDkEilKCgtdtjc1gplSeOWHPDe3llHgVAKn05HoFQK1tDI4RcZPDjy+gUpQXLqVsFXKTX8iyLwYQxb263b5bsAcfsgD01Idp2y6XSb25t3hhSFGTdYMBglcBQgwAAuMUpQQkdHa8+c231n4av5RwpSgrDadspn0peJPFLDGqxLHh9/OQ8jZ8kHhhx7qitr0e7tJEY3FthWVv9Z2EH5PhSlBfVKUoFeZrBq3b30JiuY1kTmM8GU/KVhxU+IpSgpvWfo/vEGktLhWjHHcnBDgeuikN/hFVRfWLQuUbGR3EkfSBX2lB6urOps1/IEhaJSe2RmA/lQ1dWz/Yuuj7hLmacyzJndVF3YlLKyHJOWfgx+T6KUoLKuI95GUdoI94xVBjo63mP/M231n4a+0oJ1sr2azaKkuGmlikEqoB1e9w3SxOd4D5QqxaUoFQLars+m0stuIZI4+qLk9Zvcd8KBjdB+SaUoK9/N2vPnNt9Z+Gn5u1585tvrPw0pQ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AutoShape 7" descr="data:image/jpeg;base64,/9j/4AAQSkZJRgABAQAAAQABAAD/2wCEAAkGBhQREBQUEhQUFBQWGRoYFxUWFBgcFBgfGBYYFRoaGxcXHCcgGRojGhUVIDsgJCopLSwsFx4xNTAqNyYrLCkBCQoKBQUFDQUFDSkYEhgpKSkpKSkpKSkpKSkpKSkpKSkpKSkpKSkpKSkpKSkpKSkpKSkpKSkpKSkpKSkpKSkpKf/AABEIAHYBqQMBIgACEQEDEQH/xAAcAAEAAwADAQEAAAAAAAAAAAAABgcIAwQFAQL/xABSEAACAQMABgUGCQkECAUFAAABAgMABBEFBgcSITEIE0FRYSIzcXKBkTJCUlSho7Gy0hQYIzVidIKisxVzksEkQ4OTlLTC0RY0Y8PxFyUmNkT/xAAUAQEAAAAAAAAAAAAAAAAAAAAA/8QAFBEBAAAAAAAAAAAAAAAAAAAAAP/aAAwDAQACEQMRAD8A+bMdrN3Nfxw30oeKcFEPVxruyDBXiijOfg472WryrMugdXWn0FPcxZE1nddarD4W71UW/j1d1X/2fjWgNTdYlv7GC4GMuvlgfFdfJdfYwPsxQc+sunEsrSa4f4MSFsfKPJV9LMVHtqtdjuvd7f3k8d3LvqsIdV6uNcEuuDlVBxut299c+1e5a/vrPRER4OwluCPiqM49yiRsd/V11tm8KprHpRFAVVUqoHIBZIwAPAAAUEt1u1Wvrm+tJra8MEMRHWx7zjew+8Tur5Mm8vk4bgMeJqZVXev2tVzbaW0ZBDLuRTuolXcQ7wM0ac2UkcGI4EVIde9c49F2Zncb7E7scecb7EE4z2KACSe4d+KCR0qptH6H0/pCMTyXy2QcbyQrEMgHiN4YyOHYzMe/HKplqzDfwWcwv5UlmQuY5UC4ZBGpUkBRx3t/mOzt50EnpVH6ma5aY0rbmC3lUSqxea7kjQCNCqiONVRMFmYSnO6TgcxUw0vrXPoXRSG+dbq8LMiEHCuSzMpPkghVTGeHPA7c0FgUqqbPV3T92gml0gtoWG8sCxjyQeIDADgfAlj38eFcuq+vF7a6RXRultx2k8zcKAA+c7ucABgxUrnAIYYOc5AWjSq62ka53UV3baPsN1Li54mVwCEUsyjAII+I5JIOAvAEnh+tC6saZt7mF5NILcwFh10bIAd0g53cqeRxyK/5UFh0qD7SdoDaPEUFtGJby4OIkPELkhQxA4kljgDIyc8eHHxE1P0/IvWPpRI5Tx6oIOrH7JZUx/KfbQWnVY7ZdNT79lYW8hiN5JuvIpIbG/HGFyOOCZMnGM7uORNdnZ5r9cS3UujtJKqXkWSHAAEgGCeA4b2GDArwKnkMcYBr5ovSaaS0etzdRSTPL/ozqgCxHrowCwEQz5RQ8m+CfaFr6l7NbfRbu8DzM0ihX6xlIODneAVRg8TXPqvrwl/c3kEcbp+SsEZmI8s70iHCjOADGeJPHPIV40Og9OC1kVr+A3BkQxydWu6qANvqR1HMkr2HlzFV1qDorSkl5pFbO7hilSXFw7ICJG6yYZUGJsDeEh5L8IewNBk19qDaw6Iu3t4UlbrZRGoaRVcp1gjk3zuxAEb7GLB3cDdORglWlGgYmWEBgyjLFVfG8qkkqpwcDA7ByGB2UHo0pSgUpSgUpSgUpSgUpSgUpSgUpSgUpSgUpSgUpSgUpSgUpSgUpSgUpSgUpSgUpSgqXo9xB9HXSsAVacgg8iDDGCD4Yrg1B0iNDX+kNH3DEQIGuYWPyVTeOO8mIL7Ymr39i+q1zYWk8d1H1TtNvqN5GyOrRc5RiOamurti2dy6Q6iW0UGZT1T+UFzG+TvEkjIU54cyHbnQcGx2xe6mu9LTjy7h2SIH4qKRvY8Mqif7I99dbZ9/+zaW9Df1UqztCaIS0toreP4ESBB3nA4k+JOSfEmoRqdqpcwac0jcyxbsEwbq33kO9mRW+CGLDgDzAoPJ2pfr3Qv94v8AzEVfjbeQbzRKyeZMp388vO24bP8ACT7zXs6/aq3NzpbRk8MW/FA6mVt5BugTRvyZgTwUngDyr3Noeo66VtOqLBJUO/E5HANjBDY47rA4PsPZQSmutpPzEvqN901WGjtYtP2aCCbR4uyg3VmWQeUBwBZgTvekhT38eNTPVtr+WzmN/HHHO5fcijIwqGNQqkgnyt7fPM8+zkAiHR2iA0ZK2OJuCCfRDDj7T76622TH9qaHEnmet45+D5+Dez7MVINjOrNxYaPeK6j6qQzM4XeVuBjiXOUJHNW91eltG1FXStr1e8EmQ78Uh5A4wVbHHdYcDjlgHjjBCV1Ue2gD+0dD7nneu4Y546633f5s/TXLY6zaftUEM2jhdMo3VmWQeVjgCxUkMfHCnvrt6rakXlzpAaS0tuLIgxBboQVj54JwSBjeYgZJJOSRgCg9LaNs5bSDRXFtN1F3B8BzndYBt4AkcVIbJDAHmcg9nh6v7Sb20vIrHTEIVpCFjuFwAxY7qk7vkspYgZXGMjK90g1x0vpW2uleytVu7UxqGTeAdXDPkg5DYKlOxhw7O2Nf2BpLTN/az31utlbWrb4TeDSOd5HI4HPExoMkKAAcZNB+NMnOuNr1vwepHV55Z6qfGP49721b1QXaXs/e/wCquLVxFeW5zGxOAwB3gpbjukNxB5cSDzyPHi1y0+i9U2ileUcOtEgEZ8SA+PcwHooOpp8f/mFl1fwuqHWY/u7jOf4N36K5Nq/650J/fL/zEFezs/1DnhuZdIaRdZL2YY3V4rEpxkZHDOFVeHAAYycmuPaFqrc3Wk9FzQx78UEgaVt5BugTQvnDMCfJRjwB5UFiVVGx79Zaa/v/AP3rmrXqnf7I0nojSl3NaWgvILpi+A4BGWaQA8cqVLuORBBHHuC4qV09ETSvbxNOgjmZFMiA5CMQCyg5OcHI5mu5QKUpQKUpQKUpQKUpQKUpQKUpQKUpQKUpQKUpQKUpQKUpQKUpQKUpQKUpQKUpQKUpQKUpQK6WkdOW9vuieeGHezu9ZKib2MZxvEZxke8V3ao7pH+csfVn+9DQWx/40sfntp/xMX4qf+NLH57af8TF+Ksh0oNeDXKxPK8tP+Ji/FXfs9KRTealjk9R1b7pNY0pG26crwI5EcCPaKDatKzLqltjvbJgJHN1D2xysS4H7Ep8oHwOR4DnWhtW9Y4b+3Se3beRuBB4MpHNWHYw/wCxGQQaD1KUpQKUpQKUpQKUpQKUpQKUpQKUpQKUpQKUpQKUpQKUpQKUpQKUpQKUpQKUpQKUpQKUpQKUpQcVzIVRiOYUkewZrOg2+aSx/wDzf7lvx1om+80/qt9hrF6ch6B9lBorZBtDutJyXK3PVYjWMr1aFfhFwc5Y5+CKs2qL6OPn731IvvSVelApSlApSlApSlAqjukf5yx9Wf70NXjVHdI/zlj6s/3oaCmq0hq3sm0ZLZW0klsGd4YnY9bMMlo1YnAfA4k8qzfWv9T/ANXWf7vD/SWgj8uxfRTDH5MV8Vnmz9+q/wBfNhX5PE89g7yKgLNA+C+BxJRgBvYHHdIz3Engb3pQYpqzNg+sjQaQ/Jif0dypGOwOil1PtUOvjle6oRrXarFf3cacESeVVA5ACVgB7Bw9ld/Zxn+17HHPr093HP0ZoNZUoK47i4WNS7sqKoyzMQFAHaSeAFByUqttO7eLCAlYRJcsO2MBY/8AG+M+kAio6ekhx/8AI8P3nj/SoLrpVXaF6QFlKQs8c1uT8YgSRj0lPK/lqybDSEc8ayQuskbDKujAqfQRQdilKUClQrWfa7YWLFGkM0o4GOEBip7mYkIp8M58Khc/SPGfIsSR3tcAH3CM/bQXTSqgsekZAT+mtJUHfHIj/QwSrG1V1tt9Iwma2ZmVW3GDIVZWwGwQfBhxGRxoPZpSvhOOdB9pUC1i21aPtGKK7XLjgRAAVB8ZGIX3E1EpOkeM+TYnHjcYPuERoLqpVTaK6Q9q5xPbzQ/tKVkUenG63uBqytC6egvIhLbSpKh7VPI9zA8VPgQDQd+lKUClRnWDaTo+yJWa4TfHOOPLyDwKpndPrYqE6Q6RVup/Q2s0ni7JGPo3zQW5SqUTpIceNjw8Lnj9MVSfV7blYXLBJS9q54fpQOrz/eKSB6W3aCxKV8RwQCCCDxBHI19oFKiGt20+00bOsNwJt9kEg3EDDBZlHEsOOUNePDt50czKoFxliAP0Q7Tj5fjQWPSuhprTsFnCZriRY4xw3m7T2AAcWY45DJqs77pFWytiK2nkX5TMiZ9A8o+/FBbdKjmouu0elbdpo43j3HMbK5UnIVXyCp4jDju7akdApUR1l2qaPsWKSTdZKOcUI33HgSPJU+DEGoTd9I6ME9VZOw7C8yqfcqt9tBclKpi36R65/SWTAd6Tgn3Mg+2prqntYsdISLFG0kczZ3YpUwWwCxwykqcAE888KCV33mn9VvsNYvTkPQPsraF95p/Vb7DWL05D0D7KC4+jj5+99SL70lXpVF9HHz976kX3pKszW3aRZaN8meQtLjIhjG9Lx5EjICjxYjPZQSilUvcdI9c/o7JiO95wD7ljIHvNejofpC2sjBbiCWAH46kSIPTgK3uU0Fr0rr6P0jHcRLLC6yRuMq6kFT7R9ldigUpSgVR3SP8AOWPqz/ehq8ao7pH+csfVn+9DQU1Wv9T/ANXWf7vD/SWsgVOLHbLpKGJIkkiCRqqKDCpOFAUce3gBQaeqO68a5w6MtWlkIMhBEUWfKkbHAY+SDgk9g8cA0LPtr0qwx16J4rDHn+YGofpHSctxIZJ5HlkPNnYs3o48h4DhQcM87O7OxyzEsx7yxyT7STVibCdXmn0l15H6O2UsT2b7gog9OC7fw1GNUdRrrSUgW3jO5nypmBESd+W+Mf2Rk+jnWmdT9UotG2qwQ8fjO5HlSMQMsfcAB2AAUHqaQ0hHBE8srBI41LMx5AAZP/xWYtoW0ibSkpGWjtlP6OHPPHJ5MfCf6F5DtJsDpCazlUhskON/9NL4qpxGvoLBm/gWqQRCSAASTwAHMk8AB40HNY2Ek8gjhR5JG5IilmPsFS1djWlSu9+S+O6Zod73b9Xns41Dj0ZaqMA3DgGaTtJ57gPyF5Y7cE9tS6gxppPRM1tIY543ikHNXUg+kZ5jxHCve1B19m0XcBlJaBiOuhzwYct5R2SAcj24weFX5tT1SS+0dL5I66FWkhbHlAqN4rnuYDGPQewVlrNBs+xvUmiSWNgySKHVhyIYZB9xqptuG0J4MWNs5R3XendThgrfBjBHIsASTzxjvNejsB04ZtHPAxybeQhfUkG+v83WD2Cqi2pTM2mb0tzEmB6FRFH0AUEVqXaM2T6TuIxIlqwU8R1johP8LsG94rqbOuq/tWz67HV9aM73wc4O5n/ablazFBkzTGzvSFqC01pKFHNlAkUeJMZbA9OKt7o7fq+4/eT/AEYqtWuvaaOjiLmNFQyNvvuqBvNgDeOOZwBx8KDnZsDJ4AdtZz2p7VXvpGt7ZilopwSDgz47T/6fcvbzPYBY+3LWc2ujupQ4kuiY8jmEAzIfaCqfxms4UH6iiLsFUFmJwFUEsSeQAHEnwqYWmx/SsiBhalQeQeSJW/ws+R7cVa+xjUBLW1S7lUG5nXeUkcY42GVC9zMMEnxA7ONmUGO9OauXNk4S6heFjy3h5LY+SwyrewmubVfWmfR9ws1u2CPhIfgSL2q47R48xzFao1o1biv7WS3mAIceS2OKN8V17iD7+I5E1kS5t2jd0cYZGKsO4qSp+kGg17qxrDHf2sVzF8GQcjzUjgynxDAj6e2ultDkK6JvSpIIgkwQcEeSe0VWXR104d65tCeGFnQdxyI5PfmL3Vb2sGiBd2s1uzFRKjIWAyQGGCQD20GPI4izBVBJJwFUZJ9AHEmpTo7ZXpOcZSzkUd8hSP6JGB+itG6sak2mj03baJVbHlSHjK3rOePsGB4V7tBlfSeyjSduhd7VmUcSY2SQj+FGLfRUSratZx27avpbaRWWNQq3Cb7Act9W3XOPEFD6ST20Hr7DNfXSYWEzFo3B6gk/AYDeMYz8VgCQOwjh8Kr3rGuhr8wXMMy8DHIjj+Fw3+VbJFBnnpCfrSL92T+rNVcaO89F66ffFWP0hP1pF+7J/VmqsaCW7TddX0jeuQx/J4iyQrnycA4L4+U+M57sDsqLfk7bu9utu/K3Tu+/lV3bGtmMXUJfXaCR5PKhjcZRF7HKngWbmM8hg8zwuLcGMdnd2UFW9Hg//bZ/3lv6MNRXantfed3tbFykC5WSZDhpTyIVhyj7Mji3o5zTa7pePRujnjtkSKS8cqerULw3R1r+T8bcCpnn5Q7qzlQK9jQ+p95djet7aaVflhCE/wAbYX6asXY1svS5UXt2oeLJEMTDyXKnBdx2qCCAvIkHPDGb3RAAAAABwAHIeAFBlK82aaSiXeeymx+wA/0RljXe2PqRpy0BBBBlBB5j/R5eBHYa1DXl3OrNvJcxXTRL+URZ3ZQMP5SMhDEfCGGPA5x2UHdvvNP6rfYaxenIegfZW0L7zT+q32GsXpyHoH2UEu1I14bRkN4YvPzLGkRIyqYMhZz3kAjA7SR2A14+jtCXd/I5himuHJy7AFuJ45dzwBPia7Wo2qzaRvorcEqpy0jDmqLxYjxPBR4sK1ZorRMVrCsMCLHGgwqqOHpPeT2k8T20GVtJ7PNIWyF5bSZUAyWADgDvPVk4HiajtbWrNW2vVVLLSAeJQsVwvWBQMKrg4kAHYDlWx+2aBsd13ayvUgdj+T3DBGUngjt5KSDu44U94OT8EVpTNYr3iOI4Ecj49lXX/wDW9/2aC6qUpQKo7pH+csfVn+9DV41R3SP85Y+rP96GgpqrB0fsQ0hPDHKhtt2RFdcysDh1DDI6vgcGq+rX+p/6us/3eH+ktBl3WfUm70cwF1EVVuCyKQ0beAcdvgcHwryrC8MMiyBY3KnO7JGrxnwZGGCK2BpvQ0V3byQTrvRyDBHaO4g9jA4IPYQKyRrBoV7O6mt5PhROVzjG8OasPBlKt7aDS2zXXmHSVr5CLFLFhZIV+CvcUHyDg47sEdmTL6yZs/1qOjr+KfJ6vO5MO+NiA3Dt3eDDxUVrFHBAIIIPEEcjQZi2zXhk01c9ydWg9AiRj/Mze+oponSBt7iKYKrmJ1kCtndJRgwBxxxkCpHtahK6avAe11P+KGM/51HtC6LN1cxQKyq0rqgZs7oLHAzjjzxQWR+cRefN7b638dPziLz5vbfWfjp+bvefOLb6z8FPzd7z5xbfWfgoPzJ0hLxgQbe2wQQfOdvD5dVWBVrfm73nzi2+s/BT83e8+cW31n4KDudHKc9fep2FIm9zSD/qrobeNUnhvPyxQTFOFDEDgsiqFwe7eVVI7yGqd7K9mU+ipp3mlikEiKoEe9kbrE8d4DvqwL+wjnjaKVFkjcYZGGVI8QaDGVWJqntuvLMLHNi6iHAb5ImA8JeOf4gfTUm1t6P3EyaPkAHPqJieHgkvH3MP4qqbTertxZSdXcwvE3ZvDyWx2qwyrD0E0GldUtqdlpEhI3MUx/1MuFc+qc7r+w58BUvrFQOK0BsV2iveK1pcsXmjXejkJ8qRAQCGPa6krx5kHjxBJCKdIi7Jv7ePPBIN7HjJI4P0RrVVVZvSDixpSM9jW6fRJKP+3vqslHHuoLTj6Ql2oAFtagAYA/ScAOA+PX6/OIvPm9t9Z+Og6PF584tvrPw0/N3vPnFt9Z+CgfnEXnze2+s/HVaaV0gbieWZgFaV3kKrndBdixAzxxk1Zf5u9584tvrPwU/N3vPnFt9Z+Cg8vYVMV0wg+VFKp9yt/wBNaTdwASSABxJPIVUuzzY9c6Ov0uZZoHRVdSqb+95S4HwlArzNvWu7hxo+Fiq7oecg8W3uKRn9nHlEdu8vcchI9Ztu9nbMUt1a7ccCyELD/vCDvelQR41CL3pDXrZ6qC2jHZkSOR7d5R9FVja2ryyLHGpd3IVVAyWJOAB45q3dBdHeRkDXdyIyeccSBiPAyMcZ9AI8TQRK82y6Vkz/AKSIx3RxRj6SpP01GdLaeuLtg1zNJMVzumRid3OM4HIZwOXdV9WnR/0emN9rmX1pFUfyID9NV9tp1PtdHSWq2sfVh0kL5d2LFWQDJdj3nl30FbitppyFYsFbTTkKDPXSE/WkX7sn9Waqzhi32VRzYhfecf51ZnSE/WkX7sn9Waq50d56L10++KDY9narFGkaDCooVR3BRuge4VzUFKDP/SHvi1/BFnhHBvY8ZJGB+iNaqoKTwHM8qsjb9ERpYE8mt4yPY8o+0VXMcm6wbuIPu40GxtC6MW2toYE+DEioP4VAz7cZ9td2vxBKHUMpyGAIPeCMiv3QKUpQcF95p/Vb7DWL05D0D7K2hfeaf1W+w1i9OQ9A+ygt7o524N1dv2rEij0M5J/prV81RfRx8/e+pF96Sr0oFUv0j0G5Ynt3ph7xEf8AKroqmekf5uy9ab7sdBSFfK+0oNq0pSgVR3SP85Y+rP8Aehq8ao7pH+csfVn+9DQU1Wv9T/1dZ/u8P9JayBWv9T/1dZ/u8P8ASWg9eqO6QmrG68N6g4P+hlx3jLRsfSN9c/srV414uuOrwv7Ge3OMuvkE/FdfKQ+xgvszQZErSOxHWv8AK9HiFzmW1xGc8yhH6I+4FP4PGs4SxFGKsCrKSGB5gg4IPiCCKley7Wr+z9JROxxFJ+il7grkYb+FgregN30Ei6QGhTFpCOcDyZ4wM/tRHdP8hjqtbO7aKRJEOHjZXU9xVgw+kCtUbRdTRpOxaEYEqnfhY8g4BGCfksCVPpz2Vli+sXhkeKVGSRCVZGGCCOw0GutWNY4r+1juISCrjiueKN8ZG8QeHuPIivVrImq+uV1o6Qvaybu9jfQjejfHLeQ9viMHxqybPpGyBf0tkjN3pOyj/CyNj30F5Vx3FysaF3ZURRlmYgKAO0k8AKozSHSLnYYgtIoz3ySNJ9Cqn21X2sWu95pBh+UzM6g5EYwsQ9CLwJ8Tk+NBrgGvxFOrZ3WDYJU4IOCOYOORHdX1eQ9FZk1o1purHTV89rM8RM7ZA4o3L4SNlW9ooNO109K6IhuominjWWNuasOHpHaCO8cRVJaL6RNwoxcWsUp+VG7Rn3EOPsrk0r0ipWQrb2qROR8OSUvjxCBFBPpOPCgrTWvRC2l9c26EssUrIpPPAPDPjggHxBr3tjkhGm7Td7TID6Ookz9gqIXNy0js7sWd2LMx5sWOST4kk1bmwDVFmme/kUiNFaOEn4zNwdh4KuVz3se40Hf6RWhSUtboDgpaFz63lp7Mq4/iFUeRWwtZtX4760ltpfgyLjPapHFWHirAH2Vk/WHV+axuHgnXddDz+Kw7HU9qnv8AYeIIoNLbL9bl0ho+I7wM0SrHMufKDKMBsdzgb2fSOw1Lqx1oLWCeymE1tI0bjhkcmHyWU8GXwNWdo3pFzqoE9pFIflRyNHn+Eq/20F718JxzqjrzpGyEforJFPe87MPcqLn31BNZtpN9pAFZpisZ/wBVENyM+BA4uPWJoNUwXCyIHRlZWGVZSCpB5EEcCPGsp7TJi+l70tz64r7FAQfQorR+z39U2P7vF/TFUdtx1da30m02P0dyA6ns3lUI6+ngrfx0HQ2NlP7att/H+s3c/K6l8e3n7a1DWLbe4aN1dGKupDKynDKQcgg9hBFWxobpD3EcYW5tknYDHWJIYyfEruMM+jA8BQX1Wa9t+siXektyM7yW69Vkci+8Wkx6Dur6UNdjWnbpeXSGOBFtUbgSjFpiO4SEDd9gz41AbrRUkcUMrrupNvmMnmwQhS2Pk5OAe3BoOoK2mnIViwVtNOQoM9dIT9aRfuyf1ZqrnR3novXT74qxukJ+tIv3ZP6s1Vzo7z0Xrp98UGzRSgpQUz0idAkpbXajgpMMh7g3lofRkOPSwqkK2Np3Qsd5bS28wzHIu6ccx2hh3MCAR4gVlPW7VKbRty0E48UkA8iRexl/zHYeHpC9Ni+u6Xdkls7AXFuoXBPF414I478DCnxAPxhVj1jCzvHhkWSJ2jdTlXUkMD4EVZGh9v8AfRKFmjhuMfGOUc+kp5J/wig0PX5eUAgEgFjgZPM4JwO84BPsNUHpHpD3bqRDbwRH5TM0hHoHkj35rzdnWstze6ftJLqZ5WzLjePkrm3l4Kgwq+wUGib7zT+q32GsXpyHoH2VtC+80/qt9hrF6ch6B9lBcfRx8/e+pF96Sr0qi+jj5+99SL70lXpQKpnpH+bsvWm+7HVzVTPSP83ZetN92OgpClKUG1aUpQKrzars3m0s9uYZIo+qEgPWb3HfKEY3QfkGlKCB/m7Xnzm2+s/DV46CsDBawQsQWiijjJHIlECkjPZkUpQd6lKUFO677Dpbu+luLaWGNJSHKOHyHI8sjdBGCRveljXhfm7Xnzi2+s/DSlBdeq9lNDZwxXLrJLGoRnTOG3eCnygDndC58c15Oumze00mMyqUmAws8eBIO4HPB18D7CKUoKV1u2M3FipkE0MsXYfLWT2pusP5qr9kwcdvKlKCW6rbMrnSB/RPAo73Z8+5UP21aGrfR/tomD3crXBHHq1HVxe3BLN7x6KUoLWxVR67bC2u7mW5t7lVeVi7Ryod0E88OnEDwKn00pQVBrFqpLYuUlMZI+QzEfzKK6+hNAyXcgSMoCTjyyQPoU0pQXBqr0fURle/mEuOPUxZCH1pDhiPABfTVv2tqkSKkaqiKAFVQAqgcAAByFKUHLXh616mW2kouruUzj4EinEiZ+S3+RyDjiDXylBS+tWwma1VpYbiKSIdkgZJB4eSGDenh6KrO4gKMVOMju5UpQe9qzqLPfsFhaJc/LZh91DVoav9HiNSGvbgyd8cI3V9BkbLEegKfGvlKC3bCxSCJIolCxxqERRnACjAHHjyFdHWTVqC/t2guE3kPEEcGRhyZW7GGT7yDkEilKCgtdtjc1gplSeOWHPDe3llHgVAKn05HoFQK1tDI4RcZPDjy+gUpQXLqVsFXKTX8iyLwYQxb263b5bsAcfsgD01Idp2y6XSb25t3hhSFGTdYMBglcBQgwAAuMUpQQkdHa8+c231n4av5RwpSgrDadspn0peJPFLDGqxLHh9/OQ8jZ8kHhhx7qitr0e7tJEY3FthWVv9Z2EH5PhSlBfVKUoFeZrBq3b30JiuY1kTmM8GU/KVhxU+IpSgpvWfo/vEGktLhWjHHcnBDgeuikN/hFVRfWLQuUbGR3EkfSBX2lB6urOps1/IEhaJSe2RmA/lQ1dWz/Yuuj7hLmacyzJndVF3YlLKyHJOWfgx+T6KUoLKuI95GUdoI94xVBjo63mP/M231n4a+0oJ1sr2azaKkuGmlikEqoB1e9w3SxOd4D5QqxaUoFQLars+m0stuIZI4+qLk9Zvcd8KBjdB+SaUoK9/N2vPnNt9Z+Gn5u1585tvrPw0pQf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2535" name="Picture 9" descr="http://upload.wikimedia.org/wikipedia/en/archive/b/b3/20110309193628!Microsoft_Research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44" y="4977320"/>
            <a:ext cx="13573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831975" y="620553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7" tIns="45693" rIns="91387" bIns="45693"/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marL="739775" indent="-2825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2pPr>
            <a:lvl3pPr marL="11398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3pPr>
            <a:lvl4pPr marL="15970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4pPr>
            <a:lvl5pPr marL="2054225" indent="-22542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5pPr>
            <a:lvl6pPr marL="2466868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877064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287261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697455" indent="-227888" algn="l" defTabSz="914394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effectLst/>
              </a:rPr>
              <a:t>Jing Yuan, Yu </a:t>
            </a:r>
            <a:r>
              <a:rPr lang="en-US" sz="1600" dirty="0" err="1">
                <a:effectLst/>
              </a:rPr>
              <a:t>Zheng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Chengyang</a:t>
            </a:r>
            <a:r>
              <a:rPr lang="en-US" sz="1600" dirty="0">
                <a:effectLst/>
              </a:rPr>
              <a:t> Zhang, </a:t>
            </a:r>
            <a:r>
              <a:rPr lang="en-US" sz="1600" dirty="0" err="1">
                <a:effectLst/>
              </a:rPr>
              <a:t>Wenlei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Xie</a:t>
            </a:r>
            <a:r>
              <a:rPr lang="en-US" sz="1600" dirty="0">
                <a:effectLst/>
              </a:rPr>
              <a:t>, Xing </a:t>
            </a:r>
            <a:r>
              <a:rPr lang="en-US" sz="1600" dirty="0" err="1">
                <a:effectLst/>
              </a:rPr>
              <a:t>Xie</a:t>
            </a:r>
            <a:r>
              <a:rPr lang="en-US" sz="1600" dirty="0">
                <a:effectLst/>
              </a:rPr>
              <a:t>, and Yan Huang, </a:t>
            </a:r>
            <a:r>
              <a:rPr lang="en-US" sz="1600" dirty="0">
                <a:effectLst/>
                <a:hlinkClick r:id="rId4"/>
              </a:rPr>
              <a:t>T-Drive: Driving Directions Based on Taxi Trajectories</a:t>
            </a:r>
            <a:r>
              <a:rPr lang="en-US" sz="1600" dirty="0">
                <a:effectLst/>
              </a:rPr>
              <a:t>, in </a:t>
            </a:r>
            <a:r>
              <a:rPr lang="en-US" sz="1600" i="1" dirty="0">
                <a:effectLst/>
              </a:rPr>
              <a:t>ACM SIGSPATIAL GIS 2010</a:t>
            </a:r>
            <a:r>
              <a:rPr lang="en-US" sz="1600" dirty="0">
                <a:effectLst/>
              </a:rPr>
              <a:t>,</a:t>
            </a:r>
            <a:endParaRPr lang="en-US" sz="1600" kern="0" dirty="0">
              <a:effectLst/>
            </a:endParaRP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1970088" y="5888039"/>
            <a:ext cx="2438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>
                <a:latin typeface="Helvetica" panose="020B0604020202020204" pitchFamily="34" charset="0"/>
              </a:rPr>
              <a:t>Best paper runner up </a:t>
            </a:r>
          </a:p>
        </p:txBody>
      </p:sp>
    </p:spTree>
    <p:extLst>
      <p:ext uri="{BB962C8B-B14F-4D97-AF65-F5344CB8AC3E}">
        <p14:creationId xmlns:p14="http://schemas.microsoft.com/office/powerpoint/2010/main" val="42668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41463" y="38319"/>
            <a:ext cx="9067800" cy="762000"/>
          </a:xfrm>
        </p:spPr>
        <p:txBody>
          <a:bodyPr/>
          <a:lstStyle/>
          <a:p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Challenges of TD Roadmap based Routing Services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541463" y="762001"/>
            <a:ext cx="9144000" cy="715963"/>
          </a:xfrm>
        </p:spPr>
        <p:txBody>
          <a:bodyPr/>
          <a:lstStyle/>
          <a:p>
            <a:pPr marL="341869" indent="-341869" defTabSz="913076">
              <a:defRPr/>
            </a:pPr>
            <a:r>
              <a:rPr lang="en-US" altLang="en-US" sz="2100" b="1" u="sng" dirty="0">
                <a:latin typeface="Helvetica" pitchFamily="34" charset="0"/>
              </a:rPr>
              <a:t>Challenge 1: </a:t>
            </a:r>
            <a:r>
              <a:rPr lang="en-US" altLang="en-US" sz="2200" dirty="0">
                <a:latin typeface="Helvetica" pitchFamily="34" charset="0"/>
              </a:rPr>
              <a:t>Candidate routes should be evaluated from the perspective of a traveler</a:t>
            </a:r>
          </a:p>
        </p:txBody>
      </p:sp>
      <p:pic>
        <p:nvPicPr>
          <p:cNvPr id="10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30364"/>
            <a:ext cx="25146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76800" y="1752601"/>
            <a:ext cx="4953000" cy="1108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200" dirty="0">
                <a:latin typeface="Helvetica" pitchFamily="34" charset="0"/>
              </a:rPr>
              <a:t>Compare routes for 5:00pm departure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Helvetica" pitchFamily="34" charset="0"/>
              </a:rPr>
              <a:t>I-35W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Helvetica" pitchFamily="34" charset="0"/>
              </a:rPr>
              <a:t>Hiawatha Route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57400" y="3733800"/>
            <a:ext cx="4173538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900" b="1" i="1" u="sng" dirty="0">
                <a:latin typeface="Helvetica" pitchFamily="34" charset="0"/>
              </a:rPr>
              <a:t>Legend: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A-I-D:</a:t>
            </a:r>
            <a:r>
              <a:rPr lang="en-US" sz="1900" i="1" dirty="0">
                <a:latin typeface="Helvetica" pitchFamily="34" charset="0"/>
              </a:rPr>
              <a:t>   UMN-I35W-Airport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A-H-D</a:t>
            </a:r>
            <a:r>
              <a:rPr lang="en-US" sz="1900" i="1" dirty="0">
                <a:latin typeface="Helvetica" pitchFamily="34" charset="0"/>
              </a:rPr>
              <a:t>: UMN-Hiawatha-Airport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32663" y="2967038"/>
            <a:ext cx="202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Helvetica" panose="020B0604020202020204" pitchFamily="34" charset="0"/>
              </a:rPr>
              <a:t>Digital Road Map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5105401"/>
          <a:ext cx="4554538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87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Path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Helvetica" pitchFamily="34" charset="0"/>
                        </a:rPr>
                        <a:t>Cost from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>
                          <a:latin typeface="Helvetica" pitchFamily="34" charset="0"/>
                        </a:rPr>
                        <a:t>Traveler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Pers.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Helvetica" pitchFamily="34" charset="0"/>
                        </a:rPr>
                        <a:t>Cost at 5:00pm</a:t>
                      </a:r>
                    </a:p>
                    <a:p>
                      <a:r>
                        <a:rPr lang="en-US" sz="1700" dirty="0">
                          <a:latin typeface="Helvetica" pitchFamily="34" charset="0"/>
                        </a:rPr>
                        <a:t>Snapshot</a:t>
                      </a: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A-I-D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27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20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A-H-D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15" name="Picture 11" descr="Y:\CTS_scholars_talk\sn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275013"/>
            <a:ext cx="3352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676237" y="5105401"/>
            <a:ext cx="1828800" cy="15541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57200"/>
          </a:xfrm>
        </p:spPr>
        <p:txBody>
          <a:bodyPr/>
          <a:lstStyle/>
          <a:p>
            <a:pPr marL="341869" indent="-341869" defTabSz="913076">
              <a:defRPr/>
            </a:pPr>
            <a:r>
              <a:rPr lang="en-US" altLang="en-US" sz="2100" dirty="0">
                <a:latin typeface="Helvetica" pitchFamily="34" charset="0"/>
              </a:rPr>
              <a:t>Candidate routes should be evaluated from the perspective of a travelers</a:t>
            </a:r>
          </a:p>
        </p:txBody>
      </p:sp>
      <p:pic>
        <p:nvPicPr>
          <p:cNvPr id="24579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1"/>
            <a:ext cx="20589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8200" y="1600201"/>
            <a:ext cx="4953000" cy="1108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200" dirty="0">
                <a:latin typeface="Helvetica" pitchFamily="34" charset="0"/>
              </a:rPr>
              <a:t>Compare routes for 5:00pm departure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Helvetica" pitchFamily="34" charset="0"/>
              </a:rPr>
              <a:t>I-35W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Helvetica" pitchFamily="34" charset="0"/>
              </a:rPr>
              <a:t>Hiawatha Route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57400" y="3733800"/>
            <a:ext cx="4173538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900" b="1" i="1" u="sng" dirty="0">
                <a:latin typeface="Helvetica" pitchFamily="34" charset="0"/>
              </a:rPr>
              <a:t>Legend: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A-I-D:</a:t>
            </a:r>
            <a:r>
              <a:rPr lang="en-US" sz="1900" i="1" dirty="0">
                <a:latin typeface="Helvetica" pitchFamily="34" charset="0"/>
              </a:rPr>
              <a:t>   UMN-I35W-Airport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A-H-D</a:t>
            </a:r>
            <a:r>
              <a:rPr lang="en-US" sz="1900" i="1" dirty="0">
                <a:latin typeface="Helvetica" pitchFamily="34" charset="0"/>
              </a:rPr>
              <a:t>: UMN-Hiawatha-Airport</a:t>
            </a:r>
          </a:p>
        </p:txBody>
      </p:sp>
      <p:sp>
        <p:nvSpPr>
          <p:cNvPr id="24582" name="TextBox 14"/>
          <p:cNvSpPr txBox="1">
            <a:spLocks noChangeArrowheads="1"/>
          </p:cNvSpPr>
          <p:nvPr/>
        </p:nvSpPr>
        <p:spPr bwMode="auto">
          <a:xfrm>
            <a:off x="7253288" y="2967038"/>
            <a:ext cx="202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Helvetica" panose="020B0604020202020204" pitchFamily="34" charset="0"/>
              </a:rPr>
              <a:t>Digital Road Map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7050" y="5105401"/>
          <a:ext cx="4164014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87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Path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Helvetica" pitchFamily="34" charset="0"/>
                        </a:rPr>
                        <a:t>Cost from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>
                          <a:latin typeface="Helvetica" pitchFamily="34" charset="0"/>
                        </a:rPr>
                        <a:t>Traveler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Pers.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Helvetica" pitchFamily="34" charset="0"/>
                        </a:rPr>
                        <a:t>5:00PM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>
                          <a:latin typeface="Helvetica" pitchFamily="34" charset="0"/>
                        </a:rPr>
                        <a:t>Snapshot</a:t>
                      </a: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A-I-D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27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20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A-H-D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1" name="Picture 11" descr="Y:\CTS_scholars_talk\sn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5013"/>
            <a:ext cx="3352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Y:\CTS_scholars_talk\red_car-ic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3275013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524000" y="76200"/>
            <a:ext cx="906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7" tIns="45693" rIns="91387" bIns="45693" anchor="ctr"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MS PGothic" pitchFamily="34" charset="-128"/>
                <a:cs typeface="MS PGothic" charset="0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10195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820391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230586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640781" algn="ctr" defTabSz="914394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en-US" altLang="en-US" sz="3000" kern="0" dirty="0">
                <a:effectLst/>
                <a:latin typeface="Arial" charset="0"/>
                <a:cs typeface="Arial" charset="0"/>
              </a:rPr>
              <a:t>Challenges of TD Roadmap based Routing Services</a:t>
            </a:r>
          </a:p>
        </p:txBody>
      </p:sp>
    </p:spTree>
    <p:extLst>
      <p:ext uri="{BB962C8B-B14F-4D97-AF65-F5344CB8AC3E}">
        <p14:creationId xmlns:p14="http://schemas.microsoft.com/office/powerpoint/2010/main" val="9977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439 L -0.07725 0.07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57200"/>
          </a:xfrm>
        </p:spPr>
        <p:txBody>
          <a:bodyPr/>
          <a:lstStyle/>
          <a:p>
            <a:pPr marL="341869" indent="-341869" defTabSz="913076">
              <a:defRPr/>
            </a:pPr>
            <a:r>
              <a:rPr lang="en-US" altLang="en-US" sz="2100" dirty="0">
                <a:latin typeface="Helvetica" pitchFamily="34" charset="0"/>
              </a:rPr>
              <a:t>Candidate routes should be evaluated from the perspective of a travelers</a:t>
            </a:r>
          </a:p>
        </p:txBody>
      </p:sp>
      <p:pic>
        <p:nvPicPr>
          <p:cNvPr id="25603" name="Picture 2" descr="Y:\vis\III_2012\III_2012\images\eecs_ms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1"/>
            <a:ext cx="20589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8200" y="1600201"/>
            <a:ext cx="49530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Helvetica" pitchFamily="34" charset="0"/>
              </a:rPr>
              <a:t>Compare routes for 5:00pm departure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Helvetica" pitchFamily="34" charset="0"/>
              </a:rPr>
              <a:t>I-35W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Helvetica" pitchFamily="34" charset="0"/>
              </a:rPr>
              <a:t>Hiawatha Route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57400" y="3733800"/>
            <a:ext cx="4173538" cy="106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900" b="1" i="1" u="sng" dirty="0">
                <a:latin typeface="Helvetica" pitchFamily="34" charset="0"/>
              </a:rPr>
              <a:t>Legend: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A-I-D:</a:t>
            </a:r>
            <a:r>
              <a:rPr lang="en-US" sz="1900" i="1" dirty="0">
                <a:latin typeface="Helvetica" pitchFamily="34" charset="0"/>
              </a:rPr>
              <a:t>   UMN-I35W-Airport</a:t>
            </a:r>
          </a:p>
          <a:p>
            <a:pPr>
              <a:defRPr/>
            </a:pPr>
            <a:r>
              <a:rPr lang="en-US" sz="1900" b="1" i="1" dirty="0">
                <a:latin typeface="Helvetica" pitchFamily="34" charset="0"/>
              </a:rPr>
              <a:t>A-H-D</a:t>
            </a:r>
            <a:r>
              <a:rPr lang="en-US" sz="1900" i="1" dirty="0">
                <a:latin typeface="Helvetica" pitchFamily="34" charset="0"/>
              </a:rPr>
              <a:t>: UMN-Hiawatha-Airport</a:t>
            </a:r>
          </a:p>
        </p:txBody>
      </p:sp>
      <p:sp>
        <p:nvSpPr>
          <p:cNvPr id="25606" name="TextBox 14"/>
          <p:cNvSpPr txBox="1">
            <a:spLocks noChangeArrowheads="1"/>
          </p:cNvSpPr>
          <p:nvPr/>
        </p:nvSpPr>
        <p:spPr bwMode="auto">
          <a:xfrm>
            <a:off x="7253288" y="3033281"/>
            <a:ext cx="202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>
                <a:latin typeface="Helvetica" panose="020B0604020202020204" pitchFamily="34" charset="0"/>
              </a:rPr>
              <a:t>Digital Road Map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7050" y="5105401"/>
          <a:ext cx="4164014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87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34" charset="0"/>
                        </a:rPr>
                        <a:t>Path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Helvetica" pitchFamily="34" charset="0"/>
                        </a:rPr>
                        <a:t>Cost from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>
                          <a:latin typeface="Helvetica" pitchFamily="34" charset="0"/>
                        </a:rPr>
                        <a:t>Traveler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Pers.</a:t>
                      </a:r>
                      <a:endParaRPr lang="en-US" sz="17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Helvetica" pitchFamily="34" charset="0"/>
                        </a:rPr>
                        <a:t>5:00PM</a:t>
                      </a:r>
                      <a:r>
                        <a:rPr lang="en-US" sz="1700" baseline="0" dirty="0">
                          <a:latin typeface="Helvetica" pitchFamily="34" charset="0"/>
                        </a:rPr>
                        <a:t> </a:t>
                      </a:r>
                      <a:r>
                        <a:rPr lang="en-US" sz="1700" dirty="0">
                          <a:latin typeface="Helvetica" pitchFamily="34" charset="0"/>
                        </a:rPr>
                        <a:t>Snapshot</a:t>
                      </a: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A-I-D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Helvetica" pitchFamily="34" charset="0"/>
                        </a:rPr>
                        <a:t>27 </a:t>
                      </a:r>
                      <a:r>
                        <a:rPr lang="en-US" sz="2200" b="1" dirty="0" err="1">
                          <a:latin typeface="Helvetica" pitchFamily="34" charset="0"/>
                        </a:rPr>
                        <a:t>mins</a:t>
                      </a:r>
                      <a:endParaRPr lang="en-US" sz="2200" b="1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20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0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elvetica" pitchFamily="34" charset="0"/>
                        </a:rPr>
                        <a:t>A-H-D</a:t>
                      </a: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Helvetica" pitchFamily="34" charset="0"/>
                        </a:rPr>
                        <a:t>25 </a:t>
                      </a:r>
                      <a:r>
                        <a:rPr lang="en-US" sz="2200" dirty="0" err="1">
                          <a:latin typeface="Helvetica" pitchFamily="34" charset="0"/>
                        </a:rPr>
                        <a:t>mins</a:t>
                      </a:r>
                      <a:endParaRPr lang="en-US" sz="2200" dirty="0">
                        <a:latin typeface="Helvetica" pitchFamily="34" charset="0"/>
                      </a:endParaRPr>
                    </a:p>
                  </a:txBody>
                  <a:tcPr marL="91417" marR="9141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25" name="Picture 11" descr="Y:\CTS_scholars_talk\snap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41256"/>
            <a:ext cx="3352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Y:\CTS_scholars_talk\red_car-ic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1" y="5478031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7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067800" cy="762000"/>
          </a:xfrm>
        </p:spPr>
        <p:txBody>
          <a:bodyPr/>
          <a:lstStyle/>
          <a:p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Challenges of TD Roadmap based Routing Services</a:t>
            </a:r>
          </a:p>
        </p:txBody>
      </p:sp>
    </p:spTree>
    <p:extLst>
      <p:ext uri="{BB962C8B-B14F-4D97-AF65-F5344CB8AC3E}">
        <p14:creationId xmlns:p14="http://schemas.microsoft.com/office/powerpoint/2010/main" val="17855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3385 0.0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1844</Words>
  <Application>Microsoft Office PowerPoint</Application>
  <PresentationFormat>Widescreen</PresentationFormat>
  <Paragraphs>421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MS PGothic</vt:lpstr>
      <vt:lpstr>Arial</vt:lpstr>
      <vt:lpstr>Cambria Math</vt:lpstr>
      <vt:lpstr>Century Gothic</vt:lpstr>
      <vt:lpstr>Century Schoolbook</vt:lpstr>
      <vt:lpstr>Gulim</vt:lpstr>
      <vt:lpstr>Helvetica</vt:lpstr>
      <vt:lpstr>Microsoft Sans Serif</vt:lpstr>
      <vt:lpstr>Times New Roman</vt:lpstr>
      <vt:lpstr>Wingdings</vt:lpstr>
      <vt:lpstr>Wingdings 3</vt:lpstr>
      <vt:lpstr>Presentation level design</vt:lpstr>
      <vt:lpstr>Introduction to Spatial Computing</vt:lpstr>
      <vt:lpstr>Navigation Systems</vt:lpstr>
      <vt:lpstr>Background: Traditional Roadmaps</vt:lpstr>
      <vt:lpstr>Upcoming Temporally Detailed (TD) Roadmaps</vt:lpstr>
      <vt:lpstr>PowerPoint Presentation</vt:lpstr>
      <vt:lpstr>PowerPoint Presentation</vt:lpstr>
      <vt:lpstr>Challenges of TD Roadmap based Routing Services</vt:lpstr>
      <vt:lpstr>PowerPoint Presentation</vt:lpstr>
      <vt:lpstr>Challenges of TD Roadmap based Routing Services</vt:lpstr>
      <vt:lpstr>Challenges of TD Roadmap based Routing Services</vt:lpstr>
      <vt:lpstr>Challenges of TD Roadmap based Routing Services</vt:lpstr>
      <vt:lpstr>Modelling Traveler’s Frame of Reference: Time Expanded Graphs</vt:lpstr>
      <vt:lpstr>Optional Material on Spatio-Temporal Networks</vt:lpstr>
      <vt:lpstr>Modelling Traveler’s Frame of Reference: Time Aggregated Graphs</vt:lpstr>
      <vt:lpstr>Modelling Traveler’s Frame of Reference: Time Aggregated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Handling Non-FIFO Behavior (Earliest Arrival Time Series Transformation)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2016-11-17T09:36:31Z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