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76" r:id="rId24"/>
    <p:sldId id="283" r:id="rId25"/>
    <p:sldId id="284" r:id="rId26"/>
    <p:sldId id="280" r:id="rId27"/>
    <p:sldId id="281" r:id="rId28"/>
    <p:sldId id="282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D7F04-8923-4BAA-BF08-0D7AB60C1E58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A9F76-BFBF-4480-ACFE-0A4C85B8C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11EAB-687D-4AE4-B775-678A923E943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0956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" y="0"/>
            <a:ext cx="12188952" cy="6858000"/>
            <a:chOff x="3048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74798" y="3537161"/>
              <a:ext cx="9144001" cy="196717"/>
              <a:chOff x="1523999" y="4379129"/>
              <a:chExt cx="9144001" cy="196717"/>
            </a:xfrm>
          </p:grpSpPr>
          <p:sp>
            <p:nvSpPr>
              <p:cNvPr id="19" name="Rectangle 18" descr="Gold bar"/>
              <p:cNvSpPr>
                <a:spLocks noChangeArrowheads="1"/>
              </p:cNvSpPr>
              <p:nvPr/>
            </p:nvSpPr>
            <p:spPr bwMode="auto">
              <a:xfrm rot="16200000" flipH="1">
                <a:off x="2949872" y="2953256"/>
                <a:ext cx="196717" cy="304846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9" descr="Orange bar"/>
              <p:cNvSpPr>
                <a:spLocks noChangeArrowheads="1"/>
              </p:cNvSpPr>
              <p:nvPr/>
            </p:nvSpPr>
            <p:spPr bwMode="auto">
              <a:xfrm rot="16200000" flipH="1">
                <a:off x="5998335" y="2953256"/>
                <a:ext cx="196717" cy="3048463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20" descr="Slate bar"/>
              <p:cNvSpPr>
                <a:spLocks noChangeArrowheads="1"/>
              </p:cNvSpPr>
              <p:nvPr/>
            </p:nvSpPr>
            <p:spPr bwMode="auto">
              <a:xfrm rot="16200000" flipH="1">
                <a:off x="9045410" y="2953256"/>
                <a:ext cx="196717" cy="3048463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261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5DE3B5DE-687E-4601-9C25-48F7ABE0D7C5}" type="datetime1">
              <a:rPr lang="en-US" smtClean="0"/>
              <a:t>8/9/2016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5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BFD467DE-D084-42AA-B27F-22F6084CB8BB}" type="datetime1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2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3782E027-C2A0-4932-A761-986BAD82B671}" type="datetime1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2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4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38400" y="1524000"/>
            <a:ext cx="46228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64400" y="1524000"/>
            <a:ext cx="46228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20800" y="6400801"/>
            <a:ext cx="105664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 Worboys and Duckham (2004) </a:t>
            </a:r>
            <a:r>
              <a:rPr lang="en-US" altLang="en-US" i="1"/>
              <a:t>GIS: A Computing Perspective</a:t>
            </a:r>
            <a:r>
              <a:rPr lang="en-US" altLang="en-US"/>
              <a:t>, Second Edition, CRC Press</a:t>
            </a:r>
          </a:p>
        </p:txBody>
      </p:sp>
    </p:spTree>
    <p:extLst>
      <p:ext uri="{BB962C8B-B14F-4D97-AF65-F5344CB8AC3E}">
        <p14:creationId xmlns:p14="http://schemas.microsoft.com/office/powerpoint/2010/main" val="3044790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4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38400" y="1524000"/>
            <a:ext cx="94488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38400" y="4000500"/>
            <a:ext cx="94488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20800" y="6400801"/>
            <a:ext cx="105664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 Worboys and Duckham (2004) </a:t>
            </a:r>
            <a:r>
              <a:rPr lang="en-US" altLang="en-US" i="1"/>
              <a:t>GIS: A Computing Perspective</a:t>
            </a:r>
            <a:r>
              <a:rPr lang="en-US" altLang="en-US"/>
              <a:t>, Second Edition, CRC Press</a:t>
            </a:r>
          </a:p>
        </p:txBody>
      </p:sp>
    </p:spTree>
    <p:extLst>
      <p:ext uri="{BB962C8B-B14F-4D97-AF65-F5344CB8AC3E}">
        <p14:creationId xmlns:p14="http://schemas.microsoft.com/office/powerpoint/2010/main" val="190676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96AC42F1-294F-4AFB-8F78-2EF579F09459}" type="datetime1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580A6EB-69F5-4723-B5E3-A6D9E36A957A}" type="datetime1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5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0FB02ED0-9CAE-481B-8D1D-B242F0282967}" type="datetime1">
              <a:rPr lang="en-US" smtClean="0"/>
              <a:t>8/9/2016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4696AB3F-7B84-45BD-A122-497866A73F4B}" type="datetime1">
              <a:rPr lang="en-US" smtClean="0"/>
              <a:t>8/9/2016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7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6395E536-1457-4CE4-8497-197239F05587}" type="datetime1">
              <a:rPr lang="en-US" smtClean="0"/>
              <a:t>8/9/2016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5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A4AF2F65-2726-4707-A7A6-DE21D14E80C5}" type="datetime1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6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FA85564-6B99-4FC4-9CE3-22E750398B2E}" type="datetime1">
              <a:rPr lang="en-US" smtClean="0"/>
              <a:t>8/9/2016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1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2BCD2BEA-7F40-407D-B082-13022E8B2C99}" type="datetime1">
              <a:rPr lang="en-US" smtClean="0"/>
              <a:t>8/9/2016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9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6"/>
            <a:ext cx="12188952" cy="6858006"/>
            <a:chOff x="-2728" y="-5"/>
            <a:chExt cx="12188952" cy="6858006"/>
          </a:xfrm>
        </p:grpSpPr>
        <p:sp>
          <p:nvSpPr>
            <p:cNvPr id="26" name="Rectangle 25"/>
            <p:cNvSpPr/>
            <p:nvPr/>
          </p:nvSpPr>
          <p:spPr>
            <a:xfrm>
              <a:off x="-2728" y="1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-2727" y="-5"/>
              <a:ext cx="716424" cy="6858000"/>
              <a:chOff x="-2727" y="-5"/>
              <a:chExt cx="716424" cy="685800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-2727" y="-5"/>
                <a:ext cx="571473" cy="6858000"/>
                <a:chOff x="6048440" y="-936481"/>
                <a:chExt cx="196717" cy="9144001"/>
              </a:xfrm>
            </p:grpSpPr>
            <p:sp>
              <p:nvSpPr>
                <p:cNvPr id="46" name="Rectangle 45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66005" y="-5"/>
                <a:ext cx="147692" cy="6858000"/>
                <a:chOff x="6048440" y="-936481"/>
                <a:chExt cx="196717" cy="9144001"/>
              </a:xfrm>
            </p:grpSpPr>
            <p:sp>
              <p:nvSpPr>
                <p:cNvPr id="43" name="Rectangle 42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lvl="0" algn="ctr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4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646782" y="-5"/>
                <a:ext cx="45719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CA734DBA-6852-4C6A-AB8B-E28C0C52CB53}" type="datetime1">
              <a:rPr lang="en-US" smtClean="0"/>
              <a:t>8/9/2016</a:t>
            </a:fld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7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524123"/>
          </a:xfrm>
        </p:spPr>
        <p:txBody>
          <a:bodyPr>
            <a:normAutofit/>
          </a:bodyPr>
          <a:lstStyle/>
          <a:p>
            <a:r>
              <a:rPr lang="en-US" dirty="0"/>
              <a:t>Fundamental Spatial Concepts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Introduction to Spatial Computing CSE 555</a:t>
            </a:r>
          </a:p>
        </p:txBody>
      </p:sp>
      <p:sp>
        <p:nvSpPr>
          <p:cNvPr id="4" name="Rectangle 3"/>
          <p:cNvSpPr/>
          <p:nvPr/>
        </p:nvSpPr>
        <p:spPr>
          <a:xfrm>
            <a:off x="406960" y="6519446"/>
            <a:ext cx="121508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Some slides adapted from </a:t>
            </a:r>
            <a:r>
              <a:rPr kumimoji="0" lang="en-US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Worboys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and </a:t>
            </a:r>
            <a:r>
              <a:rPr kumimoji="0" lang="en-US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Duckham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(2004) </a:t>
            </a:r>
            <a:r>
              <a:rPr kumimoji="0" lang="en-US" altLang="en-US" sz="1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GIS: A Computing Perspective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Second Edition, CRC Press</a:t>
            </a:r>
          </a:p>
        </p:txBody>
      </p:sp>
    </p:spTree>
    <p:extLst>
      <p:ext uri="{BB962C8B-B14F-4D97-AF65-F5344CB8AC3E}">
        <p14:creationId xmlns:p14="http://schemas.microsoft.com/office/powerpoint/2010/main" val="228412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199" y="120956"/>
            <a:ext cx="10515600" cy="1004287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Convexity</a:t>
            </a:r>
            <a:endParaRPr lang="en-US" sz="4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80661" y="1295400"/>
            <a:ext cx="10641496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set is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convex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every point is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visible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every other point within the set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 a set of points in the Euclidean plane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Visible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Point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visible from point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either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or;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possible to draw a straight-line segment between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consists entirely of points of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91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199" y="120956"/>
            <a:ext cx="10515600" cy="1004287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Convexity</a:t>
            </a:r>
            <a:endParaRPr lang="en-US" sz="4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20417" y="1295400"/>
            <a:ext cx="10734261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Observation point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point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an observation point for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every point of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visible from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Semi-convex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set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semi-convex (star-shaped if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 polygonal region) if there is some observation point for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Convex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set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convex if every point of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an observation point for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45360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199" y="120956"/>
            <a:ext cx="10515600" cy="1004287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Convexity</a:t>
            </a:r>
            <a:endParaRPr lang="en-US" sz="4200" dirty="0"/>
          </a:p>
        </p:txBody>
      </p:sp>
      <p:pic>
        <p:nvPicPr>
          <p:cNvPr id="5" name="Picture 4" descr="convexity_deg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887" y="3783307"/>
            <a:ext cx="7871791" cy="281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visibility_poi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235075"/>
            <a:ext cx="2616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242904" y="1959621"/>
            <a:ext cx="32400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Visibility between points x, y, and z</a:t>
            </a:r>
          </a:p>
        </p:txBody>
      </p:sp>
    </p:spTree>
    <p:extLst>
      <p:ext uri="{BB962C8B-B14F-4D97-AF65-F5344CB8AC3E}">
        <p14:creationId xmlns:p14="http://schemas.microsoft.com/office/powerpoint/2010/main" val="75584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32183" y="2983425"/>
            <a:ext cx="10515600" cy="1004287"/>
          </a:xfrm>
        </p:spPr>
        <p:txBody>
          <a:bodyPr>
            <a:normAutofit/>
          </a:bodyPr>
          <a:lstStyle/>
          <a:p>
            <a:r>
              <a:rPr lang="en-US" sz="4000" dirty="0"/>
              <a:t>Topology of Space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07416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73994" y="82283"/>
            <a:ext cx="10515600" cy="1004287"/>
          </a:xfrm>
        </p:spPr>
        <p:txBody>
          <a:bodyPr>
            <a:normAutofit/>
          </a:bodyPr>
          <a:lstStyle/>
          <a:p>
            <a:r>
              <a:rPr lang="en-US" sz="4000" dirty="0"/>
              <a:t>Topology</a:t>
            </a:r>
            <a:endParaRPr lang="en-US" sz="42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89462" y="1154083"/>
            <a:ext cx="10933344" cy="1628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Topology: “study of form”; concerns properties that are invariant under topological transformations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Intuitively, topological transformations are rubber sheet transformations</a:t>
            </a:r>
          </a:p>
        </p:txBody>
      </p:sp>
      <p:graphicFrame>
        <p:nvGraphicFramePr>
          <p:cNvPr id="4" name="Group 161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2219497" y="2331076"/>
          <a:ext cx="8083601" cy="4344043"/>
        </p:xfrm>
        <a:graphic>
          <a:graphicData uri="http://schemas.openxmlformats.org/drawingml/2006/table">
            <a:tbl>
              <a:tblPr/>
              <a:tblGrid>
                <a:gridCol w="2460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3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543">
                <a:tc>
                  <a:txBody>
                    <a:bodyPr/>
                    <a:lstStyle>
                      <a:lvl1pPr algn="l">
                        <a:spcBef>
                          <a:spcPct val="35000"/>
                        </a:spcBef>
                        <a:spcAft>
                          <a:spcPct val="35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Topological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35000"/>
                        </a:spcBef>
                        <a:spcAft>
                          <a:spcPct val="35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point is at an end-point of an arc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543">
                <a:tc>
                  <a:txBody>
                    <a:bodyPr/>
                    <a:lstStyle>
                      <a:lvl1pPr algn="l">
                        <a:spcBef>
                          <a:spcPct val="35000"/>
                        </a:spcBef>
                        <a:spcAft>
                          <a:spcPct val="35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35000"/>
                        </a:spcBef>
                        <a:spcAft>
                          <a:spcPct val="35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point is on the boundary of an area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543">
                <a:tc>
                  <a:txBody>
                    <a:bodyPr/>
                    <a:lstStyle>
                      <a:lvl1pPr algn="l">
                        <a:spcBef>
                          <a:spcPct val="35000"/>
                        </a:spcBef>
                        <a:spcAft>
                          <a:spcPct val="35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35000"/>
                        </a:spcBef>
                        <a:spcAft>
                          <a:spcPct val="35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point is in the interior/exterior of an area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543">
                <a:tc>
                  <a:txBody>
                    <a:bodyPr/>
                    <a:lstStyle>
                      <a:lvl1pPr algn="l">
                        <a:spcBef>
                          <a:spcPct val="35000"/>
                        </a:spcBef>
                        <a:spcAft>
                          <a:spcPct val="35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35000"/>
                        </a:spcBef>
                        <a:spcAft>
                          <a:spcPct val="35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 arc is simple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543">
                <a:tc>
                  <a:txBody>
                    <a:bodyPr/>
                    <a:lstStyle>
                      <a:lvl1pPr algn="l">
                        <a:spcBef>
                          <a:spcPct val="35000"/>
                        </a:spcBef>
                        <a:spcAft>
                          <a:spcPct val="35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35000"/>
                        </a:spcBef>
                        <a:spcAft>
                          <a:spcPct val="35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 area is open/closed/simple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543">
                <a:tc>
                  <a:txBody>
                    <a:bodyPr/>
                    <a:lstStyle>
                      <a:lvl1pPr algn="l">
                        <a:spcBef>
                          <a:spcPct val="35000"/>
                        </a:spcBef>
                        <a:spcAft>
                          <a:spcPct val="35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35000"/>
                        </a:spcBef>
                        <a:spcAft>
                          <a:spcPct val="35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 area is connected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543">
                <a:tc>
                  <a:txBody>
                    <a:bodyPr/>
                    <a:lstStyle>
                      <a:lvl1pPr algn="l">
                        <a:spcBef>
                          <a:spcPct val="35000"/>
                        </a:spcBef>
                        <a:spcAft>
                          <a:spcPct val="35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Non-topological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35000"/>
                        </a:spcBef>
                        <a:spcAft>
                          <a:spcPct val="35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Distance between two points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414">
                <a:tc>
                  <a:txBody>
                    <a:bodyPr/>
                    <a:lstStyle>
                      <a:lvl1pPr algn="l">
                        <a:spcBef>
                          <a:spcPct val="35000"/>
                        </a:spcBef>
                        <a:spcAft>
                          <a:spcPct val="35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35000"/>
                        </a:spcBef>
                        <a:spcAft>
                          <a:spcPct val="35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Bearing of one point from another point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414">
                <a:tc>
                  <a:txBody>
                    <a:bodyPr/>
                    <a:lstStyle>
                      <a:lvl1pPr algn="l">
                        <a:spcBef>
                          <a:spcPct val="35000"/>
                        </a:spcBef>
                        <a:spcAft>
                          <a:spcPct val="35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35000"/>
                        </a:spcBef>
                        <a:spcAft>
                          <a:spcPct val="35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Length of an arc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414">
                <a:tc>
                  <a:txBody>
                    <a:bodyPr/>
                    <a:lstStyle>
                      <a:lvl1pPr algn="l">
                        <a:spcBef>
                          <a:spcPct val="35000"/>
                        </a:spcBef>
                        <a:spcAft>
                          <a:spcPct val="35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35000"/>
                        </a:spcBef>
                        <a:spcAft>
                          <a:spcPct val="3500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Perimeter of an area</a:t>
                      </a:r>
                    </a:p>
                  </a:txBody>
                  <a:tcPr marL="90000" marR="900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55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73994" y="82283"/>
            <a:ext cx="10515600" cy="708549"/>
          </a:xfrm>
        </p:spPr>
        <p:txBody>
          <a:bodyPr>
            <a:normAutofit/>
          </a:bodyPr>
          <a:lstStyle/>
          <a:p>
            <a:r>
              <a:rPr lang="en-US" sz="4000" dirty="0"/>
              <a:t>Brief Introduction to Topology</a:t>
            </a:r>
            <a:endParaRPr lang="en-US" sz="42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73994" y="1145059"/>
            <a:ext cx="11246265" cy="5156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Basis of a Topology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(M ; T)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 a topological space. A subset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topology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called a basis of the topology if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contains exactly those sets which result from arbitrary unions of elements of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Generating set of a Topology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subset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power set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P(M)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called a generating set on the underlying set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if :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E1: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underlying set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 union of elements of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E2: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every point x of the intersection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two elements of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there is an element of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which contains x and is a subset of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 of Topology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generating set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 basis for a topological space with the underlying set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The set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which contains every union of elements of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therefore a topology on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1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37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73994" y="82284"/>
            <a:ext cx="10515600" cy="56850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Examples of Generating Sets (1/2)</a:t>
            </a:r>
            <a:endParaRPr lang="en-US" sz="4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502508" y="650790"/>
                <a:ext cx="11689492" cy="61042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ts val="1200"/>
                  </a:spcAft>
                  <a:buClr>
                    <a:schemeClr val="accent2"/>
                  </a:buClr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Euclidean Space:</a:t>
                </a:r>
                <a:r>
                  <a:rPr kumimoji="0" lang="en-US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en-US" altLang="en-US" sz="19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Given a set of </a:t>
                </a:r>
                <a:r>
                  <a:rPr kumimoji="0" lang="en-US" altLang="en-US" sz="195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M</a:t>
                </a:r>
                <a:r>
                  <a:rPr kumimoji="0" lang="en-US" altLang="en-US" sz="19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points lying in a Euclidean plane. For each point x </a:t>
                </a:r>
                <a14:m>
                  <m:oMath xmlns:m="http://schemas.openxmlformats.org/officeDocument/2006/math">
                    <m:r>
                      <a:rPr kumimoji="0" lang="en-US" altLang="en-US" sz="19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</m:oMath>
                </a14:m>
                <a:r>
                  <a:rPr kumimoji="0" lang="en-US" altLang="en-US" sz="195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M </a:t>
                </a:r>
                <a:r>
                  <a:rPr kumimoji="0" lang="en-US" altLang="en-US" sz="19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we define </a:t>
                </a:r>
                <a:r>
                  <a:rPr kumimoji="0" lang="en-US" altLang="en-US" sz="19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at least one </a:t>
                </a:r>
                <a14:m>
                  <m:oMath xmlns:m="http://schemas.openxmlformats.org/officeDocument/2006/math">
                    <m:r>
                      <a:rPr kumimoji="0" lang="en-US" altLang="en-US" sz="195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𝝐</m:t>
                    </m:r>
                    <m:r>
                      <a:rPr kumimoji="0" lang="en-US" altLang="en-US" sz="195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altLang="en-US" sz="195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𝒃𝒂𝒍𝒍</m:t>
                    </m:r>
                  </m:oMath>
                </a14:m>
                <a:r>
                  <a:rPr kumimoji="0" lang="en-US" altLang="en-US" sz="19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en-US" altLang="en-US" sz="19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as the set of points D(x, </a:t>
                </a:r>
                <a14:m>
                  <m:oMath xmlns:m="http://schemas.openxmlformats.org/officeDocument/2006/math">
                    <m:r>
                      <a:rPr kumimoji="0" lang="en-US" altLang="en-US" sz="195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𝜖</m:t>
                    </m:r>
                  </m:oMath>
                </a14:m>
                <a:r>
                  <a:rPr kumimoji="0" lang="en-US" altLang="en-US" sz="19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) of</a:t>
                </a:r>
                <a:r>
                  <a:rPr kumimoji="0" lang="en-US" altLang="en-US" sz="195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M </a:t>
                </a:r>
                <a:r>
                  <a:rPr kumimoji="0" lang="en-US" altLang="en-US" sz="19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whose Euclidean distance from x is strictly less than </a:t>
                </a:r>
                <a14:m>
                  <m:oMath xmlns:m="http://schemas.openxmlformats.org/officeDocument/2006/math">
                    <m:r>
                      <a:rPr kumimoji="0" lang="en-US" altLang="en-US" sz="195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𝜖</m:t>
                    </m:r>
                  </m:oMath>
                </a14:m>
                <a:r>
                  <a:rPr kumimoji="0" lang="en-US" altLang="en-US" sz="19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. We define a set </a:t>
                </a:r>
                <a:r>
                  <a:rPr kumimoji="0" lang="en-US" altLang="en-US" sz="195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E</a:t>
                </a:r>
                <a:r>
                  <a:rPr kumimoji="0" lang="en-US" altLang="en-US" sz="19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as the set of these </a:t>
                </a:r>
                <a14:m>
                  <m:oMath xmlns:m="http://schemas.openxmlformats.org/officeDocument/2006/math">
                    <m:r>
                      <a:rPr kumimoji="0" lang="en-US" altLang="en-US" sz="195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𝜖</m:t>
                    </m:r>
                    <m:r>
                      <a:rPr kumimoji="0" lang="en-US" altLang="en-US" sz="195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altLang="en-US" sz="195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𝑏𝑎𝑙𝑙</m:t>
                    </m:r>
                  </m:oMath>
                </a14:m>
                <a:r>
                  <a:rPr kumimoji="0" lang="en-US" altLang="en-US" sz="19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s. Does </a:t>
                </a:r>
                <a:r>
                  <a:rPr kumimoji="0" lang="en-US" altLang="en-US" sz="195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E</a:t>
                </a:r>
                <a:r>
                  <a:rPr kumimoji="0" lang="en-US" altLang="en-US" sz="19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make a candidate generating set for a topology on </a:t>
                </a:r>
                <a:r>
                  <a:rPr kumimoji="0" lang="en-US" altLang="en-US" sz="195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M</a:t>
                </a:r>
                <a:r>
                  <a:rPr kumimoji="0" lang="en-US" altLang="en-US" sz="19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?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ts val="1200"/>
                  </a:spcAft>
                  <a:buClr>
                    <a:schemeClr val="accent2"/>
                  </a:buClr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altLang="en-US" sz="195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E1: </a:t>
                </a:r>
                <a:r>
                  <a:rPr kumimoji="0" lang="en-US" altLang="en-US" sz="19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By definition of set </a:t>
                </a:r>
                <a:r>
                  <a:rPr kumimoji="0" lang="en-US" altLang="en-US" sz="195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E</a:t>
                </a:r>
                <a:r>
                  <a:rPr kumimoji="0" lang="en-US" altLang="en-US" sz="19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every point x is contained in an </a:t>
                </a:r>
                <a14:m>
                  <m:oMath xmlns:m="http://schemas.openxmlformats.org/officeDocument/2006/math">
                    <m:r>
                      <a:rPr kumimoji="0" lang="en-US" altLang="en-US" sz="195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𝜖</m:t>
                    </m:r>
                    <m:r>
                      <a:rPr kumimoji="0" lang="en-US" altLang="en-US" sz="195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altLang="en-US" sz="195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𝑏𝑎𝑙𝑙</m:t>
                    </m:r>
                  </m:oMath>
                </a14:m>
                <a:r>
                  <a:rPr kumimoji="0" lang="en-US" altLang="en-US" sz="195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. </a:t>
                </a:r>
                <a:r>
                  <a:rPr kumimoji="0" lang="en-US" altLang="en-US" sz="19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Therefore, the union of all the </a:t>
                </a:r>
                <a14:m>
                  <m:oMath xmlns:m="http://schemas.openxmlformats.org/officeDocument/2006/math">
                    <m:r>
                      <a:rPr kumimoji="0" lang="en-US" altLang="en-US" sz="195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𝜖</m:t>
                    </m:r>
                    <m:r>
                      <a:rPr kumimoji="0" lang="en-US" altLang="en-US" sz="195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altLang="en-US" sz="195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𝑏𝑎𝑙𝑙</m:t>
                    </m:r>
                  </m:oMath>
                </a14:m>
                <a:r>
                  <a:rPr kumimoji="0" lang="en-US" altLang="en-US" sz="19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 would be the set </a:t>
                </a:r>
                <a:r>
                  <a:rPr kumimoji="0" lang="en-US" altLang="en-US" sz="195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M</a:t>
                </a:r>
                <a:r>
                  <a:rPr kumimoji="0" lang="en-US" altLang="en-US" sz="19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. </a:t>
                </a:r>
                <a:endParaRPr kumimoji="0" lang="en-US" altLang="en-US" sz="195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ts val="0"/>
                  </a:spcAft>
                  <a:buClr>
                    <a:schemeClr val="accent2"/>
                  </a:buClr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19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ts val="0"/>
                  </a:spcAft>
                  <a:buClr>
                    <a:schemeClr val="accent2"/>
                  </a:buClr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195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E2: Case 1: </a:t>
                </a:r>
                <a:r>
                  <a:rPr kumimoji="0" lang="en-US" sz="19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Let </a:t>
                </a:r>
                <a:r>
                  <a:rPr kumimoji="0" lang="en-US" sz="19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E</a:t>
                </a:r>
                <a:r>
                  <a:rPr kumimoji="0" lang="en-US" sz="195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r</a:t>
                </a:r>
                <a:r>
                  <a:rPr kumimoji="0" lang="en-US" sz="19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= D(x, r) and </a:t>
                </a:r>
                <a:r>
                  <a:rPr kumimoji="0" lang="en-US" sz="19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E</a:t>
                </a:r>
                <a:r>
                  <a:rPr kumimoji="0" lang="en-US" sz="195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</a:t>
                </a:r>
                <a:r>
                  <a:rPr kumimoji="0" lang="en-US" sz="19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= D(y, s) be different elements of the set E. If their intersection </a:t>
                </a:r>
                <a:r>
                  <a:rPr kumimoji="0" lang="en-US" sz="19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E</a:t>
                </a:r>
                <a:r>
                  <a:rPr kumimoji="0" lang="en-US" sz="195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r</a:t>
                </a:r>
                <a:r>
                  <a:rPr kumimoji="0" lang="en-US" sz="19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95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∩</m:t>
                    </m:r>
                  </m:oMath>
                </a14:m>
                <a:r>
                  <a:rPr kumimoji="0" lang="en-US" sz="19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en-US" sz="19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E</a:t>
                </a:r>
                <a:r>
                  <a:rPr kumimoji="0" lang="en-US" sz="195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</a:t>
                </a:r>
                <a:r>
                  <a:rPr kumimoji="0" lang="en-US" sz="19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is empty, then condition (E2) for generating sets is satisfied, since there is no point x in </a:t>
                </a:r>
                <a:r>
                  <a:rPr kumimoji="0" lang="en-US" sz="19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E</a:t>
                </a:r>
                <a:r>
                  <a:rPr kumimoji="0" lang="en-US" sz="195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r</a:t>
                </a:r>
                <a:r>
                  <a:rPr kumimoji="0" lang="en-US" sz="19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95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∩</m:t>
                    </m:r>
                  </m:oMath>
                </a14:m>
                <a:r>
                  <a:rPr kumimoji="0" lang="en-US" sz="19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en-US" sz="19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E</a:t>
                </a:r>
                <a:r>
                  <a:rPr kumimoji="0" lang="en-US" sz="195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</a:t>
                </a:r>
                <a:r>
                  <a:rPr kumimoji="0" lang="en-US" sz="19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ts val="0"/>
                  </a:spcAft>
                  <a:buClr>
                    <a:schemeClr val="accent2"/>
                  </a:buClr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195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ts val="0"/>
                  </a:spcAft>
                  <a:buClr>
                    <a:schemeClr val="accent2"/>
                  </a:buClr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195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Case 2: </a:t>
                </a:r>
                <a:r>
                  <a:rPr kumimoji="0" lang="en-US" sz="19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If</a:t>
                </a:r>
                <a:r>
                  <a:rPr kumimoji="0" lang="en-US" sz="195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19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E</a:t>
                </a:r>
                <a:r>
                  <a:rPr kumimoji="0" lang="en-US" sz="195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r</a:t>
                </a:r>
                <a:r>
                  <a:rPr kumimoji="0" lang="en-US" sz="19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95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∩</m:t>
                    </m:r>
                  </m:oMath>
                </a14:m>
                <a:r>
                  <a:rPr kumimoji="0" lang="en-US" sz="19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en-US" sz="19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E</a:t>
                </a:r>
                <a:r>
                  <a:rPr kumimoji="0" lang="en-US" sz="195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</a:t>
                </a:r>
                <a:r>
                  <a:rPr kumimoji="0" lang="en-US" sz="19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is not empty, then without loss of generality assume that there is point z </a:t>
                </a:r>
                <a14:m>
                  <m:oMath xmlns:m="http://schemas.openxmlformats.org/officeDocument/2006/math">
                    <m:r>
                      <a:rPr kumimoji="0" lang="en-US" altLang="en-US" sz="195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</m:oMath>
                </a14:m>
                <a:r>
                  <a:rPr kumimoji="0" lang="en-US" sz="19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E</a:t>
                </a:r>
                <a:r>
                  <a:rPr kumimoji="0" lang="en-US" sz="195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r</a:t>
                </a:r>
                <a:r>
                  <a:rPr kumimoji="0" lang="en-US" sz="19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95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∩</m:t>
                    </m:r>
                  </m:oMath>
                </a14:m>
                <a:r>
                  <a:rPr kumimoji="0" lang="en-US" sz="19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en-US" sz="19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E</a:t>
                </a:r>
                <a:r>
                  <a:rPr kumimoji="0" lang="en-US" sz="195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</a:t>
                </a:r>
                <a:r>
                  <a:rPr kumimoji="0" lang="en-US" sz="195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.   </a:t>
                </a:r>
                <a:endParaRPr kumimoji="0" lang="en-US" sz="195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ts val="0"/>
                  </a:spcAft>
                  <a:buClr>
                    <a:schemeClr val="accent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2000" b="1" i="0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ts val="0"/>
                  </a:spcAft>
                  <a:buClr>
                    <a:schemeClr val="accent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08" y="650790"/>
                <a:ext cx="11689492" cy="6104237"/>
              </a:xfrm>
              <a:prstGeom prst="rect">
                <a:avLst/>
              </a:prstGeom>
              <a:blipFill>
                <a:blip r:embed="rId2"/>
                <a:stretch>
                  <a:fillRect l="-469" t="-999" r="-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1202724" y="4308985"/>
            <a:ext cx="1894703" cy="1948249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val 4"/>
          <p:cNvSpPr/>
          <p:nvPr/>
        </p:nvSpPr>
        <p:spPr>
          <a:xfrm>
            <a:off x="2574324" y="4631508"/>
            <a:ext cx="1358869" cy="1358995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9166" y="5214650"/>
            <a:ext cx="461818" cy="3325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</a:t>
            </a:r>
          </a:p>
        </p:txBody>
      </p:sp>
      <p:sp>
        <p:nvSpPr>
          <p:cNvPr id="7" name="Rectangle 6"/>
          <p:cNvSpPr/>
          <p:nvPr/>
        </p:nvSpPr>
        <p:spPr>
          <a:xfrm>
            <a:off x="3097426" y="5214650"/>
            <a:ext cx="461818" cy="3325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</a:t>
            </a:r>
          </a:p>
        </p:txBody>
      </p:sp>
      <p:sp>
        <p:nvSpPr>
          <p:cNvPr id="8" name="Rectangle 7"/>
          <p:cNvSpPr/>
          <p:nvPr/>
        </p:nvSpPr>
        <p:spPr>
          <a:xfrm>
            <a:off x="2612640" y="5329479"/>
            <a:ext cx="461818" cy="3325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z</a:t>
            </a:r>
          </a:p>
        </p:txBody>
      </p:sp>
      <p:sp>
        <p:nvSpPr>
          <p:cNvPr id="4" name="Oval 3"/>
          <p:cNvSpPr/>
          <p:nvPr/>
        </p:nvSpPr>
        <p:spPr>
          <a:xfrm>
            <a:off x="2110821" y="5177704"/>
            <a:ext cx="78508" cy="7389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2818849" y="5246353"/>
            <a:ext cx="78508" cy="7389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59076" y="5218456"/>
            <a:ext cx="78508" cy="7389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36388" y="4738162"/>
            <a:ext cx="461818" cy="3325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27441" y="4904417"/>
            <a:ext cx="461818" cy="3325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</a:t>
            </a:r>
          </a:p>
        </p:txBody>
      </p:sp>
      <p:cxnSp>
        <p:nvCxnSpPr>
          <p:cNvPr id="15" name="Straight Arrow Connector 14"/>
          <p:cNvCxnSpPr>
            <a:stCxn id="4" idx="0"/>
            <a:endCxn id="2" idx="1"/>
          </p:cNvCxnSpPr>
          <p:nvPr/>
        </p:nvCxnSpPr>
        <p:spPr>
          <a:xfrm flipH="1" flipV="1">
            <a:off x="1480197" y="4594299"/>
            <a:ext cx="669878" cy="583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0"/>
          </p:cNvCxnSpPr>
          <p:nvPr/>
        </p:nvCxnSpPr>
        <p:spPr>
          <a:xfrm flipV="1">
            <a:off x="3328335" y="4734358"/>
            <a:ext cx="330015" cy="480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469027" y="4197449"/>
                <a:ext cx="7496557" cy="19605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We can always construct a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𝜖</m:t>
                    </m:r>
                    <m:r>
                      <a:rPr kumimoji="0" lang="en-US" alt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alt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𝑏𝑎𝑙𝑙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around z by taking the radius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= min{r -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Euclidist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(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z,x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), s –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Euclidist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(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z,y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)}/2 which will be inside E</a:t>
                </a:r>
                <a:r>
                  <a:rPr kumimoji="0" lang="en-US" sz="1800" b="0" i="0" u="none" strike="noStrike" kern="0" cap="none" spc="0" normalizeH="0" baseline="-2500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r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E</a:t>
                </a:r>
                <a:r>
                  <a:rPr kumimoji="0" lang="en-US" sz="1800" b="0" i="0" u="none" strike="noStrike" kern="0" cap="none" spc="0" normalizeH="0" baseline="-2500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s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. Thus, establishing the E2 property.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027" y="4197449"/>
                <a:ext cx="7496557" cy="19605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063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66902" y="10353"/>
            <a:ext cx="10515600" cy="56850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Examples of Generating Sets (2/2)</a:t>
            </a:r>
            <a:endParaRPr lang="en-US" sz="4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502508" y="650790"/>
                <a:ext cx="11689492" cy="61042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ts val="1200"/>
                  </a:spcAft>
                  <a:buClr>
                    <a:schemeClr val="accent2"/>
                  </a:buClr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Travel-Time:</a:t>
                </a:r>
                <a:r>
                  <a:rPr kumimoji="0" lang="en-US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en-US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Given a set of </a:t>
                </a:r>
                <a:r>
                  <a:rPr kumimoji="0" lang="en-US" altLang="en-US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M</a:t>
                </a:r>
                <a:r>
                  <a:rPr kumimoji="0" lang="en-US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points lying in a Transportation network (mode: driving). For each point x </a:t>
                </a:r>
                <a14:m>
                  <m:oMath xmlns:m="http://schemas.openxmlformats.org/officeDocument/2006/math">
                    <m:r>
                      <a:rPr kumimoji="0" lang="en-US" altLang="en-US" sz="1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</m:oMath>
                </a14:m>
                <a:r>
                  <a:rPr kumimoji="0" lang="en-US" altLang="en-US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M </a:t>
                </a:r>
                <a:r>
                  <a:rPr kumimoji="0" lang="en-US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we define</a:t>
                </a:r>
                <a:r>
                  <a:rPr kumimoji="0" lang="en-US" altLang="en-US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at least one </a:t>
                </a:r>
                <a14:m>
                  <m:oMath xmlns:m="http://schemas.openxmlformats.org/officeDocument/2006/math">
                    <m:r>
                      <a:rPr kumimoji="0" lang="en-US" altLang="en-US" sz="19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𝝐</m:t>
                    </m:r>
                    <m:r>
                      <a:rPr kumimoji="0" lang="en-US" altLang="en-US" sz="1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altLang="en-US" sz="1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𝒃𝒂𝒍𝒍</m:t>
                    </m:r>
                  </m:oMath>
                </a14:m>
                <a:r>
                  <a:rPr kumimoji="0" lang="en-US" altLang="en-US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as the set of points D(x, </a:t>
                </a:r>
                <a14:m>
                  <m:oMath xmlns:m="http://schemas.openxmlformats.org/officeDocument/2006/math">
                    <m:r>
                      <a:rPr kumimoji="0" lang="en-US" altLang="en-US" sz="19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𝜖</m:t>
                    </m:r>
                  </m:oMath>
                </a14:m>
                <a:r>
                  <a:rPr kumimoji="0" lang="en-US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) of</a:t>
                </a:r>
                <a:r>
                  <a:rPr kumimoji="0" lang="en-US" altLang="en-US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M </a:t>
                </a:r>
                <a:r>
                  <a:rPr kumimoji="0" lang="en-US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whose travel-time from x is strictly less than </a:t>
                </a:r>
                <a14:m>
                  <m:oMath xmlns:m="http://schemas.openxmlformats.org/officeDocument/2006/math">
                    <m:r>
                      <a:rPr kumimoji="0" lang="en-US" altLang="en-US" sz="19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𝜖</m:t>
                    </m:r>
                  </m:oMath>
                </a14:m>
                <a:r>
                  <a:rPr kumimoji="0" lang="en-US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. We define a set </a:t>
                </a:r>
                <a:r>
                  <a:rPr kumimoji="0" lang="en-US" altLang="en-US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T</a:t>
                </a:r>
                <a:r>
                  <a:rPr kumimoji="0" lang="en-US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as the set of these </a:t>
                </a:r>
                <a14:m>
                  <m:oMath xmlns:m="http://schemas.openxmlformats.org/officeDocument/2006/math">
                    <m:r>
                      <a:rPr kumimoji="0" lang="en-US" altLang="en-US" sz="19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𝜖</m:t>
                    </m:r>
                    <m:r>
                      <a:rPr kumimoji="0" lang="en-US" altLang="en-US" sz="19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altLang="en-US" sz="19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𝑏𝑎𝑙𝑙</m:t>
                    </m:r>
                  </m:oMath>
                </a14:m>
                <a:r>
                  <a:rPr kumimoji="0" lang="en-US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s. Does </a:t>
                </a:r>
                <a:r>
                  <a:rPr kumimoji="0" lang="en-US" altLang="en-US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T</a:t>
                </a:r>
                <a:r>
                  <a:rPr kumimoji="0" lang="en-US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make a candidate generating set for a topology on </a:t>
                </a:r>
                <a:r>
                  <a:rPr kumimoji="0" lang="en-US" altLang="en-US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M</a:t>
                </a:r>
                <a:r>
                  <a:rPr kumimoji="0" lang="en-US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ts val="0"/>
                  </a:spcAft>
                  <a:buClr>
                    <a:schemeClr val="accent2"/>
                  </a:buClr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altLang="en-US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E1: </a:t>
                </a:r>
                <a:r>
                  <a:rPr kumimoji="0" lang="en-US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By definition of set </a:t>
                </a:r>
                <a:r>
                  <a:rPr kumimoji="0" lang="en-US" altLang="en-US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T</a:t>
                </a:r>
                <a:r>
                  <a:rPr kumimoji="0" lang="en-US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every point x is contained in an </a:t>
                </a:r>
                <a14:m>
                  <m:oMath xmlns:m="http://schemas.openxmlformats.org/officeDocument/2006/math">
                    <m:r>
                      <a:rPr kumimoji="0" lang="en-US" altLang="en-US" sz="19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𝜖</m:t>
                    </m:r>
                    <m:r>
                      <a:rPr kumimoji="0" lang="en-US" altLang="en-US" sz="19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altLang="en-US" sz="19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𝑏𝑎𝑙𝑙</m:t>
                    </m:r>
                  </m:oMath>
                </a14:m>
                <a:r>
                  <a:rPr kumimoji="0" lang="en-US" altLang="en-US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. </a:t>
                </a:r>
                <a:r>
                  <a:rPr kumimoji="0" lang="en-US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Therefore, the union of all the </a:t>
                </a:r>
                <a14:m>
                  <m:oMath xmlns:m="http://schemas.openxmlformats.org/officeDocument/2006/math">
                    <m:r>
                      <a:rPr kumimoji="0" lang="en-US" altLang="en-US" sz="19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𝜖</m:t>
                    </m:r>
                    <m:r>
                      <a:rPr kumimoji="0" lang="en-US" altLang="en-US" sz="19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altLang="en-US" sz="19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𝑏𝑎𝑙𝑙</m:t>
                    </m:r>
                  </m:oMath>
                </a14:m>
                <a:r>
                  <a:rPr kumimoji="0" lang="en-US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 would be the set </a:t>
                </a:r>
                <a:r>
                  <a:rPr kumimoji="0" lang="en-US" altLang="en-US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M</a:t>
                </a:r>
                <a:r>
                  <a:rPr kumimoji="0" lang="en-US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. </a:t>
                </a:r>
                <a:endParaRPr kumimoji="0" lang="en-US" alt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ts val="0"/>
                  </a:spcAft>
                  <a:buClr>
                    <a:schemeClr val="accent2"/>
                  </a:buClr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ts val="0"/>
                  </a:spcAft>
                  <a:buClr>
                    <a:schemeClr val="accent2"/>
                  </a:buClr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E2: Case 1: </a:t>
                </a: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Let </a:t>
                </a:r>
                <a:r>
                  <a:rPr kumimoji="0" lang="en-US" sz="1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T</a:t>
                </a:r>
                <a:r>
                  <a:rPr kumimoji="0" lang="en-US" sz="19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r</a:t>
                </a: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= D(x, r) and </a:t>
                </a:r>
                <a:r>
                  <a:rPr kumimoji="0" lang="en-US" sz="1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T</a:t>
                </a:r>
                <a:r>
                  <a:rPr kumimoji="0" lang="en-US" sz="19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</a:t>
                </a: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= D(y, s) be different elements of the set </a:t>
                </a:r>
                <a:r>
                  <a:rPr kumimoji="0" lang="en-US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T</a:t>
                </a: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. If their intersection </a:t>
                </a:r>
                <a:r>
                  <a:rPr kumimoji="0" lang="en-US" sz="1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T</a:t>
                </a:r>
                <a:r>
                  <a:rPr kumimoji="0" lang="en-US" sz="19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r</a:t>
                </a: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9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∩</m:t>
                    </m:r>
                  </m:oMath>
                </a14:m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T</a:t>
                </a:r>
                <a:r>
                  <a:rPr kumimoji="0" lang="en-US" sz="1900" b="0" i="0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</a:t>
                </a: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is empty, then condition (E2) for generating sets is satisfied, since there is no point x in </a:t>
                </a:r>
                <a:r>
                  <a:rPr kumimoji="0" lang="en-US" sz="1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T</a:t>
                </a:r>
                <a:r>
                  <a:rPr kumimoji="0" lang="en-US" sz="19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r</a:t>
                </a: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9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∩</m:t>
                    </m:r>
                  </m:oMath>
                </a14:m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en-US" sz="1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T</a:t>
                </a:r>
                <a:r>
                  <a:rPr kumimoji="0" lang="en-US" sz="19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</a:t>
                </a: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ts val="0"/>
                  </a:spcAft>
                  <a:buClr>
                    <a:schemeClr val="accent2"/>
                  </a:buClr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ts val="0"/>
                  </a:spcAft>
                  <a:buClr>
                    <a:schemeClr val="accent2"/>
                  </a:buClr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Case 2: </a:t>
                </a: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If</a:t>
                </a:r>
                <a:r>
                  <a:rPr kumimoji="0" lang="en-US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1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</a:t>
                </a:r>
                <a:r>
                  <a:rPr kumimoji="0" lang="en-US" sz="19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r</a:t>
                </a: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∩</m:t>
                    </m:r>
                  </m:oMath>
                </a14:m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T</a:t>
                </a:r>
                <a:r>
                  <a:rPr kumimoji="0" lang="en-US" sz="1900" b="0" i="0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</a:t>
                </a: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is not empty, then without loss of generality assume that there is point z </a:t>
                </a:r>
                <a14:m>
                  <m:oMath xmlns:m="http://schemas.openxmlformats.org/officeDocument/2006/math">
                    <m:r>
                      <a:rPr kumimoji="0" lang="en-US" altLang="en-US" sz="19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</m:oMath>
                </a14:m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T</a:t>
                </a:r>
                <a:r>
                  <a:rPr kumimoji="0" lang="en-US" sz="1900" b="0" i="0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r</a:t>
                </a: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9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∩</m:t>
                    </m:r>
                  </m:oMath>
                </a14:m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T</a:t>
                </a:r>
                <a:r>
                  <a:rPr kumimoji="0" lang="en-US" sz="1900" b="0" i="0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</a:t>
                </a: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.   </a:t>
                </a:r>
                <a:endPara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ts val="0"/>
                  </a:spcAft>
                  <a:buClr>
                    <a:schemeClr val="accent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900" b="1" i="0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ts val="0"/>
                  </a:spcAft>
                  <a:buClr>
                    <a:schemeClr val="accent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900" b="0" i="0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08" y="650790"/>
                <a:ext cx="11689492" cy="6104237"/>
              </a:xfrm>
              <a:prstGeom prst="rect">
                <a:avLst/>
              </a:prstGeom>
              <a:blipFill>
                <a:blip r:embed="rId2"/>
                <a:stretch>
                  <a:fillRect l="-626" t="-1099" r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1202723" y="4654571"/>
            <a:ext cx="1894703" cy="1948249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val 4"/>
          <p:cNvSpPr/>
          <p:nvPr/>
        </p:nvSpPr>
        <p:spPr>
          <a:xfrm>
            <a:off x="2574323" y="4977094"/>
            <a:ext cx="1358869" cy="1358995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9165" y="5560236"/>
            <a:ext cx="461818" cy="3325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</a:t>
            </a:r>
          </a:p>
        </p:txBody>
      </p:sp>
      <p:sp>
        <p:nvSpPr>
          <p:cNvPr id="7" name="Rectangle 6"/>
          <p:cNvSpPr/>
          <p:nvPr/>
        </p:nvSpPr>
        <p:spPr>
          <a:xfrm>
            <a:off x="3097425" y="5560236"/>
            <a:ext cx="461818" cy="3325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</a:t>
            </a:r>
          </a:p>
        </p:txBody>
      </p:sp>
      <p:sp>
        <p:nvSpPr>
          <p:cNvPr id="8" name="Rectangle 7"/>
          <p:cNvSpPr/>
          <p:nvPr/>
        </p:nvSpPr>
        <p:spPr>
          <a:xfrm>
            <a:off x="2612639" y="5675065"/>
            <a:ext cx="461818" cy="3325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z</a:t>
            </a:r>
          </a:p>
        </p:txBody>
      </p:sp>
      <p:sp>
        <p:nvSpPr>
          <p:cNvPr id="4" name="Oval 3"/>
          <p:cNvSpPr/>
          <p:nvPr/>
        </p:nvSpPr>
        <p:spPr>
          <a:xfrm>
            <a:off x="2110820" y="5523290"/>
            <a:ext cx="78508" cy="7389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2818848" y="5591939"/>
            <a:ext cx="78508" cy="7389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59075" y="5564042"/>
            <a:ext cx="78508" cy="7389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36387" y="5083748"/>
            <a:ext cx="461818" cy="3325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27440" y="5250003"/>
            <a:ext cx="461818" cy="3325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</a:t>
            </a:r>
          </a:p>
        </p:txBody>
      </p:sp>
      <p:cxnSp>
        <p:nvCxnSpPr>
          <p:cNvPr id="15" name="Straight Arrow Connector 14"/>
          <p:cNvCxnSpPr>
            <a:stCxn id="4" idx="0"/>
            <a:endCxn id="2" idx="1"/>
          </p:cNvCxnSpPr>
          <p:nvPr/>
        </p:nvCxnSpPr>
        <p:spPr>
          <a:xfrm flipH="1" flipV="1">
            <a:off x="1480196" y="4939885"/>
            <a:ext cx="669878" cy="583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0"/>
          </p:cNvCxnSpPr>
          <p:nvPr/>
        </p:nvCxnSpPr>
        <p:spPr>
          <a:xfrm flipV="1">
            <a:off x="3328334" y="5079944"/>
            <a:ext cx="330015" cy="480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844614" y="4883734"/>
                <a:ext cx="7078516" cy="13530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Can we still construct a </a:t>
                </a:r>
                <a14:m>
                  <m:oMath xmlns:m="http://schemas.openxmlformats.org/officeDocument/2006/math">
                    <m:r>
                      <a:rPr kumimoji="0" lang="en-US" altLang="en-US" sz="18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𝝐</m:t>
                    </m:r>
                    <m:r>
                      <a:rPr kumimoji="0" lang="en-US" altLang="en-US" sz="1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altLang="en-US" sz="1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𝒃𝒂𝒍𝒍</m:t>
                    </m:r>
                  </m:oMath>
                </a14:m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around z which will completely inside the area of intersection?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614" y="4883734"/>
                <a:ext cx="7078516" cy="13530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27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66902" y="10353"/>
            <a:ext cx="10515600" cy="56850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Examples of Generating Sets (2/2)</a:t>
            </a:r>
            <a:endParaRPr lang="en-US" sz="4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502508" y="650790"/>
                <a:ext cx="11689492" cy="61042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ts val="0"/>
                  </a:spcAft>
                  <a:buClr>
                    <a:schemeClr val="accent2"/>
                  </a:buClr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Case 2: </a:t>
                </a: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If</a:t>
                </a:r>
                <a:r>
                  <a:rPr kumimoji="0" lang="en-US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sz="1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</a:t>
                </a:r>
                <a:r>
                  <a:rPr kumimoji="0" lang="en-US" sz="19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r</a:t>
                </a: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∩</m:t>
                    </m:r>
                  </m:oMath>
                </a14:m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T</a:t>
                </a:r>
                <a:r>
                  <a:rPr kumimoji="0" lang="en-US" sz="1900" b="0" i="0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</a:t>
                </a: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is not empty, then without loss of generality assume that there is point z </a:t>
                </a:r>
                <a14:m>
                  <m:oMath xmlns:m="http://schemas.openxmlformats.org/officeDocument/2006/math">
                    <m:r>
                      <a:rPr kumimoji="0" lang="en-US" altLang="en-US" sz="19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</m:oMath>
                </a14:m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T</a:t>
                </a:r>
                <a:r>
                  <a:rPr kumimoji="0" lang="en-US" sz="1900" b="0" i="0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r</a:t>
                </a: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9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∩</m:t>
                    </m:r>
                  </m:oMath>
                </a14:m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T</a:t>
                </a:r>
                <a:r>
                  <a:rPr kumimoji="0" lang="en-US" sz="1900" b="0" i="0" u="none" strike="noStrike" kern="120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</a:t>
                </a: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.   </a:t>
                </a:r>
                <a:endPara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ts val="0"/>
                  </a:spcAft>
                  <a:buClr>
                    <a:schemeClr val="accent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900" b="1" i="0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ts val="0"/>
                  </a:spcAft>
                  <a:buClr>
                    <a:schemeClr val="accent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900" b="0" i="0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08" y="650790"/>
                <a:ext cx="11689492" cy="6104237"/>
              </a:xfrm>
              <a:prstGeom prst="rect">
                <a:avLst/>
              </a:prstGeom>
              <a:blipFill rotWithShape="0">
                <a:blip r:embed="rId2"/>
                <a:stretch>
                  <a:fillRect l="-469" t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2652584" y="1032154"/>
            <a:ext cx="2905226" cy="2948551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val 4"/>
          <p:cNvSpPr/>
          <p:nvPr/>
        </p:nvSpPr>
        <p:spPr>
          <a:xfrm>
            <a:off x="4820977" y="1469608"/>
            <a:ext cx="2145957" cy="213175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70053" y="2468348"/>
            <a:ext cx="461818" cy="3325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</a:t>
            </a:r>
          </a:p>
        </p:txBody>
      </p:sp>
      <p:sp>
        <p:nvSpPr>
          <p:cNvPr id="7" name="Rectangle 6"/>
          <p:cNvSpPr/>
          <p:nvPr/>
        </p:nvSpPr>
        <p:spPr>
          <a:xfrm>
            <a:off x="5726445" y="2602600"/>
            <a:ext cx="461818" cy="3325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</a:t>
            </a:r>
          </a:p>
        </p:txBody>
      </p:sp>
      <p:sp>
        <p:nvSpPr>
          <p:cNvPr id="8" name="Rectangle 7"/>
          <p:cNvSpPr/>
          <p:nvPr/>
        </p:nvSpPr>
        <p:spPr>
          <a:xfrm>
            <a:off x="4977431" y="2115074"/>
            <a:ext cx="461818" cy="3325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z</a:t>
            </a:r>
          </a:p>
        </p:txBody>
      </p:sp>
      <p:sp>
        <p:nvSpPr>
          <p:cNvPr id="4" name="Oval 3"/>
          <p:cNvSpPr/>
          <p:nvPr/>
        </p:nvSpPr>
        <p:spPr>
          <a:xfrm>
            <a:off x="4061708" y="2431402"/>
            <a:ext cx="78508" cy="7389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83640" y="2031948"/>
            <a:ext cx="78508" cy="7389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57603" y="2467197"/>
            <a:ext cx="78508" cy="73891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58132" y="1700838"/>
            <a:ext cx="461818" cy="3325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16345" y="2016087"/>
            <a:ext cx="461818" cy="3325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</a:t>
            </a:r>
          </a:p>
        </p:txBody>
      </p:sp>
      <p:cxnSp>
        <p:nvCxnSpPr>
          <p:cNvPr id="15" name="Straight Arrow Connector 14"/>
          <p:cNvCxnSpPr>
            <a:stCxn id="4" idx="0"/>
            <a:endCxn id="2" idx="1"/>
          </p:cNvCxnSpPr>
          <p:nvPr/>
        </p:nvCxnSpPr>
        <p:spPr>
          <a:xfrm flipH="1" flipV="1">
            <a:off x="3078044" y="1463959"/>
            <a:ext cx="1022918" cy="967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5" idx="7"/>
          </p:cNvCxnSpPr>
          <p:nvPr/>
        </p:nvCxnSpPr>
        <p:spPr>
          <a:xfrm flipV="1">
            <a:off x="5932654" y="1781797"/>
            <a:ext cx="720012" cy="706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72159" y="4054977"/>
                <a:ext cx="11350190" cy="27000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>
                      <a:lumMod val="75000"/>
                    </a:schemeClr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Lets construct a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𝜖</m:t>
                    </m:r>
                    <m:r>
                      <a:rPr kumimoji="0" lang="en-US" alt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alt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𝑏𝑎𝑙𝑙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around z by taking the radius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= min{r –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traveltime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(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x,z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), s –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traveltime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(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y,z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)}/2.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>
                      <a:lumMod val="75000"/>
                    </a:schemeClr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Would it be completely inside the intersection of the </a:t>
                </a:r>
                <a14:m>
                  <m:oMath xmlns:m="http://schemas.openxmlformats.org/officeDocument/2006/math">
                    <m:r>
                      <a:rPr kumimoji="0" lang="en-US" altLang="en-US" sz="18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𝝐</m:t>
                    </m:r>
                    <m:r>
                      <a:rPr kumimoji="0" lang="en-US" altLang="en-US" sz="1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altLang="en-US" sz="18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𝒃𝒂𝒍𝒍</m:t>
                    </m:r>
                  </m:oMath>
                </a14:m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s of x and y?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>
                      <a:lumMod val="75000"/>
                    </a:schemeClr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Without loss of generality assume that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= (r –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traveltime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(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x,z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))/2 and p is a point in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𝜖</m:t>
                    </m:r>
                    <m:r>
                      <a:rPr kumimoji="0" lang="en-US" alt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alt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𝑏𝑎𝑙𝑙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of z.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>
                      <a:lumMod val="75000"/>
                    </a:schemeClr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We have: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traveltime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(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x,p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traveltime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(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x,z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) +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which is strictly less than r, 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>
                      <a:lumMod val="75000"/>
                    </a:schemeClr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And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traveltime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(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y,p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traveltime(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y,z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) +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(but is this strictly less than s?)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>
                      <a:lumMod val="75000"/>
                    </a:schemeClr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traveltime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(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y,p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traveltime(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y,z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) + (r –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traveltime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(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x,z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))/2   (substituting value of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)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>
                      <a:lumMod val="75000"/>
                    </a:schemeClr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    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sym typeface="Wingdings" panose="05000000000000000000" pitchFamily="2" charset="2"/>
                  </a:rPr>
                  <a:t> 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Traveltime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(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y,p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traveltime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(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y,z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) + (s-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traveltime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(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y,z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))/2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>
                      <a:lumMod val="75000"/>
                    </a:schemeClr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    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sym typeface="Wingdings" panose="05000000000000000000" pitchFamily="2" charset="2"/>
                  </a:rPr>
                  <a:t>  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Traveltime(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y,p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(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s+traveltime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(</a:t>
                </a: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y,z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))/2 which is again strictly less than s. (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E2 Holds)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59" y="4054977"/>
                <a:ext cx="11350190" cy="27000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>
            <a:stCxn id="4" idx="6"/>
          </p:cNvCxnSpPr>
          <p:nvPr/>
        </p:nvCxnSpPr>
        <p:spPr>
          <a:xfrm flipV="1">
            <a:off x="4140216" y="1986545"/>
            <a:ext cx="1369870" cy="481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1"/>
          </p:cNvCxnSpPr>
          <p:nvPr/>
        </p:nvCxnSpPr>
        <p:spPr>
          <a:xfrm flipH="1" flipV="1">
            <a:off x="4977431" y="1912273"/>
            <a:ext cx="891669" cy="565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69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73994" y="82283"/>
            <a:ext cx="10515600" cy="708549"/>
          </a:xfrm>
        </p:spPr>
        <p:txBody>
          <a:bodyPr>
            <a:normAutofit/>
          </a:bodyPr>
          <a:lstStyle/>
          <a:p>
            <a:r>
              <a:rPr lang="en-US" sz="4000" dirty="0"/>
              <a:t>Neighborhoods</a:t>
            </a:r>
            <a:endParaRPr lang="en-US" sz="4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756372" y="1679696"/>
                <a:ext cx="11246265" cy="40208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chemeClr val="accent2"/>
                  </a:buClr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Once we have topology we define Neighborhoods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chemeClr val="accent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A subset A    M of the underlying set of a topological space (M;T) is called a neighborhood of a point x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∈ M if there is a subset </a:t>
                </a:r>
                <a:r>
                  <a:rPr kumimoji="0" lang="en-US" alt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</a:t>
                </a:r>
                <a:r>
                  <a:rPr kumimoji="0" lang="en-US" altLang="en-US" sz="24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i</a:t>
                </a:r>
                <a:r>
                  <a:rPr kumimoji="0" lang="en-US" altLang="en-US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of A which is open (i.e., </a:t>
                </a:r>
                <a:r>
                  <a:rPr kumimoji="0" lang="en-US" alt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</a:t>
                </a:r>
                <a:r>
                  <a:rPr kumimoji="0" lang="en-US" altLang="en-US" sz="24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i</a:t>
                </a:r>
                <a:r>
                  <a:rPr kumimoji="0" lang="en-US" altLang="en-US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T)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and contains x. 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chemeClr val="accent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The set of neighborhoods of a point x is called as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neighborhood system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22222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of x and it denoted as U(x)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72" y="1679696"/>
                <a:ext cx="11246265" cy="4020888"/>
              </a:xfrm>
              <a:prstGeom prst="rect">
                <a:avLst/>
              </a:prstGeom>
              <a:blipFill rotWithShape="0">
                <a:blip r:embed="rId2"/>
                <a:stretch>
                  <a:fillRect l="-813" t="-1214" r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\subseteq \!\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694" y="2484378"/>
            <a:ext cx="188374" cy="23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8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32183" y="2983425"/>
            <a:ext cx="10515600" cy="1004287"/>
          </a:xfrm>
        </p:spPr>
        <p:txBody>
          <a:bodyPr>
            <a:normAutofit/>
          </a:bodyPr>
          <a:lstStyle/>
          <a:p>
            <a:r>
              <a:rPr lang="en-US" sz="4000" dirty="0"/>
              <a:t>Set Based Geometry of Space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44061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2540" y="112349"/>
            <a:ext cx="10515600" cy="690955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Homeomorphism – Rubber sheet transformations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80218" y="3725966"/>
            <a:ext cx="6315342" cy="2803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153297" y="2561968"/>
            <a:ext cx="9877168" cy="176289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A homeomorphism (or topological transformation) is a bijection of that transforms each neighborhood in the domain to a neighborhood in the image.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8278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2540" y="112349"/>
            <a:ext cx="10515600" cy="690955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Homeomorphism – Rubber sheet transformations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80218" y="3725966"/>
            <a:ext cx="6315342" cy="2803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80218" y="2096114"/>
            <a:ext cx="10622421" cy="2808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neighborhood in the image must be the result of application of the transformation to a neighborhood in the domain.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i.e., we are not allowed to create or destroy a neighborhood.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Y is the result of applying a homeomorphism to a set X, then X and Y are topologically equivalent.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93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2540" y="112349"/>
            <a:ext cx="10515600" cy="690955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Homeomorphism – Rubber sheet transformations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80218" y="3725966"/>
            <a:ext cx="6315342" cy="2803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20972" y="2718986"/>
            <a:ext cx="9877168" cy="215781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If you create a map which not topologically equivalent to the original space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sym typeface="Wingdings" panose="05000000000000000000" pitchFamily="2" charset="2"/>
              </a:rPr>
              <a:t> It would keep me awake in the nights!!!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sym typeface="Wingdings" panose="05000000000000000000" pitchFamily="2" charset="2"/>
              </a:rPr>
              <a:t>Topological equivalence ensures mathematical sanity of our maps.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51928" y="2096655"/>
            <a:ext cx="3352800" cy="4802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Summary Statement</a:t>
            </a:r>
          </a:p>
        </p:txBody>
      </p:sp>
    </p:spTree>
    <p:extLst>
      <p:ext uri="{BB962C8B-B14F-4D97-AF65-F5344CB8AC3E}">
        <p14:creationId xmlns:p14="http://schemas.microsoft.com/office/powerpoint/2010/main" val="181794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2540" y="112349"/>
            <a:ext cx="10515600" cy="690955"/>
          </a:xfrm>
        </p:spPr>
        <p:txBody>
          <a:bodyPr>
            <a:normAutofit/>
          </a:bodyPr>
          <a:lstStyle/>
          <a:p>
            <a:r>
              <a:rPr lang="en-US" sz="3800" dirty="0"/>
              <a:t>Some Definitions over Topological Space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80218" y="3725966"/>
            <a:ext cx="6315342" cy="2803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682540" y="1613029"/>
            <a:ext cx="5624193" cy="3648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 a topological space.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has a set of neighborhoods associated with it.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 a subset of points in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 individual point in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Define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be near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if every neighborhood of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contains some point of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</a:p>
        </p:txBody>
      </p:sp>
      <p:pic>
        <p:nvPicPr>
          <p:cNvPr id="10" name="Picture 8" descr="near_neighborh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1"/>
          <a:stretch>
            <a:fillRect/>
          </a:stretch>
        </p:blipFill>
        <p:spPr bwMode="auto">
          <a:xfrm>
            <a:off x="6564674" y="1747394"/>
            <a:ext cx="5627326" cy="338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2540" y="1057872"/>
            <a:ext cx="1561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Nearness</a:t>
            </a:r>
          </a:p>
        </p:txBody>
      </p:sp>
    </p:spTree>
    <p:extLst>
      <p:ext uri="{BB962C8B-B14F-4D97-AF65-F5344CB8AC3E}">
        <p14:creationId xmlns:p14="http://schemas.microsoft.com/office/powerpoint/2010/main" val="401932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80218" y="3725966"/>
            <a:ext cx="6315342" cy="2803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16503" y="1014654"/>
            <a:ext cx="10748725" cy="477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/>
              <a:t>Let </a:t>
            </a:r>
            <a:r>
              <a:rPr lang="en-US" altLang="en-US" sz="2200" i="1" dirty="0"/>
              <a:t>X</a:t>
            </a:r>
            <a:r>
              <a:rPr lang="en-US" altLang="en-US" sz="2200" dirty="0"/>
              <a:t> be a topological space and </a:t>
            </a:r>
            <a:r>
              <a:rPr lang="en-US" altLang="en-US" sz="2200" i="1" dirty="0"/>
              <a:t>S</a:t>
            </a:r>
            <a:r>
              <a:rPr lang="en-US" altLang="en-US" sz="2200" dirty="0"/>
              <a:t> be a subset of points of </a:t>
            </a:r>
            <a:r>
              <a:rPr lang="en-US" altLang="en-US" sz="2200" i="1" dirty="0"/>
              <a:t>X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83109" y="5711392"/>
            <a:ext cx="1062225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35000"/>
              </a:spcBef>
              <a:spcAft>
                <a:spcPct val="3500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300" dirty="0">
                <a:latin typeface="+mj-lt"/>
              </a:rPr>
              <a:t>Boundary of </a:t>
            </a:r>
            <a:r>
              <a:rPr lang="en-US" altLang="en-US" sz="2300" i="1" dirty="0">
                <a:latin typeface="+mj-lt"/>
              </a:rPr>
              <a:t>S: </a:t>
            </a:r>
            <a:r>
              <a:rPr lang="en-US" altLang="en-US" sz="2300" dirty="0">
                <a:latin typeface="+mj-lt"/>
              </a:rPr>
              <a:t> </a:t>
            </a:r>
            <a:r>
              <a:rPr lang="en-US" sz="2300" dirty="0">
                <a:latin typeface="+mj-lt"/>
              </a:rPr>
              <a:t>it is the set of points in the closure of </a:t>
            </a:r>
            <a:r>
              <a:rPr lang="en-US" sz="2300" i="1" dirty="0">
                <a:latin typeface="+mj-lt"/>
              </a:rPr>
              <a:t>S</a:t>
            </a:r>
            <a:r>
              <a:rPr lang="en-US" sz="2300" dirty="0">
                <a:latin typeface="+mj-lt"/>
              </a:rPr>
              <a:t>, not belonging to the interior of </a:t>
            </a:r>
            <a:r>
              <a:rPr lang="en-US" sz="2300" i="1" dirty="0">
                <a:latin typeface="+mj-lt"/>
              </a:rPr>
              <a:t>S</a:t>
            </a:r>
            <a:r>
              <a:rPr lang="en-US" sz="2300" dirty="0">
                <a:latin typeface="+mj-lt"/>
              </a:rPr>
              <a:t>. It is denoted by ∂</a:t>
            </a:r>
            <a:r>
              <a:rPr lang="en-US" altLang="en-US" sz="2300" i="1" dirty="0">
                <a:latin typeface="+mj-lt"/>
                <a:sym typeface="Symbol" panose="05050102010706020507" pitchFamily="18" charset="2"/>
              </a:rPr>
              <a:t>S</a:t>
            </a:r>
            <a:endParaRPr lang="en-US" altLang="en-US" sz="2300" dirty="0">
              <a:latin typeface="+mj-lt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294236" y="1638145"/>
            <a:ext cx="5270992" cy="365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35000"/>
              </a:spcBef>
              <a:spcAft>
                <a:spcPct val="3500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300" dirty="0">
                <a:latin typeface="+mj-lt"/>
              </a:rPr>
              <a:t>The </a:t>
            </a:r>
            <a:r>
              <a:rPr lang="en-US" altLang="en-US" sz="2300" b="1" i="1" dirty="0">
                <a:solidFill>
                  <a:schemeClr val="accent2"/>
                </a:solidFill>
                <a:latin typeface="+mj-lt"/>
              </a:rPr>
              <a:t>closure</a:t>
            </a:r>
            <a:r>
              <a:rPr lang="en-US" altLang="en-US" sz="2300" dirty="0">
                <a:latin typeface="+mj-lt"/>
              </a:rPr>
              <a:t> of </a:t>
            </a:r>
            <a:r>
              <a:rPr lang="en-US" altLang="en-US" sz="2300" i="1" dirty="0">
                <a:latin typeface="+mj-lt"/>
              </a:rPr>
              <a:t>S</a:t>
            </a:r>
            <a:r>
              <a:rPr lang="en-US" altLang="en-US" sz="2300" dirty="0">
                <a:latin typeface="+mj-lt"/>
              </a:rPr>
              <a:t> is the union of </a:t>
            </a:r>
            <a:r>
              <a:rPr lang="en-US" altLang="en-US" sz="2300" i="1" dirty="0">
                <a:latin typeface="+mj-lt"/>
              </a:rPr>
              <a:t>S</a:t>
            </a:r>
            <a:r>
              <a:rPr lang="en-US" altLang="en-US" sz="2300" dirty="0">
                <a:latin typeface="+mj-lt"/>
              </a:rPr>
              <a:t> with the set of all its near points </a:t>
            </a:r>
          </a:p>
          <a:p>
            <a:pPr eaLnBrk="1" hangingPunct="1"/>
            <a:r>
              <a:rPr lang="en-US" altLang="en-US" sz="2300" dirty="0">
                <a:latin typeface="+mj-lt"/>
              </a:rPr>
              <a:t>The </a:t>
            </a:r>
            <a:r>
              <a:rPr lang="en-US" altLang="en-US" sz="2300" b="1" i="1" dirty="0">
                <a:solidFill>
                  <a:schemeClr val="accent2"/>
                </a:solidFill>
                <a:latin typeface="+mj-lt"/>
              </a:rPr>
              <a:t>interior</a:t>
            </a:r>
            <a:r>
              <a:rPr lang="en-US" altLang="en-US" sz="2300" dirty="0">
                <a:latin typeface="+mj-lt"/>
              </a:rPr>
              <a:t> of S consists of all points which belong to S and not near points of compliment of S </a:t>
            </a:r>
          </a:p>
          <a:p>
            <a:pPr lvl="1" eaLnBrk="1" hangingPunct="1"/>
            <a:r>
              <a:rPr lang="en-US" altLang="en-US" sz="2300" dirty="0">
                <a:latin typeface="+mj-lt"/>
              </a:rPr>
              <a:t>denoted </a:t>
            </a:r>
            <a:r>
              <a:rPr lang="en-US" altLang="en-US" sz="2300" i="1" dirty="0">
                <a:latin typeface="+mj-lt"/>
              </a:rPr>
              <a:t>S</a:t>
            </a:r>
            <a:r>
              <a:rPr lang="en-US" altLang="en-US" sz="2300" dirty="0">
                <a:latin typeface="+mj-lt"/>
                <a:cs typeface="Arial" panose="020B0604020202020204" pitchFamily="34" charset="0"/>
              </a:rPr>
              <a:t>°</a:t>
            </a:r>
          </a:p>
        </p:txBody>
      </p:sp>
      <p:pic>
        <p:nvPicPr>
          <p:cNvPr id="12" name="Picture 7" descr="icb_reg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220" y="1627833"/>
            <a:ext cx="4166405" cy="394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2"/>
          <p:cNvSpPr txBox="1">
            <a:spLocks/>
          </p:cNvSpPr>
          <p:nvPr/>
        </p:nvSpPr>
        <p:spPr>
          <a:xfrm>
            <a:off x="682540" y="112349"/>
            <a:ext cx="10515600" cy="690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Some Definitions over Topological Space</a:t>
            </a:r>
          </a:p>
        </p:txBody>
      </p:sp>
    </p:spTree>
    <p:extLst>
      <p:ext uri="{BB962C8B-B14F-4D97-AF65-F5344CB8AC3E}">
        <p14:creationId xmlns:p14="http://schemas.microsoft.com/office/powerpoint/2010/main" val="218026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80218" y="3725966"/>
            <a:ext cx="6315342" cy="2803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80218" y="987751"/>
            <a:ext cx="10622421" cy="2530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/>
              <a:t>Let </a:t>
            </a:r>
            <a:r>
              <a:rPr lang="en-US" altLang="en-US" sz="2400" i="1" dirty="0"/>
              <a:t>X</a:t>
            </a:r>
            <a:r>
              <a:rPr lang="en-US" altLang="en-US" sz="2400" dirty="0"/>
              <a:t> be a topological space and </a:t>
            </a:r>
            <a:r>
              <a:rPr lang="en-US" altLang="en-US" sz="2400" i="1" dirty="0"/>
              <a:t>S </a:t>
            </a:r>
            <a:r>
              <a:rPr lang="en-US" altLang="en-US" sz="2400" dirty="0"/>
              <a:t>be a subset of points of </a:t>
            </a:r>
            <a:r>
              <a:rPr lang="en-US" altLang="en-US" sz="2400" i="1" dirty="0"/>
              <a:t>X</a:t>
            </a:r>
            <a:r>
              <a:rPr lang="en-US" altLang="en-US" sz="2400" dirty="0"/>
              <a:t>. </a:t>
            </a:r>
          </a:p>
          <a:p>
            <a:pPr lvl="1"/>
            <a:r>
              <a:rPr lang="en-US" altLang="en-US" dirty="0"/>
              <a:t>Then </a:t>
            </a:r>
            <a:r>
              <a:rPr lang="en-US" altLang="en-US" b="1" i="1" dirty="0">
                <a:solidFill>
                  <a:srgbClr val="0070C0"/>
                </a:solidFill>
              </a:rPr>
              <a:t>S</a:t>
            </a:r>
            <a:r>
              <a:rPr lang="en-US" altLang="en-US" b="1" dirty="0">
                <a:solidFill>
                  <a:srgbClr val="0070C0"/>
                </a:solidFill>
              </a:rPr>
              <a:t> is open</a:t>
            </a:r>
            <a:r>
              <a:rPr lang="en-US" altLang="en-US" dirty="0"/>
              <a:t> if every point of </a:t>
            </a:r>
            <a:r>
              <a:rPr lang="en-US" altLang="en-US" i="1" dirty="0"/>
              <a:t>S</a:t>
            </a:r>
            <a:r>
              <a:rPr lang="en-US" altLang="en-US" dirty="0"/>
              <a:t> can be surrounded by a neighborhood that is entirely within </a:t>
            </a:r>
            <a:r>
              <a:rPr lang="en-US" altLang="en-US" i="1" dirty="0"/>
              <a:t>S.</a:t>
            </a:r>
          </a:p>
          <a:p>
            <a:pPr lvl="2"/>
            <a:r>
              <a:rPr lang="en-US" altLang="en-US" sz="2400" b="1" dirty="0">
                <a:solidFill>
                  <a:srgbClr val="0070C0"/>
                </a:solidFill>
              </a:rPr>
              <a:t>Alternatively: a set that does not contain its boundary</a:t>
            </a:r>
          </a:p>
          <a:p>
            <a:pPr lvl="1"/>
            <a:r>
              <a:rPr lang="en-US" altLang="en-US" dirty="0"/>
              <a:t>Then </a:t>
            </a:r>
            <a:r>
              <a:rPr lang="en-US" altLang="en-US" b="1" i="1" dirty="0">
                <a:solidFill>
                  <a:srgbClr val="7030A0"/>
                </a:solidFill>
              </a:rPr>
              <a:t>S</a:t>
            </a:r>
            <a:r>
              <a:rPr lang="en-US" altLang="en-US" b="1" dirty="0">
                <a:solidFill>
                  <a:srgbClr val="7030A0"/>
                </a:solidFill>
              </a:rPr>
              <a:t> is closed </a:t>
            </a:r>
            <a:r>
              <a:rPr lang="en-US" altLang="en-US" dirty="0"/>
              <a:t>if it contains all its near points</a:t>
            </a:r>
          </a:p>
          <a:p>
            <a:pPr lvl="2"/>
            <a:r>
              <a:rPr lang="en-US" altLang="en-US" sz="2400" b="1" dirty="0">
                <a:solidFill>
                  <a:srgbClr val="7030A0"/>
                </a:solidFill>
              </a:rPr>
              <a:t>Alternatively: a set that does contain its boundary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6" b="9435"/>
          <a:stretch>
            <a:fillRect/>
          </a:stretch>
        </p:blipFill>
        <p:spPr bwMode="auto">
          <a:xfrm>
            <a:off x="2679106" y="3518628"/>
            <a:ext cx="7024643" cy="301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2"/>
          <p:cNvSpPr txBox="1">
            <a:spLocks/>
          </p:cNvSpPr>
          <p:nvPr/>
        </p:nvSpPr>
        <p:spPr>
          <a:xfrm>
            <a:off x="682540" y="112349"/>
            <a:ext cx="10515600" cy="690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Some Definitions over Topological Space</a:t>
            </a:r>
          </a:p>
        </p:txBody>
      </p:sp>
    </p:spTree>
    <p:extLst>
      <p:ext uri="{BB962C8B-B14F-4D97-AF65-F5344CB8AC3E}">
        <p14:creationId xmlns:p14="http://schemas.microsoft.com/office/powerpoint/2010/main" val="313522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32183" y="2983425"/>
            <a:ext cx="10515600" cy="1004287"/>
          </a:xfrm>
        </p:spPr>
        <p:txBody>
          <a:bodyPr>
            <a:normAutofit/>
          </a:bodyPr>
          <a:lstStyle/>
          <a:p>
            <a:r>
              <a:rPr lang="en-US" sz="4000" dirty="0"/>
              <a:t>Metric Spaces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412866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199" y="120956"/>
            <a:ext cx="10515600" cy="1004287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Definition</a:t>
            </a:r>
            <a:endParaRPr lang="en-US" sz="42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38199" y="1295400"/>
            <a:ext cx="10783958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point-set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metric space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if there is a distance function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which takes ordered pairs (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of elements of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returns a distance that satisfies the following conditions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each pair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d(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s,t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&gt;0 if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distinct points and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=0 if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identical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each pair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the distance from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equal to the distance from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=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each tripe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the sum of the distances from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from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always at least as large as the distance from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16293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199" y="120956"/>
            <a:ext cx="10515600" cy="1004287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Distances Defined on Globe</a:t>
            </a:r>
            <a:endParaRPr lang="en-US" sz="4200" dirty="0"/>
          </a:p>
        </p:txBody>
      </p:sp>
      <p:pic>
        <p:nvPicPr>
          <p:cNvPr id="4" name="Picture 4" descr="globe_distan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218" y="1219200"/>
            <a:ext cx="6851374" cy="530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64845" y="2155741"/>
            <a:ext cx="1865936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Metric space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130671" y="1784228"/>
            <a:ext cx="1980737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Metric space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012480" y="4817166"/>
            <a:ext cx="1980737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Metric space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164845" y="4817166"/>
            <a:ext cx="1865936" cy="161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Quasimetric</a:t>
            </a: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 travel-time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Not always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symmetric</a:t>
            </a:r>
          </a:p>
        </p:txBody>
      </p:sp>
    </p:spTree>
    <p:extLst>
      <p:ext uri="{BB962C8B-B14F-4D97-AF65-F5344CB8AC3E}">
        <p14:creationId xmlns:p14="http://schemas.microsoft.com/office/powerpoint/2010/main" val="141269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9985" y="3021424"/>
            <a:ext cx="10972800" cy="730294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Extra Slides on Topology (Optional Material)</a:t>
            </a:r>
          </a:p>
        </p:txBody>
      </p:sp>
    </p:spTree>
    <p:extLst>
      <p:ext uri="{BB962C8B-B14F-4D97-AF65-F5344CB8AC3E}">
        <p14:creationId xmlns:p14="http://schemas.microsoft.com/office/powerpoint/2010/main" val="1817305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8"/>
            <a:ext cx="10515600" cy="1004287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Sets</a:t>
            </a:r>
            <a:endParaRPr lang="en-US" sz="4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>
              <a:xfrm>
                <a:off x="940904" y="1295400"/>
                <a:ext cx="10250837" cy="5029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ts val="0"/>
                  </a:spcAft>
                  <a:buClr>
                    <a:schemeClr val="accent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alt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The set based model involves:</a:t>
                </a: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ts val="0"/>
                  </a:spcAft>
                  <a:buClr>
                    <a:schemeClr val="accent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alt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The constituent objects to be modeled, called elements or members</a:t>
                </a: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ts val="0"/>
                  </a:spcAft>
                  <a:buClr>
                    <a:schemeClr val="accent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alt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Collection of elements, called sets </a:t>
                </a: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ts val="0"/>
                  </a:spcAft>
                  <a:buClr>
                    <a:schemeClr val="accent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alt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The relationship between the elements and the sets to which they belong, termed membership  </a:t>
                </a:r>
              </a:p>
              <a:p>
                <a:pPr marL="1143000" marR="0" lvl="2" indent="-228600" algn="l" defTabSz="914400" rtl="0" eaLnBrk="1" fontAlgn="auto" latinLnBrk="0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ts val="0"/>
                  </a:spcAft>
                  <a:buClr>
                    <a:schemeClr val="accent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alt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We write </a:t>
                </a:r>
                <a:r>
                  <a:rPr kumimoji="0" lang="en-US" altLang="en-US" sz="23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</a:t>
                </a:r>
                <a:r>
                  <a:rPr kumimoji="0" lang="en-US" alt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</m:oMath>
                </a14:m>
                <a:r>
                  <a:rPr kumimoji="0" lang="en-US" alt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r>
                  <a:rPr kumimoji="0" lang="en-US" altLang="en-US" sz="23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</a:t>
                </a:r>
                <a:r>
                  <a:rPr kumimoji="0" lang="en-US" alt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to indicate that an element </a:t>
                </a:r>
                <a:r>
                  <a:rPr kumimoji="0" lang="en-US" altLang="en-US" sz="23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</a:t>
                </a:r>
                <a:r>
                  <a:rPr kumimoji="0" lang="en-US" altLang="en-US" sz="23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is a member of the set </a:t>
                </a:r>
                <a:r>
                  <a:rPr kumimoji="0" lang="en-US" altLang="en-US" sz="23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</a:t>
                </a:r>
                <a:endParaRPr kumimoji="0" lang="en-US" alt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04" y="1295400"/>
                <a:ext cx="10250837" cy="5029200"/>
              </a:xfrm>
              <a:prstGeom prst="rect">
                <a:avLst/>
              </a:prstGeom>
              <a:blipFill rotWithShape="0">
                <a:blip r:embed="rId2"/>
                <a:stretch>
                  <a:fillRect l="-713" t="-1697" r="-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111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73994" y="82283"/>
            <a:ext cx="10515600" cy="708549"/>
          </a:xfrm>
        </p:spPr>
        <p:txBody>
          <a:bodyPr>
            <a:normAutofit/>
          </a:bodyPr>
          <a:lstStyle/>
          <a:p>
            <a:r>
              <a:rPr lang="en-US" sz="4000" dirty="0"/>
              <a:t>Brief Introduction to Topology</a:t>
            </a:r>
            <a:endParaRPr lang="en-US" sz="4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73994" y="938289"/>
                <a:ext cx="11427390" cy="50094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en-US" sz="2100" dirty="0"/>
                  <a:t>The field of topology generally concerns with the study of geometrical properties and spatial relations unaffected by the continuous change of shape or size of figures.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:endParaRPr lang="en-US" sz="2100" dirty="0"/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altLang="en-US" sz="2100" b="1" dirty="0">
                    <a:solidFill>
                      <a:schemeClr val="accent2">
                        <a:lumMod val="75000"/>
                      </a:schemeClr>
                    </a:solidFill>
                  </a:rPr>
                  <a:t>Definition of Topology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en-US" sz="2100" dirty="0">
                    <a:solidFill>
                      <a:schemeClr val="tx1"/>
                    </a:solidFill>
                  </a:rPr>
                  <a:t>Defined on a family of subsets. Consider a set M, let P(M) be its power set (</a:t>
                </a:r>
                <a:r>
                  <a:rPr lang="en-US" altLang="en-US" sz="2100" dirty="0" err="1">
                    <a:solidFill>
                      <a:schemeClr val="tx1"/>
                    </a:solidFill>
                  </a:rPr>
                  <a:t>i.e</a:t>
                </a:r>
                <a:r>
                  <a:rPr lang="en-US" altLang="en-US" sz="2100" dirty="0">
                    <a:solidFill>
                      <a:schemeClr val="tx1"/>
                    </a:solidFill>
                  </a:rPr>
                  <a:t>, set of all of its subsets). A topology T is a subset of P(M) with the following properties: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altLang="en-US" sz="2100" b="1" dirty="0">
                    <a:solidFill>
                      <a:schemeClr val="tx1"/>
                    </a:solidFill>
                  </a:rPr>
                  <a:t>T1:</a:t>
                </a:r>
                <a:r>
                  <a:rPr lang="en-US" altLang="en-US" sz="2100" dirty="0">
                    <a:solidFill>
                      <a:schemeClr val="tx1"/>
                    </a:solidFill>
                  </a:rPr>
                  <a:t> T contains the empty set </a:t>
                </a:r>
                <a14:m>
                  <m:oMath xmlns:m="http://schemas.openxmlformats.org/officeDocument/2006/math">
                    <m:r>
                      <a:rPr lang="en-US" alt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en-US" sz="2100" dirty="0">
                    <a:solidFill>
                      <a:schemeClr val="tx1"/>
                    </a:solidFill>
                  </a:rPr>
                  <a:t> and the underlying set M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altLang="en-US" sz="2100" b="1" dirty="0">
                    <a:solidFill>
                      <a:schemeClr val="tx1"/>
                    </a:solidFill>
                  </a:rPr>
                  <a:t>T2:</a:t>
                </a:r>
                <a:r>
                  <a:rPr lang="en-US" altLang="en-US" sz="2100" dirty="0">
                    <a:solidFill>
                      <a:schemeClr val="tx1"/>
                    </a:solidFill>
                  </a:rPr>
                  <a:t> The intersection of any two elements A and B of T is an element of T.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 altLang="en-US" sz="2100" b="1" dirty="0">
                    <a:solidFill>
                      <a:schemeClr val="tx1"/>
                    </a:solidFill>
                  </a:rPr>
                  <a:t>T3:</a:t>
                </a:r>
                <a:r>
                  <a:rPr lang="en-US" altLang="en-US" sz="2100" dirty="0">
                    <a:solidFill>
                      <a:schemeClr val="tx1"/>
                    </a:solidFill>
                  </a:rPr>
                  <a:t> The union of an arbitrary number of elements A,B,… of T is an element of T. (Note that this part of the definition is not limited to the union of a countable number of sets.</a:t>
                </a:r>
              </a:p>
              <a:p>
                <a:pPr marL="0" indent="0">
                  <a:buNone/>
                </a:pPr>
                <a:endParaRPr lang="en-US" alt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94" y="938289"/>
                <a:ext cx="11427390" cy="5009430"/>
              </a:xfrm>
              <a:prstGeom prst="rect">
                <a:avLst/>
              </a:prstGeom>
              <a:blipFill rotWithShape="0">
                <a:blip r:embed="rId2"/>
                <a:stretch>
                  <a:fillRect l="-640" t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163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73994" y="82283"/>
            <a:ext cx="10515600" cy="708549"/>
          </a:xfrm>
        </p:spPr>
        <p:txBody>
          <a:bodyPr>
            <a:normAutofit/>
          </a:bodyPr>
          <a:lstStyle/>
          <a:p>
            <a:r>
              <a:rPr lang="en-US" sz="4000" dirty="0"/>
              <a:t>Brief Introduction to Topology</a:t>
            </a:r>
            <a:endParaRPr lang="en-US" sz="42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99854" y="1341944"/>
            <a:ext cx="11246265" cy="1763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</a:rPr>
              <a:t>Topological Space: 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A domain (M ; T) is called a topological space if T is a topology on the underlying set M. Every element of the underlying set M is called a point of the topological space. Every element of the topology T is called an open set of the topological space  and is a subset of M.  </a:t>
            </a:r>
            <a:endParaRPr lang="en-US" altLang="en-US" sz="2000" dirty="0">
              <a:latin typeface="+mj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73994" y="3763867"/>
            <a:ext cx="11246265" cy="28802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altLang="en-US" sz="2100" b="1" dirty="0">
                <a:solidFill>
                  <a:schemeClr val="accent2">
                    <a:lumMod val="75000"/>
                  </a:schemeClr>
                </a:solidFill>
              </a:rPr>
              <a:t>Open Sets (An example):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Formally, a subset A of points of a topological space (M;T) is called an open set. Alternativel</a:t>
            </a:r>
            <a:r>
              <a:rPr lang="en-US" altLang="en-US" sz="2000" dirty="0">
                <a:latin typeface="+mj-lt"/>
              </a:rPr>
              <a:t>y it is a</a:t>
            </a: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 member of 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Consider the real number set 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+mj-lt"/>
              </a:rPr>
              <a:t>A subset </a:t>
            </a:r>
            <a:r>
              <a:rPr lang="en-US" altLang="en-US" sz="2000" dirty="0">
                <a:solidFill>
                  <a:srgbClr val="222222"/>
                </a:solidFill>
                <a:latin typeface="+mj-lt"/>
              </a:rPr>
              <a:t>U⊆R is 'open' if for every point </a:t>
            </a:r>
            <a:r>
              <a:rPr lang="en-US" altLang="en-US" sz="2000" dirty="0" err="1">
                <a:solidFill>
                  <a:srgbClr val="222222"/>
                </a:solidFill>
                <a:latin typeface="+mj-lt"/>
              </a:rPr>
              <a:t>x∈U</a:t>
            </a:r>
            <a:r>
              <a:rPr lang="en-US" altLang="en-US" sz="2000" dirty="0">
                <a:solidFill>
                  <a:srgbClr val="222222"/>
                </a:solidFill>
                <a:latin typeface="+mj-lt"/>
              </a:rPr>
              <a:t> there is some ε&gt;0 such that (</a:t>
            </a:r>
            <a:r>
              <a:rPr lang="en-US" altLang="en-US" sz="2000" dirty="0" err="1">
                <a:solidFill>
                  <a:srgbClr val="222222"/>
                </a:solidFill>
                <a:latin typeface="+mj-lt"/>
              </a:rPr>
              <a:t>x−ε,x+ε</a:t>
            </a:r>
            <a:r>
              <a:rPr lang="en-US" altLang="en-US" sz="2000" dirty="0">
                <a:solidFill>
                  <a:srgbClr val="222222"/>
                </a:solidFill>
                <a:latin typeface="+mj-lt"/>
              </a:rPr>
              <a:t>)⊆U. Equivalently, if |x−y|&lt;ε then </a:t>
            </a:r>
            <a:r>
              <a:rPr lang="en-US" altLang="en-US" sz="2000" dirty="0" err="1">
                <a:solidFill>
                  <a:srgbClr val="222222"/>
                </a:solidFill>
                <a:latin typeface="+mj-lt"/>
              </a:rPr>
              <a:t>y∈U</a:t>
            </a:r>
            <a:r>
              <a:rPr lang="en-US" altLang="en-US" sz="2000" dirty="0">
                <a:solidFill>
                  <a:srgbClr val="222222"/>
                </a:solidFill>
                <a:latin typeface="+mj-lt"/>
              </a:rPr>
              <a:t>. </a:t>
            </a:r>
            <a:r>
              <a:rPr lang="en-US" altLang="en-US" sz="2000" dirty="0">
                <a:latin typeface="+mj-lt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b="1" dirty="0">
                <a:solidFill>
                  <a:srgbClr val="7030A0"/>
                </a:solidFill>
                <a:latin typeface="+mj-lt"/>
              </a:rPr>
              <a:t>Intuitively, for sets defined using geometric shapes (e.g., circles) the boundary of the shape is not included in the set. 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sz="2200" dirty="0">
              <a:latin typeface="+mj-l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alt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75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73994" y="82283"/>
            <a:ext cx="10515600" cy="708549"/>
          </a:xfrm>
        </p:spPr>
        <p:txBody>
          <a:bodyPr>
            <a:normAutofit/>
          </a:bodyPr>
          <a:lstStyle/>
          <a:p>
            <a:r>
              <a:rPr lang="en-US" sz="4000" dirty="0"/>
              <a:t>Brief Introduction to Topology</a:t>
            </a:r>
            <a:endParaRPr lang="en-US" sz="4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756372" y="1679696"/>
                <a:ext cx="11246265" cy="40208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en-US" altLang="en-US" sz="2400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Neighborhoods</a:t>
                </a:r>
              </a:p>
              <a:p>
                <a:pPr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altLang="en-US" sz="2400" dirty="0">
                    <a:solidFill>
                      <a:schemeClr val="tx1"/>
                    </a:solidFill>
                    <a:latin typeface="+mj-lt"/>
                  </a:rPr>
                  <a:t>A subset A    M of the underlying set of a topological space (M;T) is called a neighborhood of a point x </a:t>
                </a:r>
                <a:r>
                  <a:rPr lang="en-US" altLang="en-US" sz="2400" dirty="0">
                    <a:solidFill>
                      <a:srgbClr val="222222"/>
                    </a:solidFill>
                    <a:latin typeface="+mj-lt"/>
                  </a:rPr>
                  <a:t>∈ M if there is a subset </a:t>
                </a:r>
                <a:r>
                  <a:rPr lang="en-US" altLang="en-US" sz="2400" dirty="0" err="1">
                    <a:solidFill>
                      <a:srgbClr val="222222"/>
                    </a:solidFill>
                    <a:latin typeface="+mj-lt"/>
                  </a:rPr>
                  <a:t>T</a:t>
                </a:r>
                <a:r>
                  <a:rPr lang="en-US" altLang="en-US" sz="2400" baseline="-25000" dirty="0" err="1">
                    <a:solidFill>
                      <a:srgbClr val="222222"/>
                    </a:solidFill>
                    <a:latin typeface="+mj-lt"/>
                  </a:rPr>
                  <a:t>i</a:t>
                </a:r>
                <a:r>
                  <a:rPr lang="en-US" altLang="en-US" sz="2400" baseline="-25000" dirty="0">
                    <a:solidFill>
                      <a:srgbClr val="222222"/>
                    </a:solidFill>
                    <a:latin typeface="+mj-lt"/>
                  </a:rPr>
                  <a:t>  </a:t>
                </a:r>
                <a:r>
                  <a:rPr lang="en-US" altLang="en-US" sz="2400" dirty="0">
                    <a:solidFill>
                      <a:srgbClr val="222222"/>
                    </a:solidFill>
                    <a:latin typeface="+mj-lt"/>
                  </a:rPr>
                  <a:t>of A which is open (i.e., </a:t>
                </a:r>
                <a:r>
                  <a:rPr lang="en-US" altLang="en-US" sz="2400" dirty="0" err="1">
                    <a:solidFill>
                      <a:srgbClr val="222222"/>
                    </a:solidFill>
                    <a:latin typeface="+mj-lt"/>
                  </a:rPr>
                  <a:t>T</a:t>
                </a:r>
                <a:r>
                  <a:rPr lang="en-US" altLang="en-US" sz="2400" baseline="-25000" dirty="0" err="1">
                    <a:solidFill>
                      <a:srgbClr val="222222"/>
                    </a:solidFill>
                    <a:latin typeface="+mj-lt"/>
                  </a:rPr>
                  <a:t>i</a:t>
                </a:r>
                <a:r>
                  <a:rPr lang="en-US" altLang="en-US" sz="2400" baseline="-25000" dirty="0">
                    <a:solidFill>
                      <a:srgbClr val="222222"/>
                    </a:solidFill>
                    <a:latin typeface="+mj-lt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rgbClr val="222222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latin typeface="+mj-lt"/>
                  </a:rPr>
                  <a:t> T)</a:t>
                </a:r>
                <a:r>
                  <a:rPr lang="en-US" altLang="en-US" sz="2400" dirty="0">
                    <a:solidFill>
                      <a:srgbClr val="222222"/>
                    </a:solidFill>
                    <a:latin typeface="+mj-lt"/>
                  </a:rPr>
                  <a:t> and contains x. </a:t>
                </a:r>
              </a:p>
              <a:p>
                <a:pPr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altLang="en-US" sz="2400" dirty="0">
                    <a:solidFill>
                      <a:srgbClr val="222222"/>
                    </a:solidFill>
                    <a:latin typeface="+mj-lt"/>
                  </a:rPr>
                  <a:t>The set of neighborhoods of a point x is called as </a:t>
                </a:r>
                <a:r>
                  <a:rPr lang="en-US" altLang="en-US" sz="24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neighborhood system </a:t>
                </a:r>
                <a:r>
                  <a:rPr lang="en-US" altLang="en-US" sz="2400" dirty="0">
                    <a:solidFill>
                      <a:srgbClr val="222222"/>
                    </a:solidFill>
                    <a:latin typeface="+mj-lt"/>
                  </a:rPr>
                  <a:t>of x and it denoted as U(x)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72" y="1679696"/>
                <a:ext cx="11246265" cy="4020888"/>
              </a:xfrm>
              <a:prstGeom prst="rect">
                <a:avLst/>
              </a:prstGeom>
              <a:blipFill rotWithShape="0">
                <a:blip r:embed="rId2"/>
                <a:stretch>
                  <a:fillRect l="-813" t="-1214" r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\subseteq \!\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694" y="2484378"/>
            <a:ext cx="188374" cy="23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80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73994" y="82283"/>
            <a:ext cx="10515600" cy="708549"/>
          </a:xfrm>
        </p:spPr>
        <p:txBody>
          <a:bodyPr>
            <a:normAutofit/>
          </a:bodyPr>
          <a:lstStyle/>
          <a:p>
            <a:r>
              <a:rPr lang="en-US" sz="4000" dirty="0"/>
              <a:t>Brief Introduction to Topology</a:t>
            </a:r>
            <a:endParaRPr lang="en-US" sz="4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73994" y="905338"/>
                <a:ext cx="11246265" cy="57387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altLang="en-US" sz="2400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Properties of a neighborhood system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2400" dirty="0">
                    <a:solidFill>
                      <a:schemeClr val="tx1"/>
                    </a:solidFill>
                    <a:latin typeface="+mj-lt"/>
                  </a:rPr>
                  <a:t>The neighborhood system U(x) is not empty.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2400" dirty="0">
                    <a:solidFill>
                      <a:schemeClr val="tx1"/>
                    </a:solidFill>
                    <a:latin typeface="+mj-lt"/>
                  </a:rPr>
                  <a:t>The neighborhood system U(x) does not contain the empty set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altLang="en-US" sz="2400" dirty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tx1"/>
                    </a:solidFill>
                  </a:rPr>
                  <a:t>If the neighborhood system U(x) contains the neighborhoods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U</a:t>
                </a:r>
                <a:r>
                  <a:rPr lang="en-US" sz="2400" baseline="-25000" dirty="0" err="1">
                    <a:solidFill>
                      <a:schemeClr val="tx1"/>
                    </a:solidFill>
                  </a:rPr>
                  <a:t>i</a:t>
                </a:r>
                <a:r>
                  <a:rPr lang="en-US" sz="2400" dirty="0">
                    <a:solidFill>
                      <a:schemeClr val="tx1"/>
                    </a:solidFill>
                  </a:rPr>
                  <a:t> and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U</a:t>
                </a:r>
                <a:r>
                  <a:rPr lang="en-US" sz="2400" baseline="-25000" dirty="0" err="1">
                    <a:solidFill>
                      <a:schemeClr val="tx1"/>
                    </a:solidFill>
                  </a:rPr>
                  <a:t>k</a:t>
                </a:r>
                <a:r>
                  <a:rPr lang="en-US" sz="2400" dirty="0">
                    <a:solidFill>
                      <a:schemeClr val="tx1"/>
                    </a:solidFill>
                  </a:rPr>
                  <a:t> , then it also contains their intersection U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m</a:t>
                </a:r>
                <a:r>
                  <a:rPr lang="en-US" sz="2400" dirty="0">
                    <a:solidFill>
                      <a:schemeClr val="tx1"/>
                    </a:solidFill>
                  </a:rPr>
                  <a:t> =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U</a:t>
                </a:r>
                <a:r>
                  <a:rPr lang="en-US" sz="2400" baseline="-25000" dirty="0" err="1">
                    <a:solidFill>
                      <a:schemeClr val="tx1"/>
                    </a:solidFill>
                  </a:rPr>
                  <a:t>j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U</a:t>
                </a:r>
                <a:r>
                  <a:rPr lang="en-US" sz="2400" baseline="-25000" dirty="0" err="1">
                    <a:solidFill>
                      <a:schemeClr val="tx1"/>
                    </a:solidFill>
                  </a:rPr>
                  <a:t>k</a:t>
                </a:r>
                <a:r>
                  <a:rPr lang="en-US" sz="2400" baseline="-250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tx1"/>
                    </a:solidFill>
                  </a:rPr>
                  <a:t>If the neighborhood system U(x) contains the neighborhoods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U</a:t>
                </a:r>
                <a:r>
                  <a:rPr lang="en-US" sz="2400" baseline="-25000" dirty="0" err="1">
                    <a:solidFill>
                      <a:schemeClr val="tx1"/>
                    </a:solidFill>
                  </a:rPr>
                  <a:t>i</a:t>
                </a:r>
                <a:r>
                  <a:rPr lang="en-US" sz="2400" dirty="0">
                    <a:solidFill>
                      <a:schemeClr val="tx1"/>
                    </a:solidFill>
                  </a:rPr>
                  <a:t> and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U</a:t>
                </a:r>
                <a:r>
                  <a:rPr lang="en-US" sz="2400" baseline="-25000" dirty="0" err="1">
                    <a:solidFill>
                      <a:schemeClr val="tx1"/>
                    </a:solidFill>
                  </a:rPr>
                  <a:t>k</a:t>
                </a:r>
                <a:r>
                  <a:rPr lang="en-US" sz="2400" dirty="0">
                    <a:solidFill>
                      <a:schemeClr val="tx1"/>
                    </a:solidFill>
                  </a:rPr>
                  <a:t> , then it also contains their union U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m</a:t>
                </a:r>
                <a:r>
                  <a:rPr lang="en-US" sz="2400" dirty="0">
                    <a:solidFill>
                      <a:schemeClr val="tx1"/>
                    </a:solidFill>
                  </a:rPr>
                  <a:t> =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U</a:t>
                </a:r>
                <a:r>
                  <a:rPr lang="en-US" sz="2400" baseline="-25000" dirty="0" err="1">
                    <a:solidFill>
                      <a:schemeClr val="tx1"/>
                    </a:solidFill>
                  </a:rPr>
                  <a:t>j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U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k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/>
                  <a:t>If U</a:t>
                </a:r>
                <a:r>
                  <a:rPr lang="en-US" sz="2400" baseline="-25000" dirty="0"/>
                  <a:t>m </a:t>
                </a:r>
                <a:r>
                  <a:rPr lang="en-US" sz="2400" dirty="0"/>
                  <a:t> is a neighborhood of the point x. Then there is an open subset </a:t>
                </a:r>
                <a:r>
                  <a:rPr lang="en-US" sz="2400" dirty="0" err="1"/>
                  <a:t>Ti</a:t>
                </a:r>
                <a:r>
                  <a:rPr lang="en-US" sz="2400" dirty="0"/>
                  <a:t> of U</a:t>
                </a:r>
                <a:r>
                  <a:rPr lang="en-US" sz="2400" baseline="-25000" dirty="0"/>
                  <a:t>m</a:t>
                </a:r>
                <a:r>
                  <a:rPr lang="en-US" sz="2400" dirty="0"/>
                  <a:t> such that U</a:t>
                </a:r>
                <a:r>
                  <a:rPr lang="en-US" sz="2400" baseline="-25000" dirty="0"/>
                  <a:t>m</a:t>
                </a:r>
                <a:r>
                  <a:rPr lang="en-US" sz="2400" dirty="0"/>
                  <a:t> is also a neighborhood for every point y of the subset </a:t>
                </a:r>
                <a:r>
                  <a:rPr lang="en-US" sz="2400" dirty="0" err="1"/>
                  <a:t>T</a:t>
                </a:r>
                <a:r>
                  <a:rPr lang="en-US" sz="2400" baseline="-25000" dirty="0" err="1"/>
                  <a:t>i</a:t>
                </a:r>
                <a:endParaRPr lang="en-US" sz="2400" baseline="-250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94" y="905338"/>
                <a:ext cx="11246265" cy="5738743"/>
              </a:xfrm>
              <a:prstGeom prst="rect">
                <a:avLst/>
              </a:prstGeom>
              <a:blipFill rotWithShape="0">
                <a:blip r:embed="rId2"/>
                <a:stretch>
                  <a:fillRect l="-868" t="-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47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73994" y="82283"/>
            <a:ext cx="10515600" cy="708549"/>
          </a:xfrm>
        </p:spPr>
        <p:txBody>
          <a:bodyPr>
            <a:normAutofit/>
          </a:bodyPr>
          <a:lstStyle/>
          <a:p>
            <a:r>
              <a:rPr lang="en-US" sz="4000" dirty="0"/>
              <a:t>Brief Introduction to Topology</a:t>
            </a:r>
            <a:endParaRPr lang="en-US" sz="42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33170" y="1751492"/>
            <a:ext cx="11246265" cy="3759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altLang="en-US" sz="2100" b="1" dirty="0">
                <a:solidFill>
                  <a:schemeClr val="accent2">
                    <a:lumMod val="75000"/>
                  </a:schemeClr>
                </a:solidFill>
              </a:rPr>
              <a:t>Neighborhood Axioms (</a:t>
            </a:r>
            <a:r>
              <a:rPr lang="en-US" altLang="en-US" sz="2100" dirty="0"/>
              <a:t>alternative definition of topology</a:t>
            </a:r>
            <a:r>
              <a:rPr lang="en-US" altLang="en-US" sz="21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en-US" altLang="en-US" sz="2000" dirty="0">
                <a:solidFill>
                  <a:srgbClr val="222222"/>
                </a:solidFill>
                <a:latin typeface="+mj-lt"/>
              </a:rPr>
              <a:t>A </a:t>
            </a:r>
            <a:r>
              <a:rPr lang="en-US" altLang="en-US" sz="2000" i="1" dirty="0">
                <a:solidFill>
                  <a:srgbClr val="222222"/>
                </a:solidFill>
                <a:latin typeface="+mj-lt"/>
              </a:rPr>
              <a:t>neighborhood topology</a:t>
            </a:r>
            <a:r>
              <a:rPr lang="en-US" altLang="en-US" sz="2000" dirty="0">
                <a:solidFill>
                  <a:srgbClr val="222222"/>
                </a:solidFill>
                <a:latin typeface="+mj-lt"/>
              </a:rPr>
              <a:t> on a set X assigns to each </a:t>
            </a:r>
            <a:r>
              <a:rPr lang="en-US" altLang="en-US" sz="2000" dirty="0" err="1">
                <a:solidFill>
                  <a:srgbClr val="222222"/>
                </a:solidFill>
                <a:latin typeface="+mj-lt"/>
              </a:rPr>
              <a:t>x∈X</a:t>
            </a:r>
            <a:r>
              <a:rPr lang="en-US" altLang="en-US" sz="2000" dirty="0">
                <a:solidFill>
                  <a:srgbClr val="222222"/>
                </a:solidFill>
                <a:latin typeface="+mj-lt"/>
              </a:rPr>
              <a:t> a non empty set U(x) of subsets of X, called </a:t>
            </a:r>
            <a:r>
              <a:rPr lang="en-US" altLang="en-US" sz="2000" i="1" dirty="0">
                <a:solidFill>
                  <a:srgbClr val="222222"/>
                </a:solidFill>
                <a:latin typeface="+mj-lt"/>
              </a:rPr>
              <a:t>neighborhoods</a:t>
            </a:r>
            <a:r>
              <a:rPr lang="en-US" altLang="en-US" sz="2000" dirty="0">
                <a:solidFill>
                  <a:srgbClr val="222222"/>
                </a:solidFill>
                <a:latin typeface="+mj-lt"/>
              </a:rPr>
              <a:t> of x, with the properties:</a:t>
            </a:r>
            <a:r>
              <a:rPr lang="en-US" altLang="en-US" sz="2000" dirty="0">
                <a:latin typeface="+mj-lt"/>
              </a:rPr>
              <a:t> </a:t>
            </a:r>
            <a:endParaRPr lang="en-US" altLang="en-US" sz="2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en-US" sz="2000" b="1" dirty="0">
                <a:solidFill>
                  <a:schemeClr val="tx1"/>
                </a:solidFill>
                <a:latin typeface="+mj-lt"/>
              </a:rPr>
              <a:t>U1</a:t>
            </a: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: Each point belongs to each of its neighborhoods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en-US" sz="2000" b="1" dirty="0">
                <a:latin typeface="+mj-lt"/>
              </a:rPr>
              <a:t>U2: </a:t>
            </a:r>
            <a:r>
              <a:rPr lang="en-US" altLang="en-US" sz="2000" dirty="0">
                <a:latin typeface="+mj-lt"/>
              </a:rPr>
              <a:t>The union of an arbitrary number of neighborhoods of a point x is also neighborhood of x.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en-US" sz="2000" b="1" dirty="0">
                <a:latin typeface="+mj-lt"/>
              </a:rPr>
              <a:t>U3</a:t>
            </a:r>
            <a:r>
              <a:rPr lang="en-US" altLang="en-US" sz="2000" dirty="0">
                <a:latin typeface="+mj-lt"/>
              </a:rPr>
              <a:t>: The intersections of two neighborhoods of x is a neighborhood of x.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b="1" dirty="0"/>
              <a:t>U4</a:t>
            </a:r>
            <a:r>
              <a:rPr lang="en-US" sz="2000" dirty="0"/>
              <a:t>: Every neighborhood U</a:t>
            </a:r>
            <a:r>
              <a:rPr lang="en-US" sz="2000" baseline="-25000" dirty="0"/>
              <a:t>m </a:t>
            </a:r>
            <a:r>
              <a:rPr lang="en-US" sz="2000" dirty="0"/>
              <a:t> of a point x contains a neighborhood </a:t>
            </a:r>
            <a:r>
              <a:rPr lang="en-US" sz="2000" dirty="0" err="1"/>
              <a:t>U</a:t>
            </a:r>
            <a:r>
              <a:rPr lang="en-US" sz="2000" baseline="-25000" dirty="0" err="1"/>
              <a:t>i</a:t>
            </a:r>
            <a:r>
              <a:rPr lang="en-US" sz="2000" dirty="0"/>
              <a:t>    U</a:t>
            </a:r>
            <a:r>
              <a:rPr lang="en-US" sz="2000" baseline="-25000" dirty="0"/>
              <a:t>m </a:t>
            </a:r>
            <a:r>
              <a:rPr lang="en-US" sz="2000" dirty="0"/>
              <a:t>of x such that, U</a:t>
            </a:r>
            <a:r>
              <a:rPr lang="en-US" sz="2000" baseline="-25000" dirty="0"/>
              <a:t>m</a:t>
            </a:r>
            <a:r>
              <a:rPr lang="en-US" sz="2000" dirty="0"/>
              <a:t> is a neighborhood of every point of </a:t>
            </a:r>
            <a:r>
              <a:rPr lang="en-US" sz="2000" dirty="0" err="1"/>
              <a:t>U</a:t>
            </a:r>
            <a:r>
              <a:rPr lang="en-US" sz="2000" baseline="-25000" dirty="0" err="1"/>
              <a:t>i</a:t>
            </a:r>
            <a:r>
              <a:rPr lang="en-US" sz="2000" dirty="0"/>
              <a:t> </a:t>
            </a:r>
            <a:endParaRPr lang="en-US" sz="2000" baseline="-25000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2000" baseline="-25000" dirty="0">
              <a:solidFill>
                <a:schemeClr val="tx1"/>
              </a:solidFill>
            </a:endParaRPr>
          </a:p>
        </p:txBody>
      </p:sp>
      <p:pic>
        <p:nvPicPr>
          <p:cNvPr id="7" name="Picture 2" descr="\subseteq \!\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008" y="4412030"/>
            <a:ext cx="188374" cy="23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28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8"/>
            <a:ext cx="10515600" cy="1004287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Sets</a:t>
            </a:r>
            <a:endParaRPr lang="en-US" sz="4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838199" y="1138495"/>
                <a:ext cx="10823713" cy="51861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ts val="0"/>
                  </a:spcAft>
                  <a:buClr>
                    <a:schemeClr val="accent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 large number of modeling tools are constructed:</a:t>
                </a: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ts val="0"/>
                  </a:spcAft>
                  <a:buClr>
                    <a:schemeClr val="accent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Equality</a:t>
                </a: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ts val="0"/>
                  </a:spcAft>
                  <a:buClr>
                    <a:schemeClr val="accent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Subset: </a:t>
                </a:r>
                <a:r>
                  <a:rPr kumimoji="0" lang="en-US" alt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T</a:t>
                </a: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ts val="0"/>
                  </a:spcAft>
                  <a:buClr>
                    <a:schemeClr val="accent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Power set: the set of all subsets of a set,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msy10" pitchFamily="34" charset="0"/>
                    <a:ea typeface="+mn-ea"/>
                    <a:cs typeface="+mn-cs"/>
                  </a:rPr>
                  <a:t>P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(</a:t>
                </a:r>
                <a:r>
                  <a:rPr kumimoji="0" lang="en-US" alt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)</a:t>
                </a: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ts val="0"/>
                  </a:spcAft>
                  <a:buClr>
                    <a:schemeClr val="accent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Empty set 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∅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msy10" pitchFamily="34" charset="0"/>
                    <a:ea typeface="+mn-ea"/>
                    <a:cs typeface="+mn-cs"/>
                  </a:rPr>
                  <a:t>;</a:t>
                </a: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ts val="0"/>
                  </a:spcAft>
                  <a:buClr>
                    <a:schemeClr val="accent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Cardinality: the number of members in a set #</a:t>
                </a:r>
                <a:r>
                  <a:rPr kumimoji="0" lang="en-US" alt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</a:t>
                </a: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ts val="0"/>
                  </a:spcAft>
                  <a:buClr>
                    <a:schemeClr val="accent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Intersection: </a:t>
                </a:r>
                <a:r>
                  <a:rPr kumimoji="0" lang="en-US" alt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 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⋂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T</a:t>
                </a: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ts val="0"/>
                  </a:spcAft>
                  <a:buClr>
                    <a:schemeClr val="accent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Union: </a:t>
                </a:r>
                <a:r>
                  <a:rPr kumimoji="0" lang="en-US" alt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⋃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T</a:t>
                </a: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ts val="0"/>
                  </a:spcAft>
                  <a:buClr>
                    <a:schemeClr val="accent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Difference: </a:t>
                </a:r>
                <a:r>
                  <a:rPr kumimoji="0" lang="en-US" alt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\</a:t>
                </a:r>
                <a:r>
                  <a:rPr kumimoji="0" lang="en-US" alt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T</a:t>
                </a: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ts val="0"/>
                  </a:spcAft>
                  <a:buClr>
                    <a:schemeClr val="accent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Complement: elements that are not in the set, </a:t>
                </a:r>
                <a:r>
                  <a:rPr kumimoji="0" lang="en-US" alt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’</a:t>
                </a: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138495"/>
                <a:ext cx="10823713" cy="5186105"/>
              </a:xfrm>
              <a:prstGeom prst="rect">
                <a:avLst/>
              </a:prstGeom>
              <a:blipFill rotWithShape="0">
                <a:blip r:embed="rId2"/>
                <a:stretch>
                  <a:fillRect l="-957" t="-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23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34208"/>
            <a:ext cx="10515600" cy="1004287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Distinguished sets</a:t>
            </a:r>
            <a:endParaRPr lang="en-US" sz="4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38495"/>
            <a:ext cx="8438322" cy="571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2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199" y="120956"/>
            <a:ext cx="10515600" cy="1004287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Relations</a:t>
            </a:r>
            <a:endParaRPr lang="en-US" sz="4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199" y="1007166"/>
            <a:ext cx="10783957" cy="5579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500" b="1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</a:t>
            </a: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returns the set of ordered pairs, whose first element is a member of the first set and second element is a member of the second set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500" b="1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Binary relation</a:t>
            </a: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a subset of the product of two sets, whose ordered pairs show the relationships between members of the first set and members of the second set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500" b="1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Reflexive relations</a:t>
            </a: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where every element of the set is related to itself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500" b="1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Symmetric relations</a:t>
            </a: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where if </a:t>
            </a:r>
            <a:r>
              <a:rPr kumimoji="0" lang="en-US" altLang="en-US" sz="25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related to </a:t>
            </a:r>
            <a:r>
              <a:rPr kumimoji="0" lang="en-US" altLang="en-US" sz="25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then </a:t>
            </a:r>
            <a:r>
              <a:rPr kumimoji="0" lang="en-US" altLang="en-US" sz="25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related to </a:t>
            </a:r>
            <a:r>
              <a:rPr kumimoji="0" lang="en-US" altLang="en-US" sz="25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500" b="1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Transitive relations</a:t>
            </a: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where if </a:t>
            </a:r>
            <a:r>
              <a:rPr kumimoji="0" lang="en-US" altLang="en-US" sz="25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related to </a:t>
            </a:r>
            <a:r>
              <a:rPr kumimoji="0" lang="en-US" altLang="en-US" sz="25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altLang="en-US" sz="25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related to </a:t>
            </a:r>
            <a:r>
              <a:rPr kumimoji="0" lang="en-US" altLang="en-US" sz="25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then </a:t>
            </a:r>
            <a:r>
              <a:rPr kumimoji="0" lang="en-US" altLang="en-US" sz="25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related to </a:t>
            </a:r>
            <a:r>
              <a:rPr kumimoji="0" lang="en-US" altLang="en-US" sz="25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500" b="1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Equivalence relation</a:t>
            </a: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a binary relation that is reflexive, symmetric and transitive</a:t>
            </a:r>
          </a:p>
        </p:txBody>
      </p:sp>
    </p:spTree>
    <p:extLst>
      <p:ext uri="{BB962C8B-B14F-4D97-AF65-F5344CB8AC3E}">
        <p14:creationId xmlns:p14="http://schemas.microsoft.com/office/powerpoint/2010/main" val="207060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199" y="120956"/>
            <a:ext cx="10515600" cy="1004287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Functions</a:t>
            </a:r>
            <a:endParaRPr lang="en-US" sz="4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967409" y="1295400"/>
                <a:ext cx="9978887" cy="5029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ct val="3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ts val="0"/>
                  </a:spcAft>
                  <a:buClr>
                    <a:schemeClr val="accent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alt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Function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: a type of relation which has the property that each member of the first set relates to exactly one member of the second set</a:t>
                </a:r>
              </a:p>
              <a:p>
                <a:pPr marL="685800" marR="0" lvl="1" indent="-228600" algn="l" defTabSz="914400" rtl="0" eaLnBrk="1" fontAlgn="auto" latinLnBrk="0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ts val="0"/>
                  </a:spcAft>
                  <a:buClr>
                    <a:schemeClr val="accent2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alt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</a:rPr>
                  <a:t>f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: </a:t>
                </a:r>
                <a:r>
                  <a:rPr kumimoji="0" lang="en-US" alt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→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T</a:t>
                </a: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409" y="1295400"/>
                <a:ext cx="9978887" cy="5029200"/>
              </a:xfrm>
              <a:prstGeom prst="rect">
                <a:avLst/>
              </a:prstGeom>
              <a:blipFill rotWithShape="0">
                <a:blip r:embed="rId2"/>
                <a:stretch>
                  <a:fillRect l="-855" t="-1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" descr="abstract_fun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214" y="3116846"/>
            <a:ext cx="5308186" cy="320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42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199" y="120956"/>
            <a:ext cx="10515600" cy="1004287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Functions</a:t>
            </a:r>
            <a:endParaRPr lang="en-US" sz="42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38199" y="1295400"/>
            <a:ext cx="10280375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Injection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any two different points in the domain are transformed to two distinct points in the codomain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Image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the set of all possible outputs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Surjection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when the image equals the codomain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Bijection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a function that is both a surjection and an injection</a:t>
            </a:r>
          </a:p>
        </p:txBody>
      </p:sp>
    </p:spTree>
    <p:extLst>
      <p:ext uri="{BB962C8B-B14F-4D97-AF65-F5344CB8AC3E}">
        <p14:creationId xmlns:p14="http://schemas.microsoft.com/office/powerpoint/2010/main" val="167391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199" y="120956"/>
            <a:ext cx="10515600" cy="1004287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Inverse Functions</a:t>
            </a:r>
            <a:endParaRPr lang="en-US" sz="4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54157" y="1295400"/>
            <a:ext cx="10601739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Injective function have inverse functions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Given a point in the plane that is part of the image of the transformation, it is possible to reconstruct the point on the spheroid from which it came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new function whose domain is the image of the UTM maps the image back to the spheroid </a:t>
            </a:r>
          </a:p>
        </p:txBody>
      </p:sp>
    </p:spTree>
    <p:extLst>
      <p:ext uri="{BB962C8B-B14F-4D97-AF65-F5344CB8AC3E}">
        <p14:creationId xmlns:p14="http://schemas.microsoft.com/office/powerpoint/2010/main" val="167643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tion level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none" rtlCol="0">
        <a:spAutoFit/>
      </a:bodyPr>
      <a:lstStyle>
        <a:defPPr>
          <a:defRPr dirty="0" err="1" smtClean="0">
            <a:ln>
              <a:solidFill>
                <a:schemeClr val="accent1">
                  <a:lumMod val="20000"/>
                  <a:lumOff val="80000"/>
                </a:schemeClr>
              </a:solidFill>
            </a:ln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level design" id="{00E2FDB5-77A3-416C-8232-A2B8AB0B9A01}" vid="{6E3E8A63-E899-4F92-AFE5-C80B3CCFC0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2528</Words>
  <Application>Microsoft Office PowerPoint</Application>
  <PresentationFormat>Widescreen</PresentationFormat>
  <Paragraphs>214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Cambria Math</vt:lpstr>
      <vt:lpstr>Century Gothic</vt:lpstr>
      <vt:lpstr>cmsy10</vt:lpstr>
      <vt:lpstr>Symbol</vt:lpstr>
      <vt:lpstr>Times New Roman</vt:lpstr>
      <vt:lpstr>Wingdings</vt:lpstr>
      <vt:lpstr>Presentation level design</vt:lpstr>
      <vt:lpstr>Introduction to Spatial Computing CSE 555</vt:lpstr>
      <vt:lpstr>Set Based Geometry of Space</vt:lpstr>
      <vt:lpstr>Sets</vt:lpstr>
      <vt:lpstr>Sets</vt:lpstr>
      <vt:lpstr>Distinguished sets</vt:lpstr>
      <vt:lpstr>Relations</vt:lpstr>
      <vt:lpstr>Functions</vt:lpstr>
      <vt:lpstr>Functions</vt:lpstr>
      <vt:lpstr>Inverse Functions</vt:lpstr>
      <vt:lpstr>Convexity</vt:lpstr>
      <vt:lpstr>Convexity</vt:lpstr>
      <vt:lpstr>Convexity</vt:lpstr>
      <vt:lpstr>Topology of Space</vt:lpstr>
      <vt:lpstr>Topology</vt:lpstr>
      <vt:lpstr>Brief Introduction to Topology</vt:lpstr>
      <vt:lpstr>Examples of Generating Sets (1/2)</vt:lpstr>
      <vt:lpstr>Examples of Generating Sets (2/2)</vt:lpstr>
      <vt:lpstr>Examples of Generating Sets (2/2)</vt:lpstr>
      <vt:lpstr>Neighborhoods</vt:lpstr>
      <vt:lpstr>Homeomorphism – Rubber sheet transformations</vt:lpstr>
      <vt:lpstr>Homeomorphism – Rubber sheet transformations</vt:lpstr>
      <vt:lpstr>Homeomorphism – Rubber sheet transformations</vt:lpstr>
      <vt:lpstr>Some Definitions over Topological Space</vt:lpstr>
      <vt:lpstr>PowerPoint Presentation</vt:lpstr>
      <vt:lpstr>PowerPoint Presentation</vt:lpstr>
      <vt:lpstr>Metric Spaces</vt:lpstr>
      <vt:lpstr>Definition</vt:lpstr>
      <vt:lpstr>Distances Defined on Globe</vt:lpstr>
      <vt:lpstr>Extra Slides on Topology (Optional Material)</vt:lpstr>
      <vt:lpstr>Brief Introduction to Topology</vt:lpstr>
      <vt:lpstr>Brief Introduction to Topology</vt:lpstr>
      <vt:lpstr>Brief Introduction to Topology</vt:lpstr>
      <vt:lpstr>Brief Introduction to Topology</vt:lpstr>
      <vt:lpstr>Brief Introduction to Topology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Spatial Computing CSE 555</dc:title>
  <dc:creator>Viswanath Gunturi</dc:creator>
  <cp:lastModifiedBy>Viswanath Gunturi</cp:lastModifiedBy>
  <cp:revision>22</cp:revision>
  <dcterms:created xsi:type="dcterms:W3CDTF">2016-08-08T13:50:18Z</dcterms:created>
  <dcterms:modified xsi:type="dcterms:W3CDTF">2016-08-09T08:18:33Z</dcterms:modified>
</cp:coreProperties>
</file>