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9"/>
  </p:notesMasterIdLst>
  <p:handoutMasterIdLst>
    <p:handoutMasterId r:id="rId30"/>
  </p:handoutMasterIdLst>
  <p:sldIdLst>
    <p:sldId id="355" r:id="rId3"/>
    <p:sldId id="352" r:id="rId4"/>
    <p:sldId id="318" r:id="rId5"/>
    <p:sldId id="356" r:id="rId6"/>
    <p:sldId id="339" r:id="rId7"/>
    <p:sldId id="395" r:id="rId8"/>
    <p:sldId id="396" r:id="rId9"/>
    <p:sldId id="397" r:id="rId10"/>
    <p:sldId id="398" r:id="rId11"/>
    <p:sldId id="357" r:id="rId12"/>
    <p:sldId id="358" r:id="rId13"/>
    <p:sldId id="359" r:id="rId14"/>
    <p:sldId id="319" r:id="rId15"/>
    <p:sldId id="325" r:id="rId16"/>
    <p:sldId id="326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9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A11EAB-687D-4AE4-B775-678A923E943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0208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8/10/2016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84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524000"/>
            <a:ext cx="46228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64400" y="1524000"/>
            <a:ext cx="46228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20800" y="6400801"/>
            <a:ext cx="10566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 Worboys and Duckham (2004) </a:t>
            </a:r>
            <a:r>
              <a:rPr lang="en-US" altLang="en-US" i="1"/>
              <a:t>GIS: A Computing Perspective</a:t>
            </a:r>
            <a:r>
              <a:rPr lang="en-US" altLang="en-US"/>
              <a:t>, Second Edition, CRC Press</a:t>
            </a:r>
          </a:p>
        </p:txBody>
      </p:sp>
    </p:spTree>
    <p:extLst>
      <p:ext uri="{BB962C8B-B14F-4D97-AF65-F5344CB8AC3E}">
        <p14:creationId xmlns:p14="http://schemas.microsoft.com/office/powerpoint/2010/main" val="60959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84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524000"/>
            <a:ext cx="94488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4000500"/>
            <a:ext cx="94488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20800" y="6400801"/>
            <a:ext cx="10566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 Worboys and Duckham (2004) </a:t>
            </a:r>
            <a:r>
              <a:rPr lang="en-US" altLang="en-US" i="1"/>
              <a:t>GIS: A Computing Perspective</a:t>
            </a:r>
            <a:r>
              <a:rPr lang="en-US" altLang="en-US"/>
              <a:t>, Second Edition, CRC Press</a:t>
            </a:r>
          </a:p>
        </p:txBody>
      </p:sp>
    </p:spTree>
    <p:extLst>
      <p:ext uri="{BB962C8B-B14F-4D97-AF65-F5344CB8AC3E}">
        <p14:creationId xmlns:p14="http://schemas.microsoft.com/office/powerpoint/2010/main" val="177618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8/10/2016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8/10/2016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8/10/2016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8/10/2016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8/10/2016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8/10/2016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/>
              <a:t>Fundamental Spatial Concepts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Introduction to Spatial Computing CSE 555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960" y="6519446"/>
            <a:ext cx="121508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Some slides adapted from </a:t>
            </a:r>
            <a:r>
              <a:rPr kumimoji="0" lang="en-US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Worboys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and </a:t>
            </a:r>
            <a:r>
              <a:rPr kumimoji="0" lang="en-US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Duckham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(2004) </a:t>
            </a:r>
            <a:r>
              <a:rPr kumimoji="0" lang="en-US" altLang="en-US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GIS: A Computing Perspective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Second Edition, CRC Press</a:t>
            </a:r>
          </a:p>
        </p:txBody>
      </p:sp>
    </p:spTree>
    <p:extLst>
      <p:ext uri="{BB962C8B-B14F-4D97-AF65-F5344CB8AC3E}">
        <p14:creationId xmlns:p14="http://schemas.microsoft.com/office/powerpoint/2010/main" val="293488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99655" y="1289846"/>
            <a:ext cx="11138646" cy="481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altLang="en-US" sz="2400" b="1" dirty="0"/>
              <a:t>Traditional Query</a:t>
            </a:r>
          </a:p>
          <a:p>
            <a:pPr lvl="1">
              <a:spcAft>
                <a:spcPts val="600"/>
              </a:spcAft>
            </a:pPr>
            <a:r>
              <a:rPr lang="en-US" altLang="en-US" sz="2300" b="1" u="sng" dirty="0">
                <a:solidFill>
                  <a:srgbClr val="002060"/>
                </a:solidFill>
              </a:rPr>
              <a:t>Query 1: </a:t>
            </a:r>
            <a:r>
              <a:rPr lang="en-US" altLang="en-US" sz="2300" dirty="0">
                <a:solidFill>
                  <a:srgbClr val="002060"/>
                </a:solidFill>
              </a:rPr>
              <a:t>Retrieve names and addresses of all opencast coal mines in Staffordshire</a:t>
            </a:r>
          </a:p>
          <a:p>
            <a:pPr lvl="2">
              <a:spcAft>
                <a:spcPts val="600"/>
              </a:spcAft>
            </a:pPr>
            <a:r>
              <a:rPr lang="en-US" altLang="en-US" sz="2300" dirty="0"/>
              <a:t>Data may be retrieved by a simple look up and match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altLang="en-US" sz="2300" dirty="0"/>
          </a:p>
          <a:p>
            <a:pPr lvl="1">
              <a:spcAft>
                <a:spcPts val="600"/>
              </a:spcAft>
            </a:pPr>
            <a:r>
              <a:rPr lang="en-US" altLang="en-US" sz="2300" b="1" u="sng" dirty="0">
                <a:solidFill>
                  <a:srgbClr val="002060"/>
                </a:solidFill>
              </a:rPr>
              <a:t>Query 2: </a:t>
            </a:r>
            <a:r>
              <a:rPr lang="en-US" altLang="en-US" sz="2300" dirty="0">
                <a:solidFill>
                  <a:srgbClr val="002060"/>
                </a:solidFill>
              </a:rPr>
              <a:t>Retrieve names and addresses of all employees of Wedgwood Pottery who earn more than half the sum earned by the managing director</a:t>
            </a:r>
          </a:p>
          <a:p>
            <a:pPr lvl="2">
              <a:spcAft>
                <a:spcPts val="600"/>
              </a:spcAft>
            </a:pPr>
            <a:r>
              <a:rPr lang="en-US" altLang="en-US" sz="2300" dirty="0"/>
              <a:t>Numerical comparison</a:t>
            </a:r>
          </a:p>
          <a:p>
            <a:endParaRPr lang="en-US" altLang="en-US" sz="2400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99655" y="129309"/>
            <a:ext cx="10515600" cy="1043709"/>
          </a:xfrm>
        </p:spPr>
        <p:txBody>
          <a:bodyPr>
            <a:normAutofit/>
          </a:bodyPr>
          <a:lstStyle/>
          <a:p>
            <a:r>
              <a:rPr lang="en-US" sz="4200" dirty="0"/>
              <a:t>Some other query examples</a:t>
            </a:r>
          </a:p>
        </p:txBody>
      </p:sp>
    </p:spTree>
    <p:extLst>
      <p:ext uri="{BB962C8B-B14F-4D97-AF65-F5344CB8AC3E}">
        <p14:creationId xmlns:p14="http://schemas.microsoft.com/office/powerpoint/2010/main" val="310539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99655" y="1289846"/>
            <a:ext cx="11138646" cy="481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/>
              <a:t>Spatial Query</a:t>
            </a:r>
            <a:r>
              <a:rPr lang="en-US" altLang="en-US" sz="2400" dirty="0"/>
              <a:t>: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002060"/>
                </a:solidFill>
              </a:rPr>
              <a:t>Retrieve all the addresses which are not over the underlying water table and do not have direct water connection from municipality.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en-US" dirty="0">
                <a:solidFill>
                  <a:srgbClr val="002060"/>
                </a:solidFill>
              </a:rPr>
              <a:t>Retrieve all addresses where the house income is less than 10,000 per month. </a:t>
            </a:r>
          </a:p>
          <a:p>
            <a:endParaRPr lang="en-US" altLang="en-US" sz="2400" dirty="0"/>
          </a:p>
          <a:p>
            <a:r>
              <a:rPr lang="en-US" altLang="en-US" sz="2400" dirty="0"/>
              <a:t>Satisfying these queries may require the integration of both spatial and non-spatial information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99655" y="129309"/>
            <a:ext cx="10515600" cy="104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/>
              <a:t>Some other query examples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25857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30313" y="1619359"/>
            <a:ext cx="10602659" cy="481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altLang="en-US" dirty="0"/>
              <a:t>Spatial data can be notoriously large and often layered.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altLang="en-US" dirty="0"/>
              <a:t>Considering its spatial semantics is a must.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altLang="en-US" b="1" dirty="0">
                <a:solidFill>
                  <a:srgbClr val="7030A0"/>
                </a:solidFill>
              </a:rPr>
              <a:t>Specialized modeling concepts (conceptual mode) operators (logical data model), spatial storage structures (physical data model) and access methods (physical data model) are required.</a:t>
            </a:r>
          </a:p>
          <a:p>
            <a:endParaRPr lang="en-US" altLang="en-US" sz="2200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99655" y="129309"/>
            <a:ext cx="10515600" cy="1043709"/>
          </a:xfrm>
        </p:spPr>
        <p:txBody>
          <a:bodyPr>
            <a:normAutofit/>
          </a:bodyPr>
          <a:lstStyle/>
          <a:p>
            <a:r>
              <a:rPr lang="en-US" sz="4200" dirty="0"/>
              <a:t>Spatial Data Vs Relational Data</a:t>
            </a:r>
          </a:p>
        </p:txBody>
      </p:sp>
    </p:spTree>
    <p:extLst>
      <p:ext uri="{BB962C8B-B14F-4D97-AF65-F5344CB8AC3E}">
        <p14:creationId xmlns:p14="http://schemas.microsoft.com/office/powerpoint/2010/main" val="28423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99655" y="1289846"/>
            <a:ext cx="11138646" cy="481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400" dirty="0"/>
              <a:t>The process of developing a database is essentially a process of model building</a:t>
            </a:r>
          </a:p>
          <a:p>
            <a:pPr lvl="1">
              <a:spcAft>
                <a:spcPts val="1200"/>
              </a:spcAft>
            </a:pPr>
            <a:r>
              <a:rPr lang="en-US" altLang="en-US" sz="2000" b="1" i="1" dirty="0">
                <a:solidFill>
                  <a:schemeClr val="accent2"/>
                </a:solidFill>
              </a:rPr>
              <a:t>Application domain model</a:t>
            </a:r>
            <a:r>
              <a:rPr lang="en-US" altLang="en-US" sz="2000" dirty="0"/>
              <a:t>: describes the core requirements of users in a particular application domain, based on an initial study</a:t>
            </a:r>
          </a:p>
          <a:p>
            <a:pPr lvl="1">
              <a:spcAft>
                <a:spcPts val="1200"/>
              </a:spcAft>
            </a:pPr>
            <a:r>
              <a:rPr lang="en-US" altLang="en-US" sz="2000" b="1" i="1" dirty="0">
                <a:solidFill>
                  <a:schemeClr val="accent2"/>
                </a:solidFill>
              </a:rPr>
              <a:t>Conceptual model</a:t>
            </a:r>
            <a:r>
              <a:rPr lang="en-US" altLang="en-US" sz="2000" dirty="0"/>
              <a:t>: Illustrates the entities, the core concepts and relationships among the entities. Usually consists of conceptual models such as ER diagrams.</a:t>
            </a:r>
          </a:p>
          <a:p>
            <a:pPr lvl="1">
              <a:spcAft>
                <a:spcPts val="1200"/>
              </a:spcAft>
            </a:pPr>
            <a:r>
              <a:rPr lang="en-US" altLang="en-US" sz="2000" b="1" i="1" dirty="0">
                <a:solidFill>
                  <a:schemeClr val="accent2"/>
                </a:solidFill>
              </a:rPr>
              <a:t>Logical model: </a:t>
            </a:r>
            <a:r>
              <a:rPr lang="en-US" altLang="en-US" sz="2000" dirty="0"/>
              <a:t>An abstract layer creating between the conceptual and the physical layers to create independence between the two. Consists of abstract data types and operators defined on data.</a:t>
            </a:r>
            <a:endParaRPr lang="en-US" altLang="en-US" sz="2000" b="1" i="1" dirty="0">
              <a:solidFill>
                <a:schemeClr val="accent2"/>
              </a:solidFill>
            </a:endParaRPr>
          </a:p>
          <a:p>
            <a:pPr lvl="1"/>
            <a:r>
              <a:rPr lang="en-US" altLang="en-US" sz="2000" b="1" i="1" dirty="0">
                <a:solidFill>
                  <a:schemeClr val="accent2"/>
                </a:solidFill>
              </a:rPr>
              <a:t>Physical model</a:t>
            </a:r>
            <a:r>
              <a:rPr lang="en-US" altLang="en-US" sz="2000" dirty="0"/>
              <a:t>: This is the result of a process of programming and system implementation. Query optimization can also be considered a part of physical model.</a:t>
            </a:r>
          </a:p>
          <a:p>
            <a:endParaRPr lang="en-US" altLang="en-US" sz="2400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99655" y="129309"/>
            <a:ext cx="10515600" cy="1043709"/>
          </a:xfrm>
        </p:spPr>
        <p:txBody>
          <a:bodyPr>
            <a:normAutofit/>
          </a:bodyPr>
          <a:lstStyle/>
          <a:p>
            <a:r>
              <a:rPr lang="en-US" sz="4200" dirty="0"/>
              <a:t>Building a System of Spatial Data</a:t>
            </a:r>
          </a:p>
        </p:txBody>
      </p:sp>
    </p:spTree>
    <p:extLst>
      <p:ext uri="{BB962C8B-B14F-4D97-AF65-F5344CB8AC3E}">
        <p14:creationId xmlns:p14="http://schemas.microsoft.com/office/powerpoint/2010/main" val="40813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246910" y="2637270"/>
            <a:ext cx="1009534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Conceptual Modeling of Spatial Data</a:t>
            </a:r>
          </a:p>
        </p:txBody>
      </p:sp>
    </p:spTree>
    <p:extLst>
      <p:ext uri="{BB962C8B-B14F-4D97-AF65-F5344CB8AC3E}">
        <p14:creationId xmlns:p14="http://schemas.microsoft.com/office/powerpoint/2010/main" val="408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Conceptual data model</a:t>
            </a:r>
          </a:p>
        </p:txBody>
      </p:sp>
      <p:sp>
        <p:nvSpPr>
          <p:cNvPr id="48231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785339" y="1555622"/>
            <a:ext cx="6513385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A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conceptual data model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provides a model of the proposed system that is independent of implementation details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An effective conceptual model: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Easy communication between analysts, designers and users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Aids the design of the system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Provides basic reference material for implemented system</a:t>
            </a:r>
          </a:p>
        </p:txBody>
      </p:sp>
      <p:pic>
        <p:nvPicPr>
          <p:cNvPr id="482314" name="Picture 10" descr="conceptual_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280" y="1341438"/>
            <a:ext cx="4244109" cy="420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627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8438"/>
            <a:ext cx="10972800" cy="901492"/>
          </a:xfrm>
        </p:spPr>
        <p:txBody>
          <a:bodyPr>
            <a:normAutofit/>
          </a:bodyPr>
          <a:lstStyle/>
          <a:p>
            <a:r>
              <a:rPr lang="en-US" altLang="en-US" sz="3800" dirty="0"/>
              <a:t>Background on Entity relationship model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6299" y="1581944"/>
            <a:ext cx="6568209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The entity relationship model is a conceptual data modeling technique where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An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entity type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represents a collection of similar objects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An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entity instance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is an occurrence of a particular entity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An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attribute type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is a property associated with an entity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An attribute type that serves to uniquely identify an entity type is called an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identifier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Identifiers are usually underlined </a:t>
            </a:r>
            <a:endParaRPr lang="en-US" altLang="en-US" sz="2200" b="1" dirty="0"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4359" name="Picture 7" descr="entity_attrib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999" y="3371273"/>
            <a:ext cx="3275309" cy="125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4365" name="Group 13"/>
          <p:cNvGrpSpPr>
            <a:grpSpLocks/>
          </p:cNvGrpSpPr>
          <p:nvPr/>
        </p:nvGrpSpPr>
        <p:grpSpPr bwMode="auto">
          <a:xfrm>
            <a:off x="9120909" y="2304473"/>
            <a:ext cx="1568450" cy="990600"/>
            <a:chOff x="4192" y="1440"/>
            <a:chExt cx="988" cy="624"/>
          </a:xfrm>
        </p:grpSpPr>
        <p:sp>
          <p:nvSpPr>
            <p:cNvPr id="484361" name="Rectangle 9"/>
            <p:cNvSpPr>
              <a:spLocks noChangeArrowheads="1"/>
            </p:cNvSpPr>
            <p:nvPr/>
          </p:nvSpPr>
          <p:spPr bwMode="auto">
            <a:xfrm>
              <a:off x="4192" y="1440"/>
              <a:ext cx="9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attribute type </a:t>
              </a:r>
            </a:p>
          </p:txBody>
        </p:sp>
        <p:sp>
          <p:nvSpPr>
            <p:cNvPr id="484362" name="Line 10"/>
            <p:cNvSpPr>
              <a:spLocks noChangeShapeType="1"/>
            </p:cNvSpPr>
            <p:nvPr/>
          </p:nvSpPr>
          <p:spPr bwMode="auto">
            <a:xfrm>
              <a:off x="4752" y="1680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4364" name="Group 12"/>
          <p:cNvGrpSpPr>
            <a:grpSpLocks/>
          </p:cNvGrpSpPr>
          <p:nvPr/>
        </p:nvGrpSpPr>
        <p:grpSpPr bwMode="auto">
          <a:xfrm>
            <a:off x="8028709" y="2990273"/>
            <a:ext cx="1289050" cy="685800"/>
            <a:chOff x="3504" y="1872"/>
            <a:chExt cx="812" cy="432"/>
          </a:xfrm>
        </p:grpSpPr>
        <p:sp>
          <p:nvSpPr>
            <p:cNvPr id="484360" name="Rectangle 8"/>
            <p:cNvSpPr>
              <a:spLocks noChangeArrowheads="1"/>
            </p:cNvSpPr>
            <p:nvPr/>
          </p:nvSpPr>
          <p:spPr bwMode="auto">
            <a:xfrm>
              <a:off x="3504" y="1872"/>
              <a:ext cx="8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entity type </a:t>
              </a:r>
            </a:p>
          </p:txBody>
        </p:sp>
        <p:sp>
          <p:nvSpPr>
            <p:cNvPr id="484363" name="Line 11"/>
            <p:cNvSpPr>
              <a:spLocks noChangeShapeType="1"/>
            </p:cNvSpPr>
            <p:nvPr/>
          </p:nvSpPr>
          <p:spPr bwMode="auto">
            <a:xfrm>
              <a:off x="3840" y="211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4373" name="Group 21"/>
          <p:cNvGrpSpPr>
            <a:grpSpLocks/>
          </p:cNvGrpSpPr>
          <p:nvPr/>
        </p:nvGrpSpPr>
        <p:grpSpPr bwMode="auto">
          <a:xfrm>
            <a:off x="8930409" y="4590473"/>
            <a:ext cx="2146300" cy="1143000"/>
            <a:chOff x="4072" y="2880"/>
            <a:chExt cx="1352" cy="720"/>
          </a:xfrm>
        </p:grpSpPr>
        <p:sp>
          <p:nvSpPr>
            <p:cNvPr id="484369" name="Rectangle 17"/>
            <p:cNvSpPr>
              <a:spLocks noChangeArrowheads="1"/>
            </p:cNvSpPr>
            <p:nvPr/>
          </p:nvSpPr>
          <p:spPr bwMode="auto">
            <a:xfrm>
              <a:off x="4072" y="3369"/>
              <a:ext cx="6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identifier</a:t>
              </a:r>
            </a:p>
          </p:txBody>
        </p:sp>
        <p:sp>
          <p:nvSpPr>
            <p:cNvPr id="484370" name="Line 18"/>
            <p:cNvSpPr>
              <a:spLocks noChangeShapeType="1"/>
            </p:cNvSpPr>
            <p:nvPr/>
          </p:nvSpPr>
          <p:spPr bwMode="auto">
            <a:xfrm flipV="1">
              <a:off x="4464" y="292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372" name="Line 20"/>
            <p:cNvSpPr>
              <a:spLocks noChangeShapeType="1"/>
            </p:cNvSpPr>
            <p:nvPr/>
          </p:nvSpPr>
          <p:spPr bwMode="auto">
            <a:xfrm>
              <a:off x="4848" y="28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38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9054" y="1504160"/>
            <a:ext cx="6788727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Entity types are connected using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relationships</a:t>
            </a:r>
          </a:p>
          <a:p>
            <a:pPr lvl="1"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A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relationship type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connects one or more entity types</a:t>
            </a:r>
          </a:p>
          <a:p>
            <a:pPr lvl="1"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A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relationship occurrence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is a particular instance of a relationship</a:t>
            </a:r>
          </a:p>
          <a:p>
            <a:pPr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Relationships may have their own attributes independent of entities</a:t>
            </a:r>
          </a:p>
          <a:p>
            <a:pPr>
              <a:spcAft>
                <a:spcPts val="600"/>
              </a:spcAft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Entity, attribute, and relationship types are shown in an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entity relationship diagram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(E-R diagram)</a:t>
            </a:r>
          </a:p>
          <a:p>
            <a:pPr lvl="1"/>
            <a:endParaRPr lang="en-US" altLang="en-US" sz="1800" dirty="0"/>
          </a:p>
        </p:txBody>
      </p:sp>
      <p:pic>
        <p:nvPicPr>
          <p:cNvPr id="486413" name="Picture 13" descr="many_enti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929" y="1856510"/>
            <a:ext cx="2963863" cy="356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6414" name="Group 14"/>
          <p:cNvGrpSpPr>
            <a:grpSpLocks/>
          </p:cNvGrpSpPr>
          <p:nvPr/>
        </p:nvGrpSpPr>
        <p:grpSpPr bwMode="auto">
          <a:xfrm>
            <a:off x="9812917" y="3400140"/>
            <a:ext cx="1822450" cy="646113"/>
            <a:chOff x="4721" y="2136"/>
            <a:chExt cx="1148" cy="407"/>
          </a:xfrm>
        </p:grpSpPr>
        <p:sp>
          <p:nvSpPr>
            <p:cNvPr id="486408" name="Rectangle 8"/>
            <p:cNvSpPr>
              <a:spLocks noChangeArrowheads="1"/>
            </p:cNvSpPr>
            <p:nvPr/>
          </p:nvSpPr>
          <p:spPr bwMode="auto">
            <a:xfrm>
              <a:off x="5018" y="2136"/>
              <a:ext cx="85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/>
                <a:t>relationship </a:t>
              </a:r>
            </a:p>
            <a:p>
              <a:pPr algn="ctr"/>
              <a:r>
                <a:rPr lang="en-US" altLang="en-US" dirty="0"/>
                <a:t>type </a:t>
              </a:r>
            </a:p>
          </p:txBody>
        </p:sp>
        <p:sp>
          <p:nvSpPr>
            <p:cNvPr id="486409" name="Line 9"/>
            <p:cNvSpPr>
              <a:spLocks noChangeShapeType="1"/>
            </p:cNvSpPr>
            <p:nvPr/>
          </p:nvSpPr>
          <p:spPr bwMode="auto">
            <a:xfrm flipH="1" flipV="1">
              <a:off x="4721" y="2335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8438"/>
            <a:ext cx="10972800" cy="901492"/>
          </a:xfrm>
        </p:spPr>
        <p:txBody>
          <a:bodyPr>
            <a:normAutofit/>
          </a:bodyPr>
          <a:lstStyle/>
          <a:p>
            <a:r>
              <a:rPr lang="en-US" altLang="en-US" sz="3800" dirty="0"/>
              <a:t>Background on Entity relationship model</a:t>
            </a:r>
          </a:p>
        </p:txBody>
      </p:sp>
    </p:spTree>
    <p:extLst>
      <p:ext uri="{BB962C8B-B14F-4D97-AF65-F5344CB8AC3E}">
        <p14:creationId xmlns:p14="http://schemas.microsoft.com/office/powerpoint/2010/main" val="200972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3836" y="1228436"/>
            <a:ext cx="10374745" cy="265697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Relationship types may be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many-to-many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: e.g., a town may have many road, which in turn may pass through many towns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many-to-one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: e.g., a town may have many cinemas, but a cinema can be located in at most one town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one-to-one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: e.g., a cinema may have one manager who manages only one cinema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+mj-lt"/>
                <a:cs typeface="Arial" panose="020B0604020202020204" pitchFamily="34" charset="0"/>
              </a:rPr>
              <a:t>These constraints constitute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cardinality conditions</a:t>
            </a:r>
          </a:p>
        </p:txBody>
      </p:sp>
      <p:pic>
        <p:nvPicPr>
          <p:cNvPr id="487431" name="Picture 7" descr="many_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8" y="4197086"/>
            <a:ext cx="4532243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0" y="198438"/>
            <a:ext cx="10972800" cy="901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800"/>
              <a:t>Background on Entity relationship model</a:t>
            </a:r>
            <a:endParaRPr lang="en-US" altLang="en-US" sz="3800" dirty="0"/>
          </a:p>
        </p:txBody>
      </p:sp>
      <p:pic>
        <p:nvPicPr>
          <p:cNvPr id="5" name="Picture 13" descr="many_entit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529" y="3472070"/>
            <a:ext cx="2963863" cy="317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33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4473" y="1228437"/>
            <a:ext cx="9864436" cy="2324100"/>
          </a:xfrm>
        </p:spPr>
        <p:txBody>
          <a:bodyPr>
            <a:normAutofit/>
          </a:bodyPr>
          <a:lstStyle/>
          <a:p>
            <a:r>
              <a:rPr lang="en-US" altLang="en-US" sz="2200" dirty="0">
                <a:latin typeface="+mj-lt"/>
                <a:cs typeface="Arial" panose="020B0604020202020204" pitchFamily="34" charset="0"/>
              </a:rPr>
              <a:t>In addition to cardinality conditions, relationships may also have participatory conditions:</a:t>
            </a:r>
          </a:p>
          <a:p>
            <a:pPr lvl="1"/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optional 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or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mandatory</a:t>
            </a:r>
            <a:r>
              <a:rPr lang="en-US" altLang="en-US" sz="2200" dirty="0">
                <a:latin typeface="+mj-lt"/>
                <a:cs typeface="Arial" panose="020B0604020202020204" pitchFamily="34" charset="0"/>
              </a:rPr>
              <a:t> (indicated with a double line)</a:t>
            </a:r>
            <a:endParaRPr lang="en-US" altLang="en-US" sz="2200" b="1" dirty="0">
              <a:solidFill>
                <a:schemeClr val="accent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altLang="en-US" sz="2200" dirty="0">
                <a:latin typeface="+mj-lt"/>
                <a:cs typeface="Arial" panose="020B0604020202020204" pitchFamily="34" charset="0"/>
              </a:rPr>
              <a:t>A relationship from an entity to itself is called </a:t>
            </a:r>
            <a:r>
              <a:rPr lang="en-US" altLang="en-US" sz="2200" b="1" dirty="0" err="1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involutory</a:t>
            </a:r>
            <a:endParaRPr lang="en-US" altLang="en-US" sz="2200" b="1" dirty="0">
              <a:solidFill>
                <a:schemeClr val="accent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altLang="en-US" sz="2200" dirty="0">
                <a:latin typeface="+mj-lt"/>
                <a:cs typeface="Arial" panose="020B0604020202020204" pitchFamily="34" charset="0"/>
              </a:rPr>
              <a:t>A relationship connecting three entities is called a </a:t>
            </a:r>
            <a:r>
              <a:rPr lang="en-US" altLang="en-US" sz="22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ternary relationship</a:t>
            </a:r>
          </a:p>
        </p:txBody>
      </p:sp>
      <p:pic>
        <p:nvPicPr>
          <p:cNvPr id="490503" name="Picture 7" descr="ternary_relation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339" y="3816446"/>
            <a:ext cx="5141844" cy="253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8438"/>
            <a:ext cx="10972800" cy="901492"/>
          </a:xfrm>
        </p:spPr>
        <p:txBody>
          <a:bodyPr>
            <a:normAutofit/>
          </a:bodyPr>
          <a:lstStyle/>
          <a:p>
            <a:r>
              <a:rPr lang="en-US" altLang="en-US" sz="3800" dirty="0"/>
              <a:t>Background on Entity relationship model</a:t>
            </a:r>
          </a:p>
        </p:txBody>
      </p:sp>
      <p:pic>
        <p:nvPicPr>
          <p:cNvPr id="5" name="Picture 7" descr="many_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16" y="3816446"/>
            <a:ext cx="5048275" cy="253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93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32183" y="2983425"/>
            <a:ext cx="10515600" cy="1004287"/>
          </a:xfrm>
        </p:spPr>
        <p:txBody>
          <a:bodyPr>
            <a:normAutofit/>
          </a:bodyPr>
          <a:lstStyle/>
          <a:p>
            <a:r>
              <a:rPr lang="en-US" sz="4000" dirty="0"/>
              <a:t>Database Support For Spatial Data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82103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8034"/>
            <a:ext cx="10515600" cy="1325563"/>
          </a:xfrm>
        </p:spPr>
        <p:txBody>
          <a:bodyPr/>
          <a:lstStyle/>
          <a:p>
            <a:r>
              <a:rPr lang="en-US" altLang="en-US" dirty="0"/>
              <a:t>Extended Entity Relationship model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7055"/>
            <a:ext cx="11131378" cy="46899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The extended entity relationship model (EER) adds further features: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An entity type E</a:t>
            </a:r>
            <a:r>
              <a:rPr lang="en-US" altLang="en-US" sz="2600" baseline="-25000" dirty="0">
                <a:latin typeface="+mj-lt"/>
                <a:cs typeface="Arial" panose="020B0604020202020204" pitchFamily="34" charset="0"/>
              </a:rPr>
              <a:t>1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is a </a:t>
            </a:r>
            <a:r>
              <a:rPr lang="en-US" altLang="en-US" sz="26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subtype 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of E</a:t>
            </a:r>
            <a:r>
              <a:rPr lang="en-US" altLang="en-US" sz="2600" baseline="-25000" dirty="0">
                <a:latin typeface="+mj-lt"/>
                <a:cs typeface="Arial" panose="020B0604020202020204" pitchFamily="34" charset="0"/>
              </a:rPr>
              <a:t>2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if every occurrence of E</a:t>
            </a:r>
            <a:r>
              <a:rPr lang="en-US" altLang="en-US" sz="2600" baseline="-25000" dirty="0">
                <a:latin typeface="+mj-lt"/>
                <a:cs typeface="Arial" panose="020B0604020202020204" pitchFamily="34" charset="0"/>
              </a:rPr>
              <a:t>1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is also an occurrence of E</a:t>
            </a:r>
            <a:r>
              <a:rPr lang="en-US" altLang="en-US" sz="2600" baseline="-25000" dirty="0">
                <a:latin typeface="+mj-lt"/>
                <a:cs typeface="Arial" panose="020B0604020202020204" pitchFamily="34" charset="0"/>
              </a:rPr>
              <a:t>2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. 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In this case, E</a:t>
            </a:r>
            <a:r>
              <a:rPr lang="en-US" altLang="en-US" sz="2600" baseline="-25000" dirty="0">
                <a:latin typeface="+mj-lt"/>
                <a:cs typeface="Arial" panose="020B0604020202020204" pitchFamily="34" charset="0"/>
              </a:rPr>
              <a:t>2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is a </a:t>
            </a:r>
            <a:r>
              <a:rPr lang="en-US" altLang="en-US" sz="2600" b="1" dirty="0" err="1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supertype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of E</a:t>
            </a:r>
            <a:r>
              <a:rPr lang="en-US" altLang="en-US" sz="2600" baseline="-25000" dirty="0">
                <a:latin typeface="+mj-lt"/>
                <a:cs typeface="Arial" panose="020B0604020202020204" pitchFamily="34" charset="0"/>
              </a:rPr>
              <a:t>1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The operation of forming subtypes is called </a:t>
            </a:r>
            <a:r>
              <a:rPr lang="en-US" altLang="en-US" sz="26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specialization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; 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the inverse operation of forming </a:t>
            </a:r>
            <a:r>
              <a:rPr lang="en-US" altLang="en-US" sz="2600" dirty="0" err="1">
                <a:latin typeface="+mj-lt"/>
                <a:cs typeface="Arial" panose="020B0604020202020204" pitchFamily="34" charset="0"/>
              </a:rPr>
              <a:t>supertypes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is called </a:t>
            </a:r>
            <a:r>
              <a:rPr lang="en-US" altLang="en-US" sz="26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generalization</a:t>
            </a:r>
          </a:p>
        </p:txBody>
      </p:sp>
    </p:spTree>
    <p:extLst>
      <p:ext uri="{BB962C8B-B14F-4D97-AF65-F5344CB8AC3E}">
        <p14:creationId xmlns:p14="http://schemas.microsoft.com/office/powerpoint/2010/main" val="359353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8034"/>
            <a:ext cx="10515600" cy="1325563"/>
          </a:xfrm>
        </p:spPr>
        <p:txBody>
          <a:bodyPr/>
          <a:lstStyle/>
          <a:p>
            <a:r>
              <a:rPr lang="en-US" altLang="en-US" dirty="0"/>
              <a:t>Extended Entity Relationship model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7055"/>
            <a:ext cx="10515600" cy="46899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For specialization (and conversely for generalization)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A </a:t>
            </a:r>
            <a:r>
              <a:rPr lang="en-US" altLang="en-US" sz="2600" b="1" dirty="0">
                <a:latin typeface="+mj-lt"/>
                <a:cs typeface="Arial" panose="020B0604020202020204" pitchFamily="34" charset="0"/>
              </a:rPr>
              <a:t>subtype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has the </a:t>
            </a:r>
            <a:r>
              <a:rPr lang="en-US" altLang="en-US" sz="2600" b="1" dirty="0">
                <a:latin typeface="+mj-lt"/>
                <a:cs typeface="Arial" panose="020B0604020202020204" pitchFamily="34" charset="0"/>
              </a:rPr>
              <a:t>same identifying attribute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(s) </a:t>
            </a:r>
            <a:r>
              <a:rPr lang="en-US" altLang="en-US" sz="2600" b="1" dirty="0">
                <a:latin typeface="+mj-lt"/>
                <a:cs typeface="Arial" panose="020B0604020202020204" pitchFamily="34" charset="0"/>
              </a:rPr>
              <a:t>as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the </a:t>
            </a:r>
            <a:r>
              <a:rPr lang="en-US" altLang="en-US" sz="2600" b="1" dirty="0" err="1">
                <a:latin typeface="+mj-lt"/>
                <a:cs typeface="Arial" panose="020B0604020202020204" pitchFamily="34" charset="0"/>
              </a:rPr>
              <a:t>supertype</a:t>
            </a:r>
            <a:endParaRPr lang="en-US" altLang="en-US" sz="2600" b="1" dirty="0"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A </a:t>
            </a:r>
            <a:r>
              <a:rPr lang="en-US" altLang="en-US" sz="2600" b="1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subtype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has </a:t>
            </a:r>
            <a:r>
              <a:rPr lang="en-US" altLang="en-US" sz="2600" b="1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all 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the </a:t>
            </a:r>
            <a:r>
              <a:rPr lang="en-US" altLang="en-US" sz="2600" b="1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attributes of the </a:t>
            </a:r>
            <a:r>
              <a:rPr lang="en-US" altLang="en-US" sz="2600" b="1" dirty="0" err="1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supertype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, and possibly </a:t>
            </a:r>
            <a:r>
              <a:rPr lang="en-US" altLang="en-US" sz="2600" b="1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some more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A </a:t>
            </a:r>
            <a:r>
              <a:rPr lang="en-US" altLang="en-US" sz="2600" b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subtype enters 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into </a:t>
            </a:r>
            <a:r>
              <a:rPr lang="en-US" altLang="en-US" sz="2600" b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all the relationships 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in </a:t>
            </a:r>
            <a:r>
              <a:rPr lang="en-US" altLang="en-US" sz="2600" b="1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which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the </a:t>
            </a:r>
            <a:r>
              <a:rPr lang="en-US" altLang="en-US" sz="2600" b="1" dirty="0" err="1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supertype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is involved, and possibly some more.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600" dirty="0">
                <a:latin typeface="+mj-lt"/>
                <a:cs typeface="Arial" panose="020B0604020202020204" pitchFamily="34" charset="0"/>
              </a:rPr>
              <a:t>Subtypes and </a:t>
            </a:r>
            <a:r>
              <a:rPr lang="en-US" altLang="en-US" sz="2600" dirty="0" err="1">
                <a:latin typeface="+mj-lt"/>
                <a:cs typeface="Arial" panose="020B0604020202020204" pitchFamily="34" charset="0"/>
              </a:rPr>
              <a:t>supertypes</a:t>
            </a:r>
            <a:r>
              <a:rPr lang="en-US" altLang="en-US" sz="2600" dirty="0">
                <a:latin typeface="+mj-lt"/>
                <a:cs typeface="Arial" panose="020B0604020202020204" pitchFamily="34" charset="0"/>
              </a:rPr>
              <a:t> are organized into an </a:t>
            </a:r>
            <a:r>
              <a:rPr lang="en-US" altLang="en-US" sz="26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inheritance hierarchy</a:t>
            </a:r>
          </a:p>
        </p:txBody>
      </p:sp>
    </p:spTree>
    <p:extLst>
      <p:ext uri="{BB962C8B-B14F-4D97-AF65-F5344CB8AC3E}">
        <p14:creationId xmlns:p14="http://schemas.microsoft.com/office/powerpoint/2010/main" val="216404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75855" y="33989"/>
            <a:ext cx="10972800" cy="1143000"/>
          </a:xfrm>
        </p:spPr>
        <p:txBody>
          <a:bodyPr/>
          <a:lstStyle/>
          <a:p>
            <a:r>
              <a:rPr lang="en-US" altLang="en-US" dirty="0"/>
              <a:t>Extended Entity Relationship model</a:t>
            </a:r>
          </a:p>
        </p:txBody>
      </p:sp>
      <p:sp>
        <p:nvSpPr>
          <p:cNvPr id="49357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775855" y="1177747"/>
            <a:ext cx="11416145" cy="2324100"/>
          </a:xfrm>
        </p:spPr>
        <p:txBody>
          <a:bodyPr>
            <a:normAutofit/>
          </a:bodyPr>
          <a:lstStyle/>
          <a:p>
            <a:r>
              <a:rPr lang="en-US" altLang="en-US" sz="2300" dirty="0">
                <a:latin typeface="+mj-lt"/>
                <a:cs typeface="Arial" panose="020B0604020202020204" pitchFamily="34" charset="0"/>
              </a:rPr>
              <a:t>Subtypes may be:</a:t>
            </a:r>
          </a:p>
          <a:p>
            <a:pPr lvl="1"/>
            <a:r>
              <a:rPr lang="en-US" altLang="en-US" sz="23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disjoint</a:t>
            </a:r>
            <a:r>
              <a:rPr lang="en-US" altLang="en-US" sz="2300" dirty="0">
                <a:latin typeface="+mj-lt"/>
                <a:cs typeface="Arial" panose="020B0604020202020204" pitchFamily="34" charset="0"/>
              </a:rPr>
              <a:t>: where no occurrence of one subtype is an occurrence of another</a:t>
            </a:r>
          </a:p>
          <a:p>
            <a:pPr lvl="1"/>
            <a:r>
              <a:rPr lang="en-US" altLang="en-US" sz="23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overlapping</a:t>
            </a:r>
            <a:r>
              <a:rPr lang="en-US" altLang="en-US" sz="2300" dirty="0">
                <a:latin typeface="+mj-lt"/>
                <a:cs typeface="Arial" panose="020B0604020202020204" pitchFamily="34" charset="0"/>
              </a:rPr>
              <a:t>: subtypes are not disjoint</a:t>
            </a:r>
          </a:p>
          <a:p>
            <a:r>
              <a:rPr lang="en-US" altLang="en-US" sz="2300" dirty="0">
                <a:latin typeface="+mj-lt"/>
                <a:cs typeface="Arial" panose="020B0604020202020204" pitchFamily="34" charset="0"/>
              </a:rPr>
              <a:t>EER uses an extended diagrammatic notation to represent specialization/generalization constructs</a:t>
            </a:r>
          </a:p>
        </p:txBody>
      </p:sp>
      <p:pic>
        <p:nvPicPr>
          <p:cNvPr id="493578" name="Picture 10" descr="specialization_e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346" y="3501847"/>
            <a:ext cx="8379854" cy="306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3587" name="Group 19"/>
          <p:cNvGrpSpPr>
            <a:grpSpLocks/>
          </p:cNvGrpSpPr>
          <p:nvPr/>
        </p:nvGrpSpPr>
        <p:grpSpPr bwMode="auto">
          <a:xfrm>
            <a:off x="1869839" y="3856600"/>
            <a:ext cx="1625601" cy="544514"/>
            <a:chOff x="1024" y="2544"/>
            <a:chExt cx="1024" cy="343"/>
          </a:xfrm>
        </p:grpSpPr>
        <p:sp>
          <p:nvSpPr>
            <p:cNvPr id="493582" name="Rectangle 14"/>
            <p:cNvSpPr>
              <a:spLocks noChangeArrowheads="1"/>
            </p:cNvSpPr>
            <p:nvPr/>
          </p:nvSpPr>
          <p:spPr bwMode="auto">
            <a:xfrm>
              <a:off x="1024" y="2616"/>
              <a:ext cx="1024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200" dirty="0" err="1">
                  <a:solidFill>
                    <a:srgbClr val="0070C0"/>
                  </a:solidFill>
                </a:rPr>
                <a:t>supertype</a:t>
              </a:r>
              <a:r>
                <a:rPr lang="en-US" altLang="en-US" sz="2200" dirty="0">
                  <a:solidFill>
                    <a:srgbClr val="0070C0"/>
                  </a:solidFill>
                </a:rPr>
                <a:t> </a:t>
              </a:r>
            </a:p>
          </p:txBody>
        </p:sp>
        <p:sp>
          <p:nvSpPr>
            <p:cNvPr id="493583" name="Line 15"/>
            <p:cNvSpPr>
              <a:spLocks noChangeShapeType="1"/>
            </p:cNvSpPr>
            <p:nvPr/>
          </p:nvSpPr>
          <p:spPr bwMode="auto">
            <a:xfrm flipV="1">
              <a:off x="1536" y="254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3588" name="Group 20"/>
          <p:cNvGrpSpPr>
            <a:grpSpLocks/>
          </p:cNvGrpSpPr>
          <p:nvPr/>
        </p:nvGrpSpPr>
        <p:grpSpPr bwMode="auto">
          <a:xfrm>
            <a:off x="1215789" y="5099514"/>
            <a:ext cx="1306513" cy="819150"/>
            <a:chOff x="932" y="2988"/>
            <a:chExt cx="823" cy="516"/>
          </a:xfrm>
        </p:grpSpPr>
        <p:sp>
          <p:nvSpPr>
            <p:cNvPr id="493580" name="Rectangle 12"/>
            <p:cNvSpPr>
              <a:spLocks noChangeArrowheads="1"/>
            </p:cNvSpPr>
            <p:nvPr/>
          </p:nvSpPr>
          <p:spPr bwMode="auto">
            <a:xfrm>
              <a:off x="932" y="2988"/>
              <a:ext cx="82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100" dirty="0">
                  <a:solidFill>
                    <a:srgbClr val="0070C0"/>
                  </a:solidFill>
                </a:rPr>
                <a:t>subtype </a:t>
              </a:r>
            </a:p>
          </p:txBody>
        </p:sp>
        <p:sp>
          <p:nvSpPr>
            <p:cNvPr id="493584" name="Line 16"/>
            <p:cNvSpPr>
              <a:spLocks noChangeShapeType="1"/>
            </p:cNvSpPr>
            <p:nvPr/>
          </p:nvSpPr>
          <p:spPr bwMode="auto">
            <a:xfrm>
              <a:off x="1296" y="321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3589" name="Group 21"/>
          <p:cNvGrpSpPr>
            <a:grpSpLocks/>
          </p:cNvGrpSpPr>
          <p:nvPr/>
        </p:nvGrpSpPr>
        <p:grpSpPr bwMode="auto">
          <a:xfrm>
            <a:off x="4391027" y="4454720"/>
            <a:ext cx="1473201" cy="509588"/>
            <a:chOff x="2352" y="2751"/>
            <a:chExt cx="928" cy="321"/>
          </a:xfrm>
        </p:grpSpPr>
        <p:sp>
          <p:nvSpPr>
            <p:cNvPr id="493579" name="Rectangle 11"/>
            <p:cNvSpPr>
              <a:spLocks noChangeArrowheads="1"/>
            </p:cNvSpPr>
            <p:nvPr/>
          </p:nvSpPr>
          <p:spPr bwMode="auto">
            <a:xfrm>
              <a:off x="2607" y="2751"/>
              <a:ext cx="67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100" dirty="0">
                  <a:solidFill>
                    <a:srgbClr val="0070C0"/>
                  </a:solidFill>
                </a:rPr>
                <a:t>disjoint</a:t>
              </a:r>
            </a:p>
          </p:txBody>
        </p:sp>
        <p:sp>
          <p:nvSpPr>
            <p:cNvPr id="493585" name="Line 17"/>
            <p:cNvSpPr>
              <a:spLocks noChangeShapeType="1"/>
            </p:cNvSpPr>
            <p:nvPr/>
          </p:nvSpPr>
          <p:spPr bwMode="auto">
            <a:xfrm flipH="1">
              <a:off x="2352" y="2976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3590" name="Group 22"/>
          <p:cNvGrpSpPr>
            <a:grpSpLocks/>
          </p:cNvGrpSpPr>
          <p:nvPr/>
        </p:nvGrpSpPr>
        <p:grpSpPr bwMode="auto">
          <a:xfrm>
            <a:off x="6370058" y="4350734"/>
            <a:ext cx="1819276" cy="568325"/>
            <a:chOff x="3174" y="2714"/>
            <a:chExt cx="1146" cy="358"/>
          </a:xfrm>
        </p:grpSpPr>
        <p:sp>
          <p:nvSpPr>
            <p:cNvPr id="493581" name="Rectangle 13"/>
            <p:cNvSpPr>
              <a:spLocks noChangeArrowheads="1"/>
            </p:cNvSpPr>
            <p:nvPr/>
          </p:nvSpPr>
          <p:spPr bwMode="auto">
            <a:xfrm>
              <a:off x="3174" y="2714"/>
              <a:ext cx="1117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100" dirty="0">
                  <a:solidFill>
                    <a:srgbClr val="0070C0"/>
                  </a:solidFill>
                </a:rPr>
                <a:t>overlapping</a:t>
              </a:r>
            </a:p>
          </p:txBody>
        </p:sp>
        <p:sp>
          <p:nvSpPr>
            <p:cNvPr id="493586" name="Line 18"/>
            <p:cNvSpPr>
              <a:spLocks noChangeShapeType="1"/>
            </p:cNvSpPr>
            <p:nvPr/>
          </p:nvSpPr>
          <p:spPr bwMode="auto">
            <a:xfrm>
              <a:off x="3888" y="2976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721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EER for spatial information #1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676401"/>
            <a:ext cx="3400168" cy="48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400" dirty="0">
                <a:latin typeface="+mj-lt"/>
                <a:cs typeface="Arial" panose="020B0604020202020204" pitchFamily="34" charset="0"/>
              </a:rPr>
              <a:t>E-R or EER can be used to model spatial entities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400" dirty="0">
                <a:latin typeface="+mj-lt"/>
                <a:cs typeface="Arial" panose="020B0604020202020204" pitchFamily="34" charset="0"/>
              </a:rPr>
              <a:t>Most vector-based GIS use a similar structure</a:t>
            </a:r>
          </a:p>
        </p:txBody>
      </p:sp>
      <p:pic>
        <p:nvPicPr>
          <p:cNvPr id="496647" name="Picture 7" descr="planar_n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931" y="1378531"/>
            <a:ext cx="5159882" cy="353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6654" name="Group 14"/>
          <p:cNvGrpSpPr>
            <a:grpSpLocks/>
          </p:cNvGrpSpPr>
          <p:nvPr/>
        </p:nvGrpSpPr>
        <p:grpSpPr bwMode="auto">
          <a:xfrm>
            <a:off x="5482312" y="4029077"/>
            <a:ext cx="747714" cy="1352550"/>
            <a:chOff x="2493" y="2520"/>
            <a:chExt cx="471" cy="852"/>
          </a:xfrm>
        </p:grpSpPr>
        <p:sp>
          <p:nvSpPr>
            <p:cNvPr id="496650" name="Rectangle 10"/>
            <p:cNvSpPr>
              <a:spLocks noChangeArrowheads="1"/>
            </p:cNvSpPr>
            <p:nvPr/>
          </p:nvSpPr>
          <p:spPr bwMode="auto">
            <a:xfrm>
              <a:off x="2493" y="3120"/>
              <a:ext cx="47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Node</a:t>
              </a:r>
            </a:p>
          </p:txBody>
        </p:sp>
        <p:sp>
          <p:nvSpPr>
            <p:cNvPr id="496651" name="Line 11"/>
            <p:cNvSpPr>
              <a:spLocks noChangeShapeType="1"/>
            </p:cNvSpPr>
            <p:nvPr/>
          </p:nvSpPr>
          <p:spPr bwMode="auto">
            <a:xfrm flipV="1">
              <a:off x="2703" y="2520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6655" name="Group 15"/>
          <p:cNvGrpSpPr>
            <a:grpSpLocks/>
          </p:cNvGrpSpPr>
          <p:nvPr/>
        </p:nvGrpSpPr>
        <p:grpSpPr bwMode="auto">
          <a:xfrm>
            <a:off x="7162800" y="4114801"/>
            <a:ext cx="914400" cy="1466851"/>
            <a:chOff x="3552" y="2592"/>
            <a:chExt cx="576" cy="924"/>
          </a:xfrm>
        </p:grpSpPr>
        <p:sp>
          <p:nvSpPr>
            <p:cNvPr id="496648" name="Rectangle 8"/>
            <p:cNvSpPr>
              <a:spLocks noChangeArrowheads="1"/>
            </p:cNvSpPr>
            <p:nvPr/>
          </p:nvSpPr>
          <p:spPr bwMode="auto">
            <a:xfrm>
              <a:off x="3552" y="3264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area</a:t>
              </a:r>
            </a:p>
          </p:txBody>
        </p:sp>
        <p:sp>
          <p:nvSpPr>
            <p:cNvPr id="496652" name="Line 12"/>
            <p:cNvSpPr>
              <a:spLocks noChangeShapeType="1"/>
            </p:cNvSpPr>
            <p:nvPr/>
          </p:nvSpPr>
          <p:spPr bwMode="auto">
            <a:xfrm flipV="1">
              <a:off x="3888" y="2592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6656" name="Group 16"/>
          <p:cNvGrpSpPr>
            <a:grpSpLocks/>
          </p:cNvGrpSpPr>
          <p:nvPr/>
        </p:nvGrpSpPr>
        <p:grpSpPr bwMode="auto">
          <a:xfrm>
            <a:off x="8468434" y="4878858"/>
            <a:ext cx="1425571" cy="933451"/>
            <a:chOff x="4128" y="2784"/>
            <a:chExt cx="857" cy="588"/>
          </a:xfrm>
        </p:grpSpPr>
        <p:sp>
          <p:nvSpPr>
            <p:cNvPr id="496649" name="Rectangle 9"/>
            <p:cNvSpPr>
              <a:spLocks noChangeArrowheads="1"/>
            </p:cNvSpPr>
            <p:nvPr/>
          </p:nvSpPr>
          <p:spPr bwMode="auto">
            <a:xfrm>
              <a:off x="4128" y="3120"/>
              <a:ext cx="85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directed arc</a:t>
              </a:r>
            </a:p>
          </p:txBody>
        </p:sp>
        <p:sp>
          <p:nvSpPr>
            <p:cNvPr id="496653" name="Line 13"/>
            <p:cNvSpPr>
              <a:spLocks noChangeShapeType="1"/>
            </p:cNvSpPr>
            <p:nvPr/>
          </p:nvSpPr>
          <p:spPr bwMode="auto">
            <a:xfrm flipV="1">
              <a:off x="4800" y="278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215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2" name="Rectangle 4"/>
          <p:cNvSpPr>
            <a:spLocks noGrp="1" noChangeArrowheads="1"/>
          </p:cNvSpPr>
          <p:nvPr>
            <p:ph type="title"/>
          </p:nvPr>
        </p:nvSpPr>
        <p:spPr>
          <a:xfrm>
            <a:off x="918993" y="136187"/>
            <a:ext cx="10515600" cy="1325563"/>
          </a:xfrm>
        </p:spPr>
        <p:txBody>
          <a:bodyPr/>
          <a:lstStyle/>
          <a:p>
            <a:r>
              <a:rPr lang="en-US" altLang="en-US" dirty="0"/>
              <a:t>Pop Question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48610" y="2505719"/>
            <a:ext cx="4385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Question: </a:t>
            </a:r>
            <a:r>
              <a:rPr lang="en-US" sz="2400" dirty="0"/>
              <a:t>What is the minimum number of arcs associated with an area?</a:t>
            </a:r>
          </a:p>
          <a:p>
            <a:r>
              <a:rPr lang="en-US" sz="2400" dirty="0"/>
              <a:t>(0,1, or many)?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48610" y="4563123"/>
            <a:ext cx="4235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Question: </a:t>
            </a:r>
            <a:r>
              <a:rPr lang="en-US" sz="2400" dirty="0"/>
              <a:t>What is the minimum number of nodes in an area?</a:t>
            </a:r>
          </a:p>
          <a:p>
            <a:r>
              <a:rPr lang="en-US" sz="2400" dirty="0"/>
              <a:t>(0 ,1 or many)?</a:t>
            </a:r>
          </a:p>
        </p:txBody>
      </p:sp>
      <p:pic>
        <p:nvPicPr>
          <p:cNvPr id="7" name="Picture 7" descr="planar_n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841" y="1842752"/>
            <a:ext cx="4447309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990995" y="4166849"/>
            <a:ext cx="747714" cy="1352550"/>
            <a:chOff x="2493" y="2520"/>
            <a:chExt cx="471" cy="852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93" y="3120"/>
              <a:ext cx="47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Node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2703" y="2520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3672150" y="4281152"/>
            <a:ext cx="914400" cy="1466851"/>
            <a:chOff x="3552" y="2592"/>
            <a:chExt cx="576" cy="924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552" y="3264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area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3888" y="2592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751222" y="4890753"/>
            <a:ext cx="1425571" cy="933451"/>
            <a:chOff x="4128" y="2784"/>
            <a:chExt cx="857" cy="588"/>
          </a:xfrm>
        </p:grpSpPr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4128" y="3120"/>
              <a:ext cx="85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directed arc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flipV="1">
              <a:off x="4800" y="278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Rectangle: Rounded Corners 19"/>
          <p:cNvSpPr/>
          <p:nvPr/>
        </p:nvSpPr>
        <p:spPr>
          <a:xfrm>
            <a:off x="6550880" y="798968"/>
            <a:ext cx="5133248" cy="115914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Area needs to be bounded.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1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2" name="Rectangle 4"/>
          <p:cNvSpPr>
            <a:spLocks noGrp="1" noChangeArrowheads="1"/>
          </p:cNvSpPr>
          <p:nvPr>
            <p:ph type="title"/>
          </p:nvPr>
        </p:nvSpPr>
        <p:spPr>
          <a:xfrm>
            <a:off x="745836" y="0"/>
            <a:ext cx="10515600" cy="1325563"/>
          </a:xfrm>
        </p:spPr>
        <p:txBody>
          <a:bodyPr/>
          <a:lstStyle/>
          <a:p>
            <a:r>
              <a:rPr lang="en-US" altLang="en-US" dirty="0"/>
              <a:t>EER for spatial information #2</a:t>
            </a:r>
          </a:p>
        </p:txBody>
      </p:sp>
      <p:pic>
        <p:nvPicPr>
          <p:cNvPr id="498697" name="Picture 9" descr="planar_eerd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6" y="1690688"/>
            <a:ext cx="8174182" cy="477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820728" y="1027906"/>
            <a:ext cx="30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Question1: </a:t>
            </a:r>
            <a:r>
              <a:rPr lang="en-US" sz="2000" dirty="0"/>
              <a:t>What is the minimum number of arcs associated with an area?</a:t>
            </a:r>
          </a:p>
          <a:p>
            <a:r>
              <a:rPr lang="en-US" sz="2000" dirty="0"/>
              <a:t>(0,1, or many)?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20728" y="3113217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Question2: </a:t>
            </a:r>
            <a:r>
              <a:rPr lang="en-US" sz="2000" dirty="0"/>
              <a:t>What is the minimum number of nodes in an area?</a:t>
            </a:r>
          </a:p>
          <a:p>
            <a:r>
              <a:rPr lang="en-US" sz="2000" dirty="0"/>
              <a:t>(0 ,1 or many)?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20728" y="4890751"/>
            <a:ext cx="30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Question: </a:t>
            </a:r>
            <a:r>
              <a:rPr lang="en-US" sz="2000" dirty="0"/>
              <a:t>Re-consider the implication if “overlapping” is changed to “disjoint” in the EER diagram</a:t>
            </a:r>
          </a:p>
        </p:txBody>
      </p:sp>
    </p:spTree>
    <p:extLst>
      <p:ext uri="{BB962C8B-B14F-4D97-AF65-F5344CB8AC3E}">
        <p14:creationId xmlns:p14="http://schemas.microsoft.com/office/powerpoint/2010/main" val="1000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7455" y="96787"/>
            <a:ext cx="10972800" cy="1143000"/>
          </a:xfrm>
        </p:spPr>
        <p:txBody>
          <a:bodyPr/>
          <a:lstStyle/>
          <a:p>
            <a:r>
              <a:rPr lang="en-US" altLang="en-US" dirty="0"/>
              <a:t>Pop question</a:t>
            </a:r>
          </a:p>
        </p:txBody>
      </p:sp>
      <p:pic>
        <p:nvPicPr>
          <p:cNvPr id="496647" name="Picture 7" descr="planar_n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667" y="677595"/>
            <a:ext cx="4447309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6654" name="Group 14"/>
          <p:cNvGrpSpPr>
            <a:grpSpLocks/>
          </p:cNvGrpSpPr>
          <p:nvPr/>
        </p:nvGrpSpPr>
        <p:grpSpPr bwMode="auto">
          <a:xfrm>
            <a:off x="6972821" y="3001692"/>
            <a:ext cx="747714" cy="1352550"/>
            <a:chOff x="2493" y="2520"/>
            <a:chExt cx="471" cy="852"/>
          </a:xfrm>
        </p:grpSpPr>
        <p:sp>
          <p:nvSpPr>
            <p:cNvPr id="496650" name="Rectangle 10"/>
            <p:cNvSpPr>
              <a:spLocks noChangeArrowheads="1"/>
            </p:cNvSpPr>
            <p:nvPr/>
          </p:nvSpPr>
          <p:spPr bwMode="auto">
            <a:xfrm>
              <a:off x="2493" y="3120"/>
              <a:ext cx="47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Node</a:t>
              </a:r>
            </a:p>
          </p:txBody>
        </p:sp>
        <p:sp>
          <p:nvSpPr>
            <p:cNvPr id="496651" name="Line 11"/>
            <p:cNvSpPr>
              <a:spLocks noChangeShapeType="1"/>
            </p:cNvSpPr>
            <p:nvPr/>
          </p:nvSpPr>
          <p:spPr bwMode="auto">
            <a:xfrm flipV="1">
              <a:off x="2703" y="2520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6655" name="Group 15"/>
          <p:cNvGrpSpPr>
            <a:grpSpLocks/>
          </p:cNvGrpSpPr>
          <p:nvPr/>
        </p:nvGrpSpPr>
        <p:grpSpPr bwMode="auto">
          <a:xfrm>
            <a:off x="8653976" y="3115995"/>
            <a:ext cx="914400" cy="1466851"/>
            <a:chOff x="3552" y="2592"/>
            <a:chExt cx="576" cy="924"/>
          </a:xfrm>
        </p:grpSpPr>
        <p:sp>
          <p:nvSpPr>
            <p:cNvPr id="496648" name="Rectangle 8"/>
            <p:cNvSpPr>
              <a:spLocks noChangeArrowheads="1"/>
            </p:cNvSpPr>
            <p:nvPr/>
          </p:nvSpPr>
          <p:spPr bwMode="auto">
            <a:xfrm>
              <a:off x="3552" y="3264"/>
              <a:ext cx="4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area</a:t>
              </a:r>
            </a:p>
          </p:txBody>
        </p:sp>
        <p:sp>
          <p:nvSpPr>
            <p:cNvPr id="496652" name="Line 12"/>
            <p:cNvSpPr>
              <a:spLocks noChangeShapeType="1"/>
            </p:cNvSpPr>
            <p:nvPr/>
          </p:nvSpPr>
          <p:spPr bwMode="auto">
            <a:xfrm flipV="1">
              <a:off x="3888" y="2592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6656" name="Group 16"/>
          <p:cNvGrpSpPr>
            <a:grpSpLocks/>
          </p:cNvGrpSpPr>
          <p:nvPr/>
        </p:nvGrpSpPr>
        <p:grpSpPr bwMode="auto">
          <a:xfrm>
            <a:off x="9733048" y="3725596"/>
            <a:ext cx="1425571" cy="933451"/>
            <a:chOff x="4128" y="2784"/>
            <a:chExt cx="857" cy="588"/>
          </a:xfrm>
        </p:grpSpPr>
        <p:sp>
          <p:nvSpPr>
            <p:cNvPr id="496649" name="Rectangle 9"/>
            <p:cNvSpPr>
              <a:spLocks noChangeArrowheads="1"/>
            </p:cNvSpPr>
            <p:nvPr/>
          </p:nvSpPr>
          <p:spPr bwMode="auto">
            <a:xfrm>
              <a:off x="4128" y="3120"/>
              <a:ext cx="85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directed arc</a:t>
              </a:r>
            </a:p>
          </p:txBody>
        </p:sp>
        <p:sp>
          <p:nvSpPr>
            <p:cNvPr id="496653" name="Line 13"/>
            <p:cNvSpPr>
              <a:spLocks noChangeShapeType="1"/>
            </p:cNvSpPr>
            <p:nvPr/>
          </p:nvSpPr>
          <p:spPr bwMode="auto">
            <a:xfrm flipV="1">
              <a:off x="4800" y="278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11090418" y="1801979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 descr="planar_eerd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92" y="2959429"/>
            <a:ext cx="6311296" cy="368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4540" y="13705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What should be changed in the ER diagram to model the red dot?</a:t>
            </a:r>
          </a:p>
        </p:txBody>
      </p:sp>
    </p:spTree>
    <p:extLst>
      <p:ext uri="{BB962C8B-B14F-4D97-AF65-F5344CB8AC3E}">
        <p14:creationId xmlns:p14="http://schemas.microsoft.com/office/powerpoint/2010/main" val="27360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43709"/>
          </a:xfrm>
        </p:spPr>
        <p:txBody>
          <a:bodyPr>
            <a:normAutofit/>
          </a:bodyPr>
          <a:lstStyle/>
          <a:p>
            <a:r>
              <a:rPr lang="en-US" sz="4200" dirty="0"/>
              <a:t>Database Support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38200" y="1169773"/>
            <a:ext cx="11138646" cy="4495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400" b="1" i="1" dirty="0">
                <a:solidFill>
                  <a:schemeClr val="accent2"/>
                </a:solidFill>
              </a:rPr>
              <a:t>What is a Database?</a:t>
            </a:r>
            <a:r>
              <a:rPr lang="en-US" altLang="en-US" sz="2400" dirty="0"/>
              <a:t> a repository of data that is logically related, but possibly physically distributed over several sites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A database is created and maintained using a database management system (DBMS)</a:t>
            </a:r>
          </a:p>
          <a:p>
            <a:r>
              <a:rPr lang="en-US" altLang="en-US" sz="2400" dirty="0"/>
              <a:t>For a database to be useful it must be:</a:t>
            </a:r>
          </a:p>
          <a:p>
            <a:pPr lvl="1"/>
            <a:r>
              <a:rPr lang="en-US" altLang="en-US" sz="2000" dirty="0"/>
              <a:t>Reliable</a:t>
            </a:r>
          </a:p>
          <a:p>
            <a:pPr lvl="1"/>
            <a:r>
              <a:rPr lang="en-US" altLang="en-US" sz="2000" dirty="0"/>
              <a:t>Correct and consistent</a:t>
            </a:r>
          </a:p>
          <a:p>
            <a:pPr lvl="1"/>
            <a:r>
              <a:rPr lang="en-US" altLang="en-US" sz="2000" dirty="0"/>
              <a:t>Secure</a:t>
            </a:r>
          </a:p>
          <a:p>
            <a:pPr lvl="1"/>
            <a:r>
              <a:rPr lang="en-US" altLang="en-US" sz="2000" dirty="0"/>
              <a:t>Fast retrieval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815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18861" y="2493095"/>
            <a:ext cx="8981660" cy="177410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Are relational databases good enough for spatial data??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59136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7455" y="96787"/>
            <a:ext cx="10972800" cy="1143000"/>
          </a:xfrm>
        </p:spPr>
        <p:txBody>
          <a:bodyPr/>
          <a:lstStyle/>
          <a:p>
            <a:r>
              <a:rPr lang="en-US" altLang="en-US" dirty="0"/>
              <a:t>Is rational database sufficient? </a:t>
            </a:r>
          </a:p>
        </p:txBody>
      </p:sp>
      <p:pic>
        <p:nvPicPr>
          <p:cNvPr id="496647" name="Picture 7" descr="planar_n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55" y="1505569"/>
            <a:ext cx="4447309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4122078" y="1937226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775715" y="3096389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498624" y="4130862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249242" y="2292826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013909" y="3318062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260919" y="2219987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086520" y="2812340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325605" y="3899954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348118" y="3687516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323154" y="240208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514055" y="273950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870190" y="295801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158947" y="331806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254466" y="3672427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060681" y="417517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833342" y="448330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406164" y="44455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899066" y="433897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3908691" y="210215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585823" y="223016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966491" y="173102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570927" y="152156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234345" y="14802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911813" y="151193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2582256" y="157515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2091847" y="166530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597701" y="1864387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648749" y="231931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989751" y="240208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325605" y="251065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809717" y="253775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3423641" y="271896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285393" y="309517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46022" y="258349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471469" y="288517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841530" y="299314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2203179" y="311867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2544564" y="324453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372593" y="334774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548934" y="353850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548934" y="386892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724667" y="371768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775715" y="337061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912779" y="320811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845657" y="359958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989914" y="389995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1239534" y="413086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1546653" y="428508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1870075" y="440917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2203179" y="44455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2595612" y="44455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3041683" y="438130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739434" y="35988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2203179" y="365109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1581977" y="391606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1972171" y="400921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542514" y="3414417"/>
            <a:ext cx="12904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R1</a:t>
            </a:r>
          </a:p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MG Road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339692" y="2204056"/>
            <a:ext cx="720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R1P1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65103" y="2552266"/>
            <a:ext cx="720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R1P2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48567" y="2802808"/>
            <a:ext cx="720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R1P3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30024" y="1787608"/>
            <a:ext cx="720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P0</a:t>
            </a:r>
          </a:p>
        </p:txBody>
      </p:sp>
      <p:sp>
        <p:nvSpPr>
          <p:cNvPr id="82" name="Rounded Rectangle 1"/>
          <p:cNvSpPr/>
          <p:nvPr/>
        </p:nvSpPr>
        <p:spPr>
          <a:xfrm>
            <a:off x="6192518" y="1354993"/>
            <a:ext cx="5934436" cy="5027861"/>
          </a:xfrm>
          <a:prstGeom prst="roundRect">
            <a:avLst/>
          </a:prstGeom>
          <a:noFill/>
          <a:ln w="22225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Consider a sample vector data illustrated alongside. Each road has following information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Name -- String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Geometry -- sequence of lines.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Line – Start point, End point and length.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/>
              <a:t>Q1: Design a Database schema (</a:t>
            </a:r>
            <a:r>
              <a:rPr lang="en-US" sz="2400" b="1" dirty="0" err="1"/>
              <a:t>atleast</a:t>
            </a:r>
            <a:r>
              <a:rPr lang="en-US" sz="2400" b="1" dirty="0"/>
              <a:t> 2NF) for this data, reduce redundancy as much as possible.</a:t>
            </a:r>
          </a:p>
        </p:txBody>
      </p:sp>
    </p:spTree>
    <p:extLst>
      <p:ext uri="{BB962C8B-B14F-4D97-AF65-F5344CB8AC3E}">
        <p14:creationId xmlns:p14="http://schemas.microsoft.com/office/powerpoint/2010/main" val="136690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7455" y="96787"/>
            <a:ext cx="10972800" cy="1143000"/>
          </a:xfrm>
        </p:spPr>
        <p:txBody>
          <a:bodyPr/>
          <a:lstStyle/>
          <a:p>
            <a:r>
              <a:rPr lang="en-US" altLang="en-US" dirty="0"/>
              <a:t>Is rational database sufficient? </a:t>
            </a:r>
          </a:p>
        </p:txBody>
      </p:sp>
      <p:pic>
        <p:nvPicPr>
          <p:cNvPr id="496647" name="Picture 7" descr="planar_n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55" y="1505569"/>
            <a:ext cx="4447309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4122078" y="1937226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775715" y="3096389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498624" y="4130862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249242" y="2292826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013909" y="3318062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260919" y="2219987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086520" y="2812340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325605" y="3899954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348118" y="3687516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323154" y="240208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514055" y="273950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870190" y="295801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158947" y="331806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254466" y="3672427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060681" y="417517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833342" y="448330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406164" y="44455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899066" y="433897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3908691" y="210215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585823" y="223016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966491" y="173102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570927" y="152156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234345" y="14802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911813" y="151193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2582256" y="157515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2091847" y="166530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597701" y="1864387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648749" y="231931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989751" y="240208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325605" y="251065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809717" y="253775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3423641" y="271896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285393" y="309517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46022" y="258349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471469" y="288517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841530" y="299314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2203179" y="311867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2544564" y="324453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372593" y="334774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548934" y="353850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548934" y="386892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724667" y="371768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775715" y="337061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912779" y="320811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845657" y="359958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989914" y="389995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1239534" y="413086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1546653" y="428508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1870075" y="440917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2203179" y="44455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2595612" y="44455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3041683" y="438130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739434" y="35988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2203179" y="365109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1581977" y="391606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1972171" y="400921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054592"/>
              </p:ext>
            </p:extLst>
          </p:nvPr>
        </p:nvGraphicFramePr>
        <p:xfrm>
          <a:off x="6863097" y="1487777"/>
          <a:ext cx="324106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Road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Road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MG</a:t>
                      </a:r>
                      <a:r>
                        <a:rPr lang="en-US" baseline="0" dirty="0"/>
                        <a:t> Road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4542514" y="3414417"/>
            <a:ext cx="12904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R1</a:t>
            </a:r>
          </a:p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MG Road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339692" y="2204056"/>
            <a:ext cx="720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R1P1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65103" y="2552266"/>
            <a:ext cx="720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R1P2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48567" y="2802808"/>
            <a:ext cx="720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R1P3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30024" y="1787608"/>
            <a:ext cx="7209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</a:rPr>
              <a:t>P0</a:t>
            </a: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93793"/>
              </p:ext>
            </p:extLst>
          </p:nvPr>
        </p:nvGraphicFramePr>
        <p:xfrm>
          <a:off x="6261162" y="3047389"/>
          <a:ext cx="538770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954">
                  <a:extLst>
                    <a:ext uri="{9D8B030D-6E8A-4147-A177-3AD203B41FA5}">
                      <a16:colId xmlns:a16="http://schemas.microsoft.com/office/drawing/2014/main" val="2111377369"/>
                    </a:ext>
                  </a:extLst>
                </a:gridCol>
                <a:gridCol w="702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Road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</a:t>
                      </a:r>
                      <a:r>
                        <a:rPr lang="en-US" dirty="0" err="1"/>
                        <a:t>seg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Spoint_Long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endParaRPr lang="en-US" dirty="0"/>
                    </a:p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75953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83505"/>
                  </a:ext>
                </a:extLst>
              </a:tr>
            </a:tbl>
          </a:graphicData>
        </a:graphic>
      </p:graphicFrame>
      <p:sp>
        <p:nvSpPr>
          <p:cNvPr id="82" name="Rounded Rectangle 1"/>
          <p:cNvSpPr/>
          <p:nvPr/>
        </p:nvSpPr>
        <p:spPr>
          <a:xfrm>
            <a:off x="5915819" y="5075582"/>
            <a:ext cx="5934436" cy="1320524"/>
          </a:xfrm>
          <a:prstGeom prst="roundRect">
            <a:avLst/>
          </a:prstGeom>
          <a:noFill/>
          <a:ln w="22225">
            <a:solidFill>
              <a:srgbClr val="00206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/>
              <a:t>Q1: Write an SQL query to retrieve all the line segments of MG road in order.</a:t>
            </a:r>
          </a:p>
        </p:txBody>
      </p:sp>
    </p:spTree>
    <p:extLst>
      <p:ext uri="{BB962C8B-B14F-4D97-AF65-F5344CB8AC3E}">
        <p14:creationId xmlns:p14="http://schemas.microsoft.com/office/powerpoint/2010/main" val="97338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7455" y="96787"/>
            <a:ext cx="10972800" cy="780616"/>
          </a:xfrm>
        </p:spPr>
        <p:txBody>
          <a:bodyPr/>
          <a:lstStyle/>
          <a:p>
            <a:r>
              <a:rPr lang="en-US" altLang="en-US" dirty="0"/>
              <a:t>Is rational database sufficient?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83782"/>
              </p:ext>
            </p:extLst>
          </p:nvPr>
        </p:nvGraphicFramePr>
        <p:xfrm>
          <a:off x="7309541" y="854357"/>
          <a:ext cx="324106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Road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Road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MG</a:t>
                      </a:r>
                      <a:r>
                        <a:rPr lang="en-US" baseline="0" dirty="0"/>
                        <a:t> Road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546837"/>
              </p:ext>
            </p:extLst>
          </p:nvPr>
        </p:nvGraphicFramePr>
        <p:xfrm>
          <a:off x="6294341" y="2083271"/>
          <a:ext cx="538770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954">
                  <a:extLst>
                    <a:ext uri="{9D8B030D-6E8A-4147-A177-3AD203B41FA5}">
                      <a16:colId xmlns:a16="http://schemas.microsoft.com/office/drawing/2014/main" val="2111377369"/>
                    </a:ext>
                  </a:extLst>
                </a:gridCol>
                <a:gridCol w="702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Road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</a:t>
                      </a:r>
                      <a:r>
                        <a:rPr lang="en-US" dirty="0" err="1"/>
                        <a:t>seg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Spoint_Long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endParaRPr lang="en-US" dirty="0"/>
                    </a:p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75953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83505"/>
                  </a:ext>
                </a:extLst>
              </a:tr>
            </a:tbl>
          </a:graphicData>
        </a:graphic>
      </p:graphicFrame>
      <p:pic>
        <p:nvPicPr>
          <p:cNvPr id="74" name="Picture 7" descr="planar_n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4" y="1510310"/>
            <a:ext cx="4447309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Oval 75"/>
          <p:cNvSpPr/>
          <p:nvPr/>
        </p:nvSpPr>
        <p:spPr>
          <a:xfrm>
            <a:off x="4122078" y="1924663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3775715" y="3083826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498624" y="4118299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3249242" y="2280263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3013909" y="3305499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1260919" y="2207424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1086520" y="2799777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2325605" y="3887391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1348118" y="3674953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4323154" y="238952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4514055" y="272693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4870190" y="294545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5158947" y="330549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5254466" y="365986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5060681" y="416260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4833342" y="447074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4406164" y="44330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3899066" y="432641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3908691" y="208959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585823" y="221760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3966491" y="171845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3570927" y="150900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3234345" y="146767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2911813" y="149937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2582256" y="156259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2091847" y="16784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597701" y="185182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1648749" y="230675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1989751" y="238952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2325605" y="249809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2809717" y="252519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3423641" y="270640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3285393" y="308261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1246022" y="257092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1471469" y="287261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1841530" y="298058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2203179" y="310610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2544564" y="323197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3372593" y="3335177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3548934" y="352594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/>
          <p:nvPr/>
        </p:nvSpPr>
        <p:spPr>
          <a:xfrm>
            <a:off x="3548934" y="385636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3724667" y="370511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3775715" y="335805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912779" y="319555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845657" y="358702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/>
          <p:nvPr/>
        </p:nvSpPr>
        <p:spPr>
          <a:xfrm>
            <a:off x="989914" y="388739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/>
          <p:nvPr/>
        </p:nvSpPr>
        <p:spPr>
          <a:xfrm>
            <a:off x="1239534" y="411829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/>
          <p:nvPr/>
        </p:nvSpPr>
        <p:spPr>
          <a:xfrm>
            <a:off x="1546653" y="427252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Oval 129"/>
          <p:cNvSpPr/>
          <p:nvPr/>
        </p:nvSpPr>
        <p:spPr>
          <a:xfrm>
            <a:off x="1870075" y="439661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Oval 130"/>
          <p:cNvSpPr/>
          <p:nvPr/>
        </p:nvSpPr>
        <p:spPr>
          <a:xfrm>
            <a:off x="2203179" y="44330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/>
          <p:nvPr/>
        </p:nvSpPr>
        <p:spPr>
          <a:xfrm>
            <a:off x="2595612" y="44330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3041683" y="436874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1739434" y="35863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2203179" y="363853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Oval 135"/>
          <p:cNvSpPr/>
          <p:nvPr/>
        </p:nvSpPr>
        <p:spPr>
          <a:xfrm>
            <a:off x="1581977" y="390350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1972171" y="399664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8" name="Picture 4" descr="http://www.lovethesepics.com/wp-content/uploads/2012/12/Crater-Lake-at-the-Mouth-of-Taal-Volcano-in-Luzon-Philipp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5" y="3894657"/>
            <a:ext cx="555369" cy="3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http://www.lovethesepics.com/wp-content/uploads/2012/12/Crater-Lake-at-the-Mouth-of-Taal-Volcano-in-Luzon-Philipp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114" y="4526248"/>
            <a:ext cx="555369" cy="3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4" descr="http://www.lovethesepics.com/wp-content/uploads/2012/12/Crater-Lake-at-the-Mouth-of-Taal-Volcano-in-Luzon-Philipp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68" y="2357618"/>
            <a:ext cx="555369" cy="3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/>
          <p:cNvSpPr/>
          <p:nvPr/>
        </p:nvSpPr>
        <p:spPr>
          <a:xfrm>
            <a:off x="1476170" y="5163263"/>
            <a:ext cx="27331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What if we also have data on lakes?</a:t>
            </a:r>
          </a:p>
        </p:txBody>
      </p:sp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441274"/>
              </p:ext>
            </p:extLst>
          </p:nvPr>
        </p:nvGraphicFramePr>
        <p:xfrm>
          <a:off x="7578750" y="3881808"/>
          <a:ext cx="2744693" cy="109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663">
                <a:tc>
                  <a:txBody>
                    <a:bodyPr/>
                    <a:lstStyle/>
                    <a:p>
                      <a:r>
                        <a:rPr lang="en-US" dirty="0"/>
                        <a:t>Lake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Road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Lake1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Calhoun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3" name="Table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3142"/>
              </p:ext>
            </p:extLst>
          </p:nvPr>
        </p:nvGraphicFramePr>
        <p:xfrm>
          <a:off x="6493567" y="5040265"/>
          <a:ext cx="5587221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7894">
                  <a:extLst>
                    <a:ext uri="{9D8B030D-6E8A-4147-A177-3AD203B41FA5}">
                      <a16:colId xmlns:a16="http://schemas.microsoft.com/office/drawing/2014/main" val="2111377369"/>
                    </a:ext>
                  </a:extLst>
                </a:gridCol>
                <a:gridCol w="645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3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Lake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</a:t>
                      </a:r>
                      <a:r>
                        <a:rPr lang="en-US" dirty="0" err="1"/>
                        <a:t>seg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Spoint_Long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endParaRPr lang="en-US" dirty="0"/>
                    </a:p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Lake1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Lake1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75953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83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41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7455" y="96787"/>
            <a:ext cx="10972800" cy="780616"/>
          </a:xfrm>
        </p:spPr>
        <p:txBody>
          <a:bodyPr/>
          <a:lstStyle/>
          <a:p>
            <a:r>
              <a:rPr lang="en-US" altLang="en-US" dirty="0"/>
              <a:t>Is rational database sufficient?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309541" y="854357"/>
          <a:ext cx="324106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Road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Road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MG</a:t>
                      </a:r>
                      <a:r>
                        <a:rPr lang="en-US" baseline="0" dirty="0"/>
                        <a:t> Road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/>
          </p:nvPr>
        </p:nvGraphicFramePr>
        <p:xfrm>
          <a:off x="6294341" y="2083271"/>
          <a:ext cx="538770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954">
                  <a:extLst>
                    <a:ext uri="{9D8B030D-6E8A-4147-A177-3AD203B41FA5}">
                      <a16:colId xmlns:a16="http://schemas.microsoft.com/office/drawing/2014/main" val="2111377369"/>
                    </a:ext>
                  </a:extLst>
                </a:gridCol>
                <a:gridCol w="702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Road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</a:t>
                      </a:r>
                      <a:r>
                        <a:rPr lang="en-US" dirty="0" err="1"/>
                        <a:t>seg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Spoint_Long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endParaRPr lang="en-US" dirty="0"/>
                    </a:p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75953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83505"/>
                  </a:ext>
                </a:extLst>
              </a:tr>
            </a:tbl>
          </a:graphicData>
        </a:graphic>
      </p:graphicFrame>
      <p:pic>
        <p:nvPicPr>
          <p:cNvPr id="74" name="Picture 7" descr="planar_n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4" y="1510310"/>
            <a:ext cx="4447309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Oval 75"/>
          <p:cNvSpPr/>
          <p:nvPr/>
        </p:nvSpPr>
        <p:spPr>
          <a:xfrm>
            <a:off x="4122078" y="1924663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3775715" y="3083826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498624" y="4118299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3249242" y="2280263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3013909" y="3305499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1260919" y="2207424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1086520" y="2799777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2325605" y="3887391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1348118" y="3674953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4323154" y="238952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4514055" y="272693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4870190" y="294545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5158947" y="330549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5254466" y="365986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5060681" y="416260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4833342" y="447074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4406164" y="44330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3899066" y="432641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3908691" y="208959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585823" y="221760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3966491" y="171845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3570927" y="150900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3234345" y="146767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2911813" y="149937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2582256" y="156259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2091847" y="16784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597701" y="185182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1648749" y="230675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1989751" y="238952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2325605" y="249809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2809717" y="252519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3423641" y="270640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3285393" y="308261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1246022" y="257092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1471469" y="287261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1841530" y="298058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2203179" y="310610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2544564" y="323197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3372593" y="3335177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3548934" y="352594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/>
          <p:nvPr/>
        </p:nvSpPr>
        <p:spPr>
          <a:xfrm>
            <a:off x="3548934" y="385636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3724667" y="370511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3775715" y="335805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912779" y="319555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845657" y="358702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/>
          <p:nvPr/>
        </p:nvSpPr>
        <p:spPr>
          <a:xfrm>
            <a:off x="989914" y="388739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/>
          <p:nvPr/>
        </p:nvSpPr>
        <p:spPr>
          <a:xfrm>
            <a:off x="1239534" y="411829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/>
          <p:nvPr/>
        </p:nvSpPr>
        <p:spPr>
          <a:xfrm>
            <a:off x="1546653" y="427252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Oval 129"/>
          <p:cNvSpPr/>
          <p:nvPr/>
        </p:nvSpPr>
        <p:spPr>
          <a:xfrm>
            <a:off x="1870075" y="439661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Oval 130"/>
          <p:cNvSpPr/>
          <p:nvPr/>
        </p:nvSpPr>
        <p:spPr>
          <a:xfrm>
            <a:off x="2203179" y="44330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/>
          <p:nvPr/>
        </p:nvSpPr>
        <p:spPr>
          <a:xfrm>
            <a:off x="2595612" y="44330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3041683" y="436874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1739434" y="35863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2203179" y="363853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Oval 135"/>
          <p:cNvSpPr/>
          <p:nvPr/>
        </p:nvSpPr>
        <p:spPr>
          <a:xfrm>
            <a:off x="1581977" y="390350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1972171" y="399664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8" name="Picture 4" descr="http://www.lovethesepics.com/wp-content/uploads/2012/12/Crater-Lake-at-the-Mouth-of-Taal-Volcano-in-Luzon-Philipp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5" y="3894657"/>
            <a:ext cx="555369" cy="3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http://www.lovethesepics.com/wp-content/uploads/2012/12/Crater-Lake-at-the-Mouth-of-Taal-Volcano-in-Luzon-Philipp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114" y="4526248"/>
            <a:ext cx="555369" cy="3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4" descr="http://www.lovethesepics.com/wp-content/uploads/2012/12/Crater-Lake-at-the-Mouth-of-Taal-Volcano-in-Luzon-Philipp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68" y="2357618"/>
            <a:ext cx="555369" cy="3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2" name="Table 141"/>
          <p:cNvGraphicFramePr>
            <a:graphicFrameLocks noGrp="1"/>
          </p:cNvGraphicFramePr>
          <p:nvPr>
            <p:extLst/>
          </p:nvPr>
        </p:nvGraphicFramePr>
        <p:xfrm>
          <a:off x="7578750" y="3881808"/>
          <a:ext cx="2744693" cy="109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663">
                <a:tc>
                  <a:txBody>
                    <a:bodyPr/>
                    <a:lstStyle/>
                    <a:p>
                      <a:r>
                        <a:rPr lang="en-US" dirty="0"/>
                        <a:t>Lake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Road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Lake1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Calhoun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3" name="Table 142"/>
          <p:cNvGraphicFramePr>
            <a:graphicFrameLocks noGrp="1"/>
          </p:cNvGraphicFramePr>
          <p:nvPr>
            <p:extLst/>
          </p:nvPr>
        </p:nvGraphicFramePr>
        <p:xfrm>
          <a:off x="6493567" y="5040265"/>
          <a:ext cx="5587221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7894">
                  <a:extLst>
                    <a:ext uri="{9D8B030D-6E8A-4147-A177-3AD203B41FA5}">
                      <a16:colId xmlns:a16="http://schemas.microsoft.com/office/drawing/2014/main" val="2111377369"/>
                    </a:ext>
                  </a:extLst>
                </a:gridCol>
                <a:gridCol w="645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3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Lake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</a:t>
                      </a:r>
                      <a:r>
                        <a:rPr lang="en-US" dirty="0" err="1"/>
                        <a:t>seg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Spoint_Long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endParaRPr lang="en-US" dirty="0"/>
                    </a:p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Lake1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Lake1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75953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83505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746336" y="5776078"/>
            <a:ext cx="5252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Query: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0070C0"/>
                </a:solidFill>
              </a:rPr>
              <a:t>Write an SQL query to retrieve all roads which are alongside lakes.</a:t>
            </a:r>
          </a:p>
        </p:txBody>
      </p:sp>
    </p:spTree>
    <p:extLst>
      <p:ext uri="{BB962C8B-B14F-4D97-AF65-F5344CB8AC3E}">
        <p14:creationId xmlns:p14="http://schemas.microsoft.com/office/powerpoint/2010/main" val="1879623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7455" y="96787"/>
            <a:ext cx="10972800" cy="780616"/>
          </a:xfrm>
        </p:spPr>
        <p:txBody>
          <a:bodyPr/>
          <a:lstStyle/>
          <a:p>
            <a:r>
              <a:rPr lang="en-US" altLang="en-US" dirty="0"/>
              <a:t>Is rational database sufficient?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309541" y="854357"/>
          <a:ext cx="324106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Road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Road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MG</a:t>
                      </a:r>
                      <a:r>
                        <a:rPr lang="en-US" baseline="0" dirty="0"/>
                        <a:t> Road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/>
          </p:nvPr>
        </p:nvGraphicFramePr>
        <p:xfrm>
          <a:off x="6294341" y="2083271"/>
          <a:ext cx="538770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954">
                  <a:extLst>
                    <a:ext uri="{9D8B030D-6E8A-4147-A177-3AD203B41FA5}">
                      <a16:colId xmlns:a16="http://schemas.microsoft.com/office/drawing/2014/main" val="2111377369"/>
                    </a:ext>
                  </a:extLst>
                </a:gridCol>
                <a:gridCol w="702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Road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</a:t>
                      </a:r>
                      <a:r>
                        <a:rPr lang="en-US" dirty="0" err="1"/>
                        <a:t>seg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Spoint_Long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endParaRPr lang="en-US" dirty="0"/>
                    </a:p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75953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83505"/>
                  </a:ext>
                </a:extLst>
              </a:tr>
            </a:tbl>
          </a:graphicData>
        </a:graphic>
      </p:graphicFrame>
      <p:pic>
        <p:nvPicPr>
          <p:cNvPr id="74" name="Picture 7" descr="planar_n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4" y="1510310"/>
            <a:ext cx="4447309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Oval 75"/>
          <p:cNvSpPr/>
          <p:nvPr/>
        </p:nvSpPr>
        <p:spPr>
          <a:xfrm>
            <a:off x="4122078" y="1924663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3775715" y="3083826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498624" y="4118299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3249242" y="2280263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3013909" y="3305499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1260919" y="2207424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1086520" y="2799777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2325605" y="3887391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1348118" y="3674953"/>
            <a:ext cx="174399" cy="1456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4323154" y="238952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4514055" y="272693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4870190" y="294545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5158947" y="330549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5254466" y="365986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5060681" y="416260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4833342" y="447074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4406164" y="44330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3899066" y="432641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3908691" y="208959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585823" y="221760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3966491" y="171845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3570927" y="150900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3234345" y="146767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2911813" y="149937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2582256" y="156259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2091847" y="167849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597701" y="1851824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1648749" y="230675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1989751" y="238952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2325605" y="249809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2809717" y="252519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3423641" y="270640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3285393" y="308261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1246022" y="257092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1471469" y="287261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1841530" y="298058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2203179" y="310610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2544564" y="323197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3372593" y="3335177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3548934" y="352594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/>
          <p:nvPr/>
        </p:nvSpPr>
        <p:spPr>
          <a:xfrm>
            <a:off x="3548934" y="385636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3724667" y="3705118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3775715" y="335805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912779" y="3195550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845657" y="358702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/>
          <p:nvPr/>
        </p:nvSpPr>
        <p:spPr>
          <a:xfrm>
            <a:off x="989914" y="3887391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/>
          <p:nvPr/>
        </p:nvSpPr>
        <p:spPr>
          <a:xfrm>
            <a:off x="1239534" y="411829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/>
          <p:nvPr/>
        </p:nvSpPr>
        <p:spPr>
          <a:xfrm>
            <a:off x="1546653" y="427252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Oval 129"/>
          <p:cNvSpPr/>
          <p:nvPr/>
        </p:nvSpPr>
        <p:spPr>
          <a:xfrm>
            <a:off x="1870075" y="439661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Oval 130"/>
          <p:cNvSpPr/>
          <p:nvPr/>
        </p:nvSpPr>
        <p:spPr>
          <a:xfrm>
            <a:off x="2203179" y="44330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/>
          <p:nvPr/>
        </p:nvSpPr>
        <p:spPr>
          <a:xfrm>
            <a:off x="2595612" y="44330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3041683" y="4368742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1739434" y="3586335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2203179" y="3638533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Oval 135"/>
          <p:cNvSpPr/>
          <p:nvPr/>
        </p:nvSpPr>
        <p:spPr>
          <a:xfrm>
            <a:off x="1581977" y="3903506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1972171" y="3996649"/>
            <a:ext cx="102096" cy="728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8" name="Picture 4" descr="http://www.lovethesepics.com/wp-content/uploads/2012/12/Crater-Lake-at-the-Mouth-of-Taal-Volcano-in-Luzon-Philipp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5" y="3894657"/>
            <a:ext cx="555369" cy="3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http://www.lovethesepics.com/wp-content/uploads/2012/12/Crater-Lake-at-the-Mouth-of-Taal-Volcano-in-Luzon-Philipp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114" y="4526248"/>
            <a:ext cx="555369" cy="3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4" descr="http://www.lovethesepics.com/wp-content/uploads/2012/12/Crater-Lake-at-the-Mouth-of-Taal-Volcano-in-Luzon-Philippin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68" y="2357618"/>
            <a:ext cx="555369" cy="3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2" name="Table 141"/>
          <p:cNvGraphicFramePr>
            <a:graphicFrameLocks noGrp="1"/>
          </p:cNvGraphicFramePr>
          <p:nvPr>
            <p:extLst/>
          </p:nvPr>
        </p:nvGraphicFramePr>
        <p:xfrm>
          <a:off x="7578750" y="3881808"/>
          <a:ext cx="2744693" cy="109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663">
                <a:tc>
                  <a:txBody>
                    <a:bodyPr/>
                    <a:lstStyle/>
                    <a:p>
                      <a:r>
                        <a:rPr lang="en-US" dirty="0"/>
                        <a:t>Lake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Road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Lake1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Calhoun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79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3" name="Table 142"/>
          <p:cNvGraphicFramePr>
            <a:graphicFrameLocks noGrp="1"/>
          </p:cNvGraphicFramePr>
          <p:nvPr>
            <p:extLst/>
          </p:nvPr>
        </p:nvGraphicFramePr>
        <p:xfrm>
          <a:off x="6493567" y="5040265"/>
          <a:ext cx="5587221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7894">
                  <a:extLst>
                    <a:ext uri="{9D8B030D-6E8A-4147-A177-3AD203B41FA5}">
                      <a16:colId xmlns:a16="http://schemas.microsoft.com/office/drawing/2014/main" val="2111377369"/>
                    </a:ext>
                  </a:extLst>
                </a:gridCol>
                <a:gridCol w="645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3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Lake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 </a:t>
                      </a:r>
                      <a:r>
                        <a:rPr lang="en-US" dirty="0" err="1"/>
                        <a:t>seg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Spoint_Long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Epoint</a:t>
                      </a:r>
                      <a:endParaRPr lang="en-US" dirty="0"/>
                    </a:p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Lake1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P0.y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Lake1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R1P1.y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75953"/>
                  </a:ext>
                </a:extLst>
              </a:tr>
              <a:tr h="307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83505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746336" y="5776078"/>
            <a:ext cx="5252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Query: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0070C0"/>
                </a:solidFill>
              </a:rPr>
              <a:t>Write an SQL query to retrieve all roads which are alongside lakes.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2500004" y="2799778"/>
            <a:ext cx="7240344" cy="1159144"/>
          </a:xfrm>
          <a:prstGeom prst="roundRect">
            <a:avLst/>
          </a:prstGeom>
          <a:solidFill>
            <a:schemeClr val="bg1"/>
          </a:solidFill>
          <a:effectLst>
            <a:glow rad="381000">
              <a:schemeClr val="bg1">
                <a:lumMod val="85000"/>
                <a:alpha val="40000"/>
              </a:schemeClr>
            </a:glow>
            <a:outerShdw blurRad="63500" dist="12700" dir="5400000" sx="104000" sy="104000" rotWithShape="0">
              <a:srgbClr val="000000">
                <a:alpha val="24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Spatial data and operations need more than the traditional relational 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643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1445</Words>
  <Application>Microsoft Office PowerPoint</Application>
  <PresentationFormat>Widescreen</PresentationFormat>
  <Paragraphs>368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Times New Roman</vt:lpstr>
      <vt:lpstr>Wingdings</vt:lpstr>
      <vt:lpstr>Presentation level design</vt:lpstr>
      <vt:lpstr>Introduction to Spatial Computing CSE 555</vt:lpstr>
      <vt:lpstr>Database Support For Spatial Data</vt:lpstr>
      <vt:lpstr>Database Support</vt:lpstr>
      <vt:lpstr>Are relational databases good enough for spatial data??</vt:lpstr>
      <vt:lpstr>Is rational database sufficient? </vt:lpstr>
      <vt:lpstr>Is rational database sufficient? </vt:lpstr>
      <vt:lpstr>Is rational database sufficient? </vt:lpstr>
      <vt:lpstr>Is rational database sufficient? </vt:lpstr>
      <vt:lpstr>Is rational database sufficient? </vt:lpstr>
      <vt:lpstr>Some other query examples</vt:lpstr>
      <vt:lpstr>PowerPoint Presentation</vt:lpstr>
      <vt:lpstr>Spatial Data Vs Relational Data</vt:lpstr>
      <vt:lpstr>Building a System of Spatial Data</vt:lpstr>
      <vt:lpstr>Conceptual Modeling of Spatial Data</vt:lpstr>
      <vt:lpstr>Conceptual data model</vt:lpstr>
      <vt:lpstr>Background on Entity relationship model</vt:lpstr>
      <vt:lpstr>Background on Entity relationship model</vt:lpstr>
      <vt:lpstr>PowerPoint Presentation</vt:lpstr>
      <vt:lpstr>Background on Entity relationship model</vt:lpstr>
      <vt:lpstr>Extended Entity Relationship model</vt:lpstr>
      <vt:lpstr>Extended Entity Relationship model</vt:lpstr>
      <vt:lpstr>Extended Entity Relationship model</vt:lpstr>
      <vt:lpstr>EER for spatial information #1</vt:lpstr>
      <vt:lpstr>Pop Question</vt:lpstr>
      <vt:lpstr>EER for spatial information #2</vt:lpstr>
      <vt:lpstr>Pop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2016-08-10T15:15:38Z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