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43"/>
  </p:notesMasterIdLst>
  <p:handoutMasterIdLst>
    <p:handoutMasterId r:id="rId44"/>
  </p:handoutMasterIdLst>
  <p:sldIdLst>
    <p:sldId id="257" r:id="rId3"/>
    <p:sldId id="277"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299" r:id="rId19"/>
    <p:sldId id="279" r:id="rId20"/>
    <p:sldId id="278" r:id="rId21"/>
    <p:sldId id="280" r:id="rId22"/>
    <p:sldId id="281" r:id="rId23"/>
    <p:sldId id="298" r:id="rId24"/>
    <p:sldId id="276" r:id="rId25"/>
    <p:sldId id="316" r:id="rId26"/>
    <p:sldId id="317" r:id="rId27"/>
    <p:sldId id="318" r:id="rId28"/>
    <p:sldId id="319" r:id="rId29"/>
    <p:sldId id="320" r:id="rId30"/>
    <p:sldId id="321" r:id="rId31"/>
    <p:sldId id="322" r:id="rId32"/>
    <p:sldId id="323" r:id="rId33"/>
    <p:sldId id="324" r:id="rId34"/>
    <p:sldId id="293" r:id="rId35"/>
    <p:sldId id="325" r:id="rId36"/>
    <p:sldId id="294" r:id="rId37"/>
    <p:sldId id="295" r:id="rId38"/>
    <p:sldId id="326" r:id="rId39"/>
    <p:sldId id="327" r:id="rId40"/>
    <p:sldId id="296" r:id="rId41"/>
    <p:sldId id="2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18" autoAdjust="0"/>
    <p:restoredTop sz="94660"/>
  </p:normalViewPr>
  <p:slideViewPr>
    <p:cSldViewPr snapToGrid="0">
      <p:cViewPr varScale="1">
        <p:scale>
          <a:sx n="72" d="100"/>
          <a:sy n="72" d="100"/>
        </p:scale>
        <p:origin x="390" y="72"/>
      </p:cViewPr>
      <p:guideLst/>
    </p:cSldViewPr>
  </p:slid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8/16/2016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8/16/2016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t>1</a:t>
            </a:fld>
            <a:endParaRPr lang="en-US"/>
          </a:p>
        </p:txBody>
      </p:sp>
    </p:spTree>
    <p:extLst>
      <p:ext uri="{BB962C8B-B14F-4D97-AF65-F5344CB8AC3E}">
        <p14:creationId xmlns:p14="http://schemas.microsoft.com/office/powerpoint/2010/main" val="79833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a:t>Click to edit Master title style</a:t>
            </a:r>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8/16/2016</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8/16/2016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8/16/2016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8/16/2016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a:t>Click to edit Master title style</a:t>
            </a:r>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8/16/2016</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8/16/2016</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a:t>Click to edit Master title style</a:t>
            </a:r>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8/16/2016</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8/16/2016</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8/16/2016</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8/16/2016</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8/16/2016</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8/16/2016</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056115"/>
            <a:ext cx="9144000" cy="524123"/>
          </a:xfrm>
        </p:spPr>
        <p:txBody>
          <a:bodyPr>
            <a:normAutofit/>
          </a:bodyPr>
          <a:lstStyle/>
          <a:p>
            <a:r>
              <a:rPr lang="en-US" dirty="0"/>
              <a:t>Fundamental Spatial Concepts</a:t>
            </a:r>
          </a:p>
          <a:p>
            <a:endParaRPr lang="en-US" dirty="0"/>
          </a:p>
          <a:p>
            <a:endParaRPr lang="en-US" dirty="0"/>
          </a:p>
          <a:p>
            <a:endParaRPr lang="en-US" dirty="0"/>
          </a:p>
          <a:p>
            <a:endParaRPr lang="en-US" dirty="0"/>
          </a:p>
        </p:txBody>
      </p:sp>
      <p:sp>
        <p:nvSpPr>
          <p:cNvPr id="2" name="Title 1"/>
          <p:cNvSpPr>
            <a:spLocks noGrp="1"/>
          </p:cNvSpPr>
          <p:nvPr>
            <p:ph type="ctrTitle"/>
          </p:nvPr>
        </p:nvSpPr>
        <p:spPr/>
        <p:txBody>
          <a:bodyPr>
            <a:normAutofit/>
          </a:bodyPr>
          <a:lstStyle/>
          <a:p>
            <a:r>
              <a:rPr lang="en-US" sz="4500" dirty="0"/>
              <a:t>Introduction to Spatial Computing CSE 555</a:t>
            </a:r>
          </a:p>
        </p:txBody>
      </p:sp>
      <p:sp>
        <p:nvSpPr>
          <p:cNvPr id="4" name="Rectangle 3"/>
          <p:cNvSpPr/>
          <p:nvPr/>
        </p:nvSpPr>
        <p:spPr>
          <a:xfrm>
            <a:off x="406960" y="6519446"/>
            <a:ext cx="12150811" cy="338554"/>
          </a:xfrm>
          <a:prstGeom prst="rect">
            <a:avLst/>
          </a:prstGeom>
        </p:spPr>
        <p:txBody>
          <a:bodyPr wrap="square">
            <a:spAutoFit/>
          </a:bodyPr>
          <a:lstStyle/>
          <a:p>
            <a:r>
              <a:rPr lang="en-US" sz="1600" dirty="0"/>
              <a:t>Some slides adapted from </a:t>
            </a:r>
            <a:r>
              <a:rPr lang="en-US" altLang="en-US" sz="1600" dirty="0" err="1"/>
              <a:t>Worboys</a:t>
            </a:r>
            <a:r>
              <a:rPr lang="en-US" altLang="en-US" sz="1600" dirty="0"/>
              <a:t> and </a:t>
            </a:r>
            <a:r>
              <a:rPr lang="en-US" altLang="en-US" sz="1600" dirty="0" err="1"/>
              <a:t>Duckham</a:t>
            </a:r>
            <a:r>
              <a:rPr lang="en-US" altLang="en-US" sz="1600" dirty="0"/>
              <a:t> (2004) </a:t>
            </a:r>
            <a:r>
              <a:rPr lang="en-US" altLang="en-US" sz="1600" i="1" dirty="0"/>
              <a:t>GIS: A Computing Perspective</a:t>
            </a:r>
            <a:r>
              <a:rPr lang="en-US" altLang="en-US" sz="1600" dirty="0"/>
              <a:t>, Second Edition, CRC Press</a:t>
            </a:r>
          </a:p>
        </p:txBody>
      </p:sp>
    </p:spTree>
    <p:extLst>
      <p:ext uri="{BB962C8B-B14F-4D97-AF65-F5344CB8AC3E}">
        <p14:creationId xmlns:p14="http://schemas.microsoft.com/office/powerpoint/2010/main" val="82198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Layers in a GIS</a:t>
            </a:r>
            <a:endParaRPr lang="en-US" sz="4200" dirty="0"/>
          </a:p>
        </p:txBody>
      </p:sp>
      <p:sp>
        <p:nvSpPr>
          <p:cNvPr id="4" name="Rectangle 3"/>
          <p:cNvSpPr txBox="1">
            <a:spLocks noChangeArrowheads="1"/>
          </p:cNvSpPr>
          <p:nvPr/>
        </p:nvSpPr>
        <p:spPr>
          <a:xfrm>
            <a:off x="685289" y="1084385"/>
            <a:ext cx="10584495" cy="11508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400" b="1" i="1" dirty="0">
                <a:solidFill>
                  <a:schemeClr val="accent2"/>
                </a:solidFill>
              </a:rPr>
              <a:t>Can be considered as a</a:t>
            </a:r>
            <a:r>
              <a:rPr lang="en-US" altLang="en-US" sz="2400" dirty="0"/>
              <a:t> the combination of the spatial framework and the field that assigns values for each location in the framework </a:t>
            </a:r>
          </a:p>
          <a:p>
            <a:pPr lvl="1"/>
            <a:r>
              <a:rPr lang="en-US" altLang="en-US" dirty="0"/>
              <a:t>There may be many layers in a spatial database</a:t>
            </a:r>
          </a:p>
        </p:txBody>
      </p:sp>
      <p:pic>
        <p:nvPicPr>
          <p:cNvPr id="6" name="Picture 5" descr="field_lay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1200" y="2353530"/>
            <a:ext cx="5462954" cy="4227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13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Properties of Attribute Domain</a:t>
            </a:r>
            <a:endParaRPr lang="en-US" sz="4200" dirty="0"/>
          </a:p>
        </p:txBody>
      </p:sp>
      <p:sp>
        <p:nvSpPr>
          <p:cNvPr id="4" name="Rectangle 3"/>
          <p:cNvSpPr txBox="1">
            <a:spLocks noChangeArrowheads="1"/>
          </p:cNvSpPr>
          <p:nvPr/>
        </p:nvSpPr>
        <p:spPr>
          <a:xfrm>
            <a:off x="685289" y="974969"/>
            <a:ext cx="11295695"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a:t>The attribute domain may contain values which are commonly classified into four levels of measurement</a:t>
            </a:r>
          </a:p>
          <a:p>
            <a:pPr lvl="1">
              <a:spcAft>
                <a:spcPts val="1200"/>
              </a:spcAft>
            </a:pPr>
            <a:r>
              <a:rPr lang="en-US" altLang="en-US" sz="2200" b="1" i="1" dirty="0">
                <a:solidFill>
                  <a:schemeClr val="accent2"/>
                </a:solidFill>
              </a:rPr>
              <a:t>Nominal attribute</a:t>
            </a:r>
            <a:r>
              <a:rPr lang="en-US" altLang="en-US" sz="2200" dirty="0"/>
              <a:t>: simple labels; qualitative; cannot be ordered; and arithmetic operators are not permissible </a:t>
            </a:r>
          </a:p>
          <a:p>
            <a:pPr lvl="1">
              <a:spcAft>
                <a:spcPts val="1200"/>
              </a:spcAft>
            </a:pPr>
            <a:r>
              <a:rPr lang="en-US" altLang="en-US" sz="2200" b="1" i="1" dirty="0">
                <a:solidFill>
                  <a:schemeClr val="accent2"/>
                </a:solidFill>
              </a:rPr>
              <a:t>Ordinal attribute</a:t>
            </a:r>
            <a:r>
              <a:rPr lang="en-US" altLang="en-US" sz="2200" dirty="0"/>
              <a:t>: ordered labels; qualitative; and cannot be subjected to arithmetic operators, apart from ordering</a:t>
            </a:r>
          </a:p>
          <a:p>
            <a:pPr lvl="1">
              <a:spcAft>
                <a:spcPts val="1200"/>
              </a:spcAft>
            </a:pPr>
            <a:r>
              <a:rPr lang="en-US" altLang="en-US" sz="2200" b="1" i="1" dirty="0">
                <a:solidFill>
                  <a:schemeClr val="accent2"/>
                </a:solidFill>
              </a:rPr>
              <a:t>Interval attributes</a:t>
            </a:r>
            <a:r>
              <a:rPr lang="en-US" altLang="en-US" sz="2200" dirty="0"/>
              <a:t>: quantities on a scale without any fixed point; can be compared for size, with the magnitude of the difference being meaningful; the ratio of two interval attributes values is not meaningful </a:t>
            </a:r>
          </a:p>
          <a:p>
            <a:pPr lvl="1">
              <a:spcAft>
                <a:spcPts val="1200"/>
              </a:spcAft>
            </a:pPr>
            <a:r>
              <a:rPr lang="en-US" altLang="en-US" sz="2200" b="1" i="1" dirty="0">
                <a:solidFill>
                  <a:schemeClr val="accent2"/>
                </a:solidFill>
              </a:rPr>
              <a:t>Ratio attributes</a:t>
            </a:r>
            <a:r>
              <a:rPr lang="en-US" altLang="en-US" sz="2200" dirty="0"/>
              <a:t>: quantities on a scale with respect to a fixed point; can support a wide range of arithmetical operations, including addition, subtraction, multiplication, and division</a:t>
            </a:r>
          </a:p>
          <a:p>
            <a:pPr lvl="1"/>
            <a:endParaRPr lang="en-US" altLang="en-US" dirty="0"/>
          </a:p>
        </p:txBody>
      </p:sp>
    </p:spTree>
    <p:extLst>
      <p:ext uri="{BB962C8B-B14F-4D97-AF65-F5344CB8AC3E}">
        <p14:creationId xmlns:p14="http://schemas.microsoft.com/office/powerpoint/2010/main" val="323191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Continuous and differentiable fields</a:t>
            </a:r>
            <a:endParaRPr lang="en-US" sz="4200" dirty="0"/>
          </a:p>
        </p:txBody>
      </p:sp>
      <p:sp>
        <p:nvSpPr>
          <p:cNvPr id="5" name="Rectangle 3"/>
          <p:cNvSpPr txBox="1">
            <a:spLocks noChangeArrowheads="1"/>
          </p:cNvSpPr>
          <p:nvPr/>
        </p:nvSpPr>
        <p:spPr>
          <a:xfrm>
            <a:off x="771258" y="1514231"/>
            <a:ext cx="10858033" cy="33703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1200"/>
              </a:spcAft>
            </a:pPr>
            <a:r>
              <a:rPr lang="en-US" altLang="en-US" sz="2300" b="1" i="1" dirty="0">
                <a:solidFill>
                  <a:schemeClr val="accent2"/>
                </a:solidFill>
              </a:rPr>
              <a:t>Continuous</a:t>
            </a:r>
            <a:r>
              <a:rPr lang="en-US" altLang="en-US" sz="2300" dirty="0"/>
              <a:t> field: small changes in location leads to small changes in the corresponding attribute value</a:t>
            </a:r>
          </a:p>
          <a:p>
            <a:pPr>
              <a:spcAft>
                <a:spcPts val="1200"/>
              </a:spcAft>
            </a:pPr>
            <a:r>
              <a:rPr lang="en-US" altLang="en-US" sz="2300" b="1" i="1" dirty="0">
                <a:solidFill>
                  <a:schemeClr val="accent2"/>
                </a:solidFill>
              </a:rPr>
              <a:t>Differentiable</a:t>
            </a:r>
            <a:r>
              <a:rPr lang="en-US" altLang="en-US" sz="2300" dirty="0"/>
              <a:t> field: rate of change (slope) is defined everywhere</a:t>
            </a:r>
          </a:p>
          <a:p>
            <a:pPr>
              <a:spcAft>
                <a:spcPts val="1200"/>
              </a:spcAft>
            </a:pPr>
            <a:r>
              <a:rPr lang="en-US" altLang="en-US" sz="2300" dirty="0"/>
              <a:t>Spatial framework and attribute domain must be continuous for both these types of fields</a:t>
            </a:r>
          </a:p>
          <a:p>
            <a:pPr>
              <a:spcAft>
                <a:spcPts val="1200"/>
              </a:spcAft>
            </a:pPr>
            <a:r>
              <a:rPr lang="en-US" altLang="en-US" sz="2300" dirty="0"/>
              <a:t>Every differentiable field must also be continuous, but not every continuous field is differentiable</a:t>
            </a:r>
          </a:p>
        </p:txBody>
      </p:sp>
    </p:spTree>
    <p:extLst>
      <p:ext uri="{BB962C8B-B14F-4D97-AF65-F5344CB8AC3E}">
        <p14:creationId xmlns:p14="http://schemas.microsoft.com/office/powerpoint/2010/main" val="203794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One dimensional examples</a:t>
            </a:r>
            <a:endParaRPr lang="en-US" sz="4200" dirty="0"/>
          </a:p>
        </p:txBody>
      </p:sp>
      <p:sp>
        <p:nvSpPr>
          <p:cNvPr id="4" name="Rectangle 3"/>
          <p:cNvSpPr txBox="1">
            <a:spLocks noChangeArrowheads="1"/>
          </p:cNvSpPr>
          <p:nvPr/>
        </p:nvSpPr>
        <p:spPr>
          <a:xfrm>
            <a:off x="750278" y="1146908"/>
            <a:ext cx="10832123" cy="1054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dirty="0"/>
              <a:t>Fields may be plotted as a graph of attribute value against spatial framework</a:t>
            </a:r>
          </a:p>
        </p:txBody>
      </p:sp>
      <p:pic>
        <p:nvPicPr>
          <p:cNvPr id="6" name="Picture 6" descr="cont_diff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190" y="1972652"/>
            <a:ext cx="4498975" cy="287178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4"/>
          <p:cNvSpPr txBox="1">
            <a:spLocks noChangeArrowheads="1"/>
          </p:cNvSpPr>
          <p:nvPr/>
        </p:nvSpPr>
        <p:spPr bwMode="auto">
          <a:xfrm>
            <a:off x="2558540" y="5256945"/>
            <a:ext cx="6769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dirty="0"/>
              <a:t>Continuous and differentiable; the slope of the curve can be defined at every point</a:t>
            </a:r>
          </a:p>
        </p:txBody>
      </p:sp>
    </p:spTree>
    <p:extLst>
      <p:ext uri="{BB962C8B-B14F-4D97-AF65-F5344CB8AC3E}">
        <p14:creationId xmlns:p14="http://schemas.microsoft.com/office/powerpoint/2010/main" val="353005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One dimensional examples</a:t>
            </a:r>
            <a:endParaRPr lang="en-US" sz="4200" dirty="0"/>
          </a:p>
        </p:txBody>
      </p:sp>
      <p:sp>
        <p:nvSpPr>
          <p:cNvPr id="7" name="Text Box 5"/>
          <p:cNvSpPr txBox="1">
            <a:spLocks noChangeArrowheads="1"/>
          </p:cNvSpPr>
          <p:nvPr/>
        </p:nvSpPr>
        <p:spPr bwMode="auto">
          <a:xfrm>
            <a:off x="747813" y="1049322"/>
            <a:ext cx="102015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200" dirty="0"/>
              <a:t>The field is continuous (the graph is connected) but not everywhere differentiable.  There is an ambiguity in the slope, with two choices at the articulation point between the two straight line segments.</a:t>
            </a:r>
          </a:p>
        </p:txBody>
      </p:sp>
      <p:pic>
        <p:nvPicPr>
          <p:cNvPr id="9" name="Picture 7" descr="cont_diff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1476" y="2331317"/>
            <a:ext cx="4494213" cy="2868613"/>
          </a:xfrm>
          <a:prstGeom prst="rect">
            <a:avLst/>
          </a:prstGeom>
          <a:noFill/>
          <a:extLst>
            <a:ext uri="{909E8E84-426E-40DD-AFC4-6F175D3DCCD1}">
              <a14:hiddenFill xmlns:a14="http://schemas.microsoft.com/office/drawing/2010/main">
                <a:solidFill>
                  <a:srgbClr val="FFFFFF"/>
                </a:solidFill>
              </a14:hiddenFill>
            </a:ext>
          </a:extLst>
        </p:spPr>
      </p:pic>
      <p:sp>
        <p:nvSpPr>
          <p:cNvPr id="10" name="Text Box 9"/>
          <p:cNvSpPr txBox="1">
            <a:spLocks noChangeArrowheads="1"/>
          </p:cNvSpPr>
          <p:nvPr/>
        </p:nvSpPr>
        <p:spPr bwMode="auto">
          <a:xfrm>
            <a:off x="2464032" y="5608638"/>
            <a:ext cx="67691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dirty="0"/>
              <a:t>Continuous and not differentiable; the slope of the curve cannot be defined at one or more points</a:t>
            </a:r>
          </a:p>
        </p:txBody>
      </p:sp>
    </p:spTree>
    <p:extLst>
      <p:ext uri="{BB962C8B-B14F-4D97-AF65-F5344CB8AC3E}">
        <p14:creationId xmlns:p14="http://schemas.microsoft.com/office/powerpoint/2010/main" val="403733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One dimensional examples</a:t>
            </a:r>
            <a:endParaRPr lang="en-US" sz="4200" dirty="0"/>
          </a:p>
        </p:txBody>
      </p:sp>
      <p:sp>
        <p:nvSpPr>
          <p:cNvPr id="7" name="Text Box 5"/>
          <p:cNvSpPr txBox="1">
            <a:spLocks noChangeArrowheads="1"/>
          </p:cNvSpPr>
          <p:nvPr/>
        </p:nvSpPr>
        <p:spPr bwMode="auto">
          <a:xfrm>
            <a:off x="747813" y="1049322"/>
            <a:ext cx="102015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The graph is not connected and so the field in not continuous and not differentiable.</a:t>
            </a:r>
          </a:p>
        </p:txBody>
      </p:sp>
      <p:sp>
        <p:nvSpPr>
          <p:cNvPr id="10" name="Text Box 9"/>
          <p:cNvSpPr txBox="1">
            <a:spLocks noChangeArrowheads="1"/>
          </p:cNvSpPr>
          <p:nvPr/>
        </p:nvSpPr>
        <p:spPr bwMode="auto">
          <a:xfrm>
            <a:off x="2464032" y="5608638"/>
            <a:ext cx="6769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Not </a:t>
            </a:r>
            <a:r>
              <a:rPr lang="en-US" altLang="en-US" sz="1800" dirty="0"/>
              <a:t>Continuous and not differentiable; </a:t>
            </a:r>
          </a:p>
        </p:txBody>
      </p:sp>
      <p:pic>
        <p:nvPicPr>
          <p:cNvPr id="6" name="Picture 6" descr="cont_dif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1621" y="2119923"/>
            <a:ext cx="4505325"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08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Two dimensional examples</a:t>
            </a:r>
            <a:endParaRPr lang="en-US" sz="4200" dirty="0"/>
          </a:p>
        </p:txBody>
      </p:sp>
      <p:sp>
        <p:nvSpPr>
          <p:cNvPr id="7" name="Text Box 5"/>
          <p:cNvSpPr txBox="1">
            <a:spLocks noChangeArrowheads="1"/>
          </p:cNvSpPr>
          <p:nvPr/>
        </p:nvSpPr>
        <p:spPr bwMode="auto">
          <a:xfrm>
            <a:off x="747813" y="1049322"/>
            <a:ext cx="1020154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The slope is dependent on the particular location and on the bearing at that location</a:t>
            </a:r>
          </a:p>
        </p:txBody>
      </p:sp>
      <p:pic>
        <p:nvPicPr>
          <p:cNvPr id="8" name="Picture 7" descr="slope_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6421" y="2054318"/>
            <a:ext cx="5113337" cy="3827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592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Operations on Fields</a:t>
            </a:r>
            <a:endParaRPr lang="en-US" sz="4200" dirty="0"/>
          </a:p>
        </p:txBody>
      </p:sp>
      <p:sp>
        <p:nvSpPr>
          <p:cNvPr id="12" name="Rectangle 3"/>
          <p:cNvSpPr txBox="1">
            <a:spLocks noChangeArrowheads="1"/>
          </p:cNvSpPr>
          <p:nvPr/>
        </p:nvSpPr>
        <p:spPr>
          <a:xfrm>
            <a:off x="685290" y="1443213"/>
            <a:ext cx="11129108" cy="3950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600" b="1" i="1" dirty="0">
                <a:solidFill>
                  <a:srgbClr val="7030A0"/>
                </a:solidFill>
              </a:rPr>
              <a:t>A field operation takes as input one or more fields and returns a resultant field</a:t>
            </a:r>
          </a:p>
          <a:p>
            <a:r>
              <a:rPr lang="en-US" altLang="en-US" sz="2600" dirty="0"/>
              <a:t>The system of possible operations on fields in a field-based model is referred to as </a:t>
            </a:r>
            <a:r>
              <a:rPr lang="en-US" altLang="en-US" sz="2600" b="1" i="1" dirty="0">
                <a:solidFill>
                  <a:schemeClr val="accent2"/>
                </a:solidFill>
              </a:rPr>
              <a:t>map algebra</a:t>
            </a:r>
          </a:p>
          <a:p>
            <a:r>
              <a:rPr lang="en-US" altLang="en-US" sz="2600" b="1" dirty="0">
                <a:solidFill>
                  <a:srgbClr val="7030A0"/>
                </a:solidFill>
              </a:rPr>
              <a:t>Three main classes of operations</a:t>
            </a:r>
          </a:p>
          <a:p>
            <a:pPr lvl="1"/>
            <a:r>
              <a:rPr lang="en-US" altLang="en-US" sz="2600" b="1" dirty="0">
                <a:solidFill>
                  <a:srgbClr val="7030A0"/>
                </a:solidFill>
              </a:rPr>
              <a:t>Local</a:t>
            </a:r>
          </a:p>
          <a:p>
            <a:pPr lvl="1"/>
            <a:r>
              <a:rPr lang="en-US" altLang="en-US" sz="2600" b="1" dirty="0">
                <a:solidFill>
                  <a:srgbClr val="7030A0"/>
                </a:solidFill>
              </a:rPr>
              <a:t>Focal</a:t>
            </a:r>
          </a:p>
          <a:p>
            <a:pPr lvl="1"/>
            <a:r>
              <a:rPr lang="en-US" altLang="en-US" sz="2600" b="1" dirty="0">
                <a:solidFill>
                  <a:srgbClr val="7030A0"/>
                </a:solidFill>
              </a:rPr>
              <a:t>Zonal</a:t>
            </a:r>
          </a:p>
        </p:txBody>
      </p:sp>
    </p:spTree>
    <p:extLst>
      <p:ext uri="{BB962C8B-B14F-4D97-AF65-F5344CB8AC3E}">
        <p14:creationId xmlns:p14="http://schemas.microsoft.com/office/powerpoint/2010/main" val="23471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Local Operations</a:t>
            </a:r>
            <a:endParaRPr lang="en-US" sz="4200" dirty="0"/>
          </a:p>
        </p:txBody>
      </p:sp>
      <p:sp>
        <p:nvSpPr>
          <p:cNvPr id="6" name="Rectangle 3"/>
          <p:cNvSpPr txBox="1">
            <a:spLocks noChangeArrowheads="1"/>
          </p:cNvSpPr>
          <p:nvPr/>
        </p:nvSpPr>
        <p:spPr>
          <a:xfrm>
            <a:off x="976922" y="1232877"/>
            <a:ext cx="5732971" cy="31359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1200"/>
              </a:spcAft>
            </a:pPr>
            <a:r>
              <a:rPr lang="en-US" altLang="en-US" sz="2500" b="1" i="1" dirty="0">
                <a:solidFill>
                  <a:schemeClr val="accent2"/>
                </a:solidFill>
              </a:rPr>
              <a:t>Local operation: </a:t>
            </a:r>
            <a:r>
              <a:rPr lang="en-US" altLang="en-US" sz="2500" dirty="0"/>
              <a:t>acts upon one or more spatial fields to produce a new field </a:t>
            </a:r>
          </a:p>
          <a:p>
            <a:pPr>
              <a:spcAft>
                <a:spcPts val="1200"/>
              </a:spcAft>
            </a:pPr>
            <a:r>
              <a:rPr lang="en-US" altLang="en-US" sz="2500" dirty="0"/>
              <a:t>The value of the new field at any location is dependent on the values of the input field function at that location.</a:t>
            </a:r>
            <a:br>
              <a:rPr lang="en-US" altLang="en-US" sz="2500" dirty="0">
                <a:cs typeface="Arial" panose="020B0604020202020204" pitchFamily="34" charset="0"/>
              </a:rPr>
            </a:br>
            <a:endParaRPr lang="en-US" altLang="en-US" sz="2500" dirty="0">
              <a:cs typeface="Arial" panose="020B0604020202020204" pitchFamily="34" charset="0"/>
            </a:endParaRPr>
          </a:p>
        </p:txBody>
      </p:sp>
      <p:pic>
        <p:nvPicPr>
          <p:cNvPr id="7" name="Picture 6" descr="local_op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4728" y="475712"/>
            <a:ext cx="4737186" cy="6088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3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Neighborhood function</a:t>
            </a:r>
            <a:endParaRPr lang="en-US" sz="4200" dirty="0"/>
          </a:p>
        </p:txBody>
      </p:sp>
      <p:sp>
        <p:nvSpPr>
          <p:cNvPr id="4" name="Rectangle 3"/>
          <p:cNvSpPr txBox="1">
            <a:spLocks noChangeArrowheads="1"/>
          </p:cNvSpPr>
          <p:nvPr/>
        </p:nvSpPr>
        <p:spPr>
          <a:xfrm>
            <a:off x="750276" y="1107830"/>
            <a:ext cx="10879015" cy="1196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dirty="0"/>
              <a:t>Given a spatial framework </a:t>
            </a:r>
            <a:r>
              <a:rPr lang="en-US" altLang="en-US" sz="2300" i="1" dirty="0"/>
              <a:t>F</a:t>
            </a:r>
            <a:r>
              <a:rPr lang="en-US" altLang="en-US" sz="2300" dirty="0"/>
              <a:t>, a </a:t>
            </a:r>
            <a:r>
              <a:rPr lang="en-US" altLang="en-US" sz="2300" b="1" i="1" dirty="0">
                <a:solidFill>
                  <a:schemeClr val="accent2"/>
                </a:solidFill>
              </a:rPr>
              <a:t>neighborhood function</a:t>
            </a:r>
            <a:r>
              <a:rPr lang="en-US" altLang="en-US" sz="2300" dirty="0"/>
              <a:t> </a:t>
            </a:r>
            <a:br>
              <a:rPr lang="en-US" altLang="en-US" sz="2300" dirty="0"/>
            </a:br>
            <a:r>
              <a:rPr lang="en-US" altLang="en-US" sz="2300" i="1" dirty="0"/>
              <a:t>n</a:t>
            </a:r>
            <a:r>
              <a:rPr lang="en-US" altLang="en-US" sz="2300" dirty="0"/>
              <a:t> is a function that associates with each location </a:t>
            </a:r>
            <a:r>
              <a:rPr lang="en-US" altLang="en-US" sz="2300" i="1" dirty="0"/>
              <a:t>x</a:t>
            </a:r>
            <a:r>
              <a:rPr lang="en-US" altLang="en-US" sz="2300" dirty="0"/>
              <a:t> a set of locations that are “near” to </a:t>
            </a:r>
            <a:r>
              <a:rPr lang="en-US" altLang="en-US" sz="2300" i="1" dirty="0"/>
              <a:t>x</a:t>
            </a:r>
          </a:p>
          <a:p>
            <a:endParaRPr lang="en-US" altLang="en-US" dirty="0"/>
          </a:p>
        </p:txBody>
      </p:sp>
      <p:pic>
        <p:nvPicPr>
          <p:cNvPr id="5" name="Picture 4" descr="neighborhood_fun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802" y="2537312"/>
            <a:ext cx="561657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65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25046" y="3097598"/>
            <a:ext cx="10515600" cy="799221"/>
          </a:xfrm>
        </p:spPr>
        <p:txBody>
          <a:bodyPr>
            <a:normAutofit/>
          </a:bodyPr>
          <a:lstStyle/>
          <a:p>
            <a:r>
              <a:rPr lang="en-US" sz="4000" dirty="0"/>
              <a:t>Logical Data Model for Spatial Data</a:t>
            </a:r>
            <a:endParaRPr lang="en-US" sz="4200" dirty="0"/>
          </a:p>
        </p:txBody>
      </p:sp>
    </p:spTree>
    <p:extLst>
      <p:ext uri="{BB962C8B-B14F-4D97-AF65-F5344CB8AC3E}">
        <p14:creationId xmlns:p14="http://schemas.microsoft.com/office/powerpoint/2010/main" val="426497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Focal Operations</a:t>
            </a:r>
            <a:endParaRPr lang="en-US" sz="4200" dirty="0"/>
          </a:p>
        </p:txBody>
      </p:sp>
      <p:sp>
        <p:nvSpPr>
          <p:cNvPr id="5" name="Rectangle 3"/>
          <p:cNvSpPr txBox="1">
            <a:spLocks noChangeArrowheads="1"/>
          </p:cNvSpPr>
          <p:nvPr/>
        </p:nvSpPr>
        <p:spPr>
          <a:xfrm>
            <a:off x="685290" y="1310839"/>
            <a:ext cx="6457632" cy="3933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500" b="1" i="1" dirty="0">
                <a:solidFill>
                  <a:schemeClr val="accent2"/>
                </a:solidFill>
              </a:rPr>
              <a:t>Focal operation</a:t>
            </a:r>
            <a:r>
              <a:rPr lang="en-US" altLang="en-US" sz="2500" dirty="0"/>
              <a:t>: the attribute value derived at a location </a:t>
            </a:r>
            <a:r>
              <a:rPr lang="en-US" altLang="en-US" sz="2500" i="1" dirty="0"/>
              <a:t>x</a:t>
            </a:r>
            <a:r>
              <a:rPr lang="en-US" altLang="en-US" sz="2500" dirty="0"/>
              <a:t> may depend on the attributes of the input spatial field functions at </a:t>
            </a:r>
            <a:r>
              <a:rPr lang="en-US" altLang="en-US" sz="2500" i="1" dirty="0"/>
              <a:t>x</a:t>
            </a:r>
            <a:r>
              <a:rPr lang="en-US" altLang="en-US" sz="2500" dirty="0"/>
              <a:t> and the attributes of these functions in the neighborhood </a:t>
            </a:r>
            <a:r>
              <a:rPr lang="en-US" altLang="en-US" sz="2500" i="1" dirty="0"/>
              <a:t>n</a:t>
            </a:r>
            <a:r>
              <a:rPr lang="en-US" altLang="en-US" sz="2500" dirty="0"/>
              <a:t>(</a:t>
            </a:r>
            <a:r>
              <a:rPr lang="en-US" altLang="en-US" sz="2500" i="1" dirty="0"/>
              <a:t>x</a:t>
            </a:r>
            <a:r>
              <a:rPr lang="en-US" altLang="en-US" sz="2500" dirty="0"/>
              <a:t>) of </a:t>
            </a:r>
            <a:r>
              <a:rPr lang="en-US" altLang="en-US" sz="2500" i="1" dirty="0"/>
              <a:t>x</a:t>
            </a:r>
            <a:endParaRPr lang="en-US" altLang="en-US" sz="2500" dirty="0"/>
          </a:p>
        </p:txBody>
      </p:sp>
      <p:pic>
        <p:nvPicPr>
          <p:cNvPr id="8" name="Picture 5" descr="focal_op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2380" y="875323"/>
            <a:ext cx="3601480" cy="5284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97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Zonal Operations</a:t>
            </a:r>
            <a:endParaRPr lang="en-US" sz="4200" dirty="0"/>
          </a:p>
        </p:txBody>
      </p:sp>
      <p:sp>
        <p:nvSpPr>
          <p:cNvPr id="6" name="Rectangle 3"/>
          <p:cNvSpPr txBox="1">
            <a:spLocks noChangeArrowheads="1"/>
          </p:cNvSpPr>
          <p:nvPr/>
        </p:nvSpPr>
        <p:spPr>
          <a:xfrm>
            <a:off x="685290" y="1264139"/>
            <a:ext cx="6559572"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300" b="1" i="1" dirty="0">
                <a:solidFill>
                  <a:schemeClr val="accent2"/>
                </a:solidFill>
              </a:rPr>
              <a:t>Zonal operation</a:t>
            </a:r>
            <a:r>
              <a:rPr lang="en-US" altLang="en-US" sz="2300" dirty="0"/>
              <a:t>: aggregates values of a field over a set of zones (arising in general from another field function) in the spatial framework</a:t>
            </a:r>
          </a:p>
          <a:p>
            <a:r>
              <a:rPr lang="en-US" altLang="en-US" sz="2300" dirty="0"/>
              <a:t>For each location </a:t>
            </a:r>
            <a:r>
              <a:rPr lang="en-US" altLang="en-US" sz="2300" i="1" dirty="0"/>
              <a:t>x</a:t>
            </a:r>
            <a:r>
              <a:rPr lang="en-US" altLang="en-US" sz="2300" dirty="0"/>
              <a:t>:</a:t>
            </a:r>
          </a:p>
          <a:p>
            <a:pPr marL="869950" lvl="1" indent="-412750">
              <a:buSzPct val="150000"/>
              <a:buFont typeface="Arial" panose="020B0604020202020204" pitchFamily="34" charset="0"/>
              <a:buBlip>
                <a:blip r:embed="rId2"/>
              </a:buBlip>
            </a:pPr>
            <a:r>
              <a:rPr lang="en-US" altLang="en-US" sz="2300" dirty="0"/>
              <a:t>Find the Zone </a:t>
            </a:r>
            <a:r>
              <a:rPr lang="en-US" altLang="en-US" sz="2300" i="1" dirty="0" err="1"/>
              <a:t>Z</a:t>
            </a:r>
            <a:r>
              <a:rPr lang="en-US" altLang="en-US" sz="2300" i="1" baseline="-25000" dirty="0" err="1"/>
              <a:t>i</a:t>
            </a:r>
            <a:r>
              <a:rPr lang="en-US" altLang="en-US" sz="2300" dirty="0"/>
              <a:t> in which </a:t>
            </a:r>
            <a:r>
              <a:rPr lang="en-US" altLang="en-US" sz="2300" i="1" dirty="0"/>
              <a:t>x</a:t>
            </a:r>
            <a:r>
              <a:rPr lang="en-US" altLang="en-US" sz="2300" dirty="0"/>
              <a:t> </a:t>
            </a:r>
            <a:br>
              <a:rPr lang="en-US" altLang="en-US" sz="2300" dirty="0"/>
            </a:br>
            <a:r>
              <a:rPr lang="en-US" altLang="en-US" sz="2300" dirty="0"/>
              <a:t>is contained</a:t>
            </a:r>
          </a:p>
          <a:p>
            <a:pPr marL="869950" lvl="1" indent="-412750">
              <a:buSzPct val="150000"/>
              <a:buFont typeface="Arial" panose="020B0604020202020204" pitchFamily="34" charset="0"/>
              <a:buBlip>
                <a:blip r:embed="rId3"/>
              </a:buBlip>
            </a:pPr>
            <a:r>
              <a:rPr lang="en-US" altLang="en-US" sz="2300" dirty="0"/>
              <a:t>Compute the values of the </a:t>
            </a:r>
            <a:br>
              <a:rPr lang="en-US" altLang="en-US" sz="2300" dirty="0"/>
            </a:br>
            <a:r>
              <a:rPr lang="en-US" altLang="en-US" sz="2300" dirty="0"/>
              <a:t>field function </a:t>
            </a:r>
            <a:r>
              <a:rPr lang="en-US" altLang="en-US" sz="2300" i="1" dirty="0"/>
              <a:t>f </a:t>
            </a:r>
            <a:r>
              <a:rPr lang="en-US" altLang="en-US" sz="2300" dirty="0"/>
              <a:t>applied to each point in </a:t>
            </a:r>
            <a:r>
              <a:rPr lang="en-US" altLang="en-US" sz="2300" i="1" dirty="0" err="1"/>
              <a:t>Z</a:t>
            </a:r>
            <a:r>
              <a:rPr lang="en-US" altLang="en-US" sz="2300" i="1" baseline="-25000" dirty="0" err="1"/>
              <a:t>i</a:t>
            </a:r>
            <a:endParaRPr lang="en-US" altLang="en-US" sz="2300" i="1" baseline="-25000" dirty="0"/>
          </a:p>
          <a:p>
            <a:pPr marL="869950" lvl="1" indent="-412750">
              <a:buSzPct val="150000"/>
              <a:buFont typeface="Arial" panose="020B0604020202020204" pitchFamily="34" charset="0"/>
              <a:buBlip>
                <a:blip r:embed="rId4"/>
              </a:buBlip>
            </a:pPr>
            <a:r>
              <a:rPr lang="en-US" altLang="en-US" sz="2300" dirty="0"/>
              <a:t>Derive a single value </a:t>
            </a:r>
            <a:r>
              <a:rPr lang="el-GR" altLang="en-US" sz="2300" i="1" dirty="0">
                <a:cs typeface="Arial" panose="020B0604020202020204" pitchFamily="34" charset="0"/>
              </a:rPr>
              <a:t>ζ</a:t>
            </a:r>
            <a:r>
              <a:rPr lang="en-US" altLang="en-US" sz="2300" dirty="0"/>
              <a:t>(</a:t>
            </a:r>
            <a:r>
              <a:rPr lang="en-US" altLang="en-US" sz="2300" i="1" dirty="0"/>
              <a:t>x</a:t>
            </a:r>
            <a:r>
              <a:rPr lang="en-US" altLang="en-US" sz="2300" dirty="0"/>
              <a:t>) </a:t>
            </a:r>
            <a:br>
              <a:rPr lang="en-US" altLang="en-US" sz="2300" dirty="0"/>
            </a:br>
            <a:r>
              <a:rPr lang="en-US" altLang="en-US" sz="2300" dirty="0"/>
              <a:t>of the new field from the </a:t>
            </a:r>
            <a:br>
              <a:rPr lang="en-US" altLang="en-US" sz="2300" dirty="0"/>
            </a:br>
            <a:r>
              <a:rPr lang="en-US" altLang="en-US" sz="2300" dirty="0"/>
              <a:t>values computed in step 2</a:t>
            </a:r>
          </a:p>
        </p:txBody>
      </p:sp>
      <p:pic>
        <p:nvPicPr>
          <p:cNvPr id="7" name="Picture 5" descr="zonal_oper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7328" y="1491884"/>
            <a:ext cx="3378200" cy="436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639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Question</a:t>
            </a:r>
            <a:endParaRPr lang="en-US" sz="4200" dirty="0"/>
          </a:p>
        </p:txBody>
      </p:sp>
      <p:sp>
        <p:nvSpPr>
          <p:cNvPr id="6" name="Rectangle 3"/>
          <p:cNvSpPr txBox="1">
            <a:spLocks noChangeArrowheads="1"/>
          </p:cNvSpPr>
          <p:nvPr/>
        </p:nvSpPr>
        <p:spPr>
          <a:xfrm>
            <a:off x="685290" y="875323"/>
            <a:ext cx="10815544" cy="5486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None/>
            </a:pPr>
            <a:r>
              <a:rPr lang="en-US" sz="2100" dirty="0"/>
              <a:t>Consider a spatial framework defined by latitudes and longitude (1 degree by 1 degree cells) to represent (time-average) annual temperatures for years 1900 to present over the surface of Earth. Zones should be defined accordingly. Assume that each cell belongs to a unique zone. </a:t>
            </a:r>
          </a:p>
          <a:p>
            <a:pPr marL="0" indent="0">
              <a:buNone/>
            </a:pPr>
            <a:r>
              <a:rPr lang="en-US" sz="2100" b="1" dirty="0"/>
              <a:t>Classify following operations into local, focal, zonal, or a combination of these operations: </a:t>
            </a:r>
          </a:p>
          <a:p>
            <a:pPr marL="0" indent="0">
              <a:buNone/>
            </a:pPr>
            <a:endParaRPr lang="en-US" altLang="en-US" sz="2100" dirty="0"/>
          </a:p>
          <a:p>
            <a:r>
              <a:rPr lang="en-US" sz="2100" dirty="0"/>
              <a:t>Determine warmest temperature (or year) for each cell. </a:t>
            </a:r>
          </a:p>
          <a:p>
            <a:r>
              <a:rPr lang="en-US" sz="2100" dirty="0"/>
              <a:t>Determine warmest cell in each country in year 2000. </a:t>
            </a:r>
          </a:p>
          <a:p>
            <a:r>
              <a:rPr lang="en-US" sz="2100" dirty="0"/>
              <a:t>Identify country with highest average cell temperature in year 2000. </a:t>
            </a:r>
          </a:p>
          <a:p>
            <a:r>
              <a:rPr lang="en-US" sz="2100" dirty="0"/>
              <a:t>For each cell, compute spatial-neighborhood average temperature in the year 2000. </a:t>
            </a:r>
          </a:p>
          <a:p>
            <a:r>
              <a:rPr lang="en-US" sz="2100" dirty="0"/>
              <a:t>For each cell, compute heat-island-factor as the difference between its temperature and its spatial-neighborhood average temperature for the year 2000. Assume the results of previous step were available as an input for this step. </a:t>
            </a:r>
          </a:p>
          <a:p>
            <a:r>
              <a:rPr lang="en-US" sz="2100" dirty="0"/>
              <a:t>Compute average annual temperature of surface of Earth for each year. </a:t>
            </a:r>
          </a:p>
          <a:p>
            <a:pPr marL="0" indent="0">
              <a:buNone/>
            </a:pPr>
            <a:endParaRPr lang="en-US" altLang="en-US" sz="2100" dirty="0"/>
          </a:p>
        </p:txBody>
      </p:sp>
    </p:spTree>
    <p:extLst>
      <p:ext uri="{BB962C8B-B14F-4D97-AF65-F5344CB8AC3E}">
        <p14:creationId xmlns:p14="http://schemas.microsoft.com/office/powerpoint/2010/main" val="3146525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Spatial Auto-Correlation</a:t>
            </a:r>
            <a:endParaRPr lang="en-US" sz="4200" dirty="0"/>
          </a:p>
        </p:txBody>
      </p:sp>
      <p:sp>
        <p:nvSpPr>
          <p:cNvPr id="5" name="Rectangle 3"/>
          <p:cNvSpPr txBox="1">
            <a:spLocks noChangeArrowheads="1"/>
          </p:cNvSpPr>
          <p:nvPr/>
        </p:nvSpPr>
        <p:spPr>
          <a:xfrm>
            <a:off x="685290" y="974969"/>
            <a:ext cx="11358218" cy="18932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400" dirty="0"/>
              <a:t>Spatial autocorrelation is a quantitative expression of Tobler’s first law of geography (1970)</a:t>
            </a:r>
          </a:p>
          <a:p>
            <a:pPr lvl="1"/>
            <a:r>
              <a:rPr lang="en-US" altLang="en-US" sz="2000" dirty="0"/>
              <a:t>“Everything is related to everything else, but near things are more related than distant thing”</a:t>
            </a:r>
          </a:p>
          <a:p>
            <a:pPr lvl="1"/>
            <a:r>
              <a:rPr lang="en-US" altLang="en-US" sz="2000" dirty="0"/>
              <a:t>Spatial autocorrelation measures the degree of clustering of values in a spatial field</a:t>
            </a:r>
          </a:p>
        </p:txBody>
      </p:sp>
      <p:pic>
        <p:nvPicPr>
          <p:cNvPr id="9" name="Picture 4" descr="spatial_autocorrelation"/>
          <p:cNvPicPr>
            <a:picLocks noChangeAspect="1" noChangeArrowheads="1"/>
          </p:cNvPicPr>
          <p:nvPr/>
        </p:nvPicPr>
        <p:blipFill>
          <a:blip r:embed="rId2">
            <a:extLst>
              <a:ext uri="{28A0092B-C50C-407E-A947-70E740481C1C}">
                <a14:useLocalDpi xmlns:a14="http://schemas.microsoft.com/office/drawing/2010/main" val="0"/>
              </a:ext>
            </a:extLst>
          </a:blip>
          <a:srcRect l="32646" r="32741"/>
          <a:stretch>
            <a:fillRect/>
          </a:stretch>
        </p:blipFill>
        <p:spPr bwMode="auto">
          <a:xfrm>
            <a:off x="4775483" y="2947988"/>
            <a:ext cx="2335213" cy="21383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spatial_autocorrelation"/>
          <p:cNvPicPr>
            <a:picLocks noChangeAspect="1" noChangeArrowheads="1"/>
          </p:cNvPicPr>
          <p:nvPr/>
        </p:nvPicPr>
        <p:blipFill>
          <a:blip r:embed="rId2">
            <a:extLst>
              <a:ext uri="{28A0092B-C50C-407E-A947-70E740481C1C}">
                <a14:useLocalDpi xmlns:a14="http://schemas.microsoft.com/office/drawing/2010/main" val="0"/>
              </a:ext>
            </a:extLst>
          </a:blip>
          <a:srcRect l="67308"/>
          <a:stretch>
            <a:fillRect/>
          </a:stretch>
        </p:blipFill>
        <p:spPr bwMode="auto">
          <a:xfrm>
            <a:off x="8651997" y="2941638"/>
            <a:ext cx="2209800" cy="21447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7" descr="spatial_autocorrelation"/>
          <p:cNvPicPr>
            <a:picLocks noChangeAspect="1" noChangeArrowheads="1"/>
          </p:cNvPicPr>
          <p:nvPr/>
        </p:nvPicPr>
        <p:blipFill>
          <a:blip r:embed="rId2">
            <a:extLst>
              <a:ext uri="{28A0092B-C50C-407E-A947-70E740481C1C}">
                <a14:useLocalDpi xmlns:a14="http://schemas.microsoft.com/office/drawing/2010/main" val="0"/>
              </a:ext>
            </a:extLst>
          </a:blip>
          <a:srcRect r="67404"/>
          <a:stretch>
            <a:fillRect/>
          </a:stretch>
        </p:blipFill>
        <p:spPr bwMode="auto">
          <a:xfrm>
            <a:off x="1282335" y="2967893"/>
            <a:ext cx="2198687" cy="213836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3"/>
          <p:cNvSpPr txBox="1">
            <a:spLocks noChangeArrowheads="1"/>
          </p:cNvSpPr>
          <p:nvPr/>
        </p:nvSpPr>
        <p:spPr>
          <a:xfrm>
            <a:off x="4775483" y="5196254"/>
            <a:ext cx="2977785" cy="1360854"/>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indent="0">
              <a:buFontTx/>
              <a:buNone/>
            </a:pPr>
            <a:r>
              <a:rPr lang="en-US" altLang="en-US" sz="1800" dirty="0"/>
              <a:t>If there is no apparent relationship between attribute value and location then there is </a:t>
            </a:r>
            <a:r>
              <a:rPr lang="en-US" altLang="en-US" sz="1800" b="1" dirty="0"/>
              <a:t>zero spatial autocorrelation</a:t>
            </a:r>
          </a:p>
        </p:txBody>
      </p:sp>
      <p:sp>
        <p:nvSpPr>
          <p:cNvPr id="22" name="Text Box 9"/>
          <p:cNvSpPr txBox="1">
            <a:spLocks noChangeArrowheads="1"/>
          </p:cNvSpPr>
          <p:nvPr/>
        </p:nvSpPr>
        <p:spPr bwMode="auto">
          <a:xfrm>
            <a:off x="1139581" y="5196254"/>
            <a:ext cx="29400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spcAft>
                <a:spcPct val="35000"/>
              </a:spcAft>
            </a:pPr>
            <a:r>
              <a:rPr lang="en-US" altLang="en-US" sz="1800" dirty="0"/>
              <a:t>If like values </a:t>
            </a:r>
            <a:br>
              <a:rPr lang="en-US" altLang="en-US" sz="1800" dirty="0"/>
            </a:br>
            <a:r>
              <a:rPr lang="en-US" altLang="en-US" sz="1800" dirty="0"/>
              <a:t>tend to cluster together, </a:t>
            </a:r>
            <a:br>
              <a:rPr lang="en-US" altLang="en-US" sz="1800" dirty="0"/>
            </a:br>
            <a:r>
              <a:rPr lang="en-US" altLang="en-US" sz="1800" dirty="0"/>
              <a:t>then the field exhibits </a:t>
            </a:r>
            <a:br>
              <a:rPr lang="en-US" altLang="en-US" sz="1800" dirty="0"/>
            </a:br>
            <a:r>
              <a:rPr lang="en-US" altLang="en-US" sz="1800" dirty="0"/>
              <a:t>high </a:t>
            </a:r>
            <a:r>
              <a:rPr lang="en-US" altLang="en-US" sz="1800" b="1" dirty="0"/>
              <a:t>positive spatial </a:t>
            </a:r>
            <a:br>
              <a:rPr lang="en-US" altLang="en-US" sz="1800" b="1" dirty="0"/>
            </a:br>
            <a:r>
              <a:rPr lang="en-US" altLang="en-US" sz="1800" b="1" dirty="0"/>
              <a:t>autocorrelation</a:t>
            </a:r>
          </a:p>
        </p:txBody>
      </p:sp>
      <p:sp>
        <p:nvSpPr>
          <p:cNvPr id="23" name="Rectangle 8"/>
          <p:cNvSpPr>
            <a:spLocks noChangeArrowheads="1"/>
          </p:cNvSpPr>
          <p:nvPr/>
        </p:nvSpPr>
        <p:spPr bwMode="auto">
          <a:xfrm>
            <a:off x="8651997" y="5113094"/>
            <a:ext cx="2735018" cy="156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a:spcBef>
                <a:spcPct val="50000"/>
              </a:spcBef>
              <a:spcAft>
                <a:spcPct val="35000"/>
              </a:spcAft>
              <a:buBlip>
                <a:blip r:embed="rId3"/>
              </a:buBlip>
              <a:defRPr sz="2000">
                <a:solidFill>
                  <a:schemeClr val="tx1"/>
                </a:solidFill>
                <a:latin typeface="Arial" panose="020B0604020202020204" pitchFamily="34" charset="0"/>
              </a:defRPr>
            </a:lvl1pPr>
            <a:lvl2pPr marL="820738" indent="-285750" algn="l">
              <a:spcBef>
                <a:spcPct val="40000"/>
              </a:spcBef>
              <a:spcAft>
                <a:spcPct val="20000"/>
              </a:spcAft>
              <a:buBlip>
                <a:blip r:embed="rId4"/>
              </a:buBlip>
              <a:defRPr>
                <a:solidFill>
                  <a:schemeClr val="tx1"/>
                </a:solidFill>
                <a:latin typeface="Arial" panose="020B0604020202020204" pitchFamily="34" charset="0"/>
              </a:defRPr>
            </a:lvl2pPr>
            <a:lvl3pPr marL="1228725" indent="-228600" algn="l">
              <a:spcBef>
                <a:spcPct val="20000"/>
              </a:spcBef>
              <a:buChar char="•"/>
              <a:defRPr sz="1600">
                <a:solidFill>
                  <a:schemeClr val="tx1"/>
                </a:solidFill>
                <a:latin typeface="Arial" panose="020B0604020202020204" pitchFamily="34" charset="0"/>
              </a:defRPr>
            </a:lvl3pPr>
            <a:lvl4pPr marL="1636713" indent="-228600" algn="l">
              <a:spcBef>
                <a:spcPct val="20000"/>
              </a:spcBef>
              <a:buChar char="–"/>
              <a:defRPr>
                <a:solidFill>
                  <a:schemeClr val="tx1"/>
                </a:solidFill>
                <a:latin typeface="Arial" panose="020B0604020202020204" pitchFamily="34" charset="0"/>
              </a:defRPr>
            </a:lvl4pPr>
            <a:lvl5pPr marL="2057400" indent="-228600" algn="l">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a:buFontTx/>
              <a:buNone/>
            </a:pPr>
            <a:r>
              <a:rPr lang="en-US" altLang="en-US" sz="1800" dirty="0"/>
              <a:t>If like values tend to be located away from each other, then there is </a:t>
            </a:r>
            <a:r>
              <a:rPr lang="en-US" altLang="en-US" sz="1800" b="1" dirty="0"/>
              <a:t>negative spatial autocorrelation</a:t>
            </a:r>
          </a:p>
        </p:txBody>
      </p:sp>
    </p:spTree>
    <p:extLst>
      <p:ext uri="{BB962C8B-B14F-4D97-AF65-F5344CB8AC3E}">
        <p14:creationId xmlns:p14="http://schemas.microsoft.com/office/powerpoint/2010/main" val="183921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32183" y="2983425"/>
            <a:ext cx="10515600" cy="1004287"/>
          </a:xfrm>
        </p:spPr>
        <p:txBody>
          <a:bodyPr>
            <a:normAutofit/>
          </a:bodyPr>
          <a:lstStyle/>
          <a:p>
            <a:r>
              <a:rPr lang="en-US" sz="4000" dirty="0"/>
              <a:t>Object Based Models </a:t>
            </a:r>
            <a:endParaRPr lang="en-US" sz="4200" dirty="0"/>
          </a:p>
        </p:txBody>
      </p:sp>
    </p:spTree>
    <p:extLst>
      <p:ext uri="{BB962C8B-B14F-4D97-AF65-F5344CB8AC3E}">
        <p14:creationId xmlns:p14="http://schemas.microsoft.com/office/powerpoint/2010/main" val="427466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sz="4000" dirty="0"/>
              <a:t>Entities</a:t>
            </a:r>
            <a:endParaRPr lang="en-US" sz="4200" dirty="0"/>
          </a:p>
        </p:txBody>
      </p:sp>
      <p:sp>
        <p:nvSpPr>
          <p:cNvPr id="3" name="Rectangle 3"/>
          <p:cNvSpPr txBox="1">
            <a:spLocks noChangeArrowheads="1"/>
          </p:cNvSpPr>
          <p:nvPr/>
        </p:nvSpPr>
        <p:spPr>
          <a:xfrm>
            <a:off x="837126" y="1282521"/>
            <a:ext cx="11075831"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600"/>
              </a:spcAft>
            </a:pPr>
            <a:r>
              <a:rPr lang="en-US" altLang="en-US" dirty="0"/>
              <a:t>Object-based models decompose an information space into objects or </a:t>
            </a:r>
            <a:r>
              <a:rPr lang="en-US" altLang="en-US" b="1" i="1" dirty="0">
                <a:solidFill>
                  <a:schemeClr val="accent2"/>
                </a:solidFill>
              </a:rPr>
              <a:t>entities.</a:t>
            </a:r>
          </a:p>
          <a:p>
            <a:pPr>
              <a:spcAft>
                <a:spcPts val="600"/>
              </a:spcAft>
            </a:pPr>
            <a:r>
              <a:rPr lang="en-US" altLang="en-US" dirty="0"/>
              <a:t>An entity must be:	</a:t>
            </a:r>
          </a:p>
          <a:p>
            <a:pPr lvl="1">
              <a:spcAft>
                <a:spcPts val="600"/>
              </a:spcAft>
            </a:pPr>
            <a:r>
              <a:rPr lang="en-US" altLang="en-US" dirty="0"/>
              <a:t>Identifiable</a:t>
            </a:r>
          </a:p>
          <a:p>
            <a:pPr lvl="1">
              <a:spcAft>
                <a:spcPts val="600"/>
              </a:spcAft>
            </a:pPr>
            <a:r>
              <a:rPr lang="en-US" altLang="en-US" dirty="0"/>
              <a:t>Relevant (be of interest)</a:t>
            </a:r>
          </a:p>
          <a:p>
            <a:pPr lvl="1">
              <a:spcAft>
                <a:spcPts val="600"/>
              </a:spcAft>
            </a:pPr>
            <a:r>
              <a:rPr lang="en-US" altLang="en-US" dirty="0"/>
              <a:t>Describable (have characteristics)</a:t>
            </a:r>
          </a:p>
          <a:p>
            <a:pPr>
              <a:spcAft>
                <a:spcPts val="600"/>
              </a:spcAft>
            </a:pPr>
            <a:r>
              <a:rPr lang="en-US" altLang="en-US" dirty="0"/>
              <a:t>The frame of spatial reference is provided by the entities themselves.</a:t>
            </a:r>
          </a:p>
        </p:txBody>
      </p:sp>
    </p:spTree>
    <p:extLst>
      <p:ext uri="{BB962C8B-B14F-4D97-AF65-F5344CB8AC3E}">
        <p14:creationId xmlns:p14="http://schemas.microsoft.com/office/powerpoint/2010/main" val="162705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sz="4000" dirty="0"/>
              <a:t>House Object</a:t>
            </a:r>
            <a:endParaRPr lang="en-US" sz="4200" dirty="0"/>
          </a:p>
        </p:txBody>
      </p:sp>
      <p:sp>
        <p:nvSpPr>
          <p:cNvPr id="4" name="Rectangle 3"/>
          <p:cNvSpPr txBox="1">
            <a:spLocks noChangeArrowheads="1"/>
          </p:cNvSpPr>
          <p:nvPr/>
        </p:nvSpPr>
        <p:spPr>
          <a:xfrm>
            <a:off x="811368" y="1102845"/>
            <a:ext cx="10573555" cy="9326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0" lvl="1" indent="0">
              <a:buFontTx/>
              <a:buNone/>
            </a:pPr>
            <a:r>
              <a:rPr lang="en-US" altLang="en-US" sz="2200" dirty="0"/>
              <a:t>Has several attributes, such as registration date, address, owner and boundary, which are themselves objects</a:t>
            </a:r>
          </a:p>
        </p:txBody>
      </p:sp>
      <p:pic>
        <p:nvPicPr>
          <p:cNvPr id="5" name="Picture 5" descr="object_literal"/>
          <p:cNvPicPr>
            <a:picLocks noChangeAspect="1" noChangeArrowheads="1"/>
          </p:cNvPicPr>
          <p:nvPr/>
        </p:nvPicPr>
        <p:blipFill>
          <a:blip r:embed="rId2">
            <a:extLst>
              <a:ext uri="{28A0092B-C50C-407E-A947-70E740481C1C}">
                <a14:useLocalDpi xmlns:a14="http://schemas.microsoft.com/office/drawing/2010/main" val="0"/>
              </a:ext>
            </a:extLst>
          </a:blip>
          <a:srcRect t="6320"/>
          <a:stretch>
            <a:fillRect/>
          </a:stretch>
        </p:blipFill>
        <p:spPr bwMode="auto">
          <a:xfrm>
            <a:off x="2859110" y="1880945"/>
            <a:ext cx="6735651" cy="446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048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sz="4000" dirty="0"/>
              <a:t>House Object</a:t>
            </a:r>
            <a:endParaRPr lang="en-US" sz="4200" dirty="0"/>
          </a:p>
        </p:txBody>
      </p:sp>
      <p:pic>
        <p:nvPicPr>
          <p:cNvPr id="5" name="Picture 5" descr="object_literal"/>
          <p:cNvPicPr>
            <a:picLocks noChangeAspect="1" noChangeArrowheads="1"/>
          </p:cNvPicPr>
          <p:nvPr/>
        </p:nvPicPr>
        <p:blipFill>
          <a:blip r:embed="rId2">
            <a:extLst>
              <a:ext uri="{28A0092B-C50C-407E-A947-70E740481C1C}">
                <a14:useLocalDpi xmlns:a14="http://schemas.microsoft.com/office/drawing/2010/main" val="0"/>
              </a:ext>
            </a:extLst>
          </a:blip>
          <a:srcRect t="6320"/>
          <a:stretch>
            <a:fillRect/>
          </a:stretch>
        </p:blipFill>
        <p:spPr bwMode="auto">
          <a:xfrm>
            <a:off x="2859110" y="2289109"/>
            <a:ext cx="6735651" cy="446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309092" y="947671"/>
            <a:ext cx="11346287" cy="13414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lvl="1">
              <a:buFontTx/>
              <a:buNone/>
            </a:pPr>
            <a:r>
              <a:rPr lang="en-US" altLang="en-US" dirty="0"/>
              <a:t>The actual values of these attributes are literals</a:t>
            </a:r>
          </a:p>
          <a:p>
            <a:pPr lvl="2"/>
            <a:r>
              <a:rPr lang="en-US" altLang="en-US" dirty="0"/>
              <a:t>If the house is registered to a new owner, we may change the registration attribute to a new date, however, the date November 5</a:t>
            </a:r>
            <a:r>
              <a:rPr lang="en-US" altLang="en-US" baseline="30000" dirty="0"/>
              <a:t>th</a:t>
            </a:r>
            <a:r>
              <a:rPr lang="en-US" altLang="en-US" dirty="0"/>
              <a:t>, 1994” still exists as a date</a:t>
            </a:r>
          </a:p>
          <a:p>
            <a:endParaRPr lang="en-US" altLang="en-US" dirty="0"/>
          </a:p>
        </p:txBody>
      </p:sp>
    </p:spTree>
    <p:extLst>
      <p:ext uri="{BB962C8B-B14F-4D97-AF65-F5344CB8AC3E}">
        <p14:creationId xmlns:p14="http://schemas.microsoft.com/office/powerpoint/2010/main" val="687839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Spatial objects</a:t>
            </a:r>
            <a:endParaRPr lang="en-US" sz="4200" dirty="0"/>
          </a:p>
        </p:txBody>
      </p:sp>
      <p:sp>
        <p:nvSpPr>
          <p:cNvPr id="7" name="Rectangle 3"/>
          <p:cNvSpPr txBox="1">
            <a:spLocks noChangeArrowheads="1"/>
          </p:cNvSpPr>
          <p:nvPr/>
        </p:nvSpPr>
        <p:spPr>
          <a:xfrm>
            <a:off x="850006" y="1424817"/>
            <a:ext cx="10921284" cy="37396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1200"/>
              </a:spcAft>
            </a:pPr>
            <a:r>
              <a:rPr lang="en-US" altLang="en-US" sz="2500" dirty="0"/>
              <a:t>Spatial objects are called “spatial” because they exist inside “space”, called the </a:t>
            </a:r>
            <a:r>
              <a:rPr lang="en-US" altLang="en-US" sz="2500" b="1" i="1" dirty="0">
                <a:solidFill>
                  <a:schemeClr val="accent2"/>
                </a:solidFill>
              </a:rPr>
              <a:t>embedding space</a:t>
            </a:r>
          </a:p>
          <a:p>
            <a:pPr>
              <a:spcAft>
                <a:spcPts val="1200"/>
              </a:spcAft>
            </a:pPr>
            <a:r>
              <a:rPr lang="en-US" altLang="en-US" sz="2500" b="1" dirty="0">
                <a:solidFill>
                  <a:srgbClr val="ED7D31"/>
                </a:solidFill>
              </a:rPr>
              <a:t>A set of primitive objects can be specified.</a:t>
            </a:r>
          </a:p>
          <a:p>
            <a:pPr>
              <a:spcAft>
                <a:spcPts val="1200"/>
              </a:spcAft>
            </a:pPr>
            <a:r>
              <a:rPr lang="en-US" altLang="en-US" sz="2500" dirty="0"/>
              <a:t>Out of these all others in the application domain can be constructed, using an agreed set of operations</a:t>
            </a:r>
          </a:p>
          <a:p>
            <a:pPr>
              <a:spcAft>
                <a:spcPts val="1200"/>
              </a:spcAft>
            </a:pPr>
            <a:r>
              <a:rPr lang="en-US" altLang="en-US" sz="2500" b="1" dirty="0">
                <a:solidFill>
                  <a:srgbClr val="ED7D31"/>
                </a:solidFill>
              </a:rPr>
              <a:t>Point-line-polygon primitives are common in existing systems.</a:t>
            </a:r>
          </a:p>
        </p:txBody>
      </p:sp>
    </p:spTree>
    <p:extLst>
      <p:ext uri="{BB962C8B-B14F-4D97-AF65-F5344CB8AC3E}">
        <p14:creationId xmlns:p14="http://schemas.microsoft.com/office/powerpoint/2010/main" val="58489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GIS Analysis</a:t>
            </a:r>
            <a:endParaRPr lang="en-US" sz="4200" dirty="0"/>
          </a:p>
        </p:txBody>
      </p:sp>
      <p:pic>
        <p:nvPicPr>
          <p:cNvPr id="4" name="Picture 5" descr="continuous_hostpital"/>
          <p:cNvPicPr>
            <a:picLocks noChangeAspect="1" noChangeArrowheads="1"/>
          </p:cNvPicPr>
          <p:nvPr/>
        </p:nvPicPr>
        <p:blipFill>
          <a:blip r:embed="rId2">
            <a:extLst>
              <a:ext uri="{28A0092B-C50C-407E-A947-70E740481C1C}">
                <a14:useLocalDpi xmlns:a14="http://schemas.microsoft.com/office/drawing/2010/main" val="0"/>
              </a:ext>
            </a:extLst>
          </a:blip>
          <a:srcRect r="12979"/>
          <a:stretch>
            <a:fillRect/>
          </a:stretch>
        </p:blipFill>
        <p:spPr bwMode="auto">
          <a:xfrm>
            <a:off x="6530598" y="980660"/>
            <a:ext cx="5521423" cy="471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706424" y="1182542"/>
            <a:ext cx="5462555"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Aft>
                <a:spcPts val="600"/>
              </a:spcAft>
            </a:pPr>
            <a:r>
              <a:rPr lang="en-US" altLang="en-US" sz="2500" b="1" dirty="0"/>
              <a:t>Query: </a:t>
            </a:r>
            <a:r>
              <a:rPr lang="en-US" altLang="en-US" sz="2500" dirty="0"/>
              <a:t>For Italy’s capital city, Rome, calculate the total length of the River Tiber which lies within 2.5 km of the Colosseum.</a:t>
            </a:r>
          </a:p>
          <a:p>
            <a:pPr>
              <a:spcAft>
                <a:spcPts val="600"/>
              </a:spcAft>
            </a:pPr>
            <a:r>
              <a:rPr lang="en-US" altLang="en-US" sz="2500" dirty="0"/>
              <a:t>First we need to model the relevant parts as objects.</a:t>
            </a:r>
          </a:p>
          <a:p>
            <a:pPr>
              <a:spcAft>
                <a:spcPts val="600"/>
              </a:spcAft>
            </a:pPr>
            <a:r>
              <a:rPr lang="en-US" altLang="en-US" sz="2500" dirty="0"/>
              <a:t>Operation </a:t>
            </a:r>
            <a:r>
              <a:rPr lang="en-US" altLang="en-US" sz="2500" b="1" i="1" dirty="0">
                <a:solidFill>
                  <a:schemeClr val="accent2"/>
                </a:solidFill>
              </a:rPr>
              <a:t>length</a:t>
            </a:r>
            <a:r>
              <a:rPr lang="en-US" altLang="en-US" sz="2500" dirty="0"/>
              <a:t> will act on </a:t>
            </a:r>
            <a:r>
              <a:rPr lang="en-US" altLang="en-US" sz="2500" b="1" i="1" dirty="0">
                <a:solidFill>
                  <a:schemeClr val="accent2"/>
                </a:solidFill>
              </a:rPr>
              <a:t>arc</a:t>
            </a:r>
            <a:r>
              <a:rPr lang="en-US" altLang="en-US" sz="2500" dirty="0"/>
              <a:t>, and </a:t>
            </a:r>
            <a:r>
              <a:rPr lang="en-US" altLang="en-US" sz="2500" b="1" i="1" dirty="0">
                <a:solidFill>
                  <a:schemeClr val="accent2"/>
                </a:solidFill>
              </a:rPr>
              <a:t>intersect</a:t>
            </a:r>
            <a:r>
              <a:rPr lang="en-US" altLang="en-US" sz="2500" dirty="0"/>
              <a:t> will apply to form the piece of the </a:t>
            </a:r>
            <a:r>
              <a:rPr lang="en-US" altLang="en-US" sz="2500" b="1" i="1" dirty="0">
                <a:solidFill>
                  <a:schemeClr val="accent2"/>
                </a:solidFill>
              </a:rPr>
              <a:t>arc</a:t>
            </a:r>
            <a:r>
              <a:rPr lang="en-US" altLang="en-US" sz="2500" dirty="0"/>
              <a:t> in common with the disc</a:t>
            </a:r>
          </a:p>
          <a:p>
            <a:pPr lvl="2"/>
            <a:endParaRPr lang="en-US" altLang="en-US" dirty="0"/>
          </a:p>
        </p:txBody>
      </p:sp>
    </p:spTree>
    <p:extLst>
      <p:ext uri="{BB962C8B-B14F-4D97-AF65-F5344CB8AC3E}">
        <p14:creationId xmlns:p14="http://schemas.microsoft.com/office/powerpoint/2010/main" val="293066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Two Types of Models </a:t>
            </a:r>
            <a:endParaRPr lang="en-US" sz="4200" dirty="0"/>
          </a:p>
        </p:txBody>
      </p:sp>
      <p:sp>
        <p:nvSpPr>
          <p:cNvPr id="3" name="Rectangle 3"/>
          <p:cNvSpPr txBox="1">
            <a:spLocks noChangeArrowheads="1"/>
          </p:cNvSpPr>
          <p:nvPr/>
        </p:nvSpPr>
        <p:spPr>
          <a:xfrm>
            <a:off x="770343" y="1165918"/>
            <a:ext cx="11136923" cy="48147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400" b="1" i="1" dirty="0">
                <a:solidFill>
                  <a:schemeClr val="accent2"/>
                </a:solidFill>
              </a:rPr>
              <a:t>Field-based model:</a:t>
            </a:r>
            <a:r>
              <a:rPr lang="en-US" altLang="en-US" sz="2400" dirty="0"/>
              <a:t> </a:t>
            </a:r>
          </a:p>
          <a:p>
            <a:pPr lvl="1"/>
            <a:r>
              <a:rPr lang="en-US" altLang="en-US" dirty="0"/>
              <a:t>Contains a function from a spatial framework to an attribute domain</a:t>
            </a:r>
          </a:p>
          <a:p>
            <a:pPr lvl="1">
              <a:spcAft>
                <a:spcPts val="1800"/>
              </a:spcAft>
            </a:pPr>
            <a:r>
              <a:rPr lang="en-US" altLang="en-US" dirty="0"/>
              <a:t>Patterns of topographic altitudes, rainfall, etc.</a:t>
            </a:r>
          </a:p>
          <a:p>
            <a:pPr marL="457200" lvl="1" indent="0">
              <a:spcAft>
                <a:spcPts val="1800"/>
              </a:spcAft>
              <a:buNone/>
            </a:pPr>
            <a:endParaRPr lang="en-US" altLang="en-US" sz="2200" dirty="0"/>
          </a:p>
          <a:p>
            <a:r>
              <a:rPr lang="en-US" altLang="en-US" sz="2400" b="1" i="1" dirty="0">
                <a:solidFill>
                  <a:schemeClr val="accent2"/>
                </a:solidFill>
              </a:rPr>
              <a:t>Object-based model:</a:t>
            </a:r>
            <a:r>
              <a:rPr lang="en-US" altLang="en-US" sz="2400" dirty="0"/>
              <a:t> </a:t>
            </a:r>
          </a:p>
          <a:p>
            <a:pPr lvl="1"/>
            <a:r>
              <a:rPr lang="en-US" altLang="en-US" dirty="0"/>
              <a:t>treats the space as populated by discrete, identifiable entities each with a geospatial reference</a:t>
            </a:r>
          </a:p>
          <a:p>
            <a:pPr lvl="1"/>
            <a:r>
              <a:rPr lang="en-US" altLang="en-US" dirty="0"/>
              <a:t>Buildings, roads, etc.</a:t>
            </a:r>
          </a:p>
        </p:txBody>
      </p:sp>
    </p:spTree>
    <p:extLst>
      <p:ext uri="{BB962C8B-B14F-4D97-AF65-F5344CB8AC3E}">
        <p14:creationId xmlns:p14="http://schemas.microsoft.com/office/powerpoint/2010/main" val="2867176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GIS Analysis</a:t>
            </a:r>
            <a:endParaRPr lang="en-US" sz="4200" dirty="0"/>
          </a:p>
        </p:txBody>
      </p:sp>
      <p:pic>
        <p:nvPicPr>
          <p:cNvPr id="6" name="Picture 6" descr="discrete_hostpital"/>
          <p:cNvPicPr>
            <a:picLocks noChangeAspect="1" noChangeArrowheads="1"/>
          </p:cNvPicPr>
          <p:nvPr/>
        </p:nvPicPr>
        <p:blipFill>
          <a:blip r:embed="rId2">
            <a:extLst>
              <a:ext uri="{28A0092B-C50C-407E-A947-70E740481C1C}">
                <a14:useLocalDpi xmlns:a14="http://schemas.microsoft.com/office/drawing/2010/main" val="0"/>
              </a:ext>
            </a:extLst>
          </a:blip>
          <a:srcRect r="13347"/>
          <a:stretch>
            <a:fillRect/>
          </a:stretch>
        </p:blipFill>
        <p:spPr bwMode="auto">
          <a:xfrm>
            <a:off x="6035095" y="1334037"/>
            <a:ext cx="5622231"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846518" y="1102845"/>
            <a:ext cx="5013369"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177800" indent="-177800"/>
            <a:r>
              <a:rPr lang="en-US" altLang="en-US" dirty="0"/>
              <a:t>A process of discretization must convert the objects to types that are computationally tractable</a:t>
            </a:r>
          </a:p>
          <a:p>
            <a:pPr marL="177800" indent="-177800"/>
            <a:r>
              <a:rPr lang="en-US" altLang="en-US" dirty="0"/>
              <a:t>A circle may be represented as a discrete polygonal area, </a:t>
            </a:r>
          </a:p>
          <a:p>
            <a:pPr marL="177800" indent="-177800"/>
            <a:r>
              <a:rPr lang="en-US" altLang="en-US" dirty="0"/>
              <a:t>Arcs by chains of line segments, </a:t>
            </a:r>
          </a:p>
          <a:p>
            <a:pPr marL="177800" indent="-177800"/>
            <a:r>
              <a:rPr lang="en-US" altLang="en-US" dirty="0"/>
              <a:t>Points may be embedded in some discrete space</a:t>
            </a:r>
          </a:p>
          <a:p>
            <a:pPr marL="709613" lvl="1" indent="-352425"/>
            <a:endParaRPr lang="en-US" altLang="en-US" dirty="0"/>
          </a:p>
        </p:txBody>
      </p:sp>
    </p:spTree>
    <p:extLst>
      <p:ext uri="{BB962C8B-B14F-4D97-AF65-F5344CB8AC3E}">
        <p14:creationId xmlns:p14="http://schemas.microsoft.com/office/powerpoint/2010/main" val="985315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Hierarchy of Spatial object types</a:t>
            </a:r>
            <a:endParaRPr lang="en-US" sz="4200" dirty="0"/>
          </a:p>
        </p:txBody>
      </p:sp>
      <p:sp>
        <p:nvSpPr>
          <p:cNvPr id="5" name="Rectangle 3"/>
          <p:cNvSpPr txBox="1">
            <a:spLocks noChangeArrowheads="1"/>
          </p:cNvSpPr>
          <p:nvPr/>
        </p:nvSpPr>
        <p:spPr>
          <a:xfrm>
            <a:off x="927154" y="1114190"/>
            <a:ext cx="4056969" cy="122396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100" dirty="0"/>
              <a:t>The most general spatial object type </a:t>
            </a:r>
            <a:r>
              <a:rPr lang="en-US" altLang="en-US" sz="2100" b="1" i="1" dirty="0">
                <a:solidFill>
                  <a:schemeClr val="accent2"/>
                </a:solidFill>
              </a:rPr>
              <a:t>spatial</a:t>
            </a:r>
            <a:r>
              <a:rPr lang="en-US" altLang="en-US" sz="2100" dirty="0"/>
              <a:t> is at the top of the hierarchy</a:t>
            </a:r>
          </a:p>
        </p:txBody>
      </p:sp>
      <p:pic>
        <p:nvPicPr>
          <p:cNvPr id="8" name="Picture 5" descr="continuous_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738" y="1102845"/>
            <a:ext cx="5537916" cy="54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rrowheads="1"/>
          </p:cNvSpPr>
          <p:nvPr/>
        </p:nvSpPr>
        <p:spPr bwMode="auto">
          <a:xfrm>
            <a:off x="927154" y="2400927"/>
            <a:ext cx="4163041"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b="1" i="1" dirty="0">
                <a:solidFill>
                  <a:schemeClr val="accent2"/>
                </a:solidFill>
                <a:latin typeface="+mj-lt"/>
              </a:rPr>
              <a:t>Spatial</a:t>
            </a:r>
            <a:r>
              <a:rPr lang="en-US" altLang="en-US" sz="2100" dirty="0">
                <a:latin typeface="+mj-lt"/>
              </a:rPr>
              <a:t> type is the disjoint union of types </a:t>
            </a:r>
            <a:r>
              <a:rPr lang="en-US" altLang="en-US" sz="2100" b="1" i="1" dirty="0">
                <a:solidFill>
                  <a:schemeClr val="accent2"/>
                </a:solidFill>
                <a:latin typeface="+mj-lt"/>
              </a:rPr>
              <a:t>point</a:t>
            </a:r>
            <a:r>
              <a:rPr lang="en-US" altLang="en-US" sz="2100" dirty="0">
                <a:latin typeface="+mj-lt"/>
              </a:rPr>
              <a:t> and </a:t>
            </a:r>
            <a:r>
              <a:rPr lang="en-US" altLang="en-US" sz="2100" b="1" i="1" dirty="0">
                <a:solidFill>
                  <a:schemeClr val="accent2"/>
                </a:solidFill>
                <a:latin typeface="+mj-lt"/>
              </a:rPr>
              <a:t>extent</a:t>
            </a:r>
            <a:endParaRPr lang="en-US" altLang="en-US" sz="2100" dirty="0">
              <a:latin typeface="+mj-lt"/>
            </a:endParaRPr>
          </a:p>
        </p:txBody>
      </p:sp>
      <p:sp>
        <p:nvSpPr>
          <p:cNvPr id="10" name="Rectangle 8"/>
          <p:cNvSpPr>
            <a:spLocks noChangeArrowheads="1"/>
          </p:cNvSpPr>
          <p:nvPr/>
        </p:nvSpPr>
        <p:spPr bwMode="auto">
          <a:xfrm>
            <a:off x="922172" y="3554547"/>
            <a:ext cx="4718774"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dirty="0">
                <a:latin typeface="+mj-lt"/>
              </a:rPr>
              <a:t>Class extent may be specialized by dimension into types </a:t>
            </a:r>
            <a:r>
              <a:rPr lang="en-US" altLang="en-US" sz="2100" b="1" i="1" dirty="0">
                <a:solidFill>
                  <a:schemeClr val="accent2"/>
                </a:solidFill>
                <a:latin typeface="+mj-lt"/>
              </a:rPr>
              <a:t>1- extent</a:t>
            </a:r>
            <a:r>
              <a:rPr lang="en-US" altLang="en-US" sz="2100" dirty="0">
                <a:latin typeface="+mj-lt"/>
              </a:rPr>
              <a:t> and </a:t>
            </a:r>
            <a:r>
              <a:rPr lang="en-US" altLang="en-US" sz="2100" b="1" i="1" dirty="0">
                <a:solidFill>
                  <a:schemeClr val="accent2"/>
                </a:solidFill>
                <a:latin typeface="+mj-lt"/>
              </a:rPr>
              <a:t>2- extent</a:t>
            </a:r>
          </a:p>
        </p:txBody>
      </p:sp>
      <p:sp>
        <p:nvSpPr>
          <p:cNvPr id="11" name="Rectangle 9"/>
          <p:cNvSpPr>
            <a:spLocks noChangeArrowheads="1"/>
          </p:cNvSpPr>
          <p:nvPr/>
        </p:nvSpPr>
        <p:spPr bwMode="auto">
          <a:xfrm>
            <a:off x="922173" y="4789855"/>
            <a:ext cx="5040746" cy="1794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100" dirty="0">
                <a:latin typeface="+mj-lt"/>
              </a:rPr>
              <a:t>Two sub types of the one dimensional extents are described as </a:t>
            </a:r>
            <a:r>
              <a:rPr lang="en-US" altLang="en-US" sz="2100" b="1" i="1" dirty="0">
                <a:solidFill>
                  <a:schemeClr val="accent2"/>
                </a:solidFill>
                <a:latin typeface="+mj-lt"/>
              </a:rPr>
              <a:t>arc</a:t>
            </a:r>
            <a:r>
              <a:rPr lang="en-US" altLang="en-US" sz="2100" dirty="0">
                <a:latin typeface="+mj-lt"/>
              </a:rPr>
              <a:t> and </a:t>
            </a:r>
            <a:r>
              <a:rPr lang="en-US" altLang="en-US" sz="2100" b="1" i="1" dirty="0">
                <a:solidFill>
                  <a:schemeClr val="accent2"/>
                </a:solidFill>
                <a:latin typeface="+mj-lt"/>
              </a:rPr>
              <a:t>loop</a:t>
            </a:r>
            <a:r>
              <a:rPr lang="en-US" altLang="en-US" sz="2100" dirty="0">
                <a:latin typeface="+mj-lt"/>
              </a:rPr>
              <a:t>, specializing to </a:t>
            </a:r>
            <a:r>
              <a:rPr lang="en-US" altLang="en-US" sz="2100" b="1" i="1" dirty="0">
                <a:solidFill>
                  <a:schemeClr val="accent2"/>
                </a:solidFill>
                <a:latin typeface="+mj-lt"/>
              </a:rPr>
              <a:t>simple arc</a:t>
            </a:r>
            <a:r>
              <a:rPr lang="en-US" altLang="en-US" sz="2100" dirty="0">
                <a:latin typeface="+mj-lt"/>
              </a:rPr>
              <a:t> and </a:t>
            </a:r>
            <a:r>
              <a:rPr lang="en-US" altLang="en-US" sz="2100" b="1" i="1" dirty="0">
                <a:solidFill>
                  <a:schemeClr val="accent2"/>
                </a:solidFill>
                <a:latin typeface="+mj-lt"/>
              </a:rPr>
              <a:t>simple loop</a:t>
            </a:r>
            <a:r>
              <a:rPr lang="en-US" altLang="en-US" sz="2100" dirty="0">
                <a:latin typeface="+mj-lt"/>
              </a:rPr>
              <a:t> when there are no self-crossings</a:t>
            </a:r>
          </a:p>
        </p:txBody>
      </p:sp>
    </p:spTree>
    <p:extLst>
      <p:ext uri="{BB962C8B-B14F-4D97-AF65-F5344CB8AC3E}">
        <p14:creationId xmlns:p14="http://schemas.microsoft.com/office/powerpoint/2010/main" val="171585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descr="continuous_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738" y="1102845"/>
            <a:ext cx="5537916" cy="5481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6"/>
          <p:cNvSpPr>
            <a:spLocks noChangeArrowheads="1"/>
          </p:cNvSpPr>
          <p:nvPr/>
        </p:nvSpPr>
        <p:spPr bwMode="auto">
          <a:xfrm>
            <a:off x="901521" y="2296789"/>
            <a:ext cx="4958366"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50000"/>
              </a:spcBef>
              <a:spcAft>
                <a:spcPct val="35000"/>
              </a:spcAft>
              <a:buBlip>
                <a:blip r:embed="rId3"/>
              </a:buBlip>
              <a:defRPr sz="2000">
                <a:solidFill>
                  <a:schemeClr val="tx1"/>
                </a:solidFill>
                <a:latin typeface="Arial" panose="020B0604020202020204" pitchFamily="34" charset="0"/>
              </a:defRPr>
            </a:lvl1pPr>
            <a:lvl2pPr marL="742950" indent="-285750">
              <a:spcBef>
                <a:spcPct val="40000"/>
              </a:spcBef>
              <a:spcAft>
                <a:spcPct val="20000"/>
              </a:spcAft>
              <a:buBlip>
                <a:blip r:embed="rId4"/>
              </a:buBlip>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r>
              <a:rPr lang="en-US" altLang="en-US" sz="2500" dirty="0">
                <a:latin typeface="+mj-lt"/>
              </a:rPr>
              <a:t>The fundamental areal object is </a:t>
            </a:r>
            <a:r>
              <a:rPr lang="en-US" altLang="en-US" sz="2500" b="1" i="1" dirty="0">
                <a:solidFill>
                  <a:schemeClr val="accent2"/>
                </a:solidFill>
                <a:latin typeface="+mj-lt"/>
              </a:rPr>
              <a:t>area</a:t>
            </a:r>
            <a:r>
              <a:rPr lang="en-US" altLang="en-US" sz="2500" dirty="0">
                <a:latin typeface="+mj-lt"/>
              </a:rPr>
              <a:t> </a:t>
            </a:r>
          </a:p>
          <a:p>
            <a:pPr eaLnBrk="1" hangingPunct="1"/>
            <a:r>
              <a:rPr lang="en-US" altLang="en-US" sz="2500" dirty="0">
                <a:latin typeface="+mj-lt"/>
              </a:rPr>
              <a:t>A connected </a:t>
            </a:r>
            <a:r>
              <a:rPr lang="en-US" altLang="en-US" sz="2500" b="1" i="1" dirty="0">
                <a:solidFill>
                  <a:schemeClr val="accent2"/>
                </a:solidFill>
                <a:latin typeface="+mj-lt"/>
              </a:rPr>
              <a:t>area</a:t>
            </a:r>
            <a:r>
              <a:rPr lang="en-US" altLang="en-US" sz="2500" dirty="0">
                <a:latin typeface="+mj-lt"/>
              </a:rPr>
              <a:t> is a </a:t>
            </a:r>
            <a:r>
              <a:rPr lang="en-US" altLang="en-US" sz="2500" b="1" i="1" dirty="0">
                <a:solidFill>
                  <a:schemeClr val="accent2"/>
                </a:solidFill>
                <a:latin typeface="+mj-lt"/>
              </a:rPr>
              <a:t>region</a:t>
            </a:r>
          </a:p>
          <a:p>
            <a:pPr eaLnBrk="1" hangingPunct="1"/>
            <a:r>
              <a:rPr lang="en-US" altLang="en-US" sz="2500" dirty="0">
                <a:latin typeface="+mj-lt"/>
              </a:rPr>
              <a:t>A </a:t>
            </a:r>
            <a:r>
              <a:rPr lang="en-US" altLang="en-US" sz="2500" b="1" i="1" dirty="0">
                <a:solidFill>
                  <a:schemeClr val="accent2"/>
                </a:solidFill>
                <a:latin typeface="+mj-lt"/>
              </a:rPr>
              <a:t>region</a:t>
            </a:r>
            <a:r>
              <a:rPr lang="en-US" altLang="en-US" sz="2500" dirty="0">
                <a:latin typeface="+mj-lt"/>
              </a:rPr>
              <a:t> that is simply connected (no holes) is a </a:t>
            </a:r>
            <a:r>
              <a:rPr lang="en-US" altLang="en-US" sz="2500" b="1" i="1" dirty="0">
                <a:solidFill>
                  <a:schemeClr val="accent2"/>
                </a:solidFill>
                <a:latin typeface="+mj-lt"/>
              </a:rPr>
              <a:t>cell</a:t>
            </a:r>
          </a:p>
          <a:p>
            <a:pPr eaLnBrk="1" hangingPunct="1"/>
            <a:endParaRPr lang="en-US" altLang="en-US" dirty="0"/>
          </a:p>
        </p:txBody>
      </p:sp>
      <p:sp>
        <p:nvSpPr>
          <p:cNvPr id="6" name="Title 12"/>
          <p:cNvSpPr>
            <a:spLocks noGrp="1"/>
          </p:cNvSpPr>
          <p:nvPr>
            <p:ph type="title"/>
          </p:nvPr>
        </p:nvSpPr>
        <p:spPr>
          <a:xfrm>
            <a:off x="706425" y="98558"/>
            <a:ext cx="10515600" cy="1004287"/>
          </a:xfrm>
        </p:spPr>
        <p:txBody>
          <a:bodyPr>
            <a:normAutofit/>
          </a:bodyPr>
          <a:lstStyle/>
          <a:p>
            <a:r>
              <a:rPr lang="en-US" altLang="en-US" sz="4000" dirty="0"/>
              <a:t>Hierarchy of Spatial object types</a:t>
            </a:r>
            <a:endParaRPr lang="en-US" sz="4200" dirty="0"/>
          </a:p>
        </p:txBody>
      </p:sp>
    </p:spTree>
    <p:extLst>
      <p:ext uri="{BB962C8B-B14F-4D97-AF65-F5344CB8AC3E}">
        <p14:creationId xmlns:p14="http://schemas.microsoft.com/office/powerpoint/2010/main" val="184879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Topological Operators</a:t>
            </a:r>
            <a:endParaRPr lang="en-US" sz="4200" dirty="0"/>
          </a:p>
        </p:txBody>
      </p:sp>
      <p:sp>
        <p:nvSpPr>
          <p:cNvPr id="5" name="Rectangle 3"/>
          <p:cNvSpPr txBox="1">
            <a:spLocks noChangeArrowheads="1"/>
          </p:cNvSpPr>
          <p:nvPr/>
        </p:nvSpPr>
        <p:spPr>
          <a:xfrm>
            <a:off x="850004" y="1262153"/>
            <a:ext cx="10972801"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Bef>
                <a:spcPts val="1200"/>
              </a:spcBef>
              <a:spcAft>
                <a:spcPts val="1200"/>
              </a:spcAft>
            </a:pPr>
            <a:r>
              <a:rPr lang="en-US" altLang="en-US" dirty="0"/>
              <a:t>Object types with an assumed underlying topology are </a:t>
            </a:r>
            <a:r>
              <a:rPr lang="en-US" altLang="en-US" b="1" i="1" dirty="0">
                <a:solidFill>
                  <a:schemeClr val="accent2"/>
                </a:solidFill>
              </a:rPr>
              <a:t>point, arc</a:t>
            </a:r>
            <a:r>
              <a:rPr lang="en-US" altLang="en-US" dirty="0"/>
              <a:t>, </a:t>
            </a:r>
            <a:r>
              <a:rPr lang="en-US" altLang="en-US" b="1" i="1" dirty="0">
                <a:solidFill>
                  <a:schemeClr val="accent2"/>
                </a:solidFill>
              </a:rPr>
              <a:t>loop</a:t>
            </a:r>
            <a:r>
              <a:rPr lang="en-US" altLang="en-US" dirty="0"/>
              <a:t> and </a:t>
            </a:r>
            <a:r>
              <a:rPr lang="en-US" altLang="en-US" b="1" i="1" dirty="0">
                <a:solidFill>
                  <a:schemeClr val="accent2"/>
                </a:solidFill>
              </a:rPr>
              <a:t>area</a:t>
            </a:r>
            <a:r>
              <a:rPr lang="en-US" altLang="en-US" dirty="0"/>
              <a:t> </a:t>
            </a:r>
          </a:p>
          <a:p>
            <a:pPr>
              <a:spcBef>
                <a:spcPts val="1200"/>
              </a:spcBef>
              <a:spcAft>
                <a:spcPts val="1200"/>
              </a:spcAft>
            </a:pPr>
            <a:r>
              <a:rPr lang="en-US" altLang="en-US" dirty="0"/>
              <a:t>Broadly three kinds Operations:</a:t>
            </a:r>
          </a:p>
          <a:p>
            <a:pPr marL="457200" lvl="1" indent="0">
              <a:buNone/>
            </a:pPr>
            <a:r>
              <a:rPr lang="en-US" altLang="en-US" sz="2800" b="1" i="1" dirty="0">
                <a:solidFill>
                  <a:srgbClr val="7030A0"/>
                </a:solidFill>
              </a:rPr>
              <a:t>(1) Topological:</a:t>
            </a:r>
          </a:p>
          <a:p>
            <a:pPr lvl="1"/>
            <a:r>
              <a:rPr lang="en-US" altLang="en-US" b="1" i="1" dirty="0">
                <a:solidFill>
                  <a:schemeClr val="accent2"/>
                </a:solidFill>
              </a:rPr>
              <a:t>boundary</a:t>
            </a:r>
            <a:r>
              <a:rPr lang="en-US" altLang="en-US" dirty="0"/>
              <a:t>, </a:t>
            </a:r>
            <a:r>
              <a:rPr lang="en-US" altLang="en-US" b="1" i="1" dirty="0">
                <a:solidFill>
                  <a:schemeClr val="accent2"/>
                </a:solidFill>
              </a:rPr>
              <a:t>interior</a:t>
            </a:r>
            <a:r>
              <a:rPr lang="en-US" altLang="en-US" dirty="0"/>
              <a:t>, </a:t>
            </a:r>
            <a:r>
              <a:rPr lang="en-US" altLang="en-US" b="1" i="1" dirty="0">
                <a:solidFill>
                  <a:schemeClr val="accent2"/>
                </a:solidFill>
              </a:rPr>
              <a:t>closure</a:t>
            </a:r>
            <a:r>
              <a:rPr lang="en-US" altLang="en-US" dirty="0"/>
              <a:t> and </a:t>
            </a:r>
            <a:r>
              <a:rPr lang="en-US" altLang="en-US" b="1" i="1" dirty="0">
                <a:solidFill>
                  <a:schemeClr val="accent2"/>
                </a:solidFill>
              </a:rPr>
              <a:t>connected</a:t>
            </a:r>
            <a:r>
              <a:rPr lang="en-US" altLang="en-US" dirty="0"/>
              <a:t> are defined in the usual manner</a:t>
            </a:r>
          </a:p>
          <a:p>
            <a:pPr lvl="1"/>
            <a:r>
              <a:rPr lang="en-US" altLang="en-US" b="1" i="1" dirty="0">
                <a:solidFill>
                  <a:schemeClr val="accent2"/>
                </a:solidFill>
              </a:rPr>
              <a:t>is within</a:t>
            </a:r>
            <a:r>
              <a:rPr lang="en-US" altLang="en-US" dirty="0"/>
              <a:t> provides a relationship between a point and a simple loop, returning true if the point is enclosed by the loop</a:t>
            </a:r>
          </a:p>
          <a:p>
            <a:pPr lvl="1"/>
            <a:r>
              <a:rPr lang="en-US" altLang="en-US" dirty="0"/>
              <a:t>…… Many more are possible</a:t>
            </a:r>
          </a:p>
          <a:p>
            <a:endParaRPr lang="en-US" altLang="en-US"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279582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Topological Operators</a:t>
            </a:r>
            <a:endParaRPr lang="en-US" sz="4200" dirty="0"/>
          </a:p>
        </p:txBody>
      </p:sp>
      <p:sp>
        <p:nvSpPr>
          <p:cNvPr id="5" name="Rectangle 3"/>
          <p:cNvSpPr txBox="1">
            <a:spLocks noChangeArrowheads="1"/>
          </p:cNvSpPr>
          <p:nvPr/>
        </p:nvSpPr>
        <p:spPr>
          <a:xfrm>
            <a:off x="850004" y="1262153"/>
            <a:ext cx="10972801"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dirty="0"/>
              <a:t>Object types with an assumed underlying topology are </a:t>
            </a:r>
            <a:r>
              <a:rPr lang="en-US" altLang="en-US" b="1" i="1" dirty="0">
                <a:solidFill>
                  <a:schemeClr val="accent2"/>
                </a:solidFill>
              </a:rPr>
              <a:t>point, arc</a:t>
            </a:r>
            <a:r>
              <a:rPr lang="en-US" altLang="en-US" dirty="0"/>
              <a:t>, </a:t>
            </a:r>
            <a:r>
              <a:rPr lang="en-US" altLang="en-US" b="1" i="1" dirty="0">
                <a:solidFill>
                  <a:schemeClr val="accent2"/>
                </a:solidFill>
              </a:rPr>
              <a:t>loop</a:t>
            </a:r>
            <a:r>
              <a:rPr lang="en-US" altLang="en-US" dirty="0"/>
              <a:t> and </a:t>
            </a:r>
            <a:r>
              <a:rPr lang="en-US" altLang="en-US" b="1" i="1" dirty="0">
                <a:solidFill>
                  <a:schemeClr val="accent2"/>
                </a:solidFill>
              </a:rPr>
              <a:t>area</a:t>
            </a:r>
            <a:r>
              <a:rPr lang="en-US" altLang="en-US" dirty="0"/>
              <a:t> </a:t>
            </a:r>
          </a:p>
          <a:p>
            <a:r>
              <a:rPr lang="en-US" altLang="en-US" dirty="0"/>
              <a:t>Broadly three kinds Operations:</a:t>
            </a:r>
          </a:p>
          <a:p>
            <a:pPr marL="457200" lvl="1" indent="0">
              <a:buNone/>
            </a:pPr>
            <a:r>
              <a:rPr lang="en-US" altLang="en-US" sz="2800" b="1" i="1" dirty="0">
                <a:solidFill>
                  <a:srgbClr val="7030A0"/>
                </a:solidFill>
              </a:rPr>
              <a:t>(1) Set Oriented:</a:t>
            </a:r>
          </a:p>
          <a:p>
            <a:pPr lvl="1"/>
            <a:r>
              <a:rPr lang="en-US" altLang="en-US" b="1" i="1" dirty="0"/>
              <a:t>E.g., Intersection, union, subset of, etc. </a:t>
            </a:r>
            <a:endParaRPr lang="en-US" altLang="en-US" dirty="0"/>
          </a:p>
          <a:p>
            <a:endParaRPr lang="en-US" altLang="en-US" dirty="0"/>
          </a:p>
          <a:p>
            <a:pPr marL="0" indent="0">
              <a:buNone/>
            </a:pPr>
            <a:r>
              <a:rPr lang="en-US" altLang="en-US" b="1" i="1" dirty="0">
                <a:solidFill>
                  <a:srgbClr val="7030A0"/>
                </a:solidFill>
              </a:rPr>
              <a:t>    (2) Euclidian:</a:t>
            </a:r>
          </a:p>
          <a:p>
            <a:pPr lvl="1"/>
            <a:r>
              <a:rPr lang="en-US" altLang="en-US" b="1" i="1" dirty="0"/>
              <a:t>E.g., distance, length, perimeter, centroid, etc. </a:t>
            </a:r>
          </a:p>
          <a:p>
            <a:pPr marL="0" indent="0">
              <a:buNone/>
            </a:pPr>
            <a:endParaRPr lang="en-US" altLang="en-US" dirty="0"/>
          </a:p>
          <a:p>
            <a:endParaRPr lang="en-US" altLang="en-US" dirty="0"/>
          </a:p>
        </p:txBody>
      </p:sp>
    </p:spTree>
    <p:extLst>
      <p:ext uri="{BB962C8B-B14F-4D97-AF65-F5344CB8AC3E}">
        <p14:creationId xmlns:p14="http://schemas.microsoft.com/office/powerpoint/2010/main" val="2493350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Topological Spatial Operations for areas</a:t>
            </a:r>
            <a:endParaRPr lang="en-US" sz="4200" dirty="0"/>
          </a:p>
        </p:txBody>
      </p:sp>
      <p:sp>
        <p:nvSpPr>
          <p:cNvPr id="4" name="Rectangle 3"/>
          <p:cNvSpPr txBox="1">
            <a:spLocks noChangeArrowheads="1"/>
          </p:cNvSpPr>
          <p:nvPr/>
        </p:nvSpPr>
        <p:spPr>
          <a:xfrm>
            <a:off x="1400309" y="1405643"/>
            <a:ext cx="4202000"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355600" lvl="1" indent="-176213"/>
            <a:r>
              <a:rPr lang="en-US" altLang="en-US" sz="2200" i="1" dirty="0"/>
              <a:t>X</a:t>
            </a:r>
            <a:r>
              <a:rPr lang="en-US" altLang="en-US" sz="2200" dirty="0"/>
              <a:t> </a:t>
            </a:r>
            <a:r>
              <a:rPr lang="en-US" altLang="en-US" sz="2200" b="1" i="1" dirty="0">
                <a:solidFill>
                  <a:schemeClr val="accent2"/>
                </a:solidFill>
              </a:rPr>
              <a:t>meets</a:t>
            </a:r>
            <a:r>
              <a:rPr lang="en-US" altLang="en-US" sz="2200" dirty="0"/>
              <a:t> </a:t>
            </a:r>
            <a:r>
              <a:rPr lang="en-US" altLang="en-US" sz="2200" i="1" dirty="0"/>
              <a:t>Y</a:t>
            </a:r>
            <a:r>
              <a:rPr lang="en-US" altLang="en-US" sz="2200" dirty="0"/>
              <a:t> if </a:t>
            </a:r>
            <a:r>
              <a:rPr lang="en-US" altLang="en-US" sz="2200" i="1" dirty="0"/>
              <a:t>X</a:t>
            </a:r>
            <a:r>
              <a:rPr lang="en-US" altLang="en-US" sz="2200" dirty="0"/>
              <a:t> and </a:t>
            </a:r>
            <a:r>
              <a:rPr lang="en-US" altLang="en-US" sz="2200" i="1" dirty="0"/>
              <a:t>Y</a:t>
            </a:r>
            <a:r>
              <a:rPr lang="en-US" altLang="en-US" sz="2200" dirty="0"/>
              <a:t> touch externally in a common portion of their boundaries</a:t>
            </a:r>
          </a:p>
          <a:p>
            <a:pPr marL="179387" lvl="1" indent="0">
              <a:buNone/>
            </a:pPr>
            <a:endParaRPr lang="en-US" altLang="en-US" sz="2200" dirty="0"/>
          </a:p>
          <a:p>
            <a:pPr marL="179387" lvl="1" indent="0">
              <a:buNone/>
            </a:pPr>
            <a:endParaRPr lang="en-US" altLang="en-US" sz="2200" dirty="0"/>
          </a:p>
          <a:p>
            <a:pPr marL="179387" lvl="1" indent="0">
              <a:buNone/>
            </a:pPr>
            <a:endParaRPr lang="en-US" altLang="en-US" sz="2200" dirty="0"/>
          </a:p>
          <a:p>
            <a:pPr marL="179387" lvl="1" indent="0">
              <a:buNone/>
            </a:pPr>
            <a:endParaRPr lang="en-US" altLang="en-US" sz="2200" dirty="0"/>
          </a:p>
          <a:p>
            <a:pPr marL="179387" lvl="1" indent="0">
              <a:buNone/>
            </a:pPr>
            <a:endParaRPr lang="en-US" altLang="en-US" sz="2200" dirty="0"/>
          </a:p>
          <a:p>
            <a:pPr marL="355600" lvl="1" indent="-176213"/>
            <a:r>
              <a:rPr lang="en-US" altLang="en-US" sz="2200" i="1" dirty="0"/>
              <a:t>X</a:t>
            </a:r>
            <a:r>
              <a:rPr lang="en-US" altLang="en-US" sz="2200" dirty="0"/>
              <a:t> </a:t>
            </a:r>
            <a:r>
              <a:rPr lang="en-US" altLang="en-US" sz="2200" b="1" i="1" dirty="0">
                <a:solidFill>
                  <a:schemeClr val="accent2"/>
                </a:solidFill>
              </a:rPr>
              <a:t>overlaps</a:t>
            </a:r>
            <a:r>
              <a:rPr lang="en-US" altLang="en-US" sz="2200" dirty="0"/>
              <a:t> </a:t>
            </a:r>
            <a:r>
              <a:rPr lang="en-US" altLang="en-US" sz="2200" i="1" dirty="0"/>
              <a:t>Y</a:t>
            </a:r>
            <a:r>
              <a:rPr lang="en-US" altLang="en-US" sz="2200" dirty="0"/>
              <a:t> if </a:t>
            </a:r>
            <a:r>
              <a:rPr lang="en-US" altLang="en-US" sz="2200" i="1" dirty="0"/>
              <a:t>X</a:t>
            </a:r>
            <a:r>
              <a:rPr lang="en-US" altLang="en-US" sz="2200" dirty="0"/>
              <a:t> and </a:t>
            </a:r>
            <a:r>
              <a:rPr lang="en-US" altLang="en-US" sz="2200" i="1" dirty="0"/>
              <a:t>Y</a:t>
            </a:r>
            <a:r>
              <a:rPr lang="en-US" altLang="en-US" sz="2200" dirty="0"/>
              <a:t> impinge into each other’s interiors</a:t>
            </a:r>
          </a:p>
        </p:txBody>
      </p:sp>
      <p:pic>
        <p:nvPicPr>
          <p:cNvPr id="6" name="Picture 5" descr="disjoint_subset"/>
          <p:cNvPicPr>
            <a:picLocks noChangeAspect="1" noChangeArrowheads="1"/>
          </p:cNvPicPr>
          <p:nvPr/>
        </p:nvPicPr>
        <p:blipFill>
          <a:blip r:embed="rId2">
            <a:extLst>
              <a:ext uri="{28A0092B-C50C-407E-A947-70E740481C1C}">
                <a14:useLocalDpi xmlns:a14="http://schemas.microsoft.com/office/drawing/2010/main" val="0"/>
              </a:ext>
            </a:extLst>
          </a:blip>
          <a:srcRect r="49152"/>
          <a:stretch>
            <a:fillRect/>
          </a:stretch>
        </p:blipFill>
        <p:spPr bwMode="auto">
          <a:xfrm>
            <a:off x="6640086" y="1102845"/>
            <a:ext cx="4283075"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84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a:bodyPr>
          <a:lstStyle/>
          <a:p>
            <a:r>
              <a:rPr lang="en-US" altLang="en-US" sz="4000" dirty="0"/>
              <a:t>Topological Spatial Operations for areas</a:t>
            </a:r>
            <a:endParaRPr lang="en-US" sz="4200" dirty="0"/>
          </a:p>
        </p:txBody>
      </p:sp>
      <p:pic>
        <p:nvPicPr>
          <p:cNvPr id="5" name="Picture 5" descr="disjoint_subset"/>
          <p:cNvPicPr>
            <a:picLocks noChangeAspect="1" noChangeArrowheads="1"/>
          </p:cNvPicPr>
          <p:nvPr/>
        </p:nvPicPr>
        <p:blipFill>
          <a:blip r:embed="rId2">
            <a:extLst>
              <a:ext uri="{28A0092B-C50C-407E-A947-70E740481C1C}">
                <a14:useLocalDpi xmlns:a14="http://schemas.microsoft.com/office/drawing/2010/main" val="0"/>
              </a:ext>
            </a:extLst>
          </a:blip>
          <a:srcRect l="49152"/>
          <a:stretch>
            <a:fillRect/>
          </a:stretch>
        </p:blipFill>
        <p:spPr bwMode="auto">
          <a:xfrm>
            <a:off x="6137388" y="1369924"/>
            <a:ext cx="4275137" cy="51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1438945" y="1369924"/>
            <a:ext cx="4382305"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marL="355600" lvl="1" indent="-176213"/>
            <a:r>
              <a:rPr lang="en-US" altLang="en-US" sz="2100" i="1" dirty="0"/>
              <a:t>X</a:t>
            </a:r>
            <a:r>
              <a:rPr lang="en-US" altLang="en-US" sz="2100" dirty="0"/>
              <a:t> </a:t>
            </a:r>
            <a:r>
              <a:rPr lang="en-US" altLang="en-US" sz="2100" b="1" i="1" dirty="0">
                <a:solidFill>
                  <a:schemeClr val="accent2"/>
                </a:solidFill>
              </a:rPr>
              <a:t>is inside</a:t>
            </a:r>
            <a:r>
              <a:rPr lang="en-US" altLang="en-US" sz="2100" dirty="0"/>
              <a:t> </a:t>
            </a:r>
            <a:r>
              <a:rPr lang="en-US" altLang="en-US" sz="2100" i="1" dirty="0"/>
              <a:t>Y</a:t>
            </a:r>
            <a:r>
              <a:rPr lang="en-US" altLang="en-US" sz="2100" dirty="0"/>
              <a:t> if </a:t>
            </a:r>
            <a:r>
              <a:rPr lang="en-US" altLang="en-US" sz="2100" i="1" dirty="0"/>
              <a:t>X</a:t>
            </a:r>
            <a:r>
              <a:rPr lang="en-US" altLang="en-US" sz="2100" dirty="0"/>
              <a:t> is a subset of </a:t>
            </a:r>
            <a:r>
              <a:rPr lang="en-US" altLang="en-US" sz="2100" i="1" dirty="0"/>
              <a:t>Y</a:t>
            </a:r>
            <a:r>
              <a:rPr lang="en-US" altLang="en-US" sz="2100" dirty="0"/>
              <a:t> and </a:t>
            </a:r>
            <a:r>
              <a:rPr lang="en-US" altLang="en-US" sz="2100" i="1" dirty="0"/>
              <a:t>X</a:t>
            </a:r>
            <a:r>
              <a:rPr lang="en-US" altLang="en-US" sz="2100" dirty="0"/>
              <a:t>, </a:t>
            </a:r>
            <a:r>
              <a:rPr lang="en-US" altLang="en-US" sz="2100" i="1" dirty="0"/>
              <a:t>Y</a:t>
            </a:r>
            <a:r>
              <a:rPr lang="en-US" altLang="en-US" sz="2100" dirty="0"/>
              <a:t> do not share a common portion of boundary</a:t>
            </a:r>
          </a:p>
          <a:p>
            <a:pPr marL="179387" lvl="1" indent="0">
              <a:buNone/>
            </a:pPr>
            <a:endParaRPr lang="en-US" altLang="en-US" sz="2100" dirty="0"/>
          </a:p>
          <a:p>
            <a:pPr marL="179387" lvl="1" indent="0">
              <a:buNone/>
            </a:pPr>
            <a:endParaRPr lang="en-US" altLang="en-US" sz="2100" dirty="0"/>
          </a:p>
          <a:p>
            <a:pPr marL="179387" lvl="1" indent="0">
              <a:buNone/>
            </a:pPr>
            <a:endParaRPr lang="en-US" altLang="en-US" sz="2100" dirty="0"/>
          </a:p>
          <a:p>
            <a:pPr marL="179387" lvl="1" indent="0">
              <a:buNone/>
            </a:pPr>
            <a:endParaRPr lang="en-US" altLang="en-US" sz="2100" dirty="0"/>
          </a:p>
          <a:p>
            <a:pPr marL="179387" lvl="1" indent="0">
              <a:buNone/>
            </a:pPr>
            <a:endParaRPr lang="en-US" altLang="en-US" sz="2100" dirty="0"/>
          </a:p>
          <a:p>
            <a:pPr marL="355600" lvl="1" indent="-176213"/>
            <a:r>
              <a:rPr lang="en-US" altLang="en-US" sz="2100" i="1" dirty="0"/>
              <a:t>X</a:t>
            </a:r>
            <a:r>
              <a:rPr lang="en-US" altLang="en-US" sz="2100" dirty="0"/>
              <a:t> </a:t>
            </a:r>
            <a:r>
              <a:rPr lang="en-US" altLang="en-US" sz="2100" b="1" i="1" dirty="0">
                <a:solidFill>
                  <a:schemeClr val="accent2"/>
                </a:solidFill>
              </a:rPr>
              <a:t>covers</a:t>
            </a:r>
            <a:r>
              <a:rPr lang="en-US" altLang="en-US" sz="2100" dirty="0"/>
              <a:t> </a:t>
            </a:r>
            <a:r>
              <a:rPr lang="en-US" altLang="en-US" sz="2100" i="1" dirty="0"/>
              <a:t>Y</a:t>
            </a:r>
            <a:r>
              <a:rPr lang="en-US" altLang="en-US" sz="2100" dirty="0"/>
              <a:t> if </a:t>
            </a:r>
            <a:r>
              <a:rPr lang="en-US" altLang="en-US" sz="2100" i="1" dirty="0"/>
              <a:t>Y</a:t>
            </a:r>
            <a:r>
              <a:rPr lang="en-US" altLang="en-US" sz="2100" dirty="0"/>
              <a:t> is a subset of </a:t>
            </a:r>
            <a:r>
              <a:rPr lang="en-US" altLang="en-US" sz="2100" i="1" dirty="0"/>
              <a:t>X</a:t>
            </a:r>
            <a:r>
              <a:rPr lang="en-US" altLang="en-US" sz="2100" dirty="0"/>
              <a:t> and </a:t>
            </a:r>
            <a:r>
              <a:rPr lang="en-US" altLang="en-US" sz="2100" i="1" dirty="0"/>
              <a:t>X</a:t>
            </a:r>
            <a:r>
              <a:rPr lang="en-US" altLang="en-US" sz="2100" dirty="0"/>
              <a:t>, </a:t>
            </a:r>
            <a:r>
              <a:rPr lang="en-US" altLang="en-US" sz="2100" i="1" dirty="0"/>
              <a:t>Y</a:t>
            </a:r>
            <a:r>
              <a:rPr lang="en-US" altLang="en-US" sz="2100" dirty="0"/>
              <a:t> touch externally in a common portion of their boundaries</a:t>
            </a:r>
          </a:p>
          <a:p>
            <a:pPr marL="355600" lvl="1" indent="-176213"/>
            <a:endParaRPr lang="en-US" altLang="en-US" sz="2000" dirty="0"/>
          </a:p>
        </p:txBody>
      </p:sp>
    </p:spTree>
    <p:extLst>
      <p:ext uri="{BB962C8B-B14F-4D97-AF65-F5344CB8AC3E}">
        <p14:creationId xmlns:p14="http://schemas.microsoft.com/office/powerpoint/2010/main" val="2007992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0407" y="138314"/>
            <a:ext cx="11485575" cy="1004287"/>
          </a:xfrm>
        </p:spPr>
        <p:txBody>
          <a:bodyPr>
            <a:normAutofit fontScale="90000"/>
          </a:bodyPr>
          <a:lstStyle/>
          <a:p>
            <a:r>
              <a:rPr lang="en-US" altLang="en-US" sz="4000" dirty="0"/>
              <a:t>A “common” framework for Topological Operators </a:t>
            </a:r>
            <a:endParaRPr lang="en-US" sz="4200" dirty="0"/>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253993075"/>
                  </p:ext>
                </p:extLst>
              </p:nvPr>
            </p:nvGraphicFramePr>
            <p:xfrm>
              <a:off x="1355959" y="1408779"/>
              <a:ext cx="9974470" cy="3694875"/>
            </p:xfrm>
            <a:graphic>
              <a:graphicData uri="http://schemas.openxmlformats.org/drawingml/2006/table">
                <a:tbl>
                  <a:tblPr firstRow="1" bandRow="1">
                    <a:tableStyleId>{5C22544A-7EE6-4342-B048-85BDC9FD1C3A}</a:tableStyleId>
                  </a:tblPr>
                  <a:tblGrid>
                    <a:gridCol w="1994894">
                      <a:extLst>
                        <a:ext uri="{9D8B030D-6E8A-4147-A177-3AD203B41FA5}">
                          <a16:colId xmlns:a16="http://schemas.microsoft.com/office/drawing/2014/main" val="3029336170"/>
                        </a:ext>
                      </a:extLst>
                    </a:gridCol>
                    <a:gridCol w="1994894">
                      <a:extLst>
                        <a:ext uri="{9D8B030D-6E8A-4147-A177-3AD203B41FA5}">
                          <a16:colId xmlns:a16="http://schemas.microsoft.com/office/drawing/2014/main" val="2008494865"/>
                        </a:ext>
                      </a:extLst>
                    </a:gridCol>
                    <a:gridCol w="1994894">
                      <a:extLst>
                        <a:ext uri="{9D8B030D-6E8A-4147-A177-3AD203B41FA5}">
                          <a16:colId xmlns:a16="http://schemas.microsoft.com/office/drawing/2014/main" val="2949921459"/>
                        </a:ext>
                      </a:extLst>
                    </a:gridCol>
                    <a:gridCol w="1994894">
                      <a:extLst>
                        <a:ext uri="{9D8B030D-6E8A-4147-A177-3AD203B41FA5}">
                          <a16:colId xmlns:a16="http://schemas.microsoft.com/office/drawing/2014/main" val="2678825140"/>
                        </a:ext>
                      </a:extLst>
                    </a:gridCol>
                    <a:gridCol w="1994894">
                      <a:extLst>
                        <a:ext uri="{9D8B030D-6E8A-4147-A177-3AD203B41FA5}">
                          <a16:colId xmlns:a16="http://schemas.microsoft.com/office/drawing/2014/main" val="630453015"/>
                        </a:ext>
                      </a:extLst>
                    </a:gridCol>
                  </a:tblGrid>
                  <a:tr h="370840">
                    <a:tc gridSpan="5">
                      <a:txBody>
                        <a:bodyPr/>
                        <a:lstStyle/>
                        <a:p>
                          <a:pPr algn="ctr"/>
                          <a:r>
                            <a:rPr lang="en-US" sz="2100" b="1" dirty="0"/>
                            <a:t>Fundamental</a:t>
                          </a:r>
                          <a:r>
                            <a:rPr lang="en-US" sz="2100" b="1" baseline="0" dirty="0"/>
                            <a:t> Relationships between X and Y</a:t>
                          </a:r>
                          <a:endParaRPr lang="en-US" sz="2100" b="1"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32471196"/>
                      </a:ext>
                    </a:extLst>
                  </a:tr>
                  <a:tr h="0">
                    <a:tc>
                      <a:txBody>
                        <a:bodyPr/>
                        <a:lstStyle/>
                        <a:p>
                          <a:pPr algn="ctr"/>
                          <a:r>
                            <a:rPr lang="en-US" sz="2100" b="1" dirty="0"/>
                            <a:t>boundary(X)</a:t>
                          </a:r>
                          <a:r>
                            <a:rPr lang="en-US" sz="2100" b="1" baseline="0" dirty="0"/>
                            <a:t> </a:t>
                          </a:r>
                          <a14:m>
                            <m:oMath xmlns:m="http://schemas.openxmlformats.org/officeDocument/2006/math">
                              <m:r>
                                <a:rPr lang="en-US" sz="2400" b="1" i="1" baseline="0" smtClean="0">
                                  <a:latin typeface="Cambria Math" panose="02040503050406030204" pitchFamily="18" charset="0"/>
                                </a:rPr>
                                <m:t>∩</m:t>
                              </m:r>
                            </m:oMath>
                          </a14:m>
                          <a:r>
                            <a:rPr lang="en-US" sz="2100" b="1" baseline="0" dirty="0"/>
                            <a:t> boundary(Y)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100" b="1" dirty="0"/>
                            <a:t>Interior(X)     </a:t>
                          </a:r>
                          <a14:m>
                            <m:oMath xmlns:m="http://schemas.openxmlformats.org/officeDocument/2006/math">
                              <m:r>
                                <a:rPr lang="en-US" sz="2400" b="1" i="1" baseline="0" smtClean="0">
                                  <a:latin typeface="Cambria Math" panose="02040503050406030204" pitchFamily="18" charset="0"/>
                                </a:rPr>
                                <m:t>∩</m:t>
                              </m:r>
                            </m:oMath>
                          </a14:m>
                          <a:r>
                            <a:rPr lang="en-US" sz="2100" b="1" dirty="0"/>
                            <a:t>      interior(Y)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 boundary(X)</a:t>
                          </a:r>
                          <a:r>
                            <a:rPr lang="en-US" sz="2100" b="1" baseline="0" dirty="0"/>
                            <a:t> </a:t>
                          </a:r>
                          <a14:m>
                            <m:oMath xmlns:m="http://schemas.openxmlformats.org/officeDocument/2006/math">
                              <m:r>
                                <a:rPr lang="en-US" sz="2400" b="1" i="1" baseline="0" smtClean="0">
                                  <a:latin typeface="Cambria Math" panose="02040503050406030204" pitchFamily="18" charset="0"/>
                                </a:rPr>
                                <m:t>∩</m:t>
                              </m:r>
                            </m:oMath>
                          </a14:m>
                          <a:r>
                            <a:rPr lang="en-US" sz="2100" b="1" baseline="0" dirty="0"/>
                            <a:t>     Interior(Y)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Interior(X)    </a:t>
                          </a:r>
                          <a:r>
                            <a:rPr lang="en-US" sz="2100" b="1" baseline="0" dirty="0"/>
                            <a:t> </a:t>
                          </a:r>
                          <a14:m>
                            <m:oMath xmlns:m="http://schemas.openxmlformats.org/officeDocument/2006/math">
                              <m:r>
                                <a:rPr lang="en-US" sz="2400" b="1" i="1" baseline="0" smtClean="0">
                                  <a:latin typeface="Cambria Math" panose="02040503050406030204" pitchFamily="18" charset="0"/>
                                </a:rPr>
                                <m:t>∩</m:t>
                              </m:r>
                            </m:oMath>
                          </a14:m>
                          <a:r>
                            <a:rPr lang="en-US" sz="2100" b="1" baseline="0" dirty="0"/>
                            <a:t> boundary(Y)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Interpretation</a:t>
                          </a:r>
                        </a:p>
                        <a:p>
                          <a:pPr algn="ct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355408"/>
                      </a:ext>
                    </a:extLst>
                  </a:tr>
                  <a:tr h="273050">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0</a:t>
                          </a:r>
                        </a:p>
                      </a:txBody>
                      <a:tcPr>
                        <a:lnT w="12700" cap="flat" cmpd="sng" algn="ctr">
                          <a:solidFill>
                            <a:schemeClr val="tx1"/>
                          </a:solidFill>
                          <a:prstDash val="solid"/>
                          <a:round/>
                          <a:headEnd type="none" w="med" len="med"/>
                          <a:tailEnd type="none" w="med" len="med"/>
                        </a:lnT>
                      </a:tcPr>
                    </a:tc>
                    <a:tc>
                      <a:txBody>
                        <a:bodyPr/>
                        <a:lstStyle/>
                        <a:p>
                          <a:pPr algn="ctr"/>
                          <a:r>
                            <a:rPr lang="en-US" dirty="0"/>
                            <a:t>0</a:t>
                          </a:r>
                        </a:p>
                      </a:txBody>
                      <a:tcPr>
                        <a:lnT w="12700" cap="flat" cmpd="sng" algn="ctr">
                          <a:solidFill>
                            <a:schemeClr val="tx1"/>
                          </a:solidFill>
                          <a:prstDash val="solid"/>
                          <a:round/>
                          <a:headEnd type="none" w="med" len="med"/>
                          <a:tailEnd type="none" w="med" len="med"/>
                        </a:lnT>
                      </a:tcPr>
                    </a:tc>
                    <a:tc>
                      <a:txBody>
                        <a:bodyPr/>
                        <a:lstStyle/>
                        <a:p>
                          <a:pPr algn="ctr"/>
                          <a:r>
                            <a:rPr lang="en-US" dirty="0"/>
                            <a:t>0</a:t>
                          </a:r>
                        </a:p>
                      </a:txBody>
                      <a:tcPr>
                        <a:lnT w="12700" cap="flat" cmpd="sng" algn="ctr">
                          <a:solidFill>
                            <a:schemeClr val="tx1"/>
                          </a:solidFill>
                          <a:prstDash val="solid"/>
                          <a:round/>
                          <a:headEnd type="none" w="med" len="med"/>
                          <a:tailEnd type="none" w="med" len="med"/>
                        </a:lnT>
                      </a:tcPr>
                    </a:tc>
                    <a:tc>
                      <a:txBody>
                        <a:bodyPr/>
                        <a:lstStyle/>
                        <a:p>
                          <a:pPr algn="ctr"/>
                          <a:r>
                            <a:rPr lang="en-US" dirty="0"/>
                            <a:t>Meets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60239539"/>
                      </a:ext>
                    </a:extLst>
                  </a:tr>
                  <a:tr h="180340">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Overlaps</a:t>
                          </a:r>
                        </a:p>
                      </a:txBody>
                      <a:tcPr/>
                    </a:tc>
                    <a:extLst>
                      <a:ext uri="{0D108BD9-81ED-4DB2-BD59-A6C34878D82A}">
                        <a16:rowId xmlns:a16="http://schemas.microsoft.com/office/drawing/2014/main" val="2619968350"/>
                      </a:ext>
                    </a:extLst>
                  </a:tr>
                  <a:tr h="0">
                    <a:tc>
                      <a:txBody>
                        <a:bodyPr/>
                        <a:lstStyle/>
                        <a:p>
                          <a:pPr algn="ctr"/>
                          <a:r>
                            <a:rPr lang="en-US" dirty="0"/>
                            <a:t>0</a:t>
                          </a:r>
                        </a:p>
                      </a:txBody>
                      <a:tcPr/>
                    </a:tc>
                    <a:tc>
                      <a:txBody>
                        <a:bodyPr/>
                        <a:lstStyle/>
                        <a:p>
                          <a:pPr algn="ctr"/>
                          <a:r>
                            <a:rPr lang="en-US"/>
                            <a:t>1</a:t>
                          </a:r>
                          <a:endParaRPr lang="en-US" dirty="0"/>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a:t>X </a:t>
                          </a:r>
                          <a:r>
                            <a:rPr lang="en-US" baseline="0"/>
                            <a:t> inside Y</a:t>
                          </a:r>
                          <a:endParaRPr lang="en-US" dirty="0"/>
                        </a:p>
                      </a:txBody>
                      <a:tcPr/>
                    </a:tc>
                    <a:extLst>
                      <a:ext uri="{0D108BD9-81ED-4DB2-BD59-A6C34878D82A}">
                        <a16:rowId xmlns:a16="http://schemas.microsoft.com/office/drawing/2014/main" val="664237005"/>
                      </a:ext>
                    </a:extLst>
                  </a:tr>
                  <a:tr h="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025958396"/>
                      </a:ext>
                    </a:extLst>
                  </a:tr>
                  <a:tr h="27305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4293553208"/>
                      </a:ext>
                    </a:extLst>
                  </a:tr>
                  <a:tr h="18034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91964063"/>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253993075"/>
                  </p:ext>
                </p:extLst>
              </p:nvPr>
            </p:nvGraphicFramePr>
            <p:xfrm>
              <a:off x="1355959" y="1408779"/>
              <a:ext cx="9974470" cy="3694875"/>
            </p:xfrm>
            <a:graphic>
              <a:graphicData uri="http://schemas.openxmlformats.org/drawingml/2006/table">
                <a:tbl>
                  <a:tblPr firstRow="1" bandRow="1">
                    <a:tableStyleId>{5C22544A-7EE6-4342-B048-85BDC9FD1C3A}</a:tableStyleId>
                  </a:tblPr>
                  <a:tblGrid>
                    <a:gridCol w="1994894">
                      <a:extLst>
                        <a:ext uri="{9D8B030D-6E8A-4147-A177-3AD203B41FA5}">
                          <a16:colId xmlns:a16="http://schemas.microsoft.com/office/drawing/2014/main" val="3029336170"/>
                        </a:ext>
                      </a:extLst>
                    </a:gridCol>
                    <a:gridCol w="1994894">
                      <a:extLst>
                        <a:ext uri="{9D8B030D-6E8A-4147-A177-3AD203B41FA5}">
                          <a16:colId xmlns:a16="http://schemas.microsoft.com/office/drawing/2014/main" val="2008494865"/>
                        </a:ext>
                      </a:extLst>
                    </a:gridCol>
                    <a:gridCol w="1994894">
                      <a:extLst>
                        <a:ext uri="{9D8B030D-6E8A-4147-A177-3AD203B41FA5}">
                          <a16:colId xmlns:a16="http://schemas.microsoft.com/office/drawing/2014/main" val="2949921459"/>
                        </a:ext>
                      </a:extLst>
                    </a:gridCol>
                    <a:gridCol w="1994894">
                      <a:extLst>
                        <a:ext uri="{9D8B030D-6E8A-4147-A177-3AD203B41FA5}">
                          <a16:colId xmlns:a16="http://schemas.microsoft.com/office/drawing/2014/main" val="2678825140"/>
                        </a:ext>
                      </a:extLst>
                    </a:gridCol>
                    <a:gridCol w="1994894">
                      <a:extLst>
                        <a:ext uri="{9D8B030D-6E8A-4147-A177-3AD203B41FA5}">
                          <a16:colId xmlns:a16="http://schemas.microsoft.com/office/drawing/2014/main" val="630453015"/>
                        </a:ext>
                      </a:extLst>
                    </a:gridCol>
                  </a:tblGrid>
                  <a:tr h="411480">
                    <a:tc gridSpan="5">
                      <a:txBody>
                        <a:bodyPr/>
                        <a:lstStyle/>
                        <a:p>
                          <a:pPr algn="ctr"/>
                          <a:r>
                            <a:rPr lang="en-US" sz="2100" b="1" dirty="0"/>
                            <a:t>Fundamental</a:t>
                          </a:r>
                          <a:r>
                            <a:rPr lang="en-US" sz="2100" b="1" baseline="0" dirty="0"/>
                            <a:t> Relationships between X and Y</a:t>
                          </a:r>
                          <a:endParaRPr lang="en-US" sz="2100" b="1" dirty="0"/>
                        </a:p>
                      </a:txBody>
                      <a:tcP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32471196"/>
                      </a:ext>
                    </a:extLst>
                  </a:tr>
                  <a:tr h="108883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6" t="-41573" r="-401223" b="-211236"/>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000" t="-41573" r="-300000" b="-211236"/>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0612" t="-41573" r="-200917" b="-211236"/>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99695" t="-41573" r="-100305" b="-211236"/>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Interpretation</a:t>
                          </a:r>
                        </a:p>
                        <a:p>
                          <a:pPr algn="ct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2355408"/>
                      </a:ext>
                    </a:extLst>
                  </a:tr>
                  <a:tr h="365760">
                    <a:tc>
                      <a:txBody>
                        <a:bodyPr/>
                        <a:lstStyle/>
                        <a:p>
                          <a:pPr algn="ctr"/>
                          <a:r>
                            <a:rPr lang="en-US" dirty="0"/>
                            <a:t>1</a:t>
                          </a:r>
                        </a:p>
                      </a:txBody>
                      <a:tcPr>
                        <a:lnT w="12700" cap="flat" cmpd="sng" algn="ctr">
                          <a:solidFill>
                            <a:schemeClr val="tx1"/>
                          </a:solidFill>
                          <a:prstDash val="solid"/>
                          <a:round/>
                          <a:headEnd type="none" w="med" len="med"/>
                          <a:tailEnd type="none" w="med" len="med"/>
                        </a:lnT>
                      </a:tcPr>
                    </a:tc>
                    <a:tc>
                      <a:txBody>
                        <a:bodyPr/>
                        <a:lstStyle/>
                        <a:p>
                          <a:pPr algn="ctr"/>
                          <a:r>
                            <a:rPr lang="en-US" dirty="0"/>
                            <a:t>0</a:t>
                          </a:r>
                        </a:p>
                      </a:txBody>
                      <a:tcPr>
                        <a:lnT w="12700" cap="flat" cmpd="sng" algn="ctr">
                          <a:solidFill>
                            <a:schemeClr val="tx1"/>
                          </a:solidFill>
                          <a:prstDash val="solid"/>
                          <a:round/>
                          <a:headEnd type="none" w="med" len="med"/>
                          <a:tailEnd type="none" w="med" len="med"/>
                        </a:lnT>
                      </a:tcPr>
                    </a:tc>
                    <a:tc>
                      <a:txBody>
                        <a:bodyPr/>
                        <a:lstStyle/>
                        <a:p>
                          <a:pPr algn="ctr"/>
                          <a:r>
                            <a:rPr lang="en-US" dirty="0"/>
                            <a:t>0</a:t>
                          </a:r>
                        </a:p>
                      </a:txBody>
                      <a:tcPr>
                        <a:lnT w="12700" cap="flat" cmpd="sng" algn="ctr">
                          <a:solidFill>
                            <a:schemeClr val="tx1"/>
                          </a:solidFill>
                          <a:prstDash val="solid"/>
                          <a:round/>
                          <a:headEnd type="none" w="med" len="med"/>
                          <a:tailEnd type="none" w="med" len="med"/>
                        </a:lnT>
                      </a:tcPr>
                    </a:tc>
                    <a:tc>
                      <a:txBody>
                        <a:bodyPr/>
                        <a:lstStyle/>
                        <a:p>
                          <a:pPr algn="ctr"/>
                          <a:r>
                            <a:rPr lang="en-US" dirty="0"/>
                            <a:t>0</a:t>
                          </a:r>
                        </a:p>
                      </a:txBody>
                      <a:tcPr>
                        <a:lnT w="12700" cap="flat" cmpd="sng" algn="ctr">
                          <a:solidFill>
                            <a:schemeClr val="tx1"/>
                          </a:solidFill>
                          <a:prstDash val="solid"/>
                          <a:round/>
                          <a:headEnd type="none" w="med" len="med"/>
                          <a:tailEnd type="none" w="med" len="med"/>
                        </a:lnT>
                      </a:tcPr>
                    </a:tc>
                    <a:tc>
                      <a:txBody>
                        <a:bodyPr/>
                        <a:lstStyle/>
                        <a:p>
                          <a:pPr algn="ctr"/>
                          <a:r>
                            <a:rPr lang="en-US" dirty="0"/>
                            <a:t>Meets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60239539"/>
                      </a:ext>
                    </a:extLst>
                  </a:tr>
                  <a:tr h="365760">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Overlaps</a:t>
                          </a:r>
                        </a:p>
                      </a:txBody>
                      <a:tcPr/>
                    </a:tc>
                    <a:extLst>
                      <a:ext uri="{0D108BD9-81ED-4DB2-BD59-A6C34878D82A}">
                        <a16:rowId xmlns:a16="http://schemas.microsoft.com/office/drawing/2014/main" val="2619968350"/>
                      </a:ext>
                    </a:extLst>
                  </a:tr>
                  <a:tr h="365760">
                    <a:tc>
                      <a:txBody>
                        <a:bodyPr/>
                        <a:lstStyle/>
                        <a:p>
                          <a:pPr algn="ctr"/>
                          <a:r>
                            <a:rPr lang="en-US" dirty="0"/>
                            <a:t>0</a:t>
                          </a:r>
                        </a:p>
                      </a:txBody>
                      <a:tcPr/>
                    </a:tc>
                    <a:tc>
                      <a:txBody>
                        <a:bodyPr/>
                        <a:lstStyle/>
                        <a:p>
                          <a:pPr algn="ctr"/>
                          <a:r>
                            <a:rPr lang="en-US"/>
                            <a:t>1</a:t>
                          </a:r>
                          <a:endParaRPr lang="en-US" dirty="0"/>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a:t>X </a:t>
                          </a:r>
                          <a:r>
                            <a:rPr lang="en-US" baseline="0"/>
                            <a:t> inside Y</a:t>
                          </a:r>
                          <a:endParaRPr lang="en-US" dirty="0"/>
                        </a:p>
                      </a:txBody>
                      <a:tcPr/>
                    </a:tc>
                    <a:extLst>
                      <a:ext uri="{0D108BD9-81ED-4DB2-BD59-A6C34878D82A}">
                        <a16:rowId xmlns:a16="http://schemas.microsoft.com/office/drawing/2014/main" val="664237005"/>
                      </a:ext>
                    </a:extLst>
                  </a:tr>
                  <a:tr h="36576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025958396"/>
                      </a:ext>
                    </a:extLst>
                  </a:tr>
                  <a:tr h="36576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4293553208"/>
                      </a:ext>
                    </a:extLst>
                  </a:tr>
                  <a:tr h="365760">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291964063"/>
                      </a:ext>
                    </a:extLst>
                  </a:tr>
                </a:tbl>
              </a:graphicData>
            </a:graphic>
          </p:graphicFrame>
        </mc:Fallback>
      </mc:AlternateContent>
      <p:sp>
        <p:nvSpPr>
          <p:cNvPr id="3" name="Rectangle: Rounded Corners 2"/>
          <p:cNvSpPr/>
          <p:nvPr/>
        </p:nvSpPr>
        <p:spPr>
          <a:xfrm>
            <a:off x="3591339" y="5459896"/>
            <a:ext cx="5385021" cy="1046921"/>
          </a:xfrm>
          <a:prstGeom prst="roundRect">
            <a:avLst/>
          </a:prstGeom>
          <a:noFill/>
          <a:ln w="41275">
            <a:solidFill>
              <a:srgbClr val="002060"/>
            </a:solid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a:solidFill>
                  <a:srgbClr val="002060"/>
                </a:solidFill>
              </a:rPr>
              <a:t>Fill this table and provide interpretations in the right column</a:t>
            </a:r>
          </a:p>
        </p:txBody>
      </p:sp>
    </p:spTree>
    <p:extLst>
      <p:ext uri="{BB962C8B-B14F-4D97-AF65-F5344CB8AC3E}">
        <p14:creationId xmlns:p14="http://schemas.microsoft.com/office/powerpoint/2010/main" val="209591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0407" y="138314"/>
            <a:ext cx="11485575" cy="1004287"/>
          </a:xfrm>
        </p:spPr>
        <p:txBody>
          <a:bodyPr>
            <a:normAutofit fontScale="90000"/>
          </a:bodyPr>
          <a:lstStyle/>
          <a:p>
            <a:r>
              <a:rPr lang="en-US" altLang="en-US" sz="4000" dirty="0"/>
              <a:t>A “common” framework for Topological Operators </a:t>
            </a:r>
            <a:endParaRPr lang="en-US" sz="4200" dirty="0"/>
          </a:p>
        </p:txBody>
      </p:sp>
      <mc:AlternateContent xmlns:mc="http://schemas.openxmlformats.org/markup-compatibility/2006">
        <mc:Choice xmlns:a14="http://schemas.microsoft.com/office/drawing/2010/main" Requires="a14">
          <p:graphicFrame>
            <p:nvGraphicFramePr>
              <p:cNvPr id="2" name="Table 1"/>
              <p:cNvGraphicFramePr>
                <a:graphicFrameLocks noGrp="1"/>
              </p:cNvGraphicFramePr>
              <p:nvPr>
                <p:extLst>
                  <p:ext uri="{D42A27DB-BD31-4B8C-83A1-F6EECF244321}">
                    <p14:modId xmlns:p14="http://schemas.microsoft.com/office/powerpoint/2010/main" val="160795036"/>
                  </p:ext>
                </p:extLst>
              </p:nvPr>
            </p:nvGraphicFramePr>
            <p:xfrm>
              <a:off x="1355959" y="1408779"/>
              <a:ext cx="9974470" cy="3694875"/>
            </p:xfrm>
            <a:graphic>
              <a:graphicData uri="http://schemas.openxmlformats.org/drawingml/2006/table">
                <a:tbl>
                  <a:tblPr firstRow="1" bandRow="1">
                    <a:tableStyleId>{5C22544A-7EE6-4342-B048-85BDC9FD1C3A}</a:tableStyleId>
                  </a:tblPr>
                  <a:tblGrid>
                    <a:gridCol w="1994894">
                      <a:extLst>
                        <a:ext uri="{9D8B030D-6E8A-4147-A177-3AD203B41FA5}">
                          <a16:colId xmlns:a16="http://schemas.microsoft.com/office/drawing/2014/main" val="3029336170"/>
                        </a:ext>
                      </a:extLst>
                    </a:gridCol>
                    <a:gridCol w="1994894">
                      <a:extLst>
                        <a:ext uri="{9D8B030D-6E8A-4147-A177-3AD203B41FA5}">
                          <a16:colId xmlns:a16="http://schemas.microsoft.com/office/drawing/2014/main" val="2008494865"/>
                        </a:ext>
                      </a:extLst>
                    </a:gridCol>
                    <a:gridCol w="1994894">
                      <a:extLst>
                        <a:ext uri="{9D8B030D-6E8A-4147-A177-3AD203B41FA5}">
                          <a16:colId xmlns:a16="http://schemas.microsoft.com/office/drawing/2014/main" val="2949921459"/>
                        </a:ext>
                      </a:extLst>
                    </a:gridCol>
                    <a:gridCol w="1994894">
                      <a:extLst>
                        <a:ext uri="{9D8B030D-6E8A-4147-A177-3AD203B41FA5}">
                          <a16:colId xmlns:a16="http://schemas.microsoft.com/office/drawing/2014/main" val="2678825140"/>
                        </a:ext>
                      </a:extLst>
                    </a:gridCol>
                    <a:gridCol w="1994894">
                      <a:extLst>
                        <a:ext uri="{9D8B030D-6E8A-4147-A177-3AD203B41FA5}">
                          <a16:colId xmlns:a16="http://schemas.microsoft.com/office/drawing/2014/main" val="630453015"/>
                        </a:ext>
                      </a:extLst>
                    </a:gridCol>
                  </a:tblGrid>
                  <a:tr h="370840">
                    <a:tc gridSpan="5">
                      <a:txBody>
                        <a:bodyPr/>
                        <a:lstStyle/>
                        <a:p>
                          <a:pPr algn="ctr"/>
                          <a:r>
                            <a:rPr lang="en-US" sz="2100" b="1" dirty="0">
                              <a:solidFill>
                                <a:schemeClr val="tx1"/>
                              </a:solidFill>
                            </a:rPr>
                            <a:t>Fundamental</a:t>
                          </a:r>
                          <a:r>
                            <a:rPr lang="en-US" sz="2100" b="1" baseline="0" dirty="0">
                              <a:solidFill>
                                <a:schemeClr val="tx1"/>
                              </a:solidFill>
                            </a:rPr>
                            <a:t> Relationships between X and Y</a:t>
                          </a:r>
                          <a:endParaRPr lang="en-US" sz="2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32471196"/>
                      </a:ext>
                    </a:extLst>
                  </a:tr>
                  <a:tr h="0">
                    <a:tc>
                      <a:txBody>
                        <a:bodyPr/>
                        <a:lstStyle/>
                        <a:p>
                          <a:pPr algn="ctr"/>
                          <a:r>
                            <a:rPr lang="en-US" sz="2100" b="1" dirty="0"/>
                            <a:t>boundary(X)</a:t>
                          </a:r>
                          <a:r>
                            <a:rPr lang="en-US" sz="2100" b="1" baseline="0" dirty="0"/>
                            <a:t> </a:t>
                          </a:r>
                          <a14:m>
                            <m:oMath xmlns:m="http://schemas.openxmlformats.org/officeDocument/2006/math">
                              <m:r>
                                <a:rPr lang="en-US" sz="2400" b="1" i="1" baseline="0" smtClean="0">
                                  <a:latin typeface="Cambria Math" panose="02040503050406030204" pitchFamily="18" charset="0"/>
                                </a:rPr>
                                <m:t>∩</m:t>
                              </m:r>
                            </m:oMath>
                          </a14:m>
                          <a:r>
                            <a:rPr lang="en-US" sz="2100" b="1" baseline="0" dirty="0"/>
                            <a:t> boundary(Y)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100" b="1" dirty="0"/>
                            <a:t>Interior(X)     </a:t>
                          </a:r>
                          <a14:m>
                            <m:oMath xmlns:m="http://schemas.openxmlformats.org/officeDocument/2006/math">
                              <m:r>
                                <a:rPr lang="en-US" sz="2400" b="1" i="1" baseline="0" smtClean="0">
                                  <a:latin typeface="Cambria Math" panose="02040503050406030204" pitchFamily="18" charset="0"/>
                                </a:rPr>
                                <m:t>∩</m:t>
                              </m:r>
                            </m:oMath>
                          </a14:m>
                          <a:r>
                            <a:rPr lang="en-US" sz="2100" b="1" dirty="0"/>
                            <a:t>      interior(Y)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 boundary(X)</a:t>
                          </a:r>
                          <a:r>
                            <a:rPr lang="en-US" sz="2100" b="1" baseline="0" dirty="0"/>
                            <a:t> </a:t>
                          </a:r>
                          <a14:m>
                            <m:oMath xmlns:m="http://schemas.openxmlformats.org/officeDocument/2006/math">
                              <m:r>
                                <a:rPr lang="en-US" sz="2400" b="1" i="1" baseline="0" smtClean="0">
                                  <a:latin typeface="Cambria Math" panose="02040503050406030204" pitchFamily="18" charset="0"/>
                                </a:rPr>
                                <m:t>∩</m:t>
                              </m:r>
                            </m:oMath>
                          </a14:m>
                          <a:r>
                            <a:rPr lang="en-US" sz="2100" b="1" baseline="0" dirty="0"/>
                            <a:t>     Interior(Y)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Interior(X)    </a:t>
                          </a:r>
                          <a:r>
                            <a:rPr lang="en-US" sz="2100" b="1" baseline="0" dirty="0"/>
                            <a:t> </a:t>
                          </a:r>
                          <a14:m>
                            <m:oMath xmlns:m="http://schemas.openxmlformats.org/officeDocument/2006/math">
                              <m:r>
                                <a:rPr lang="en-US" sz="2400" b="1" i="1" baseline="0" smtClean="0">
                                  <a:latin typeface="Cambria Math" panose="02040503050406030204" pitchFamily="18" charset="0"/>
                                </a:rPr>
                                <m:t>∩</m:t>
                              </m:r>
                            </m:oMath>
                          </a14:m>
                          <a:r>
                            <a:rPr lang="en-US" sz="2100" b="1" baseline="0" dirty="0"/>
                            <a:t> boundary(Y)</a:t>
                          </a: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Interpretation</a:t>
                          </a:r>
                        </a:p>
                        <a:p>
                          <a:pPr algn="ct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355408"/>
                      </a:ext>
                    </a:extLst>
                  </a:tr>
                  <a:tr h="27305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239539"/>
                      </a:ext>
                    </a:extLst>
                  </a:tr>
                  <a:tr h="1803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968350"/>
                      </a:ext>
                    </a:extLst>
                  </a:tr>
                  <a:tr h="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4237005"/>
                      </a:ext>
                    </a:extLst>
                  </a:tr>
                  <a:tr h="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5958396"/>
                      </a:ext>
                    </a:extLst>
                  </a:tr>
                  <a:tr h="27305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553208"/>
                      </a:ext>
                    </a:extLst>
                  </a:tr>
                  <a:tr h="18034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964063"/>
                      </a:ext>
                    </a:extLst>
                  </a:tr>
                </a:tbl>
              </a:graphicData>
            </a:graphic>
          </p:graphicFrame>
        </mc:Choice>
        <mc:Fallback>
          <p:graphicFrame>
            <p:nvGraphicFramePr>
              <p:cNvPr id="2" name="Table 1"/>
              <p:cNvGraphicFramePr>
                <a:graphicFrameLocks noGrp="1"/>
              </p:cNvGraphicFramePr>
              <p:nvPr>
                <p:extLst>
                  <p:ext uri="{D42A27DB-BD31-4B8C-83A1-F6EECF244321}">
                    <p14:modId xmlns:p14="http://schemas.microsoft.com/office/powerpoint/2010/main" val="160795036"/>
                  </p:ext>
                </p:extLst>
              </p:nvPr>
            </p:nvGraphicFramePr>
            <p:xfrm>
              <a:off x="1355959" y="1408779"/>
              <a:ext cx="9974470" cy="3694875"/>
            </p:xfrm>
            <a:graphic>
              <a:graphicData uri="http://schemas.openxmlformats.org/drawingml/2006/table">
                <a:tbl>
                  <a:tblPr firstRow="1" bandRow="1">
                    <a:tableStyleId>{5C22544A-7EE6-4342-B048-85BDC9FD1C3A}</a:tableStyleId>
                  </a:tblPr>
                  <a:tblGrid>
                    <a:gridCol w="1994894">
                      <a:extLst>
                        <a:ext uri="{9D8B030D-6E8A-4147-A177-3AD203B41FA5}">
                          <a16:colId xmlns:a16="http://schemas.microsoft.com/office/drawing/2014/main" val="3029336170"/>
                        </a:ext>
                      </a:extLst>
                    </a:gridCol>
                    <a:gridCol w="1994894">
                      <a:extLst>
                        <a:ext uri="{9D8B030D-6E8A-4147-A177-3AD203B41FA5}">
                          <a16:colId xmlns:a16="http://schemas.microsoft.com/office/drawing/2014/main" val="2008494865"/>
                        </a:ext>
                      </a:extLst>
                    </a:gridCol>
                    <a:gridCol w="1994894">
                      <a:extLst>
                        <a:ext uri="{9D8B030D-6E8A-4147-A177-3AD203B41FA5}">
                          <a16:colId xmlns:a16="http://schemas.microsoft.com/office/drawing/2014/main" val="2949921459"/>
                        </a:ext>
                      </a:extLst>
                    </a:gridCol>
                    <a:gridCol w="1994894">
                      <a:extLst>
                        <a:ext uri="{9D8B030D-6E8A-4147-A177-3AD203B41FA5}">
                          <a16:colId xmlns:a16="http://schemas.microsoft.com/office/drawing/2014/main" val="2678825140"/>
                        </a:ext>
                      </a:extLst>
                    </a:gridCol>
                    <a:gridCol w="1994894">
                      <a:extLst>
                        <a:ext uri="{9D8B030D-6E8A-4147-A177-3AD203B41FA5}">
                          <a16:colId xmlns:a16="http://schemas.microsoft.com/office/drawing/2014/main" val="630453015"/>
                        </a:ext>
                      </a:extLst>
                    </a:gridCol>
                  </a:tblGrid>
                  <a:tr h="411480">
                    <a:tc gridSpan="5">
                      <a:txBody>
                        <a:bodyPr/>
                        <a:lstStyle/>
                        <a:p>
                          <a:pPr algn="ctr"/>
                          <a:r>
                            <a:rPr lang="en-US" sz="2100" b="1" dirty="0">
                              <a:solidFill>
                                <a:schemeClr val="tx1"/>
                              </a:solidFill>
                            </a:rPr>
                            <a:t>Fundamental</a:t>
                          </a:r>
                          <a:r>
                            <a:rPr lang="en-US" sz="2100" b="1" baseline="0" dirty="0">
                              <a:solidFill>
                                <a:schemeClr val="tx1"/>
                              </a:solidFill>
                            </a:rPr>
                            <a:t> Relationships between X and Y</a:t>
                          </a:r>
                          <a:endParaRPr lang="en-US" sz="2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32471196"/>
                      </a:ext>
                    </a:extLst>
                  </a:tr>
                  <a:tr h="108883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306" t="-41573" r="-401223" b="-211236"/>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00000" t="-41573" r="-300000" b="-211236"/>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0612" t="-41573" r="-200917" b="-211236"/>
                          </a:stretch>
                        </a:blip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99695" t="-41573" r="-100305" b="-211236"/>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b="1" dirty="0"/>
                            <a:t>Interpretation</a:t>
                          </a:r>
                        </a:p>
                        <a:p>
                          <a:pPr algn="ctr"/>
                          <a:endParaRPr lang="en-US" sz="2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355408"/>
                      </a:ext>
                    </a:extLst>
                  </a:tr>
                  <a:tr h="36576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239539"/>
                      </a:ext>
                    </a:extLst>
                  </a:tr>
                  <a:tr h="36576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968350"/>
                      </a:ext>
                    </a:extLst>
                  </a:tr>
                  <a:tr h="36576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4237005"/>
                      </a:ext>
                    </a:extLst>
                  </a:tr>
                  <a:tr h="36576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5958396"/>
                      </a:ext>
                    </a:extLst>
                  </a:tr>
                  <a:tr h="36576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553208"/>
                      </a:ext>
                    </a:extLst>
                  </a:tr>
                  <a:tr h="365760">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1964063"/>
                      </a:ext>
                    </a:extLst>
                  </a:tr>
                </a:tbl>
              </a:graphicData>
            </a:graphic>
          </p:graphicFrame>
        </mc:Fallback>
      </mc:AlternateContent>
      <p:sp>
        <p:nvSpPr>
          <p:cNvPr id="5" name="Left Brace 4"/>
          <p:cNvSpPr/>
          <p:nvPr/>
        </p:nvSpPr>
        <p:spPr>
          <a:xfrm rot="16200000">
            <a:off x="4777740" y="220980"/>
            <a:ext cx="1379220" cy="6987540"/>
          </a:xfrm>
          <a:prstGeom prst="leftBrace">
            <a:avLst>
              <a:gd name="adj1" fmla="val 8333"/>
              <a:gd name="adj2" fmla="val 50221"/>
            </a:avLst>
          </a:prstGeom>
          <a:ln w="4762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Rounded Corners 6"/>
          <p:cNvSpPr/>
          <p:nvPr/>
        </p:nvSpPr>
        <p:spPr>
          <a:xfrm>
            <a:off x="2936019" y="4404360"/>
            <a:ext cx="5783911" cy="1440527"/>
          </a:xfrm>
          <a:prstGeom prst="roundRect">
            <a:avLst/>
          </a:prstGeom>
          <a:solidFill>
            <a:schemeClr val="bg1"/>
          </a:solidFill>
          <a:ln w="41275">
            <a:solidFill>
              <a:srgbClr val="7030A0"/>
            </a:solidFill>
          </a:ln>
          <a:effectLst/>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a:solidFill>
                  <a:srgbClr val="7030A0"/>
                </a:solidFill>
              </a:rPr>
              <a:t>These can be considered as a rough equivalent to relational operators used to model relational queries.</a:t>
            </a:r>
          </a:p>
        </p:txBody>
      </p:sp>
    </p:spTree>
    <p:extLst>
      <p:ext uri="{BB962C8B-B14F-4D97-AF65-F5344CB8AC3E}">
        <p14:creationId xmlns:p14="http://schemas.microsoft.com/office/powerpoint/2010/main" val="133766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fontScale="90000"/>
          </a:bodyPr>
          <a:lstStyle/>
          <a:p>
            <a:r>
              <a:rPr lang="en-US" altLang="en-US" sz="4000" dirty="0"/>
              <a:t>Nine intersection model of Topological Relationships</a:t>
            </a:r>
            <a:endParaRPr lang="en-US" sz="4200" dirty="0"/>
          </a:p>
        </p:txBody>
      </p:sp>
      <p:sp>
        <p:nvSpPr>
          <p:cNvPr id="6" name="Text Box 3"/>
          <p:cNvSpPr txBox="1">
            <a:spLocks noChangeArrowheads="1"/>
          </p:cNvSpPr>
          <p:nvPr/>
        </p:nvSpPr>
        <p:spPr bwMode="auto">
          <a:xfrm>
            <a:off x="1199388" y="1279302"/>
            <a:ext cx="893785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Char char="•"/>
            </a:pPr>
            <a:r>
              <a:rPr lang="en-US" altLang="en-US" sz="2200" dirty="0">
                <a:latin typeface="+mj-lt"/>
              </a:rPr>
              <a:t>Many </a:t>
            </a:r>
            <a:r>
              <a:rPr lang="en-US" altLang="en-US" sz="2200" dirty="0" err="1">
                <a:latin typeface="+mj-lt"/>
              </a:rPr>
              <a:t>toplogical</a:t>
            </a:r>
            <a:r>
              <a:rPr lang="en-US" altLang="en-US" sz="2200" dirty="0">
                <a:latin typeface="+mj-lt"/>
              </a:rPr>
              <a:t> Relationship between A and B can be</a:t>
            </a:r>
          </a:p>
          <a:p>
            <a:pPr lvl="1">
              <a:buFontTx/>
              <a:buChar char="•"/>
            </a:pPr>
            <a:r>
              <a:rPr lang="en-US" altLang="en-US" sz="2200" dirty="0">
                <a:latin typeface="+mj-lt"/>
              </a:rPr>
              <a:t>specified using 9 intersection model</a:t>
            </a:r>
          </a:p>
          <a:p>
            <a:pPr lvl="1">
              <a:spcAft>
                <a:spcPts val="1200"/>
              </a:spcAft>
              <a:buFontTx/>
              <a:buChar char="•"/>
            </a:pPr>
            <a:r>
              <a:rPr lang="en-US" altLang="en-US" sz="2200" dirty="0">
                <a:latin typeface="+mj-lt"/>
              </a:rPr>
              <a:t>Examples on next slide</a:t>
            </a:r>
          </a:p>
          <a:p>
            <a:pPr>
              <a:buFontTx/>
              <a:buChar char="•"/>
            </a:pPr>
            <a:r>
              <a:rPr lang="en-US" altLang="en-US" sz="2200" dirty="0">
                <a:latin typeface="+mj-lt"/>
              </a:rPr>
              <a:t>Nine intersections </a:t>
            </a:r>
          </a:p>
          <a:p>
            <a:pPr lvl="1">
              <a:buFontTx/>
              <a:buChar char="•"/>
            </a:pPr>
            <a:r>
              <a:rPr lang="en-US" altLang="en-US" sz="2200" dirty="0">
                <a:latin typeface="+mj-lt"/>
              </a:rPr>
              <a:t>intersections between interior, boundary, exterior of A, B</a:t>
            </a:r>
          </a:p>
          <a:p>
            <a:pPr lvl="1">
              <a:buFontTx/>
              <a:buChar char="•"/>
            </a:pPr>
            <a:r>
              <a:rPr lang="en-US" altLang="en-US" sz="2200" dirty="0">
                <a:latin typeface="+mj-lt"/>
              </a:rPr>
              <a:t>A and B are spatial objects in a two dimensional plane.</a:t>
            </a:r>
          </a:p>
          <a:p>
            <a:pPr lvl="1">
              <a:buFontTx/>
              <a:buChar char="•"/>
            </a:pPr>
            <a:r>
              <a:rPr lang="en-US" altLang="en-US" sz="2200" dirty="0">
                <a:latin typeface="+mj-lt"/>
              </a:rPr>
              <a:t>Can be arranged as a 3 by 3 matrix</a:t>
            </a:r>
          </a:p>
          <a:p>
            <a:pPr lvl="1">
              <a:buFontTx/>
              <a:buChar char="•"/>
            </a:pPr>
            <a:r>
              <a:rPr lang="en-US" altLang="en-US" sz="2200" dirty="0">
                <a:latin typeface="+mj-lt"/>
              </a:rPr>
              <a:t>Matrix element take a value of 0 (false) or 1 (true).</a:t>
            </a:r>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7625" y="4746760"/>
            <a:ext cx="7801377" cy="1784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827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Sample Raw Data</a:t>
            </a:r>
            <a:endParaRPr lang="en-US" sz="4200" dirty="0"/>
          </a:p>
        </p:txBody>
      </p:sp>
      <p:sp>
        <p:nvSpPr>
          <p:cNvPr id="4" name="Rectangle 3"/>
          <p:cNvSpPr txBox="1">
            <a:spLocks noChangeArrowheads="1"/>
          </p:cNvSpPr>
          <p:nvPr/>
        </p:nvSpPr>
        <p:spPr>
          <a:xfrm>
            <a:off x="804984" y="998415"/>
            <a:ext cx="10605477" cy="838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a:t>Tuples recording annual weather conditions at different locations</a:t>
            </a:r>
          </a:p>
          <a:p>
            <a:endParaRPr lang="en-US" altLang="en-US" dirty="0"/>
          </a:p>
          <a:p>
            <a:endParaRPr lang="en-US" altLang="en-US" dirty="0"/>
          </a:p>
          <a:p>
            <a:endParaRPr lang="en-US" altLang="en-US" dirty="0"/>
          </a:p>
          <a:p>
            <a:endParaRPr lang="en-US" altLang="en-US" dirty="0"/>
          </a:p>
          <a:p>
            <a:endParaRPr lang="en-US" altLang="en-US" dirty="0"/>
          </a:p>
        </p:txBody>
      </p:sp>
      <p:pic>
        <p:nvPicPr>
          <p:cNvPr id="5" name="Picture 6" descr="climate_re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6036" y="1737702"/>
            <a:ext cx="5903912" cy="3713163"/>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4"/>
          <p:cNvSpPr txBox="1">
            <a:spLocks noChangeArrowheads="1"/>
          </p:cNvSpPr>
          <p:nvPr/>
        </p:nvSpPr>
        <p:spPr bwMode="auto">
          <a:xfrm>
            <a:off x="1779069" y="5633976"/>
            <a:ext cx="7877846" cy="830997"/>
          </a:xfrm>
          <a:prstGeom prst="rect">
            <a:avLst/>
          </a:prstGeom>
          <a:solidFill>
            <a:srgbClr val="FFF5C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defRPr>
                <a:solidFill>
                  <a:schemeClr val="tx1"/>
                </a:solidFill>
                <a:latin typeface="Arial" panose="020B0604020202020204" pitchFamily="34" charset="0"/>
              </a:defRPr>
            </a:lvl1pPr>
            <a:lvl2pPr marL="179388" algn="l">
              <a:defRPr>
                <a:solidFill>
                  <a:schemeClr val="tx1"/>
                </a:solidFill>
                <a:latin typeface="Arial" panose="020B0604020202020204" pitchFamily="34" charset="0"/>
              </a:defRPr>
            </a:lvl2pPr>
            <a:lvl3pPr marL="2058988" algn="l">
              <a:defRPr>
                <a:solidFill>
                  <a:schemeClr val="tx1"/>
                </a:solidFill>
                <a:latin typeface="Arial" panose="020B0604020202020204" pitchFamily="34" charset="0"/>
              </a:defRPr>
            </a:lvl3pPr>
            <a:lvl4pPr marL="2238375" algn="l">
              <a:defRPr>
                <a:solidFill>
                  <a:schemeClr val="tx1"/>
                </a:solidFill>
                <a:latin typeface="Arial" panose="020B0604020202020204" pitchFamily="34" charset="0"/>
              </a:defRPr>
            </a:lvl4pPr>
            <a:lvl5pPr marL="2417763" algn="l">
              <a:defRPr>
                <a:solidFill>
                  <a:schemeClr val="tx1"/>
                </a:solidFill>
                <a:latin typeface="Arial" panose="020B0604020202020204" pitchFamily="34" charset="0"/>
              </a:defRPr>
            </a:lvl5pPr>
            <a:lvl6pPr marL="2874963" fontAlgn="base">
              <a:spcBef>
                <a:spcPct val="0"/>
              </a:spcBef>
              <a:spcAft>
                <a:spcPct val="0"/>
              </a:spcAft>
              <a:defRPr>
                <a:solidFill>
                  <a:schemeClr val="tx1"/>
                </a:solidFill>
                <a:latin typeface="Arial" panose="020B0604020202020204" pitchFamily="34" charset="0"/>
              </a:defRPr>
            </a:lvl6pPr>
            <a:lvl7pPr marL="3332163" fontAlgn="base">
              <a:spcBef>
                <a:spcPct val="0"/>
              </a:spcBef>
              <a:spcAft>
                <a:spcPct val="0"/>
              </a:spcAft>
              <a:defRPr>
                <a:solidFill>
                  <a:schemeClr val="tx1"/>
                </a:solidFill>
                <a:latin typeface="Arial" panose="020B0604020202020204" pitchFamily="34" charset="0"/>
              </a:defRPr>
            </a:lvl7pPr>
            <a:lvl8pPr marL="3789363" fontAlgn="base">
              <a:spcBef>
                <a:spcPct val="0"/>
              </a:spcBef>
              <a:spcAft>
                <a:spcPct val="0"/>
              </a:spcAft>
              <a:defRPr>
                <a:solidFill>
                  <a:schemeClr val="tx1"/>
                </a:solidFill>
                <a:latin typeface="Arial" panose="020B0604020202020204" pitchFamily="34" charset="0"/>
              </a:defRPr>
            </a:lvl8pPr>
            <a:lvl9pPr marL="4246563" fontAlgn="base">
              <a:spcBef>
                <a:spcPct val="0"/>
              </a:spcBef>
              <a:spcAft>
                <a:spcPct val="0"/>
              </a:spcAft>
              <a:defRPr>
                <a:solidFill>
                  <a:schemeClr val="tx1"/>
                </a:solidFill>
                <a:latin typeface="Arial" panose="020B0604020202020204" pitchFamily="34" charset="0"/>
              </a:defRPr>
            </a:lvl9pPr>
          </a:lstStyle>
          <a:p>
            <a:pPr lvl="1">
              <a:lnSpc>
                <a:spcPct val="120000"/>
              </a:lnSpc>
              <a:spcBef>
                <a:spcPct val="40000"/>
              </a:spcBef>
              <a:spcAft>
                <a:spcPct val="20000"/>
              </a:spcAft>
            </a:pPr>
            <a:r>
              <a:rPr lang="en-US" altLang="en-US" sz="2000" dirty="0"/>
              <a:t>The field-based and object-based approaches are attempts to impose structure and pattern on such data.</a:t>
            </a:r>
          </a:p>
        </p:txBody>
      </p:sp>
    </p:spTree>
    <p:extLst>
      <p:ext uri="{BB962C8B-B14F-4D97-AF65-F5344CB8AC3E}">
        <p14:creationId xmlns:p14="http://schemas.microsoft.com/office/powerpoint/2010/main" val="332665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06425" y="98558"/>
            <a:ext cx="10515600" cy="1004287"/>
          </a:xfrm>
        </p:spPr>
        <p:txBody>
          <a:bodyPr>
            <a:normAutofit fontScale="90000"/>
          </a:bodyPr>
          <a:lstStyle/>
          <a:p>
            <a:r>
              <a:rPr lang="en-US" altLang="en-US" sz="4000" dirty="0"/>
              <a:t>Nine intersection model of Topological Relationships</a:t>
            </a:r>
            <a:endParaRPr lang="en-US" sz="4200" dirty="0"/>
          </a:p>
        </p:txBody>
      </p:sp>
      <p:pic>
        <p:nvPicPr>
          <p:cNvPr id="5" name="Picture 1027" descr="C:\Documents and Settings\Sanjay\spatial\book\BookPPT\Chap2\Fig23.e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5712" y="1545464"/>
            <a:ext cx="8344203" cy="4559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00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Field-based approach</a:t>
            </a:r>
            <a:endParaRPr lang="en-US" sz="4200" dirty="0"/>
          </a:p>
        </p:txBody>
      </p:sp>
      <p:sp>
        <p:nvSpPr>
          <p:cNvPr id="7" name="Rectangle 3"/>
          <p:cNvSpPr txBox="1">
            <a:spLocks noChangeArrowheads="1"/>
          </p:cNvSpPr>
          <p:nvPr/>
        </p:nvSpPr>
        <p:spPr>
          <a:xfrm>
            <a:off x="925613" y="1029676"/>
            <a:ext cx="10034954" cy="11351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a:t>Treats information as a collection of fields</a:t>
            </a:r>
          </a:p>
          <a:p>
            <a:pPr lvl="1"/>
            <a:r>
              <a:rPr lang="en-US" altLang="en-US" sz="2200" dirty="0"/>
              <a:t>Each </a:t>
            </a:r>
            <a:r>
              <a:rPr lang="en-US" altLang="en-US" sz="2200" b="1" i="1" dirty="0">
                <a:solidFill>
                  <a:schemeClr val="accent2"/>
                </a:solidFill>
              </a:rPr>
              <a:t>field</a:t>
            </a:r>
            <a:r>
              <a:rPr lang="en-US" altLang="en-US" sz="2200" dirty="0"/>
              <a:t> defines the spatial variation of an attribute as a function from the set of locations to an attribute domain</a:t>
            </a:r>
          </a:p>
        </p:txBody>
      </p:sp>
      <p:pic>
        <p:nvPicPr>
          <p:cNvPr id="9" name="Picture 5" descr="climate_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185" y="2391752"/>
            <a:ext cx="7049477" cy="3907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75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Object-based Approach</a:t>
            </a:r>
            <a:endParaRPr lang="en-US" sz="4200" dirty="0"/>
          </a:p>
        </p:txBody>
      </p:sp>
      <p:sp>
        <p:nvSpPr>
          <p:cNvPr id="5" name="Rectangle 3"/>
          <p:cNvSpPr txBox="1">
            <a:spLocks noChangeArrowheads="1"/>
          </p:cNvSpPr>
          <p:nvPr/>
        </p:nvSpPr>
        <p:spPr>
          <a:xfrm>
            <a:off x="781538" y="962818"/>
            <a:ext cx="10980615" cy="13414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a:t>Clumps a relation as single or groups of tuples</a:t>
            </a:r>
          </a:p>
          <a:p>
            <a:pPr lvl="1"/>
            <a:r>
              <a:rPr lang="en-US" altLang="en-US" sz="2200" dirty="0"/>
              <a:t>Certain groups of measurements of climatic variables can be grouped together into a finite set of types </a:t>
            </a:r>
          </a:p>
        </p:txBody>
      </p:sp>
      <p:pic>
        <p:nvPicPr>
          <p:cNvPr id="6" name="Picture 5" descr="climate_objec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9938" y="2029068"/>
            <a:ext cx="5912216" cy="4378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19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32183" y="2983425"/>
            <a:ext cx="10515600" cy="1004287"/>
          </a:xfrm>
        </p:spPr>
        <p:txBody>
          <a:bodyPr>
            <a:normAutofit/>
          </a:bodyPr>
          <a:lstStyle/>
          <a:p>
            <a:r>
              <a:rPr lang="en-US" sz="4000" dirty="0"/>
              <a:t>Field Based Models </a:t>
            </a:r>
            <a:endParaRPr lang="en-US" sz="4200" dirty="0"/>
          </a:p>
        </p:txBody>
      </p:sp>
    </p:spTree>
    <p:extLst>
      <p:ext uri="{BB962C8B-B14F-4D97-AF65-F5344CB8AC3E}">
        <p14:creationId xmlns:p14="http://schemas.microsoft.com/office/powerpoint/2010/main" val="959492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Spatial Framework</a:t>
            </a:r>
            <a:endParaRPr lang="en-US" sz="4200" dirty="0"/>
          </a:p>
        </p:txBody>
      </p:sp>
      <p:sp>
        <p:nvSpPr>
          <p:cNvPr id="5" name="Rectangle 3"/>
          <p:cNvSpPr txBox="1">
            <a:spLocks noChangeArrowheads="1"/>
          </p:cNvSpPr>
          <p:nvPr/>
        </p:nvSpPr>
        <p:spPr>
          <a:xfrm>
            <a:off x="836246" y="1295399"/>
            <a:ext cx="10777416" cy="45488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pPr>
              <a:spcBef>
                <a:spcPts val="1200"/>
              </a:spcBef>
              <a:spcAft>
                <a:spcPts val="1200"/>
              </a:spcAft>
            </a:pPr>
            <a:r>
              <a:rPr lang="en-US" altLang="en-US" sz="2600" b="1" i="1" dirty="0">
                <a:solidFill>
                  <a:schemeClr val="accent2"/>
                </a:solidFill>
              </a:rPr>
              <a:t>Spatial framework</a:t>
            </a:r>
            <a:r>
              <a:rPr lang="en-US" altLang="en-US" sz="2600" dirty="0"/>
              <a:t>: a partition of a region of space, forming a finite </a:t>
            </a:r>
            <a:r>
              <a:rPr lang="en-US" altLang="en-US" sz="2600" b="1" i="1" dirty="0">
                <a:solidFill>
                  <a:schemeClr val="accent2"/>
                </a:solidFill>
              </a:rPr>
              <a:t>tessellation</a:t>
            </a:r>
            <a:r>
              <a:rPr lang="en-US" altLang="en-US" sz="2600" dirty="0"/>
              <a:t> of spatial objects </a:t>
            </a:r>
          </a:p>
          <a:p>
            <a:pPr>
              <a:spcBef>
                <a:spcPts val="1200"/>
              </a:spcBef>
              <a:spcAft>
                <a:spcPts val="1200"/>
              </a:spcAft>
            </a:pPr>
            <a:r>
              <a:rPr lang="en-US" altLang="en-US" sz="2600" dirty="0"/>
              <a:t>In the plane, the elements of a spatial framework are polygons</a:t>
            </a:r>
          </a:p>
          <a:p>
            <a:pPr>
              <a:spcBef>
                <a:spcPts val="1200"/>
              </a:spcBef>
              <a:spcAft>
                <a:spcPts val="1200"/>
              </a:spcAft>
            </a:pPr>
            <a:r>
              <a:rPr lang="en-US" altLang="en-US" sz="2600" dirty="0"/>
              <a:t>Must be a finite structure for computational purposes</a:t>
            </a:r>
          </a:p>
          <a:p>
            <a:pPr>
              <a:spcBef>
                <a:spcPts val="1200"/>
              </a:spcBef>
              <a:spcAft>
                <a:spcPts val="1200"/>
              </a:spcAft>
            </a:pPr>
            <a:r>
              <a:rPr lang="en-US" altLang="en-US" sz="2600" dirty="0"/>
              <a:t>Often the application domain will not be finite and sampling is necessary.</a:t>
            </a:r>
          </a:p>
          <a:p>
            <a:pPr>
              <a:spcBef>
                <a:spcPts val="1200"/>
              </a:spcBef>
              <a:spcAft>
                <a:spcPts val="1200"/>
              </a:spcAft>
            </a:pPr>
            <a:r>
              <a:rPr lang="en-US" altLang="en-US" sz="2600" dirty="0"/>
              <a:t>Imprecision is introduced by the sampling process.</a:t>
            </a:r>
          </a:p>
          <a:p>
            <a:endParaRPr lang="en-US" altLang="en-US" sz="2300" dirty="0"/>
          </a:p>
        </p:txBody>
      </p:sp>
    </p:spTree>
    <p:extLst>
      <p:ext uri="{BB962C8B-B14F-4D97-AF65-F5344CB8AC3E}">
        <p14:creationId xmlns:p14="http://schemas.microsoft.com/office/powerpoint/2010/main" val="49992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85290" y="76102"/>
            <a:ext cx="10515600" cy="799221"/>
          </a:xfrm>
        </p:spPr>
        <p:txBody>
          <a:bodyPr>
            <a:normAutofit/>
          </a:bodyPr>
          <a:lstStyle/>
          <a:p>
            <a:r>
              <a:rPr lang="en-US" sz="4000" dirty="0"/>
              <a:t>Spatial Fields</a:t>
            </a:r>
            <a:endParaRPr lang="en-US" sz="4200" dirty="0"/>
          </a:p>
        </p:txBody>
      </p:sp>
      <p:sp>
        <p:nvSpPr>
          <p:cNvPr id="5" name="Rectangle 3"/>
          <p:cNvSpPr txBox="1">
            <a:spLocks noChangeArrowheads="1"/>
          </p:cNvSpPr>
          <p:nvPr/>
        </p:nvSpPr>
        <p:spPr>
          <a:xfrm>
            <a:off x="685290" y="3397739"/>
            <a:ext cx="10951818" cy="19323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a:lstStyle>
          <a:p>
            <a:r>
              <a:rPr lang="en-US" altLang="en-US" sz="2200" dirty="0"/>
              <a:t>If the spatial framework is a Euclidean plane and the attribute domain is a subset of the set of real numbers;</a:t>
            </a:r>
          </a:p>
          <a:p>
            <a:pPr lvl="1"/>
            <a:r>
              <a:rPr lang="en-US" altLang="en-US" sz="2200" dirty="0"/>
              <a:t>The Euclidean plane plays the role of the horizontal </a:t>
            </a:r>
            <a:r>
              <a:rPr lang="en-US" altLang="en-US" sz="2200" dirty="0" err="1"/>
              <a:t>xy</a:t>
            </a:r>
            <a:r>
              <a:rPr lang="en-US" altLang="en-US" sz="2200" dirty="0"/>
              <a:t>-plane</a:t>
            </a:r>
          </a:p>
          <a:p>
            <a:pPr lvl="1"/>
            <a:r>
              <a:rPr lang="en-US" altLang="en-US" sz="2200" dirty="0"/>
              <a:t>The </a:t>
            </a:r>
            <a:r>
              <a:rPr lang="en-US" altLang="en-US" sz="2200" b="1" i="1" dirty="0">
                <a:solidFill>
                  <a:schemeClr val="accent2"/>
                </a:solidFill>
              </a:rPr>
              <a:t>spatial field</a:t>
            </a:r>
            <a:r>
              <a:rPr lang="en-US" altLang="en-US" sz="2200" dirty="0"/>
              <a:t> values give the z-coordinates, or “heights” above the plane</a:t>
            </a:r>
          </a:p>
          <a:p>
            <a:pPr lvl="1"/>
            <a:endParaRPr lang="en-US" altLang="en-US" sz="2000" dirty="0"/>
          </a:p>
          <a:p>
            <a:pPr lvl="1">
              <a:buFontTx/>
              <a:buNone/>
            </a:pPr>
            <a:endParaRPr lang="en-US" altLang="en-US" sz="2000" dirty="0"/>
          </a:p>
          <a:p>
            <a:pPr lvl="1">
              <a:buFontTx/>
              <a:buNone/>
            </a:pPr>
            <a:endParaRPr lang="en-US" altLang="en-US" sz="2000" i="1" dirty="0"/>
          </a:p>
        </p:txBody>
      </p:sp>
      <p:sp>
        <p:nvSpPr>
          <p:cNvPr id="2" name="Rectangle 1"/>
          <p:cNvSpPr/>
          <p:nvPr/>
        </p:nvSpPr>
        <p:spPr>
          <a:xfrm>
            <a:off x="1867877" y="1806136"/>
            <a:ext cx="7268308" cy="769441"/>
          </a:xfrm>
          <a:prstGeom prst="rect">
            <a:avLst/>
          </a:prstGeom>
        </p:spPr>
        <p:txBody>
          <a:bodyPr wrap="square">
            <a:spAutoFit/>
          </a:bodyPr>
          <a:lstStyle/>
          <a:p>
            <a:pPr lvl="1"/>
            <a:r>
              <a:rPr lang="en-US" altLang="en-US" sz="2200" b="1" dirty="0"/>
              <a:t>Field Functions:</a:t>
            </a:r>
          </a:p>
          <a:p>
            <a:pPr>
              <a:buFontTx/>
              <a:buNone/>
            </a:pPr>
            <a:r>
              <a:rPr lang="en-US" altLang="en-US" sz="2200" dirty="0"/>
              <a:t>       	 f: Spatial Framework </a:t>
            </a:r>
            <a:r>
              <a:rPr lang="en-US" altLang="en-US" sz="2200" dirty="0">
                <a:sym typeface="Wingdings" panose="05000000000000000000" pitchFamily="2" charset="2"/>
              </a:rPr>
              <a:t> Attribute Domain</a:t>
            </a:r>
            <a:endParaRPr lang="en-US" sz="2200" dirty="0"/>
          </a:p>
        </p:txBody>
      </p:sp>
    </p:spTree>
    <p:extLst>
      <p:ext uri="{BB962C8B-B14F-4D97-AF65-F5344CB8AC3E}">
        <p14:creationId xmlns:p14="http://schemas.microsoft.com/office/powerpoint/2010/main" val="113469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1862</Words>
  <Application>Microsoft Office PowerPoint</Application>
  <PresentationFormat>Widescreen</PresentationFormat>
  <Paragraphs>258</Paragraphs>
  <Slides>40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Cambria Math</vt:lpstr>
      <vt:lpstr>Century Gothic</vt:lpstr>
      <vt:lpstr>Times New Roman</vt:lpstr>
      <vt:lpstr>Wingdings</vt:lpstr>
      <vt:lpstr>Presentation level design</vt:lpstr>
      <vt:lpstr>Introduction to Spatial Computing CSE 555</vt:lpstr>
      <vt:lpstr>Logical Data Model for Spatial Data</vt:lpstr>
      <vt:lpstr>Two Types of Models </vt:lpstr>
      <vt:lpstr>Sample Raw Data</vt:lpstr>
      <vt:lpstr>Field-based approach</vt:lpstr>
      <vt:lpstr>Object-based Approach</vt:lpstr>
      <vt:lpstr>Field Based Models </vt:lpstr>
      <vt:lpstr>Spatial Framework</vt:lpstr>
      <vt:lpstr>Spatial Fields</vt:lpstr>
      <vt:lpstr>Layers in a GIS</vt:lpstr>
      <vt:lpstr>Properties of Attribute Domain</vt:lpstr>
      <vt:lpstr>Continuous and differentiable fields</vt:lpstr>
      <vt:lpstr>One dimensional examples</vt:lpstr>
      <vt:lpstr>One dimensional examples</vt:lpstr>
      <vt:lpstr>One dimensional examples</vt:lpstr>
      <vt:lpstr>Two dimensional examples</vt:lpstr>
      <vt:lpstr>Operations on Fields</vt:lpstr>
      <vt:lpstr>Local Operations</vt:lpstr>
      <vt:lpstr>Neighborhood function</vt:lpstr>
      <vt:lpstr>Focal Operations</vt:lpstr>
      <vt:lpstr>Zonal Operations</vt:lpstr>
      <vt:lpstr>Question</vt:lpstr>
      <vt:lpstr>Spatial Auto-Correlation</vt:lpstr>
      <vt:lpstr>Object Based Models </vt:lpstr>
      <vt:lpstr>Entities</vt:lpstr>
      <vt:lpstr>House Object</vt:lpstr>
      <vt:lpstr>House Object</vt:lpstr>
      <vt:lpstr>Spatial objects</vt:lpstr>
      <vt:lpstr>GIS Analysis</vt:lpstr>
      <vt:lpstr>GIS Analysis</vt:lpstr>
      <vt:lpstr>Hierarchy of Spatial object types</vt:lpstr>
      <vt:lpstr>Hierarchy of Spatial object types</vt:lpstr>
      <vt:lpstr>Topological Operators</vt:lpstr>
      <vt:lpstr>Topological Operators</vt:lpstr>
      <vt:lpstr>Topological Spatial Operations for areas</vt:lpstr>
      <vt:lpstr>Topological Spatial Operations for areas</vt:lpstr>
      <vt:lpstr>A “common” framework for Topological Operators </vt:lpstr>
      <vt:lpstr>A “common” framework for Topological Operators </vt:lpstr>
      <vt:lpstr>Nine intersection model of Topological Relationships</vt:lpstr>
      <vt:lpstr>Nine intersection model of Topological Relationships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2015-07-29T05:08:48Z</dcterms:created>
  <dcterms:modified xsi:type="dcterms:W3CDTF">2016-08-16T05:58:33Z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