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85"/>
  </p:notesMasterIdLst>
  <p:handoutMasterIdLst>
    <p:handoutMasterId r:id="rId186"/>
  </p:handoutMasterIdLst>
  <p:sldIdLst>
    <p:sldId id="257" r:id="rId3"/>
    <p:sldId id="294" r:id="rId4"/>
    <p:sldId id="296" r:id="rId5"/>
    <p:sldId id="295" r:id="rId6"/>
    <p:sldId id="298" r:id="rId7"/>
    <p:sldId id="299" r:id="rId8"/>
    <p:sldId id="300" r:id="rId9"/>
    <p:sldId id="301" r:id="rId10"/>
    <p:sldId id="303" r:id="rId11"/>
    <p:sldId id="302" r:id="rId12"/>
    <p:sldId id="304" r:id="rId13"/>
    <p:sldId id="305" r:id="rId14"/>
    <p:sldId id="347" r:id="rId15"/>
    <p:sldId id="348" r:id="rId16"/>
    <p:sldId id="349" r:id="rId17"/>
    <p:sldId id="350" r:id="rId18"/>
    <p:sldId id="351" r:id="rId19"/>
    <p:sldId id="330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7" r:id="rId41"/>
    <p:sldId id="328" r:id="rId42"/>
    <p:sldId id="329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6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88" r:id="rId76"/>
    <p:sldId id="389" r:id="rId77"/>
    <p:sldId id="392" r:id="rId78"/>
    <p:sldId id="393" r:id="rId79"/>
    <p:sldId id="394" r:id="rId80"/>
    <p:sldId id="395" r:id="rId81"/>
    <p:sldId id="411" r:id="rId82"/>
    <p:sldId id="412" r:id="rId83"/>
    <p:sldId id="413" r:id="rId84"/>
    <p:sldId id="399" r:id="rId85"/>
    <p:sldId id="400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390" r:id="rId96"/>
    <p:sldId id="414" r:id="rId97"/>
    <p:sldId id="391" r:id="rId98"/>
    <p:sldId id="415" r:id="rId99"/>
    <p:sldId id="417" r:id="rId100"/>
    <p:sldId id="418" r:id="rId101"/>
    <p:sldId id="419" r:id="rId102"/>
    <p:sldId id="420" r:id="rId103"/>
    <p:sldId id="421" r:id="rId104"/>
    <p:sldId id="422" r:id="rId105"/>
    <p:sldId id="423" r:id="rId106"/>
    <p:sldId id="424" r:id="rId107"/>
    <p:sldId id="425" r:id="rId108"/>
    <p:sldId id="426" r:id="rId109"/>
    <p:sldId id="427" r:id="rId110"/>
    <p:sldId id="428" r:id="rId111"/>
    <p:sldId id="429" r:id="rId112"/>
    <p:sldId id="430" r:id="rId113"/>
    <p:sldId id="431" r:id="rId114"/>
    <p:sldId id="432" r:id="rId115"/>
    <p:sldId id="433" r:id="rId116"/>
    <p:sldId id="434" r:id="rId117"/>
    <p:sldId id="435" r:id="rId118"/>
    <p:sldId id="436" r:id="rId119"/>
    <p:sldId id="416" r:id="rId120"/>
    <p:sldId id="444" r:id="rId121"/>
    <p:sldId id="437" r:id="rId122"/>
    <p:sldId id="439" r:id="rId123"/>
    <p:sldId id="440" r:id="rId124"/>
    <p:sldId id="441" r:id="rId125"/>
    <p:sldId id="442" r:id="rId126"/>
    <p:sldId id="443" r:id="rId127"/>
    <p:sldId id="445" r:id="rId128"/>
    <p:sldId id="446" r:id="rId129"/>
    <p:sldId id="447" r:id="rId130"/>
    <p:sldId id="448" r:id="rId131"/>
    <p:sldId id="449" r:id="rId132"/>
    <p:sldId id="438" r:id="rId133"/>
    <p:sldId id="452" r:id="rId134"/>
    <p:sldId id="454" r:id="rId135"/>
    <p:sldId id="455" r:id="rId136"/>
    <p:sldId id="456" r:id="rId137"/>
    <p:sldId id="457" r:id="rId138"/>
    <p:sldId id="458" r:id="rId139"/>
    <p:sldId id="459" r:id="rId140"/>
    <p:sldId id="460" r:id="rId141"/>
    <p:sldId id="461" r:id="rId142"/>
    <p:sldId id="463" r:id="rId143"/>
    <p:sldId id="464" r:id="rId144"/>
    <p:sldId id="465" r:id="rId145"/>
    <p:sldId id="466" r:id="rId146"/>
    <p:sldId id="467" r:id="rId147"/>
    <p:sldId id="468" r:id="rId148"/>
    <p:sldId id="469" r:id="rId149"/>
    <p:sldId id="471" r:id="rId150"/>
    <p:sldId id="472" r:id="rId151"/>
    <p:sldId id="473" r:id="rId152"/>
    <p:sldId id="474" r:id="rId153"/>
    <p:sldId id="475" r:id="rId154"/>
    <p:sldId id="477" r:id="rId155"/>
    <p:sldId id="476" r:id="rId156"/>
    <p:sldId id="478" r:id="rId157"/>
    <p:sldId id="479" r:id="rId158"/>
    <p:sldId id="480" r:id="rId159"/>
    <p:sldId id="481" r:id="rId160"/>
    <p:sldId id="482" r:id="rId161"/>
    <p:sldId id="483" r:id="rId162"/>
    <p:sldId id="484" r:id="rId163"/>
    <p:sldId id="485" r:id="rId164"/>
    <p:sldId id="486" r:id="rId165"/>
    <p:sldId id="369" r:id="rId166"/>
    <p:sldId id="370" r:id="rId167"/>
    <p:sldId id="371" r:id="rId168"/>
    <p:sldId id="372" r:id="rId169"/>
    <p:sldId id="373" r:id="rId170"/>
    <p:sldId id="374" r:id="rId171"/>
    <p:sldId id="375" r:id="rId172"/>
    <p:sldId id="376" r:id="rId173"/>
    <p:sldId id="377" r:id="rId174"/>
    <p:sldId id="378" r:id="rId175"/>
    <p:sldId id="379" r:id="rId176"/>
    <p:sldId id="380" r:id="rId177"/>
    <p:sldId id="381" r:id="rId178"/>
    <p:sldId id="382" r:id="rId179"/>
    <p:sldId id="383" r:id="rId180"/>
    <p:sldId id="384" r:id="rId181"/>
    <p:sldId id="385" r:id="rId182"/>
    <p:sldId id="386" r:id="rId183"/>
    <p:sldId id="387" r:id="rId1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slide" Target="slides/slide179.xml"/><Relationship Id="rId186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0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0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223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8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3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01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088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1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33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591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47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03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1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87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14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299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594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540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29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3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50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439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27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020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2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26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7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25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67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95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60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9/1/2016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9/1/2016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9/1/2016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9/1/2016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9/1/2016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9/1/2016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9/1/2016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e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0.e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Algorithms for Spatial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 </a:t>
            </a:r>
            <a:r>
              <a:rPr lang="en-US" sz="4500"/>
              <a:t>CSE 555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20594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</a:t>
            </a:r>
            <a:r>
              <a:rPr lang="en-US" altLang="en-US" sz="1600" dirty="0" err="1"/>
              <a:t>Worboys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Green Yao Algorithm for Drifting problem</a:t>
            </a:r>
            <a:endParaRPr lang="en-US" sz="3600" dirty="0"/>
          </a:p>
        </p:txBody>
      </p:sp>
      <p:pic>
        <p:nvPicPr>
          <p:cNvPr id="7" name="Picture 4" descr="green_ya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82" y="1810139"/>
            <a:ext cx="3971279" cy="39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rifting_lin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8" y="1810139"/>
            <a:ext cx="3917204" cy="39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46441" y="3442996"/>
            <a:ext cx="1390261" cy="66247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40283" y="5964212"/>
            <a:ext cx="754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If multiple intersections then the final answer may depend on the order of intersections considered</a:t>
            </a:r>
            <a:endParaRPr lang="en-US" alt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0290" y="1273369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L2, P2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Thus proceed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9335" y="813057"/>
            <a:ext cx="2463114" cy="58925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91066" y="1764054"/>
            <a:ext cx="1112108" cy="7908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15028" y="972377"/>
            <a:ext cx="2705914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L5, P4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and not intersect. Will not be traversed further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3292" y="972377"/>
            <a:ext cx="2463114" cy="2329417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91066" y="1764054"/>
            <a:ext cx="1112108" cy="7908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12675" y="2841521"/>
            <a:ext cx="501649" cy="720572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51867" y="3505884"/>
            <a:ext cx="1088621" cy="18409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51867" y="3747531"/>
            <a:ext cx="1065687" cy="1545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15028" y="972377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L4, P2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Thus proceed down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9335" y="3311611"/>
            <a:ext cx="2463114" cy="3393989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91066" y="1764054"/>
            <a:ext cx="1112108" cy="7908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93660" y="2890219"/>
            <a:ext cx="524231" cy="7232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15028" y="677133"/>
            <a:ext cx="2346830" cy="1464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L8, P1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and no intersect. Will not be traversed further down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9335" y="3311611"/>
            <a:ext cx="1721627" cy="3393989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91066" y="1764054"/>
            <a:ext cx="1112108" cy="7908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93660" y="2890219"/>
            <a:ext cx="524231" cy="7232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28951" y="3918230"/>
            <a:ext cx="322376" cy="61333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96107" y="4566576"/>
            <a:ext cx="1088621" cy="18409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96107" y="4808223"/>
            <a:ext cx="1065687" cy="1545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6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96235" y="3363098"/>
            <a:ext cx="686354" cy="31777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91066" y="1764054"/>
            <a:ext cx="1112108" cy="7908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93660" y="2890219"/>
            <a:ext cx="524231" cy="7232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76868" y="3901364"/>
            <a:ext cx="363425" cy="77252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06778" y="990430"/>
            <a:ext cx="2705914" cy="1464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</a:t>
            </a:r>
            <a:r>
              <a:rPr lang="en-US" sz="2000" b="1" dirty="0" err="1">
                <a:solidFill>
                  <a:srgbClr val="0070C0"/>
                </a:solidFill>
              </a:rPr>
              <a:t>rc</a:t>
            </a:r>
            <a:r>
              <a:rPr lang="en-US" sz="2000" b="1" dirty="0">
                <a:solidFill>
                  <a:srgbClr val="0070C0"/>
                </a:solidFill>
              </a:rPr>
              <a:t>(L4)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Proceed further down</a:t>
            </a:r>
          </a:p>
        </p:txBody>
      </p:sp>
    </p:spTree>
    <p:extLst>
      <p:ext uri="{BB962C8B-B14F-4D97-AF65-F5344CB8AC3E}">
        <p14:creationId xmlns:p14="http://schemas.microsoft.com/office/powerpoint/2010/main" val="26965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6778" y="990430"/>
            <a:ext cx="2705914" cy="1464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P3 is a leaf. Check if P3 is inside the query rectangle or not.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96234" y="4455723"/>
            <a:ext cx="505679" cy="404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91066" y="1764054"/>
            <a:ext cx="1112108" cy="7908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93660" y="2890219"/>
            <a:ext cx="524231" cy="7232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76868" y="3901364"/>
            <a:ext cx="363425" cy="77252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0290" y="1273369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L3, P7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Thus proceed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84508" y="1145059"/>
            <a:ext cx="2247216" cy="5424617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0290" y="1273369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L7, P9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Thus proceed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3693" y="1178357"/>
            <a:ext cx="2247216" cy="26774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690791" y="2869912"/>
            <a:ext cx="463241" cy="57811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0290" y="1273369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of </a:t>
            </a:r>
            <a:r>
              <a:rPr lang="en-US" sz="2000" b="1" dirty="0" err="1">
                <a:solidFill>
                  <a:srgbClr val="0070C0"/>
                </a:solidFill>
              </a:rPr>
              <a:t>rc</a:t>
            </a:r>
            <a:r>
              <a:rPr lang="en-US" sz="2000" b="1" dirty="0">
                <a:solidFill>
                  <a:srgbClr val="0070C0"/>
                </a:solidFill>
              </a:rPr>
              <a:t>(L7)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Thus proceed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81021" y="1178357"/>
            <a:ext cx="1209888" cy="26774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690791" y="2869912"/>
            <a:ext cx="463241" cy="57811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1428078" y="3877699"/>
            <a:ext cx="394847" cy="765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0290" y="1273369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P10 is a leaf. So we check if P10 is in the query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or not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81021" y="2562561"/>
            <a:ext cx="675665" cy="660739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690791" y="2869912"/>
            <a:ext cx="463241" cy="57811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1428078" y="3877699"/>
            <a:ext cx="394847" cy="765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97806" y="933062"/>
                <a:ext cx="11394667" cy="15022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200" b="1" u="sng" dirty="0">
                    <a:latin typeface="+mj-lt"/>
                  </a:rPr>
                  <a:t>Problem</a:t>
                </a:r>
                <a:r>
                  <a:rPr lang="en-US" altLang="en-US" sz="2200" u="sng" dirty="0">
                    <a:latin typeface="+mj-lt"/>
                  </a:rPr>
                  <a:t>:</a:t>
                </a:r>
                <a:r>
                  <a:rPr lang="en-US" altLang="en-US" sz="2200" dirty="0">
                    <a:latin typeface="+mj-lt"/>
                  </a:rPr>
                  <a:t> Given an chain of vertices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representing an arc, </a:t>
                </a:r>
                <a:r>
                  <a:rPr lang="en-US" sz="2200" dirty="0">
                    <a:latin typeface="+mj-lt"/>
                  </a:rPr>
                  <a:t>the problem is to find a subsequence of vertices that approximates the chain V.</a:t>
                </a:r>
                <a:r>
                  <a:rPr lang="en-US" altLang="en-US" sz="2200" u="sng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No self intersections.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" y="933062"/>
                <a:ext cx="11394667" cy="1502228"/>
              </a:xfrm>
              <a:prstGeom prst="rect">
                <a:avLst/>
              </a:prstGeom>
              <a:blipFill rotWithShape="0">
                <a:blip r:embed="rId2"/>
                <a:stretch>
                  <a:fillRect l="-588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5" y="2979576"/>
                <a:ext cx="11394667" cy="236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b="1" dirty="0">
                    <a:latin typeface="+mj-lt"/>
                  </a:rPr>
                  <a:t>Overall Idea </a:t>
                </a:r>
                <a:r>
                  <a:rPr lang="en-US" altLang="en-US" sz="2200" dirty="0">
                    <a:latin typeface="+mj-lt"/>
                  </a:rPr>
                  <a:t>(Douglas and </a:t>
                </a:r>
                <a:r>
                  <a:rPr lang="en-US" altLang="en-US" sz="2200" dirty="0" err="1">
                    <a:latin typeface="+mj-lt"/>
                  </a:rPr>
                  <a:t>Peucker</a:t>
                </a:r>
                <a:r>
                  <a:rPr lang="en-US" altLang="en-US" sz="2200" dirty="0">
                    <a:latin typeface="+mj-lt"/>
                  </a:rPr>
                  <a:t> Algorithm):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5" y="2979576"/>
                <a:ext cx="11394667" cy="23668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0290" y="1273369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P9 is a leaf. So we check if P9 is in the query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or not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38522" y="1994863"/>
            <a:ext cx="444549" cy="548061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690791" y="2869912"/>
            <a:ext cx="463241" cy="57811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654015" y="3887878"/>
            <a:ext cx="387032" cy="81003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7" y="1165747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L6,P6 not inside the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So we proceed.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4812" y="3986713"/>
            <a:ext cx="2151403" cy="25531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7" y="1165747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</a:t>
            </a:r>
            <a:r>
              <a:rPr lang="en-US" sz="2000" b="1" dirty="0" err="1">
                <a:solidFill>
                  <a:srgbClr val="0070C0"/>
                </a:solidFill>
              </a:rPr>
              <a:t>rc</a:t>
            </a:r>
            <a:r>
              <a:rPr lang="en-US" sz="2000" b="1" dirty="0">
                <a:solidFill>
                  <a:srgbClr val="0070C0"/>
                </a:solidFill>
              </a:rPr>
              <a:t>(L6) not inside the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So we proceed.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06899" y="3986713"/>
            <a:ext cx="789316" cy="25531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9861214" y="3922515"/>
            <a:ext cx="427845" cy="83132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7" y="1165747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P8 is a leaf. So we check if it is present inside the query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or not.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98661" y="4142017"/>
            <a:ext cx="594938" cy="603579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9861214" y="3922515"/>
            <a:ext cx="427845" cy="83132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7" y="1165747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L9,P6 not in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So Proceed.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56020" y="3904580"/>
            <a:ext cx="315997" cy="6269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77553" y="3989576"/>
            <a:ext cx="1195559" cy="23617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6" y="1165747"/>
            <a:ext cx="2719105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</a:t>
            </a:r>
            <a:r>
              <a:rPr lang="en-US" sz="2000" b="1" dirty="0" err="1">
                <a:solidFill>
                  <a:srgbClr val="0070C0"/>
                </a:solidFill>
              </a:rPr>
              <a:t>rc</a:t>
            </a:r>
            <a:r>
              <a:rPr lang="en-US" sz="2000" b="1" dirty="0">
                <a:solidFill>
                  <a:srgbClr val="0070C0"/>
                </a:solidFill>
              </a:rPr>
              <a:t>(L9,P6) is completely inside the rect. So return all points.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56020" y="3904580"/>
            <a:ext cx="315997" cy="6269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77553" y="3989576"/>
            <a:ext cx="1195559" cy="944889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9314018" y="5017507"/>
            <a:ext cx="217160" cy="699552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6" y="1165747"/>
            <a:ext cx="2719105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Region </a:t>
            </a:r>
            <a:r>
              <a:rPr lang="en-US" sz="2000" b="1" dirty="0" err="1">
                <a:solidFill>
                  <a:srgbClr val="0070C0"/>
                </a:solidFill>
              </a:rPr>
              <a:t>lc</a:t>
            </a:r>
            <a:r>
              <a:rPr lang="en-US" sz="2000" b="1" dirty="0">
                <a:solidFill>
                  <a:srgbClr val="0070C0"/>
                </a:solidFill>
              </a:rPr>
              <a:t>(L9,P6) is not inside the </a:t>
            </a:r>
            <a:r>
              <a:rPr lang="en-US" sz="2000" b="1" dirty="0" err="1">
                <a:solidFill>
                  <a:srgbClr val="0070C0"/>
                </a:solidFill>
              </a:rPr>
              <a:t>rect</a:t>
            </a:r>
            <a:r>
              <a:rPr lang="en-US" sz="2000" b="1" dirty="0">
                <a:solidFill>
                  <a:srgbClr val="0070C0"/>
                </a:solidFill>
              </a:rPr>
              <a:t> but intersect. So proceed.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56020" y="3904580"/>
            <a:ext cx="315997" cy="6269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1085" y="5001599"/>
            <a:ext cx="1195559" cy="1538310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785278" y="5020088"/>
            <a:ext cx="262162" cy="74639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8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01836" y="1165747"/>
            <a:ext cx="2943773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P6 is a leaf and is inside the query rect. Return in answer.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56020" y="1636762"/>
            <a:ext cx="1231658" cy="8638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71849" y="2840665"/>
            <a:ext cx="449258" cy="63880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56020" y="3904580"/>
            <a:ext cx="315997" cy="6269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387673" y="4753835"/>
            <a:ext cx="458393" cy="439473"/>
          </a:xfrm>
          <a:prstGeom prst="rect">
            <a:avLst/>
          </a:prstGeom>
          <a:solidFill>
            <a:schemeClr val="accent1">
              <a:alpha val="25000"/>
            </a:schemeClr>
          </a:solidFill>
          <a:ln w="4445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785278" y="5020088"/>
            <a:ext cx="262162" cy="74639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72297" y="61255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Another Example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" y="792462"/>
            <a:ext cx="11242675" cy="60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22504" y="184728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Recall Nearest Neighbor Queries</a:t>
            </a:r>
          </a:p>
        </p:txBody>
      </p:sp>
      <p:sp>
        <p:nvSpPr>
          <p:cNvPr id="25" name="Oval 24"/>
          <p:cNvSpPr/>
          <p:nvPr/>
        </p:nvSpPr>
        <p:spPr>
          <a:xfrm>
            <a:off x="4245429" y="2977978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1780" y="2290623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26629" y="3363643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98925" y="2718234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51261" y="2601601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627326" y="3858166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73160" y="3491118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71257" y="4763234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6629" y="4629452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16724" y="2834866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00311" y="4091431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30685" y="4870362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75313" y="4996499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66898" y="3768726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71257" y="3211243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19372" y="2925797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30684" y="3548657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55836" y="2481835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48827" y="5594689"/>
            <a:ext cx="4475500" cy="1011923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Retrieve </a:t>
            </a:r>
            <a:r>
              <a:rPr lang="en-US" sz="2400" b="1">
                <a:solidFill>
                  <a:schemeClr val="tx1"/>
                </a:solidFill>
              </a:rPr>
              <a:t>closest k </a:t>
            </a:r>
            <a:r>
              <a:rPr lang="en-US" sz="2400" b="1" dirty="0">
                <a:solidFill>
                  <a:schemeClr val="tx1"/>
                </a:solidFill>
              </a:rPr>
              <a:t>points to the query point</a:t>
            </a:r>
          </a:p>
        </p:txBody>
      </p:sp>
      <p:sp>
        <p:nvSpPr>
          <p:cNvPr id="46" name="Oval 45"/>
          <p:cNvSpPr/>
          <p:nvPr/>
        </p:nvSpPr>
        <p:spPr>
          <a:xfrm>
            <a:off x="5418553" y="3392499"/>
            <a:ext cx="223935" cy="2332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05749" y="3679287"/>
            <a:ext cx="1186352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11398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>
                    <a:latin typeface="+mj-lt"/>
                  </a:rPr>
                  <a:t>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28180" y="205274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3933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2287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8964" y="460333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0238" y="4536467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16875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KNN </a:t>
            </a:r>
            <a:r>
              <a:rPr lang="en-US" altLang="en-US" dirty="0">
                <a:sym typeface="Wingdings" panose="05000000000000000000" pitchFamily="2" charset="2"/>
              </a:rPr>
              <a:t> Find k nearest neighbor of the given query point. 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First we will discuss 1-NN and then generalize to K nearest neighbors.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>
                <a:solidFill>
                  <a:srgbClr val="7030A0"/>
                </a:solidFill>
              </a:rPr>
              <a:t>Key Idea: </a:t>
            </a:r>
            <a:r>
              <a:rPr lang="en-US" altLang="en-US" dirty="0"/>
              <a:t>start off with an estimate on nearest neighbor and then keep updating whenever we find a better one. </a:t>
            </a:r>
          </a:p>
        </p:txBody>
      </p:sp>
      <p:sp>
        <p:nvSpPr>
          <p:cNvPr id="88069" name="TextBox 1"/>
          <p:cNvSpPr txBox="1">
            <a:spLocks noChangeArrowheads="1"/>
          </p:cNvSpPr>
          <p:nvPr/>
        </p:nvSpPr>
        <p:spPr bwMode="auto">
          <a:xfrm>
            <a:off x="7827963" y="767568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4" name="Straight Arrow Connector 3"/>
          <p:cNvCxnSpPr>
            <a:stCxn id="88069" idx="2"/>
          </p:cNvCxnSpPr>
          <p:nvPr/>
        </p:nvCxnSpPr>
        <p:spPr>
          <a:xfrm flipH="1">
            <a:off x="8548019" y="1290788"/>
            <a:ext cx="360529" cy="895821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21600" y="1669143"/>
            <a:ext cx="1537190" cy="1526866"/>
          </a:xfrm>
          <a:prstGeom prst="ellipse">
            <a:avLst/>
          </a:prstGeom>
          <a:noFill/>
          <a:ln w="41275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74933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 without actually computing distance to the actual data points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/>
              <a:t>Also if my initial estimate is bad, I would end up doing a lot of replacements.</a:t>
            </a:r>
          </a:p>
        </p:txBody>
      </p:sp>
      <p:sp>
        <p:nvSpPr>
          <p:cNvPr id="88069" name="TextBox 1"/>
          <p:cNvSpPr txBox="1">
            <a:spLocks noChangeArrowheads="1"/>
          </p:cNvSpPr>
          <p:nvPr/>
        </p:nvSpPr>
        <p:spPr bwMode="auto">
          <a:xfrm>
            <a:off x="7827963" y="767568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4" name="Straight Arrow Connector 3"/>
          <p:cNvCxnSpPr>
            <a:stCxn id="88069" idx="2"/>
          </p:cNvCxnSpPr>
          <p:nvPr/>
        </p:nvCxnSpPr>
        <p:spPr>
          <a:xfrm flipH="1">
            <a:off x="8548019" y="1290788"/>
            <a:ext cx="360529" cy="895821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21600" y="1669143"/>
            <a:ext cx="1537190" cy="1526866"/>
          </a:xfrm>
          <a:prstGeom prst="ellipse">
            <a:avLst/>
          </a:prstGeom>
          <a:noFill/>
          <a:ln w="41275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74933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b="1" dirty="0">
                <a:solidFill>
                  <a:srgbClr val="002060"/>
                </a:solidFill>
              </a:rPr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/>
              <a:t>Also if my initial estimate is bad, I would end up doing a lot of replacements.</a:t>
            </a:r>
          </a:p>
        </p:txBody>
      </p:sp>
      <p:sp>
        <p:nvSpPr>
          <p:cNvPr id="88069" name="TextBox 1"/>
          <p:cNvSpPr txBox="1">
            <a:spLocks noChangeArrowheads="1"/>
          </p:cNvSpPr>
          <p:nvPr/>
        </p:nvSpPr>
        <p:spPr bwMode="auto">
          <a:xfrm>
            <a:off x="7827963" y="767568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548019" y="2582909"/>
            <a:ext cx="696257" cy="1245533"/>
          </a:xfrm>
          <a:prstGeom prst="straightConnector1">
            <a:avLst/>
          </a:prstGeom>
          <a:ln w="41275">
            <a:solidFill>
              <a:srgbClr val="7030A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21600" y="1669143"/>
            <a:ext cx="1537190" cy="1526866"/>
          </a:xfrm>
          <a:prstGeom prst="ellipse">
            <a:avLst/>
          </a:prstGeom>
          <a:noFill/>
          <a:ln w="41275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44276" y="3857470"/>
            <a:ext cx="2468753" cy="2608491"/>
          </a:xfrm>
          <a:prstGeom prst="rect">
            <a:avLst/>
          </a:prstGeom>
          <a:solidFill>
            <a:srgbClr val="0070C0">
              <a:alpha val="8000"/>
            </a:srgbClr>
          </a:solidFill>
          <a:ln w="44450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967409" y="4470400"/>
            <a:ext cx="7464604" cy="2248653"/>
          </a:xfrm>
          <a:prstGeom prst="roundRect">
            <a:avLst/>
          </a:prstGeom>
          <a:solidFill>
            <a:schemeClr val="bg1"/>
          </a:solidFill>
          <a:effectLst>
            <a:glow rad="203200">
              <a:schemeClr val="bg2"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7030A0"/>
                </a:solidFill>
              </a:rPr>
              <a:t>Consider the left child of L3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7030A0"/>
                </a:solidFill>
              </a:rPr>
              <a:t>What is the minimum possible distance between the query point and any point in  the region of </a:t>
            </a:r>
            <a:r>
              <a:rPr lang="en-US" sz="2600" b="1" dirty="0" err="1">
                <a:solidFill>
                  <a:srgbClr val="7030A0"/>
                </a:solidFill>
              </a:rPr>
              <a:t>lc</a:t>
            </a:r>
            <a:r>
              <a:rPr lang="en-US" sz="2600" b="1" dirty="0">
                <a:solidFill>
                  <a:srgbClr val="7030A0"/>
                </a:solidFill>
              </a:rPr>
              <a:t>(L3)? </a:t>
            </a:r>
          </a:p>
        </p:txBody>
      </p:sp>
    </p:spTree>
    <p:extLst>
      <p:ext uri="{BB962C8B-B14F-4D97-AF65-F5344CB8AC3E}">
        <p14:creationId xmlns:p14="http://schemas.microsoft.com/office/powerpoint/2010/main" val="8794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74933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b="1" dirty="0">
                <a:solidFill>
                  <a:srgbClr val="002060"/>
                </a:solidFill>
              </a:rPr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/>
              <a:t>Also if my initial estimate is bad, I would end up doing a lot of replacements.</a:t>
            </a:r>
          </a:p>
        </p:txBody>
      </p:sp>
      <p:sp>
        <p:nvSpPr>
          <p:cNvPr id="88069" name="TextBox 1"/>
          <p:cNvSpPr txBox="1">
            <a:spLocks noChangeArrowheads="1"/>
          </p:cNvSpPr>
          <p:nvPr/>
        </p:nvSpPr>
        <p:spPr bwMode="auto">
          <a:xfrm>
            <a:off x="7827963" y="767568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548019" y="2582909"/>
            <a:ext cx="696257" cy="1245533"/>
          </a:xfrm>
          <a:prstGeom prst="straightConnector1">
            <a:avLst/>
          </a:prstGeom>
          <a:ln w="41275">
            <a:solidFill>
              <a:srgbClr val="7030A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21600" y="1669143"/>
            <a:ext cx="1537190" cy="1526866"/>
          </a:xfrm>
          <a:prstGeom prst="ellipse">
            <a:avLst/>
          </a:prstGeom>
          <a:noFill/>
          <a:ln w="41275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44276" y="3857470"/>
            <a:ext cx="2468753" cy="2608491"/>
          </a:xfrm>
          <a:prstGeom prst="rect">
            <a:avLst/>
          </a:prstGeom>
          <a:solidFill>
            <a:srgbClr val="0070C0">
              <a:alpha val="8000"/>
            </a:srgbClr>
          </a:solidFill>
          <a:ln w="44450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967409" y="3574364"/>
            <a:ext cx="7464604" cy="3144689"/>
          </a:xfrm>
          <a:prstGeom prst="roundRect">
            <a:avLst/>
          </a:prstGeom>
          <a:solidFill>
            <a:schemeClr val="bg1"/>
          </a:solidFill>
          <a:effectLst>
            <a:glow rad="203200">
              <a:schemeClr val="bg2"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Consider the left child of L3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What is the minimum possible distance between the query point and any point in  the region of </a:t>
            </a:r>
            <a:r>
              <a:rPr lang="en-US" sz="2600" dirty="0" err="1">
                <a:solidFill>
                  <a:srgbClr val="7030A0"/>
                </a:solidFill>
              </a:rPr>
              <a:t>lc</a:t>
            </a:r>
            <a:r>
              <a:rPr lang="en-US" sz="2600" dirty="0">
                <a:solidFill>
                  <a:srgbClr val="7030A0"/>
                </a:solidFill>
              </a:rPr>
              <a:t>(L3)?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7030A0"/>
                </a:solidFill>
              </a:rPr>
              <a:t>If it is less than our current distance best estimate (P2), then what??? </a:t>
            </a:r>
          </a:p>
        </p:txBody>
      </p:sp>
    </p:spTree>
    <p:extLst>
      <p:ext uri="{BB962C8B-B14F-4D97-AF65-F5344CB8AC3E}">
        <p14:creationId xmlns:p14="http://schemas.microsoft.com/office/powerpoint/2010/main" val="30992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74933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b="1" dirty="0">
                <a:solidFill>
                  <a:srgbClr val="002060"/>
                </a:solidFill>
              </a:rPr>
              <a:t>if initial estimate is bad </a:t>
            </a:r>
            <a:r>
              <a:rPr lang="en-US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002060"/>
                </a:solidFill>
              </a:rPr>
              <a:t>a lot of replacements.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E.g., P9 would be a very bad initial estimate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23570" y="982089"/>
            <a:ext cx="3252543" cy="2980311"/>
          </a:xfrm>
          <a:prstGeom prst="ellipse">
            <a:avLst/>
          </a:prstGeom>
          <a:noFill/>
          <a:ln w="41275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74933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b="1" dirty="0">
                <a:solidFill>
                  <a:srgbClr val="002060"/>
                </a:solidFill>
              </a:rPr>
              <a:t>if initial estimate is bad </a:t>
            </a:r>
            <a:r>
              <a:rPr lang="en-US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002060"/>
                </a:solidFill>
              </a:rPr>
              <a:t>a lot of replacements.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E.g., P9 would be a very bad initial estimate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Structure of KD-Tree helps us again. 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968" y="1036710"/>
            <a:ext cx="6274933" cy="571243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>
                <a:solidFill>
                  <a:srgbClr val="002060"/>
                </a:solidFill>
              </a:rPr>
              <a:t>Need good initial estimates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E.g., P9 would be a very bad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Structure of KD-Tree helps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“Search” of the query point in the query tree and take the leaf where the search terminates.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Works ok in practice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968" y="1036710"/>
            <a:ext cx="6274933" cy="571243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>
                <a:solidFill>
                  <a:srgbClr val="002060"/>
                </a:solidFill>
              </a:rPr>
              <a:t>Need good initial estimates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E.g., P9 would be a very bad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Structure of KD-Tree helps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“Search” of the query point in the query tree and take the leaf where the search terminates.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Works ok in practice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68457" y="1036710"/>
            <a:ext cx="1988458" cy="5429251"/>
          </a:xfrm>
          <a:prstGeom prst="rect">
            <a:avLst/>
          </a:prstGeom>
          <a:solidFill>
            <a:srgbClr val="0070C0">
              <a:alpha val="8000"/>
            </a:srgbClr>
          </a:solidFill>
          <a:ln w="44450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968" y="1036710"/>
            <a:ext cx="6274933" cy="571243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>
                <a:solidFill>
                  <a:srgbClr val="002060"/>
                </a:solidFill>
              </a:rPr>
              <a:t>Need good initial estimates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E.g., P9 would be a very bad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Structure of KD-Tree helps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“Search” of the query point in the query tree and take the leaf where the search terminates.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Works ok in practice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68457" y="1036710"/>
            <a:ext cx="1988458" cy="2083861"/>
          </a:xfrm>
          <a:prstGeom prst="rect">
            <a:avLst/>
          </a:prstGeom>
          <a:solidFill>
            <a:srgbClr val="0070C0">
              <a:alpha val="8000"/>
            </a:srgbClr>
          </a:solidFill>
          <a:ln w="44450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968" y="1036710"/>
            <a:ext cx="6274933" cy="571243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>
                <a:solidFill>
                  <a:srgbClr val="002060"/>
                </a:solidFill>
              </a:rPr>
              <a:t>Need good initial estimates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E.g., P9 would be a very bad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Structure of KD-Tree helps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“Search” of the query point in the query tree and take the leaf where the search terminates.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Works ok in practice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0285" y="1036710"/>
            <a:ext cx="1146629" cy="2083861"/>
          </a:xfrm>
          <a:prstGeom prst="rect">
            <a:avLst/>
          </a:prstGeom>
          <a:solidFill>
            <a:srgbClr val="0070C0">
              <a:alpha val="8000"/>
            </a:srgbClr>
          </a:solidFill>
          <a:ln w="44450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>
                    <a:latin typeface="+mj-lt"/>
                  </a:rPr>
                  <a:t>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3933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2287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8964" y="460333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0238" y="4536467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968" y="1036710"/>
            <a:ext cx="6274933" cy="571243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/>
              <a:t>Two things to consider for such a approach: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altLang="en-US" dirty="0"/>
              <a:t>Need a smart way to prune through the data space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en-US" dirty="0">
                <a:solidFill>
                  <a:srgbClr val="002060"/>
                </a:solidFill>
              </a:rPr>
              <a:t>Need good initial estimates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E.g., P9 would be a very bad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</a:rPr>
              <a:t>Structure of KD-Tree helps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“Search” of the query point in the query tree and take the leaf where the search terminates. </a:t>
            </a:r>
          </a:p>
          <a:p>
            <a:pPr lvl="1"/>
            <a:r>
              <a:rPr lang="en-US" altLang="en-US" sz="2800" b="1" dirty="0">
                <a:solidFill>
                  <a:srgbClr val="002060"/>
                </a:solidFill>
              </a:rPr>
              <a:t>Works ok in practice</a:t>
            </a:r>
          </a:p>
        </p:txBody>
      </p:sp>
      <p:sp>
        <p:nvSpPr>
          <p:cNvPr id="3" name="Oval 2"/>
          <p:cNvSpPr/>
          <p:nvPr/>
        </p:nvSpPr>
        <p:spPr>
          <a:xfrm>
            <a:off x="8432013" y="2346599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8795657" y="1930399"/>
            <a:ext cx="667656" cy="754744"/>
          </a:xfrm>
          <a:prstGeom prst="rect">
            <a:avLst/>
          </a:prstGeom>
          <a:solidFill>
            <a:srgbClr val="0070C0">
              <a:alpha val="8000"/>
            </a:srgbClr>
          </a:solidFill>
          <a:ln w="44450">
            <a:solidFill>
              <a:srgbClr val="0070C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6725" y="659027"/>
            <a:ext cx="11725275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chemeClr val="accent2"/>
                </a:solidFill>
              </a:rPr>
              <a:t>1.1 </a:t>
            </a:r>
            <a:r>
              <a:rPr lang="en-US" sz="2300" dirty="0"/>
              <a:t>w’ = Distance(Q, </a:t>
            </a:r>
            <a:r>
              <a:rPr lang="en-US" sz="2300" dirty="0" err="1"/>
              <a:t>N.datapoint</a:t>
            </a:r>
            <a:r>
              <a:rPr lang="en-US" sz="2300" dirty="0"/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chemeClr val="accent2"/>
                </a:solidFill>
              </a:rPr>
              <a:t>1.2 </a:t>
            </a: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/>
              <a:t> w’ &lt; d </a:t>
            </a:r>
            <a:r>
              <a:rPr lang="en-US" sz="2300" b="1" dirty="0">
                <a:solidFill>
                  <a:srgbClr val="ED7D31"/>
                </a:solidFill>
              </a:rPr>
              <a:t>Then</a:t>
            </a:r>
            <a:r>
              <a:rPr lang="en-US" sz="2300" dirty="0"/>
              <a:t>  d = w’; P = </a:t>
            </a:r>
            <a:r>
              <a:rPr lang="en-US" sz="2300" dirty="0" err="1"/>
              <a:t>N.datapoint</a:t>
            </a:r>
            <a:r>
              <a:rPr lang="en-US" sz="2300" dirty="0"/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2.1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ED7D31"/>
                </a:solidFill>
              </a:rPr>
              <a:t>If </a:t>
            </a:r>
            <a:r>
              <a:rPr lang="en-US" sz="2300" dirty="0"/>
              <a:t>(Q is to left of </a:t>
            </a:r>
            <a:r>
              <a:rPr lang="en-US" sz="2300" dirty="0" err="1"/>
              <a:t>N.line</a:t>
            </a:r>
            <a:r>
              <a:rPr lang="en-US" sz="2300" dirty="0"/>
              <a:t>)  </a:t>
            </a:r>
            <a:r>
              <a:rPr lang="en-US" sz="2000" dirty="0">
                <a:solidFill>
                  <a:srgbClr val="7030A0"/>
                </a:solidFill>
              </a:rPr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/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N.lc.reg)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</p:txBody>
      </p:sp>
    </p:spTree>
    <p:extLst>
      <p:ext uri="{BB962C8B-B14F-4D97-AF65-F5344CB8AC3E}">
        <p14:creationId xmlns:p14="http://schemas.microsoft.com/office/powerpoint/2010/main" val="1635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497204" y="558640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56246" y="820141"/>
            <a:ext cx="2719105" cy="12714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Query point is to the left of the line L1, therefore we take Left Child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6765" y="1146705"/>
            <a:ext cx="4519700" cy="5243916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8" idx="2"/>
          </p:cNvCxnSpPr>
          <p:nvPr/>
        </p:nvCxnSpPr>
        <p:spPr>
          <a:xfrm>
            <a:off x="2577789" y="1081860"/>
            <a:ext cx="240814" cy="185590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515307" y="677626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56246" y="820141"/>
            <a:ext cx="2719105" cy="12714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Query point is to the right of the line L2, therefore we take Right Child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24295" y="1278204"/>
            <a:ext cx="2228923" cy="5198795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95892" y="1200846"/>
            <a:ext cx="240814" cy="185590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515307" y="677626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56246" y="820141"/>
            <a:ext cx="2719105" cy="12714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Query point is to the right of the line L5, therefore we take Right Child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29348" y="1247676"/>
            <a:ext cx="2228923" cy="2023614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50931" y="3903420"/>
            <a:ext cx="354919" cy="75246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95892" y="1200846"/>
            <a:ext cx="240814" cy="185590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515307" y="677626"/>
            <a:ext cx="21611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>
            <a:off x="2595892" y="1200846"/>
            <a:ext cx="240814" cy="185590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56246" y="820141"/>
            <a:ext cx="2719105" cy="12714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Right child of L5 is a leaf; that becomes the initial estimate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36706" y="2159471"/>
            <a:ext cx="601750" cy="620303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50931" y="3903420"/>
            <a:ext cx="354919" cy="75246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38150" y="659027"/>
            <a:ext cx="1163478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7030A0"/>
                </a:solidFill>
              </a:rPr>
              <a:t>If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b="1" dirty="0">
                <a:solidFill>
                  <a:srgbClr val="7030A0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7030A0"/>
                </a:solidFill>
              </a:rPr>
              <a:t>1.1 </a:t>
            </a:r>
            <a:r>
              <a:rPr lang="en-US" sz="2300" dirty="0">
                <a:solidFill>
                  <a:srgbClr val="7030A0"/>
                </a:solidFill>
              </a:rPr>
              <a:t>w’ = Distance(Q, </a:t>
            </a:r>
            <a:r>
              <a:rPr lang="en-US" sz="2300" dirty="0" err="1">
                <a:solidFill>
                  <a:srgbClr val="7030A0"/>
                </a:solidFill>
              </a:rPr>
              <a:t>N.datapoint</a:t>
            </a:r>
            <a:r>
              <a:rPr lang="en-US" sz="2300" dirty="0">
                <a:solidFill>
                  <a:srgbClr val="7030A0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7030A0"/>
                </a:solidFill>
              </a:rPr>
              <a:t>1.2 If</a:t>
            </a:r>
            <a:r>
              <a:rPr lang="en-US" sz="2300" dirty="0">
                <a:solidFill>
                  <a:srgbClr val="7030A0"/>
                </a:solidFill>
              </a:rPr>
              <a:t> w’ &lt; d </a:t>
            </a:r>
            <a:r>
              <a:rPr lang="en-US" sz="2300" b="1" dirty="0">
                <a:solidFill>
                  <a:srgbClr val="7030A0"/>
                </a:solidFill>
              </a:rPr>
              <a:t>Then</a:t>
            </a:r>
            <a:r>
              <a:rPr lang="en-US" sz="2300" dirty="0">
                <a:solidFill>
                  <a:srgbClr val="7030A0"/>
                </a:solidFill>
              </a:rPr>
              <a:t>  d = w’; P = </a:t>
            </a:r>
            <a:r>
              <a:rPr lang="en-US" sz="2300" dirty="0" err="1">
                <a:solidFill>
                  <a:srgbClr val="7030A0"/>
                </a:solidFill>
              </a:rPr>
              <a:t>N.datapoint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2.1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ED7D31"/>
                </a:solidFill>
              </a:rPr>
              <a:t>If </a:t>
            </a:r>
            <a:r>
              <a:rPr lang="en-US" sz="2300" dirty="0"/>
              <a:t>(Q is to left of </a:t>
            </a:r>
            <a:r>
              <a:rPr lang="en-US" sz="2300" dirty="0" err="1"/>
              <a:t>N.line</a:t>
            </a:r>
            <a:r>
              <a:rPr lang="en-US" sz="2300" dirty="0"/>
              <a:t>)  </a:t>
            </a:r>
            <a:r>
              <a:rPr lang="en-US" sz="2000" dirty="0"/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/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N.lc.reg) =&lt; d 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</p:txBody>
      </p:sp>
    </p:spTree>
    <p:extLst>
      <p:ext uri="{BB962C8B-B14F-4D97-AF65-F5344CB8AC3E}">
        <p14:creationId xmlns:p14="http://schemas.microsoft.com/office/powerpoint/2010/main" val="200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56246" y="820141"/>
            <a:ext cx="2719105" cy="12714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P5 becomes the initial estimate;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d = </a:t>
            </a:r>
            <a:r>
              <a:rPr lang="en-US" sz="2000" b="1" dirty="0" err="1">
                <a:solidFill>
                  <a:srgbClr val="7030A0"/>
                </a:solidFill>
              </a:rPr>
              <a:t>dist</a:t>
            </a:r>
            <a:r>
              <a:rPr lang="en-US" sz="2000" b="1" dirty="0">
                <a:solidFill>
                  <a:srgbClr val="7030A0"/>
                </a:solidFill>
              </a:rPr>
              <a:t>(Query, P5)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50931" y="3903420"/>
            <a:ext cx="354919" cy="75246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Now winding back the recursion.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d = </a:t>
            </a:r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(Query, P5)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50931" y="3903420"/>
            <a:ext cx="354919" cy="75246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1963" y="659027"/>
            <a:ext cx="1173003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1.1 </a:t>
            </a:r>
            <a:r>
              <a:rPr lang="en-US" sz="2300" dirty="0">
                <a:solidFill>
                  <a:srgbClr val="ED7D31"/>
                </a:solidFill>
              </a:rPr>
              <a:t>w’ = Distance(Q,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ED7D31"/>
                </a:solidFill>
              </a:rPr>
              <a:t>1.2 If</a:t>
            </a:r>
            <a:r>
              <a:rPr lang="en-US" sz="2300" dirty="0">
                <a:solidFill>
                  <a:srgbClr val="ED7D31"/>
                </a:solidFill>
              </a:rPr>
              <a:t> w’ &lt; d </a:t>
            </a:r>
            <a:r>
              <a:rPr lang="en-US" sz="2300" b="1" dirty="0">
                <a:solidFill>
                  <a:srgbClr val="ED7D31"/>
                </a:solidFill>
              </a:rPr>
              <a:t>Then</a:t>
            </a:r>
            <a:r>
              <a:rPr lang="en-US" sz="2300" dirty="0">
                <a:solidFill>
                  <a:srgbClr val="ED7D31"/>
                </a:solidFill>
              </a:rPr>
              <a:t>  d = w’; P =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2.1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ED7D31"/>
                </a:solidFill>
              </a:rPr>
              <a:t>If </a:t>
            </a:r>
            <a:r>
              <a:rPr lang="en-US" sz="2300" dirty="0"/>
              <a:t>(Q is to left of </a:t>
            </a:r>
            <a:r>
              <a:rPr lang="en-US" sz="2300" dirty="0" err="1"/>
              <a:t>N.line</a:t>
            </a:r>
            <a:r>
              <a:rPr lang="en-US" sz="2300" dirty="0"/>
              <a:t>)  </a:t>
            </a:r>
            <a:r>
              <a:rPr lang="en-US" sz="2000" dirty="0"/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/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7030A0"/>
                </a:solidFill>
              </a:rPr>
              <a:t>If </a:t>
            </a:r>
            <a:r>
              <a:rPr lang="en-US" sz="2300" b="1" dirty="0" err="1">
                <a:solidFill>
                  <a:srgbClr val="7030A0"/>
                </a:solidFill>
              </a:rPr>
              <a:t>dist</a:t>
            </a:r>
            <a:r>
              <a:rPr lang="en-US" sz="2300" b="1" dirty="0">
                <a:solidFill>
                  <a:srgbClr val="7030A0"/>
                </a:solidFill>
              </a:rPr>
              <a:t>(Q, N.lc.reg) =&lt; d Then  </a:t>
            </a:r>
            <a:r>
              <a:rPr lang="en-US" sz="2300" b="1" dirty="0" err="1">
                <a:solidFill>
                  <a:srgbClr val="7030A0"/>
                </a:solidFill>
              </a:rPr>
              <a:t>SearchNNKDtree</a:t>
            </a:r>
            <a:r>
              <a:rPr lang="en-US" sz="2300" b="1" dirty="0">
                <a:solidFill>
                  <a:srgbClr val="7030A0"/>
                </a:solidFill>
              </a:rPr>
              <a:t>(Q, </a:t>
            </a:r>
            <a:r>
              <a:rPr lang="en-US" sz="2300" b="1" dirty="0" err="1">
                <a:solidFill>
                  <a:srgbClr val="7030A0"/>
                </a:solidFill>
              </a:rPr>
              <a:t>N.leftchild</a:t>
            </a:r>
            <a:r>
              <a:rPr lang="en-US" sz="2300" b="1" dirty="0">
                <a:solidFill>
                  <a:srgbClr val="7030A0"/>
                </a:solidFill>
              </a:rPr>
              <a:t>, P, d)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9067800" y="3800476"/>
            <a:ext cx="2276475" cy="1009650"/>
          </a:xfrm>
          <a:prstGeom prst="borderCallout1">
            <a:avLst>
              <a:gd name="adj1" fmla="val 18750"/>
              <a:gd name="adj2" fmla="val -8333"/>
              <a:gd name="adj3" fmla="val 232253"/>
              <a:gd name="adj4" fmla="val -45871"/>
            </a:avLst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Executed for Line L5</a:t>
            </a:r>
          </a:p>
        </p:txBody>
      </p:sp>
    </p:spTree>
    <p:extLst>
      <p:ext uri="{BB962C8B-B14F-4D97-AF65-F5344CB8AC3E}">
        <p14:creationId xmlns:p14="http://schemas.microsoft.com/office/powerpoint/2010/main" val="30697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>
                    <a:latin typeface="+mj-lt"/>
                  </a:rPr>
                  <a:t>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32287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8964" y="460333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0238" y="4536467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Left child of L5 is a leaf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50931" y="3903420"/>
            <a:ext cx="354919" cy="75246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Left child of L5 is a leaf; no change as it outside the current estimate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407221" y="2909339"/>
            <a:ext cx="513722" cy="704165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21146" y="3876689"/>
            <a:ext cx="427042" cy="766010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8301847" y="3943343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Winding back the recursion; At l2 we now see left child</a:t>
            </a:r>
          </a:p>
        </p:txBody>
      </p: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52425" y="659027"/>
            <a:ext cx="1165383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1.1 </a:t>
            </a:r>
            <a:r>
              <a:rPr lang="en-US" sz="2300" dirty="0">
                <a:solidFill>
                  <a:srgbClr val="ED7D31"/>
                </a:solidFill>
              </a:rPr>
              <a:t>w’ = Distance(Q,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ED7D31"/>
                </a:solidFill>
              </a:rPr>
              <a:t>1.2 If</a:t>
            </a:r>
            <a:r>
              <a:rPr lang="en-US" sz="2300" dirty="0">
                <a:solidFill>
                  <a:srgbClr val="ED7D31"/>
                </a:solidFill>
              </a:rPr>
              <a:t> w’ &lt; d </a:t>
            </a:r>
            <a:r>
              <a:rPr lang="en-US" sz="2300" b="1" dirty="0">
                <a:solidFill>
                  <a:srgbClr val="ED7D31"/>
                </a:solidFill>
              </a:rPr>
              <a:t>Then</a:t>
            </a:r>
            <a:r>
              <a:rPr lang="en-US" sz="2300" dirty="0">
                <a:solidFill>
                  <a:srgbClr val="ED7D31"/>
                </a:solidFill>
              </a:rPr>
              <a:t>  d = w’; P =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2.1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ED7D31"/>
                </a:solidFill>
              </a:rPr>
              <a:t>If </a:t>
            </a:r>
            <a:r>
              <a:rPr lang="en-US" sz="2300" dirty="0"/>
              <a:t>(Q is to left of </a:t>
            </a:r>
            <a:r>
              <a:rPr lang="en-US" sz="2300" dirty="0" err="1"/>
              <a:t>N.line</a:t>
            </a:r>
            <a:r>
              <a:rPr lang="en-US" sz="2300" dirty="0"/>
              <a:t>)  </a:t>
            </a:r>
            <a:r>
              <a:rPr lang="en-US" sz="2000" dirty="0"/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/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7030A0"/>
                </a:solidFill>
              </a:rPr>
              <a:t>If </a:t>
            </a:r>
            <a:r>
              <a:rPr lang="en-US" sz="2300" b="1" dirty="0" err="1">
                <a:solidFill>
                  <a:srgbClr val="7030A0"/>
                </a:solidFill>
              </a:rPr>
              <a:t>dist</a:t>
            </a:r>
            <a:r>
              <a:rPr lang="en-US" sz="2300" b="1" dirty="0">
                <a:solidFill>
                  <a:srgbClr val="7030A0"/>
                </a:solidFill>
              </a:rPr>
              <a:t>(Q, N.lc.reg) =&lt; d  Then  </a:t>
            </a:r>
            <a:r>
              <a:rPr lang="en-US" sz="2300" b="1" dirty="0" err="1">
                <a:solidFill>
                  <a:srgbClr val="7030A0"/>
                </a:solidFill>
              </a:rPr>
              <a:t>SearchNNKDtree</a:t>
            </a:r>
            <a:r>
              <a:rPr lang="en-US" sz="2300" b="1" dirty="0">
                <a:solidFill>
                  <a:srgbClr val="7030A0"/>
                </a:solidFill>
              </a:rPr>
              <a:t>(Q, </a:t>
            </a:r>
            <a:r>
              <a:rPr lang="en-US" sz="2300" b="1" dirty="0" err="1">
                <a:solidFill>
                  <a:srgbClr val="7030A0"/>
                </a:solidFill>
              </a:rPr>
              <a:t>N.leftchild</a:t>
            </a:r>
            <a:r>
              <a:rPr lang="en-US" sz="2300" b="1" dirty="0">
                <a:solidFill>
                  <a:srgbClr val="7030A0"/>
                </a:solidFill>
              </a:rPr>
              <a:t>, P, d)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9067800" y="3800476"/>
            <a:ext cx="2276475" cy="1009650"/>
          </a:xfrm>
          <a:prstGeom prst="borderCallout1">
            <a:avLst>
              <a:gd name="adj1" fmla="val 18750"/>
              <a:gd name="adj2" fmla="val -8333"/>
              <a:gd name="adj3" fmla="val 232253"/>
              <a:gd name="adj4" fmla="val -45871"/>
            </a:avLst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Executed for Line L2</a:t>
            </a:r>
          </a:p>
        </p:txBody>
      </p:sp>
    </p:spTree>
    <p:extLst>
      <p:ext uri="{BB962C8B-B14F-4D97-AF65-F5344CB8AC3E}">
        <p14:creationId xmlns:p14="http://schemas.microsoft.com/office/powerpoint/2010/main" val="19466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Winding back the recursion; At l2 we now see left child</a:t>
            </a:r>
          </a:p>
        </p:txBody>
      </p: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51603" y="3431031"/>
            <a:ext cx="1972699" cy="2731644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95313" y="659027"/>
            <a:ext cx="1159668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1.1 </a:t>
            </a:r>
            <a:r>
              <a:rPr lang="en-US" sz="2300" dirty="0">
                <a:solidFill>
                  <a:srgbClr val="ED7D31"/>
                </a:solidFill>
              </a:rPr>
              <a:t>w’ = Distance(Q,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ED7D31"/>
                </a:solidFill>
              </a:rPr>
              <a:t>1.2 If</a:t>
            </a:r>
            <a:r>
              <a:rPr lang="en-US" sz="2300" dirty="0">
                <a:solidFill>
                  <a:srgbClr val="ED7D31"/>
                </a:solidFill>
              </a:rPr>
              <a:t> w’ &lt; d </a:t>
            </a:r>
            <a:r>
              <a:rPr lang="en-US" sz="2300" b="1" dirty="0">
                <a:solidFill>
                  <a:srgbClr val="ED7D31"/>
                </a:solidFill>
              </a:rPr>
              <a:t>Then</a:t>
            </a:r>
            <a:r>
              <a:rPr lang="en-US" sz="2300" dirty="0">
                <a:solidFill>
                  <a:srgbClr val="ED7D31"/>
                </a:solidFill>
              </a:rPr>
              <a:t>  d = w’; P =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7030A0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>
                <a:solidFill>
                  <a:srgbClr val="7030A0"/>
                </a:solidFill>
              </a:rPr>
              <a:t>	</a:t>
            </a:r>
            <a:r>
              <a:rPr lang="en-US" sz="2300" b="1" dirty="0">
                <a:solidFill>
                  <a:srgbClr val="7030A0"/>
                </a:solidFill>
              </a:rPr>
              <a:t>2.1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b="1" dirty="0">
                <a:solidFill>
                  <a:srgbClr val="7030A0"/>
                </a:solidFill>
              </a:rPr>
              <a:t>If </a:t>
            </a:r>
            <a:r>
              <a:rPr lang="en-US" sz="2300" dirty="0">
                <a:solidFill>
                  <a:srgbClr val="7030A0"/>
                </a:solidFill>
              </a:rPr>
              <a:t>(Q is to left of </a:t>
            </a:r>
            <a:r>
              <a:rPr lang="en-US" sz="2300" dirty="0" err="1">
                <a:solidFill>
                  <a:srgbClr val="7030A0"/>
                </a:solidFill>
              </a:rPr>
              <a:t>N.line</a:t>
            </a:r>
            <a:r>
              <a:rPr lang="en-US" sz="2300" dirty="0">
                <a:solidFill>
                  <a:srgbClr val="7030A0"/>
                </a:solidFill>
              </a:rPr>
              <a:t>)  </a:t>
            </a:r>
            <a:r>
              <a:rPr lang="en-US" sz="2000" dirty="0">
                <a:solidFill>
                  <a:srgbClr val="7030A0"/>
                </a:solidFill>
              </a:rPr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>
                <a:solidFill>
                  <a:srgbClr val="7030A0"/>
                </a:solidFill>
              </a:rPr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>
                <a:solidFill>
                  <a:srgbClr val="7030A0"/>
                </a:solidFill>
              </a:rPr>
              <a:t>	</a:t>
            </a:r>
            <a:r>
              <a:rPr lang="en-US" sz="2300" b="1" dirty="0">
                <a:solidFill>
                  <a:srgbClr val="7030A0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>
                <a:solidFill>
                  <a:srgbClr val="7030A0"/>
                </a:solidFill>
              </a:rPr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N.lc.reg) =&lt; d 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8715375" y="3524251"/>
            <a:ext cx="2276475" cy="1009650"/>
          </a:xfrm>
          <a:prstGeom prst="borderCallout1">
            <a:avLst>
              <a:gd name="adj1" fmla="val 18750"/>
              <a:gd name="adj2" fmla="val -8333"/>
              <a:gd name="adj3" fmla="val 15271"/>
              <a:gd name="adj4" fmla="val -109888"/>
            </a:avLst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Executed for Line L4</a:t>
            </a:r>
          </a:p>
        </p:txBody>
      </p:sp>
    </p:spTree>
    <p:extLst>
      <p:ext uri="{BB962C8B-B14F-4D97-AF65-F5344CB8AC3E}">
        <p14:creationId xmlns:p14="http://schemas.microsoft.com/office/powerpoint/2010/main" val="6441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At l4 we now see right child</a:t>
            </a:r>
          </a:p>
        </p:txBody>
      </p: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793001" y="3868553"/>
            <a:ext cx="395340" cy="774146"/>
          </a:xfrm>
          <a:prstGeom prst="line">
            <a:avLst/>
          </a:prstGeom>
          <a:ln w="666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22552" y="3431031"/>
            <a:ext cx="601750" cy="2731644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793001" y="3868553"/>
            <a:ext cx="395340" cy="774146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Right child of L4 is a leaf; w’ = </a:t>
            </a:r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(q,P3)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&gt; d so no change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02237" y="4437911"/>
            <a:ext cx="601750" cy="409575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74076" y="823703"/>
            <a:ext cx="342903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Going back in recursion;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77602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95313" y="659027"/>
            <a:ext cx="1159668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1.1 </a:t>
            </a:r>
            <a:r>
              <a:rPr lang="en-US" sz="2300" dirty="0">
                <a:solidFill>
                  <a:srgbClr val="ED7D31"/>
                </a:solidFill>
              </a:rPr>
              <a:t>w’ = Distance(Q,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ED7D31"/>
                </a:solidFill>
              </a:rPr>
              <a:t>1.2 If</a:t>
            </a:r>
            <a:r>
              <a:rPr lang="en-US" sz="2300" dirty="0">
                <a:solidFill>
                  <a:srgbClr val="ED7D31"/>
                </a:solidFill>
              </a:rPr>
              <a:t> w’ &lt; d </a:t>
            </a:r>
            <a:r>
              <a:rPr lang="en-US" sz="2300" b="1" dirty="0">
                <a:solidFill>
                  <a:srgbClr val="ED7D31"/>
                </a:solidFill>
              </a:rPr>
              <a:t>Then</a:t>
            </a:r>
            <a:r>
              <a:rPr lang="en-US" sz="2300" dirty="0">
                <a:solidFill>
                  <a:srgbClr val="ED7D31"/>
                </a:solidFill>
              </a:rPr>
              <a:t>  d = w’; P =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2.1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If </a:t>
            </a:r>
            <a:r>
              <a:rPr lang="en-US" sz="2300" dirty="0"/>
              <a:t>(Q is to left of </a:t>
            </a:r>
            <a:r>
              <a:rPr lang="en-US" sz="2300" dirty="0" err="1"/>
              <a:t>N.line</a:t>
            </a:r>
            <a:r>
              <a:rPr lang="en-US" sz="2300" dirty="0"/>
              <a:t>)  </a:t>
            </a:r>
            <a:r>
              <a:rPr lang="en-US" sz="2000" dirty="0"/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/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7030A0"/>
                </a:solidFill>
              </a:rPr>
              <a:t>If </a:t>
            </a:r>
            <a:r>
              <a:rPr lang="en-US" sz="2300" b="1" dirty="0" err="1">
                <a:solidFill>
                  <a:srgbClr val="7030A0"/>
                </a:solidFill>
              </a:rPr>
              <a:t>dist</a:t>
            </a:r>
            <a:r>
              <a:rPr lang="en-US" sz="2300" b="1" dirty="0">
                <a:solidFill>
                  <a:srgbClr val="7030A0"/>
                </a:solidFill>
              </a:rPr>
              <a:t>(Q, N.lc.reg) =&lt; d  Then  </a:t>
            </a:r>
            <a:r>
              <a:rPr lang="en-US" sz="2300" b="1" dirty="0" err="1">
                <a:solidFill>
                  <a:srgbClr val="7030A0"/>
                </a:solidFill>
              </a:rPr>
              <a:t>SearchNNKDtree</a:t>
            </a:r>
            <a:r>
              <a:rPr lang="en-US" sz="2300" b="1" dirty="0">
                <a:solidFill>
                  <a:srgbClr val="7030A0"/>
                </a:solidFill>
              </a:rPr>
              <a:t>(Q, </a:t>
            </a:r>
            <a:r>
              <a:rPr lang="en-US" sz="2300" b="1" dirty="0" err="1">
                <a:solidFill>
                  <a:srgbClr val="7030A0"/>
                </a:solidFill>
              </a:rPr>
              <a:t>N.leftchild</a:t>
            </a:r>
            <a:r>
              <a:rPr lang="en-US" sz="2300" b="1" dirty="0">
                <a:solidFill>
                  <a:srgbClr val="7030A0"/>
                </a:solidFill>
              </a:rPr>
              <a:t>, P, d)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8715375" y="3524251"/>
            <a:ext cx="2276475" cy="1009650"/>
          </a:xfrm>
          <a:prstGeom prst="borderCallout1">
            <a:avLst>
              <a:gd name="adj1" fmla="val 18750"/>
              <a:gd name="adj2" fmla="val -8333"/>
              <a:gd name="adj3" fmla="val 247347"/>
              <a:gd name="adj4" fmla="val -40432"/>
            </a:avLst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Executed for Line L4</a:t>
            </a:r>
          </a:p>
        </p:txBody>
      </p:sp>
    </p:spTree>
    <p:extLst>
      <p:ext uri="{BB962C8B-B14F-4D97-AF65-F5344CB8AC3E}">
        <p14:creationId xmlns:p14="http://schemas.microsoft.com/office/powerpoint/2010/main" val="6205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>
                    <a:latin typeface="+mj-lt"/>
                  </a:rPr>
                  <a:t>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78964" y="460333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0238" y="4536467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5026" y="823703"/>
            <a:ext cx="3658080" cy="1267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(query, L8.reg) =&lt; d so proceed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2201" y="3379376"/>
            <a:ext cx="1242346" cy="2659474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76950" y="3897468"/>
            <a:ext cx="365095" cy="634096"/>
          </a:xfrm>
          <a:prstGeom prst="line">
            <a:avLst/>
          </a:prstGeom>
          <a:ln w="666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95313" y="659027"/>
            <a:ext cx="1159668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ED7D31"/>
                </a:solidFill>
              </a:rPr>
              <a:t>If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1.1 </a:t>
            </a:r>
            <a:r>
              <a:rPr lang="en-US" sz="2300" dirty="0">
                <a:solidFill>
                  <a:srgbClr val="ED7D31"/>
                </a:solidFill>
              </a:rPr>
              <a:t>w’ = Distance(Q,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ED7D31"/>
                </a:solidFill>
              </a:rPr>
              <a:t>1.2 If</a:t>
            </a:r>
            <a:r>
              <a:rPr lang="en-US" sz="2300" dirty="0">
                <a:solidFill>
                  <a:srgbClr val="ED7D31"/>
                </a:solidFill>
              </a:rPr>
              <a:t> w’ &lt; d </a:t>
            </a:r>
            <a:r>
              <a:rPr lang="en-US" sz="2300" b="1" dirty="0">
                <a:solidFill>
                  <a:srgbClr val="ED7D31"/>
                </a:solidFill>
              </a:rPr>
              <a:t>Then</a:t>
            </a:r>
            <a:r>
              <a:rPr lang="en-US" sz="2300" dirty="0">
                <a:solidFill>
                  <a:srgbClr val="ED7D31"/>
                </a:solidFill>
              </a:rPr>
              <a:t>  d = w’; P = </a:t>
            </a:r>
            <a:r>
              <a:rPr lang="en-US" sz="2300" dirty="0" err="1">
                <a:solidFill>
                  <a:srgbClr val="ED7D31"/>
                </a:solidFill>
              </a:rPr>
              <a:t>N.datapoint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7030A0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>
                <a:solidFill>
                  <a:srgbClr val="7030A0"/>
                </a:solidFill>
              </a:rPr>
              <a:t>	</a:t>
            </a:r>
            <a:r>
              <a:rPr lang="en-US" sz="2300" b="1" dirty="0">
                <a:solidFill>
                  <a:srgbClr val="7030A0"/>
                </a:solidFill>
              </a:rPr>
              <a:t>2.1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b="1" dirty="0">
                <a:solidFill>
                  <a:srgbClr val="7030A0"/>
                </a:solidFill>
              </a:rPr>
              <a:t>If </a:t>
            </a:r>
            <a:r>
              <a:rPr lang="en-US" sz="2300" dirty="0">
                <a:solidFill>
                  <a:srgbClr val="7030A0"/>
                </a:solidFill>
              </a:rPr>
              <a:t>(Q is to left of </a:t>
            </a:r>
            <a:r>
              <a:rPr lang="en-US" sz="2300" dirty="0" err="1">
                <a:solidFill>
                  <a:srgbClr val="7030A0"/>
                </a:solidFill>
              </a:rPr>
              <a:t>N.line</a:t>
            </a:r>
            <a:r>
              <a:rPr lang="en-US" sz="2300" dirty="0">
                <a:solidFill>
                  <a:srgbClr val="7030A0"/>
                </a:solidFill>
              </a:rPr>
              <a:t>)  </a:t>
            </a:r>
            <a:r>
              <a:rPr lang="en-US" sz="2000" dirty="0">
                <a:solidFill>
                  <a:srgbClr val="7030A0"/>
                </a:solidFill>
              </a:rPr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>
                <a:solidFill>
                  <a:srgbClr val="7030A0"/>
                </a:solidFill>
              </a:rPr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>
                <a:solidFill>
                  <a:srgbClr val="7030A0"/>
                </a:solidFill>
              </a:rPr>
              <a:t>	</a:t>
            </a:r>
            <a:r>
              <a:rPr lang="en-US" sz="2300" b="1" dirty="0">
                <a:solidFill>
                  <a:srgbClr val="7030A0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>
                <a:solidFill>
                  <a:srgbClr val="7030A0"/>
                </a:solidFill>
              </a:rPr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b="1" dirty="0" err="1">
                <a:solidFill>
                  <a:srgbClr val="7030A0"/>
                </a:solidFill>
              </a:rPr>
              <a:t>SearchNNKDtree</a:t>
            </a:r>
            <a:r>
              <a:rPr lang="en-US" sz="2300" b="1" dirty="0">
                <a:solidFill>
                  <a:srgbClr val="7030A0"/>
                </a:solidFill>
              </a:rPr>
              <a:t>(Q, </a:t>
            </a:r>
            <a:r>
              <a:rPr lang="en-US" sz="2300" b="1" dirty="0" err="1">
                <a:solidFill>
                  <a:srgbClr val="7030A0"/>
                </a:solidFill>
              </a:rPr>
              <a:t>N.rightchild</a:t>
            </a:r>
            <a:r>
              <a:rPr lang="en-US" sz="2300" b="1" dirty="0">
                <a:solidFill>
                  <a:srgbClr val="7030A0"/>
                </a:solidFill>
              </a:rPr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N.lc.reg) =&lt; d 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8715375" y="3524251"/>
            <a:ext cx="2276475" cy="1009650"/>
          </a:xfrm>
          <a:prstGeom prst="borderCallout1">
            <a:avLst>
              <a:gd name="adj1" fmla="val 18750"/>
              <a:gd name="adj2" fmla="val -8333"/>
              <a:gd name="adj3" fmla="val 15271"/>
              <a:gd name="adj4" fmla="val -109888"/>
            </a:avLst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Executed for Line L8</a:t>
            </a:r>
          </a:p>
        </p:txBody>
      </p:sp>
    </p:spTree>
    <p:extLst>
      <p:ext uri="{BB962C8B-B14F-4D97-AF65-F5344CB8AC3E}">
        <p14:creationId xmlns:p14="http://schemas.microsoft.com/office/powerpoint/2010/main" val="25080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5026" y="823703"/>
            <a:ext cx="3658080" cy="15357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Right child of L8 is leaf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= </a:t>
            </a:r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(query, P2)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&lt; d so replace the estimate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2201" y="3379376"/>
            <a:ext cx="1242346" cy="563967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76950" y="3897468"/>
            <a:ext cx="365095" cy="634096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00030" y="5030573"/>
            <a:ext cx="188413" cy="693952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1-Nearest Neighbor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95313" y="659027"/>
            <a:ext cx="11596687" cy="61124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Recursive procedure start </a:t>
            </a:r>
            <a:r>
              <a:rPr lang="en-US" sz="2600" dirty="0" err="1"/>
              <a:t>SearchNNKDtree</a:t>
            </a:r>
            <a:r>
              <a:rPr lang="en-US" sz="2600" dirty="0"/>
              <a:t>(Q, root, NULL, </a:t>
            </a:r>
            <a:r>
              <a:rPr lang="en-US" sz="2600" dirty="0" err="1"/>
              <a:t>infty</a:t>
            </a:r>
            <a:r>
              <a:rPr lang="en-US" sz="2600" dirty="0"/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</a:rPr>
              <a:t>SearchNNKDtree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chemeClr val="accent2"/>
                </a:solidFill>
              </a:rPr>
              <a:t>(query point Q, Node N, Estimate point: P, Est distance: d)</a:t>
            </a:r>
          </a:p>
          <a:p>
            <a:pPr marL="914400" lvl="1" indent="-457200" eaLnBrk="1" hangingPunct="1">
              <a:spcBef>
                <a:spcPts val="100"/>
              </a:spcBef>
              <a:spcAft>
                <a:spcPts val="600"/>
              </a:spcAft>
              <a:buAutoNum type="arabicPeriod"/>
            </a:pPr>
            <a:r>
              <a:rPr lang="en-US" sz="2300" b="1" dirty="0">
                <a:solidFill>
                  <a:srgbClr val="7030A0"/>
                </a:solidFill>
              </a:rPr>
              <a:t>If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b="1" dirty="0">
                <a:solidFill>
                  <a:srgbClr val="7030A0"/>
                </a:solidFill>
              </a:rPr>
              <a:t>N is leaf Then</a:t>
            </a:r>
          </a:p>
          <a:p>
            <a:pPr marL="1371600" lvl="3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7030A0"/>
                </a:solidFill>
              </a:rPr>
              <a:t>1.1 </a:t>
            </a:r>
            <a:r>
              <a:rPr lang="en-US" sz="2300" dirty="0">
                <a:solidFill>
                  <a:srgbClr val="7030A0"/>
                </a:solidFill>
              </a:rPr>
              <a:t>w’ = Distance(Q, </a:t>
            </a:r>
            <a:r>
              <a:rPr lang="en-US" sz="2300" dirty="0" err="1">
                <a:solidFill>
                  <a:srgbClr val="7030A0"/>
                </a:solidFill>
              </a:rPr>
              <a:t>N.datapoint</a:t>
            </a:r>
            <a:r>
              <a:rPr lang="en-US" sz="2300" dirty="0">
                <a:solidFill>
                  <a:srgbClr val="7030A0"/>
                </a:solidFill>
              </a:rPr>
              <a:t>)</a:t>
            </a:r>
          </a:p>
          <a:p>
            <a:pPr marL="1371600" lvl="3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rgbClr val="7030A0"/>
                </a:solidFill>
              </a:rPr>
              <a:t>1.2 If</a:t>
            </a:r>
            <a:r>
              <a:rPr lang="en-US" sz="2300" dirty="0">
                <a:solidFill>
                  <a:srgbClr val="7030A0"/>
                </a:solidFill>
              </a:rPr>
              <a:t> w’ &lt; d </a:t>
            </a:r>
            <a:r>
              <a:rPr lang="en-US" sz="2300" b="1" dirty="0">
                <a:solidFill>
                  <a:srgbClr val="7030A0"/>
                </a:solidFill>
              </a:rPr>
              <a:t>Then</a:t>
            </a:r>
            <a:r>
              <a:rPr lang="en-US" sz="2300" dirty="0">
                <a:solidFill>
                  <a:srgbClr val="7030A0"/>
                </a:solidFill>
              </a:rPr>
              <a:t>  d = w’; P = </a:t>
            </a:r>
            <a:r>
              <a:rPr lang="en-US" sz="2300" dirty="0" err="1">
                <a:solidFill>
                  <a:srgbClr val="7030A0"/>
                </a:solidFill>
              </a:rPr>
              <a:t>N.datapoint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2. Else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2.1</a:t>
            </a:r>
            <a:r>
              <a:rPr lang="en-US" sz="2300" dirty="0">
                <a:solidFill>
                  <a:srgbClr val="ED7D31"/>
                </a:solidFill>
              </a:rPr>
              <a:t> </a:t>
            </a:r>
            <a:r>
              <a:rPr lang="en-US" sz="2300" b="1" dirty="0">
                <a:solidFill>
                  <a:srgbClr val="ED7D31"/>
                </a:solidFill>
              </a:rPr>
              <a:t>If </a:t>
            </a:r>
            <a:r>
              <a:rPr lang="en-US" sz="2300" dirty="0"/>
              <a:t>(Q is to left of </a:t>
            </a:r>
            <a:r>
              <a:rPr lang="en-US" sz="2300" dirty="0" err="1"/>
              <a:t>N.line</a:t>
            </a:r>
            <a:r>
              <a:rPr lang="en-US" sz="2300" dirty="0"/>
              <a:t>)  </a:t>
            </a:r>
            <a:r>
              <a:rPr lang="en-US" sz="2000" dirty="0"/>
              <a:t>//Left for Y-axis parallel and below for X-axis parallel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	 Search = left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2.2 Else </a:t>
            </a:r>
          </a:p>
          <a:p>
            <a:pPr marL="45720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2300" dirty="0"/>
              <a:t>		Search = right 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3. If (Search == left)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3.2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N.rc.reg) =&lt; d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b="1" dirty="0">
                <a:solidFill>
                  <a:srgbClr val="ED7D31"/>
                </a:solidFill>
              </a:rPr>
              <a:t>4. If (Search == right)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4.1</a:t>
            </a:r>
            <a:r>
              <a:rPr lang="en-US" sz="2300" dirty="0"/>
              <a:t>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N.rightchild</a:t>
            </a:r>
            <a:r>
              <a:rPr lang="en-US" sz="2300" dirty="0"/>
              <a:t>, P, d)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300" dirty="0"/>
              <a:t>	</a:t>
            </a:r>
            <a:r>
              <a:rPr lang="en-US" sz="2300" b="1" dirty="0">
                <a:solidFill>
                  <a:srgbClr val="ED7D31"/>
                </a:solidFill>
              </a:rPr>
              <a:t>4.2</a:t>
            </a:r>
            <a:r>
              <a:rPr lang="en-US" sz="2300" dirty="0"/>
              <a:t> If </a:t>
            </a:r>
            <a:r>
              <a:rPr lang="en-US" sz="2300" dirty="0" err="1"/>
              <a:t>dist</a:t>
            </a:r>
            <a:r>
              <a:rPr lang="en-US" sz="2300" dirty="0"/>
              <a:t>(Q, N.lc.reg) =&lt; d  Then  </a:t>
            </a:r>
            <a:r>
              <a:rPr lang="en-US" sz="2300" dirty="0" err="1"/>
              <a:t>SearchNNKDtree</a:t>
            </a:r>
            <a:r>
              <a:rPr lang="en-US" sz="2300" dirty="0"/>
              <a:t>(Q, </a:t>
            </a:r>
            <a:r>
              <a:rPr lang="en-US" sz="2300" dirty="0" err="1"/>
              <a:t>N.leftchild</a:t>
            </a:r>
            <a:r>
              <a:rPr lang="en-US" sz="2300" dirty="0"/>
              <a:t>, P, d)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8705850" y="3790951"/>
            <a:ext cx="2276475" cy="1009650"/>
          </a:xfrm>
          <a:prstGeom prst="borderCallout1">
            <a:avLst>
              <a:gd name="adj1" fmla="val 18750"/>
              <a:gd name="adj2" fmla="val -8333"/>
              <a:gd name="adj3" fmla="val -104540"/>
              <a:gd name="adj4" fmla="val -76415"/>
            </a:avLst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Executed for point P2</a:t>
            </a:r>
          </a:p>
        </p:txBody>
      </p:sp>
    </p:spTree>
    <p:extLst>
      <p:ext uri="{BB962C8B-B14F-4D97-AF65-F5344CB8AC3E}">
        <p14:creationId xmlns:p14="http://schemas.microsoft.com/office/powerpoint/2010/main" val="29687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76919" y="2293723"/>
            <a:ext cx="1730258" cy="1727482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5026" y="823703"/>
            <a:ext cx="3658080" cy="15357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Right child of L8 is leaf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= </a:t>
            </a:r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(query, P2)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&lt; d so replace the estimate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794" y="3106986"/>
            <a:ext cx="429698" cy="389665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76950" y="3897468"/>
            <a:ext cx="365095" cy="634096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00030" y="5030573"/>
            <a:ext cx="188413" cy="693952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383096" y="2718486"/>
            <a:ext cx="929483" cy="908084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5026" y="823703"/>
            <a:ext cx="3658080" cy="15357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Right child of L8 is leaf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= </a:t>
            </a:r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(query, P2)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&lt; d so replace the estimate d = W’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794" y="3106986"/>
            <a:ext cx="429698" cy="389665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76950" y="3897468"/>
            <a:ext cx="365095" cy="634096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00030" y="5030573"/>
            <a:ext cx="188413" cy="693952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383096" y="2718486"/>
            <a:ext cx="929483" cy="908084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5026" y="823703"/>
            <a:ext cx="3658080" cy="15357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While going back; left child of L8 is leaf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= </a:t>
            </a:r>
            <a:r>
              <a:rPr lang="en-US" sz="2400" b="1" dirty="0" err="1">
                <a:solidFill>
                  <a:srgbClr val="7030A0"/>
                </a:solidFill>
              </a:rPr>
              <a:t>Dist</a:t>
            </a:r>
            <a:r>
              <a:rPr lang="en-US" sz="2400" b="1" dirty="0">
                <a:solidFill>
                  <a:srgbClr val="7030A0"/>
                </a:solidFill>
              </a:rPr>
              <a:t>(query, P1)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W’ &gt; d so no change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794" y="3106986"/>
            <a:ext cx="429698" cy="389665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76950" y="3897468"/>
            <a:ext cx="365095" cy="634096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686425" y="5000830"/>
            <a:ext cx="223837" cy="723695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97136" y="4960080"/>
            <a:ext cx="244909" cy="76444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21146" y="1700189"/>
            <a:ext cx="1108410" cy="784034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383096" y="2718486"/>
            <a:ext cx="929483" cy="908084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93001" y="2910216"/>
            <a:ext cx="510867" cy="703287"/>
          </a:xfrm>
          <a:prstGeom prst="line">
            <a:avLst/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74076" y="1087965"/>
            <a:ext cx="3294311" cy="862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Going back in recursion.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794" y="3106986"/>
            <a:ext cx="429698" cy="389665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76950" y="3897468"/>
            <a:ext cx="365095" cy="634096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686425" y="5000830"/>
            <a:ext cx="223837" cy="723695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97136" y="4960080"/>
            <a:ext cx="244909" cy="76444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83096" y="2718486"/>
            <a:ext cx="929483" cy="908084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74076" y="1087965"/>
            <a:ext cx="3294311" cy="862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Going back in recursion. Right child of L1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2338" y="1311892"/>
            <a:ext cx="2177500" cy="5136533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97136" y="4960080"/>
            <a:ext cx="244909" cy="76444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525098" y="1685992"/>
            <a:ext cx="1072846" cy="75417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48293" y="2798161"/>
            <a:ext cx="507810" cy="68924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97815" y="3925395"/>
            <a:ext cx="290628" cy="594983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677219" y="4960081"/>
            <a:ext cx="280585" cy="764444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1-NN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732945" y="306334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83096" y="2718486"/>
            <a:ext cx="929483" cy="908084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3831" y="684972"/>
            <a:ext cx="3301447" cy="1172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Would any sub-tree be pruned in this recursion?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2338" y="1311892"/>
            <a:ext cx="2177500" cy="5136533"/>
          </a:xfrm>
          <a:prstGeom prst="rect">
            <a:avLst/>
          </a:prstGeom>
          <a:solidFill>
            <a:srgbClr val="7030A0">
              <a:alpha val="13000"/>
            </a:srgb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793001" y="3845665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97136" y="4960080"/>
            <a:ext cx="244909" cy="76444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525098" y="1685992"/>
            <a:ext cx="1072846" cy="75417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48293" y="2798161"/>
            <a:ext cx="507810" cy="68924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97815" y="3925395"/>
            <a:ext cx="290628" cy="594983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677219" y="4960081"/>
            <a:ext cx="280585" cy="764444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>
                    <a:latin typeface="+mj-lt"/>
                  </a:rPr>
                  <a:t>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700238" y="4536467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 K-Nearest Neighbor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238192"/>
            <a:ext cx="6216875" cy="5351293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Similar approach for K-nearest neighbors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7030A0"/>
                </a:solidFill>
              </a:rPr>
              <a:t>Three key ideas: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dirty="0"/>
              <a:t>Bounded Priority Queue: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dirty="0"/>
              <a:t>“d” thing is defined a distance from q to current farthest point.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dirty="0"/>
              <a:t>First we fill up k points in our bounded priority then begin searching the remaining tree while pruning. </a:t>
            </a:r>
          </a:p>
        </p:txBody>
      </p:sp>
      <p:sp>
        <p:nvSpPr>
          <p:cNvPr id="88069" name="TextBox 1"/>
          <p:cNvSpPr txBox="1">
            <a:spLocks noChangeArrowheads="1"/>
          </p:cNvSpPr>
          <p:nvPr/>
        </p:nvSpPr>
        <p:spPr bwMode="auto">
          <a:xfrm>
            <a:off x="7827963" y="767568"/>
            <a:ext cx="367921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query Point for 2-NN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251455" y="1312989"/>
            <a:ext cx="644896" cy="1537274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019443" y="2850263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2-NN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027765" y="299431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01273" y="1788759"/>
            <a:ext cx="2522069" cy="2591125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13900" y="847479"/>
            <a:ext cx="3301447" cy="1172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Initial estimates would be P4 and P5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525098" y="1685992"/>
            <a:ext cx="1072846" cy="754175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35600"/>
              </p:ext>
            </p:extLst>
          </p:nvPr>
        </p:nvGraphicFramePr>
        <p:xfrm>
          <a:off x="9861214" y="1503140"/>
          <a:ext cx="182686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32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773588" y="888151"/>
            <a:ext cx="1914492" cy="517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Current PQ</a:t>
            </a:r>
          </a:p>
        </p:txBody>
      </p:sp>
    </p:spTree>
    <p:extLst>
      <p:ext uri="{BB962C8B-B14F-4D97-AF65-F5344CB8AC3E}">
        <p14:creationId xmlns:p14="http://schemas.microsoft.com/office/powerpoint/2010/main" val="11199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2-NN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027765" y="299431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07325" y="2242873"/>
            <a:ext cx="1681825" cy="1691836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525098" y="1685992"/>
            <a:ext cx="1072846" cy="754175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46779"/>
              </p:ext>
            </p:extLst>
          </p:nvPr>
        </p:nvGraphicFramePr>
        <p:xfrm>
          <a:off x="9861214" y="1503140"/>
          <a:ext cx="182686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32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773588" y="888151"/>
            <a:ext cx="1914492" cy="517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Current PQ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620404" y="2852163"/>
            <a:ext cx="523828" cy="651422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087416" y="3893074"/>
            <a:ext cx="282657" cy="628280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761617" y="3857536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78766" y="4926447"/>
            <a:ext cx="279184" cy="798078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676900" y="4976109"/>
            <a:ext cx="233362" cy="748416"/>
          </a:xfrm>
          <a:prstGeom prst="line">
            <a:avLst/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13900" y="847479"/>
            <a:ext cx="3301447" cy="1172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After few steps</a:t>
            </a:r>
          </a:p>
        </p:txBody>
      </p:sp>
    </p:spTree>
    <p:extLst>
      <p:ext uri="{BB962C8B-B14F-4D97-AF65-F5344CB8AC3E}">
        <p14:creationId xmlns:p14="http://schemas.microsoft.com/office/powerpoint/2010/main" val="25332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91604"/>
            <a:ext cx="10515600" cy="567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2-NN Query Running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33329"/>
            <a:ext cx="11607114" cy="6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1020" y="2779774"/>
            <a:ext cx="208601" cy="19408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4748" y="228419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30" name="Oval 29"/>
          <p:cNvSpPr/>
          <p:nvPr/>
        </p:nvSpPr>
        <p:spPr>
          <a:xfrm>
            <a:off x="2027765" y="2994316"/>
            <a:ext cx="232012" cy="2183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07325" y="2242873"/>
            <a:ext cx="1681825" cy="1691836"/>
          </a:xfrm>
          <a:prstGeom prst="ellipse">
            <a:avLst/>
          </a:prstGeom>
          <a:noFill/>
          <a:ln w="41275">
            <a:solidFill>
              <a:srgbClr val="7030A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314089" y="3893074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95428" y="2852163"/>
            <a:ext cx="525514" cy="691137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33388" y="3901294"/>
            <a:ext cx="405949" cy="74140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861214" y="1503140"/>
          <a:ext cx="182686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32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773588" y="888151"/>
            <a:ext cx="1914492" cy="517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Current PQ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6761617" y="3857536"/>
            <a:ext cx="382615" cy="699356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78766" y="4926447"/>
            <a:ext cx="279184" cy="798078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720731" y="760250"/>
            <a:ext cx="3625726" cy="1172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What will happen on the right subtree of L1?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11687" y="4983121"/>
            <a:ext cx="198575" cy="741404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075573" y="3901294"/>
            <a:ext cx="296888" cy="573512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666055" y="2852163"/>
            <a:ext cx="424584" cy="595865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509741" y="1685992"/>
            <a:ext cx="1088085" cy="730904"/>
          </a:xfrm>
          <a:prstGeom prst="line">
            <a:avLst/>
          </a:prstGeom>
          <a:ln w="666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Region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4264" y="1048265"/>
            <a:ext cx="1087751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b="1" i="1" dirty="0" err="1">
                <a:solidFill>
                  <a:schemeClr val="accent2"/>
                </a:solidFill>
              </a:rPr>
              <a:t>Quadtree</a:t>
            </a:r>
            <a:r>
              <a:rPr lang="en-US" altLang="en-US" sz="2100" dirty="0"/>
              <a:t> is a tree structure where every non-leaf node has exactly four </a:t>
            </a:r>
            <a:r>
              <a:rPr lang="en-US" altLang="en-US" sz="2100" dirty="0" err="1"/>
              <a:t>descendents</a:t>
            </a:r>
            <a:endParaRPr lang="en-US" altLang="en-US" sz="2100" dirty="0"/>
          </a:p>
          <a:p>
            <a:r>
              <a:rPr lang="en-US" altLang="en-US" sz="2100" b="1" i="1" dirty="0">
                <a:solidFill>
                  <a:schemeClr val="accent2"/>
                </a:solidFill>
              </a:rPr>
              <a:t>Region </a:t>
            </a:r>
            <a:r>
              <a:rPr lang="en-US" altLang="en-US" sz="2100" b="1" i="1" dirty="0" err="1">
                <a:solidFill>
                  <a:schemeClr val="accent2"/>
                </a:solidFill>
              </a:rPr>
              <a:t>quadtrees</a:t>
            </a:r>
            <a:r>
              <a:rPr lang="en-US" altLang="en-US" sz="2100" dirty="0"/>
              <a:t> recursively subdivide non-homogenous square arrays of cells into four equal sized quadrants</a:t>
            </a:r>
          </a:p>
          <a:p>
            <a:r>
              <a:rPr lang="en-US" altLang="en-US" sz="2100" dirty="0"/>
              <a:t>Decomposition continues until all squares bound homogenous regions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7" name="Picture 4" descr="quadtree_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79" y="3347221"/>
            <a:ext cx="7630304" cy="22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Region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8" name="Picture 4" descr="region_quad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42" y="97467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aster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8" y="1427752"/>
            <a:ext cx="4232086" cy="42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222737" y="3246804"/>
            <a:ext cx="1021492" cy="46955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75784" y="5851472"/>
            <a:ext cx="3220994" cy="365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Data (Raster form)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9427" y="5949582"/>
            <a:ext cx="3220994" cy="365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Quad Tree</a:t>
            </a:r>
          </a:p>
        </p:txBody>
      </p:sp>
    </p:spTree>
    <p:extLst>
      <p:ext uri="{BB962C8B-B14F-4D97-AF65-F5344CB8AC3E}">
        <p14:creationId xmlns:p14="http://schemas.microsoft.com/office/powerpoint/2010/main" val="25946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Region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9686" y="1065069"/>
            <a:ext cx="11112843" cy="213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err="1"/>
              <a:t>Quadtrees</a:t>
            </a:r>
            <a:r>
              <a:rPr lang="en-US" altLang="en-US" sz="2200" dirty="0"/>
              <a:t> take full advantage of the spatial structure, adapt to variable spatial detail</a:t>
            </a:r>
          </a:p>
          <a:p>
            <a:r>
              <a:rPr lang="en-US" altLang="en-US" sz="2200" dirty="0"/>
              <a:t>Inefficient for highly inhomogeneous </a:t>
            </a:r>
            <a:r>
              <a:rPr lang="en-US" altLang="en-US" sz="2200" dirty="0" err="1"/>
              <a:t>rasters</a:t>
            </a:r>
            <a:endParaRPr lang="en-US" altLang="en-US" sz="2200" dirty="0"/>
          </a:p>
          <a:p>
            <a:r>
              <a:rPr lang="en-US" altLang="en-US" sz="2200" dirty="0"/>
              <a:t>Very sensitive to changes in the embedding space (e.g., translation, rotation)</a:t>
            </a:r>
          </a:p>
        </p:txBody>
      </p:sp>
      <p:pic>
        <p:nvPicPr>
          <p:cNvPr id="12" name="Picture 4" descr="quadtree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84" y="3711475"/>
            <a:ext cx="7869405" cy="23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Region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9686" y="1065069"/>
            <a:ext cx="11112843" cy="213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err="1"/>
              <a:t>Quadtrees</a:t>
            </a:r>
            <a:r>
              <a:rPr lang="en-US" altLang="en-US" sz="2200" dirty="0"/>
              <a:t> take full advantage of the spatial structure, adapt to variable spatial detail</a:t>
            </a:r>
          </a:p>
          <a:p>
            <a:r>
              <a:rPr lang="en-US" altLang="en-US" sz="2200" dirty="0"/>
              <a:t>Inefficient for highly inhomogeneous </a:t>
            </a:r>
            <a:r>
              <a:rPr lang="en-US" altLang="en-US" sz="2200" dirty="0" err="1"/>
              <a:t>rasters</a:t>
            </a:r>
            <a:endParaRPr lang="en-US" altLang="en-US" sz="2200" dirty="0"/>
          </a:p>
          <a:p>
            <a:r>
              <a:rPr lang="en-US" altLang="en-US" sz="2200" dirty="0"/>
              <a:t>Very sensitive to changes in the embedding space (e.g., translation, rotation)</a:t>
            </a:r>
          </a:p>
          <a:p>
            <a:r>
              <a:rPr lang="en-US" altLang="en-US" sz="2200" dirty="0"/>
              <a:t>More useful for representing/compressing raster data. </a:t>
            </a:r>
          </a:p>
        </p:txBody>
      </p:sp>
      <p:pic>
        <p:nvPicPr>
          <p:cNvPr id="12" name="Picture 4" descr="quadtree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84" y="3711475"/>
            <a:ext cx="7869405" cy="23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Region </a:t>
            </a:r>
            <a:r>
              <a:rPr lang="en-US" sz="3800" dirty="0" err="1"/>
              <a:t>Quadtrees</a:t>
            </a:r>
            <a:r>
              <a:rPr lang="en-US" sz="3800" dirty="0"/>
              <a:t> for points Insertion Animation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4297" y="6353421"/>
            <a:ext cx="841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Animation available at this link: https://robots.thoughtbot.com/how-to-handle-large-amounts-of-data-on-maps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01" y="759886"/>
            <a:ext cx="3109515" cy="5544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6" y="759886"/>
            <a:ext cx="3248478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Region </a:t>
            </a:r>
            <a:r>
              <a:rPr lang="en-US" sz="3800" dirty="0" err="1"/>
              <a:t>Quadtrees</a:t>
            </a:r>
            <a:r>
              <a:rPr lang="en-US" sz="3800" dirty="0"/>
              <a:t> for points Range Query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79021" y="6301034"/>
            <a:ext cx="841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Animation available at this link: https://robots.thoughtbot.com/how-to-handle-large-amounts-of-data-on-maps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65" y="746450"/>
            <a:ext cx="3100896" cy="5544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01" y="673314"/>
            <a:ext cx="3102064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>
                    <a:latin typeface="+mj-lt"/>
                  </a:rPr>
                  <a:t>: </a:t>
                </a:r>
              </a:p>
              <a:p>
                <a:r>
                  <a:rPr lang="en-US" altLang="en-US" sz="2200" dirty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</a:t>
                </a:r>
                <a:r>
                  <a:rPr lang="en-US" altLang="en-US" sz="2200" dirty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</a:t>
                </a:r>
              </a:p>
              <a:p>
                <a:r>
                  <a:rPr lang="en-US" altLang="en-US" sz="2200" dirty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then stop.</a:t>
                </a:r>
              </a:p>
              <a:p>
                <a:r>
                  <a:rPr lang="en-US" altLang="en-US" sz="2200" dirty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6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9070" y="874569"/>
            <a:ext cx="1089866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Combination of grid approach with multidimensional binary search tree</a:t>
            </a:r>
          </a:p>
          <a:p>
            <a:r>
              <a:rPr lang="en-US" altLang="en-US" sz="2200" dirty="0"/>
              <a:t>Each non-leaf node has four </a:t>
            </a:r>
            <a:r>
              <a:rPr lang="en-US" altLang="en-US" sz="2200" dirty="0" err="1"/>
              <a:t>descendents</a:t>
            </a:r>
            <a:endParaRPr lang="en-US" altLang="en-US" sz="2200" dirty="0"/>
          </a:p>
          <a:p>
            <a:r>
              <a:rPr lang="en-US" altLang="en-US" sz="2200" dirty="0"/>
              <a:t>Each quadrant partition is centered on a data point</a:t>
            </a:r>
          </a:p>
          <a:p>
            <a:r>
              <a:rPr lang="en-US" altLang="en-US" sz="2200" dirty="0" err="1"/>
              <a:t>Quadtree</a:t>
            </a:r>
            <a:r>
              <a:rPr lang="en-US" altLang="en-US" sz="2200" dirty="0"/>
              <a:t> build time is </a:t>
            </a:r>
            <a:r>
              <a:rPr lang="en-US" altLang="en-US" sz="2200" i="1" dirty="0"/>
              <a:t>O</a:t>
            </a:r>
            <a:r>
              <a:rPr lang="en-US" altLang="en-US" sz="2200" dirty="0"/>
              <a:t>(</a:t>
            </a:r>
            <a:r>
              <a:rPr lang="en-US" altLang="en-US" sz="2200" i="1" dirty="0"/>
              <a:t>n</a:t>
            </a:r>
            <a:r>
              <a:rPr lang="en-US" altLang="en-US" sz="2200" dirty="0"/>
              <a:t> log </a:t>
            </a:r>
            <a:r>
              <a:rPr lang="en-US" altLang="en-US" sz="2200" i="1" dirty="0"/>
              <a:t>n</a:t>
            </a:r>
            <a:r>
              <a:rPr lang="en-US" altLang="en-US" sz="2200" dirty="0"/>
              <a:t>); search time is </a:t>
            </a:r>
            <a:r>
              <a:rPr lang="en-US" altLang="en-US" sz="2200" i="1" dirty="0"/>
              <a:t>O</a:t>
            </a:r>
            <a:r>
              <a:rPr lang="en-US" altLang="en-US" sz="2200" dirty="0"/>
              <a:t>(log </a:t>
            </a:r>
            <a:r>
              <a:rPr lang="en-US" altLang="en-US" sz="2200" i="1" dirty="0"/>
              <a:t>n</a:t>
            </a:r>
            <a:r>
              <a:rPr lang="en-US" altLang="en-US" sz="2200" dirty="0"/>
              <a:t>)</a:t>
            </a:r>
          </a:p>
          <a:p>
            <a:endParaRPr lang="en-US" altLang="en-US" sz="2200" dirty="0"/>
          </a:p>
        </p:txBody>
      </p:sp>
      <p:pic>
        <p:nvPicPr>
          <p:cNvPr id="7" name="Picture 4" descr="quadtree_rec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6" y="3274869"/>
            <a:ext cx="6553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int_quadtre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990640"/>
            <a:ext cx="4246606" cy="2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int_quadtre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990640"/>
            <a:ext cx="4246606" cy="2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point_quadtre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3727359"/>
            <a:ext cx="4400377" cy="21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8" name="Picture 4" descr="point_quadtr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3525771"/>
            <a:ext cx="4719074" cy="23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int_quadtre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990640"/>
            <a:ext cx="4246606" cy="2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point_quadtre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3727359"/>
            <a:ext cx="4400377" cy="21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12" name="Picture 4" descr="potteries_quad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78" y="658372"/>
            <a:ext cx="3912973" cy="57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Point </a:t>
            </a:r>
            <a:r>
              <a:rPr lang="en-US" sz="3800" dirty="0" err="1"/>
              <a:t>Quadtrees</a:t>
            </a:r>
            <a:r>
              <a:rPr lang="en-US" sz="3800" dirty="0"/>
              <a:t>: Range Query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12" name="Picture 4" descr="potteries_quad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78" y="746450"/>
            <a:ext cx="3912973" cy="56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0281" y="4712043"/>
            <a:ext cx="1672281" cy="107091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PM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pic>
        <p:nvPicPr>
          <p:cNvPr id="6" name="Picture 4" descr="pm1_si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988" y="1281953"/>
            <a:ext cx="4572000" cy="430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7952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78239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88526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97670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8166847" y="1707776"/>
            <a:ext cx="685800" cy="6858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424147" y="1707776"/>
            <a:ext cx="1828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Partiton: (512,512)</a:t>
            </a:r>
            <a:endParaRPr lang="en-US" alt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8966947" y="1936376"/>
            <a:ext cx="457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680947" y="3765176"/>
            <a:ext cx="914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NW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Point A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AB</a:t>
            </a:r>
          </a:p>
          <a:p>
            <a:endParaRPr lang="en-US" alt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823947" y="3765176"/>
            <a:ext cx="914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NE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Point C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CB</a:t>
            </a:r>
          </a:p>
          <a:p>
            <a:endParaRPr lang="en-US" alt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8852647" y="3765176"/>
            <a:ext cx="91440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SW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Point B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AB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CB</a:t>
            </a:r>
          </a:p>
          <a:p>
            <a:endParaRPr lang="en-US" alt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9881347" y="3765176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SE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Edge CB</a:t>
            </a:r>
          </a:p>
          <a:p>
            <a:endParaRPr lang="en-US" alt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929218" y="236976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329018" y="465576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910418" y="160776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023847" y="2012576"/>
            <a:ext cx="14859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8166847" y="2012576"/>
            <a:ext cx="3429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 flipV="1">
            <a:off x="8509747" y="2012576"/>
            <a:ext cx="6858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 flipV="1">
            <a:off x="8509747" y="2012576"/>
            <a:ext cx="16002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PM1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7" name="Picture 6" descr="pm_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72" y="1164243"/>
            <a:ext cx="3059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Divides region into </a:t>
            </a:r>
            <a:r>
              <a:rPr lang="en-US" altLang="en-US" sz="2200" dirty="0" err="1"/>
              <a:t>quadtree</a:t>
            </a:r>
            <a:r>
              <a:rPr lang="en-US" altLang="en-US" sz="2200" dirty="0"/>
              <a:t>, such that all edges and vertices are separated into distinct leaf nodes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dirty="0"/>
              <a:t>Each leaf node contains at most one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/>
              <a:t>Leaves containing a vertex contain only edges incident with that vertex</a:t>
            </a:r>
          </a:p>
          <a:p>
            <a:pPr lvl="1">
              <a:buFontTx/>
              <a:buBlip>
                <a:blip r:embed="rId5"/>
              </a:buBlip>
            </a:pPr>
            <a:r>
              <a:rPr lang="en-US" altLang="en-US" sz="2200" dirty="0"/>
              <a:t>Leaves not containing a vertex contain only one edge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PM1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pic>
        <p:nvPicPr>
          <p:cNvPr id="7" name="Picture 6" descr="pm_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72" y="1164243"/>
            <a:ext cx="3059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Divides region into </a:t>
            </a:r>
            <a:r>
              <a:rPr lang="en-US" altLang="en-US" sz="2200" dirty="0" err="1"/>
              <a:t>quadtree</a:t>
            </a:r>
            <a:r>
              <a:rPr lang="en-US" altLang="en-US" sz="2200" dirty="0"/>
              <a:t>, such that all edges and vertices are separated into distinct leaf nodes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b="1" dirty="0"/>
              <a:t>Each leaf node contains at most one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/>
              <a:t>Leaves containing a vertex contain only edges incident with that vertex</a:t>
            </a:r>
          </a:p>
          <a:p>
            <a:pPr lvl="1">
              <a:buFontTx/>
              <a:buBlip>
                <a:blip r:embed="rId5"/>
              </a:buBlip>
            </a:pPr>
            <a:r>
              <a:rPr lang="en-US" altLang="en-US" sz="2200" dirty="0"/>
              <a:t>Leaves not containing a vertex contain only one edge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8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Spatial Algorithms for Point Data</a:t>
            </a:r>
          </a:p>
        </p:txBody>
      </p:sp>
    </p:spTree>
    <p:extLst>
      <p:ext uri="{BB962C8B-B14F-4D97-AF65-F5344CB8AC3E}">
        <p14:creationId xmlns:p14="http://schemas.microsoft.com/office/powerpoint/2010/main" val="3329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PM1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Divides region into </a:t>
            </a:r>
            <a:r>
              <a:rPr lang="en-US" altLang="en-US" sz="2200" dirty="0" err="1"/>
              <a:t>quadtree</a:t>
            </a:r>
            <a:r>
              <a:rPr lang="en-US" altLang="en-US" sz="2200" dirty="0"/>
              <a:t>, such that all edges and vertices are separated into distinct leaf nodes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en-US" sz="2200" dirty="0"/>
              <a:t>Each leaf node contains at most one vertex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b="1" dirty="0"/>
              <a:t>Leaves containing a vertex contain only edges incident with that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/>
              <a:t>Leaves not containing a vertex contain only one edge</a:t>
            </a:r>
          </a:p>
          <a:p>
            <a:endParaRPr lang="en-US" altLang="en-US" dirty="0"/>
          </a:p>
        </p:txBody>
      </p:sp>
      <p:pic>
        <p:nvPicPr>
          <p:cNvPr id="9" name="Picture 7" descr="pm_tre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65" y="877330"/>
            <a:ext cx="307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PM1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Divides region into </a:t>
            </a:r>
            <a:r>
              <a:rPr lang="en-US" altLang="en-US" sz="2200" dirty="0" err="1"/>
              <a:t>quadtree</a:t>
            </a:r>
            <a:r>
              <a:rPr lang="en-US" altLang="en-US" sz="2200" dirty="0"/>
              <a:t>, such that all edges and vertices are separated into distinct leaf nodes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en-US" sz="2200" dirty="0"/>
              <a:t>Each leaf node contains at most one vertex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dirty="0"/>
              <a:t>Leaves containing a vertex contain only edges incident with that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b="1" dirty="0"/>
              <a:t>Leaves not containing a vertex contain only one edge</a:t>
            </a:r>
          </a:p>
          <a:p>
            <a:endParaRPr lang="en-US" altLang="en-US" dirty="0"/>
          </a:p>
        </p:txBody>
      </p:sp>
      <p:pic>
        <p:nvPicPr>
          <p:cNvPr id="10" name="Picture 5" descr="pm_tre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56" y="822913"/>
            <a:ext cx="3059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PM1 </a:t>
            </a:r>
            <a:r>
              <a:rPr lang="en-US" sz="3800" dirty="0" err="1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Some slides borrowed from “GIS a computational perspective: second edition” by M. </a:t>
            </a:r>
            <a:r>
              <a:rPr lang="en-US" sz="1400" dirty="0" err="1"/>
              <a:t>Worboys</a:t>
            </a:r>
            <a:r>
              <a:rPr lang="en-US" sz="1400" dirty="0"/>
              <a:t> CRC press 2004.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Divides region into </a:t>
            </a:r>
            <a:r>
              <a:rPr lang="en-US" altLang="en-US" sz="2200" dirty="0" err="1"/>
              <a:t>quadtree</a:t>
            </a:r>
            <a:r>
              <a:rPr lang="en-US" altLang="en-US" sz="2200" dirty="0"/>
              <a:t>, such that all edges and vertices are separated into distinct leaf nodes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en-US" sz="2200" dirty="0"/>
              <a:t>Each leaf node contains at most one vertex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dirty="0"/>
              <a:t>Leaves containing a vertex contain only edges incident with that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/>
              <a:t>Leaves not containing a vertex contain only one edge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1" name="Picture 8" descr="pm_tre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08" y="875919"/>
            <a:ext cx="4577920" cy="45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29166" y="5517167"/>
            <a:ext cx="3029803" cy="8461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 </a:t>
            </a:r>
            <a:r>
              <a:rPr lang="en-US" dirty="0" err="1"/>
              <a:t>Quadtree</a:t>
            </a:r>
            <a:r>
              <a:rPr lang="en-US" dirty="0"/>
              <a:t> following all constraints.</a:t>
            </a:r>
          </a:p>
        </p:txBody>
      </p:sp>
    </p:spTree>
    <p:extLst>
      <p:ext uri="{BB962C8B-B14F-4D97-AF65-F5344CB8AC3E}">
        <p14:creationId xmlns:p14="http://schemas.microsoft.com/office/powerpoint/2010/main" val="13511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Convex Hull of N points in a plane</a:t>
            </a:r>
            <a:endParaRPr lang="en-US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6087" y="6347011"/>
            <a:ext cx="8141395" cy="43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Slides Adapted from http://www.cs.uu.nl/docs/vakken/ga/slides1.pdf  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97806" y="1007707"/>
            <a:ext cx="11394667" cy="161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400" b="1" u="sng" dirty="0">
                <a:solidFill>
                  <a:srgbClr val="7030A0"/>
                </a:solidFill>
              </a:rPr>
              <a:t>Definition:</a:t>
            </a:r>
            <a:r>
              <a:rPr lang="en-US" altLang="en-US" sz="2400" b="1" dirty="0">
                <a:solidFill>
                  <a:srgbClr val="7030A0"/>
                </a:solidFill>
              </a:rPr>
              <a:t> </a:t>
            </a:r>
            <a:r>
              <a:rPr lang="en-US" altLang="en-US" sz="2400" dirty="0"/>
              <a:t>Given set of N points in the Euclidean plane, convex hull is the minimum area convex region that contains every point.</a:t>
            </a:r>
          </a:p>
          <a:p>
            <a:pPr marL="0" indent="0">
              <a:buNone/>
            </a:pPr>
            <a:r>
              <a:rPr lang="en-US" altLang="en-US" sz="2400" b="1" u="sng" dirty="0">
                <a:solidFill>
                  <a:srgbClr val="7030A0"/>
                </a:solidFill>
              </a:rPr>
              <a:t>Intuition</a:t>
            </a:r>
            <a:r>
              <a:rPr lang="en-US" altLang="en-US" sz="2400" b="1" dirty="0">
                <a:solidFill>
                  <a:srgbClr val="7030A0"/>
                </a:solidFill>
              </a:rPr>
              <a:t>: </a:t>
            </a:r>
            <a:r>
              <a:rPr lang="en-US" altLang="en-US" sz="2400" dirty="0"/>
              <a:t>points are nails perpendicular to plane, stretch an elastic rubber bound around all points; it will minimize length.  </a:t>
            </a:r>
            <a:endParaRPr lang="en-US" altLang="en-US" sz="24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97806" y="3092961"/>
            <a:ext cx="5093394" cy="1168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The input: 2N coordinates. </a:t>
            </a:r>
          </a:p>
          <a:p>
            <a:r>
              <a:rPr lang="en-US" altLang="en-US" sz="2400" dirty="0"/>
              <a:t>Size of the convex hull O(N)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19" y="2296012"/>
            <a:ext cx="2675858" cy="3746201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405245" y="5847779"/>
            <a:ext cx="2906006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Sample Convex Hull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7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7291" y="0"/>
            <a:ext cx="11451847" cy="922215"/>
          </a:xfrm>
        </p:spPr>
        <p:txBody>
          <a:bodyPr>
            <a:normAutofit/>
          </a:bodyPr>
          <a:lstStyle/>
          <a:p>
            <a:r>
              <a:rPr lang="en-AU" altLang="en-US" sz="3600" dirty="0"/>
              <a:t>Algorithms</a:t>
            </a:r>
            <a:endParaRPr lang="en-US" sz="3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0383" y="1070708"/>
            <a:ext cx="11105661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100" dirty="0"/>
              <a:t>An </a:t>
            </a:r>
            <a:r>
              <a:rPr lang="en-US" altLang="en-US" sz="2100" b="1" i="1" dirty="0">
                <a:solidFill>
                  <a:schemeClr val="accent2"/>
                </a:solidFill>
              </a:rPr>
              <a:t>algorithm</a:t>
            </a:r>
            <a:r>
              <a:rPr lang="en-US" altLang="en-US" sz="2100" dirty="0"/>
              <a:t> is a specification of a computational process required to perform some operation</a:t>
            </a:r>
          </a:p>
          <a:p>
            <a:pPr>
              <a:spcAft>
                <a:spcPts val="1800"/>
              </a:spcAft>
            </a:pPr>
            <a:r>
              <a:rPr lang="en-US" altLang="en-US" sz="2100" dirty="0"/>
              <a:t>For a given algorithm, we are usually interested in how efficient it is. Efficient algorithms require less computing resources when actually implemented</a:t>
            </a:r>
          </a:p>
          <a:p>
            <a:pPr>
              <a:spcAft>
                <a:spcPts val="1800"/>
              </a:spcAft>
            </a:pPr>
            <a:r>
              <a:rPr lang="en-US" altLang="en-US" sz="2100" dirty="0"/>
              <a:t>The efficiency of an algorithm is usually measured in terms of the time the algorithm uses, called </a:t>
            </a:r>
            <a:r>
              <a:rPr lang="en-US" altLang="en-US" sz="2100" b="1" i="1" dirty="0">
                <a:solidFill>
                  <a:schemeClr val="accent2"/>
                </a:solidFill>
              </a:rPr>
              <a:t>time complexity</a:t>
            </a:r>
            <a:r>
              <a:rPr lang="en-US" altLang="en-US" sz="2100" dirty="0"/>
              <a:t> or  the amount of storage space required, called </a:t>
            </a:r>
            <a:r>
              <a:rPr lang="en-US" altLang="en-US" sz="2100" b="1" i="1" dirty="0">
                <a:solidFill>
                  <a:schemeClr val="accent2"/>
                </a:solidFill>
              </a:rPr>
              <a:t>space complexity</a:t>
            </a:r>
          </a:p>
          <a:p>
            <a:pPr lvl="1">
              <a:spcAft>
                <a:spcPts val="1800"/>
              </a:spcAft>
            </a:pPr>
            <a:r>
              <a:rPr lang="en-US" altLang="en-US" sz="2100" dirty="0"/>
              <a:t>For example, the time required to compute the breadth first search for any graph </a:t>
            </a:r>
            <a:r>
              <a:rPr lang="en-US" altLang="en-US" sz="2100" i="1" dirty="0"/>
              <a:t>G</a:t>
            </a:r>
            <a:r>
              <a:rPr lang="en-US" altLang="en-US" sz="2100" dirty="0"/>
              <a:t> = (</a:t>
            </a:r>
            <a:r>
              <a:rPr lang="en-US" altLang="en-US" sz="2100" i="1" dirty="0"/>
              <a:t>V</a:t>
            </a:r>
            <a:r>
              <a:rPr lang="en-US" altLang="en-US" sz="2100" dirty="0"/>
              <a:t>, </a:t>
            </a:r>
            <a:r>
              <a:rPr lang="en-US" altLang="en-US" sz="2100" i="1" dirty="0"/>
              <a:t>E</a:t>
            </a:r>
            <a:r>
              <a:rPr lang="en-US" altLang="en-US" sz="2100" dirty="0"/>
              <a:t>) is proportional to |</a:t>
            </a:r>
            <a:r>
              <a:rPr lang="en-US" altLang="en-US" sz="2100" i="1" dirty="0"/>
              <a:t>V</a:t>
            </a:r>
            <a:r>
              <a:rPr lang="en-US" altLang="en-US" sz="2100" dirty="0"/>
              <a:t>|, the number of input nodes</a:t>
            </a:r>
          </a:p>
          <a:p>
            <a:pPr>
              <a:spcAft>
                <a:spcPts val="1800"/>
              </a:spcAft>
            </a:pPr>
            <a:r>
              <a:rPr lang="en-US" altLang="en-US" sz="2100" dirty="0"/>
              <a:t>We use the “big-oh” notation to classify algorithms according to time complexity</a:t>
            </a:r>
          </a:p>
          <a:p>
            <a:pPr lvl="1">
              <a:spcAft>
                <a:spcPts val="1800"/>
              </a:spcAft>
            </a:pPr>
            <a:r>
              <a:rPr lang="en-US" altLang="en-US" sz="2100" i="1" dirty="0"/>
              <a:t>O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stands for the set of algorithms that have a time complexity that is at most linearly proportional to </a:t>
            </a:r>
            <a:r>
              <a:rPr lang="en-US" altLang="en-US" sz="2100" i="1" dirty="0"/>
              <a:t>n</a:t>
            </a:r>
          </a:p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0238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Convex Hull of N points in a plane</a:t>
            </a:r>
            <a:endParaRPr lang="en-US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6087" y="6347011"/>
            <a:ext cx="8141395" cy="43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Slides Adapted from http://www.cs.uu.nl/docs/vakken/ga/slides1.pdf  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9523" y="3125297"/>
            <a:ext cx="5989086" cy="165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output is returned as a sorted sequence of the points, clockwise (CW) along the boundary.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19" y="2296012"/>
            <a:ext cx="2675858" cy="3746201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405245" y="5847779"/>
            <a:ext cx="2906006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Sample Convex Hull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7806" y="1007707"/>
            <a:ext cx="11394667" cy="161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400" b="1" u="sng" dirty="0">
                <a:solidFill>
                  <a:srgbClr val="7030A0"/>
                </a:solidFill>
              </a:rPr>
              <a:t>Definition:</a:t>
            </a:r>
            <a:r>
              <a:rPr lang="en-US" altLang="en-US" sz="2400" b="1" dirty="0">
                <a:solidFill>
                  <a:srgbClr val="7030A0"/>
                </a:solidFill>
              </a:rPr>
              <a:t> </a:t>
            </a:r>
            <a:r>
              <a:rPr lang="en-US" altLang="en-US" sz="2400" dirty="0"/>
              <a:t>Given set of N points in the Euclidean plane, convex hull is the minimum area convex region that contains every point.</a:t>
            </a:r>
          </a:p>
          <a:p>
            <a:pPr marL="0" indent="0">
              <a:buNone/>
            </a:pPr>
            <a:r>
              <a:rPr lang="en-US" altLang="en-US" sz="2400" b="1" u="sng" dirty="0">
                <a:solidFill>
                  <a:srgbClr val="7030A0"/>
                </a:solidFill>
              </a:rPr>
              <a:t>Intuition</a:t>
            </a:r>
            <a:r>
              <a:rPr lang="en-US" altLang="en-US" sz="2400" b="1" dirty="0">
                <a:solidFill>
                  <a:srgbClr val="7030A0"/>
                </a:solidFill>
              </a:rPr>
              <a:t>: </a:t>
            </a:r>
            <a:r>
              <a:rPr lang="en-US" altLang="en-US" sz="2400" dirty="0"/>
              <a:t>points are nails perpendicular to plane, stretch an elastic rubber bound around all points; it will minimize length.  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2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Intuitions used in the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55038" y="1647308"/>
            <a:ext cx="55905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7030A0"/>
                </a:solidFill>
                <a:latin typeface="+mj-lt"/>
              </a:rPr>
              <a:t>Property: </a:t>
            </a:r>
            <a:r>
              <a:rPr lang="en-US" sz="2400" dirty="0">
                <a:latin typeface="+mj-lt"/>
              </a:rPr>
              <a:t>The vertices of the convex hull are always points from the input.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Consequently, the edges of the convex hull connect two points of the input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7030A0"/>
                </a:solidFill>
                <a:latin typeface="+mj-lt"/>
              </a:rPr>
              <a:t>Property: </a:t>
            </a:r>
            <a:r>
              <a:rPr lang="en-US" sz="2400" dirty="0">
                <a:latin typeface="+mj-lt"/>
              </a:rPr>
              <a:t>The supporting line of any convex hull edge has all input points to one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03" y="1509572"/>
            <a:ext cx="3581900" cy="3277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14396" y="4786629"/>
            <a:ext cx="419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all points lie right of the</a:t>
            </a:r>
          </a:p>
          <a:p>
            <a:r>
              <a:rPr lang="en-US" sz="2400" dirty="0">
                <a:latin typeface="+mj-lt"/>
              </a:rPr>
              <a:t>directed line from p to q,</a:t>
            </a:r>
          </a:p>
          <a:p>
            <a:r>
              <a:rPr lang="en-US" sz="2400" dirty="0">
                <a:latin typeface="+mj-lt"/>
              </a:rPr>
              <a:t>if the edge from p to q is</a:t>
            </a:r>
          </a:p>
          <a:p>
            <a:r>
              <a:rPr lang="en-US" sz="2400" dirty="0">
                <a:latin typeface="+mj-lt"/>
              </a:rPr>
              <a:t>a convex hull edge</a:t>
            </a:r>
          </a:p>
        </p:txBody>
      </p:sp>
    </p:spTree>
    <p:extLst>
      <p:ext uri="{BB962C8B-B14F-4D97-AF65-F5344CB8AC3E}">
        <p14:creationId xmlns:p14="http://schemas.microsoft.com/office/powerpoint/2010/main" val="23539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Intuitions used in the Algorithm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83" y="1407460"/>
            <a:ext cx="3729317" cy="3379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82679" y="4786629"/>
            <a:ext cx="4247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all points lie right of the</a:t>
            </a:r>
          </a:p>
          <a:p>
            <a:r>
              <a:rPr lang="en-US" sz="2400" dirty="0">
                <a:latin typeface="+mj-lt"/>
              </a:rPr>
              <a:t>directed line from p to q,</a:t>
            </a:r>
          </a:p>
          <a:p>
            <a:r>
              <a:rPr lang="en-US" sz="2400" dirty="0">
                <a:latin typeface="+mj-lt"/>
              </a:rPr>
              <a:t>if the edge from p to q is</a:t>
            </a:r>
          </a:p>
          <a:p>
            <a:r>
              <a:rPr lang="en-US" sz="2400" dirty="0">
                <a:latin typeface="+mj-lt"/>
              </a:rPr>
              <a:t>a convex hull edge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038" y="1647308"/>
            <a:ext cx="55905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7030A0"/>
                </a:solidFill>
                <a:latin typeface="+mj-lt"/>
              </a:rPr>
              <a:t>Property: </a:t>
            </a:r>
            <a:r>
              <a:rPr lang="en-US" sz="2400" dirty="0">
                <a:latin typeface="+mj-lt"/>
              </a:rPr>
              <a:t>The vertices of the convex hull are always points from the input.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Consequently, the edges of the convex hull connect two points of the input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7030A0"/>
                </a:solidFill>
                <a:latin typeface="+mj-lt"/>
              </a:rPr>
              <a:t>Property: </a:t>
            </a:r>
            <a:r>
              <a:rPr lang="en-US" sz="2400" dirty="0">
                <a:latin typeface="+mj-lt"/>
              </a:rPr>
              <a:t>The supporting line of any convex hull edge has all input points to one side</a:t>
            </a:r>
          </a:p>
        </p:txBody>
      </p:sp>
    </p:spTree>
    <p:extLst>
      <p:ext uri="{BB962C8B-B14F-4D97-AF65-F5344CB8AC3E}">
        <p14:creationId xmlns:p14="http://schemas.microsoft.com/office/powerpoint/2010/main" val="10351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Simple Algorithm for Convex Hull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0215" y="1007707"/>
                <a:ext cx="10521174" cy="520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i="1" dirty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+mj-lt"/>
                  </a:rPr>
                  <a:t>A set of 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P  </a:t>
                </a:r>
                <a:r>
                  <a:rPr lang="en-US" sz="2400" b="0" dirty="0">
                    <a:latin typeface="+mj-lt"/>
                  </a:rPr>
                  <a:t>points in a Plane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i="1" dirty="0">
                    <a:solidFill>
                      <a:schemeClr val="accent2"/>
                    </a:solidFill>
                    <a:latin typeface="+mj-lt"/>
                  </a:rPr>
                  <a:t>Output: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+mj-lt"/>
                  </a:rPr>
                  <a:t>A list containing the vertices of the convex hull 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CH(P) </a:t>
                </a:r>
                <a:r>
                  <a:rPr lang="en-US" sz="2400" dirty="0">
                    <a:latin typeface="+mj-lt"/>
                  </a:rPr>
                  <a:t>in clockwise order.</a:t>
                </a:r>
                <a:endParaRPr lang="en-US" sz="2400" b="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←∅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400" b="1" dirty="0">
                    <a:solidFill>
                      <a:srgbClr val="ED7D31"/>
                    </a:solidFill>
                    <a:latin typeface="+mj-lt"/>
                  </a:rPr>
                  <a:t>For</a:t>
                </a:r>
                <a:r>
                  <a:rPr lang="en-US" sz="2400" dirty="0">
                    <a:latin typeface="+mj-lt"/>
                  </a:rPr>
                  <a:t> all ordered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𝑃𝑋𝑃</m:t>
                    </m:r>
                  </m:oMath>
                </a14:m>
                <a:r>
                  <a:rPr lang="en-US" sz="24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dirty="0">
                    <a:solidFill>
                      <a:schemeClr val="accent2"/>
                    </a:solidFill>
                    <a:latin typeface="+mj-lt"/>
                  </a:rPr>
                  <a:t>2.1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b="1" dirty="0">
                    <a:solidFill>
                      <a:srgbClr val="ED7D31"/>
                    </a:solidFill>
                    <a:latin typeface="+mj-lt"/>
                  </a:rPr>
                  <a:t>Do while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dirty="0">
                    <a:solidFill>
                      <a:schemeClr val="accent2"/>
                    </a:solidFill>
                    <a:latin typeface="+mj-lt"/>
                  </a:rPr>
                  <a:t>2.2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b="1" dirty="0">
                    <a:solidFill>
                      <a:srgbClr val="ED7D31"/>
                    </a:solidFill>
                    <a:latin typeface="+mj-lt"/>
                  </a:rPr>
                  <a:t>If</a:t>
                </a:r>
                <a:r>
                  <a:rPr lang="en-US" sz="2400" dirty="0">
                    <a:solidFill>
                      <a:srgbClr val="ED7D31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all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b="0" dirty="0">
                    <a:latin typeface="+mj-lt"/>
                  </a:rPr>
                  <a:t>) lie on the same side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2400" b="1" dirty="0">
                    <a:solidFill>
                      <a:schemeClr val="accent2"/>
                    </a:solidFill>
                    <a:latin typeface="+mj-lt"/>
                  </a:rPr>
                  <a:t>2.2.1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Add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400" dirty="0">
                    <a:latin typeface="+mj-lt"/>
                  </a:rPr>
                  <a:t> to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dirty="0">
                    <a:solidFill>
                      <a:schemeClr val="accent2"/>
                    </a:solidFill>
                    <a:latin typeface="+mj-lt"/>
                  </a:rPr>
                  <a:t>2.3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400" b="1" dirty="0">
                    <a:solidFill>
                      <a:srgbClr val="ED7D31"/>
                    </a:solidFill>
                    <a:latin typeface="+mj-lt"/>
                  </a:rPr>
                  <a:t>Else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From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+mj-lt"/>
                  </a:rPr>
                  <a:t> of edges construct a list of vertices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, sorted in clockwise order.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5" y="1007707"/>
                <a:ext cx="10521174" cy="5206554"/>
              </a:xfrm>
              <a:prstGeom prst="rect">
                <a:avLst/>
              </a:prstGeom>
              <a:blipFill>
                <a:blip r:embed="rId2"/>
                <a:stretch>
                  <a:fillRect l="-1275" t="-937" b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806" y="1097354"/>
            <a:ext cx="10777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Main idea: Sort the points from left to right (= by x-coordinate).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Insert the points in this order, and maintain the upper hull so far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First compute the upper boundary of the convex hull and then the lower part. </a:t>
            </a: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53" y="3037634"/>
            <a:ext cx="4502890" cy="38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852" y="2603425"/>
            <a:ext cx="4928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Observation: </a:t>
            </a:r>
            <a:r>
              <a:rPr lang="en-US" sz="2400" dirty="0"/>
              <a:t>from left to right, there would be only right turns</a:t>
            </a:r>
          </a:p>
          <a:p>
            <a:r>
              <a:rPr lang="en-US" sz="2400" dirty="0"/>
              <a:t>on the upper hull</a:t>
            </a:r>
            <a:r>
              <a:rPr lang="en-US" sz="2100" dirty="0">
                <a:latin typeface="+mj-lt"/>
              </a:rPr>
              <a:t>. </a:t>
            </a: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67" y="1097354"/>
            <a:ext cx="5439534" cy="35247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26306" y="3352800"/>
            <a:ext cx="367553" cy="10130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93859" y="1703294"/>
            <a:ext cx="2976282" cy="16046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870141" y="1719378"/>
            <a:ext cx="744071" cy="8840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649330" y="2619509"/>
            <a:ext cx="377258" cy="104574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3859" y="2325760"/>
            <a:ext cx="367553" cy="101301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7094668" y="2678980"/>
            <a:ext cx="333487" cy="306571"/>
          </a:xfrm>
          <a:prstGeom prst="arc">
            <a:avLst>
              <a:gd name="adj1" fmla="val 14525587"/>
              <a:gd name="adj2" fmla="val 130128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9612" y="2201878"/>
            <a:ext cx="1559859" cy="527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Right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Turn</a:t>
            </a:r>
          </a:p>
        </p:txBody>
      </p:sp>
    </p:spTree>
    <p:extLst>
      <p:ext uri="{BB962C8B-B14F-4D97-AF65-F5344CB8AC3E}">
        <p14:creationId xmlns:p14="http://schemas.microsoft.com/office/powerpoint/2010/main" val="35606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67" y="1214069"/>
            <a:ext cx="5439534" cy="3291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Initialize by inserting the leftmost two points</a:t>
            </a:r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</p:txBody>
      </p:sp>
    </p:spTree>
    <p:extLst>
      <p:ext uri="{BB962C8B-B14F-4D97-AF65-F5344CB8AC3E}">
        <p14:creationId xmlns:p14="http://schemas.microsoft.com/office/powerpoint/2010/main" val="40747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63" y="1214069"/>
            <a:ext cx="5133192" cy="3291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third point there will be a right turn at the previous point, so we add it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1713" y="375441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6692" y="3024692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0028" y="2483282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61699" y="248154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22889" y="3151580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8372" y="1551537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4499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04" y="1214069"/>
            <a:ext cx="5000075" cy="3348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fourth point we get a left turn at the third</a:t>
            </a:r>
          </a:p>
          <a:p>
            <a:r>
              <a:rPr lang="en-US" sz="2400" dirty="0"/>
              <a:t>point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047" y="384783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5026" y="311811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8362" y="257670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80033" y="2574967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41223" y="3244999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26706" y="164495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20417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04" y="1314999"/>
            <a:ext cx="5117702" cy="322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…..so we remove the third point from the upper hull when we add the fourth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1782" y="3821425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6761" y="309169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0097" y="255028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61768" y="2548554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22958" y="3218586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8441" y="161854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14239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7291" y="0"/>
            <a:ext cx="11451847" cy="922215"/>
          </a:xfrm>
        </p:spPr>
        <p:txBody>
          <a:bodyPr>
            <a:normAutofit/>
          </a:bodyPr>
          <a:lstStyle/>
          <a:p>
            <a:r>
              <a:rPr lang="en-AU" altLang="en-US" sz="3600" dirty="0"/>
              <a:t>Common Complexity Orders</a:t>
            </a:r>
            <a:endParaRPr lang="en-US" sz="3400" dirty="0"/>
          </a:p>
        </p:txBody>
      </p:sp>
      <p:graphicFrame>
        <p:nvGraphicFramePr>
          <p:cNvPr id="5" name="Group 2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1680943"/>
              </p:ext>
            </p:extLst>
          </p:nvPr>
        </p:nvGraphicFramePr>
        <p:xfrm>
          <a:off x="2250831" y="1849312"/>
          <a:ext cx="5517661" cy="2621088"/>
        </p:xfrm>
        <a:graphic>
          <a:graphicData uri="http://schemas.openxmlformats.org/drawingml/2006/table">
            <a:tbl>
              <a:tblPr/>
              <a:tblGrid>
                <a:gridCol w="147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Constant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fast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(log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Logarithmic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Fast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Linear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log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Sub-linear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1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Polynomial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800" b="0" i="1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Exponential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Intractable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71077" y="1849312"/>
            <a:ext cx="5564554" cy="131054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1077" y="3597247"/>
            <a:ext cx="5564554" cy="778811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1 2"/>
          <p:cNvSpPr/>
          <p:nvPr/>
        </p:nvSpPr>
        <p:spPr>
          <a:xfrm>
            <a:off x="8300337" y="1410773"/>
            <a:ext cx="1636765" cy="877078"/>
          </a:xfrm>
          <a:prstGeom prst="borderCallout1">
            <a:avLst>
              <a:gd name="adj1" fmla="val 38963"/>
              <a:gd name="adj2" fmla="val 218"/>
              <a:gd name="adj3" fmla="val 112500"/>
              <a:gd name="adj4" fmla="val -38333"/>
            </a:avLst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We all like these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8228803" y="3037409"/>
            <a:ext cx="1636765" cy="877078"/>
          </a:xfrm>
          <a:prstGeom prst="borderCallout1">
            <a:avLst>
              <a:gd name="adj1" fmla="val 38963"/>
              <a:gd name="adj2" fmla="val 218"/>
              <a:gd name="adj3" fmla="val 112500"/>
              <a:gd name="adj4" fmla="val -38333"/>
            </a:avLst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Not so much!</a:t>
            </a:r>
          </a:p>
        </p:txBody>
      </p:sp>
    </p:spTree>
    <p:extLst>
      <p:ext uri="{BB962C8B-B14F-4D97-AF65-F5344CB8AC3E}">
        <p14:creationId xmlns:p14="http://schemas.microsoft.com/office/powerpoint/2010/main" val="17550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1342724"/>
            <a:ext cx="5179777" cy="3229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fifth point we get a left turn at the fourth point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307" y="384294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9286" y="311321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2622" y="257180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4293" y="257006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75483" y="3240101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60966" y="164005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37746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14" y="1370162"/>
            <a:ext cx="5176392" cy="32108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….so we remove the fourth point when we add the fifth</a:t>
            </a:r>
            <a:endParaRPr lang="en-US" dirty="0">
              <a:latin typeface="CMSS1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7692" y="382077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2671" y="309104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6007" y="254963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17678" y="254789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78868" y="3217931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64351" y="161788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33891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2" y="1295262"/>
            <a:ext cx="5334000" cy="3311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sixth point we get a right turn at the fifth point, so we just add it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8450" y="3820770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3429" y="3091043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6765" y="2549633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78436" y="2547899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39626" y="3217526"/>
            <a:ext cx="473336" cy="4349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25109" y="1617888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33399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1295262"/>
            <a:ext cx="5349519" cy="3311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also just add the seventh point as it was also a right turn.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3625" y="384294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8604" y="311321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1940" y="257180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33611" y="257006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94801" y="3240101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284" y="164005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14423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44093"/>
            <a:ext cx="5439166" cy="3267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adding the eight point (a left turn) we must remove the seventh point</a:t>
            </a:r>
            <a:endParaRPr lang="en-US" dirty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7016" y="382077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671995" y="309104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5331" y="254963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37002" y="254789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87432" y="3388255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31101" y="154078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39515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4" y="1344093"/>
            <a:ext cx="5315616" cy="3288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….</a:t>
            </a:r>
            <a:r>
              <a:rPr lang="en-US" sz="2400" dirty="0">
                <a:latin typeface="+mj-lt"/>
              </a:rPr>
              <a:t>we must also remove the seventh point.</a:t>
            </a:r>
            <a:endParaRPr lang="en-US" dirty="0">
              <a:latin typeface="+mj-lt"/>
            </a:endParaRPr>
          </a:p>
          <a:p>
            <a:r>
              <a:rPr lang="en-US" sz="2400" dirty="0">
                <a:latin typeface="+mj-lt"/>
              </a:rPr>
              <a:t>It is also a left turn from current edge.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8802" y="397753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3781" y="324781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97117" y="270640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88788" y="2704667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49978" y="3374699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5461" y="177465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2852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4" y="1347601"/>
            <a:ext cx="5324556" cy="3287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…. and also the sixth point.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9862" y="383218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614841" y="310245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8177" y="256104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9848" y="2559312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41038" y="3229344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26521" y="162930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27937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8" y="1297125"/>
            <a:ext cx="5387424" cy="3337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…. and also the fifth point.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047" y="389927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5026" y="316954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8362" y="262813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80033" y="2626405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41223" y="3296437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45109" y="145943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2872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/>
              <a:t>Incremental Algorithm for Convex Hull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8" y="1317707"/>
            <a:ext cx="5387424" cy="32964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After two more steps we get the result.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63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10350298" cy="924790"/>
          </a:xfrm>
        </p:spPr>
        <p:txBody>
          <a:bodyPr>
            <a:normAutofit/>
          </a:bodyPr>
          <a:lstStyle/>
          <a:p>
            <a:r>
              <a:rPr lang="en-US" sz="3600" dirty="0" err="1"/>
              <a:t>Pesudo</a:t>
            </a:r>
            <a:r>
              <a:rPr lang="en-US" sz="3600" dirty="0"/>
              <a:t>-code for the Incremental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7806" y="1394982"/>
                <a:ext cx="11281380" cy="420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i="1" dirty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2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200" b="0" dirty="0">
                    <a:latin typeface="+mj-lt"/>
                  </a:rPr>
                  <a:t>A set of points P in a Plane</a:t>
                </a:r>
                <a:r>
                  <a:rPr lang="en-US" sz="22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Upper Part of  Convex Hull</a:t>
                </a:r>
                <a:endParaRPr lang="en-US" sz="2200" b="0" dirty="0">
                  <a:solidFill>
                    <a:schemeClr val="accent2"/>
                  </a:solidFill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b="0" dirty="0"/>
                  <a:t>Sor</a:t>
                </a:r>
                <a:r>
                  <a:rPr lang="en-US" sz="2200" dirty="0"/>
                  <a:t>t the points by x-coordinate, resulting in a sequence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22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>
                    <a:latin typeface="+mj-lt"/>
                  </a:rPr>
                  <a:t>Put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in a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as the first point.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3.1</a:t>
                </a:r>
                <a:r>
                  <a:rPr lang="en-US" sz="2200" dirty="0">
                    <a:latin typeface="+mj-lt"/>
                  </a:rPr>
                  <a:t> Do append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endParaRPr lang="en-US" sz="2200" b="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2200" b="0" dirty="0">
                    <a:latin typeface="+mj-lt"/>
                  </a:rPr>
                  <a:t>  </a:t>
                </a:r>
                <a:r>
                  <a:rPr lang="en-US" sz="2200" dirty="0">
                    <a:latin typeface="+mj-lt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contains more that two points and the last three points in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</a:rPr>
                  <a:t> do not make a right turn.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	3.2.1</a:t>
                </a:r>
                <a:r>
                  <a:rPr lang="en-US" sz="2200" dirty="0">
                    <a:latin typeface="+mj-lt"/>
                  </a:rPr>
                  <a:t> Delete the middle of the last three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" y="1394982"/>
                <a:ext cx="11281380" cy="4208203"/>
              </a:xfrm>
              <a:prstGeom prst="rect">
                <a:avLst/>
              </a:prstGeom>
              <a:blipFill rotWithShape="0">
                <a:blip r:embed="rId2"/>
                <a:stretch>
                  <a:fillRect l="-972" t="-1014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7291" y="1"/>
            <a:ext cx="11451847" cy="998376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What about the complexity of these tasks? Can even have a correct and complete algorithm?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42461" y="1138335"/>
            <a:ext cx="11183815" cy="5559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/>
              <a:t>Examples: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Geo-locate all human settlements e.g. tents (or usable roads) after an earthquake. You are given aerial images. 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 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Given a news article (e.g. those from Google News), photograph, or video-clip, identify the geographic location it is describing. 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Given postal addresses of hotels, determine the hotel closest to a specified point of interest (POI). Assume the availability of a geo-coding service to convert postal addresses to geographic point-locations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1026" name="Picture 2" descr="tent-city-haiti-earthquake-aerial_11899_600x450.jpg (600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85" y="2088770"/>
            <a:ext cx="3980632" cy="26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nationalgeographic.com/wpf/media-live/photos/000/119/cache/stadium-aerial-haiti-earthquake_11901_600x450.jpg?01AD=3DRcBT_2CQWp08K7vptjIUi7a_QpbEZ1ndp_-onbemU44WMWyygQTZQ&amp;01RI=5549D2E4966EDDA&amp;01NA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84" y="1928020"/>
            <a:ext cx="3690889" cy="26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10350298" cy="924790"/>
          </a:xfrm>
        </p:spPr>
        <p:txBody>
          <a:bodyPr>
            <a:normAutofit/>
          </a:bodyPr>
          <a:lstStyle/>
          <a:p>
            <a:r>
              <a:rPr lang="en-US" sz="3600" dirty="0" err="1"/>
              <a:t>Pesudo</a:t>
            </a:r>
            <a:r>
              <a:rPr lang="en-US" sz="3600" dirty="0"/>
              <a:t>-code for the Incremental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7806" y="1528241"/>
                <a:ext cx="11281380" cy="4962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i="1" dirty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2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200" b="0" dirty="0">
                    <a:latin typeface="+mj-lt"/>
                  </a:rPr>
                  <a:t>A set of points P in a Plane</a:t>
                </a:r>
                <a:r>
                  <a:rPr lang="en-US" sz="22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Lower Part of  Convex Hull</a:t>
                </a:r>
                <a:endParaRPr lang="en-US" sz="2200" b="0" dirty="0">
                  <a:solidFill>
                    <a:schemeClr val="accent2"/>
                  </a:solidFill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200" b="0" dirty="0"/>
                  <a:t>Put points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</a:rPr>
                  <a:t>in a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as the first point.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2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𝑑𝑜𝑤𝑛𝑡𝑜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5.1</a:t>
                </a:r>
                <a:r>
                  <a:rPr lang="en-US" sz="2200" dirty="0">
                    <a:latin typeface="+mj-lt"/>
                  </a:rPr>
                  <a:t> Do append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endParaRPr lang="en-US" sz="2200" b="0" dirty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5</a:t>
                </a:r>
                <a:r>
                  <a:rPr lang="en-US" sz="2200" b="0" dirty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2200" b="0" dirty="0">
                    <a:latin typeface="+mj-lt"/>
                  </a:rPr>
                  <a:t>  </a:t>
                </a:r>
                <a:r>
                  <a:rPr lang="en-US" sz="2200" dirty="0">
                    <a:latin typeface="+mj-lt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contains more that two points and the last three points in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</a:rPr>
                  <a:t> do not make a right turn.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	5.2.1</a:t>
                </a:r>
                <a:r>
                  <a:rPr lang="en-US" sz="2200" dirty="0">
                    <a:latin typeface="+mj-lt"/>
                  </a:rPr>
                  <a:t> Delete the middle of the last three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6. </a:t>
                </a:r>
                <a:r>
                  <a:rPr lang="en-US" sz="2200" dirty="0"/>
                  <a:t>Remove the first and the last point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/>
                  <a:t> to avoid duplication of the 	points where the upper and lower hull meet.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7</a:t>
                </a:r>
                <a:r>
                  <a:rPr lang="en-US" sz="2200" dirty="0">
                    <a:latin typeface="+mj-lt"/>
                  </a:rPr>
                  <a:t>. Append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  <m:r>
                      <a:rPr lang="en-US" sz="2200" b="0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200" dirty="0">
                    <a:latin typeface="+mj-lt"/>
                  </a:rPr>
                  <a:t> and return the result.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" y="1528241"/>
                <a:ext cx="11281380" cy="4962449"/>
              </a:xfrm>
              <a:prstGeom prst="rect">
                <a:avLst/>
              </a:prstGeom>
              <a:blipFill rotWithShape="0">
                <a:blip r:embed="rId2"/>
                <a:stretch>
                  <a:fillRect l="-972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6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Spatial Algorithms for Raster data</a:t>
            </a:r>
          </a:p>
        </p:txBody>
      </p:sp>
    </p:spTree>
    <p:extLst>
      <p:ext uri="{BB962C8B-B14F-4D97-AF65-F5344CB8AC3E}">
        <p14:creationId xmlns:p14="http://schemas.microsoft.com/office/powerpoint/2010/main" val="7466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Calculating Accumulated Water flow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81909"/>
              </p:ext>
            </p:extLst>
          </p:nvPr>
        </p:nvGraphicFramePr>
        <p:xfrm>
          <a:off x="890955" y="2868896"/>
          <a:ext cx="2414956" cy="19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6247" y="1141047"/>
            <a:ext cx="9845005" cy="128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Given the elevation filed of an geographic region. </a:t>
            </a:r>
          </a:p>
          <a:p>
            <a:r>
              <a:rPr lang="en-US" altLang="en-US" sz="2400" dirty="0"/>
              <a:t>Compute the water accumulated </a:t>
            </a:r>
          </a:p>
          <a:p>
            <a:r>
              <a:rPr lang="en-US" altLang="en-US" sz="2400" dirty="0"/>
              <a:t>Assume that water flows along the direction of steepest flow</a:t>
            </a:r>
            <a:endParaRPr lang="en-US" altLang="en-US" sz="24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93981"/>
              </p:ext>
            </p:extLst>
          </p:nvPr>
        </p:nvGraphicFramePr>
        <p:xfrm>
          <a:off x="4238690" y="2868896"/>
          <a:ext cx="2414956" cy="19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99924" y="4957202"/>
            <a:ext cx="2597017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Rainfall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38690" y="4957202"/>
            <a:ext cx="2597017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35408"/>
              </p:ext>
            </p:extLst>
          </p:nvPr>
        </p:nvGraphicFramePr>
        <p:xfrm>
          <a:off x="7897448" y="2868896"/>
          <a:ext cx="2414956" cy="19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747004" y="4936004"/>
            <a:ext cx="2715844" cy="38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Accumulated water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4590" y="5893388"/>
            <a:ext cx="6826110" cy="65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Is this a local, focal or a zonal operation?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2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193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a depth first search from each node.</a:t>
            </a:r>
          </a:p>
          <a:p>
            <a:r>
              <a:rPr lang="en-US" altLang="en-US" sz="2300" dirty="0">
                <a:latin typeface="+mj-lt"/>
              </a:rPr>
              <a:t>Total water at a node = </a:t>
            </a:r>
            <a:r>
              <a:rPr lang="en-US" altLang="en-US" sz="2300" dirty="0"/>
              <a:t>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7818209" y="5768725"/>
            <a:ext cx="2797898" cy="395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3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1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9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5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6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3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4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Geometric domains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7805" y="1007707"/>
            <a:ext cx="11208055" cy="549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Geometric domain is a triple &lt;</a:t>
            </a:r>
            <a:r>
              <a:rPr lang="en-US" altLang="en-US" i="1" dirty="0"/>
              <a:t>G</a:t>
            </a:r>
            <a:r>
              <a:rPr lang="en-US" altLang="en-US" dirty="0"/>
              <a:t>,</a:t>
            </a:r>
            <a:r>
              <a:rPr lang="en-US" altLang="en-US" i="1" dirty="0"/>
              <a:t>P</a:t>
            </a:r>
            <a:r>
              <a:rPr lang="en-US" altLang="en-US" dirty="0"/>
              <a:t>,</a:t>
            </a:r>
            <a:r>
              <a:rPr lang="en-US" altLang="en-US" i="1" dirty="0"/>
              <a:t>S</a:t>
            </a:r>
            <a:r>
              <a:rPr lang="en-US" altLang="en-US" dirty="0"/>
              <a:t>&gt;, where:</a:t>
            </a:r>
          </a:p>
          <a:p>
            <a:pPr lvl="1"/>
            <a:r>
              <a:rPr lang="en-US" altLang="en-US" i="1" dirty="0"/>
              <a:t>G</a:t>
            </a:r>
            <a:r>
              <a:rPr lang="en-US" altLang="en-US" dirty="0"/>
              <a:t>, the domain grid, is a finite connected portion of the discrete Euclidean plane, </a:t>
            </a:r>
            <a:r>
              <a:rPr lang="en-US" altLang="en-US" dirty="0">
                <a:latin typeface="msbm10" pitchFamily="34" charset="0"/>
              </a:rPr>
              <a:t>Z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is a set of points in </a:t>
            </a:r>
            <a:r>
              <a:rPr lang="en-US" altLang="en-US" dirty="0">
                <a:latin typeface="msbm10" pitchFamily="34" charset="0"/>
              </a:rPr>
              <a:t>Z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lvl="1">
              <a:spcAft>
                <a:spcPts val="1200"/>
              </a:spcAft>
            </a:pPr>
            <a:r>
              <a:rPr lang="en-US" altLang="en-US" i="1" dirty="0"/>
              <a:t>S</a:t>
            </a:r>
            <a:r>
              <a:rPr lang="en-US" altLang="en-US" dirty="0"/>
              <a:t> is a set of line segments in </a:t>
            </a:r>
            <a:r>
              <a:rPr lang="en-US" altLang="en-US" dirty="0">
                <a:latin typeface="msbm10" pitchFamily="34" charset="0"/>
              </a:rPr>
              <a:t>Z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Subject to the following closure conditions:</a:t>
            </a:r>
          </a:p>
          <a:p>
            <a:pPr lvl="1"/>
            <a:r>
              <a:rPr lang="en-US" altLang="en-US" dirty="0"/>
              <a:t>Each point of </a:t>
            </a:r>
            <a:r>
              <a:rPr lang="en-US" altLang="en-US" i="1" dirty="0"/>
              <a:t>P</a:t>
            </a:r>
            <a:r>
              <a:rPr lang="en-US" altLang="en-US" dirty="0"/>
              <a:t> is a point in the domain grid </a:t>
            </a:r>
            <a:r>
              <a:rPr lang="en-US" altLang="en-US" i="1" dirty="0"/>
              <a:t>G</a:t>
            </a:r>
          </a:p>
          <a:p>
            <a:pPr lvl="1"/>
            <a:r>
              <a:rPr lang="en-US" altLang="en-US" dirty="0"/>
              <a:t>Any line segment in </a:t>
            </a:r>
            <a:r>
              <a:rPr lang="en-US" altLang="en-US" i="1" dirty="0"/>
              <a:t>S</a:t>
            </a:r>
            <a:r>
              <a:rPr lang="en-US" altLang="en-US" dirty="0"/>
              <a:t> must have its end-points as members of </a:t>
            </a:r>
            <a:r>
              <a:rPr lang="en-US" altLang="en-US" i="1" dirty="0"/>
              <a:t>P</a:t>
            </a:r>
          </a:p>
          <a:p>
            <a:pPr lvl="1"/>
            <a:r>
              <a:rPr lang="en-US" altLang="en-US" dirty="0"/>
              <a:t>Any point in </a:t>
            </a:r>
            <a:r>
              <a:rPr lang="en-US" altLang="en-US" i="1" dirty="0"/>
              <a:t>P</a:t>
            </a:r>
            <a:r>
              <a:rPr lang="en-US" altLang="en-US" dirty="0"/>
              <a:t> that is incident with a line segment in </a:t>
            </a:r>
            <a:r>
              <a:rPr lang="en-US" altLang="en-US" i="1" dirty="0"/>
              <a:t>S</a:t>
            </a:r>
            <a:r>
              <a:rPr lang="en-US" altLang="en-US" dirty="0"/>
              <a:t> must be one of its end-points</a:t>
            </a:r>
          </a:p>
          <a:p>
            <a:pPr lvl="1"/>
            <a:r>
              <a:rPr lang="en-US" altLang="en-US" dirty="0"/>
              <a:t>If any two line segments in </a:t>
            </a:r>
            <a:r>
              <a:rPr lang="en-US" altLang="en-US" i="1" dirty="0"/>
              <a:t>S</a:t>
            </a:r>
            <a:r>
              <a:rPr lang="en-US" altLang="en-US" dirty="0"/>
              <a:t> intersect as a point, then that point must be a member of </a:t>
            </a:r>
            <a:r>
              <a:rPr lang="en-US" altLang="en-US" i="1" dirty="0"/>
              <a:t>P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6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8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Intuition for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Construct a gradient descent graph. </a:t>
            </a:r>
          </a:p>
          <a:p>
            <a:r>
              <a:rPr lang="en-US" altLang="en-US" sz="2200" dirty="0"/>
              <a:t>Each node is connected to node with greatest descent. </a:t>
            </a:r>
          </a:p>
          <a:p>
            <a:r>
              <a:rPr lang="en-US" altLang="en-US" sz="2200" dirty="0"/>
              <a:t>Reverse the edges.</a:t>
            </a:r>
          </a:p>
          <a:p>
            <a:r>
              <a:rPr lang="en-US" altLang="en-US" sz="2300" dirty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>
                <a:latin typeface="+mj-lt"/>
              </a:rPr>
              <a:t>Total water at a node = water from its descendants + self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Question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What should be the termination condition for the algorithm?</a:t>
            </a:r>
          </a:p>
          <a:p>
            <a:r>
              <a:rPr lang="en-US" altLang="en-US" sz="2300" dirty="0">
                <a:latin typeface="+mj-lt"/>
              </a:rPr>
              <a:t>Does it need to keep track of any other information during the depth first search? </a:t>
            </a:r>
          </a:p>
          <a:p>
            <a:r>
              <a:rPr lang="en-US" altLang="en-US" sz="2300" dirty="0">
                <a:latin typeface="+mj-lt"/>
              </a:rPr>
              <a:t>Hint: Think “what operation would get me to the equilibrium stage of accumulation?”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/>
              <a:t>Reverse Gradient Descent Graph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24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Pseudo-Code (1/2)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8145" y="733246"/>
            <a:ext cx="112813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r>
              <a:rPr lang="en-US" sz="1900" b="1" dirty="0">
                <a:solidFill>
                  <a:schemeClr val="accent2"/>
                </a:solidFill>
                <a:latin typeface="+mj-lt"/>
              </a:rPr>
              <a:t>Input: </a:t>
            </a:r>
            <a:r>
              <a:rPr lang="en-US" sz="1900" b="0" dirty="0">
                <a:latin typeface="+mj-lt"/>
              </a:rPr>
              <a:t>Gradient descent grap</a:t>
            </a:r>
            <a:r>
              <a:rPr lang="en-US" sz="1900" dirty="0">
                <a:latin typeface="+mj-lt"/>
              </a:rPr>
              <a:t>h with a set of N nodes and E edges. Each node is contains a value (</a:t>
            </a:r>
            <a:r>
              <a:rPr lang="en-US" sz="1900" dirty="0" err="1">
                <a:latin typeface="+mj-lt"/>
              </a:rPr>
              <a:t>rvalue</a:t>
            </a:r>
            <a:r>
              <a:rPr lang="en-US" sz="1900" dirty="0">
                <a:latin typeface="+mj-lt"/>
              </a:rPr>
              <a:t>) which denotes the amount of rainfall it received.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r>
              <a:rPr lang="en-US" sz="1900" b="1" dirty="0">
                <a:solidFill>
                  <a:schemeClr val="accent2"/>
                </a:solidFill>
                <a:latin typeface="+mj-lt"/>
              </a:rPr>
              <a:t>Output: </a:t>
            </a:r>
            <a:r>
              <a:rPr lang="en-US" sz="1900" b="0" dirty="0">
                <a:latin typeface="+mj-lt"/>
              </a:rPr>
              <a:t>Modified gradient descent graph where each node contains the accumulated rain in its “</a:t>
            </a:r>
            <a:r>
              <a:rPr lang="en-US" sz="1900" b="0" dirty="0" err="1">
                <a:latin typeface="+mj-lt"/>
              </a:rPr>
              <a:t>rvalue</a:t>
            </a:r>
            <a:r>
              <a:rPr lang="en-US" sz="1900" dirty="0">
                <a:latin typeface="+mj-lt"/>
              </a:rPr>
              <a:t>” attribute.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68145" y="2594035"/>
                <a:ext cx="11281380" cy="4237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dirty="0">
                    <a:latin typeface="+mj-lt"/>
                  </a:rPr>
                  <a:t>Modified-Depth-First (node)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400" b="0" dirty="0">
                    <a:latin typeface="+mj-lt"/>
                  </a:rPr>
                  <a:t>IF node is Null then return -1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400" dirty="0" err="1">
                    <a:latin typeface="+mj-lt"/>
                  </a:rPr>
                  <a:t>Accum_rain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+mj-lt"/>
                  </a:rPr>
                  <a:t> 0</a:t>
                </a:r>
                <a:endParaRPr lang="en-US" sz="2400" b="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400" dirty="0">
                    <a:latin typeface="+mj-lt"/>
                  </a:rPr>
                  <a:t>For all children of node do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3.1</a:t>
                </a:r>
                <a:r>
                  <a:rPr lang="en-US" sz="2400" dirty="0">
                    <a:latin typeface="+mj-lt"/>
                  </a:rPr>
                  <a:t>	If Child’s </a:t>
                </a:r>
                <a:r>
                  <a:rPr lang="en-US" sz="2400" dirty="0" err="1">
                    <a:latin typeface="+mj-lt"/>
                  </a:rPr>
                  <a:t>rvalue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400" b="0" dirty="0">
                    <a:latin typeface="+mj-lt"/>
                  </a:rPr>
                  <a:t>0 </a:t>
                </a:r>
              </a:p>
              <a:p>
                <a:pPr lvl="2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3.1.1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Accum_rain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Accum_rain</a:t>
                </a:r>
                <a:r>
                  <a:rPr lang="en-US" sz="2400" dirty="0">
                    <a:latin typeface="+mj-lt"/>
                  </a:rPr>
                  <a:t> + </a:t>
                </a:r>
                <a:r>
                  <a:rPr lang="en-US" sz="2400" dirty="0"/>
                  <a:t>Modified-Depth-First(child node)</a:t>
                </a:r>
              </a:p>
              <a:p>
                <a:pPr lvl="2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0" dirty="0">
                    <a:solidFill>
                      <a:schemeClr val="accent2"/>
                    </a:solidFill>
                    <a:latin typeface="+mj-lt"/>
                  </a:rPr>
                  <a:t>3.1.2</a:t>
                </a:r>
                <a:r>
                  <a:rPr lang="en-US" sz="2400" b="0" dirty="0">
                    <a:latin typeface="+mj-lt"/>
                  </a:rPr>
                  <a:t> Set Child’s </a:t>
                </a:r>
                <a:r>
                  <a:rPr lang="en-US" sz="2400" b="0" dirty="0" err="1">
                    <a:latin typeface="+mj-lt"/>
                  </a:rPr>
                  <a:t>rvalue</a:t>
                </a:r>
                <a:r>
                  <a:rPr lang="en-US" sz="2400" b="0" dirty="0">
                    <a:latin typeface="+mj-lt"/>
                  </a:rPr>
                  <a:t> to 0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400" b="0" dirty="0">
                    <a:latin typeface="+mj-lt"/>
                  </a:rPr>
                  <a:t>Node </a:t>
                </a:r>
                <a:r>
                  <a:rPr lang="en-US" sz="2400" b="0" dirty="0" err="1">
                    <a:latin typeface="+mj-lt"/>
                  </a:rPr>
                  <a:t>rvalue</a:t>
                </a:r>
                <a:r>
                  <a:rPr lang="en-US" sz="2400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b="0" dirty="0">
                    <a:latin typeface="+mj-lt"/>
                  </a:rPr>
                  <a:t> Node </a:t>
                </a:r>
                <a:r>
                  <a:rPr lang="en-US" sz="2400" b="0" dirty="0" err="1">
                    <a:latin typeface="+mj-lt"/>
                  </a:rPr>
                  <a:t>rvalue</a:t>
                </a:r>
                <a:r>
                  <a:rPr lang="en-US" sz="2400" b="0" dirty="0">
                    <a:latin typeface="+mj-lt"/>
                  </a:rPr>
                  <a:t> + </a:t>
                </a:r>
                <a:r>
                  <a:rPr lang="en-US" sz="2400" b="0" dirty="0" err="1">
                    <a:latin typeface="+mj-lt"/>
                  </a:rPr>
                  <a:t>Accum_rain</a:t>
                </a:r>
                <a:endParaRPr lang="en-US" sz="2400" b="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400" dirty="0">
                    <a:latin typeface="+mj-lt"/>
                  </a:rPr>
                  <a:t>Return Node </a:t>
                </a:r>
                <a:r>
                  <a:rPr lang="en-US" sz="2400" dirty="0" err="1">
                    <a:latin typeface="+mj-lt"/>
                  </a:rPr>
                  <a:t>rvalue</a:t>
                </a:r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5" y="2594035"/>
                <a:ext cx="11281380" cy="4237057"/>
              </a:xfrm>
              <a:prstGeom prst="rect">
                <a:avLst/>
              </a:prstGeom>
              <a:blipFill>
                <a:blip r:embed="rId2"/>
                <a:stretch>
                  <a:fillRect l="-1080" t="-1151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/>
              <a:t>Pseudo-Code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68145" y="733246"/>
                <a:ext cx="11281380" cy="513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>
                    <a:solidFill>
                      <a:schemeClr val="accent2"/>
                    </a:solidFill>
                    <a:latin typeface="+mj-lt"/>
                  </a:rPr>
                  <a:t>Input: </a:t>
                </a:r>
                <a:r>
                  <a:rPr lang="en-US" sz="2200" b="0" dirty="0">
                    <a:latin typeface="+mj-lt"/>
                  </a:rPr>
                  <a:t>Gradient descent grap</a:t>
                </a:r>
                <a:r>
                  <a:rPr lang="en-US" sz="2200" dirty="0">
                    <a:latin typeface="+mj-lt"/>
                  </a:rPr>
                  <a:t>h with a set of N nodes and E edges. Each node is contains a value (</a:t>
                </a:r>
                <a:r>
                  <a:rPr lang="en-US" sz="2200" dirty="0" err="1">
                    <a:latin typeface="+mj-lt"/>
                  </a:rPr>
                  <a:t>rvalue</a:t>
                </a:r>
                <a:r>
                  <a:rPr lang="en-US" sz="2200" dirty="0">
                    <a:latin typeface="+mj-lt"/>
                  </a:rPr>
                  <a:t>) which denotes the amount of rainfall it received.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>
                    <a:solidFill>
                      <a:schemeClr val="accent2"/>
                    </a:solidFill>
                    <a:latin typeface="+mj-lt"/>
                  </a:rPr>
                  <a:t>Output: </a:t>
                </a:r>
                <a:r>
                  <a:rPr lang="en-US" sz="2200" b="0" dirty="0">
                    <a:latin typeface="+mj-lt"/>
                  </a:rPr>
                  <a:t>Modified gradient descent graph where each node contains the accumulated rain in its “</a:t>
                </a:r>
                <a:r>
                  <a:rPr lang="en-US" sz="2200" b="0" dirty="0" err="1">
                    <a:latin typeface="+mj-lt"/>
                  </a:rPr>
                  <a:t>rvalue</a:t>
                </a:r>
                <a:r>
                  <a:rPr lang="en-US" sz="2200" dirty="0">
                    <a:latin typeface="+mj-lt"/>
                  </a:rPr>
                  <a:t>” attribute. </a:t>
                </a:r>
                <a:endParaRPr lang="en-US" sz="2200" b="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endParaRPr lang="en-US" sz="1900" dirty="0"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1" dirty="0">
                    <a:latin typeface="+mj-lt"/>
                  </a:rPr>
                  <a:t>Main Routine</a:t>
                </a:r>
                <a:endParaRPr lang="en-US" sz="2400" b="0" dirty="0">
                  <a:latin typeface="+mj-lt"/>
                </a:endParaRPr>
              </a:p>
              <a:p>
                <a:pPr marL="457200" indent="-27432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400" b="0" dirty="0">
                    <a:latin typeface="+mj-lt"/>
                  </a:rPr>
                  <a:t>While </a:t>
                </a:r>
                <a:r>
                  <a:rPr lang="en-US" sz="2400" dirty="0">
                    <a:latin typeface="+mj-lt"/>
                  </a:rPr>
                  <a:t>there exists a node with a child with non-zero “</a:t>
                </a:r>
                <a:r>
                  <a:rPr lang="en-US" sz="2400" dirty="0" err="1">
                    <a:latin typeface="+mj-lt"/>
                  </a:rPr>
                  <a:t>rvalue</a:t>
                </a:r>
                <a:r>
                  <a:rPr lang="en-US" sz="2400" dirty="0">
                    <a:latin typeface="+mj-lt"/>
                  </a:rPr>
                  <a:t>”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1.1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b="0" dirty="0">
                    <a:latin typeface="+mj-lt"/>
                  </a:rPr>
                  <a:t> For all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+mj-lt"/>
                  </a:rPr>
                  <a:t> in the descent graph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dirty="0">
                    <a:latin typeface="+mj-lt"/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1.1.1</a:t>
                </a:r>
                <a:r>
                  <a:rPr lang="en-US" sz="2400" dirty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</a:rPr>
                  <a:t>has a child with non-zero “</a:t>
                </a:r>
                <a:r>
                  <a:rPr lang="en-US" sz="2400" dirty="0" err="1">
                    <a:latin typeface="+mj-lt"/>
                  </a:rPr>
                  <a:t>rvalue</a:t>
                </a:r>
                <a:r>
                  <a:rPr lang="en-US" sz="2400" dirty="0">
                    <a:latin typeface="+mj-lt"/>
                  </a:rPr>
                  <a:t>”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b="0" dirty="0">
                    <a:latin typeface="+mj-lt"/>
                  </a:rPr>
                  <a:t>	</a:t>
                </a:r>
                <a:r>
                  <a:rPr lang="en-US" sz="2400" b="0" dirty="0">
                    <a:solidFill>
                      <a:schemeClr val="accent2"/>
                    </a:solidFill>
                    <a:latin typeface="+mj-lt"/>
                  </a:rPr>
                  <a:t>1.1.2</a:t>
                </a:r>
                <a:r>
                  <a:rPr lang="en-US" sz="2400" b="0" dirty="0">
                    <a:latin typeface="+mj-lt"/>
                  </a:rPr>
                  <a:t> Modified-Depth-First(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>
                    <a:latin typeface="+mj-lt"/>
                  </a:rPr>
                  <a:t>)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  2. </a:t>
                </a:r>
                <a:r>
                  <a:rPr lang="en-US" sz="2400" dirty="0">
                    <a:latin typeface="+mj-lt"/>
                  </a:rPr>
                  <a:t>Return the accumulated rainfall on all nodes.</a:t>
                </a:r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5" y="733246"/>
                <a:ext cx="11281380" cy="5134739"/>
              </a:xfrm>
              <a:prstGeom prst="rect">
                <a:avLst/>
              </a:prstGeom>
              <a:blipFill>
                <a:blip r:embed="rId2"/>
                <a:stretch>
                  <a:fillRect l="-810" t="-712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0353" y="6065741"/>
            <a:ext cx="581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What is the time complexity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2709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</a:t>
            </a:r>
          </a:p>
        </p:txBody>
      </p:sp>
      <p:pic>
        <p:nvPicPr>
          <p:cNvPr id="1026" name="Picture 2" descr="http://www.linbo.me/wp-content/uploads/2014/10/t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63" y="4003590"/>
            <a:ext cx="4914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84" y="906162"/>
            <a:ext cx="6942929" cy="29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96790" y="1576873"/>
          <a:ext cx="2827176" cy="184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i="0" dirty="0">
                          <a:latin typeface="+mj-lt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51969" y="1623526"/>
            <a:ext cx="70620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0 – White</a:t>
            </a:r>
          </a:p>
          <a:p>
            <a:r>
              <a:rPr lang="en-US" sz="2300" dirty="0"/>
              <a:t>1 – Black</a:t>
            </a:r>
          </a:p>
          <a:p>
            <a:r>
              <a:rPr lang="en-US" sz="2300" dirty="0"/>
              <a:t>N(p)  = Sum of neighbors of p</a:t>
            </a:r>
          </a:p>
          <a:p>
            <a:r>
              <a:rPr lang="en-US" sz="2300" dirty="0"/>
              <a:t>T(p) = Count of number of transitions from 0 to 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985084" y="3707363"/>
          <a:ext cx="2827176" cy="184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i="0" dirty="0">
                          <a:latin typeface="+mj-lt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428792" y="3962835"/>
            <a:ext cx="1996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18849" y="3934625"/>
            <a:ext cx="0" cy="1392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28792" y="5234473"/>
            <a:ext cx="1996751" cy="93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335486" y="3934625"/>
            <a:ext cx="1" cy="12998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989747" y="4399883"/>
            <a:ext cx="132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T(p) = 1</a:t>
            </a:r>
          </a:p>
        </p:txBody>
      </p:sp>
    </p:spTree>
    <p:extLst>
      <p:ext uri="{BB962C8B-B14F-4D97-AF65-F5344CB8AC3E}">
        <p14:creationId xmlns:p14="http://schemas.microsoft.com/office/powerpoint/2010/main" val="17708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52208298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52208298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56461" y="219429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Grid Structures For Geometric Domains</a:t>
            </a:r>
            <a:endParaRPr lang="en-US" sz="3600" dirty="0"/>
          </a:p>
        </p:txBody>
      </p:sp>
      <p:pic>
        <p:nvPicPr>
          <p:cNvPr id="5" name="Picture 4" descr="grid_struct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3" y="981954"/>
            <a:ext cx="3576477" cy="3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id_struct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27" y="990743"/>
            <a:ext cx="3567599" cy="35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13528" y="4727499"/>
            <a:ext cx="28797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B050"/>
                </a:solidFill>
              </a:rPr>
              <a:t>A structure that forms a geometric domain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39123" y="4727499"/>
            <a:ext cx="3427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A structure that does not form a geometric domain</a:t>
            </a:r>
          </a:p>
        </p:txBody>
      </p:sp>
    </p:spTree>
    <p:extLst>
      <p:ext uri="{BB962C8B-B14F-4D97-AF65-F5344CB8AC3E}">
        <p14:creationId xmlns:p14="http://schemas.microsoft.com/office/powerpoint/2010/main" val="26192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46704275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endParaRPr kumimoji="0" lang="en-US" altLang="en-US" sz="19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46704275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56461" y="219429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472854404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56461" y="219429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4853734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3472592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845889858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434966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344868585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434966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4278334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434966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62387141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27645" y="5226746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49072864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09880" y="2194299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9546" y="3548730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09880" y="4351163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Discretization For Geometric Domain</a:t>
            </a:r>
            <a:endParaRPr lang="en-US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7805" y="1007707"/>
            <a:ext cx="10900145" cy="76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i="1">
                <a:solidFill>
                  <a:schemeClr val="accent2"/>
                </a:solidFill>
              </a:rPr>
              <a:t>Discretization</a:t>
            </a:r>
            <a:r>
              <a:rPr lang="en-US" altLang="en-US"/>
              <a:t>: moving data from a continuous to a discrete domain (some precision will be lost)</a:t>
            </a:r>
            <a:endParaRPr lang="en-US" altLang="en-US" dirty="0"/>
          </a:p>
        </p:txBody>
      </p:sp>
      <p:pic>
        <p:nvPicPr>
          <p:cNvPr id="10" name="Picture 5" descr="drifting_lin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81" y="1856792"/>
            <a:ext cx="3718079" cy="37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rifting_line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83" y="1856792"/>
            <a:ext cx="3735061" cy="37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0175" y="5653407"/>
            <a:ext cx="48566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Can snap the intersection point to a nearest gird point? Point x in this example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007284" y="5591853"/>
            <a:ext cx="50124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May not always work. Here the intersection point change its location with respect to line </a:t>
            </a:r>
            <a:r>
              <a:rPr lang="en-US" altLang="en-US" sz="2400" b="1" dirty="0" err="1">
                <a:solidFill>
                  <a:srgbClr val="FF0000"/>
                </a:solidFill>
              </a:rPr>
              <a:t>ef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9546" y="5704101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Raster Thinning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11912" y="3562764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9546" y="5704101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011912" y="0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/>
              <a:t>Perform Thinning on this image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68742" y="193083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8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5192754" y="955718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53379199"/>
                  </p:ext>
                </p:extLst>
              </p:nvPr>
            </p:nvGraphicFramePr>
            <p:xfrm>
              <a:off x="5192754" y="955718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13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790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00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30741" y="2993831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Geometric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5707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22504" y="184728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Range Queries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592" y="1931941"/>
            <a:ext cx="3833620" cy="2336771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45429" y="2977978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1780" y="2290623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6629" y="3363643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98925" y="2718234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51261" y="2601601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27326" y="3858166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73160" y="3491118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71257" y="4763234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26629" y="4629452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16724" y="2834866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00311" y="4091431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30685" y="4870362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5313" y="4996499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6898" y="3768726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1257" y="3211243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19372" y="2925797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30684" y="3548657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55836" y="2481835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7101" y="1206811"/>
            <a:ext cx="2289111" cy="6494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Range defined by the rectangle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37142" y="5587392"/>
            <a:ext cx="5987059" cy="603083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Retrieve all points inside the rectangle</a:t>
            </a:r>
          </a:p>
        </p:txBody>
      </p:sp>
    </p:spTree>
    <p:extLst>
      <p:ext uri="{BB962C8B-B14F-4D97-AF65-F5344CB8AC3E}">
        <p14:creationId xmlns:p14="http://schemas.microsoft.com/office/powerpoint/2010/main" val="2137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22504" y="184728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Nearest Neighbor Queries</a:t>
            </a:r>
          </a:p>
        </p:txBody>
      </p:sp>
      <p:sp>
        <p:nvSpPr>
          <p:cNvPr id="25" name="Oval 24"/>
          <p:cNvSpPr/>
          <p:nvPr/>
        </p:nvSpPr>
        <p:spPr>
          <a:xfrm>
            <a:off x="4245429" y="2977978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1780" y="2290623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26629" y="3363643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98925" y="2718234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51261" y="2601601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627326" y="3858166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73160" y="3491118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71257" y="4763234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6629" y="4629452"/>
            <a:ext cx="223935" cy="23326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16724" y="2834866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00311" y="4091431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30685" y="4870362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75313" y="4996499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66898" y="3768726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71257" y="3211243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19372" y="2925797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30684" y="3548657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55836" y="2481835"/>
            <a:ext cx="615821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48827" y="5594689"/>
            <a:ext cx="4475500" cy="1011923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Retrieve closest two points to the query point</a:t>
            </a:r>
          </a:p>
        </p:txBody>
      </p:sp>
      <p:sp>
        <p:nvSpPr>
          <p:cNvPr id="46" name="Oval 45"/>
          <p:cNvSpPr/>
          <p:nvPr/>
        </p:nvSpPr>
        <p:spPr>
          <a:xfrm>
            <a:off x="5418553" y="3392499"/>
            <a:ext cx="223935" cy="233265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05749" y="3679287"/>
            <a:ext cx="1186352" cy="412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29767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981200" y="1092201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/>
              <a:t> </a:t>
            </a:r>
            <a:endParaRPr lang="en-US" altLang="en-US" sz="280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9" t="5316"/>
          <a:stretch>
            <a:fillRect/>
          </a:stretch>
        </p:blipFill>
        <p:spPr bwMode="auto">
          <a:xfrm>
            <a:off x="7010400" y="1441451"/>
            <a:ext cx="515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218" y="6392724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2218" y="1584326"/>
            <a:ext cx="5029200" cy="3962400"/>
          </a:xfrm>
        </p:spPr>
      </p:pic>
      <p:sp>
        <p:nvSpPr>
          <p:cNvPr id="3" name="Arrow: Right 2"/>
          <p:cNvSpPr/>
          <p:nvPr/>
        </p:nvSpPr>
        <p:spPr>
          <a:xfrm>
            <a:off x="5665304" y="3194051"/>
            <a:ext cx="1345096" cy="7429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09613" y="1075578"/>
            <a:ext cx="1045201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+mj-lt"/>
              </a:rPr>
              <a:t>Every node (except leaves) represents a hyperplane that divides the space into two parts.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+mj-lt"/>
              </a:rPr>
              <a:t>Points to the left (right) of this hyperplane represent the left (right) sub-tree of that node.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9" t="5316"/>
          <a:stretch>
            <a:fillRect/>
          </a:stretch>
        </p:blipFill>
        <p:spPr bwMode="auto">
          <a:xfrm>
            <a:off x="6896013" y="3084045"/>
            <a:ext cx="42656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000125" y="3321050"/>
            <a:ext cx="3692525" cy="2922588"/>
            <a:chOff x="457200" y="2819400"/>
            <a:chExt cx="2095500" cy="2222500"/>
          </a:xfrm>
        </p:grpSpPr>
        <p:sp>
          <p:nvSpPr>
            <p:cNvPr id="7" name="Oval 6"/>
            <p:cNvSpPr/>
            <p:nvPr/>
          </p:nvSpPr>
          <p:spPr>
            <a:xfrm>
              <a:off x="457200" y="34036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12800" y="33655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8800" y="39497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06600" y="39878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35560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49400" y="33655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1200" y="43561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3538538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" y="35560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70100" y="43561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1200" y="41021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52600" y="39878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37084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51100" y="35687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63600" y="45085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98600" y="45466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1308100" y="2819400"/>
              <a:ext cx="38100" cy="2222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3" name="TextBox 23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</a:t>
              </a:r>
              <a:r>
                <a:rPr lang="en-US" altLang="en-US" baseline="-25000"/>
                <a:t>left</a:t>
              </a:r>
              <a:endParaRPr lang="en-US" altLang="en-US"/>
            </a:p>
          </p:txBody>
        </p:sp>
        <p:sp>
          <p:nvSpPr>
            <p:cNvPr id="40984" name="TextBox 24"/>
            <p:cNvSpPr txBox="1">
              <a:spLocks noChangeArrowheads="1"/>
            </p:cNvSpPr>
            <p:nvPr/>
          </p:nvSpPr>
          <p:spPr bwMode="auto">
            <a:xfrm>
              <a:off x="1600200" y="2919968"/>
              <a:ext cx="6367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</a:t>
              </a:r>
              <a:r>
                <a:rPr lang="en-US" altLang="en-US" baseline="-25000"/>
                <a:t>right</a:t>
              </a:r>
              <a:endParaRPr lang="en-US" altLang="en-US"/>
            </a:p>
          </p:txBody>
        </p:sp>
      </p:grp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2218" y="6392724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10137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866774" y="1153181"/>
            <a:ext cx="108775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  <a:latin typeface="+mj-lt"/>
              </a:rPr>
              <a:t>As we move down the tree, we divide the space along alternating (but not always) axis-aligned hyperplanes: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6773" y="2576068"/>
            <a:ext cx="1035843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800" u="sng" kern="0" dirty="0">
                <a:solidFill>
                  <a:srgbClr val="000000"/>
                </a:solidFill>
                <a:latin typeface="+mj-lt"/>
              </a:rPr>
              <a:t>Split by x-coordinate</a:t>
            </a:r>
            <a:r>
              <a:rPr lang="en-US" sz="2800" i="1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+mj-lt"/>
              </a:rPr>
              <a:t>split by a vertical line that has (ideally) half the points left or on, and half  right.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en-US" sz="2800" kern="0" dirty="0">
              <a:solidFill>
                <a:srgbClr val="000000"/>
              </a:solidFill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800" u="sng" kern="0" dirty="0">
                <a:solidFill>
                  <a:srgbClr val="000000"/>
                </a:solidFill>
                <a:latin typeface="+mj-lt"/>
              </a:rPr>
              <a:t>Split by y-coordinate</a:t>
            </a:r>
            <a:r>
              <a:rPr lang="en-US" sz="2800" i="1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+mj-lt"/>
              </a:rPr>
              <a:t>split by a horizontal line that has (ideally) half the points below or on and half above.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218" y="6392724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1665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57" y="1753715"/>
            <a:ext cx="9308141" cy="47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8832852" y="198921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613" y="864542"/>
            <a:ext cx="1070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x-coordinate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vertical line that has approximately half the points left or on, and half right.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40200" y="2220049"/>
            <a:ext cx="17463" cy="3908844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  <p:sp>
        <p:nvSpPr>
          <p:cNvPr id="12" name="Oval 11"/>
          <p:cNvSpPr/>
          <p:nvPr/>
        </p:nvSpPr>
        <p:spPr>
          <a:xfrm>
            <a:off x="2987510" y="28432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72050" y="3328012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0287" y="282325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7056" y="411531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6453" y="36384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58298" y="4670355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63696" y="416602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83176" y="490449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1456" y="44179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5342" y="286475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758007" y="1453089"/>
            <a:ext cx="2199839" cy="10972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Points on the line go to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4098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Discretization – Drifting problem</a:t>
            </a:r>
            <a:endParaRPr lang="en-US" sz="3600" dirty="0"/>
          </a:p>
        </p:txBody>
      </p:sp>
      <p:pic>
        <p:nvPicPr>
          <p:cNvPr id="8" name="Picture 4" descr="drifting_line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30" y="1119674"/>
            <a:ext cx="3917204" cy="39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rifting_line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49" y="1119674"/>
            <a:ext cx="3844212" cy="38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8069" y="5148844"/>
            <a:ext cx="4285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The chain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axyzb</a:t>
            </a:r>
            <a:r>
              <a:rPr lang="en-US" altLang="en-US" sz="2400" b="1" dirty="0">
                <a:solidFill>
                  <a:srgbClr val="FF0000"/>
                </a:solidFill>
              </a:rPr>
              <a:t> has strayed well away from the original line segment </a:t>
            </a:r>
            <a:r>
              <a:rPr lang="en-US" altLang="en-US" sz="2400" b="1" i="1" dirty="0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257949" y="5148844"/>
            <a:ext cx="4307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Say we go ahead snapping  the intersection point to the grid point x anyways</a:t>
            </a:r>
            <a:endParaRPr lang="en-US" alt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57" y="1753715"/>
            <a:ext cx="9308141" cy="47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8832852" y="198921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613" y="864542"/>
            <a:ext cx="1070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y-coordinate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horizontal line that has approximately half the points left or on, and half right.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40200" y="2220049"/>
            <a:ext cx="17463" cy="3908844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  <p:sp>
        <p:nvSpPr>
          <p:cNvPr id="12" name="Oval 11"/>
          <p:cNvSpPr/>
          <p:nvPr/>
        </p:nvSpPr>
        <p:spPr>
          <a:xfrm>
            <a:off x="2987510" y="28432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72050" y="3328012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0287" y="282325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7056" y="411531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6453" y="36384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58298" y="4670355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63696" y="416602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83176" y="490449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1456" y="44179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5342" y="286475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9941290" y="261303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7005644" y="2709794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157663" y="4166021"/>
            <a:ext cx="1800225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57438" y="3695564"/>
            <a:ext cx="1800225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758007" y="1453089"/>
            <a:ext cx="2199839" cy="10972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Points on the line go to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2713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57" y="1753715"/>
            <a:ext cx="9308141" cy="47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8832852" y="198921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613" y="864542"/>
            <a:ext cx="1070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x-coordinate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vertical line that has approximately half the points left or on, and half right.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40200" y="2220049"/>
            <a:ext cx="17463" cy="3908844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  <p:sp>
        <p:nvSpPr>
          <p:cNvPr id="12" name="Oval 11"/>
          <p:cNvSpPr/>
          <p:nvPr/>
        </p:nvSpPr>
        <p:spPr>
          <a:xfrm>
            <a:off x="2987510" y="28432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72050" y="3328012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0287" y="282325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7056" y="411531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6453" y="36384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58298" y="4670355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63696" y="416602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83176" y="490449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1456" y="44179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5342" y="286475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9941290" y="261303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7005644" y="2709794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157663" y="4166021"/>
            <a:ext cx="1800225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57438" y="3695564"/>
            <a:ext cx="1800225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496344" y="353717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8051864" y="347681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9104498" y="347681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0631094" y="3559195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545277" y="3816166"/>
            <a:ext cx="19368" cy="2182668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67071" y="4191134"/>
            <a:ext cx="19368" cy="2182668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68345" y="1982996"/>
            <a:ext cx="19368" cy="2182668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71568" y="1791028"/>
            <a:ext cx="26090" cy="1904536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9758007" y="1453089"/>
            <a:ext cx="2199839" cy="10972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Points on the line go to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6866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57" y="1753715"/>
            <a:ext cx="9308141" cy="47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8832852" y="198921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613" y="864542"/>
            <a:ext cx="1070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y-coordinate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horizontal line that has approximately half the points left or on, and half right.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40200" y="2220049"/>
            <a:ext cx="17463" cy="3908844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01599"/>
            <a:ext cx="10515600" cy="744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  <p:sp>
        <p:nvSpPr>
          <p:cNvPr id="12" name="Oval 11"/>
          <p:cNvSpPr/>
          <p:nvPr/>
        </p:nvSpPr>
        <p:spPr>
          <a:xfrm>
            <a:off x="2987510" y="28432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72050" y="3328012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0287" y="282325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7056" y="411531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6453" y="363841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58298" y="4670355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63696" y="416602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83176" y="490449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1456" y="44179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5342" y="286475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9941290" y="261303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7005644" y="2709794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157663" y="4166021"/>
            <a:ext cx="1800225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57438" y="3695564"/>
            <a:ext cx="1800225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496344" y="353717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8051864" y="347681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9104498" y="347681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0631094" y="3559195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545277" y="3816166"/>
            <a:ext cx="19368" cy="2182668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67071" y="4191134"/>
            <a:ext cx="19368" cy="2182668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68345" y="1982996"/>
            <a:ext cx="19368" cy="2182668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71568" y="1791028"/>
            <a:ext cx="26090" cy="1904536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58073" y="4315336"/>
            <a:ext cx="1800225" cy="0"/>
          </a:xfrm>
          <a:prstGeom prst="line">
            <a:avLst/>
          </a:prstGeom>
          <a:ln w="44450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57663" y="4988115"/>
            <a:ext cx="1039101" cy="9403"/>
          </a:xfrm>
          <a:prstGeom prst="line">
            <a:avLst/>
          </a:prstGeom>
          <a:ln w="44450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6100530" y="4356358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8722492" y="4277598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758007" y="1453089"/>
            <a:ext cx="2199839" cy="10972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Points on the line go to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23096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09625" y="207964"/>
            <a:ext cx="10515600" cy="592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KD Tree Node Structure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809624" y="1252538"/>
            <a:ext cx="10063163" cy="4530725"/>
          </a:xfrm>
        </p:spPr>
        <p:txBody>
          <a:bodyPr/>
          <a:lstStyle/>
          <a:p>
            <a:r>
              <a:rPr lang="en-US" altLang="en-US" dirty="0"/>
              <a:t>A KD-tree node has 5 fields</a:t>
            </a:r>
          </a:p>
          <a:p>
            <a:pPr lvl="1"/>
            <a:r>
              <a:rPr lang="en-US" altLang="en-US" dirty="0"/>
              <a:t>Splitting axis</a:t>
            </a:r>
          </a:p>
          <a:p>
            <a:pPr lvl="1"/>
            <a:r>
              <a:rPr lang="en-US" altLang="en-US" dirty="0"/>
              <a:t>Splitting value</a:t>
            </a:r>
          </a:p>
          <a:p>
            <a:pPr lvl="1"/>
            <a:r>
              <a:rPr lang="en-US" altLang="en-US" dirty="0"/>
              <a:t>Data </a:t>
            </a:r>
          </a:p>
          <a:p>
            <a:pPr lvl="1"/>
            <a:r>
              <a:rPr lang="en-US" altLang="en-US" dirty="0"/>
              <a:t>Left pointer</a:t>
            </a:r>
          </a:p>
          <a:p>
            <a:pPr lvl="1"/>
            <a:r>
              <a:rPr lang="en-US" altLang="en-US" dirty="0"/>
              <a:t>Right pointer</a:t>
            </a:r>
          </a:p>
          <a:p>
            <a:endParaRPr lang="en-US" alt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1"/>
          <a:stretch>
            <a:fillRect/>
          </a:stretch>
        </p:blipFill>
        <p:spPr bwMode="auto">
          <a:xfrm>
            <a:off x="6067425" y="1252538"/>
            <a:ext cx="5953125" cy="531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4724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95337" y="207962"/>
            <a:ext cx="10515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KD Tree Splitting Strategies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938213" y="1160464"/>
            <a:ext cx="10920412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 Divide by finding median</a:t>
            </a:r>
          </a:p>
          <a:p>
            <a:pPr lvl="1">
              <a:defRPr/>
            </a:pPr>
            <a:r>
              <a:rPr lang="en-US" dirty="0"/>
              <a:t>Assumes all the points are available ahead of time.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Divide perpendicular to the axis with widest spread</a:t>
            </a:r>
          </a:p>
          <a:p>
            <a:pPr lvl="1">
              <a:defRPr/>
            </a:pPr>
            <a:r>
              <a:rPr lang="en-US" dirty="0"/>
              <a:t>Split axes might not alternate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And many more….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318" y="641214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25757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09625" y="1079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467" y="1585913"/>
            <a:ext cx="10095395" cy="5214057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10860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199" y="1766888"/>
            <a:ext cx="10210801" cy="5091112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30954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09650" y="1365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637" y="1798639"/>
            <a:ext cx="10012363" cy="491248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31560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66775" y="1079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1778002"/>
            <a:ext cx="10167937" cy="4990424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30664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966787" y="1079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650999"/>
            <a:ext cx="10186012" cy="5078413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11699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Green Yao Algorithm for Drifting problem</a:t>
            </a:r>
            <a:endParaRPr lang="en-US" sz="3600" dirty="0"/>
          </a:p>
        </p:txBody>
      </p:sp>
      <p:pic>
        <p:nvPicPr>
          <p:cNvPr id="9" name="Picture 5" descr="green_ya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76" y="2628652"/>
            <a:ext cx="3726219" cy="37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262465" y="4282751"/>
            <a:ext cx="1614196" cy="46653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210937" y="4077478"/>
            <a:ext cx="93307" cy="8397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7806" y="1007707"/>
            <a:ext cx="10900145" cy="1380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Imagine pegs put on the grid points. </a:t>
            </a:r>
          </a:p>
          <a:p>
            <a:r>
              <a:rPr lang="en-US" altLang="en-US" dirty="0"/>
              <a:t>Lines are imagined to be rubber strings</a:t>
            </a:r>
          </a:p>
          <a:p>
            <a:r>
              <a:rPr lang="en-US" altLang="en-US" dirty="0"/>
              <a:t>Lines can be stretched to include a point, but not cross a peg.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2388637"/>
            <a:ext cx="3928057" cy="43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092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476" y="1763714"/>
            <a:ext cx="9739312" cy="4967091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14645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966787" y="122238"/>
            <a:ext cx="10515600" cy="1049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301" y="1739900"/>
            <a:ext cx="9904804" cy="4846638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38747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66775" y="1365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6463" y="1841499"/>
            <a:ext cx="9873978" cy="4759325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15667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23950" y="1079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Example – using median</a:t>
            </a:r>
            <a:br>
              <a:rPr lang="en-US" altLang="en-US" sz="3600" dirty="0"/>
            </a:br>
            <a:r>
              <a:rPr lang="en-US" altLang="en-US" sz="3600" dirty="0"/>
              <a:t>(data stored at the leaves)</a:t>
            </a:r>
            <a:endParaRPr lang="en-US" altLang="en-US" sz="3800" dirty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741" y="1554277"/>
            <a:ext cx="9972041" cy="47942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555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58512" y="106921"/>
            <a:ext cx="10515600" cy="61517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Region of node </a:t>
            </a:r>
            <a:r>
              <a:rPr lang="en-US" sz="3600" b="1" dirty="0">
                <a:solidFill>
                  <a:schemeClr val="accent2"/>
                </a:solidFill>
              </a:rPr>
              <a:t>v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1500" y="979762"/>
            <a:ext cx="8772524" cy="4804001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099747" y="5898551"/>
            <a:ext cx="8644453" cy="9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Region(v) </a:t>
            </a:r>
            <a:r>
              <a:rPr lang="en-US" sz="2800" dirty="0"/>
              <a:t>: the subtree rooted at </a:t>
            </a:r>
            <a:r>
              <a:rPr lang="en-US" sz="2800" b="1" dirty="0">
                <a:solidFill>
                  <a:schemeClr val="accent2"/>
                </a:solidFill>
              </a:rPr>
              <a:t>v</a:t>
            </a:r>
            <a:r>
              <a:rPr lang="en-US" sz="2800" dirty="0"/>
              <a:t> stores the points in black dots</a:t>
            </a:r>
          </a:p>
        </p:txBody>
      </p:sp>
    </p:spTree>
    <p:extLst>
      <p:ext uri="{BB962C8B-B14F-4D97-AF65-F5344CB8AC3E}">
        <p14:creationId xmlns:p14="http://schemas.microsoft.com/office/powerpoint/2010/main" val="21866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0" y="1036710"/>
            <a:ext cx="4713420" cy="543258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241526"/>
            <a:ext cx="10515600" cy="54542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KD Trees – Range Search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9" y="1238193"/>
            <a:ext cx="5951536" cy="4800600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Need only search nodes whose region intersects query region.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600" dirty="0"/>
              <a:t>Report all points in subtrees whose regions are entirely contained in query range.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600" dirty="0"/>
              <a:t>If a region is partially contained in the query range check points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8118278" y="2789814"/>
            <a:ext cx="2905218" cy="1923098"/>
          </a:xfrm>
          <a:prstGeom prst="rect">
            <a:avLst/>
          </a:prstGeom>
          <a:noFill/>
          <a:ln w="412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TextBox 1"/>
          <p:cNvSpPr txBox="1">
            <a:spLocks noChangeArrowheads="1"/>
          </p:cNvSpPr>
          <p:nvPr/>
        </p:nvSpPr>
        <p:spPr bwMode="auto">
          <a:xfrm>
            <a:off x="7827963" y="767568"/>
            <a:ext cx="210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query range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59852" y="1220731"/>
            <a:ext cx="355573" cy="1569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5431" y="6469291"/>
            <a:ext cx="6374296" cy="331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Slide adapted from </a:t>
            </a:r>
            <a:r>
              <a:rPr lang="en-US" dirty="0" err="1"/>
              <a:t>Dr</a:t>
            </a:r>
            <a:r>
              <a:rPr lang="en-US" dirty="0"/>
              <a:t> George </a:t>
            </a:r>
            <a:r>
              <a:rPr lang="en-US" dirty="0" err="1"/>
              <a:t>Bebis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 Nevada</a:t>
            </a:r>
          </a:p>
        </p:txBody>
      </p:sp>
    </p:spTree>
    <p:extLst>
      <p:ext uri="{BB962C8B-B14F-4D97-AF65-F5344CB8AC3E}">
        <p14:creationId xmlns:p14="http://schemas.microsoft.com/office/powerpoint/2010/main" val="38156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2462" y="141030"/>
            <a:ext cx="10515600" cy="8293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/>
              <a:t>KD-tree: range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52462" y="1170416"/>
            <a:ext cx="11353800" cy="546074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Recursive procedure starting from </a:t>
            </a:r>
            <a:r>
              <a:rPr lang="en-US" b="1" dirty="0">
                <a:solidFill>
                  <a:schemeClr val="accent2"/>
                </a:solidFill>
              </a:rPr>
              <a:t>v = root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err="1">
                <a:solidFill>
                  <a:srgbClr val="FF0000"/>
                </a:solidFill>
              </a:rPr>
              <a:t>SearchKDtree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accent2"/>
                </a:solidFill>
              </a:rPr>
              <a:t>(v, query rectangle R)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ED7D31"/>
                </a:solidFill>
              </a:rPr>
              <a:t>1</a:t>
            </a:r>
            <a:r>
              <a:rPr lang="en-US" sz="2600" dirty="0"/>
              <a:t>. 	</a:t>
            </a:r>
            <a:r>
              <a:rPr lang="en-US" sz="2600" b="1" dirty="0">
                <a:solidFill>
                  <a:srgbClr val="ED7D31"/>
                </a:solidFill>
              </a:rPr>
              <a:t>If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2"/>
                </a:solidFill>
              </a:rPr>
              <a:t>v</a:t>
            </a:r>
            <a:r>
              <a:rPr lang="en-US" sz="2600" dirty="0"/>
              <a:t> is a leaf, then report the points stored in </a:t>
            </a:r>
            <a:r>
              <a:rPr lang="en-US" sz="2600" b="1" dirty="0">
                <a:solidFill>
                  <a:schemeClr val="accent2"/>
                </a:solidFill>
              </a:rPr>
              <a:t>v</a:t>
            </a:r>
            <a:r>
              <a:rPr lang="en-US" sz="2600" dirty="0"/>
              <a:t> if it lies in </a:t>
            </a:r>
            <a:r>
              <a:rPr lang="en-US" sz="2600" b="1" dirty="0">
                <a:solidFill>
                  <a:schemeClr val="accent2"/>
                </a:solidFill>
              </a:rPr>
              <a:t>R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ED7D31"/>
                </a:solidFill>
              </a:rPr>
              <a:t>2</a:t>
            </a:r>
            <a:r>
              <a:rPr lang="en-US" sz="2600" dirty="0"/>
              <a:t>.  </a:t>
            </a:r>
            <a:r>
              <a:rPr lang="en-US" sz="2600" b="1" dirty="0">
                <a:solidFill>
                  <a:srgbClr val="ED7D31"/>
                </a:solidFill>
              </a:rPr>
              <a:t>Else</a:t>
            </a:r>
          </a:p>
          <a:p>
            <a:pPr marL="91440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ED7D31"/>
                </a:solidFill>
              </a:rPr>
              <a:t>2.1   if </a:t>
            </a:r>
            <a:r>
              <a:rPr lang="en-US" sz="2600" dirty="0"/>
              <a:t>Region(</a:t>
            </a:r>
            <a:r>
              <a:rPr lang="en-US" sz="2600" dirty="0" err="1"/>
              <a:t>lc</a:t>
            </a:r>
            <a:r>
              <a:rPr lang="en-US" sz="2600" dirty="0"/>
              <a:t>(v)) is contained in </a:t>
            </a:r>
            <a:r>
              <a:rPr lang="en-US" sz="2600" b="1" dirty="0">
                <a:solidFill>
                  <a:schemeClr val="accent2"/>
                </a:solidFill>
              </a:rPr>
              <a:t>R</a:t>
            </a:r>
            <a:r>
              <a:rPr lang="en-US" sz="2600" dirty="0"/>
              <a:t>, then report all points in the 	subtree(v).</a:t>
            </a:r>
          </a:p>
          <a:p>
            <a:pPr marL="91440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ED7D31"/>
                </a:solidFill>
              </a:rPr>
              <a:t>2.2</a:t>
            </a:r>
            <a:r>
              <a:rPr lang="en-US" sz="2600" b="1" dirty="0">
                <a:solidFill>
                  <a:schemeClr val="accent2"/>
                </a:solidFill>
              </a:rPr>
              <a:t>  Else  If </a:t>
            </a:r>
            <a:r>
              <a:rPr lang="en-US" sz="2600" dirty="0"/>
              <a:t>Region(</a:t>
            </a:r>
            <a:r>
              <a:rPr lang="en-US" sz="2600" dirty="0" err="1"/>
              <a:t>lc</a:t>
            </a:r>
            <a:r>
              <a:rPr lang="en-US" sz="2600" dirty="0"/>
              <a:t>(v)) intersects with </a:t>
            </a:r>
            <a:r>
              <a:rPr lang="en-US" sz="2600" b="1" dirty="0">
                <a:solidFill>
                  <a:srgbClr val="ED7D31"/>
                </a:solidFill>
              </a:rPr>
              <a:t>R</a:t>
            </a:r>
            <a:r>
              <a:rPr lang="en-US" sz="2600" dirty="0"/>
              <a:t>, then 					</a:t>
            </a:r>
            <a:r>
              <a:rPr lang="en-US" sz="2600" dirty="0" err="1"/>
              <a:t>SearchKDtree</a:t>
            </a:r>
            <a:r>
              <a:rPr lang="en-US" sz="2600" dirty="0"/>
              <a:t>(</a:t>
            </a:r>
            <a:r>
              <a:rPr lang="en-US" sz="2600" dirty="0" err="1"/>
              <a:t>lc</a:t>
            </a:r>
            <a:r>
              <a:rPr lang="en-US" sz="2600" dirty="0"/>
              <a:t>(v), </a:t>
            </a:r>
            <a:r>
              <a:rPr lang="en-US" sz="2600" b="1" dirty="0">
                <a:solidFill>
                  <a:srgbClr val="ED7D31"/>
                </a:solidFill>
              </a:rPr>
              <a:t>R</a:t>
            </a:r>
            <a:r>
              <a:rPr lang="en-US" sz="2600" dirty="0"/>
              <a:t>)</a:t>
            </a:r>
          </a:p>
          <a:p>
            <a:pPr marL="914400" lvl="2" indent="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ED7D31"/>
                </a:solidFill>
              </a:rPr>
              <a:t>2.3</a:t>
            </a:r>
            <a:r>
              <a:rPr lang="en-US" sz="2600" dirty="0"/>
              <a:t>  </a:t>
            </a:r>
            <a:r>
              <a:rPr lang="en-US" sz="2600" b="1" dirty="0">
                <a:solidFill>
                  <a:srgbClr val="ED7D31"/>
                </a:solidFill>
              </a:rPr>
              <a:t>If </a:t>
            </a:r>
            <a:r>
              <a:rPr lang="en-US" sz="2600" dirty="0"/>
              <a:t>Region(</a:t>
            </a:r>
            <a:r>
              <a:rPr lang="en-US" sz="2600" dirty="0" err="1"/>
              <a:t>rc</a:t>
            </a:r>
            <a:r>
              <a:rPr lang="en-US" sz="2600" dirty="0"/>
              <a:t>(v)) is contained in R, then report all points  	in the subtree(v). intersects </a:t>
            </a:r>
            <a:r>
              <a:rPr lang="en-US" sz="2600" b="1" dirty="0">
                <a:solidFill>
                  <a:schemeClr val="accent2"/>
                </a:solidFill>
              </a:rPr>
              <a:t>R</a:t>
            </a:r>
            <a:endParaRPr lang="en-US" sz="2600" dirty="0"/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ED7D31"/>
                </a:solidFill>
              </a:rPr>
              <a:t>2. 4 Else if </a:t>
            </a:r>
            <a:r>
              <a:rPr lang="en-US" sz="2600" dirty="0"/>
              <a:t>Region(</a:t>
            </a:r>
            <a:r>
              <a:rPr lang="en-US" sz="2600" dirty="0" err="1"/>
              <a:t>rc</a:t>
            </a:r>
            <a:r>
              <a:rPr lang="en-US" sz="2600" dirty="0"/>
              <a:t>(v))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dirty="0"/>
              <a:t>intersects </a:t>
            </a:r>
            <a:r>
              <a:rPr lang="en-US" sz="2600" b="1" dirty="0">
                <a:solidFill>
                  <a:schemeClr val="accent2"/>
                </a:solidFill>
              </a:rPr>
              <a:t>R</a:t>
            </a:r>
            <a:r>
              <a:rPr lang="en-US" sz="2600" dirty="0"/>
              <a:t>, then </a:t>
            </a:r>
            <a:r>
              <a:rPr lang="en-US" sz="2600" dirty="0" err="1"/>
              <a:t>SearchKDtree</a:t>
            </a:r>
            <a:r>
              <a:rPr lang="en-US" sz="2600" dirty="0"/>
              <a:t>(</a:t>
            </a:r>
            <a:r>
              <a:rPr lang="en-US" sz="2600" dirty="0" err="1"/>
              <a:t>rc</a:t>
            </a:r>
            <a:r>
              <a:rPr lang="en-US" sz="2600" dirty="0"/>
              <a:t>(v), </a:t>
            </a:r>
            <a:r>
              <a:rPr lang="en-US" sz="2600" b="1" dirty="0">
                <a:solidFill>
                  <a:srgbClr val="ED7D31"/>
                </a:solidFill>
              </a:rPr>
              <a:t>R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94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</a:rPr>
              <a:t>L9,P6</a:t>
            </a:r>
          </a:p>
        </p:txBody>
      </p:sp>
    </p:spTree>
    <p:extLst>
      <p:ext uri="{BB962C8B-B14F-4D97-AF65-F5344CB8AC3E}">
        <p14:creationId xmlns:p14="http://schemas.microsoft.com/office/powerpoint/2010/main" val="40519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4076" y="1721708"/>
            <a:ext cx="1856238" cy="5377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Query Rectangle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09598" y="2311923"/>
            <a:ext cx="762000" cy="1287325"/>
          </a:xfrm>
          <a:prstGeom prst="straightConnector1">
            <a:avLst/>
          </a:prstGeom>
          <a:ln w="349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22870" y="68563"/>
            <a:ext cx="10515600" cy="608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/>
              <a:t>KD-tree: Range Query Example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13057"/>
            <a:ext cx="11607114" cy="60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01261" y="21594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021" y="2779774"/>
            <a:ext cx="192092" cy="12956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1635" y="2159471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1688" y="382250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2865" y="3201807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6235" y="4531564"/>
            <a:ext cx="199315" cy="22227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7672" y="3943343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6899" y="4279872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1224" y="2259484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7849" y="4860068"/>
            <a:ext cx="227177" cy="2000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303106" y="900484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L1, P5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80670" y="2400488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L2, P2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90791" y="2416896"/>
            <a:ext cx="12618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L3, P7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6215" y="3201807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L4, P2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942" y="3123641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L5, P4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76759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L6, P6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54015" y="3121060"/>
            <a:ext cx="11689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L7, P9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785278" y="4150256"/>
            <a:ext cx="107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/>
              <a:t>L9,P6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3286" y="3694250"/>
            <a:ext cx="2463114" cy="1610918"/>
          </a:xfrm>
          <a:prstGeom prst="rect">
            <a:avLst/>
          </a:prstGeom>
          <a:noFill/>
          <a:ln w="44450">
            <a:solidFill>
              <a:srgbClr val="7030A0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23246" y="595373"/>
            <a:ext cx="2346830" cy="1169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Intersection with region of P5. Thus proceed</a:t>
            </a:r>
          </a:p>
        </p:txBody>
      </p:sp>
    </p:spTree>
    <p:extLst>
      <p:ext uri="{BB962C8B-B14F-4D97-AF65-F5344CB8AC3E}">
        <p14:creationId xmlns:p14="http://schemas.microsoft.com/office/powerpoint/2010/main" val="4530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8421</Words>
  <Application>Microsoft Office PowerPoint</Application>
  <PresentationFormat>Widescreen</PresentationFormat>
  <Paragraphs>2887</Paragraphs>
  <Slides>182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182</vt:i4>
      </vt:variant>
    </vt:vector>
  </HeadingPairs>
  <TitlesOfParts>
    <vt:vector size="192" baseType="lpstr">
      <vt:lpstr>Arial</vt:lpstr>
      <vt:lpstr>Calibri</vt:lpstr>
      <vt:lpstr>Cambria Math</vt:lpstr>
      <vt:lpstr>Century Gothic</vt:lpstr>
      <vt:lpstr>CMSS10</vt:lpstr>
      <vt:lpstr>Impact</vt:lpstr>
      <vt:lpstr>msbm10</vt:lpstr>
      <vt:lpstr>Times New Roman</vt:lpstr>
      <vt:lpstr>Wingdings</vt:lpstr>
      <vt:lpstr>Presentation level design</vt:lpstr>
      <vt:lpstr>Introduction to Spatial Computing CSE 555</vt:lpstr>
      <vt:lpstr>Algorithms</vt:lpstr>
      <vt:lpstr>Common Complexity Orders</vt:lpstr>
      <vt:lpstr>What about the complexity of these tasks? Can even have a correct and complete algorithm?</vt:lpstr>
      <vt:lpstr>Geometric domains</vt:lpstr>
      <vt:lpstr>Grid Structures For Geometric Domains</vt:lpstr>
      <vt:lpstr>Discretization For Geometric Domain</vt:lpstr>
      <vt:lpstr>Discretization – Drifting problem</vt:lpstr>
      <vt:lpstr>Green Yao Algorithm for Drifting problem</vt:lpstr>
      <vt:lpstr>Green Yao Algorithm for Drifting problem</vt:lpstr>
      <vt:lpstr>Discretizing Arcs</vt:lpstr>
      <vt:lpstr>Discretizing Arcs</vt:lpstr>
      <vt:lpstr>Discretizing Arcs</vt:lpstr>
      <vt:lpstr>Discretizing Arcs</vt:lpstr>
      <vt:lpstr>Discretizing Arcs</vt:lpstr>
      <vt:lpstr>Discretizing Arcs</vt:lpstr>
      <vt:lpstr>Discretizing Arcs</vt:lpstr>
      <vt:lpstr>Spatial Algorithms for Point Data</vt:lpstr>
      <vt:lpstr>Convex Hull of N points in a plane</vt:lpstr>
      <vt:lpstr>Convex Hull of N points in a plane</vt:lpstr>
      <vt:lpstr>Intuitions used in the Algorithm</vt:lpstr>
      <vt:lpstr>Intuitions used in the Algorithm</vt:lpstr>
      <vt:lpstr>Simple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Pesudo-code for the Incremental algorithm</vt:lpstr>
      <vt:lpstr>Pesudo-code for the Incremental algorithm</vt:lpstr>
      <vt:lpstr>Spatial Algorithms for Raster data</vt:lpstr>
      <vt:lpstr>Calculating Accumulated Water flow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Question</vt:lpstr>
      <vt:lpstr>Pseudo-Code (1/2)</vt:lpstr>
      <vt:lpstr>Pseudo-Code (2/2)</vt:lpstr>
      <vt:lpstr>Raster Thinning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Perform Thinning on this image</vt:lpstr>
      <vt:lpstr>PowerPoint Presentation</vt:lpstr>
      <vt:lpstr>PowerPoint Presentation</vt:lpstr>
      <vt:lpstr>PowerPoint Presentation</vt:lpstr>
      <vt:lpstr>KD Tree</vt:lpstr>
      <vt:lpstr>KD Tree</vt:lpstr>
      <vt:lpstr>KD Tree</vt:lpstr>
      <vt:lpstr>KD Tree Construction</vt:lpstr>
      <vt:lpstr>KD Tree Construction</vt:lpstr>
      <vt:lpstr>KD Tree Construction</vt:lpstr>
      <vt:lpstr>KD Tree Construction</vt:lpstr>
      <vt:lpstr>KD Tree Node Structure</vt:lpstr>
      <vt:lpstr>KD Tree Splitting Strategies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Region of node v</vt:lpstr>
      <vt:lpstr>KD Trees – Range Search</vt:lpstr>
      <vt:lpstr>KD-tree: range queries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Example</vt:lpstr>
      <vt:lpstr>KD-tree: Range Query Another Example</vt:lpstr>
      <vt:lpstr>PowerPoint Presentation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 Trees –  Nearest Neighbor Search</vt:lpstr>
      <vt:lpstr>KD-tree: 1-Nearest Neighbor Queries</vt:lpstr>
      <vt:lpstr>KD-tree: 1-NN Query Running </vt:lpstr>
      <vt:lpstr>KD-tree: 1-NN Query Running </vt:lpstr>
      <vt:lpstr>KD-tree: 1-NN Query Running </vt:lpstr>
      <vt:lpstr>KD-tree: 1-NN Query Running </vt:lpstr>
      <vt:lpstr>KD-tree: 1-Nearest Neighbor Queries</vt:lpstr>
      <vt:lpstr>KD-tree: 1-NN Query Running </vt:lpstr>
      <vt:lpstr>KD-tree: 1-NN Query Running </vt:lpstr>
      <vt:lpstr>KD-tree: 1-Nearest Neighbor Queries</vt:lpstr>
      <vt:lpstr>KD-tree: 1-NN Query Running </vt:lpstr>
      <vt:lpstr>KD-tree: 1-NN Query Running </vt:lpstr>
      <vt:lpstr>KD-tree: 1-NN Query Running </vt:lpstr>
      <vt:lpstr>KD-tree: 1-Nearest Neighbor Queries</vt:lpstr>
      <vt:lpstr>KD-tree: 1-NN Query Running </vt:lpstr>
      <vt:lpstr>KD-tree: 1-Nearest Neighbor Queries</vt:lpstr>
      <vt:lpstr>KD-tree: 1-NN Query Running </vt:lpstr>
      <vt:lpstr>KD-tree: 1-NN Query Running </vt:lpstr>
      <vt:lpstr>KD-tree: 1-NN Query Running </vt:lpstr>
      <vt:lpstr>KD-tree: 1-Nearest Neighbor Queries</vt:lpstr>
      <vt:lpstr>KD-tree: 1-NN Query Running </vt:lpstr>
      <vt:lpstr>KD-tree: 1-Nearest Neighbor Queries</vt:lpstr>
      <vt:lpstr>KD-tree: 1-NN Query Running </vt:lpstr>
      <vt:lpstr>KD-tree: 1-Nearest Neighbor Queries</vt:lpstr>
      <vt:lpstr>KD-tree: 1-NN Query Running </vt:lpstr>
      <vt:lpstr>KD-tree: 1-NN Query Running </vt:lpstr>
      <vt:lpstr>KD-tree: 1-NN Query Running </vt:lpstr>
      <vt:lpstr>KD-tree: 1-NN Query Running </vt:lpstr>
      <vt:lpstr>KD-tree: 1-NN Query Running </vt:lpstr>
      <vt:lpstr>KD-tree: 1-NN Query Running </vt:lpstr>
      <vt:lpstr>KD Trees –  K-Nearest Neighbor Search</vt:lpstr>
      <vt:lpstr>KD-tree: 2-NN Query Running </vt:lpstr>
      <vt:lpstr>KD-tree: 2-NN Query Running </vt:lpstr>
      <vt:lpstr>KD-tree: 2-NN Query Running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2016-09-01T05:58:10Z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