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89"/>
  </p:notesMasterIdLst>
  <p:handoutMasterIdLst>
    <p:handoutMasterId r:id="rId90"/>
  </p:handoutMasterIdLst>
  <p:sldIdLst>
    <p:sldId id="257" r:id="rId3"/>
    <p:sldId id="297" r:id="rId4"/>
    <p:sldId id="299" r:id="rId5"/>
    <p:sldId id="300" r:id="rId6"/>
    <p:sldId id="302" r:id="rId7"/>
    <p:sldId id="303" r:id="rId8"/>
    <p:sldId id="304" r:id="rId9"/>
    <p:sldId id="305" r:id="rId10"/>
    <p:sldId id="306" r:id="rId11"/>
    <p:sldId id="307" r:id="rId12"/>
    <p:sldId id="298" r:id="rId13"/>
    <p:sldId id="308" r:id="rId14"/>
    <p:sldId id="309" r:id="rId15"/>
    <p:sldId id="311" r:id="rId16"/>
    <p:sldId id="310" r:id="rId17"/>
    <p:sldId id="312" r:id="rId18"/>
    <p:sldId id="313" r:id="rId19"/>
    <p:sldId id="314" r:id="rId20"/>
    <p:sldId id="407" r:id="rId21"/>
    <p:sldId id="315" r:id="rId22"/>
    <p:sldId id="316" r:id="rId23"/>
    <p:sldId id="317" r:id="rId24"/>
    <p:sldId id="324" r:id="rId25"/>
    <p:sldId id="318" r:id="rId26"/>
    <p:sldId id="325" r:id="rId27"/>
    <p:sldId id="319" r:id="rId28"/>
    <p:sldId id="321" r:id="rId29"/>
    <p:sldId id="320" r:id="rId30"/>
    <p:sldId id="322" r:id="rId31"/>
    <p:sldId id="323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6" r:id="rId42"/>
    <p:sldId id="335" r:id="rId43"/>
    <p:sldId id="337" r:id="rId44"/>
    <p:sldId id="338" r:id="rId45"/>
    <p:sldId id="339" r:id="rId46"/>
    <p:sldId id="340" r:id="rId47"/>
    <p:sldId id="341" r:id="rId48"/>
    <p:sldId id="342" r:id="rId49"/>
    <p:sldId id="343" r:id="rId50"/>
    <p:sldId id="344" r:id="rId51"/>
    <p:sldId id="345" r:id="rId52"/>
    <p:sldId id="346" r:id="rId53"/>
    <p:sldId id="347" r:id="rId54"/>
    <p:sldId id="348" r:id="rId55"/>
    <p:sldId id="349" r:id="rId56"/>
    <p:sldId id="350" r:id="rId57"/>
    <p:sldId id="351" r:id="rId58"/>
    <p:sldId id="352" r:id="rId59"/>
    <p:sldId id="353" r:id="rId60"/>
    <p:sldId id="354" r:id="rId61"/>
    <p:sldId id="355" r:id="rId62"/>
    <p:sldId id="356" r:id="rId63"/>
    <p:sldId id="357" r:id="rId64"/>
    <p:sldId id="358" r:id="rId65"/>
    <p:sldId id="359" r:id="rId66"/>
    <p:sldId id="360" r:id="rId67"/>
    <p:sldId id="361" r:id="rId68"/>
    <p:sldId id="362" r:id="rId69"/>
    <p:sldId id="363" r:id="rId70"/>
    <p:sldId id="365" r:id="rId71"/>
    <p:sldId id="378" r:id="rId72"/>
    <p:sldId id="377" r:id="rId73"/>
    <p:sldId id="370" r:id="rId74"/>
    <p:sldId id="371" r:id="rId75"/>
    <p:sldId id="372" r:id="rId76"/>
    <p:sldId id="373" r:id="rId77"/>
    <p:sldId id="374" r:id="rId78"/>
    <p:sldId id="375" r:id="rId79"/>
    <p:sldId id="376" r:id="rId80"/>
    <p:sldId id="379" r:id="rId81"/>
    <p:sldId id="380" r:id="rId82"/>
    <p:sldId id="381" r:id="rId83"/>
    <p:sldId id="389" r:id="rId84"/>
    <p:sldId id="385" r:id="rId85"/>
    <p:sldId id="386" r:id="rId86"/>
    <p:sldId id="388" r:id="rId87"/>
    <p:sldId id="406" r:id="rId8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handoutMaster" Target="handoutMasters/handoutMaster1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C66D5-35F2-4B2B-B66A-28018F619124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073D5-63C2-4933-B970-D96552757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81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B7E8A-1102-47A1-B1C3-36AE8880938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11EAB-687D-4AE4-B775-678A923E9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0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" y="0"/>
            <a:ext cx="12188952" cy="6858000"/>
            <a:chOff x="3048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74798" y="3537161"/>
              <a:ext cx="9144001" cy="196717"/>
              <a:chOff x="1523999" y="4379129"/>
              <a:chExt cx="9144001" cy="196717"/>
            </a:xfrm>
          </p:grpSpPr>
          <p:sp>
            <p:nvSpPr>
              <p:cNvPr id="19" name="Rectangle 18" descr="Gold bar"/>
              <p:cNvSpPr>
                <a:spLocks noChangeArrowheads="1"/>
              </p:cNvSpPr>
              <p:nvPr/>
            </p:nvSpPr>
            <p:spPr bwMode="auto">
              <a:xfrm rot="16200000" flipH="1">
                <a:off x="2949872" y="2953256"/>
                <a:ext cx="196717" cy="304846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9" descr="Orange bar"/>
              <p:cNvSpPr>
                <a:spLocks noChangeArrowheads="1"/>
              </p:cNvSpPr>
              <p:nvPr/>
            </p:nvSpPr>
            <p:spPr bwMode="auto">
              <a:xfrm rot="16200000" flipH="1">
                <a:off x="5998335" y="2953256"/>
                <a:ext cx="196717" cy="3048463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20" descr="Slate bar"/>
              <p:cNvSpPr>
                <a:spLocks noChangeArrowheads="1"/>
              </p:cNvSpPr>
              <p:nvPr/>
            </p:nvSpPr>
            <p:spPr bwMode="auto">
              <a:xfrm rot="16200000" flipH="1">
                <a:off x="9045410" y="2953256"/>
                <a:ext cx="196717" cy="3048463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261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5DE3B5DE-687E-4601-9C25-48F7ABE0D7C5}" type="datetime1">
              <a:rPr lang="en-US" smtClean="0"/>
              <a:t>8/22/2016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0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BFD467DE-D084-42AA-B27F-22F6084CB8BB}" type="datetime1">
              <a:rPr lang="en-US" smtClean="0"/>
              <a:t>8/22/2016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3782E027-C2A0-4932-A761-986BAD82B671}" type="datetime1">
              <a:rPr lang="en-US" smtClean="0"/>
              <a:t>8/22/2016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96AC42F1-294F-4AFB-8F78-2EF579F09459}" type="datetime1">
              <a:rPr lang="en-US" smtClean="0"/>
              <a:t>8/22/2016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580A6EB-69F5-4723-B5E3-A6D9E36A957A}" type="datetime1">
              <a:rPr lang="en-US" smtClean="0"/>
              <a:t>8/22/2016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0FB02ED0-9CAE-481B-8D1D-B242F0282967}" type="datetime1">
              <a:rPr lang="en-US" smtClean="0"/>
              <a:t>8/22/2016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4696AB3F-7B84-45BD-A122-497866A73F4B}" type="datetime1">
              <a:rPr lang="en-US" smtClean="0"/>
              <a:t>8/22/2016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6395E536-1457-4CE4-8497-197239F05587}" type="datetime1">
              <a:rPr lang="en-US" smtClean="0"/>
              <a:t>8/22/2016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A4AF2F65-2726-4707-A7A6-DE21D14E80C5}" type="datetime1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FA85564-6B99-4FC4-9CE3-22E750398B2E}" type="datetime1">
              <a:rPr lang="en-US" smtClean="0"/>
              <a:t>8/22/2016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2BCD2BEA-7F40-407D-B082-13022E8B2C99}" type="datetime1">
              <a:rPr lang="en-US" smtClean="0"/>
              <a:t>8/22/2016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6"/>
            <a:ext cx="12188952" cy="6858006"/>
            <a:chOff x="-2728" y="-5"/>
            <a:chExt cx="12188952" cy="6858006"/>
          </a:xfrm>
        </p:grpSpPr>
        <p:sp>
          <p:nvSpPr>
            <p:cNvPr id="26" name="Rectangle 25"/>
            <p:cNvSpPr/>
            <p:nvPr/>
          </p:nvSpPr>
          <p:spPr>
            <a:xfrm>
              <a:off x="-2728" y="1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-2727" y="-5"/>
              <a:ext cx="716424" cy="6858000"/>
              <a:chOff x="-2727" y="-5"/>
              <a:chExt cx="716424" cy="685800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-2727" y="-5"/>
                <a:ext cx="571473" cy="6858000"/>
                <a:chOff x="6048440" y="-936481"/>
                <a:chExt cx="196717" cy="9144001"/>
              </a:xfrm>
            </p:grpSpPr>
            <p:sp>
              <p:nvSpPr>
                <p:cNvPr id="46" name="Rectangle 45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66005" y="-5"/>
                <a:ext cx="147692" cy="6858000"/>
                <a:chOff x="6048440" y="-936481"/>
                <a:chExt cx="196717" cy="9144001"/>
              </a:xfrm>
            </p:grpSpPr>
            <p:sp>
              <p:nvSpPr>
                <p:cNvPr id="43" name="Rectangle 42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lvl="0" algn="ctr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4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646782" y="-5"/>
                <a:ext cx="45719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CA734DBA-6852-4C6A-AB8B-E28C0C52CB53}" type="datetime1">
              <a:rPr lang="en-US" smtClean="0"/>
              <a:t>8/22/2016</a:t>
            </a:fld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0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524123"/>
          </a:xfrm>
        </p:spPr>
        <p:txBody>
          <a:bodyPr>
            <a:normAutofit/>
          </a:bodyPr>
          <a:lstStyle/>
          <a:p>
            <a:r>
              <a:rPr lang="en-US" dirty="0"/>
              <a:t>Algorithms for Spatial Data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Introduction to Spatial Computing CSE 555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94" y="6519446"/>
            <a:ext cx="121508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Some slides adapted from </a:t>
            </a:r>
            <a:r>
              <a:rPr lang="en-US" altLang="en-US" sz="1600" dirty="0" err="1"/>
              <a:t>Worboys</a:t>
            </a:r>
            <a:r>
              <a:rPr lang="en-US" altLang="en-US" sz="1600" dirty="0"/>
              <a:t> and </a:t>
            </a:r>
            <a:r>
              <a:rPr lang="en-US" altLang="en-US" sz="1600" dirty="0" err="1"/>
              <a:t>Duckham</a:t>
            </a:r>
            <a:r>
              <a:rPr lang="en-US" altLang="en-US" sz="1600" dirty="0"/>
              <a:t> (2004) </a:t>
            </a:r>
            <a:r>
              <a:rPr lang="en-US" altLang="en-US" sz="1600" i="1" dirty="0"/>
              <a:t>GIS: A Computing Perspective</a:t>
            </a:r>
            <a:r>
              <a:rPr lang="en-US" altLang="en-US" sz="1600" dirty="0"/>
              <a:t>, Second Edition, CRC Press</a:t>
            </a:r>
          </a:p>
        </p:txBody>
      </p:sp>
    </p:spTree>
    <p:extLst>
      <p:ext uri="{BB962C8B-B14F-4D97-AF65-F5344CB8AC3E}">
        <p14:creationId xmlns:p14="http://schemas.microsoft.com/office/powerpoint/2010/main" val="8219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998" y="1"/>
            <a:ext cx="9583971" cy="758092"/>
          </a:xfrm>
        </p:spPr>
        <p:txBody>
          <a:bodyPr>
            <a:normAutofit/>
          </a:bodyPr>
          <a:lstStyle/>
          <a:p>
            <a:r>
              <a:rPr lang="en-US" sz="3600" dirty="0"/>
              <a:t>Segment Intersection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179709" y="1342767"/>
            <a:ext cx="5262647" cy="4242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altLang="en-US" sz="2200" dirty="0"/>
              <a:t>Two line segments </a:t>
            </a:r>
            <a:r>
              <a:rPr lang="en-US" altLang="en-US" sz="2200" i="1" dirty="0"/>
              <a:t>ab</a:t>
            </a:r>
            <a:r>
              <a:rPr lang="en-US" altLang="en-US" sz="2200" dirty="0"/>
              <a:t> and </a:t>
            </a:r>
            <a:r>
              <a:rPr lang="en-US" altLang="en-US" sz="2200" i="1" dirty="0"/>
              <a:t>cd</a:t>
            </a:r>
            <a:r>
              <a:rPr lang="en-US" altLang="en-US" sz="2200" dirty="0"/>
              <a:t> can only intersect if </a:t>
            </a:r>
            <a:r>
              <a:rPr lang="en-US" altLang="en-US" sz="2200" i="1" dirty="0"/>
              <a:t>a</a:t>
            </a:r>
            <a:r>
              <a:rPr lang="en-US" altLang="en-US" sz="2200" dirty="0"/>
              <a:t> and </a:t>
            </a:r>
            <a:r>
              <a:rPr lang="en-US" altLang="en-US" sz="2200" i="1" dirty="0"/>
              <a:t>b</a:t>
            </a:r>
            <a:r>
              <a:rPr lang="en-US" altLang="en-US" sz="2200" dirty="0"/>
              <a:t> are on opposite sides of </a:t>
            </a:r>
            <a:r>
              <a:rPr lang="en-US" altLang="en-US" sz="2200" i="1" dirty="0"/>
              <a:t>cd</a:t>
            </a:r>
            <a:r>
              <a:rPr lang="en-US" altLang="en-US" sz="2200" dirty="0"/>
              <a:t> and </a:t>
            </a:r>
            <a:r>
              <a:rPr lang="en-US" altLang="en-US" sz="2200" i="1" dirty="0"/>
              <a:t>c</a:t>
            </a:r>
            <a:r>
              <a:rPr lang="en-US" altLang="en-US" sz="2200" dirty="0"/>
              <a:t> and </a:t>
            </a:r>
            <a:r>
              <a:rPr lang="en-US" altLang="en-US" sz="2200" i="1" dirty="0"/>
              <a:t>d</a:t>
            </a:r>
            <a:r>
              <a:rPr lang="en-US" altLang="en-US" sz="2200" dirty="0"/>
              <a:t> are on opposite sides of </a:t>
            </a:r>
            <a:r>
              <a:rPr lang="en-US" altLang="en-US" sz="2200" i="1" dirty="0"/>
              <a:t>ab</a:t>
            </a:r>
          </a:p>
          <a:p>
            <a:pPr>
              <a:spcAft>
                <a:spcPts val="1800"/>
              </a:spcAft>
            </a:pPr>
            <a:r>
              <a:rPr lang="en-US" altLang="en-US" sz="2200" dirty="0"/>
              <a:t>Therefore two line segments intersect if the following inequalities hold</a:t>
            </a:r>
          </a:p>
          <a:p>
            <a:endParaRPr lang="en-US" altLang="en-US" dirty="0"/>
          </a:p>
        </p:txBody>
      </p:sp>
      <p:pic>
        <p:nvPicPr>
          <p:cNvPr id="8" name="Picture 8" descr="intersection_det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529" y="2287030"/>
            <a:ext cx="361632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73" y="4302940"/>
            <a:ext cx="3474240" cy="68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21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9814" y="2770132"/>
            <a:ext cx="9583971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Polygon Triangulation</a:t>
            </a:r>
          </a:p>
        </p:txBody>
      </p:sp>
    </p:spTree>
    <p:extLst>
      <p:ext uri="{BB962C8B-B14F-4D97-AF65-F5344CB8AC3E}">
        <p14:creationId xmlns:p14="http://schemas.microsoft.com/office/powerpoint/2010/main" val="341653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86290" y="156519"/>
            <a:ext cx="9583971" cy="701706"/>
          </a:xfrm>
        </p:spPr>
        <p:txBody>
          <a:bodyPr>
            <a:normAutofit/>
          </a:bodyPr>
          <a:lstStyle/>
          <a:p>
            <a:r>
              <a:rPr lang="en-US" sz="3600" dirty="0"/>
              <a:t>Motivating Need through Tessellations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6290" y="1311875"/>
            <a:ext cx="11145795" cy="4413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200" b="1" i="1" dirty="0">
                <a:solidFill>
                  <a:schemeClr val="accent2"/>
                </a:solidFill>
              </a:rPr>
              <a:t>Tessellations</a:t>
            </a:r>
            <a:r>
              <a:rPr lang="en-US" altLang="en-US" sz="2200" dirty="0"/>
              <a:t>: a partition of the plane as the union of a set of disjoint areal objects</a:t>
            </a:r>
          </a:p>
          <a:p>
            <a:pPr>
              <a:spcAft>
                <a:spcPts val="1200"/>
              </a:spcAft>
            </a:pPr>
            <a:r>
              <a:rPr lang="en-US" altLang="en-US" sz="2200" b="1" i="1" dirty="0">
                <a:solidFill>
                  <a:schemeClr val="accent2"/>
                </a:solidFill>
              </a:rPr>
              <a:t>Regular polygon</a:t>
            </a:r>
            <a:r>
              <a:rPr lang="en-US" altLang="en-US" sz="2200" dirty="0"/>
              <a:t>: a polygon with all edges the same length and all internal angles equal</a:t>
            </a:r>
          </a:p>
          <a:p>
            <a:pPr>
              <a:spcAft>
                <a:spcPts val="1200"/>
              </a:spcAft>
            </a:pPr>
            <a:r>
              <a:rPr lang="en-US" altLang="en-US" sz="2200" b="1" i="1" dirty="0">
                <a:solidFill>
                  <a:schemeClr val="accent2"/>
                </a:solidFill>
              </a:rPr>
              <a:t>Vertex figure</a:t>
            </a:r>
            <a:r>
              <a:rPr lang="en-US" altLang="en-US" sz="2200" dirty="0"/>
              <a:t>: the polygon formed by joining in order the mid points of all edges incident with the vertex</a:t>
            </a:r>
          </a:p>
          <a:p>
            <a:pPr>
              <a:spcAft>
                <a:spcPts val="1200"/>
              </a:spcAft>
            </a:pPr>
            <a:r>
              <a:rPr lang="en-US" altLang="en-US" sz="2200" b="1" i="1" dirty="0">
                <a:solidFill>
                  <a:schemeClr val="accent2"/>
                </a:solidFill>
              </a:rPr>
              <a:t>Regular tessellation: </a:t>
            </a:r>
            <a:r>
              <a:rPr lang="en-US" altLang="en-US" sz="2200" dirty="0"/>
              <a:t>a tessellation of a surface for which all the participating polygons and vertex figures are regular and equal</a:t>
            </a:r>
          </a:p>
          <a:p>
            <a:pPr>
              <a:spcAft>
                <a:spcPts val="1200"/>
              </a:spcAft>
            </a:pPr>
            <a:r>
              <a:rPr lang="en-US" altLang="en-US" sz="2200" b="1" i="1" dirty="0">
                <a:solidFill>
                  <a:schemeClr val="accent2"/>
                </a:solidFill>
              </a:rPr>
              <a:t>Square grid</a:t>
            </a:r>
            <a:r>
              <a:rPr lang="en-US" altLang="en-US" sz="2200" dirty="0"/>
              <a:t> is most commonly used regular tessellation</a:t>
            </a:r>
          </a:p>
          <a:p>
            <a:pPr lvl="1">
              <a:spcAft>
                <a:spcPts val="1200"/>
              </a:spcAft>
            </a:pPr>
            <a:r>
              <a:rPr lang="en-US" altLang="en-US" sz="2200" dirty="0"/>
              <a:t>Provides the raster representation of spatial data</a:t>
            </a:r>
          </a:p>
        </p:txBody>
      </p:sp>
    </p:spTree>
    <p:extLst>
      <p:ext uri="{BB962C8B-B14F-4D97-AF65-F5344CB8AC3E}">
        <p14:creationId xmlns:p14="http://schemas.microsoft.com/office/powerpoint/2010/main" val="167212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86290" y="156519"/>
            <a:ext cx="9583971" cy="701706"/>
          </a:xfrm>
        </p:spPr>
        <p:txBody>
          <a:bodyPr>
            <a:normAutofit/>
          </a:bodyPr>
          <a:lstStyle/>
          <a:p>
            <a:r>
              <a:rPr lang="en-US" sz="3600" dirty="0"/>
              <a:t>Irregular Tessellated representations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99070" y="1097692"/>
            <a:ext cx="10692714" cy="5426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100" b="1" i="1" dirty="0">
                <a:solidFill>
                  <a:schemeClr val="accent2"/>
                </a:solidFill>
              </a:rPr>
              <a:t>Irregular tessellation</a:t>
            </a:r>
            <a:r>
              <a:rPr lang="en-US" altLang="en-US" sz="2100" dirty="0"/>
              <a:t>: a tessellation for which the participating polygons are not all regular and equal</a:t>
            </a:r>
          </a:p>
          <a:p>
            <a:pPr>
              <a:spcAft>
                <a:spcPts val="1200"/>
              </a:spcAft>
            </a:pPr>
            <a:r>
              <a:rPr lang="en-US" altLang="en-US" sz="2100" b="1" i="1" dirty="0">
                <a:solidFill>
                  <a:schemeClr val="accent2"/>
                </a:solidFill>
              </a:rPr>
              <a:t>TIN</a:t>
            </a:r>
            <a:r>
              <a:rPr lang="en-US" altLang="en-US" sz="2100" dirty="0"/>
              <a:t> (triangulated irregular networks) is the most commonly used irregular tessellations</a:t>
            </a:r>
          </a:p>
          <a:p>
            <a:pPr>
              <a:spcAft>
                <a:spcPts val="1200"/>
              </a:spcAft>
            </a:pPr>
            <a:r>
              <a:rPr lang="en-US" altLang="en-US" sz="2100" dirty="0"/>
              <a:t>The irregularity of a TIN allows the resolution to vary over the surface, capturing finer details where required.</a:t>
            </a:r>
          </a:p>
          <a:p>
            <a:pPr>
              <a:spcAft>
                <a:spcPts val="1200"/>
              </a:spcAft>
            </a:pPr>
            <a:r>
              <a:rPr lang="en-US" sz="2100" dirty="0"/>
              <a:t>TINs are often derived from the elevation data of a rasterized digital elevation model (DEM). </a:t>
            </a:r>
          </a:p>
          <a:p>
            <a:pPr>
              <a:spcAft>
                <a:spcPts val="1200"/>
              </a:spcAft>
            </a:pPr>
            <a:r>
              <a:rPr lang="en-US" sz="2100" dirty="0"/>
              <a:t>An advantage of using a TIN over a raster DEM is that the points of a TIN are distributed variably based on an algorithm.</a:t>
            </a:r>
          </a:p>
          <a:p>
            <a:pPr>
              <a:spcAft>
                <a:spcPts val="1200"/>
              </a:spcAft>
            </a:pPr>
            <a:r>
              <a:rPr lang="en-US" sz="2100" dirty="0"/>
              <a:t>We can decide which points are most necessary to an accurate representation of the terrain. </a:t>
            </a:r>
            <a:endParaRPr lang="en-US" altLang="en-US" sz="2100" dirty="0"/>
          </a:p>
        </p:txBody>
      </p:sp>
    </p:spTree>
    <p:extLst>
      <p:ext uri="{BB962C8B-B14F-4D97-AF65-F5344CB8AC3E}">
        <p14:creationId xmlns:p14="http://schemas.microsoft.com/office/powerpoint/2010/main" val="358122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86290" y="156519"/>
            <a:ext cx="9583971" cy="701706"/>
          </a:xfrm>
        </p:spPr>
        <p:txBody>
          <a:bodyPr>
            <a:normAutofit/>
          </a:bodyPr>
          <a:lstStyle/>
          <a:p>
            <a:r>
              <a:rPr lang="en-US" sz="3600" dirty="0"/>
              <a:t>Sample Triangulated Irregular Networks</a:t>
            </a:r>
          </a:p>
        </p:txBody>
      </p:sp>
      <p:pic>
        <p:nvPicPr>
          <p:cNvPr id="1026" name="Picture 2" descr="http://warnercnr.colostate.edu/~rboone/nr505/projects/project12/Images/TIN_ex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5" y="1095633"/>
            <a:ext cx="5609156" cy="38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42908" y="5031945"/>
            <a:ext cx="37192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http://warnercnr.colostate.edu/~rboone</a:t>
            </a:r>
          </a:p>
        </p:txBody>
      </p:sp>
      <p:pic>
        <p:nvPicPr>
          <p:cNvPr id="1028" name="Picture 4" descr="http://webhelp.esri.com/arcgisdesktop/9.2/published_images/Tin%20Surfac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71" y="1095633"/>
            <a:ext cx="5207453" cy="38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6907" y="5014095"/>
            <a:ext cx="53902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http://www.snipview.com/q/Triangulated_irregular_network</a:t>
            </a:r>
          </a:p>
        </p:txBody>
      </p:sp>
    </p:spTree>
    <p:extLst>
      <p:ext uri="{BB962C8B-B14F-4D97-AF65-F5344CB8AC3E}">
        <p14:creationId xmlns:p14="http://schemas.microsoft.com/office/powerpoint/2010/main" val="58908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Interpolating the height using Triangulation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24651" y="3716338"/>
            <a:ext cx="9344712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+mj-lt"/>
              </a:rPr>
              <a:t>Point </a:t>
            </a:r>
            <a:r>
              <a:rPr lang="en-US" altLang="en-US" sz="2000" i="1" dirty="0">
                <a:latin typeface="+mj-lt"/>
              </a:rPr>
              <a:t>x</a:t>
            </a:r>
            <a:r>
              <a:rPr lang="en-US" altLang="en-US" sz="2000" dirty="0">
                <a:latin typeface="+mj-lt"/>
              </a:rPr>
              <a:t> is inside or on the boundary of the triangle </a:t>
            </a:r>
            <a:r>
              <a:rPr lang="en-US" altLang="en-US" sz="2000" i="1" dirty="0" err="1">
                <a:latin typeface="+mj-lt"/>
              </a:rPr>
              <a:t>abc</a:t>
            </a:r>
            <a:r>
              <a:rPr lang="en-US" altLang="en-US" sz="2000" dirty="0">
                <a:latin typeface="+mj-lt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latin typeface="+mj-lt"/>
              </a:rPr>
              <a:t>	</a:t>
            </a:r>
            <a:r>
              <a:rPr lang="en-US" altLang="en-US" sz="2000" i="1" dirty="0">
                <a:latin typeface="+mj-lt"/>
              </a:rPr>
              <a:t>x</a:t>
            </a:r>
            <a:r>
              <a:rPr lang="en-US" altLang="en-US" sz="2000" dirty="0">
                <a:latin typeface="+mj-lt"/>
              </a:rPr>
              <a:t> = </a:t>
            </a:r>
            <a:r>
              <a:rPr lang="en-US" altLang="en-US" sz="2000" i="1" dirty="0">
                <a:latin typeface="+mj-lt"/>
                <a:sym typeface="Symbol" panose="05050102010706020507" pitchFamily="18" charset="2"/>
              </a:rPr>
              <a:t></a:t>
            </a:r>
            <a:r>
              <a:rPr lang="en-US" altLang="en-US" sz="2000" i="1" dirty="0">
                <a:latin typeface="+mj-lt"/>
              </a:rPr>
              <a:t>a</a:t>
            </a:r>
            <a:r>
              <a:rPr lang="en-US" altLang="en-US" sz="2000" dirty="0">
                <a:latin typeface="+mj-lt"/>
              </a:rPr>
              <a:t> + </a:t>
            </a:r>
            <a:r>
              <a:rPr lang="en-US" altLang="en-US" sz="2000" i="1" dirty="0">
                <a:latin typeface="+mj-lt"/>
                <a:sym typeface="Symbol" panose="05050102010706020507" pitchFamily="18" charset="2"/>
              </a:rPr>
              <a:t></a:t>
            </a:r>
            <a:r>
              <a:rPr lang="en-US" altLang="en-US" sz="2000" i="1" dirty="0">
                <a:latin typeface="+mj-lt"/>
              </a:rPr>
              <a:t>b</a:t>
            </a:r>
            <a:r>
              <a:rPr lang="en-US" altLang="en-US" sz="2000" dirty="0">
                <a:latin typeface="+mj-lt"/>
              </a:rPr>
              <a:t> + </a:t>
            </a:r>
            <a:r>
              <a:rPr lang="en-US" altLang="en-US" sz="2000" i="1" dirty="0">
                <a:latin typeface="+mj-lt"/>
                <a:sym typeface="Symbol" panose="05050102010706020507" pitchFamily="18" charset="2"/>
              </a:rPr>
              <a:t></a:t>
            </a:r>
            <a:r>
              <a:rPr lang="en-US" altLang="en-US" sz="2000" i="1" dirty="0">
                <a:latin typeface="+mj-lt"/>
              </a:rPr>
              <a:t>c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latin typeface="+mj-lt"/>
              </a:rPr>
              <a:t>Where </a:t>
            </a:r>
            <a:r>
              <a:rPr lang="en-US" altLang="en-US" sz="2000" i="1" dirty="0">
                <a:latin typeface="+mj-lt"/>
                <a:sym typeface="Symbol" panose="05050102010706020507" pitchFamily="18" charset="2"/>
              </a:rPr>
              <a:t></a:t>
            </a:r>
            <a:r>
              <a:rPr lang="en-US" altLang="en-US" sz="2000" dirty="0">
                <a:latin typeface="+mj-lt"/>
              </a:rPr>
              <a:t> , </a:t>
            </a:r>
            <a:r>
              <a:rPr lang="en-US" altLang="en-US" sz="2000" i="1" dirty="0">
                <a:latin typeface="+mj-lt"/>
                <a:sym typeface="Symbol" panose="05050102010706020507" pitchFamily="18" charset="2"/>
              </a:rPr>
              <a:t></a:t>
            </a:r>
            <a:r>
              <a:rPr lang="en-US" altLang="en-US" sz="2000" dirty="0">
                <a:latin typeface="+mj-lt"/>
              </a:rPr>
              <a:t> , and </a:t>
            </a:r>
            <a:r>
              <a:rPr lang="en-US" altLang="en-US" sz="2000" i="1" dirty="0">
                <a:latin typeface="+mj-lt"/>
                <a:sym typeface="Symbol" panose="05050102010706020507" pitchFamily="18" charset="2"/>
              </a:rPr>
              <a:t></a:t>
            </a:r>
            <a:r>
              <a:rPr lang="en-US" altLang="en-US" sz="2000" dirty="0">
                <a:latin typeface="+mj-lt"/>
              </a:rPr>
              <a:t> are scalar coefficients that can be uniquely determined, such that: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latin typeface="+mj-lt"/>
              </a:rPr>
              <a:t>	</a:t>
            </a:r>
            <a:r>
              <a:rPr lang="en-US" altLang="en-US" sz="2000" i="1" dirty="0">
                <a:latin typeface="+mj-lt"/>
                <a:sym typeface="Symbol" panose="05050102010706020507" pitchFamily="18" charset="2"/>
              </a:rPr>
              <a:t></a:t>
            </a:r>
            <a:r>
              <a:rPr lang="en-US" altLang="en-US" sz="2000" dirty="0">
                <a:latin typeface="+mj-lt"/>
              </a:rPr>
              <a:t> + </a:t>
            </a:r>
            <a:r>
              <a:rPr lang="en-US" altLang="en-US" sz="2000" i="1" dirty="0">
                <a:latin typeface="+mj-lt"/>
                <a:sym typeface="Symbol" panose="05050102010706020507" pitchFamily="18" charset="2"/>
              </a:rPr>
              <a:t></a:t>
            </a:r>
            <a:r>
              <a:rPr lang="en-US" altLang="en-US" sz="2000" dirty="0">
                <a:latin typeface="+mj-lt"/>
              </a:rPr>
              <a:t> + </a:t>
            </a:r>
            <a:r>
              <a:rPr lang="en-US" altLang="en-US" sz="2000" i="1" dirty="0">
                <a:latin typeface="+mj-lt"/>
                <a:sym typeface="Symbol" panose="05050102010706020507" pitchFamily="18" charset="2"/>
              </a:rPr>
              <a:t></a:t>
            </a:r>
            <a:r>
              <a:rPr lang="en-US" altLang="en-US" sz="2000" dirty="0">
                <a:latin typeface="+mj-lt"/>
              </a:rPr>
              <a:t> = 1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latin typeface="+mj-lt"/>
              </a:rPr>
              <a:t>The height </a:t>
            </a:r>
            <a:r>
              <a:rPr lang="en-US" altLang="en-US" sz="2000" i="1" dirty="0" err="1">
                <a:latin typeface="+mj-lt"/>
              </a:rPr>
              <a:t>h</a:t>
            </a:r>
            <a:r>
              <a:rPr lang="en-US" altLang="en-US" sz="2000" i="1" baseline="-25000" dirty="0" err="1">
                <a:latin typeface="+mj-lt"/>
              </a:rPr>
              <a:t>x</a:t>
            </a:r>
            <a:r>
              <a:rPr lang="en-US" altLang="en-US" sz="2000" dirty="0">
                <a:latin typeface="+mj-lt"/>
              </a:rPr>
              <a:t> can now be found by using 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latin typeface="+mj-lt"/>
              </a:rPr>
              <a:t>	</a:t>
            </a:r>
            <a:r>
              <a:rPr lang="en-US" altLang="en-US" sz="2000" i="1" dirty="0" err="1">
                <a:latin typeface="+mj-lt"/>
              </a:rPr>
              <a:t>h</a:t>
            </a:r>
            <a:r>
              <a:rPr lang="en-US" altLang="en-US" sz="2000" i="1" baseline="-25000" dirty="0" err="1">
                <a:latin typeface="+mj-lt"/>
              </a:rPr>
              <a:t>x</a:t>
            </a:r>
            <a:r>
              <a:rPr lang="en-US" altLang="en-US" sz="2000" i="1" dirty="0">
                <a:latin typeface="+mj-lt"/>
              </a:rPr>
              <a:t> </a:t>
            </a:r>
            <a:r>
              <a:rPr lang="en-US" altLang="en-US" sz="2000" dirty="0">
                <a:latin typeface="+mj-lt"/>
              </a:rPr>
              <a:t>= </a:t>
            </a:r>
            <a:r>
              <a:rPr lang="en-US" altLang="en-US" sz="2000" i="1" dirty="0">
                <a:latin typeface="+mj-lt"/>
                <a:sym typeface="Symbol" panose="05050102010706020507" pitchFamily="18" charset="2"/>
              </a:rPr>
              <a:t></a:t>
            </a:r>
            <a:r>
              <a:rPr lang="en-US" altLang="en-US" sz="2000" i="1" dirty="0">
                <a:latin typeface="+mj-lt"/>
              </a:rPr>
              <a:t>h</a:t>
            </a:r>
            <a:r>
              <a:rPr lang="en-US" altLang="en-US" sz="2000" i="1" baseline="-25000" dirty="0">
                <a:latin typeface="+mj-lt"/>
              </a:rPr>
              <a:t>a</a:t>
            </a:r>
            <a:r>
              <a:rPr lang="en-US" altLang="en-US" sz="2000" dirty="0">
                <a:latin typeface="+mj-lt"/>
              </a:rPr>
              <a:t> + </a:t>
            </a:r>
            <a:r>
              <a:rPr lang="en-US" altLang="en-US" sz="2000" i="1" dirty="0">
                <a:latin typeface="+mj-lt"/>
                <a:sym typeface="Symbol" panose="05050102010706020507" pitchFamily="18" charset="2"/>
              </a:rPr>
              <a:t></a:t>
            </a:r>
            <a:r>
              <a:rPr lang="en-US" altLang="en-US" sz="2000" i="1" dirty="0" err="1">
                <a:latin typeface="+mj-lt"/>
              </a:rPr>
              <a:t>h</a:t>
            </a:r>
            <a:r>
              <a:rPr lang="en-US" altLang="en-US" sz="2000" i="1" baseline="-25000" dirty="0" err="1">
                <a:latin typeface="+mj-lt"/>
              </a:rPr>
              <a:t>b</a:t>
            </a:r>
            <a:r>
              <a:rPr lang="en-US" altLang="en-US" sz="2000" dirty="0">
                <a:latin typeface="+mj-lt"/>
              </a:rPr>
              <a:t> + </a:t>
            </a:r>
            <a:r>
              <a:rPr lang="en-US" altLang="en-US" sz="2000" i="1" dirty="0">
                <a:latin typeface="+mj-lt"/>
                <a:sym typeface="Symbol" panose="05050102010706020507" pitchFamily="18" charset="2"/>
              </a:rPr>
              <a:t></a:t>
            </a:r>
            <a:r>
              <a:rPr lang="en-US" altLang="en-US" sz="2000" i="1" dirty="0" err="1">
                <a:latin typeface="+mj-lt"/>
              </a:rPr>
              <a:t>h</a:t>
            </a:r>
            <a:r>
              <a:rPr lang="en-US" altLang="en-US" sz="2000" i="1" baseline="-25000" dirty="0" err="1">
                <a:latin typeface="+mj-lt"/>
              </a:rPr>
              <a:t>c</a:t>
            </a:r>
            <a:endParaRPr lang="en-US" altLang="en-US" sz="2000" i="1" baseline="-25000" dirty="0">
              <a:latin typeface="+mj-lt"/>
            </a:endParaRPr>
          </a:p>
        </p:txBody>
      </p:sp>
      <p:pic>
        <p:nvPicPr>
          <p:cNvPr id="7" name="Picture 7" descr="tin_interpo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190" y="858225"/>
            <a:ext cx="3088010" cy="259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11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Delaunay Triangulation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82595" y="1311875"/>
            <a:ext cx="10544432" cy="4034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200" b="1" i="1" dirty="0">
                <a:solidFill>
                  <a:schemeClr val="accent2"/>
                </a:solidFill>
              </a:rPr>
              <a:t>Delaunay triangulation</a:t>
            </a:r>
            <a:r>
              <a:rPr lang="en-US" altLang="en-US" sz="2200" dirty="0"/>
              <a:t>: constituent triangles in a Delaunay triangulations are “as nearly equilateral as possible”</a:t>
            </a:r>
          </a:p>
          <a:p>
            <a:pPr lvl="1">
              <a:spcAft>
                <a:spcPts val="1200"/>
              </a:spcAft>
            </a:pPr>
            <a:r>
              <a:rPr lang="en-US" altLang="en-US" sz="2200" dirty="0"/>
              <a:t>Each circumcircle of a constituent triangle does not include any other triangulation point within it</a:t>
            </a:r>
          </a:p>
          <a:p>
            <a:pPr>
              <a:spcAft>
                <a:spcPts val="1200"/>
              </a:spcAft>
            </a:pPr>
            <a:r>
              <a:rPr lang="en-US" altLang="en-US" sz="2200" b="1" i="1" dirty="0">
                <a:solidFill>
                  <a:schemeClr val="accent2"/>
                </a:solidFill>
              </a:rPr>
              <a:t>Proximal polygon</a:t>
            </a:r>
            <a:r>
              <a:rPr lang="en-US" altLang="en-US" sz="2200" dirty="0"/>
              <a:t>: A region </a:t>
            </a:r>
            <a:r>
              <a:rPr lang="en-US" altLang="en-US" sz="2200" i="1" dirty="0" err="1"/>
              <a:t>R</a:t>
            </a:r>
            <a:r>
              <a:rPr lang="en-US" altLang="en-US" sz="2200" i="1" baseline="-25000" dirty="0" err="1"/>
              <a:t>p</a:t>
            </a:r>
            <a:r>
              <a:rPr lang="en-US" altLang="en-US" sz="2200" dirty="0"/>
              <a:t> around a point </a:t>
            </a:r>
            <a:r>
              <a:rPr lang="en-US" altLang="en-US" sz="2200" i="1" dirty="0"/>
              <a:t>p</a:t>
            </a:r>
            <a:r>
              <a:rPr lang="en-US" altLang="en-US" sz="2200" dirty="0"/>
              <a:t> with the property that every location in </a:t>
            </a:r>
            <a:r>
              <a:rPr lang="en-US" altLang="en-US" sz="2200" i="1" dirty="0" err="1"/>
              <a:t>R</a:t>
            </a:r>
            <a:r>
              <a:rPr lang="en-US" altLang="en-US" sz="2200" i="1" baseline="-25000" dirty="0" err="1"/>
              <a:t>p</a:t>
            </a:r>
            <a:r>
              <a:rPr lang="en-US" altLang="en-US" sz="2200" dirty="0"/>
              <a:t> is nearer to </a:t>
            </a:r>
            <a:r>
              <a:rPr lang="en-US" altLang="en-US" sz="2200" i="1" dirty="0"/>
              <a:t>p</a:t>
            </a:r>
            <a:r>
              <a:rPr lang="en-US" altLang="en-US" sz="2200" dirty="0"/>
              <a:t> than to any other point</a:t>
            </a:r>
          </a:p>
          <a:p>
            <a:pPr>
              <a:spcAft>
                <a:spcPts val="1200"/>
              </a:spcAft>
            </a:pPr>
            <a:r>
              <a:rPr lang="en-US" altLang="en-US" sz="2200" b="1" i="1" dirty="0" err="1">
                <a:solidFill>
                  <a:schemeClr val="accent2"/>
                </a:solidFill>
              </a:rPr>
              <a:t>Voronoi</a:t>
            </a:r>
            <a:r>
              <a:rPr lang="en-US" altLang="en-US" sz="2200" b="1" i="1" dirty="0">
                <a:solidFill>
                  <a:schemeClr val="accent2"/>
                </a:solidFill>
              </a:rPr>
              <a:t> diagram</a:t>
            </a:r>
            <a:r>
              <a:rPr lang="en-US" altLang="en-US" sz="2200" dirty="0"/>
              <a:t>: the dual of a Delaunay triangulations</a:t>
            </a:r>
          </a:p>
          <a:p>
            <a:pPr lvl="1">
              <a:spcAft>
                <a:spcPts val="1200"/>
              </a:spcAft>
            </a:pPr>
            <a:r>
              <a:rPr lang="en-US" altLang="en-US" sz="2200" dirty="0"/>
              <a:t>The set of proximal polygons constitutes a </a:t>
            </a:r>
            <a:r>
              <a:rPr lang="en-US" altLang="en-US" sz="2200" dirty="0" err="1"/>
              <a:t>Voronoi</a:t>
            </a:r>
            <a:r>
              <a:rPr lang="en-US" altLang="en-US" sz="2200" dirty="0"/>
              <a:t> diagram</a:t>
            </a:r>
          </a:p>
        </p:txBody>
      </p:sp>
    </p:spTree>
    <p:extLst>
      <p:ext uri="{BB962C8B-B14F-4D97-AF65-F5344CB8AC3E}">
        <p14:creationId xmlns:p14="http://schemas.microsoft.com/office/powerpoint/2010/main" val="268209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Properties of Delaunay Triangulation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61577" y="1122405"/>
            <a:ext cx="10443028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200" dirty="0"/>
              <a:t>Given an initial point set </a:t>
            </a:r>
            <a:r>
              <a:rPr lang="en-US" altLang="en-US" sz="2200" i="1" dirty="0"/>
              <a:t>P</a:t>
            </a:r>
            <a:r>
              <a:rPr lang="en-US" altLang="en-US" sz="2200" dirty="0"/>
              <a:t> for which no sets of three points are collinear (to avoid degenerate cases)</a:t>
            </a:r>
          </a:p>
          <a:p>
            <a:pPr lvl="1">
              <a:spcAft>
                <a:spcPts val="1200"/>
              </a:spcAft>
              <a:buSzPct val="130000"/>
              <a:buFontTx/>
              <a:buBlip>
                <a:blip r:embed="rId2"/>
              </a:buBlip>
            </a:pPr>
            <a:r>
              <a:rPr lang="en-US" altLang="en-US" sz="2200" dirty="0"/>
              <a:t>The Delaunay triangulation is unique</a:t>
            </a:r>
          </a:p>
          <a:p>
            <a:pPr lvl="1">
              <a:spcAft>
                <a:spcPts val="1200"/>
              </a:spcAft>
              <a:buSzPct val="130000"/>
              <a:buFontTx/>
              <a:buBlip>
                <a:blip r:embed="rId3"/>
              </a:buBlip>
            </a:pPr>
            <a:r>
              <a:rPr lang="en-US" altLang="en-US" sz="2200" dirty="0"/>
              <a:t>The external edges of the triangulation from the convex hull of </a:t>
            </a:r>
            <a:r>
              <a:rPr lang="en-US" altLang="en-US" sz="2200" i="1" dirty="0"/>
              <a:t>P</a:t>
            </a:r>
            <a:r>
              <a:rPr lang="en-US" altLang="en-US" sz="2200" dirty="0"/>
              <a:t> (i.e., the smallest convex set containing </a:t>
            </a:r>
            <a:r>
              <a:rPr lang="en-US" altLang="en-US" sz="2200" i="1" dirty="0"/>
              <a:t>P</a:t>
            </a:r>
            <a:r>
              <a:rPr lang="en-US" altLang="en-US" sz="2200" dirty="0"/>
              <a:t>)</a:t>
            </a:r>
          </a:p>
          <a:p>
            <a:pPr lvl="1">
              <a:spcAft>
                <a:spcPts val="1200"/>
              </a:spcAft>
              <a:buSzPct val="130000"/>
              <a:buFontTx/>
              <a:buBlip>
                <a:blip r:embed="rId4"/>
              </a:buBlip>
            </a:pPr>
            <a:r>
              <a:rPr lang="en-US" altLang="en-US" sz="2200" dirty="0"/>
              <a:t>The circumcircles of the triangles contain no members of </a:t>
            </a:r>
            <a:r>
              <a:rPr lang="en-US" altLang="en-US" sz="2200" i="1" dirty="0"/>
              <a:t>P</a:t>
            </a:r>
            <a:r>
              <a:rPr lang="en-US" altLang="en-US" sz="2200" dirty="0"/>
              <a:t> in their interior</a:t>
            </a:r>
          </a:p>
          <a:p>
            <a:pPr lvl="1">
              <a:spcAft>
                <a:spcPts val="1200"/>
              </a:spcAft>
              <a:buSzPct val="130000"/>
              <a:buFontTx/>
              <a:buBlip>
                <a:blip r:embed="rId5"/>
              </a:buBlip>
            </a:pPr>
            <a:r>
              <a:rPr lang="en-US" altLang="en-US" sz="2200" dirty="0"/>
              <a:t>The triangles in a Delaunay triangulation are best-possible with respect to regularity (closest to equilateral)</a:t>
            </a:r>
          </a:p>
        </p:txBody>
      </p:sp>
    </p:spTree>
    <p:extLst>
      <p:ext uri="{BB962C8B-B14F-4D97-AF65-F5344CB8AC3E}">
        <p14:creationId xmlns:p14="http://schemas.microsoft.com/office/powerpoint/2010/main" val="989593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735719" y="3188043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Polygon Triangulation (Optional Material)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5879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13940" y="1435425"/>
            <a:ext cx="6597919" cy="4018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200" dirty="0"/>
              <a:t>A simple polygon is y-monotone if any horizontal line intersects it in a connected set (or not at all)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If not a y-monotone then partition a polygon into y-monotone polygons (covered later)</a:t>
            </a:r>
            <a:endParaRPr lang="en-US" sz="1800" dirty="0"/>
          </a:p>
          <a:p>
            <a:pPr>
              <a:spcAft>
                <a:spcPts val="1200"/>
              </a:spcAft>
            </a:pPr>
            <a:r>
              <a:rPr lang="en-US" sz="2200" dirty="0"/>
              <a:t>Triangulate each y-monotone polygon</a:t>
            </a:r>
            <a:endParaRPr lang="en-US" altLang="en-US" sz="2200" dirty="0"/>
          </a:p>
        </p:txBody>
      </p:sp>
      <p:sp>
        <p:nvSpPr>
          <p:cNvPr id="2" name="Oval 1"/>
          <p:cNvSpPr/>
          <p:nvPr/>
        </p:nvSpPr>
        <p:spPr>
          <a:xfrm>
            <a:off x="9656512" y="947392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015810" y="2098168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462055" y="1510339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435688" y="2732649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163475" y="3058032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602098" y="397362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155853" y="4682748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342521" y="51980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637094" y="6073008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2" idx="3"/>
            <a:endCxn id="7" idx="0"/>
          </p:cNvCxnSpPr>
          <p:nvPr/>
        </p:nvCxnSpPr>
        <p:spPr>
          <a:xfrm flipH="1">
            <a:off x="9085832" y="1059895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5"/>
            <a:endCxn id="9" idx="1"/>
          </p:cNvCxnSpPr>
          <p:nvPr/>
        </p:nvCxnSpPr>
        <p:spPr>
          <a:xfrm>
            <a:off x="9135344" y="2210671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4"/>
            <a:endCxn id="12" idx="0"/>
          </p:cNvCxnSpPr>
          <p:nvPr/>
        </p:nvCxnSpPr>
        <p:spPr>
          <a:xfrm flipH="1">
            <a:off x="9225875" y="2864454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4"/>
            <a:endCxn id="14" idx="1"/>
          </p:cNvCxnSpPr>
          <p:nvPr/>
        </p:nvCxnSpPr>
        <p:spPr>
          <a:xfrm>
            <a:off x="9225875" y="4814553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" idx="5"/>
            <a:endCxn id="8" idx="1"/>
          </p:cNvCxnSpPr>
          <p:nvPr/>
        </p:nvCxnSpPr>
        <p:spPr>
          <a:xfrm>
            <a:off x="9776046" y="1059895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" idx="4"/>
            <a:endCxn id="10" idx="0"/>
          </p:cNvCxnSpPr>
          <p:nvPr/>
        </p:nvCxnSpPr>
        <p:spPr>
          <a:xfrm flipH="1">
            <a:off x="10233497" y="1642144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0" idx="4"/>
            <a:endCxn id="11" idx="0"/>
          </p:cNvCxnSpPr>
          <p:nvPr/>
        </p:nvCxnSpPr>
        <p:spPr>
          <a:xfrm>
            <a:off x="10233497" y="3189837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1" idx="4"/>
            <a:endCxn id="13" idx="0"/>
          </p:cNvCxnSpPr>
          <p:nvPr/>
        </p:nvCxnSpPr>
        <p:spPr>
          <a:xfrm flipH="1">
            <a:off x="10412543" y="4105426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3" idx="3"/>
            <a:endCxn id="14" idx="6"/>
          </p:cNvCxnSpPr>
          <p:nvPr/>
        </p:nvCxnSpPr>
        <p:spPr>
          <a:xfrm flipH="1">
            <a:off x="9777137" y="5310579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8733664" y="4585958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785879" y="774598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0612354" y="14135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0289565" y="297089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0742141" y="387683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433052" y="5108928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50" name="Rectangle 49"/>
          <p:cNvSpPr/>
          <p:nvPr/>
        </p:nvSpPr>
        <p:spPr>
          <a:xfrm>
            <a:off x="9771462" y="609569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628506" y="200509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037624" y="267345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</p:spTree>
    <p:extLst>
      <p:ext uri="{BB962C8B-B14F-4D97-AF65-F5344CB8AC3E}">
        <p14:creationId xmlns:p14="http://schemas.microsoft.com/office/powerpoint/2010/main" val="38700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9814" y="2770132"/>
            <a:ext cx="9583971" cy="1325563"/>
          </a:xfrm>
        </p:spPr>
        <p:txBody>
          <a:bodyPr>
            <a:normAutofit/>
          </a:bodyPr>
          <a:lstStyle/>
          <a:p>
            <a:r>
              <a:rPr lang="en-US" sz="3600" dirty="0"/>
              <a:t>Few Common Geometric Algorithms</a:t>
            </a:r>
          </a:p>
        </p:txBody>
      </p:sp>
    </p:spTree>
    <p:extLst>
      <p:ext uri="{BB962C8B-B14F-4D97-AF65-F5344CB8AC3E}">
        <p14:creationId xmlns:p14="http://schemas.microsoft.com/office/powerpoint/2010/main" val="24967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61577" y="676076"/>
                <a:ext cx="11123980" cy="6209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600"/>
                  </a:spcBef>
                  <a:spcAft>
                    <a:spcPts val="1200"/>
                  </a:spcAft>
                  <a:buClr>
                    <a:schemeClr val="accent2"/>
                  </a:buClr>
                  <a:buSzPct val="119000"/>
                </a:pPr>
                <a:r>
                  <a:rPr lang="en-US" sz="2200" b="0" dirty="0">
                    <a:solidFill>
                      <a:schemeClr val="accent2"/>
                    </a:solidFill>
                    <a:latin typeface="+mj-lt"/>
                  </a:rPr>
                  <a:t>Input:</a:t>
                </a:r>
                <a:r>
                  <a:rPr lang="en-US" sz="2200" b="0" dirty="0">
                    <a:latin typeface="+mj-lt"/>
                  </a:rPr>
                  <a:t> (a) </a:t>
                </a:r>
                <a:r>
                  <a:rPr lang="en-US" sz="2200" dirty="0">
                    <a:latin typeface="+mj-lt"/>
                  </a:rPr>
                  <a:t>A point set P of an Y-monotone. (b) Left and right chains of P </a:t>
                </a:r>
              </a:p>
              <a:p>
                <a:pPr marL="457200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  <a:buFont typeface="+mj-lt"/>
                  <a:buAutoNum type="arabicPeriod"/>
                </a:pPr>
                <a:r>
                  <a:rPr lang="en-US" sz="2100" dirty="0">
                    <a:latin typeface="+mj-lt"/>
                  </a:rPr>
                  <a:t>merge the vertices of the left and right chains of P into y-sorted order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1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1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100" b="0" i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1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1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2100" dirty="0">
                    <a:latin typeface="+mj-lt"/>
                  </a:rPr>
                  <a:t>.</a:t>
                </a:r>
              </a:p>
              <a:p>
                <a:pPr marL="457200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  <a:buFont typeface="+mj-lt"/>
                  <a:buAutoNum type="arabicPeriod"/>
                </a:pPr>
                <a:r>
                  <a:rPr lang="en-US" sz="2100" dirty="0">
                    <a:latin typeface="+mj-lt"/>
                  </a:rPr>
                  <a:t>Put the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1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1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1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100" dirty="0">
                    <a:latin typeface="+mj-lt"/>
                  </a:rPr>
                  <a:t> into an empty stack S. </a:t>
                </a:r>
              </a:p>
              <a:p>
                <a:pPr marL="457200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  <a:buFont typeface="+mj-lt"/>
                  <a:buAutoNum type="arabicPeriod"/>
                </a:pPr>
                <a:r>
                  <a:rPr lang="en-US" sz="2100" dirty="0"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2100" dirty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100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21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1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21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1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1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1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2100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2100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100" dirty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2100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100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100" dirty="0">
                    <a:solidFill>
                      <a:schemeClr val="accent2"/>
                    </a:solidFill>
                    <a:latin typeface="+mj-lt"/>
                  </a:rPr>
                  <a:t>	3.1.2 </a:t>
                </a:r>
                <a:r>
                  <a:rPr lang="en-US" sz="2100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1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100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21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100" b="0" dirty="0">
                    <a:solidFill>
                      <a:schemeClr val="accent2"/>
                    </a:solidFill>
                    <a:latin typeface="+mj-lt"/>
                  </a:rPr>
                  <a:t>3.2</a:t>
                </a:r>
                <a:r>
                  <a:rPr lang="en-US" sz="2100" b="0" dirty="0">
                    <a:latin typeface="+mj-lt"/>
                  </a:rPr>
                  <a:t>  </a:t>
                </a:r>
                <a:r>
                  <a:rPr lang="en-US" sz="2100" dirty="0">
                    <a:latin typeface="+mj-lt"/>
                  </a:rPr>
                  <a:t>Else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lang="en-US" sz="2100">
                        <a:latin typeface="Cambria Math" panose="02040503050406030204" pitchFamily="18" charset="0"/>
                      </a:rPr>
                      <m:t>op</m:t>
                    </m:r>
                    <m:d>
                      <m:d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2100" dirty="0">
                    <a:latin typeface="+mj-lt"/>
                  </a:rPr>
                  <a:t>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100" dirty="0">
                    <a:latin typeface="+mj-lt"/>
                  </a:rPr>
                  <a:t>	</a:t>
                </a:r>
                <a:r>
                  <a:rPr lang="en-US" sz="2100" dirty="0">
                    <a:solidFill>
                      <a:schemeClr val="accent2"/>
                    </a:solidFill>
                    <a:latin typeface="+mj-lt"/>
                  </a:rPr>
                  <a:t>3.2.1</a:t>
                </a:r>
                <a:r>
                  <a:rPr lang="en-US" sz="21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lang="en-US" sz="2100">
                        <a:latin typeface="Cambria Math" panose="02040503050406030204" pitchFamily="18" charset="0"/>
                      </a:rPr>
                      <m:t>op</m:t>
                    </m:r>
                    <m:d>
                      <m:d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2100" dirty="0"/>
                  <a:t> </a:t>
                </a:r>
                <a:endParaRPr lang="en-US" sz="2100" dirty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100" dirty="0">
                    <a:solidFill>
                      <a:schemeClr val="accent2"/>
                    </a:solidFill>
                    <a:latin typeface="+mj-lt"/>
                  </a:rPr>
                  <a:t>	3.2.2 </a:t>
                </a:r>
                <a:r>
                  <a:rPr lang="en-US" sz="21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100" dirty="0"/>
                  <a:t>, and 		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100" dirty="0"/>
                  <a:t> and each popped vertex.</a:t>
                </a:r>
                <a:br>
                  <a:rPr lang="en-US" sz="2100" dirty="0"/>
                </a:br>
                <a:r>
                  <a:rPr lang="en-US" sz="2100" dirty="0"/>
                  <a:t>	</a:t>
                </a:r>
                <a:r>
                  <a:rPr lang="en-US" sz="2100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2100" dirty="0"/>
                  <a:t> push last popped vertex back onto S.</a:t>
                </a:r>
                <a:br>
                  <a:rPr lang="en-US" sz="2100" dirty="0"/>
                </a:br>
                <a:r>
                  <a:rPr lang="en-US" sz="2100" dirty="0"/>
                  <a:t>	</a:t>
                </a:r>
                <a:r>
                  <a:rPr lang="en-US" sz="2100" dirty="0">
                    <a:solidFill>
                      <a:schemeClr val="accent2"/>
                    </a:solidFill>
                  </a:rPr>
                  <a:t>3.2.4</a:t>
                </a:r>
                <a:r>
                  <a:rPr lang="en-US" sz="2100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100" dirty="0"/>
                  <a:t> onto S.</a:t>
                </a:r>
                <a:endParaRPr lang="en-US" sz="21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1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21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21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77" y="676076"/>
                <a:ext cx="11123980" cy="6209136"/>
              </a:xfrm>
              <a:prstGeom prst="rect">
                <a:avLst/>
              </a:prstGeom>
              <a:blipFill rotWithShape="0">
                <a:blip r:embed="rId2"/>
                <a:stretch>
                  <a:fillRect l="-932" t="-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28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563430" cy="5252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3. </a:t>
                </a:r>
                <a:r>
                  <a:rPr lang="en-US" sz="1900" dirty="0"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3.1.2 </a:t>
                </a:r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0" dirty="0">
                    <a:solidFill>
                      <a:schemeClr val="accent2"/>
                    </a:solidFill>
                    <a:latin typeface="+mj-lt"/>
                  </a:rPr>
                  <a:t>3.2</a:t>
                </a:r>
                <a:r>
                  <a:rPr lang="en-US" sz="1900" b="0" dirty="0">
                    <a:latin typeface="+mj-lt"/>
                  </a:rPr>
                  <a:t>  </a:t>
                </a:r>
                <a:r>
                  <a:rPr lang="en-US" sz="1900" dirty="0">
                    <a:latin typeface="+mj-lt"/>
                  </a:rPr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latin typeface="+mj-lt"/>
                  </a:rPr>
                  <a:t>	</a:t>
                </a: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dirty="0">
                    <a:latin typeface="+mj-lt"/>
                  </a:rPr>
                  <a:t>Pop(s)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3.2.2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/>
                  <a:t> 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3.2.4</a:t>
                </a:r>
                <a:r>
                  <a:rPr lang="en-US" sz="1900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563430" cy="5252976"/>
              </a:xfrm>
              <a:prstGeom prst="rect">
                <a:avLst/>
              </a:prstGeom>
              <a:blipFill rotWithShape="0">
                <a:blip r:embed="rId2"/>
                <a:stretch>
                  <a:fillRect l="-836" t="-580" b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541219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187942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=3 </a:t>
                      </a:r>
                    </a:p>
                    <a:p>
                      <a:pPr algn="ctr"/>
                      <a:r>
                        <a:rPr lang="en-US" dirty="0"/>
                        <a:t>Processing P3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32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196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b="1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𝐚𝐧𝐝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𝐭𝐨𝐩</m:t>
                    </m:r>
                    <m:d>
                      <m:d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</m:d>
                  </m:oMath>
                </a14:m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b="1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3.1.2 </a:t>
                </a:r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0" dirty="0">
                    <a:solidFill>
                      <a:schemeClr val="accent2"/>
                    </a:solidFill>
                    <a:latin typeface="+mj-lt"/>
                  </a:rPr>
                  <a:t>3.2</a:t>
                </a:r>
                <a:r>
                  <a:rPr lang="en-US" sz="1900" b="0" dirty="0">
                    <a:latin typeface="+mj-lt"/>
                  </a:rPr>
                  <a:t>  </a:t>
                </a:r>
                <a:r>
                  <a:rPr lang="en-US" sz="1900" dirty="0">
                    <a:latin typeface="+mj-lt"/>
                  </a:rPr>
                  <a:t>Else</a:t>
                </a:r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</a:t>
                </a:r>
                <a:endParaRPr lang="en-US" sz="1900" dirty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latin typeface="+mj-lt"/>
                  </a:rPr>
                  <a:t>	</a:t>
                </a: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3.2.2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/>
                  <a:t> 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3.2.4</a:t>
                </a:r>
                <a:r>
                  <a:rPr lang="en-US" sz="1900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196294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7" r="-392" b="-1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541219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187942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=3 </a:t>
                      </a:r>
                    </a:p>
                    <a:p>
                      <a:pPr algn="ctr"/>
                      <a:r>
                        <a:rPr lang="en-US" dirty="0"/>
                        <a:t>Processing P3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69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latin typeface="+mj-lt"/>
                  </a:rPr>
                  <a:t>3.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b="1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𝐚𝐧𝐝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𝐭𝐨𝐩</m:t>
                    </m:r>
                    <m:d>
                      <m:d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</m:d>
                  </m:oMath>
                </a14:m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b="1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3.1.1 </a:t>
                </a:r>
                <a:r>
                  <a:rPr lang="en-US" sz="1900" b="1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3.1.2 </a:t>
                </a:r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0" dirty="0">
                    <a:solidFill>
                      <a:schemeClr val="accent2"/>
                    </a:solidFill>
                    <a:latin typeface="+mj-lt"/>
                  </a:rPr>
                  <a:t>3.2</a:t>
                </a:r>
                <a:r>
                  <a:rPr lang="en-US" sz="1900" b="0" dirty="0">
                    <a:latin typeface="+mj-lt"/>
                  </a:rPr>
                  <a:t>  </a:t>
                </a:r>
                <a:r>
                  <a:rPr lang="en-US" sz="1900" dirty="0">
                    <a:latin typeface="+mj-lt"/>
                  </a:rPr>
                  <a:t>Else</a:t>
                </a:r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</a:t>
                </a:r>
                <a:endParaRPr lang="en-US" sz="1900" dirty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latin typeface="+mj-lt"/>
                  </a:rPr>
                  <a:t>	</a:t>
                </a: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3.2.2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/>
                  <a:t> 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3.2.4</a:t>
                </a:r>
                <a:r>
                  <a:rPr lang="en-US" sz="1900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 b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541219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187942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=3 </a:t>
                      </a:r>
                    </a:p>
                    <a:p>
                      <a:pPr algn="ctr"/>
                      <a:r>
                        <a:rPr lang="en-US" dirty="0"/>
                        <a:t>Processing P3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30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b="1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𝐚𝐧𝐝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𝐭𝐨𝐩</m:t>
                    </m:r>
                    <m:d>
                      <m:d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</m:d>
                  </m:oMath>
                </a14:m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b="1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 b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3.1.2 </a:t>
                </a:r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0" dirty="0">
                    <a:solidFill>
                      <a:schemeClr val="accent2"/>
                    </a:solidFill>
                    <a:latin typeface="+mj-lt"/>
                  </a:rPr>
                  <a:t>3.2</a:t>
                </a:r>
                <a:r>
                  <a:rPr lang="en-US" sz="1900" b="0" dirty="0">
                    <a:latin typeface="+mj-lt"/>
                  </a:rPr>
                  <a:t>  </a:t>
                </a:r>
                <a:r>
                  <a:rPr lang="en-US" sz="1900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</a:t>
                </a:r>
                <a:r>
                  <a:rPr lang="en-US" sz="1900" dirty="0">
                    <a:latin typeface="+mj-lt"/>
                  </a:rPr>
                  <a:t>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latin typeface="+mj-lt"/>
                  </a:rPr>
                  <a:t>	</a:t>
                </a: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3.2.2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/>
                  <a:t> 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3.2.4</a:t>
                </a:r>
                <a:r>
                  <a:rPr lang="en-US" sz="1900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 b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291269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187942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=3 </a:t>
                      </a:r>
                    </a:p>
                    <a:p>
                      <a:pPr algn="ctr"/>
                      <a:r>
                        <a:rPr lang="en-US" dirty="0"/>
                        <a:t>Processing P3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55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b="1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𝐚𝐧𝐝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𝐭𝐨𝐩</m:t>
                    </m:r>
                    <m:d>
                      <m:d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</m:d>
                  </m:oMath>
                </a14:m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b="1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 b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b="1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900" b="1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b="1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0" dirty="0">
                    <a:solidFill>
                      <a:schemeClr val="accent2"/>
                    </a:solidFill>
                    <a:latin typeface="+mj-lt"/>
                  </a:rPr>
                  <a:t>3.2</a:t>
                </a:r>
                <a:r>
                  <a:rPr lang="en-US" sz="1900" b="0" dirty="0">
                    <a:latin typeface="+mj-lt"/>
                  </a:rPr>
                  <a:t>  </a:t>
                </a:r>
                <a:r>
                  <a:rPr lang="en-US" sz="1900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</a:t>
                </a:r>
                <a:r>
                  <a:rPr lang="en-US" sz="1900" dirty="0">
                    <a:latin typeface="+mj-lt"/>
                  </a:rPr>
                  <a:t>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latin typeface="+mj-lt"/>
                  </a:rPr>
                  <a:t>	</a:t>
                </a: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3.2.2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/>
                  <a:t> 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3.2.4</a:t>
                </a:r>
                <a:r>
                  <a:rPr lang="en-US" sz="1900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 b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291269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187942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=3 </a:t>
                      </a:r>
                    </a:p>
                    <a:p>
                      <a:pPr algn="ctr"/>
                      <a:r>
                        <a:rPr lang="en-US" dirty="0"/>
                        <a:t>Processing P3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33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b="1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𝐚𝐧𝐝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𝐭𝐨𝐩</m:t>
                    </m:r>
                    <m:d>
                      <m:d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</m:d>
                  </m:oMath>
                </a14:m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b="1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b="1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900" b="1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b="1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0" dirty="0">
                    <a:solidFill>
                      <a:schemeClr val="accent2"/>
                    </a:solidFill>
                    <a:latin typeface="+mj-lt"/>
                  </a:rPr>
                  <a:t>3.2</a:t>
                </a:r>
                <a:r>
                  <a:rPr lang="en-US" sz="1900" b="0" dirty="0">
                    <a:latin typeface="+mj-lt"/>
                  </a:rPr>
                  <a:t>  </a:t>
                </a:r>
                <a:r>
                  <a:rPr lang="en-US" sz="1900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</a:t>
                </a:r>
                <a:r>
                  <a:rPr lang="en-US" sz="1900" dirty="0">
                    <a:latin typeface="+mj-lt"/>
                  </a:rPr>
                  <a:t>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latin typeface="+mj-lt"/>
                  </a:rPr>
                  <a:t>	</a:t>
                </a: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3.2.2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/>
                  <a:t> 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3.2.4 </a:t>
                </a:r>
                <a:r>
                  <a:rPr lang="en-US" sz="1900" dirty="0"/>
                  <a:t>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 b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478135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187942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=3 </a:t>
                      </a:r>
                    </a:p>
                    <a:p>
                      <a:pPr algn="ctr"/>
                      <a:r>
                        <a:rPr lang="en-US" dirty="0"/>
                        <a:t>Processing P3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17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b="1" dirty="0"/>
                  <a:t>For </a:t>
                </a:r>
                <a14:m>
                  <m:oMath xmlns:m="http://schemas.openxmlformats.org/officeDocument/2006/math">
                    <m:r>
                      <a:rPr lang="en-US" sz="19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900" b="1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9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19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1">
                        <a:latin typeface="Cambria Math" panose="02040503050406030204" pitchFamily="18" charset="0"/>
                      </a:rPr>
                      <m:t>𝒕𝒐</m:t>
                    </m:r>
                    <m:r>
                      <a:rPr lang="en-US" sz="19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9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9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9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900" b="1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3.1.2</a:t>
                </a: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0" dirty="0">
                    <a:solidFill>
                      <a:schemeClr val="accent2"/>
                    </a:solidFill>
                    <a:latin typeface="+mj-lt"/>
                  </a:rPr>
                  <a:t>3.2</a:t>
                </a:r>
                <a:r>
                  <a:rPr lang="en-US" sz="1900" b="0" dirty="0">
                    <a:latin typeface="+mj-lt"/>
                  </a:rPr>
                  <a:t> </a:t>
                </a:r>
                <a:r>
                  <a:rPr lang="en-US" sz="1900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</a:t>
                </a:r>
                <a:r>
                  <a:rPr lang="en-US" sz="1900" dirty="0">
                    <a:latin typeface="+mj-lt"/>
                  </a:rPr>
                  <a:t>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latin typeface="+mj-lt"/>
                  </a:rPr>
                  <a:t>	</a:t>
                </a: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3.2.2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/>
                  <a:t> 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3.2.4</a:t>
                </a:r>
                <a:r>
                  <a:rPr lang="en-US" sz="1900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 b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478135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884651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=4 </a:t>
                      </a:r>
                    </a:p>
                    <a:p>
                      <a:pPr algn="ctr"/>
                      <a:r>
                        <a:rPr lang="en-US" dirty="0"/>
                        <a:t>Processing P4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13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3.1.2 </a:t>
                </a:r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3.2</a:t>
                </a:r>
                <a:r>
                  <a:rPr lang="en-US" sz="1900" b="1" dirty="0">
                    <a:latin typeface="+mj-lt"/>
                  </a:rPr>
                  <a:t> </a:t>
                </a:r>
                <a:r>
                  <a:rPr lang="en-US" sz="1900" b="1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latin typeface="+mj-lt"/>
                  </a:rPr>
                  <a:t>	</a:t>
                </a: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3.2.2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/>
                  <a:t> 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3.2.4</a:t>
                </a:r>
                <a:r>
                  <a:rPr lang="en-US" sz="1900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 b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478135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946190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=4 </a:t>
                      </a:r>
                    </a:p>
                    <a:p>
                      <a:pPr algn="ctr"/>
                      <a:r>
                        <a:rPr lang="en-US" dirty="0"/>
                        <a:t>Processing P4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22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3.1.2 </a:t>
                </a:r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/>
                  <a:t> 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b="1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b="1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/>
                  <a:t> 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 b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932698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946190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=4 </a:t>
                      </a:r>
                    </a:p>
                    <a:p>
                      <a:pPr algn="ctr"/>
                      <a:r>
                        <a:rPr lang="en-US" dirty="0"/>
                        <a:t>Processing P4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77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998" y="1"/>
            <a:ext cx="9583971" cy="758092"/>
          </a:xfrm>
        </p:spPr>
        <p:txBody>
          <a:bodyPr>
            <a:normAutofit/>
          </a:bodyPr>
          <a:lstStyle/>
          <a:p>
            <a:r>
              <a:rPr lang="en-US" sz="3600" dirty="0"/>
              <a:t>Distance and Angle between points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36245" y="928076"/>
            <a:ext cx="10199077" cy="5527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100" dirty="0">
                <a:latin typeface="+mj-lt"/>
              </a:rPr>
              <a:t>Length of a line segment can be computed as the </a:t>
            </a:r>
            <a:r>
              <a:rPr lang="en-US" altLang="en-US" sz="2100" b="1" i="1" dirty="0">
                <a:solidFill>
                  <a:schemeClr val="accent2"/>
                </a:solidFill>
                <a:latin typeface="+mj-lt"/>
              </a:rPr>
              <a:t>distance</a:t>
            </a:r>
            <a:r>
              <a:rPr lang="en-US" altLang="en-US" sz="2100" dirty="0">
                <a:latin typeface="+mj-lt"/>
              </a:rPr>
              <a:t> between successive pairs of points</a:t>
            </a:r>
          </a:p>
          <a:p>
            <a:endParaRPr lang="en-US" altLang="en-US" sz="2100" dirty="0">
              <a:latin typeface="+mj-lt"/>
            </a:endParaRPr>
          </a:p>
          <a:p>
            <a:endParaRPr lang="en-US" altLang="en-US" sz="2100" dirty="0">
              <a:latin typeface="+mj-lt"/>
            </a:endParaRPr>
          </a:p>
          <a:p>
            <a:endParaRPr lang="en-US" altLang="en-US" sz="2100" dirty="0">
              <a:latin typeface="+mj-lt"/>
            </a:endParaRPr>
          </a:p>
          <a:p>
            <a:r>
              <a:rPr lang="en-US" altLang="en-US" sz="2100" dirty="0">
                <a:latin typeface="+mj-lt"/>
              </a:rPr>
              <a:t>The bearing, </a:t>
            </a:r>
            <a:r>
              <a:rPr lang="en-US" altLang="en-US" sz="2100" i="1" dirty="0">
                <a:latin typeface="+mj-lt"/>
                <a:sym typeface="Symbol" panose="05050102010706020507" pitchFamily="18" charset="2"/>
              </a:rPr>
              <a:t></a:t>
            </a:r>
            <a:r>
              <a:rPr lang="en-US" altLang="en-US" sz="2100" dirty="0">
                <a:latin typeface="+mj-lt"/>
              </a:rPr>
              <a:t>, of </a:t>
            </a:r>
            <a:r>
              <a:rPr lang="en-US" altLang="en-US" sz="2100" i="1" dirty="0">
                <a:latin typeface="+mj-lt"/>
              </a:rPr>
              <a:t>q</a:t>
            </a:r>
            <a:r>
              <a:rPr lang="en-US" altLang="en-US" sz="2100" dirty="0">
                <a:latin typeface="+mj-lt"/>
              </a:rPr>
              <a:t> from </a:t>
            </a:r>
            <a:r>
              <a:rPr lang="en-US" altLang="en-US" sz="2100" i="1" dirty="0">
                <a:latin typeface="+mj-lt"/>
              </a:rPr>
              <a:t>p</a:t>
            </a:r>
            <a:r>
              <a:rPr lang="en-US" altLang="en-US" sz="2100" dirty="0">
                <a:latin typeface="+mj-lt"/>
              </a:rPr>
              <a:t> is given by the unique solution in the interval [0,360] of the simultaneous equations:</a:t>
            </a:r>
          </a:p>
        </p:txBody>
      </p:sp>
      <p:pic>
        <p:nvPicPr>
          <p:cNvPr id="5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648" y="3823067"/>
            <a:ext cx="2036261" cy="61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648" y="5056676"/>
            <a:ext cx="2060074" cy="61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868" y="1888391"/>
            <a:ext cx="4957097" cy="52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01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3.1.2 </a:t>
                </a:r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/>
                  <a:t> 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b="1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b="1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/>
                  <a:t> 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 b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707720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946190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=4 </a:t>
                      </a:r>
                    </a:p>
                    <a:p>
                      <a:pPr algn="ctr"/>
                      <a:r>
                        <a:rPr lang="en-US" dirty="0"/>
                        <a:t>Processing P4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09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3.1.2 </a:t>
                </a:r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/>
                  <a:t> 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b="1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/>
                  <a:t> and each popped vertex.</a:t>
                </a:r>
                <a:br>
                  <a:rPr lang="en-US" sz="1900" b="1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/>
                  <a:t> 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707720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946190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=4 </a:t>
                      </a:r>
                    </a:p>
                    <a:p>
                      <a:pPr algn="ctr"/>
                      <a:r>
                        <a:rPr lang="en-US" dirty="0"/>
                        <a:t>Processing P4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94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3.1.2 </a:t>
                </a:r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/>
                  <a:t> 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b="1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/>
                  <a:t> and each popped vertex.</a:t>
                </a:r>
                <a:br>
                  <a:rPr lang="en-US" sz="1900" b="1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/>
                  <a:t> 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784415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946190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=4 </a:t>
                      </a:r>
                    </a:p>
                    <a:p>
                      <a:pPr algn="ctr"/>
                      <a:r>
                        <a:rPr lang="en-US" dirty="0"/>
                        <a:t>Processing P4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72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3.1.2 </a:t>
                </a:r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/>
                  <a:t> 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b="1" dirty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b="1" dirty="0"/>
                  <a:t> push last popped vertex back onto S.</a:t>
                </a:r>
                <a:br>
                  <a:rPr lang="en-US" sz="1900" b="1" dirty="0"/>
                </a:br>
                <a:r>
                  <a:rPr lang="en-US" sz="1900" b="1" dirty="0"/>
                  <a:t>	</a:t>
                </a:r>
                <a:r>
                  <a:rPr lang="en-US" sz="1900" b="1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b="1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/>
                  <a:t> onto S.</a:t>
                </a:r>
                <a:endParaRPr lang="en-US" sz="1900" b="1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784415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946190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=4 </a:t>
                      </a:r>
                    </a:p>
                    <a:p>
                      <a:pPr algn="ctr"/>
                      <a:r>
                        <a:rPr lang="en-US" dirty="0"/>
                        <a:t>Processing P4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37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3.1.2 </a:t>
                </a:r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/>
                  <a:t> 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b="1" dirty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b="1" dirty="0"/>
                  <a:t> push last popped vertex back onto S.</a:t>
                </a:r>
                <a:br>
                  <a:rPr lang="en-US" sz="1900" b="1" dirty="0"/>
                </a:br>
                <a:r>
                  <a:rPr lang="en-US" sz="1900" b="1" dirty="0"/>
                  <a:t>	</a:t>
                </a:r>
                <a:r>
                  <a:rPr lang="en-US" sz="1900" b="1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b="1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/>
                  <a:t> onto S.</a:t>
                </a:r>
                <a:endParaRPr lang="en-US" sz="1900" b="1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545179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946190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=4 </a:t>
                      </a:r>
                    </a:p>
                    <a:p>
                      <a:pPr algn="ctr"/>
                      <a:r>
                        <a:rPr lang="en-US" dirty="0"/>
                        <a:t>Processing P4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46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3. </a:t>
                </a:r>
                <a:r>
                  <a:rPr lang="en-US" sz="1900" b="1" dirty="0"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𝐢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𝒕𝒐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900" b="1" dirty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3.1.2 </a:t>
                </a:r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3.2</a:t>
                </a:r>
                <a:r>
                  <a:rPr lang="en-US" sz="1900" dirty="0"/>
                  <a:t> 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/>
                  <a:t> 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545179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623591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=5</a:t>
                      </a:r>
                    </a:p>
                    <a:p>
                      <a:pPr algn="ctr"/>
                      <a:r>
                        <a:rPr lang="en-US" dirty="0"/>
                        <a:t>Processing P5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67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b="1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𝐚𝐧𝐝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𝐭𝐨𝐩</m:t>
                    </m:r>
                    <m:d>
                      <m:d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</m:d>
                  </m:oMath>
                </a14:m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b="1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3.1.2 </a:t>
                </a:r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3.2</a:t>
                </a:r>
                <a:r>
                  <a:rPr lang="en-US" sz="1900" dirty="0"/>
                  <a:t> 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/>
                  <a:t> 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545179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668537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=5 </a:t>
                      </a:r>
                    </a:p>
                    <a:p>
                      <a:pPr algn="ctr"/>
                      <a:r>
                        <a:rPr lang="en-US" dirty="0"/>
                        <a:t>Processing P5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52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b="1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𝐚𝐧𝐝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𝐭𝐨𝐩</m:t>
                    </m:r>
                    <m:d>
                      <m:d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</m:d>
                  </m:oMath>
                </a14:m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b="1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3.1.1 </a:t>
                </a:r>
                <a:r>
                  <a:rPr lang="en-US" sz="1900" b="1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3.1.2 </a:t>
                </a:r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3.2</a:t>
                </a:r>
                <a:r>
                  <a:rPr lang="en-US" sz="1900" dirty="0"/>
                  <a:t> 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/>
                  <a:t> 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545179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520661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=5 </a:t>
                      </a:r>
                    </a:p>
                    <a:p>
                      <a:pPr algn="ctr"/>
                      <a:r>
                        <a:rPr lang="en-US" dirty="0"/>
                        <a:t>Processing P5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82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b="1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𝐚𝐧𝐝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𝐭𝐨𝐩</m:t>
                    </m:r>
                    <m:d>
                      <m:d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</m:d>
                  </m:oMath>
                </a14:m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b="1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3.1.1 </a:t>
                </a:r>
                <a:r>
                  <a:rPr lang="en-US" sz="1900" b="1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3.1.2 </a:t>
                </a:r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3.2</a:t>
                </a:r>
                <a:r>
                  <a:rPr lang="en-US" sz="1900" dirty="0"/>
                  <a:t> 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/>
                  <a:t> 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997787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510166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=5 </a:t>
                      </a:r>
                    </a:p>
                    <a:p>
                      <a:pPr algn="ctr"/>
                      <a:r>
                        <a:rPr lang="en-US" dirty="0"/>
                        <a:t>Processing P5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6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b="1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𝐚𝐧𝐝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𝐭𝐨𝐩</m:t>
                    </m:r>
                    <m:d>
                      <m:d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</m:d>
                  </m:oMath>
                </a14:m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b="1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b="1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900" b="1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b="1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3.2</a:t>
                </a:r>
                <a:r>
                  <a:rPr lang="en-US" sz="1900" dirty="0"/>
                  <a:t> 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/>
                  <a:t> 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171849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013045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=5 </a:t>
                      </a:r>
                    </a:p>
                    <a:p>
                      <a:pPr algn="ctr"/>
                      <a:r>
                        <a:rPr lang="en-US" dirty="0"/>
                        <a:t>Processing P5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03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998" y="1"/>
            <a:ext cx="9583971" cy="758092"/>
          </a:xfrm>
        </p:spPr>
        <p:txBody>
          <a:bodyPr>
            <a:normAutofit/>
          </a:bodyPr>
          <a:lstStyle/>
          <a:p>
            <a:r>
              <a:rPr lang="en-US" sz="3600" dirty="0"/>
              <a:t>Distance from point to Line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385169" y="928075"/>
            <a:ext cx="5314462" cy="565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100" dirty="0"/>
              <a:t>Distance from a point to a line implies minimum distance</a:t>
            </a:r>
          </a:p>
          <a:p>
            <a:pPr>
              <a:spcAft>
                <a:spcPts val="1200"/>
              </a:spcAft>
            </a:pPr>
            <a:r>
              <a:rPr lang="en-US" altLang="en-US" sz="2100" dirty="0"/>
              <a:t>For a straight line segment, distance computation depends on whether </a:t>
            </a:r>
            <a:r>
              <a:rPr lang="en-US" altLang="en-US" sz="2100" i="1" dirty="0"/>
              <a:t>p</a:t>
            </a:r>
            <a:r>
              <a:rPr lang="en-US" altLang="en-US" sz="2100" dirty="0"/>
              <a:t> is in </a:t>
            </a:r>
            <a:r>
              <a:rPr lang="en-US" altLang="en-US" sz="2100" b="1" dirty="0"/>
              <a:t>middle</a:t>
            </a:r>
            <a:r>
              <a:rPr lang="en-US" altLang="en-US" sz="2100" dirty="0"/>
              <a:t>(</a:t>
            </a:r>
            <a:r>
              <a:rPr lang="en-US" altLang="en-US" sz="2100" i="1" dirty="0"/>
              <a:t>l</a:t>
            </a:r>
            <a:r>
              <a:rPr lang="en-US" altLang="en-US" sz="2100" dirty="0"/>
              <a:t>) or </a:t>
            </a:r>
            <a:r>
              <a:rPr lang="en-US" altLang="en-US" sz="2100" b="1" dirty="0"/>
              <a:t>end</a:t>
            </a:r>
            <a:r>
              <a:rPr lang="en-US" altLang="en-US" sz="2100" dirty="0"/>
              <a:t>(</a:t>
            </a:r>
            <a:r>
              <a:rPr lang="en-US" altLang="en-US" sz="2100" i="1" dirty="0"/>
              <a:t>l</a:t>
            </a:r>
            <a:r>
              <a:rPr lang="en-US" altLang="en-US" sz="2100" dirty="0"/>
              <a:t>)</a:t>
            </a:r>
          </a:p>
          <a:p>
            <a:pPr>
              <a:spcAft>
                <a:spcPts val="1200"/>
              </a:spcAft>
            </a:pPr>
            <a:r>
              <a:rPr lang="en-US" altLang="en-US" sz="2100" dirty="0"/>
              <a:t>For a polyline, distance to each line segment must be calculated</a:t>
            </a:r>
          </a:p>
          <a:p>
            <a:pPr>
              <a:spcAft>
                <a:spcPts val="1200"/>
              </a:spcAft>
            </a:pPr>
            <a:r>
              <a:rPr lang="en-US" altLang="en-US" sz="2100" dirty="0"/>
              <a:t>A polygon calculation is as for polyline (distance to boundary of polygon)</a:t>
            </a:r>
          </a:p>
          <a:p>
            <a:endParaRPr lang="en-US" altLang="en-US" dirty="0"/>
          </a:p>
        </p:txBody>
      </p:sp>
      <p:pic>
        <p:nvPicPr>
          <p:cNvPr id="9" name="Picture 4" descr="line_seg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97" y="3448171"/>
            <a:ext cx="4037542" cy="226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polyline_dist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97" y="1086337"/>
            <a:ext cx="3639849" cy="173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36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b="1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𝐚𝐧𝐝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𝐭𝐨𝐩</m:t>
                    </m:r>
                    <m:d>
                      <m:d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</m:d>
                  </m:oMath>
                </a14:m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b="1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b="1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900" b="1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b="1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3.2</a:t>
                </a:r>
                <a:r>
                  <a:rPr lang="en-US" sz="1900" dirty="0"/>
                  <a:t> 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/>
                  <a:t> 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943561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275214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=5 </a:t>
                      </a:r>
                    </a:p>
                    <a:p>
                      <a:pPr algn="ctr"/>
                      <a:r>
                        <a:rPr lang="en-US" dirty="0"/>
                        <a:t>Processing P5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52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3. </a:t>
                </a:r>
                <a:r>
                  <a:rPr lang="en-US" sz="1900" b="1" dirty="0"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𝐢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𝒕𝒐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900" b="1" dirty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3.1.2 </a:t>
                </a:r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3.2</a:t>
                </a:r>
                <a:r>
                  <a:rPr lang="en-US" sz="1900" dirty="0"/>
                  <a:t> 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/>
                  <a:t> 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49050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319229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=6 </a:t>
                      </a:r>
                    </a:p>
                    <a:p>
                      <a:pPr algn="ctr"/>
                      <a:r>
                        <a:rPr lang="en-US" dirty="0"/>
                        <a:t>Processing P6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8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3.1.2 </a:t>
                </a:r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/>
                  <a:t> 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/>
                  <a:t> 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49050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128360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=6 </a:t>
                      </a:r>
                    </a:p>
                    <a:p>
                      <a:pPr algn="ctr"/>
                      <a:r>
                        <a:rPr lang="en-US" dirty="0"/>
                        <a:t>Processing P6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86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3.1.2 </a:t>
                </a:r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/>
                  <a:t> 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b="1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b="1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/>
                  <a:t> 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49050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034811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=6 </a:t>
                      </a:r>
                    </a:p>
                    <a:p>
                      <a:pPr algn="ctr"/>
                      <a:r>
                        <a:rPr lang="en-US" dirty="0"/>
                        <a:t>Processing P6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38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3.1.2 </a:t>
                </a:r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/>
                  <a:t> 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b="1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b="1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/>
                  <a:t> 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303435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1472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=6 </a:t>
                      </a:r>
                    </a:p>
                    <a:p>
                      <a:pPr algn="ctr"/>
                      <a:r>
                        <a:rPr lang="en-US" dirty="0"/>
                        <a:t>Processing P6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7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3.1.2 </a:t>
                </a:r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/>
                  <a:t> 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b="1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b="1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b="1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/>
                  <a:t> and each popped vertex.</a:t>
                </a:r>
                <a:br>
                  <a:rPr lang="en-US" sz="1900" b="1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/>
                  <a:t> 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303435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084281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=6 </a:t>
                      </a:r>
                    </a:p>
                    <a:p>
                      <a:pPr algn="ctr"/>
                      <a:r>
                        <a:rPr lang="en-US" dirty="0"/>
                        <a:t>Processing P6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96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3.1.2 </a:t>
                </a:r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/>
                  <a:t> 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b="1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/>
                  <a:t> and each popped vertex.</a:t>
                </a:r>
                <a:br>
                  <a:rPr lang="en-US" sz="1900" b="1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/>
                  <a:t> 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50861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752350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=6 </a:t>
                      </a:r>
                    </a:p>
                    <a:p>
                      <a:pPr algn="ctr"/>
                      <a:r>
                        <a:rPr lang="en-US" dirty="0"/>
                        <a:t>Processing P6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19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3.1.2 </a:t>
                </a:r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/>
                  <a:t> 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b="1" dirty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b="1" dirty="0"/>
                  <a:t> push last popped vertex back onto S.</a:t>
                </a:r>
                <a:br>
                  <a:rPr lang="en-US" sz="1900" b="1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50861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938623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=6 </a:t>
                      </a:r>
                    </a:p>
                    <a:p>
                      <a:pPr algn="ctr"/>
                      <a:r>
                        <a:rPr lang="en-US" dirty="0"/>
                        <a:t>Processing P6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34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3.1.2 </a:t>
                </a:r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/>
                  <a:t> 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b="1" dirty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b="1" dirty="0"/>
                  <a:t> push last popped vertex back onto S.</a:t>
                </a:r>
                <a:br>
                  <a:rPr lang="en-US" sz="1900" b="1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413655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403922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=6 </a:t>
                      </a:r>
                    </a:p>
                    <a:p>
                      <a:pPr algn="ctr"/>
                      <a:r>
                        <a:rPr lang="en-US" dirty="0"/>
                        <a:t>Processing P6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8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3.1.2 </a:t>
                </a:r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/>
                  <a:t> 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/>
                  <a:t> push last popped vertex back onto S.</a:t>
                </a:r>
                <a:r>
                  <a:rPr lang="en-US" sz="1900" b="1" dirty="0"/>
                  <a:t/>
                </a:r>
                <a:br>
                  <a:rPr lang="en-US" sz="1900" b="1" dirty="0"/>
                </a:br>
                <a:r>
                  <a:rPr lang="en-US" sz="1900" dirty="0"/>
                  <a:t>	</a:t>
                </a:r>
                <a:r>
                  <a:rPr lang="en-US" sz="1900" b="1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b="1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/>
                  <a:t> onto S.</a:t>
                </a:r>
                <a:endParaRPr lang="en-US" sz="1900" b="1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413655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428872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=6 </a:t>
                      </a:r>
                    </a:p>
                    <a:p>
                      <a:pPr algn="ctr"/>
                      <a:r>
                        <a:rPr lang="en-US" dirty="0"/>
                        <a:t>Processing P6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50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998" y="1"/>
            <a:ext cx="9583971" cy="758092"/>
          </a:xfrm>
        </p:spPr>
        <p:txBody>
          <a:bodyPr>
            <a:normAutofit/>
          </a:bodyPr>
          <a:lstStyle/>
          <a:p>
            <a:r>
              <a:rPr lang="en-US" sz="3600" dirty="0"/>
              <a:t>Area of a polygon (1/2)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61998" y="1295400"/>
            <a:ext cx="10639048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Let </a:t>
            </a:r>
            <a:r>
              <a:rPr lang="en-US" altLang="en-US" sz="2400" i="1" dirty="0"/>
              <a:t>P</a:t>
            </a:r>
            <a:r>
              <a:rPr lang="en-US" altLang="en-US" sz="2400" dirty="0"/>
              <a:t> be a simple polygon (no boundary self-intersections) with vertex vectors:  (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</a:t>
            </a:r>
            <a:r>
              <a:rPr lang="en-US" altLang="en-US" sz="2400" i="1" dirty="0"/>
              <a:t>y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), (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, </a:t>
            </a:r>
            <a:r>
              <a:rPr lang="en-US" altLang="en-US" sz="2400" i="1" dirty="0"/>
              <a:t>y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), ..., (</a:t>
            </a:r>
            <a:r>
              <a:rPr lang="en-US" altLang="en-US" sz="2400" i="1" dirty="0" err="1"/>
              <a:t>x</a:t>
            </a:r>
            <a:r>
              <a:rPr lang="en-US" altLang="en-US" sz="2400" i="1" baseline="-25000" dirty="0" err="1"/>
              <a:t>n</a:t>
            </a:r>
            <a:r>
              <a:rPr lang="en-US" altLang="en-US" sz="2400" dirty="0"/>
              <a:t>, </a:t>
            </a:r>
            <a:r>
              <a:rPr lang="en-US" altLang="en-US" sz="2400" i="1" dirty="0" err="1"/>
              <a:t>y</a:t>
            </a:r>
            <a:r>
              <a:rPr lang="en-US" altLang="en-US" sz="2400" i="1" baseline="-25000" dirty="0" err="1"/>
              <a:t>n</a:t>
            </a:r>
            <a:r>
              <a:rPr lang="en-US" altLang="en-US" sz="2400" dirty="0"/>
              <a:t>)  where (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</a:t>
            </a:r>
            <a:r>
              <a:rPr lang="en-US" altLang="en-US" sz="2400" i="1" dirty="0"/>
              <a:t>y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) = (</a:t>
            </a:r>
            <a:r>
              <a:rPr lang="en-US" altLang="en-US" sz="2400" i="1" dirty="0" err="1"/>
              <a:t>x</a:t>
            </a:r>
            <a:r>
              <a:rPr lang="en-US" altLang="en-US" sz="2400" i="1" baseline="-25000" dirty="0" err="1"/>
              <a:t>n</a:t>
            </a:r>
            <a:r>
              <a:rPr lang="en-US" altLang="en-US" sz="2400" dirty="0"/>
              <a:t>, </a:t>
            </a:r>
            <a:r>
              <a:rPr lang="en-US" altLang="en-US" sz="2400" i="1" dirty="0" err="1"/>
              <a:t>y</a:t>
            </a:r>
            <a:r>
              <a:rPr lang="en-US" altLang="en-US" sz="2400" i="1" baseline="-25000" dirty="0" err="1"/>
              <a:t>n</a:t>
            </a:r>
            <a:r>
              <a:rPr lang="en-US" altLang="en-US" sz="2400" dirty="0"/>
              <a:t>) </a:t>
            </a:r>
            <a:br>
              <a:rPr lang="en-US" altLang="en-US" sz="2400" dirty="0"/>
            </a:br>
            <a:r>
              <a:rPr lang="en-US" altLang="en-US" sz="2400" dirty="0"/>
              <a:t>Then the area is:</a:t>
            </a:r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endParaRPr lang="en-US" altLang="en-US" sz="2400" dirty="0"/>
          </a:p>
          <a:p>
            <a:r>
              <a:rPr lang="en-US" altLang="en-US" sz="2400" dirty="0"/>
              <a:t>In the case of a triangle </a:t>
            </a:r>
            <a:r>
              <a:rPr lang="en-US" altLang="en-US" sz="2400" i="1" dirty="0" err="1"/>
              <a:t>pqr</a:t>
            </a:r>
            <a:endParaRPr lang="en-US" altLang="en-US" sz="2400" i="1" dirty="0"/>
          </a:p>
          <a:p>
            <a:endParaRPr lang="en-US" altLang="en-US" sz="2400" dirty="0"/>
          </a:p>
        </p:txBody>
      </p:sp>
      <p:pic>
        <p:nvPicPr>
          <p:cNvPr id="7" name="Picture 2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964" y="4730323"/>
            <a:ext cx="6852209" cy="58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588" y="2552333"/>
            <a:ext cx="4632963" cy="84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67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3.1.2 </a:t>
                </a:r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/>
                  <a:t> 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/>
                  <a:t> push last popped vertex back onto S.</a:t>
                </a:r>
                <a:r>
                  <a:rPr lang="en-US" sz="1900" b="1" dirty="0"/>
                  <a:t/>
                </a:r>
                <a:br>
                  <a:rPr lang="en-US" sz="1900" b="1" dirty="0"/>
                </a:br>
                <a:r>
                  <a:rPr lang="en-US" sz="1900" dirty="0"/>
                  <a:t>	</a:t>
                </a:r>
                <a:r>
                  <a:rPr lang="en-US" sz="1900" b="1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b="1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/>
                  <a:t> onto S.</a:t>
                </a:r>
                <a:endParaRPr lang="en-US" sz="1900" b="1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450510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815571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=6 </a:t>
                      </a:r>
                    </a:p>
                    <a:p>
                      <a:pPr algn="ctr"/>
                      <a:r>
                        <a:rPr lang="en-US" dirty="0"/>
                        <a:t>Processing P6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91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3. </a:t>
                </a:r>
                <a:r>
                  <a:rPr lang="en-US" sz="1900" b="1" dirty="0"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𝐢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𝒕𝒐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900" b="1" dirty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3.1.2 </a:t>
                </a:r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3.2</a:t>
                </a:r>
                <a:r>
                  <a:rPr lang="en-US" sz="1900" dirty="0"/>
                  <a:t> 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/>
                  <a:t> push last popped vertex back onto S.</a:t>
                </a:r>
                <a:r>
                  <a:rPr lang="en-US" sz="1900" b="1" dirty="0"/>
                  <a:t/>
                </a:r>
                <a:br>
                  <a:rPr lang="en-US" sz="1900" b="1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450510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090672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=7 </a:t>
                      </a:r>
                    </a:p>
                    <a:p>
                      <a:pPr algn="ctr"/>
                      <a:r>
                        <a:rPr lang="en-US" dirty="0"/>
                        <a:t>Processing P7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05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3.1.2 </a:t>
                </a:r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/>
                  <a:t> 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/>
                  <a:t> push last popped vertex back onto S.</a:t>
                </a:r>
                <a:r>
                  <a:rPr lang="en-US" sz="1900" b="1" dirty="0"/>
                  <a:t/>
                </a:r>
                <a:br>
                  <a:rPr lang="en-US" sz="1900" b="1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450510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352106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=7 </a:t>
                      </a:r>
                    </a:p>
                    <a:p>
                      <a:pPr algn="ctr"/>
                      <a:r>
                        <a:rPr lang="en-US" dirty="0"/>
                        <a:t>Processing P7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92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3.1.2 </a:t>
                </a:r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/>
                  <a:t> 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b="1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b="1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/>
                  <a:t> push last popped vertex back onto S.</a:t>
                </a:r>
                <a:r>
                  <a:rPr lang="en-US" sz="1900" b="1" dirty="0"/>
                  <a:t/>
                </a:r>
                <a:br>
                  <a:rPr lang="en-US" sz="1900" b="1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450510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962050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=7 </a:t>
                      </a:r>
                    </a:p>
                    <a:p>
                      <a:pPr algn="ctr"/>
                      <a:r>
                        <a:rPr lang="en-US" dirty="0"/>
                        <a:t>Processing P7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4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3.1.2 </a:t>
                </a:r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/>
                  <a:t> 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b="1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b="1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/>
                  <a:t> push last popped vertex back onto S.</a:t>
                </a:r>
                <a:r>
                  <a:rPr lang="en-US" sz="1900" b="1" dirty="0"/>
                  <a:t/>
                </a:r>
                <a:br>
                  <a:rPr lang="en-US" sz="1900" b="1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361178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349214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=7 </a:t>
                      </a:r>
                    </a:p>
                    <a:p>
                      <a:pPr algn="ctr"/>
                      <a:r>
                        <a:rPr lang="en-US" dirty="0"/>
                        <a:t>Processing P7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27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3.1.2 </a:t>
                </a:r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/>
                  <a:t> 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b="1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/>
                  <a:t> and each popped vertex.</a:t>
                </a:r>
                <a:br>
                  <a:rPr lang="en-US" sz="1900" b="1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/>
                  <a:t> push last popped vertex back onto S.</a:t>
                </a:r>
                <a:r>
                  <a:rPr lang="en-US" sz="1900" b="1" dirty="0"/>
                  <a:t/>
                </a:r>
                <a:br>
                  <a:rPr lang="en-US" sz="1900" b="1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361178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707980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=7</a:t>
                      </a:r>
                    </a:p>
                    <a:p>
                      <a:pPr algn="ctr"/>
                      <a:r>
                        <a:rPr lang="en-US" dirty="0"/>
                        <a:t>Processing P7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00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3.1.2 </a:t>
                </a:r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/>
                  <a:t> 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b="1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/>
                  <a:t> and each popped vertex.</a:t>
                </a:r>
                <a:br>
                  <a:rPr lang="en-US" sz="1900" b="1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/>
                  <a:t> push last popped vertex back onto S.</a:t>
                </a:r>
                <a:r>
                  <a:rPr lang="en-US" sz="1900" b="1" dirty="0"/>
                  <a:t/>
                </a:r>
                <a:br>
                  <a:rPr lang="en-US" sz="1900" b="1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894681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746355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=7 </a:t>
                      </a:r>
                    </a:p>
                    <a:p>
                      <a:pPr algn="ctr"/>
                      <a:r>
                        <a:rPr lang="en-US" dirty="0"/>
                        <a:t>Processing P7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3"/>
            <a:endCxn id="11" idx="6"/>
          </p:cNvCxnSpPr>
          <p:nvPr/>
        </p:nvCxnSpPr>
        <p:spPr>
          <a:xfrm flipH="1">
            <a:off x="9915262" y="4011479"/>
            <a:ext cx="1326711" cy="6625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2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3.1.2 </a:t>
                </a:r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/>
                  <a:t> 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b="1" dirty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b="1" dirty="0"/>
                  <a:t> push last popped vertex back onto S.</a:t>
                </a:r>
                <a:br>
                  <a:rPr lang="en-US" sz="1900" b="1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894681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25060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=7 </a:t>
                      </a:r>
                    </a:p>
                    <a:p>
                      <a:pPr algn="ctr"/>
                      <a:r>
                        <a:rPr lang="en-US" dirty="0"/>
                        <a:t>Processing P7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3"/>
            <a:endCxn id="11" idx="6"/>
          </p:cNvCxnSpPr>
          <p:nvPr/>
        </p:nvCxnSpPr>
        <p:spPr>
          <a:xfrm flipH="1">
            <a:off x="9915262" y="4011479"/>
            <a:ext cx="1326711" cy="6625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61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3.1.2 </a:t>
                </a:r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/>
                  <a:t> 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b="1" dirty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b="1" dirty="0"/>
                  <a:t> push last popped vertex back onto S.</a:t>
                </a:r>
                <a:br>
                  <a:rPr lang="en-US" sz="1900" b="1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832527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265810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=7 </a:t>
                      </a:r>
                    </a:p>
                    <a:p>
                      <a:pPr algn="ctr"/>
                      <a:r>
                        <a:rPr lang="en-US" dirty="0"/>
                        <a:t>Processing P7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3"/>
            <a:endCxn id="11" idx="6"/>
          </p:cNvCxnSpPr>
          <p:nvPr/>
        </p:nvCxnSpPr>
        <p:spPr>
          <a:xfrm flipH="1">
            <a:off x="9915262" y="4011479"/>
            <a:ext cx="1326711" cy="6625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4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3.1.2 </a:t>
                </a:r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/>
                  <a:t> 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/>
                  <a:t> 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b="1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b="1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/>
                  <a:t> onto S.</a:t>
                </a:r>
                <a:endParaRPr lang="en-US" sz="1900" b="1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502139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541073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=7 </a:t>
                      </a:r>
                    </a:p>
                    <a:p>
                      <a:pPr algn="ctr"/>
                      <a:r>
                        <a:rPr lang="en-US" dirty="0"/>
                        <a:t>Processing P7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3"/>
            <a:endCxn id="11" idx="6"/>
          </p:cNvCxnSpPr>
          <p:nvPr/>
        </p:nvCxnSpPr>
        <p:spPr>
          <a:xfrm flipH="1">
            <a:off x="9915262" y="4011479"/>
            <a:ext cx="1326711" cy="6625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5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998" y="1"/>
            <a:ext cx="9583971" cy="758092"/>
          </a:xfrm>
        </p:spPr>
        <p:txBody>
          <a:bodyPr>
            <a:normAutofit/>
          </a:bodyPr>
          <a:lstStyle/>
          <a:p>
            <a:r>
              <a:rPr lang="en-US" sz="3600" dirty="0"/>
              <a:t>Area of a polygon (2/2)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44060" y="1185984"/>
            <a:ext cx="10566401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/>
              <a:t>Area may be positive or negative</a:t>
            </a:r>
          </a:p>
          <a:p>
            <a:r>
              <a:rPr lang="en-US" altLang="en-US" sz="2200" dirty="0"/>
              <a:t>In fact, </a:t>
            </a:r>
            <a:r>
              <a:rPr lang="en-US" altLang="en-US" sz="2200" b="1" dirty="0"/>
              <a:t>area</a:t>
            </a:r>
            <a:r>
              <a:rPr lang="en-US" altLang="en-US" sz="2200" dirty="0"/>
              <a:t>(</a:t>
            </a:r>
            <a:r>
              <a:rPr lang="en-US" altLang="en-US" sz="2200" i="1" dirty="0" err="1"/>
              <a:t>pqr</a:t>
            </a:r>
            <a:r>
              <a:rPr lang="en-US" altLang="en-US" sz="2200" dirty="0"/>
              <a:t>) = -</a:t>
            </a:r>
            <a:r>
              <a:rPr lang="en-US" altLang="en-US" sz="2200" b="1" dirty="0"/>
              <a:t>area</a:t>
            </a:r>
            <a:r>
              <a:rPr lang="en-US" altLang="en-US" sz="2200" dirty="0"/>
              <a:t>(</a:t>
            </a:r>
            <a:r>
              <a:rPr lang="en-US" altLang="en-US" sz="2200" i="1" dirty="0" err="1"/>
              <a:t>qpr</a:t>
            </a:r>
            <a:r>
              <a:rPr lang="en-US" altLang="en-US" sz="2200" dirty="0"/>
              <a:t>)</a:t>
            </a:r>
          </a:p>
          <a:p>
            <a:r>
              <a:rPr lang="en-US" altLang="en-US" sz="2200" dirty="0"/>
              <a:t>If </a:t>
            </a:r>
            <a:r>
              <a:rPr lang="en-US" altLang="en-US" sz="2200" i="1" dirty="0"/>
              <a:t>p</a:t>
            </a:r>
            <a:r>
              <a:rPr lang="en-US" altLang="en-US" sz="2200" dirty="0"/>
              <a:t> is to the left of </a:t>
            </a:r>
            <a:r>
              <a:rPr lang="en-US" altLang="en-US" sz="2200" i="1" dirty="0" err="1"/>
              <a:t>qr</a:t>
            </a:r>
            <a:r>
              <a:rPr lang="en-US" altLang="en-US" sz="2200" dirty="0"/>
              <a:t> then the area is positive, if </a:t>
            </a:r>
            <a:r>
              <a:rPr lang="en-US" altLang="en-US" sz="2200" i="1" dirty="0"/>
              <a:t>p</a:t>
            </a:r>
            <a:r>
              <a:rPr lang="en-US" altLang="en-US" sz="2200" dirty="0"/>
              <a:t> is to the right of </a:t>
            </a:r>
            <a:r>
              <a:rPr lang="en-US" altLang="en-US" sz="2200" i="1" dirty="0" err="1"/>
              <a:t>qr</a:t>
            </a:r>
            <a:r>
              <a:rPr lang="en-US" altLang="en-US" sz="2200" dirty="0"/>
              <a:t> then the area is negative</a:t>
            </a:r>
          </a:p>
          <a:p>
            <a:endParaRPr lang="en-US" altLang="en-US" dirty="0"/>
          </a:p>
        </p:txBody>
      </p:sp>
      <p:pic>
        <p:nvPicPr>
          <p:cNvPr id="9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620" y="2870915"/>
            <a:ext cx="8314226" cy="1072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8" descr="side_ope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986" y="4431322"/>
            <a:ext cx="4585244" cy="204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77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3.1.2 </a:t>
                </a:r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/>
                  <a:t> 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/>
                  <a:t> 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b="1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b="1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/>
                  <a:t> onto S.</a:t>
                </a:r>
                <a:endParaRPr lang="en-US" sz="1900" b="1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958567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401882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=7 </a:t>
                      </a:r>
                    </a:p>
                    <a:p>
                      <a:pPr algn="ctr"/>
                      <a:r>
                        <a:rPr lang="en-US" dirty="0"/>
                        <a:t>Processing P7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3"/>
            <a:endCxn id="11" idx="6"/>
          </p:cNvCxnSpPr>
          <p:nvPr/>
        </p:nvCxnSpPr>
        <p:spPr>
          <a:xfrm flipH="1">
            <a:off x="9915262" y="4011479"/>
            <a:ext cx="1326711" cy="6625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70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3. </a:t>
                </a:r>
                <a:r>
                  <a:rPr lang="en-US" sz="1900" b="1" dirty="0"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𝐢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𝒕𝒐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900" b="1" dirty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3.1.2 </a:t>
                </a:r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3.2</a:t>
                </a:r>
                <a:r>
                  <a:rPr lang="en-US" sz="1900" dirty="0"/>
                  <a:t> 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/>
                  <a:t> 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958567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398535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=8</a:t>
                      </a:r>
                    </a:p>
                    <a:p>
                      <a:pPr algn="ctr"/>
                      <a:r>
                        <a:rPr lang="en-US" dirty="0"/>
                        <a:t>Processing P8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3"/>
            <a:endCxn id="11" idx="6"/>
          </p:cNvCxnSpPr>
          <p:nvPr/>
        </p:nvCxnSpPr>
        <p:spPr>
          <a:xfrm flipH="1">
            <a:off x="9915262" y="4011479"/>
            <a:ext cx="1326711" cy="6625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31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b="1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𝐚𝐧𝐝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𝐭𝐨𝐩</m:t>
                    </m:r>
                    <m:d>
                      <m:d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</m:d>
                  </m:oMath>
                </a14:m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b="1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3.1.2 </a:t>
                </a:r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3.2</a:t>
                </a:r>
                <a:r>
                  <a:rPr lang="en-US" sz="1900" dirty="0"/>
                  <a:t> 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/>
                  <a:t> 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958567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357264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=8</a:t>
                      </a:r>
                    </a:p>
                    <a:p>
                      <a:pPr algn="ctr"/>
                      <a:r>
                        <a:rPr lang="en-US" dirty="0"/>
                        <a:t>Processing P8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3"/>
            <a:endCxn id="11" idx="6"/>
          </p:cNvCxnSpPr>
          <p:nvPr/>
        </p:nvCxnSpPr>
        <p:spPr>
          <a:xfrm flipH="1">
            <a:off x="9915262" y="4011479"/>
            <a:ext cx="1326711" cy="6625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49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b="1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𝐚𝐧𝐝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𝐭𝐨𝐩</m:t>
                    </m:r>
                    <m:d>
                      <m:d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</m:d>
                  </m:oMath>
                </a14:m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b="1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3.1.1 </a:t>
                </a:r>
                <a:r>
                  <a:rPr lang="en-US" sz="1900" b="1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3.1.2 </a:t>
                </a:r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3.2</a:t>
                </a:r>
                <a:r>
                  <a:rPr lang="en-US" sz="1900" dirty="0"/>
                  <a:t> 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/>
                  <a:t> 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958567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111050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=8</a:t>
                      </a:r>
                    </a:p>
                    <a:p>
                      <a:pPr algn="ctr"/>
                      <a:r>
                        <a:rPr lang="en-US" dirty="0"/>
                        <a:t>Processing P8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3"/>
            <a:endCxn id="11" idx="6"/>
          </p:cNvCxnSpPr>
          <p:nvPr/>
        </p:nvCxnSpPr>
        <p:spPr>
          <a:xfrm flipH="1">
            <a:off x="9915262" y="4011479"/>
            <a:ext cx="1326711" cy="6625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51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b="1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𝐚𝐧𝐝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𝐭𝐨𝐩</m:t>
                    </m:r>
                    <m:d>
                      <m:d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</m:d>
                  </m:oMath>
                </a14:m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b="1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3.1.1 </a:t>
                </a:r>
                <a:r>
                  <a:rPr lang="en-US" sz="1900" b="1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3.1.2 </a:t>
                </a:r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3.2</a:t>
                </a:r>
                <a:r>
                  <a:rPr lang="en-US" sz="1900" dirty="0"/>
                  <a:t> 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/>
                  <a:t> 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797173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149517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=8</a:t>
                      </a:r>
                    </a:p>
                    <a:p>
                      <a:pPr algn="ctr"/>
                      <a:r>
                        <a:rPr lang="en-US" dirty="0"/>
                        <a:t>Processing P8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3"/>
            <a:endCxn id="11" idx="6"/>
          </p:cNvCxnSpPr>
          <p:nvPr/>
        </p:nvCxnSpPr>
        <p:spPr>
          <a:xfrm flipH="1">
            <a:off x="9915262" y="4011479"/>
            <a:ext cx="1326711" cy="6625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2" idx="2"/>
            <a:endCxn id="11" idx="5"/>
          </p:cNvCxnSpPr>
          <p:nvPr/>
        </p:nvCxnSpPr>
        <p:spPr>
          <a:xfrm flipH="1" flipV="1">
            <a:off x="9894753" y="4720606"/>
            <a:ext cx="1067134" cy="46872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14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b="1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𝐚𝐧𝐝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𝐭𝐨𝐩</m:t>
                    </m:r>
                    <m:d>
                      <m:d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</m:d>
                  </m:oMath>
                </a14:m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b="1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b="1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900" b="1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b="1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3.2</a:t>
                </a:r>
                <a:r>
                  <a:rPr lang="en-US" sz="1900" dirty="0"/>
                  <a:t> 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/>
                  <a:t> 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797173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748532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=8</a:t>
                      </a:r>
                    </a:p>
                    <a:p>
                      <a:pPr algn="ctr"/>
                      <a:r>
                        <a:rPr lang="en-US" dirty="0"/>
                        <a:t>Processing P8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3"/>
            <a:endCxn id="11" idx="6"/>
          </p:cNvCxnSpPr>
          <p:nvPr/>
        </p:nvCxnSpPr>
        <p:spPr>
          <a:xfrm flipH="1">
            <a:off x="9915262" y="4011479"/>
            <a:ext cx="1326711" cy="6625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2" idx="2"/>
            <a:endCxn id="11" idx="5"/>
          </p:cNvCxnSpPr>
          <p:nvPr/>
        </p:nvCxnSpPr>
        <p:spPr>
          <a:xfrm flipH="1" flipV="1">
            <a:off x="9894753" y="4720606"/>
            <a:ext cx="1067134" cy="46872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6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b="1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𝐚𝐧𝐝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𝐭𝐨𝐩</m:t>
                    </m:r>
                    <m:d>
                      <m:d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</m:d>
                  </m:oMath>
                </a14:m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b="1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b="1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900" b="1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b="1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3.2</a:t>
                </a:r>
                <a:r>
                  <a:rPr lang="en-US" sz="1900" dirty="0"/>
                  <a:t> 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/>
                  <a:t> 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24427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6994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=8</a:t>
                      </a:r>
                    </a:p>
                    <a:p>
                      <a:pPr algn="ctr"/>
                      <a:r>
                        <a:rPr lang="en-US" dirty="0"/>
                        <a:t>Processing P8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3"/>
            <a:endCxn id="11" idx="6"/>
          </p:cNvCxnSpPr>
          <p:nvPr/>
        </p:nvCxnSpPr>
        <p:spPr>
          <a:xfrm flipH="1">
            <a:off x="9915262" y="4011479"/>
            <a:ext cx="1326711" cy="6625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2" idx="2"/>
            <a:endCxn id="11" idx="5"/>
          </p:cNvCxnSpPr>
          <p:nvPr/>
        </p:nvCxnSpPr>
        <p:spPr>
          <a:xfrm flipH="1" flipV="1">
            <a:off x="9894753" y="4720606"/>
            <a:ext cx="1067134" cy="46872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24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3. </a:t>
                </a:r>
                <a:r>
                  <a:rPr lang="en-US" sz="1900" b="1" dirty="0"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𝐢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𝒕𝒐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900" b="1" dirty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3.1.2 </a:t>
                </a:r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3.2</a:t>
                </a:r>
                <a:r>
                  <a:rPr lang="en-US" sz="1900" dirty="0"/>
                  <a:t> 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/>
                  <a:t> 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24427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81698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=9 </a:t>
                      </a:r>
                    </a:p>
                    <a:p>
                      <a:pPr algn="ctr"/>
                      <a:r>
                        <a:rPr lang="en-US" dirty="0"/>
                        <a:t>Processing P9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3"/>
            <a:endCxn id="11" idx="6"/>
          </p:cNvCxnSpPr>
          <p:nvPr/>
        </p:nvCxnSpPr>
        <p:spPr>
          <a:xfrm flipH="1">
            <a:off x="9915262" y="4011479"/>
            <a:ext cx="1326711" cy="6625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2" idx="2"/>
            <a:endCxn id="11" idx="5"/>
          </p:cNvCxnSpPr>
          <p:nvPr/>
        </p:nvCxnSpPr>
        <p:spPr>
          <a:xfrm flipH="1" flipV="1">
            <a:off x="9894753" y="4720606"/>
            <a:ext cx="1067134" cy="46872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99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Triangulation of Polygons – Y monotones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196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3.1.2 </a:t>
                </a:r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3.2</a:t>
                </a:r>
                <a:r>
                  <a:rPr lang="en-US" sz="1900" dirty="0"/>
                  <a:t> 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/>
                  <a:t> 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b="1" dirty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1900" b="1" dirty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196294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7" r="-980" b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24427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/>
                        <a:t>Stack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/>
                        <a:t>P7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763917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=4 </a:t>
                      </a:r>
                    </a:p>
                    <a:p>
                      <a:pPr algn="ctr"/>
                      <a:r>
                        <a:rPr lang="en-US" dirty="0"/>
                        <a:t>Processing P9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3"/>
            <a:endCxn id="11" idx="6"/>
          </p:cNvCxnSpPr>
          <p:nvPr/>
        </p:nvCxnSpPr>
        <p:spPr>
          <a:xfrm flipH="1">
            <a:off x="9915262" y="4011479"/>
            <a:ext cx="1326711" cy="6625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2" idx="2"/>
            <a:endCxn id="11" idx="5"/>
          </p:cNvCxnSpPr>
          <p:nvPr/>
        </p:nvCxnSpPr>
        <p:spPr>
          <a:xfrm flipH="1" flipV="1">
            <a:off x="9894753" y="4720606"/>
            <a:ext cx="1067134" cy="46872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05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Creating Y monotones</a:t>
            </a:r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3508809" y="1464906"/>
            <a:ext cx="3414505" cy="3238538"/>
          </a:xfrm>
          <a:custGeom>
            <a:avLst/>
            <a:gdLst>
              <a:gd name="T0" fmla="*/ 1524695325 w 1584"/>
              <a:gd name="T1" fmla="*/ 2147483647 h 1728"/>
              <a:gd name="T2" fmla="*/ 1935480000 w 1584"/>
              <a:gd name="T3" fmla="*/ 0 h 1728"/>
              <a:gd name="T4" fmla="*/ 2147483647 w 1584"/>
              <a:gd name="T5" fmla="*/ 967740000 h 1728"/>
              <a:gd name="T6" fmla="*/ 2147483647 w 1584"/>
              <a:gd name="T7" fmla="*/ 241935000 h 1728"/>
              <a:gd name="T8" fmla="*/ 2147483647 w 1584"/>
              <a:gd name="T9" fmla="*/ 88206263 h 1728"/>
              <a:gd name="T10" fmla="*/ 2147483647 w 1584"/>
              <a:gd name="T11" fmla="*/ 1209675000 h 1728"/>
              <a:gd name="T12" fmla="*/ 2147483647 w 1584"/>
              <a:gd name="T13" fmla="*/ 2056447500 h 1728"/>
              <a:gd name="T14" fmla="*/ 2147483647 w 1584"/>
              <a:gd name="T15" fmla="*/ 2147483647 h 1728"/>
              <a:gd name="T16" fmla="*/ 2147483647 w 1584"/>
              <a:gd name="T17" fmla="*/ 1814512500 h 1728"/>
              <a:gd name="T18" fmla="*/ 2147483647 w 1584"/>
              <a:gd name="T19" fmla="*/ 1572577500 h 1728"/>
              <a:gd name="T20" fmla="*/ 2147483647 w 1584"/>
              <a:gd name="T21" fmla="*/ 2147483647 h 1728"/>
              <a:gd name="T22" fmla="*/ 2147483647 w 1584"/>
              <a:gd name="T23" fmla="*/ 2147483647 h 1728"/>
              <a:gd name="T24" fmla="*/ 2147483647 w 1584"/>
              <a:gd name="T25" fmla="*/ 2147483647 h 1728"/>
              <a:gd name="T26" fmla="*/ 2147483647 w 1584"/>
              <a:gd name="T27" fmla="*/ 2147483647 h 1728"/>
              <a:gd name="T28" fmla="*/ 120967500 w 1584"/>
              <a:gd name="T29" fmla="*/ 2147483647 h 1728"/>
              <a:gd name="T30" fmla="*/ 0 w 1584"/>
              <a:gd name="T31" fmla="*/ 483870000 h 1728"/>
              <a:gd name="T32" fmla="*/ 1121470325 w 1584"/>
              <a:gd name="T33" fmla="*/ 1154231563 h 1728"/>
              <a:gd name="T34" fmla="*/ 1524695325 w 1584"/>
              <a:gd name="T35" fmla="*/ 2147483647 h 17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84" h="1728">
                <a:moveTo>
                  <a:pt x="605" y="1232"/>
                </a:moveTo>
                <a:lnTo>
                  <a:pt x="768" y="0"/>
                </a:lnTo>
                <a:lnTo>
                  <a:pt x="912" y="384"/>
                </a:lnTo>
                <a:lnTo>
                  <a:pt x="1152" y="96"/>
                </a:lnTo>
                <a:lnTo>
                  <a:pt x="1494" y="35"/>
                </a:lnTo>
                <a:lnTo>
                  <a:pt x="1392" y="480"/>
                </a:lnTo>
                <a:lnTo>
                  <a:pt x="1584" y="816"/>
                </a:lnTo>
                <a:lnTo>
                  <a:pt x="1341" y="1142"/>
                </a:lnTo>
                <a:lnTo>
                  <a:pt x="1344" y="720"/>
                </a:lnTo>
                <a:lnTo>
                  <a:pt x="1008" y="624"/>
                </a:lnTo>
                <a:lnTo>
                  <a:pt x="960" y="1056"/>
                </a:lnTo>
                <a:lnTo>
                  <a:pt x="1200" y="1296"/>
                </a:lnTo>
                <a:lnTo>
                  <a:pt x="1104" y="1584"/>
                </a:lnTo>
                <a:lnTo>
                  <a:pt x="912" y="1728"/>
                </a:lnTo>
                <a:lnTo>
                  <a:pt x="48" y="1104"/>
                </a:lnTo>
                <a:lnTo>
                  <a:pt x="0" y="192"/>
                </a:lnTo>
                <a:lnTo>
                  <a:pt x="445" y="458"/>
                </a:lnTo>
                <a:lnTo>
                  <a:pt x="605" y="1232"/>
                </a:ln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CA"/>
          </a:p>
        </p:txBody>
      </p:sp>
      <p:cxnSp>
        <p:nvCxnSpPr>
          <p:cNvPr id="3" name="Straight Connector 2"/>
          <p:cNvCxnSpPr/>
          <p:nvPr/>
        </p:nvCxnSpPr>
        <p:spPr>
          <a:xfrm>
            <a:off x="2883159" y="1156996"/>
            <a:ext cx="47306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315201" y="1259632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657462" y="1259632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881534" y="1259632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5127171" y="1435726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666720" y="1474611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58808" y="1324947"/>
            <a:ext cx="1828800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92D050"/>
                </a:solidFill>
              </a:rPr>
              <a:t>Start Vertex</a:t>
            </a:r>
          </a:p>
        </p:txBody>
      </p:sp>
      <p:sp>
        <p:nvSpPr>
          <p:cNvPr id="72" name="Oval 71"/>
          <p:cNvSpPr/>
          <p:nvPr/>
        </p:nvSpPr>
        <p:spPr>
          <a:xfrm>
            <a:off x="8638592" y="1557024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0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998" y="1"/>
            <a:ext cx="9583971" cy="758092"/>
          </a:xfrm>
        </p:spPr>
        <p:txBody>
          <a:bodyPr>
            <a:normAutofit/>
          </a:bodyPr>
          <a:lstStyle/>
          <a:p>
            <a:r>
              <a:rPr lang="en-US" sz="3600" dirty="0"/>
              <a:t>Centroid of a polygon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6246" y="1068754"/>
            <a:ext cx="10996246" cy="5332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/>
              <a:t>The </a:t>
            </a:r>
            <a:r>
              <a:rPr lang="en-US" altLang="en-US" sz="2200" b="1" i="1" dirty="0">
                <a:solidFill>
                  <a:schemeClr val="accent2"/>
                </a:solidFill>
              </a:rPr>
              <a:t>centroid</a:t>
            </a:r>
            <a:r>
              <a:rPr lang="en-US" altLang="en-US" sz="2200" dirty="0"/>
              <a:t> of a polygon (or </a:t>
            </a:r>
            <a:r>
              <a:rPr lang="en-US" altLang="en-US" sz="2200" b="1" i="1" dirty="0">
                <a:solidFill>
                  <a:schemeClr val="accent2"/>
                </a:solidFill>
              </a:rPr>
              <a:t>center of gravity</a:t>
            </a:r>
            <a:r>
              <a:rPr lang="en-US" altLang="en-US" sz="2200" dirty="0"/>
              <a:t>) of a (simple) polygonal object (</a:t>
            </a:r>
            <a:r>
              <a:rPr lang="en-US" altLang="en-US" sz="2200" i="1" dirty="0"/>
              <a:t>P</a:t>
            </a:r>
            <a:r>
              <a:rPr lang="en-US" altLang="en-US" sz="2200" dirty="0"/>
              <a:t> = (</a:t>
            </a:r>
            <a:r>
              <a:rPr lang="en-US" altLang="en-US" sz="2200" i="1" dirty="0"/>
              <a:t>x</a:t>
            </a:r>
            <a:r>
              <a:rPr lang="en-US" altLang="en-US" sz="2200" baseline="-25000" dirty="0"/>
              <a:t>1</a:t>
            </a:r>
            <a:r>
              <a:rPr lang="en-US" altLang="en-US" sz="2200" dirty="0"/>
              <a:t>, </a:t>
            </a:r>
            <a:r>
              <a:rPr lang="en-US" altLang="en-US" sz="2200" i="1" dirty="0"/>
              <a:t>y</a:t>
            </a:r>
            <a:r>
              <a:rPr lang="en-US" altLang="en-US" sz="2200" baseline="-25000" dirty="0"/>
              <a:t>1</a:t>
            </a:r>
            <a:r>
              <a:rPr lang="en-US" altLang="en-US" sz="2200" dirty="0"/>
              <a:t>), (</a:t>
            </a:r>
            <a:r>
              <a:rPr lang="en-US" altLang="en-US" sz="2200" i="1" dirty="0"/>
              <a:t>x</a:t>
            </a:r>
            <a:r>
              <a:rPr lang="en-US" altLang="en-US" sz="2200" baseline="-25000" dirty="0"/>
              <a:t>2</a:t>
            </a:r>
            <a:r>
              <a:rPr lang="en-US" altLang="en-US" sz="2200" dirty="0"/>
              <a:t>, </a:t>
            </a:r>
            <a:r>
              <a:rPr lang="en-US" altLang="en-US" sz="2200" i="1" dirty="0"/>
              <a:t>y</a:t>
            </a:r>
            <a:r>
              <a:rPr lang="en-US" altLang="en-US" sz="2200" baseline="-25000" dirty="0"/>
              <a:t>2</a:t>
            </a:r>
            <a:r>
              <a:rPr lang="en-US" altLang="en-US" sz="2200" dirty="0"/>
              <a:t>), ..., (</a:t>
            </a:r>
            <a:r>
              <a:rPr lang="en-US" altLang="en-US" sz="2200" i="1" dirty="0" err="1"/>
              <a:t>x</a:t>
            </a:r>
            <a:r>
              <a:rPr lang="en-US" altLang="en-US" sz="2200" i="1" baseline="-25000" dirty="0" err="1"/>
              <a:t>n</a:t>
            </a:r>
            <a:r>
              <a:rPr lang="en-US" altLang="en-US" sz="2200" dirty="0"/>
              <a:t>, </a:t>
            </a:r>
            <a:r>
              <a:rPr lang="en-US" altLang="en-US" sz="2200" i="1" dirty="0" err="1"/>
              <a:t>y</a:t>
            </a:r>
            <a:r>
              <a:rPr lang="en-US" altLang="en-US" sz="2200" i="1" baseline="-25000" dirty="0" err="1"/>
              <a:t>n</a:t>
            </a:r>
            <a:r>
              <a:rPr lang="en-US" altLang="en-US" sz="2200" dirty="0"/>
              <a:t>)  where (</a:t>
            </a:r>
            <a:r>
              <a:rPr lang="en-US" altLang="en-US" sz="2200" i="1" dirty="0"/>
              <a:t>x</a:t>
            </a:r>
            <a:r>
              <a:rPr lang="en-US" altLang="en-US" sz="2200" baseline="-25000" dirty="0"/>
              <a:t>1</a:t>
            </a:r>
            <a:r>
              <a:rPr lang="en-US" altLang="en-US" sz="2200" dirty="0"/>
              <a:t>, </a:t>
            </a:r>
            <a:r>
              <a:rPr lang="en-US" altLang="en-US" sz="2200" i="1" dirty="0"/>
              <a:t>y</a:t>
            </a:r>
            <a:r>
              <a:rPr lang="en-US" altLang="en-US" sz="2200" baseline="-25000" dirty="0"/>
              <a:t>1</a:t>
            </a:r>
            <a:r>
              <a:rPr lang="en-US" altLang="en-US" sz="2200" dirty="0"/>
              <a:t>) = (</a:t>
            </a:r>
            <a:r>
              <a:rPr lang="en-US" altLang="en-US" sz="2200" i="1" dirty="0" err="1"/>
              <a:t>x</a:t>
            </a:r>
            <a:r>
              <a:rPr lang="en-US" altLang="en-US" sz="2200" i="1" baseline="-25000" dirty="0" err="1"/>
              <a:t>n</a:t>
            </a:r>
            <a:r>
              <a:rPr lang="en-US" altLang="en-US" sz="2200" dirty="0"/>
              <a:t>, </a:t>
            </a:r>
            <a:r>
              <a:rPr lang="en-US" altLang="en-US" sz="2200" i="1" dirty="0" err="1"/>
              <a:t>y</a:t>
            </a:r>
            <a:r>
              <a:rPr lang="en-US" altLang="en-US" sz="2200" i="1" baseline="-25000" dirty="0" err="1"/>
              <a:t>n</a:t>
            </a:r>
            <a:r>
              <a:rPr lang="en-US" altLang="en-US" sz="2200" dirty="0"/>
              <a:t>)) </a:t>
            </a:r>
            <a:br>
              <a:rPr lang="en-US" altLang="en-US" sz="2200" dirty="0"/>
            </a:br>
            <a:r>
              <a:rPr lang="en-US" altLang="en-US" sz="2200" dirty="0"/>
              <a:t>is the point at which it would balance if it were cut out of a sheet of material of uniform density:</a:t>
            </a:r>
          </a:p>
          <a:p>
            <a:endParaRPr lang="en-US" altLang="en-US" dirty="0"/>
          </a:p>
        </p:txBody>
      </p:sp>
      <p:pic>
        <p:nvPicPr>
          <p:cNvPr id="7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744" y="2738314"/>
            <a:ext cx="7117913" cy="71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771" y="4399083"/>
            <a:ext cx="7154886" cy="72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78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Creating Y monotones</a:t>
            </a:r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3508809" y="1464906"/>
            <a:ext cx="3414505" cy="3238538"/>
          </a:xfrm>
          <a:custGeom>
            <a:avLst/>
            <a:gdLst>
              <a:gd name="T0" fmla="*/ 1524695325 w 1584"/>
              <a:gd name="T1" fmla="*/ 2147483647 h 1728"/>
              <a:gd name="T2" fmla="*/ 1935480000 w 1584"/>
              <a:gd name="T3" fmla="*/ 0 h 1728"/>
              <a:gd name="T4" fmla="*/ 2147483647 w 1584"/>
              <a:gd name="T5" fmla="*/ 967740000 h 1728"/>
              <a:gd name="T6" fmla="*/ 2147483647 w 1584"/>
              <a:gd name="T7" fmla="*/ 241935000 h 1728"/>
              <a:gd name="T8" fmla="*/ 2147483647 w 1584"/>
              <a:gd name="T9" fmla="*/ 88206263 h 1728"/>
              <a:gd name="T10" fmla="*/ 2147483647 w 1584"/>
              <a:gd name="T11" fmla="*/ 1209675000 h 1728"/>
              <a:gd name="T12" fmla="*/ 2147483647 w 1584"/>
              <a:gd name="T13" fmla="*/ 2056447500 h 1728"/>
              <a:gd name="T14" fmla="*/ 2147483647 w 1584"/>
              <a:gd name="T15" fmla="*/ 2147483647 h 1728"/>
              <a:gd name="T16" fmla="*/ 2147483647 w 1584"/>
              <a:gd name="T17" fmla="*/ 1814512500 h 1728"/>
              <a:gd name="T18" fmla="*/ 2147483647 w 1584"/>
              <a:gd name="T19" fmla="*/ 1572577500 h 1728"/>
              <a:gd name="T20" fmla="*/ 2147483647 w 1584"/>
              <a:gd name="T21" fmla="*/ 2147483647 h 1728"/>
              <a:gd name="T22" fmla="*/ 2147483647 w 1584"/>
              <a:gd name="T23" fmla="*/ 2147483647 h 1728"/>
              <a:gd name="T24" fmla="*/ 2147483647 w 1584"/>
              <a:gd name="T25" fmla="*/ 2147483647 h 1728"/>
              <a:gd name="T26" fmla="*/ 2147483647 w 1584"/>
              <a:gd name="T27" fmla="*/ 2147483647 h 1728"/>
              <a:gd name="T28" fmla="*/ 120967500 w 1584"/>
              <a:gd name="T29" fmla="*/ 2147483647 h 1728"/>
              <a:gd name="T30" fmla="*/ 0 w 1584"/>
              <a:gd name="T31" fmla="*/ 483870000 h 1728"/>
              <a:gd name="T32" fmla="*/ 1121470325 w 1584"/>
              <a:gd name="T33" fmla="*/ 1154231563 h 1728"/>
              <a:gd name="T34" fmla="*/ 1524695325 w 1584"/>
              <a:gd name="T35" fmla="*/ 2147483647 h 17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84" h="1728">
                <a:moveTo>
                  <a:pt x="605" y="1232"/>
                </a:moveTo>
                <a:lnTo>
                  <a:pt x="768" y="0"/>
                </a:lnTo>
                <a:lnTo>
                  <a:pt x="912" y="384"/>
                </a:lnTo>
                <a:lnTo>
                  <a:pt x="1152" y="96"/>
                </a:lnTo>
                <a:lnTo>
                  <a:pt x="1494" y="35"/>
                </a:lnTo>
                <a:lnTo>
                  <a:pt x="1392" y="480"/>
                </a:lnTo>
                <a:lnTo>
                  <a:pt x="1584" y="816"/>
                </a:lnTo>
                <a:lnTo>
                  <a:pt x="1341" y="1142"/>
                </a:lnTo>
                <a:lnTo>
                  <a:pt x="1344" y="720"/>
                </a:lnTo>
                <a:lnTo>
                  <a:pt x="1008" y="624"/>
                </a:lnTo>
                <a:lnTo>
                  <a:pt x="960" y="1056"/>
                </a:lnTo>
                <a:lnTo>
                  <a:pt x="1200" y="1296"/>
                </a:lnTo>
                <a:lnTo>
                  <a:pt x="1104" y="1584"/>
                </a:lnTo>
                <a:lnTo>
                  <a:pt x="912" y="1728"/>
                </a:lnTo>
                <a:lnTo>
                  <a:pt x="48" y="1104"/>
                </a:lnTo>
                <a:lnTo>
                  <a:pt x="0" y="192"/>
                </a:lnTo>
                <a:lnTo>
                  <a:pt x="445" y="458"/>
                </a:lnTo>
                <a:lnTo>
                  <a:pt x="605" y="1232"/>
                </a:ln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CA"/>
          </a:p>
        </p:txBody>
      </p:sp>
      <p:cxnSp>
        <p:nvCxnSpPr>
          <p:cNvPr id="3" name="Straight Connector 2"/>
          <p:cNvCxnSpPr/>
          <p:nvPr/>
        </p:nvCxnSpPr>
        <p:spPr>
          <a:xfrm>
            <a:off x="2883159" y="1670179"/>
            <a:ext cx="47306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343192" y="1693177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536164" y="1691048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872204" y="1670179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5127171" y="1435726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945158" y="1609530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666720" y="1474611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58808" y="1324947"/>
            <a:ext cx="1828800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92D050"/>
                </a:solidFill>
              </a:rPr>
              <a:t>Start Vertex</a:t>
            </a:r>
          </a:p>
        </p:txBody>
      </p:sp>
      <p:sp>
        <p:nvSpPr>
          <p:cNvPr id="72" name="Oval 71"/>
          <p:cNvSpPr/>
          <p:nvPr/>
        </p:nvSpPr>
        <p:spPr>
          <a:xfrm>
            <a:off x="8638592" y="1557024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8938726" y="1896322"/>
            <a:ext cx="1996752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Regular Vertex</a:t>
            </a:r>
          </a:p>
        </p:txBody>
      </p:sp>
      <p:sp>
        <p:nvSpPr>
          <p:cNvPr id="74" name="Oval 73"/>
          <p:cNvSpPr/>
          <p:nvPr/>
        </p:nvSpPr>
        <p:spPr>
          <a:xfrm>
            <a:off x="8652584" y="2103724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07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Creating Y monotones</a:t>
            </a:r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3508809" y="1464906"/>
            <a:ext cx="3414505" cy="3238538"/>
          </a:xfrm>
          <a:custGeom>
            <a:avLst/>
            <a:gdLst>
              <a:gd name="T0" fmla="*/ 1524695325 w 1584"/>
              <a:gd name="T1" fmla="*/ 2147483647 h 1728"/>
              <a:gd name="T2" fmla="*/ 1935480000 w 1584"/>
              <a:gd name="T3" fmla="*/ 0 h 1728"/>
              <a:gd name="T4" fmla="*/ 2147483647 w 1584"/>
              <a:gd name="T5" fmla="*/ 967740000 h 1728"/>
              <a:gd name="T6" fmla="*/ 2147483647 w 1584"/>
              <a:gd name="T7" fmla="*/ 241935000 h 1728"/>
              <a:gd name="T8" fmla="*/ 2147483647 w 1584"/>
              <a:gd name="T9" fmla="*/ 88206263 h 1728"/>
              <a:gd name="T10" fmla="*/ 2147483647 w 1584"/>
              <a:gd name="T11" fmla="*/ 1209675000 h 1728"/>
              <a:gd name="T12" fmla="*/ 2147483647 w 1584"/>
              <a:gd name="T13" fmla="*/ 2056447500 h 1728"/>
              <a:gd name="T14" fmla="*/ 2147483647 w 1584"/>
              <a:gd name="T15" fmla="*/ 2147483647 h 1728"/>
              <a:gd name="T16" fmla="*/ 2147483647 w 1584"/>
              <a:gd name="T17" fmla="*/ 1814512500 h 1728"/>
              <a:gd name="T18" fmla="*/ 2147483647 w 1584"/>
              <a:gd name="T19" fmla="*/ 1572577500 h 1728"/>
              <a:gd name="T20" fmla="*/ 2147483647 w 1584"/>
              <a:gd name="T21" fmla="*/ 2147483647 h 1728"/>
              <a:gd name="T22" fmla="*/ 2147483647 w 1584"/>
              <a:gd name="T23" fmla="*/ 2147483647 h 1728"/>
              <a:gd name="T24" fmla="*/ 2147483647 w 1584"/>
              <a:gd name="T25" fmla="*/ 2147483647 h 1728"/>
              <a:gd name="T26" fmla="*/ 2147483647 w 1584"/>
              <a:gd name="T27" fmla="*/ 2147483647 h 1728"/>
              <a:gd name="T28" fmla="*/ 120967500 w 1584"/>
              <a:gd name="T29" fmla="*/ 2147483647 h 1728"/>
              <a:gd name="T30" fmla="*/ 0 w 1584"/>
              <a:gd name="T31" fmla="*/ 483870000 h 1728"/>
              <a:gd name="T32" fmla="*/ 1121470325 w 1584"/>
              <a:gd name="T33" fmla="*/ 1154231563 h 1728"/>
              <a:gd name="T34" fmla="*/ 1524695325 w 1584"/>
              <a:gd name="T35" fmla="*/ 2147483647 h 17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84" h="1728">
                <a:moveTo>
                  <a:pt x="605" y="1232"/>
                </a:moveTo>
                <a:lnTo>
                  <a:pt x="768" y="0"/>
                </a:lnTo>
                <a:lnTo>
                  <a:pt x="912" y="384"/>
                </a:lnTo>
                <a:lnTo>
                  <a:pt x="1152" y="96"/>
                </a:lnTo>
                <a:lnTo>
                  <a:pt x="1494" y="35"/>
                </a:lnTo>
                <a:lnTo>
                  <a:pt x="1392" y="480"/>
                </a:lnTo>
                <a:lnTo>
                  <a:pt x="1584" y="816"/>
                </a:lnTo>
                <a:lnTo>
                  <a:pt x="1341" y="1142"/>
                </a:lnTo>
                <a:lnTo>
                  <a:pt x="1344" y="720"/>
                </a:lnTo>
                <a:lnTo>
                  <a:pt x="1008" y="624"/>
                </a:lnTo>
                <a:lnTo>
                  <a:pt x="960" y="1056"/>
                </a:lnTo>
                <a:lnTo>
                  <a:pt x="1200" y="1296"/>
                </a:lnTo>
                <a:lnTo>
                  <a:pt x="1104" y="1584"/>
                </a:lnTo>
                <a:lnTo>
                  <a:pt x="912" y="1728"/>
                </a:lnTo>
                <a:lnTo>
                  <a:pt x="48" y="1104"/>
                </a:lnTo>
                <a:lnTo>
                  <a:pt x="0" y="192"/>
                </a:lnTo>
                <a:lnTo>
                  <a:pt x="445" y="458"/>
                </a:lnTo>
                <a:lnTo>
                  <a:pt x="605" y="1232"/>
                </a:ln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CA"/>
          </a:p>
        </p:txBody>
      </p:sp>
      <p:cxnSp>
        <p:nvCxnSpPr>
          <p:cNvPr id="3" name="Straight Connector 2"/>
          <p:cNvCxnSpPr/>
          <p:nvPr/>
        </p:nvCxnSpPr>
        <p:spPr>
          <a:xfrm>
            <a:off x="2782080" y="1800401"/>
            <a:ext cx="47306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599993" y="1800401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103707" y="1814475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967134" y="1814475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43494" y="1800401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127171" y="1435726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945158" y="1609530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666720" y="1474611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58808" y="1324947"/>
            <a:ext cx="1828800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92D050"/>
                </a:solidFill>
              </a:rPr>
              <a:t>Start Vertex</a:t>
            </a:r>
          </a:p>
        </p:txBody>
      </p:sp>
      <p:sp>
        <p:nvSpPr>
          <p:cNvPr id="72" name="Oval 71"/>
          <p:cNvSpPr/>
          <p:nvPr/>
        </p:nvSpPr>
        <p:spPr>
          <a:xfrm>
            <a:off x="8638592" y="1557024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938726" y="1896322"/>
            <a:ext cx="1996752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Regular Vertex</a:t>
            </a:r>
          </a:p>
        </p:txBody>
      </p:sp>
      <p:sp>
        <p:nvSpPr>
          <p:cNvPr id="15" name="Oval 14"/>
          <p:cNvSpPr/>
          <p:nvPr/>
        </p:nvSpPr>
        <p:spPr>
          <a:xfrm>
            <a:off x="8652584" y="2103724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5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Creating Y monotones</a:t>
            </a:r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3508809" y="1464906"/>
            <a:ext cx="3414505" cy="3238538"/>
          </a:xfrm>
          <a:custGeom>
            <a:avLst/>
            <a:gdLst>
              <a:gd name="T0" fmla="*/ 1524695325 w 1584"/>
              <a:gd name="T1" fmla="*/ 2147483647 h 1728"/>
              <a:gd name="T2" fmla="*/ 1935480000 w 1584"/>
              <a:gd name="T3" fmla="*/ 0 h 1728"/>
              <a:gd name="T4" fmla="*/ 2147483647 w 1584"/>
              <a:gd name="T5" fmla="*/ 967740000 h 1728"/>
              <a:gd name="T6" fmla="*/ 2147483647 w 1584"/>
              <a:gd name="T7" fmla="*/ 241935000 h 1728"/>
              <a:gd name="T8" fmla="*/ 2147483647 w 1584"/>
              <a:gd name="T9" fmla="*/ 88206263 h 1728"/>
              <a:gd name="T10" fmla="*/ 2147483647 w 1584"/>
              <a:gd name="T11" fmla="*/ 1209675000 h 1728"/>
              <a:gd name="T12" fmla="*/ 2147483647 w 1584"/>
              <a:gd name="T13" fmla="*/ 2056447500 h 1728"/>
              <a:gd name="T14" fmla="*/ 2147483647 w 1584"/>
              <a:gd name="T15" fmla="*/ 2147483647 h 1728"/>
              <a:gd name="T16" fmla="*/ 2147483647 w 1584"/>
              <a:gd name="T17" fmla="*/ 1814512500 h 1728"/>
              <a:gd name="T18" fmla="*/ 2147483647 w 1584"/>
              <a:gd name="T19" fmla="*/ 1572577500 h 1728"/>
              <a:gd name="T20" fmla="*/ 2147483647 w 1584"/>
              <a:gd name="T21" fmla="*/ 2147483647 h 1728"/>
              <a:gd name="T22" fmla="*/ 2147483647 w 1584"/>
              <a:gd name="T23" fmla="*/ 2147483647 h 1728"/>
              <a:gd name="T24" fmla="*/ 2147483647 w 1584"/>
              <a:gd name="T25" fmla="*/ 2147483647 h 1728"/>
              <a:gd name="T26" fmla="*/ 2147483647 w 1584"/>
              <a:gd name="T27" fmla="*/ 2147483647 h 1728"/>
              <a:gd name="T28" fmla="*/ 120967500 w 1584"/>
              <a:gd name="T29" fmla="*/ 2147483647 h 1728"/>
              <a:gd name="T30" fmla="*/ 0 w 1584"/>
              <a:gd name="T31" fmla="*/ 483870000 h 1728"/>
              <a:gd name="T32" fmla="*/ 1121470325 w 1584"/>
              <a:gd name="T33" fmla="*/ 1154231563 h 1728"/>
              <a:gd name="T34" fmla="*/ 1524695325 w 1584"/>
              <a:gd name="T35" fmla="*/ 2147483647 h 17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84" h="1728">
                <a:moveTo>
                  <a:pt x="605" y="1232"/>
                </a:moveTo>
                <a:lnTo>
                  <a:pt x="768" y="0"/>
                </a:lnTo>
                <a:lnTo>
                  <a:pt x="912" y="384"/>
                </a:lnTo>
                <a:lnTo>
                  <a:pt x="1152" y="96"/>
                </a:lnTo>
                <a:lnTo>
                  <a:pt x="1494" y="35"/>
                </a:lnTo>
                <a:lnTo>
                  <a:pt x="1392" y="480"/>
                </a:lnTo>
                <a:lnTo>
                  <a:pt x="1584" y="816"/>
                </a:lnTo>
                <a:lnTo>
                  <a:pt x="1341" y="1142"/>
                </a:lnTo>
                <a:lnTo>
                  <a:pt x="1344" y="720"/>
                </a:lnTo>
                <a:lnTo>
                  <a:pt x="1008" y="624"/>
                </a:lnTo>
                <a:lnTo>
                  <a:pt x="960" y="1056"/>
                </a:lnTo>
                <a:lnTo>
                  <a:pt x="1200" y="1296"/>
                </a:lnTo>
                <a:lnTo>
                  <a:pt x="1104" y="1584"/>
                </a:lnTo>
                <a:lnTo>
                  <a:pt x="912" y="1728"/>
                </a:lnTo>
                <a:lnTo>
                  <a:pt x="48" y="1104"/>
                </a:lnTo>
                <a:lnTo>
                  <a:pt x="0" y="192"/>
                </a:lnTo>
                <a:lnTo>
                  <a:pt x="445" y="458"/>
                </a:lnTo>
                <a:lnTo>
                  <a:pt x="605" y="1232"/>
                </a:ln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CA"/>
          </a:p>
        </p:txBody>
      </p:sp>
      <p:cxnSp>
        <p:nvCxnSpPr>
          <p:cNvPr id="3" name="Straight Connector 2"/>
          <p:cNvCxnSpPr/>
          <p:nvPr/>
        </p:nvCxnSpPr>
        <p:spPr>
          <a:xfrm>
            <a:off x="2761861" y="2112203"/>
            <a:ext cx="47306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315201" y="2112203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789715" y="2112203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948473" y="2103724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43494" y="1800401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127171" y="1435726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945158" y="1609530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666720" y="1474611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38726" y="1324947"/>
            <a:ext cx="1548881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92D050"/>
                </a:solidFill>
              </a:rPr>
              <a:t>Start Vertex</a:t>
            </a:r>
          </a:p>
        </p:txBody>
      </p:sp>
      <p:sp>
        <p:nvSpPr>
          <p:cNvPr id="72" name="Oval 71"/>
          <p:cNvSpPr/>
          <p:nvPr/>
        </p:nvSpPr>
        <p:spPr>
          <a:xfrm>
            <a:off x="8638592" y="1557024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19528" y="2112203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938727" y="2443024"/>
            <a:ext cx="1803414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Merge Vertex</a:t>
            </a:r>
          </a:p>
        </p:txBody>
      </p:sp>
      <p:sp>
        <p:nvSpPr>
          <p:cNvPr id="17" name="Oval 16"/>
          <p:cNvSpPr/>
          <p:nvPr/>
        </p:nvSpPr>
        <p:spPr>
          <a:xfrm>
            <a:off x="8638592" y="2650426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38726" y="1896322"/>
            <a:ext cx="1996752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Regular Vertex</a:t>
            </a:r>
          </a:p>
        </p:txBody>
      </p:sp>
      <p:sp>
        <p:nvSpPr>
          <p:cNvPr id="19" name="Oval 18"/>
          <p:cNvSpPr/>
          <p:nvPr/>
        </p:nvSpPr>
        <p:spPr>
          <a:xfrm>
            <a:off x="8652584" y="2103724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70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Creating Y monotones</a:t>
            </a:r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3508809" y="1464906"/>
            <a:ext cx="3414505" cy="3238538"/>
          </a:xfrm>
          <a:custGeom>
            <a:avLst/>
            <a:gdLst>
              <a:gd name="T0" fmla="*/ 1524695325 w 1584"/>
              <a:gd name="T1" fmla="*/ 2147483647 h 1728"/>
              <a:gd name="T2" fmla="*/ 1935480000 w 1584"/>
              <a:gd name="T3" fmla="*/ 0 h 1728"/>
              <a:gd name="T4" fmla="*/ 2147483647 w 1584"/>
              <a:gd name="T5" fmla="*/ 967740000 h 1728"/>
              <a:gd name="T6" fmla="*/ 2147483647 w 1584"/>
              <a:gd name="T7" fmla="*/ 241935000 h 1728"/>
              <a:gd name="T8" fmla="*/ 2147483647 w 1584"/>
              <a:gd name="T9" fmla="*/ 88206263 h 1728"/>
              <a:gd name="T10" fmla="*/ 2147483647 w 1584"/>
              <a:gd name="T11" fmla="*/ 1209675000 h 1728"/>
              <a:gd name="T12" fmla="*/ 2147483647 w 1584"/>
              <a:gd name="T13" fmla="*/ 2056447500 h 1728"/>
              <a:gd name="T14" fmla="*/ 2147483647 w 1584"/>
              <a:gd name="T15" fmla="*/ 2147483647 h 1728"/>
              <a:gd name="T16" fmla="*/ 2147483647 w 1584"/>
              <a:gd name="T17" fmla="*/ 1814512500 h 1728"/>
              <a:gd name="T18" fmla="*/ 2147483647 w 1584"/>
              <a:gd name="T19" fmla="*/ 1572577500 h 1728"/>
              <a:gd name="T20" fmla="*/ 2147483647 w 1584"/>
              <a:gd name="T21" fmla="*/ 2147483647 h 1728"/>
              <a:gd name="T22" fmla="*/ 2147483647 w 1584"/>
              <a:gd name="T23" fmla="*/ 2147483647 h 1728"/>
              <a:gd name="T24" fmla="*/ 2147483647 w 1584"/>
              <a:gd name="T25" fmla="*/ 2147483647 h 1728"/>
              <a:gd name="T26" fmla="*/ 2147483647 w 1584"/>
              <a:gd name="T27" fmla="*/ 2147483647 h 1728"/>
              <a:gd name="T28" fmla="*/ 120967500 w 1584"/>
              <a:gd name="T29" fmla="*/ 2147483647 h 1728"/>
              <a:gd name="T30" fmla="*/ 0 w 1584"/>
              <a:gd name="T31" fmla="*/ 483870000 h 1728"/>
              <a:gd name="T32" fmla="*/ 1121470325 w 1584"/>
              <a:gd name="T33" fmla="*/ 1154231563 h 1728"/>
              <a:gd name="T34" fmla="*/ 1524695325 w 1584"/>
              <a:gd name="T35" fmla="*/ 2147483647 h 17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84" h="1728">
                <a:moveTo>
                  <a:pt x="605" y="1232"/>
                </a:moveTo>
                <a:lnTo>
                  <a:pt x="768" y="0"/>
                </a:lnTo>
                <a:lnTo>
                  <a:pt x="912" y="384"/>
                </a:lnTo>
                <a:lnTo>
                  <a:pt x="1152" y="96"/>
                </a:lnTo>
                <a:lnTo>
                  <a:pt x="1494" y="35"/>
                </a:lnTo>
                <a:lnTo>
                  <a:pt x="1392" y="480"/>
                </a:lnTo>
                <a:lnTo>
                  <a:pt x="1584" y="816"/>
                </a:lnTo>
                <a:lnTo>
                  <a:pt x="1341" y="1142"/>
                </a:lnTo>
                <a:lnTo>
                  <a:pt x="1344" y="720"/>
                </a:lnTo>
                <a:lnTo>
                  <a:pt x="1008" y="624"/>
                </a:lnTo>
                <a:lnTo>
                  <a:pt x="960" y="1056"/>
                </a:lnTo>
                <a:lnTo>
                  <a:pt x="1200" y="1296"/>
                </a:lnTo>
                <a:lnTo>
                  <a:pt x="1104" y="1584"/>
                </a:lnTo>
                <a:lnTo>
                  <a:pt x="912" y="1728"/>
                </a:lnTo>
                <a:lnTo>
                  <a:pt x="48" y="1104"/>
                </a:lnTo>
                <a:lnTo>
                  <a:pt x="0" y="192"/>
                </a:lnTo>
                <a:lnTo>
                  <a:pt x="445" y="458"/>
                </a:lnTo>
                <a:lnTo>
                  <a:pt x="605" y="1232"/>
                </a:ln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CA"/>
          </a:p>
        </p:txBody>
      </p:sp>
      <p:cxnSp>
        <p:nvCxnSpPr>
          <p:cNvPr id="3" name="Straight Connector 2"/>
          <p:cNvCxnSpPr/>
          <p:nvPr/>
        </p:nvCxnSpPr>
        <p:spPr>
          <a:xfrm>
            <a:off x="2859830" y="2387040"/>
            <a:ext cx="47306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193903" y="2387040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733731" y="2387040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116424" y="2387040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43494" y="1800401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127171" y="1435726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945158" y="1609530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666720" y="1474611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38726" y="1324947"/>
            <a:ext cx="1548881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92D050"/>
                </a:solidFill>
              </a:rPr>
              <a:t>Start Vertex</a:t>
            </a:r>
          </a:p>
        </p:txBody>
      </p:sp>
      <p:sp>
        <p:nvSpPr>
          <p:cNvPr id="72" name="Oval 71"/>
          <p:cNvSpPr/>
          <p:nvPr/>
        </p:nvSpPr>
        <p:spPr>
          <a:xfrm>
            <a:off x="8638592" y="1557024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19528" y="2112203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938727" y="2089649"/>
            <a:ext cx="1803414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Merge Vertex</a:t>
            </a:r>
          </a:p>
        </p:txBody>
      </p:sp>
      <p:sp>
        <p:nvSpPr>
          <p:cNvPr id="17" name="Oval 16"/>
          <p:cNvSpPr/>
          <p:nvPr/>
        </p:nvSpPr>
        <p:spPr>
          <a:xfrm>
            <a:off x="8638592" y="2297051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396271" y="2267463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52117" y="232172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938727" y="2890325"/>
            <a:ext cx="1996752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Regular Vertex</a:t>
            </a:r>
          </a:p>
        </p:txBody>
      </p:sp>
      <p:sp>
        <p:nvSpPr>
          <p:cNvPr id="21" name="Oval 20"/>
          <p:cNvSpPr/>
          <p:nvPr/>
        </p:nvSpPr>
        <p:spPr>
          <a:xfrm>
            <a:off x="8652585" y="3097727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65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Creating Y monotones</a:t>
            </a:r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3508809" y="1464906"/>
            <a:ext cx="3414505" cy="3238538"/>
          </a:xfrm>
          <a:custGeom>
            <a:avLst/>
            <a:gdLst>
              <a:gd name="T0" fmla="*/ 1524695325 w 1584"/>
              <a:gd name="T1" fmla="*/ 2147483647 h 1728"/>
              <a:gd name="T2" fmla="*/ 1935480000 w 1584"/>
              <a:gd name="T3" fmla="*/ 0 h 1728"/>
              <a:gd name="T4" fmla="*/ 2147483647 w 1584"/>
              <a:gd name="T5" fmla="*/ 967740000 h 1728"/>
              <a:gd name="T6" fmla="*/ 2147483647 w 1584"/>
              <a:gd name="T7" fmla="*/ 241935000 h 1728"/>
              <a:gd name="T8" fmla="*/ 2147483647 w 1584"/>
              <a:gd name="T9" fmla="*/ 88206263 h 1728"/>
              <a:gd name="T10" fmla="*/ 2147483647 w 1584"/>
              <a:gd name="T11" fmla="*/ 1209675000 h 1728"/>
              <a:gd name="T12" fmla="*/ 2147483647 w 1584"/>
              <a:gd name="T13" fmla="*/ 2056447500 h 1728"/>
              <a:gd name="T14" fmla="*/ 2147483647 w 1584"/>
              <a:gd name="T15" fmla="*/ 2147483647 h 1728"/>
              <a:gd name="T16" fmla="*/ 2147483647 w 1584"/>
              <a:gd name="T17" fmla="*/ 1814512500 h 1728"/>
              <a:gd name="T18" fmla="*/ 2147483647 w 1584"/>
              <a:gd name="T19" fmla="*/ 1572577500 h 1728"/>
              <a:gd name="T20" fmla="*/ 2147483647 w 1584"/>
              <a:gd name="T21" fmla="*/ 2147483647 h 1728"/>
              <a:gd name="T22" fmla="*/ 2147483647 w 1584"/>
              <a:gd name="T23" fmla="*/ 2147483647 h 1728"/>
              <a:gd name="T24" fmla="*/ 2147483647 w 1584"/>
              <a:gd name="T25" fmla="*/ 2147483647 h 1728"/>
              <a:gd name="T26" fmla="*/ 2147483647 w 1584"/>
              <a:gd name="T27" fmla="*/ 2147483647 h 1728"/>
              <a:gd name="T28" fmla="*/ 120967500 w 1584"/>
              <a:gd name="T29" fmla="*/ 2147483647 h 1728"/>
              <a:gd name="T30" fmla="*/ 0 w 1584"/>
              <a:gd name="T31" fmla="*/ 483870000 h 1728"/>
              <a:gd name="T32" fmla="*/ 1121470325 w 1584"/>
              <a:gd name="T33" fmla="*/ 1154231563 h 1728"/>
              <a:gd name="T34" fmla="*/ 1524695325 w 1584"/>
              <a:gd name="T35" fmla="*/ 2147483647 h 17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84" h="1728">
                <a:moveTo>
                  <a:pt x="605" y="1232"/>
                </a:moveTo>
                <a:lnTo>
                  <a:pt x="768" y="0"/>
                </a:lnTo>
                <a:lnTo>
                  <a:pt x="912" y="384"/>
                </a:lnTo>
                <a:lnTo>
                  <a:pt x="1152" y="96"/>
                </a:lnTo>
                <a:lnTo>
                  <a:pt x="1494" y="35"/>
                </a:lnTo>
                <a:lnTo>
                  <a:pt x="1392" y="480"/>
                </a:lnTo>
                <a:lnTo>
                  <a:pt x="1584" y="816"/>
                </a:lnTo>
                <a:lnTo>
                  <a:pt x="1341" y="1142"/>
                </a:lnTo>
                <a:lnTo>
                  <a:pt x="1344" y="720"/>
                </a:lnTo>
                <a:lnTo>
                  <a:pt x="1008" y="624"/>
                </a:lnTo>
                <a:lnTo>
                  <a:pt x="960" y="1056"/>
                </a:lnTo>
                <a:lnTo>
                  <a:pt x="1200" y="1296"/>
                </a:lnTo>
                <a:lnTo>
                  <a:pt x="1104" y="1584"/>
                </a:lnTo>
                <a:lnTo>
                  <a:pt x="912" y="1728"/>
                </a:lnTo>
                <a:lnTo>
                  <a:pt x="48" y="1104"/>
                </a:lnTo>
                <a:lnTo>
                  <a:pt x="0" y="192"/>
                </a:lnTo>
                <a:lnTo>
                  <a:pt x="445" y="458"/>
                </a:lnTo>
                <a:lnTo>
                  <a:pt x="605" y="1232"/>
                </a:ln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CA"/>
          </a:p>
        </p:txBody>
      </p:sp>
      <p:cxnSp>
        <p:nvCxnSpPr>
          <p:cNvPr id="3" name="Straight Connector 2"/>
          <p:cNvCxnSpPr/>
          <p:nvPr/>
        </p:nvCxnSpPr>
        <p:spPr>
          <a:xfrm>
            <a:off x="2719872" y="2625752"/>
            <a:ext cx="47306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268548" y="2625752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743062" y="2625752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929811" y="2625752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43494" y="1800401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127171" y="1435726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945158" y="1609530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666720" y="1474611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38726" y="1324947"/>
            <a:ext cx="1548881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92D050"/>
                </a:solidFill>
              </a:rPr>
              <a:t>Start Vertex</a:t>
            </a:r>
          </a:p>
        </p:txBody>
      </p:sp>
      <p:sp>
        <p:nvSpPr>
          <p:cNvPr id="72" name="Oval 71"/>
          <p:cNvSpPr/>
          <p:nvPr/>
        </p:nvSpPr>
        <p:spPr>
          <a:xfrm>
            <a:off x="8638592" y="1557024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19528" y="2112203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938726" y="2089649"/>
            <a:ext cx="1912775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Merge Vertex</a:t>
            </a:r>
          </a:p>
        </p:txBody>
      </p:sp>
      <p:sp>
        <p:nvSpPr>
          <p:cNvPr id="17" name="Oval 16"/>
          <p:cNvSpPr/>
          <p:nvPr/>
        </p:nvSpPr>
        <p:spPr>
          <a:xfrm>
            <a:off x="8638592" y="2297051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396271" y="2267463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52117" y="232172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938727" y="2890325"/>
            <a:ext cx="1996752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Regular Vertex</a:t>
            </a:r>
          </a:p>
        </p:txBody>
      </p:sp>
      <p:sp>
        <p:nvSpPr>
          <p:cNvPr id="21" name="Oval 20"/>
          <p:cNvSpPr/>
          <p:nvPr/>
        </p:nvSpPr>
        <p:spPr>
          <a:xfrm>
            <a:off x="8652585" y="3097727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641210" y="2612980"/>
            <a:ext cx="121298" cy="12129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938727" y="3691001"/>
            <a:ext cx="1996752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Split Vertex</a:t>
            </a:r>
          </a:p>
        </p:txBody>
      </p:sp>
      <p:sp>
        <p:nvSpPr>
          <p:cNvPr id="24" name="Oval 23"/>
          <p:cNvSpPr/>
          <p:nvPr/>
        </p:nvSpPr>
        <p:spPr>
          <a:xfrm>
            <a:off x="8652585" y="3983727"/>
            <a:ext cx="121298" cy="12129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8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Creating Y monotones</a:t>
            </a:r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3508809" y="1464906"/>
            <a:ext cx="3414505" cy="3238538"/>
          </a:xfrm>
          <a:custGeom>
            <a:avLst/>
            <a:gdLst>
              <a:gd name="T0" fmla="*/ 1524695325 w 1584"/>
              <a:gd name="T1" fmla="*/ 2147483647 h 1728"/>
              <a:gd name="T2" fmla="*/ 1935480000 w 1584"/>
              <a:gd name="T3" fmla="*/ 0 h 1728"/>
              <a:gd name="T4" fmla="*/ 2147483647 w 1584"/>
              <a:gd name="T5" fmla="*/ 967740000 h 1728"/>
              <a:gd name="T6" fmla="*/ 2147483647 w 1584"/>
              <a:gd name="T7" fmla="*/ 241935000 h 1728"/>
              <a:gd name="T8" fmla="*/ 2147483647 w 1584"/>
              <a:gd name="T9" fmla="*/ 88206263 h 1728"/>
              <a:gd name="T10" fmla="*/ 2147483647 w 1584"/>
              <a:gd name="T11" fmla="*/ 1209675000 h 1728"/>
              <a:gd name="T12" fmla="*/ 2147483647 w 1584"/>
              <a:gd name="T13" fmla="*/ 2056447500 h 1728"/>
              <a:gd name="T14" fmla="*/ 2147483647 w 1584"/>
              <a:gd name="T15" fmla="*/ 2147483647 h 1728"/>
              <a:gd name="T16" fmla="*/ 2147483647 w 1584"/>
              <a:gd name="T17" fmla="*/ 1814512500 h 1728"/>
              <a:gd name="T18" fmla="*/ 2147483647 w 1584"/>
              <a:gd name="T19" fmla="*/ 1572577500 h 1728"/>
              <a:gd name="T20" fmla="*/ 2147483647 w 1584"/>
              <a:gd name="T21" fmla="*/ 2147483647 h 1728"/>
              <a:gd name="T22" fmla="*/ 2147483647 w 1584"/>
              <a:gd name="T23" fmla="*/ 2147483647 h 1728"/>
              <a:gd name="T24" fmla="*/ 2147483647 w 1584"/>
              <a:gd name="T25" fmla="*/ 2147483647 h 1728"/>
              <a:gd name="T26" fmla="*/ 2147483647 w 1584"/>
              <a:gd name="T27" fmla="*/ 2147483647 h 1728"/>
              <a:gd name="T28" fmla="*/ 120967500 w 1584"/>
              <a:gd name="T29" fmla="*/ 2147483647 h 1728"/>
              <a:gd name="T30" fmla="*/ 0 w 1584"/>
              <a:gd name="T31" fmla="*/ 483870000 h 1728"/>
              <a:gd name="T32" fmla="*/ 1121470325 w 1584"/>
              <a:gd name="T33" fmla="*/ 1154231563 h 1728"/>
              <a:gd name="T34" fmla="*/ 1524695325 w 1584"/>
              <a:gd name="T35" fmla="*/ 2147483647 h 17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84" h="1728">
                <a:moveTo>
                  <a:pt x="605" y="1232"/>
                </a:moveTo>
                <a:lnTo>
                  <a:pt x="768" y="0"/>
                </a:lnTo>
                <a:lnTo>
                  <a:pt x="912" y="384"/>
                </a:lnTo>
                <a:lnTo>
                  <a:pt x="1152" y="96"/>
                </a:lnTo>
                <a:lnTo>
                  <a:pt x="1494" y="35"/>
                </a:lnTo>
                <a:lnTo>
                  <a:pt x="1392" y="480"/>
                </a:lnTo>
                <a:lnTo>
                  <a:pt x="1584" y="816"/>
                </a:lnTo>
                <a:lnTo>
                  <a:pt x="1341" y="1142"/>
                </a:lnTo>
                <a:lnTo>
                  <a:pt x="1344" y="720"/>
                </a:lnTo>
                <a:lnTo>
                  <a:pt x="1008" y="624"/>
                </a:lnTo>
                <a:lnTo>
                  <a:pt x="960" y="1056"/>
                </a:lnTo>
                <a:lnTo>
                  <a:pt x="1200" y="1296"/>
                </a:lnTo>
                <a:lnTo>
                  <a:pt x="1104" y="1584"/>
                </a:lnTo>
                <a:lnTo>
                  <a:pt x="912" y="1728"/>
                </a:lnTo>
                <a:lnTo>
                  <a:pt x="48" y="1104"/>
                </a:lnTo>
                <a:lnTo>
                  <a:pt x="0" y="192"/>
                </a:lnTo>
                <a:lnTo>
                  <a:pt x="445" y="458"/>
                </a:lnTo>
                <a:lnTo>
                  <a:pt x="605" y="1232"/>
                </a:ln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CA"/>
          </a:p>
        </p:txBody>
      </p:sp>
      <p:cxnSp>
        <p:nvCxnSpPr>
          <p:cNvPr id="3" name="Straight Connector 2"/>
          <p:cNvCxnSpPr/>
          <p:nvPr/>
        </p:nvCxnSpPr>
        <p:spPr>
          <a:xfrm>
            <a:off x="2883159" y="3526581"/>
            <a:ext cx="47306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259218" y="3512585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088228" y="3526581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041779" y="3526581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43494" y="1800401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127171" y="1435726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945158" y="1609530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666720" y="1474611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38726" y="1324947"/>
            <a:ext cx="1548881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92D050"/>
                </a:solidFill>
              </a:rPr>
              <a:t>Start Vertex</a:t>
            </a:r>
          </a:p>
        </p:txBody>
      </p:sp>
      <p:sp>
        <p:nvSpPr>
          <p:cNvPr id="72" name="Oval 71"/>
          <p:cNvSpPr/>
          <p:nvPr/>
        </p:nvSpPr>
        <p:spPr>
          <a:xfrm>
            <a:off x="8638592" y="1557024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19528" y="2112203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938727" y="2089649"/>
            <a:ext cx="1803414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Merge Vertex</a:t>
            </a:r>
          </a:p>
        </p:txBody>
      </p:sp>
      <p:sp>
        <p:nvSpPr>
          <p:cNvPr id="17" name="Oval 16"/>
          <p:cNvSpPr/>
          <p:nvPr/>
        </p:nvSpPr>
        <p:spPr>
          <a:xfrm>
            <a:off x="8638592" y="2297051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396271" y="2267463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52117" y="232172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938727" y="2890325"/>
            <a:ext cx="1996752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Regular Vertex</a:t>
            </a:r>
          </a:p>
        </p:txBody>
      </p:sp>
      <p:sp>
        <p:nvSpPr>
          <p:cNvPr id="21" name="Oval 20"/>
          <p:cNvSpPr/>
          <p:nvPr/>
        </p:nvSpPr>
        <p:spPr>
          <a:xfrm>
            <a:off x="8652585" y="3097727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641210" y="2612980"/>
            <a:ext cx="121298" cy="12129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938727" y="3691001"/>
            <a:ext cx="1996752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Split Vertex</a:t>
            </a:r>
          </a:p>
        </p:txBody>
      </p:sp>
      <p:sp>
        <p:nvSpPr>
          <p:cNvPr id="24" name="Oval 23"/>
          <p:cNvSpPr/>
          <p:nvPr/>
        </p:nvSpPr>
        <p:spPr>
          <a:xfrm>
            <a:off x="8652585" y="3983727"/>
            <a:ext cx="121298" cy="12129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330819" y="2769027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811347" y="2927649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536164" y="3391287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564792" y="345193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9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Creating Y monotones</a:t>
            </a:r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3508809" y="1464906"/>
            <a:ext cx="3414505" cy="3238538"/>
          </a:xfrm>
          <a:custGeom>
            <a:avLst/>
            <a:gdLst>
              <a:gd name="T0" fmla="*/ 1524695325 w 1584"/>
              <a:gd name="T1" fmla="*/ 2147483647 h 1728"/>
              <a:gd name="T2" fmla="*/ 1935480000 w 1584"/>
              <a:gd name="T3" fmla="*/ 0 h 1728"/>
              <a:gd name="T4" fmla="*/ 2147483647 w 1584"/>
              <a:gd name="T5" fmla="*/ 967740000 h 1728"/>
              <a:gd name="T6" fmla="*/ 2147483647 w 1584"/>
              <a:gd name="T7" fmla="*/ 241935000 h 1728"/>
              <a:gd name="T8" fmla="*/ 2147483647 w 1584"/>
              <a:gd name="T9" fmla="*/ 88206263 h 1728"/>
              <a:gd name="T10" fmla="*/ 2147483647 w 1584"/>
              <a:gd name="T11" fmla="*/ 1209675000 h 1728"/>
              <a:gd name="T12" fmla="*/ 2147483647 w 1584"/>
              <a:gd name="T13" fmla="*/ 2056447500 h 1728"/>
              <a:gd name="T14" fmla="*/ 2147483647 w 1584"/>
              <a:gd name="T15" fmla="*/ 2147483647 h 1728"/>
              <a:gd name="T16" fmla="*/ 2147483647 w 1584"/>
              <a:gd name="T17" fmla="*/ 1814512500 h 1728"/>
              <a:gd name="T18" fmla="*/ 2147483647 w 1584"/>
              <a:gd name="T19" fmla="*/ 1572577500 h 1728"/>
              <a:gd name="T20" fmla="*/ 2147483647 w 1584"/>
              <a:gd name="T21" fmla="*/ 2147483647 h 1728"/>
              <a:gd name="T22" fmla="*/ 2147483647 w 1584"/>
              <a:gd name="T23" fmla="*/ 2147483647 h 1728"/>
              <a:gd name="T24" fmla="*/ 2147483647 w 1584"/>
              <a:gd name="T25" fmla="*/ 2147483647 h 1728"/>
              <a:gd name="T26" fmla="*/ 2147483647 w 1584"/>
              <a:gd name="T27" fmla="*/ 2147483647 h 1728"/>
              <a:gd name="T28" fmla="*/ 120967500 w 1584"/>
              <a:gd name="T29" fmla="*/ 2147483647 h 1728"/>
              <a:gd name="T30" fmla="*/ 0 w 1584"/>
              <a:gd name="T31" fmla="*/ 483870000 h 1728"/>
              <a:gd name="T32" fmla="*/ 1121470325 w 1584"/>
              <a:gd name="T33" fmla="*/ 1154231563 h 1728"/>
              <a:gd name="T34" fmla="*/ 1524695325 w 1584"/>
              <a:gd name="T35" fmla="*/ 2147483647 h 17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84" h="1728">
                <a:moveTo>
                  <a:pt x="605" y="1232"/>
                </a:moveTo>
                <a:lnTo>
                  <a:pt x="768" y="0"/>
                </a:lnTo>
                <a:lnTo>
                  <a:pt x="912" y="384"/>
                </a:lnTo>
                <a:lnTo>
                  <a:pt x="1152" y="96"/>
                </a:lnTo>
                <a:lnTo>
                  <a:pt x="1494" y="35"/>
                </a:lnTo>
                <a:lnTo>
                  <a:pt x="1392" y="480"/>
                </a:lnTo>
                <a:lnTo>
                  <a:pt x="1584" y="816"/>
                </a:lnTo>
                <a:lnTo>
                  <a:pt x="1341" y="1142"/>
                </a:lnTo>
                <a:lnTo>
                  <a:pt x="1344" y="720"/>
                </a:lnTo>
                <a:lnTo>
                  <a:pt x="1008" y="624"/>
                </a:lnTo>
                <a:lnTo>
                  <a:pt x="960" y="1056"/>
                </a:lnTo>
                <a:lnTo>
                  <a:pt x="1200" y="1296"/>
                </a:lnTo>
                <a:lnTo>
                  <a:pt x="1104" y="1584"/>
                </a:lnTo>
                <a:lnTo>
                  <a:pt x="912" y="1728"/>
                </a:lnTo>
                <a:lnTo>
                  <a:pt x="48" y="1104"/>
                </a:lnTo>
                <a:lnTo>
                  <a:pt x="0" y="192"/>
                </a:lnTo>
                <a:lnTo>
                  <a:pt x="445" y="458"/>
                </a:lnTo>
                <a:lnTo>
                  <a:pt x="605" y="1232"/>
                </a:ln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CA"/>
          </a:p>
        </p:txBody>
      </p:sp>
      <p:cxnSp>
        <p:nvCxnSpPr>
          <p:cNvPr id="3" name="Straight Connector 2"/>
          <p:cNvCxnSpPr/>
          <p:nvPr/>
        </p:nvCxnSpPr>
        <p:spPr>
          <a:xfrm>
            <a:off x="2570582" y="3700332"/>
            <a:ext cx="47306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951307" y="3684134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212842" y="3700332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355000" y="3694478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43494" y="1800401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127171" y="1435726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945158" y="1609530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666720" y="1474611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38726" y="1324947"/>
            <a:ext cx="1548881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92D050"/>
                </a:solidFill>
              </a:rPr>
              <a:t>Start Vertex</a:t>
            </a:r>
          </a:p>
        </p:txBody>
      </p:sp>
      <p:sp>
        <p:nvSpPr>
          <p:cNvPr id="72" name="Oval 71"/>
          <p:cNvSpPr/>
          <p:nvPr/>
        </p:nvSpPr>
        <p:spPr>
          <a:xfrm>
            <a:off x="8638592" y="1557024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19528" y="2112203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938727" y="2089649"/>
            <a:ext cx="1803414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Merge Vertex</a:t>
            </a:r>
          </a:p>
        </p:txBody>
      </p:sp>
      <p:sp>
        <p:nvSpPr>
          <p:cNvPr id="17" name="Oval 16"/>
          <p:cNvSpPr/>
          <p:nvPr/>
        </p:nvSpPr>
        <p:spPr>
          <a:xfrm>
            <a:off x="8638592" y="2297051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396271" y="2267463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52117" y="232172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938727" y="2890325"/>
            <a:ext cx="1996752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Regular Vertex</a:t>
            </a:r>
          </a:p>
        </p:txBody>
      </p:sp>
      <p:sp>
        <p:nvSpPr>
          <p:cNvPr id="21" name="Oval 20"/>
          <p:cNvSpPr/>
          <p:nvPr/>
        </p:nvSpPr>
        <p:spPr>
          <a:xfrm>
            <a:off x="8652585" y="3097727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641210" y="2612980"/>
            <a:ext cx="121298" cy="12129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938727" y="3691001"/>
            <a:ext cx="1996752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Split Vertex</a:t>
            </a:r>
          </a:p>
        </p:txBody>
      </p:sp>
      <p:sp>
        <p:nvSpPr>
          <p:cNvPr id="24" name="Oval 23"/>
          <p:cNvSpPr/>
          <p:nvPr/>
        </p:nvSpPr>
        <p:spPr>
          <a:xfrm>
            <a:off x="8652585" y="3983727"/>
            <a:ext cx="121298" cy="12129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330819" y="2769027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811347" y="2927649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536164" y="3391287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355000" y="3533729"/>
            <a:ext cx="121298" cy="121298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750834" y="3684135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63594" y="3475172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938726" y="4451853"/>
            <a:ext cx="1996752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33CC"/>
                </a:solidFill>
              </a:rPr>
              <a:t>End Vertex</a:t>
            </a:r>
          </a:p>
        </p:txBody>
      </p:sp>
      <p:sp>
        <p:nvSpPr>
          <p:cNvPr id="33" name="Oval 32"/>
          <p:cNvSpPr/>
          <p:nvPr/>
        </p:nvSpPr>
        <p:spPr>
          <a:xfrm>
            <a:off x="8638592" y="4748429"/>
            <a:ext cx="121298" cy="121298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7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Creating Y monotones</a:t>
            </a:r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3508809" y="1464906"/>
            <a:ext cx="3414505" cy="3238538"/>
          </a:xfrm>
          <a:custGeom>
            <a:avLst/>
            <a:gdLst>
              <a:gd name="T0" fmla="*/ 1524695325 w 1584"/>
              <a:gd name="T1" fmla="*/ 2147483647 h 1728"/>
              <a:gd name="T2" fmla="*/ 1935480000 w 1584"/>
              <a:gd name="T3" fmla="*/ 0 h 1728"/>
              <a:gd name="T4" fmla="*/ 2147483647 w 1584"/>
              <a:gd name="T5" fmla="*/ 967740000 h 1728"/>
              <a:gd name="T6" fmla="*/ 2147483647 w 1584"/>
              <a:gd name="T7" fmla="*/ 241935000 h 1728"/>
              <a:gd name="T8" fmla="*/ 2147483647 w 1584"/>
              <a:gd name="T9" fmla="*/ 88206263 h 1728"/>
              <a:gd name="T10" fmla="*/ 2147483647 w 1584"/>
              <a:gd name="T11" fmla="*/ 1209675000 h 1728"/>
              <a:gd name="T12" fmla="*/ 2147483647 w 1584"/>
              <a:gd name="T13" fmla="*/ 2056447500 h 1728"/>
              <a:gd name="T14" fmla="*/ 2147483647 w 1584"/>
              <a:gd name="T15" fmla="*/ 2147483647 h 1728"/>
              <a:gd name="T16" fmla="*/ 2147483647 w 1584"/>
              <a:gd name="T17" fmla="*/ 1814512500 h 1728"/>
              <a:gd name="T18" fmla="*/ 2147483647 w 1584"/>
              <a:gd name="T19" fmla="*/ 1572577500 h 1728"/>
              <a:gd name="T20" fmla="*/ 2147483647 w 1584"/>
              <a:gd name="T21" fmla="*/ 2147483647 h 1728"/>
              <a:gd name="T22" fmla="*/ 2147483647 w 1584"/>
              <a:gd name="T23" fmla="*/ 2147483647 h 1728"/>
              <a:gd name="T24" fmla="*/ 2147483647 w 1584"/>
              <a:gd name="T25" fmla="*/ 2147483647 h 1728"/>
              <a:gd name="T26" fmla="*/ 2147483647 w 1584"/>
              <a:gd name="T27" fmla="*/ 2147483647 h 1728"/>
              <a:gd name="T28" fmla="*/ 120967500 w 1584"/>
              <a:gd name="T29" fmla="*/ 2147483647 h 1728"/>
              <a:gd name="T30" fmla="*/ 0 w 1584"/>
              <a:gd name="T31" fmla="*/ 483870000 h 1728"/>
              <a:gd name="T32" fmla="*/ 1121470325 w 1584"/>
              <a:gd name="T33" fmla="*/ 1154231563 h 1728"/>
              <a:gd name="T34" fmla="*/ 1524695325 w 1584"/>
              <a:gd name="T35" fmla="*/ 2147483647 h 17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84" h="1728">
                <a:moveTo>
                  <a:pt x="605" y="1232"/>
                </a:moveTo>
                <a:lnTo>
                  <a:pt x="768" y="0"/>
                </a:lnTo>
                <a:lnTo>
                  <a:pt x="912" y="384"/>
                </a:lnTo>
                <a:lnTo>
                  <a:pt x="1152" y="96"/>
                </a:lnTo>
                <a:lnTo>
                  <a:pt x="1494" y="35"/>
                </a:lnTo>
                <a:lnTo>
                  <a:pt x="1392" y="480"/>
                </a:lnTo>
                <a:lnTo>
                  <a:pt x="1584" y="816"/>
                </a:lnTo>
                <a:lnTo>
                  <a:pt x="1341" y="1142"/>
                </a:lnTo>
                <a:lnTo>
                  <a:pt x="1344" y="720"/>
                </a:lnTo>
                <a:lnTo>
                  <a:pt x="1008" y="624"/>
                </a:lnTo>
                <a:lnTo>
                  <a:pt x="960" y="1056"/>
                </a:lnTo>
                <a:lnTo>
                  <a:pt x="1200" y="1296"/>
                </a:lnTo>
                <a:lnTo>
                  <a:pt x="1104" y="1584"/>
                </a:lnTo>
                <a:lnTo>
                  <a:pt x="912" y="1728"/>
                </a:lnTo>
                <a:lnTo>
                  <a:pt x="48" y="1104"/>
                </a:lnTo>
                <a:lnTo>
                  <a:pt x="0" y="192"/>
                </a:lnTo>
                <a:lnTo>
                  <a:pt x="445" y="458"/>
                </a:lnTo>
                <a:lnTo>
                  <a:pt x="605" y="1232"/>
                </a:ln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CA"/>
          </a:p>
        </p:txBody>
      </p:sp>
      <p:cxnSp>
        <p:nvCxnSpPr>
          <p:cNvPr id="3" name="Straight Connector 2"/>
          <p:cNvCxnSpPr/>
          <p:nvPr/>
        </p:nvCxnSpPr>
        <p:spPr>
          <a:xfrm>
            <a:off x="2883159" y="4377004"/>
            <a:ext cx="47306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025952" y="4386334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198637" y="4377004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684892" y="4377003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43494" y="1800401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127171" y="1435726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945158" y="1609530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666720" y="1474611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38726" y="1324947"/>
            <a:ext cx="1548881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92D050"/>
                </a:solidFill>
              </a:rPr>
              <a:t>Start Vertex</a:t>
            </a:r>
          </a:p>
        </p:txBody>
      </p:sp>
      <p:sp>
        <p:nvSpPr>
          <p:cNvPr id="72" name="Oval 71"/>
          <p:cNvSpPr/>
          <p:nvPr/>
        </p:nvSpPr>
        <p:spPr>
          <a:xfrm>
            <a:off x="8638592" y="1557024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19528" y="2112203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938727" y="2089649"/>
            <a:ext cx="1803414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Merge Vertex</a:t>
            </a:r>
          </a:p>
        </p:txBody>
      </p:sp>
      <p:sp>
        <p:nvSpPr>
          <p:cNvPr id="17" name="Oval 16"/>
          <p:cNvSpPr/>
          <p:nvPr/>
        </p:nvSpPr>
        <p:spPr>
          <a:xfrm>
            <a:off x="8638592" y="2297051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396271" y="2267463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52117" y="232172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938727" y="2890325"/>
            <a:ext cx="1996752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Regular Vertex</a:t>
            </a:r>
          </a:p>
        </p:txBody>
      </p:sp>
      <p:sp>
        <p:nvSpPr>
          <p:cNvPr id="21" name="Oval 20"/>
          <p:cNvSpPr/>
          <p:nvPr/>
        </p:nvSpPr>
        <p:spPr>
          <a:xfrm>
            <a:off x="8652585" y="3097727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641210" y="2612980"/>
            <a:ext cx="121298" cy="12129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938727" y="3691001"/>
            <a:ext cx="1996752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Split Vertex</a:t>
            </a:r>
          </a:p>
        </p:txBody>
      </p:sp>
      <p:sp>
        <p:nvSpPr>
          <p:cNvPr id="24" name="Oval 23"/>
          <p:cNvSpPr/>
          <p:nvPr/>
        </p:nvSpPr>
        <p:spPr>
          <a:xfrm>
            <a:off x="8652585" y="3983727"/>
            <a:ext cx="121298" cy="12129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330819" y="2769027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811347" y="2927649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536164" y="3391287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355000" y="3533729"/>
            <a:ext cx="121298" cy="121298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750834" y="3684135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63594" y="3475172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005807" y="3837754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809864" y="4377004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938726" y="4451853"/>
            <a:ext cx="1996752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33CC"/>
                </a:solidFill>
              </a:rPr>
              <a:t>End Vertex</a:t>
            </a:r>
          </a:p>
        </p:txBody>
      </p:sp>
      <p:sp>
        <p:nvSpPr>
          <p:cNvPr id="35" name="Oval 34"/>
          <p:cNvSpPr/>
          <p:nvPr/>
        </p:nvSpPr>
        <p:spPr>
          <a:xfrm>
            <a:off x="8638592" y="4748429"/>
            <a:ext cx="121298" cy="121298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2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Creating Y monotones</a:t>
            </a:r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3508809" y="1464906"/>
            <a:ext cx="3414505" cy="3238538"/>
          </a:xfrm>
          <a:custGeom>
            <a:avLst/>
            <a:gdLst>
              <a:gd name="T0" fmla="*/ 1524695325 w 1584"/>
              <a:gd name="T1" fmla="*/ 2147483647 h 1728"/>
              <a:gd name="T2" fmla="*/ 1935480000 w 1584"/>
              <a:gd name="T3" fmla="*/ 0 h 1728"/>
              <a:gd name="T4" fmla="*/ 2147483647 w 1584"/>
              <a:gd name="T5" fmla="*/ 967740000 h 1728"/>
              <a:gd name="T6" fmla="*/ 2147483647 w 1584"/>
              <a:gd name="T7" fmla="*/ 241935000 h 1728"/>
              <a:gd name="T8" fmla="*/ 2147483647 w 1584"/>
              <a:gd name="T9" fmla="*/ 88206263 h 1728"/>
              <a:gd name="T10" fmla="*/ 2147483647 w 1584"/>
              <a:gd name="T11" fmla="*/ 1209675000 h 1728"/>
              <a:gd name="T12" fmla="*/ 2147483647 w 1584"/>
              <a:gd name="T13" fmla="*/ 2056447500 h 1728"/>
              <a:gd name="T14" fmla="*/ 2147483647 w 1584"/>
              <a:gd name="T15" fmla="*/ 2147483647 h 1728"/>
              <a:gd name="T16" fmla="*/ 2147483647 w 1584"/>
              <a:gd name="T17" fmla="*/ 1814512500 h 1728"/>
              <a:gd name="T18" fmla="*/ 2147483647 w 1584"/>
              <a:gd name="T19" fmla="*/ 1572577500 h 1728"/>
              <a:gd name="T20" fmla="*/ 2147483647 w 1584"/>
              <a:gd name="T21" fmla="*/ 2147483647 h 1728"/>
              <a:gd name="T22" fmla="*/ 2147483647 w 1584"/>
              <a:gd name="T23" fmla="*/ 2147483647 h 1728"/>
              <a:gd name="T24" fmla="*/ 2147483647 w 1584"/>
              <a:gd name="T25" fmla="*/ 2147483647 h 1728"/>
              <a:gd name="T26" fmla="*/ 2147483647 w 1584"/>
              <a:gd name="T27" fmla="*/ 2147483647 h 1728"/>
              <a:gd name="T28" fmla="*/ 120967500 w 1584"/>
              <a:gd name="T29" fmla="*/ 2147483647 h 1728"/>
              <a:gd name="T30" fmla="*/ 0 w 1584"/>
              <a:gd name="T31" fmla="*/ 483870000 h 1728"/>
              <a:gd name="T32" fmla="*/ 1121470325 w 1584"/>
              <a:gd name="T33" fmla="*/ 1154231563 h 1728"/>
              <a:gd name="T34" fmla="*/ 1524695325 w 1584"/>
              <a:gd name="T35" fmla="*/ 2147483647 h 17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84" h="1728">
                <a:moveTo>
                  <a:pt x="605" y="1232"/>
                </a:moveTo>
                <a:lnTo>
                  <a:pt x="768" y="0"/>
                </a:lnTo>
                <a:lnTo>
                  <a:pt x="912" y="384"/>
                </a:lnTo>
                <a:lnTo>
                  <a:pt x="1152" y="96"/>
                </a:lnTo>
                <a:lnTo>
                  <a:pt x="1494" y="35"/>
                </a:lnTo>
                <a:lnTo>
                  <a:pt x="1392" y="480"/>
                </a:lnTo>
                <a:lnTo>
                  <a:pt x="1584" y="816"/>
                </a:lnTo>
                <a:lnTo>
                  <a:pt x="1341" y="1142"/>
                </a:lnTo>
                <a:lnTo>
                  <a:pt x="1344" y="720"/>
                </a:lnTo>
                <a:lnTo>
                  <a:pt x="1008" y="624"/>
                </a:lnTo>
                <a:lnTo>
                  <a:pt x="960" y="1056"/>
                </a:lnTo>
                <a:lnTo>
                  <a:pt x="1200" y="1296"/>
                </a:lnTo>
                <a:lnTo>
                  <a:pt x="1104" y="1584"/>
                </a:lnTo>
                <a:lnTo>
                  <a:pt x="912" y="1728"/>
                </a:lnTo>
                <a:lnTo>
                  <a:pt x="48" y="1104"/>
                </a:lnTo>
                <a:lnTo>
                  <a:pt x="0" y="192"/>
                </a:lnTo>
                <a:lnTo>
                  <a:pt x="445" y="458"/>
                </a:lnTo>
                <a:lnTo>
                  <a:pt x="605" y="1232"/>
                </a:ln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CA"/>
          </a:p>
        </p:txBody>
      </p:sp>
      <p:cxnSp>
        <p:nvCxnSpPr>
          <p:cNvPr id="3" name="Straight Connector 2"/>
          <p:cNvCxnSpPr/>
          <p:nvPr/>
        </p:nvCxnSpPr>
        <p:spPr>
          <a:xfrm>
            <a:off x="2761861" y="4703444"/>
            <a:ext cx="47306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816010" y="4703444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120951" y="4703444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722214" y="4687247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43494" y="1800401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127171" y="1435726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945158" y="1609530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666720" y="1474611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38726" y="1324947"/>
            <a:ext cx="1548881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92D050"/>
                </a:solidFill>
              </a:rPr>
              <a:t>Start Vertex</a:t>
            </a:r>
          </a:p>
        </p:txBody>
      </p:sp>
      <p:sp>
        <p:nvSpPr>
          <p:cNvPr id="72" name="Oval 71"/>
          <p:cNvSpPr/>
          <p:nvPr/>
        </p:nvSpPr>
        <p:spPr>
          <a:xfrm>
            <a:off x="8638592" y="1557024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19528" y="2112203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938727" y="2089649"/>
            <a:ext cx="1803414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Merge Vertex</a:t>
            </a:r>
          </a:p>
        </p:txBody>
      </p:sp>
      <p:sp>
        <p:nvSpPr>
          <p:cNvPr id="17" name="Oval 16"/>
          <p:cNvSpPr/>
          <p:nvPr/>
        </p:nvSpPr>
        <p:spPr>
          <a:xfrm>
            <a:off x="8638592" y="2297051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396271" y="2267463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52117" y="232172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938727" y="2890325"/>
            <a:ext cx="1996752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Regular Vertex</a:t>
            </a:r>
          </a:p>
        </p:txBody>
      </p:sp>
      <p:sp>
        <p:nvSpPr>
          <p:cNvPr id="21" name="Oval 20"/>
          <p:cNvSpPr/>
          <p:nvPr/>
        </p:nvSpPr>
        <p:spPr>
          <a:xfrm>
            <a:off x="8652585" y="3097727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641210" y="2612980"/>
            <a:ext cx="121298" cy="12129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938727" y="3691001"/>
            <a:ext cx="1996752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Split Vertex</a:t>
            </a:r>
          </a:p>
        </p:txBody>
      </p:sp>
      <p:sp>
        <p:nvSpPr>
          <p:cNvPr id="24" name="Oval 23"/>
          <p:cNvSpPr/>
          <p:nvPr/>
        </p:nvSpPr>
        <p:spPr>
          <a:xfrm>
            <a:off x="8652585" y="3983727"/>
            <a:ext cx="121298" cy="12129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330819" y="2769027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811347" y="2927649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536164" y="3391287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355000" y="3533729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750834" y="3684135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63594" y="3475172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005807" y="3837754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809864" y="4377004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419528" y="4642795"/>
            <a:ext cx="121298" cy="121298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8652585" y="4659256"/>
            <a:ext cx="121298" cy="121298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938726" y="4451853"/>
            <a:ext cx="1996752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33CC"/>
                </a:solidFill>
              </a:rPr>
              <a:t>End Vertex</a:t>
            </a:r>
          </a:p>
        </p:txBody>
      </p:sp>
    </p:spTree>
    <p:extLst>
      <p:ext uri="{BB962C8B-B14F-4D97-AF65-F5344CB8AC3E}">
        <p14:creationId xmlns:p14="http://schemas.microsoft.com/office/powerpoint/2010/main" val="287659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Creating Y monotones</a:t>
            </a:r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1185486" y="1420718"/>
            <a:ext cx="3414505" cy="3238538"/>
          </a:xfrm>
          <a:custGeom>
            <a:avLst/>
            <a:gdLst>
              <a:gd name="T0" fmla="*/ 1524695325 w 1584"/>
              <a:gd name="T1" fmla="*/ 2147483647 h 1728"/>
              <a:gd name="T2" fmla="*/ 1935480000 w 1584"/>
              <a:gd name="T3" fmla="*/ 0 h 1728"/>
              <a:gd name="T4" fmla="*/ 2147483647 w 1584"/>
              <a:gd name="T5" fmla="*/ 967740000 h 1728"/>
              <a:gd name="T6" fmla="*/ 2147483647 w 1584"/>
              <a:gd name="T7" fmla="*/ 241935000 h 1728"/>
              <a:gd name="T8" fmla="*/ 2147483647 w 1584"/>
              <a:gd name="T9" fmla="*/ 88206263 h 1728"/>
              <a:gd name="T10" fmla="*/ 2147483647 w 1584"/>
              <a:gd name="T11" fmla="*/ 1209675000 h 1728"/>
              <a:gd name="T12" fmla="*/ 2147483647 w 1584"/>
              <a:gd name="T13" fmla="*/ 2056447500 h 1728"/>
              <a:gd name="T14" fmla="*/ 2147483647 w 1584"/>
              <a:gd name="T15" fmla="*/ 2147483647 h 1728"/>
              <a:gd name="T16" fmla="*/ 2147483647 w 1584"/>
              <a:gd name="T17" fmla="*/ 1814512500 h 1728"/>
              <a:gd name="T18" fmla="*/ 2147483647 w 1584"/>
              <a:gd name="T19" fmla="*/ 1572577500 h 1728"/>
              <a:gd name="T20" fmla="*/ 2147483647 w 1584"/>
              <a:gd name="T21" fmla="*/ 2147483647 h 1728"/>
              <a:gd name="T22" fmla="*/ 2147483647 w 1584"/>
              <a:gd name="T23" fmla="*/ 2147483647 h 1728"/>
              <a:gd name="T24" fmla="*/ 2147483647 w 1584"/>
              <a:gd name="T25" fmla="*/ 2147483647 h 1728"/>
              <a:gd name="T26" fmla="*/ 2147483647 w 1584"/>
              <a:gd name="T27" fmla="*/ 2147483647 h 1728"/>
              <a:gd name="T28" fmla="*/ 120967500 w 1584"/>
              <a:gd name="T29" fmla="*/ 2147483647 h 1728"/>
              <a:gd name="T30" fmla="*/ 0 w 1584"/>
              <a:gd name="T31" fmla="*/ 483870000 h 1728"/>
              <a:gd name="T32" fmla="*/ 1121470325 w 1584"/>
              <a:gd name="T33" fmla="*/ 1154231563 h 1728"/>
              <a:gd name="T34" fmla="*/ 1524695325 w 1584"/>
              <a:gd name="T35" fmla="*/ 2147483647 h 17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84" h="1728">
                <a:moveTo>
                  <a:pt x="605" y="1232"/>
                </a:moveTo>
                <a:lnTo>
                  <a:pt x="768" y="0"/>
                </a:lnTo>
                <a:lnTo>
                  <a:pt x="912" y="384"/>
                </a:lnTo>
                <a:lnTo>
                  <a:pt x="1152" y="96"/>
                </a:lnTo>
                <a:lnTo>
                  <a:pt x="1494" y="35"/>
                </a:lnTo>
                <a:lnTo>
                  <a:pt x="1392" y="480"/>
                </a:lnTo>
                <a:lnTo>
                  <a:pt x="1584" y="816"/>
                </a:lnTo>
                <a:lnTo>
                  <a:pt x="1341" y="1142"/>
                </a:lnTo>
                <a:lnTo>
                  <a:pt x="1344" y="720"/>
                </a:lnTo>
                <a:lnTo>
                  <a:pt x="1008" y="624"/>
                </a:lnTo>
                <a:lnTo>
                  <a:pt x="960" y="1056"/>
                </a:lnTo>
                <a:lnTo>
                  <a:pt x="1200" y="1296"/>
                </a:lnTo>
                <a:lnTo>
                  <a:pt x="1104" y="1584"/>
                </a:lnTo>
                <a:lnTo>
                  <a:pt x="912" y="1728"/>
                </a:lnTo>
                <a:lnTo>
                  <a:pt x="48" y="1104"/>
                </a:lnTo>
                <a:lnTo>
                  <a:pt x="0" y="192"/>
                </a:lnTo>
                <a:lnTo>
                  <a:pt x="445" y="458"/>
                </a:lnTo>
                <a:lnTo>
                  <a:pt x="605" y="1232"/>
                </a:ln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1120171" y="1756213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803848" y="1391538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621835" y="1565342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343397" y="1430423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96205" y="2068015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72948" y="2223275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28794" y="2277538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317887" y="2568792"/>
            <a:ext cx="121298" cy="12129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007496" y="2724839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488024" y="2883461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212841" y="3347099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31677" y="3489541"/>
            <a:ext cx="121298" cy="121298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427511" y="3639947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240271" y="3430984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682484" y="379356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86541" y="433281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096205" y="4598607"/>
            <a:ext cx="121298" cy="121298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95254" y="1013426"/>
            <a:ext cx="6216078" cy="10618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+mj-lt"/>
              <a:buAutoNum type="arabicPeriod"/>
            </a:pPr>
            <a:r>
              <a:rPr lang="en-US" sz="2100" dirty="0">
                <a:latin typeface="+mj-lt"/>
              </a:rPr>
              <a:t>To partition P into a y-</a:t>
            </a:r>
            <a:r>
              <a:rPr lang="en-US" sz="2100" dirty="0" err="1">
                <a:latin typeface="+mj-lt"/>
              </a:rPr>
              <a:t>montones</a:t>
            </a:r>
            <a:r>
              <a:rPr lang="en-US" sz="2100" dirty="0">
                <a:latin typeface="+mj-lt"/>
              </a:rPr>
              <a:t>, we need to get rid of spilt (Purple) and merge (Red) nodes</a:t>
            </a:r>
          </a:p>
        </p:txBody>
      </p:sp>
    </p:spTree>
    <p:extLst>
      <p:ext uri="{BB962C8B-B14F-4D97-AF65-F5344CB8AC3E}">
        <p14:creationId xmlns:p14="http://schemas.microsoft.com/office/powerpoint/2010/main" val="38876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998" y="1"/>
            <a:ext cx="9583971" cy="758092"/>
          </a:xfrm>
        </p:spPr>
        <p:txBody>
          <a:bodyPr>
            <a:normAutofit/>
          </a:bodyPr>
          <a:lstStyle/>
          <a:p>
            <a:r>
              <a:rPr lang="en-US" sz="3600" dirty="0"/>
              <a:t>Point in a polygon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19012" y="758093"/>
            <a:ext cx="11115179" cy="2493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/>
              <a:t>Determining whether a point is inside a polygon is one of the most fundamental operations in a spatial database</a:t>
            </a:r>
          </a:p>
          <a:p>
            <a:r>
              <a:rPr lang="en-US" altLang="en-US" sz="2200" b="1" i="1" dirty="0">
                <a:solidFill>
                  <a:schemeClr val="accent2"/>
                </a:solidFill>
              </a:rPr>
              <a:t>Semi-line algorithm</a:t>
            </a:r>
            <a:r>
              <a:rPr lang="en-US" altLang="en-US" sz="2200" dirty="0"/>
              <a:t>: checks for odd or even numbers of intersections of a semi-line with polygon</a:t>
            </a:r>
          </a:p>
          <a:p>
            <a:r>
              <a:rPr lang="en-US" altLang="en-US" sz="2200" b="1" i="1" dirty="0">
                <a:solidFill>
                  <a:schemeClr val="accent2"/>
                </a:solidFill>
              </a:rPr>
              <a:t>Winding algorithm</a:t>
            </a:r>
            <a:r>
              <a:rPr lang="en-US" altLang="en-US" sz="2200" dirty="0"/>
              <a:t>: sums bearings from point to polygon vertices. The point is inside if a full turn (360 or -360) is observed. </a:t>
            </a:r>
            <a:r>
              <a:rPr lang="en-US" altLang="en-US" sz="2200" b="1" dirty="0"/>
              <a:t>Vertices should be visited in order (clockwise or anti-clockwise). Need to follow the boundary in order. In other words no re-tracing of the same </a:t>
            </a:r>
            <a:r>
              <a:rPr lang="en-US" altLang="en-US" sz="2200" b="1"/>
              <a:t>boundary edge </a:t>
            </a:r>
            <a:r>
              <a:rPr lang="en-US" altLang="en-US" sz="2200" b="1" dirty="0"/>
              <a:t>is allowed. </a:t>
            </a:r>
          </a:p>
        </p:txBody>
      </p:sp>
      <p:pic>
        <p:nvPicPr>
          <p:cNvPr id="9" name="Picture 5" descr="winding_num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65" y="3750652"/>
            <a:ext cx="6507773" cy="29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14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Creating Y monotones</a:t>
            </a:r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1185486" y="1420718"/>
            <a:ext cx="3414505" cy="3238538"/>
          </a:xfrm>
          <a:custGeom>
            <a:avLst/>
            <a:gdLst>
              <a:gd name="T0" fmla="*/ 1524695325 w 1584"/>
              <a:gd name="T1" fmla="*/ 2147483647 h 1728"/>
              <a:gd name="T2" fmla="*/ 1935480000 w 1584"/>
              <a:gd name="T3" fmla="*/ 0 h 1728"/>
              <a:gd name="T4" fmla="*/ 2147483647 w 1584"/>
              <a:gd name="T5" fmla="*/ 967740000 h 1728"/>
              <a:gd name="T6" fmla="*/ 2147483647 w 1584"/>
              <a:gd name="T7" fmla="*/ 241935000 h 1728"/>
              <a:gd name="T8" fmla="*/ 2147483647 w 1584"/>
              <a:gd name="T9" fmla="*/ 88206263 h 1728"/>
              <a:gd name="T10" fmla="*/ 2147483647 w 1584"/>
              <a:gd name="T11" fmla="*/ 1209675000 h 1728"/>
              <a:gd name="T12" fmla="*/ 2147483647 w 1584"/>
              <a:gd name="T13" fmla="*/ 2056447500 h 1728"/>
              <a:gd name="T14" fmla="*/ 2147483647 w 1584"/>
              <a:gd name="T15" fmla="*/ 2147483647 h 1728"/>
              <a:gd name="T16" fmla="*/ 2147483647 w 1584"/>
              <a:gd name="T17" fmla="*/ 1814512500 h 1728"/>
              <a:gd name="T18" fmla="*/ 2147483647 w 1584"/>
              <a:gd name="T19" fmla="*/ 1572577500 h 1728"/>
              <a:gd name="T20" fmla="*/ 2147483647 w 1584"/>
              <a:gd name="T21" fmla="*/ 2147483647 h 1728"/>
              <a:gd name="T22" fmla="*/ 2147483647 w 1584"/>
              <a:gd name="T23" fmla="*/ 2147483647 h 1728"/>
              <a:gd name="T24" fmla="*/ 2147483647 w 1584"/>
              <a:gd name="T25" fmla="*/ 2147483647 h 1728"/>
              <a:gd name="T26" fmla="*/ 2147483647 w 1584"/>
              <a:gd name="T27" fmla="*/ 2147483647 h 1728"/>
              <a:gd name="T28" fmla="*/ 120967500 w 1584"/>
              <a:gd name="T29" fmla="*/ 2147483647 h 1728"/>
              <a:gd name="T30" fmla="*/ 0 w 1584"/>
              <a:gd name="T31" fmla="*/ 483870000 h 1728"/>
              <a:gd name="T32" fmla="*/ 1121470325 w 1584"/>
              <a:gd name="T33" fmla="*/ 1154231563 h 1728"/>
              <a:gd name="T34" fmla="*/ 1524695325 w 1584"/>
              <a:gd name="T35" fmla="*/ 2147483647 h 17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84" h="1728">
                <a:moveTo>
                  <a:pt x="605" y="1232"/>
                </a:moveTo>
                <a:lnTo>
                  <a:pt x="768" y="0"/>
                </a:lnTo>
                <a:lnTo>
                  <a:pt x="912" y="384"/>
                </a:lnTo>
                <a:lnTo>
                  <a:pt x="1152" y="96"/>
                </a:lnTo>
                <a:lnTo>
                  <a:pt x="1494" y="35"/>
                </a:lnTo>
                <a:lnTo>
                  <a:pt x="1392" y="480"/>
                </a:lnTo>
                <a:lnTo>
                  <a:pt x="1584" y="816"/>
                </a:lnTo>
                <a:lnTo>
                  <a:pt x="1341" y="1142"/>
                </a:lnTo>
                <a:lnTo>
                  <a:pt x="1344" y="720"/>
                </a:lnTo>
                <a:lnTo>
                  <a:pt x="1008" y="624"/>
                </a:lnTo>
                <a:lnTo>
                  <a:pt x="960" y="1056"/>
                </a:lnTo>
                <a:lnTo>
                  <a:pt x="1200" y="1296"/>
                </a:lnTo>
                <a:lnTo>
                  <a:pt x="1104" y="1584"/>
                </a:lnTo>
                <a:lnTo>
                  <a:pt x="912" y="1728"/>
                </a:lnTo>
                <a:lnTo>
                  <a:pt x="48" y="1104"/>
                </a:lnTo>
                <a:lnTo>
                  <a:pt x="0" y="192"/>
                </a:lnTo>
                <a:lnTo>
                  <a:pt x="445" y="458"/>
                </a:lnTo>
                <a:lnTo>
                  <a:pt x="605" y="1232"/>
                </a:ln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1120171" y="1756213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803848" y="1391538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621835" y="1565342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343397" y="1430423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96205" y="2068015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72948" y="2223275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28794" y="2277538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317887" y="2568792"/>
            <a:ext cx="121298" cy="12129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007496" y="2724839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488024" y="2883461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212841" y="3347099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31677" y="3489541"/>
            <a:ext cx="121298" cy="121298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427511" y="3639947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240271" y="3430984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682484" y="379356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86541" y="433281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096205" y="4598607"/>
            <a:ext cx="121298" cy="121298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95253" y="1013426"/>
            <a:ext cx="6282615" cy="27648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+mj-lt"/>
              <a:buAutoNum type="arabicPeriod"/>
            </a:pPr>
            <a:r>
              <a:rPr lang="en-US" sz="2100" dirty="0">
                <a:latin typeface="+mj-lt"/>
              </a:rPr>
              <a:t>To partition P into y-</a:t>
            </a:r>
            <a:r>
              <a:rPr lang="en-US" sz="2100" dirty="0" err="1">
                <a:latin typeface="+mj-lt"/>
              </a:rPr>
              <a:t>montones</a:t>
            </a:r>
            <a:r>
              <a:rPr lang="en-US" sz="2100" dirty="0">
                <a:latin typeface="+mj-lt"/>
              </a:rPr>
              <a:t>, we need to get rid of spilt (Purple) and merge (Red) nodes</a:t>
            </a: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Arial" panose="020B0604020202020204" pitchFamily="34" charset="0"/>
              <a:buChar char="•"/>
            </a:pPr>
            <a:r>
              <a:rPr lang="en-US" sz="2100" dirty="0">
                <a:latin typeface="+mj-lt"/>
              </a:rPr>
              <a:t>Downward diagonals from merge nodes</a:t>
            </a: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Arial" panose="020B0604020202020204" pitchFamily="34" charset="0"/>
              <a:buChar char="•"/>
            </a:pPr>
            <a:r>
              <a:rPr lang="en-US" sz="2100" dirty="0">
                <a:latin typeface="+mj-lt"/>
              </a:rPr>
              <a:t>Upward diagonals from split nodes</a:t>
            </a: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+mj-lt"/>
              <a:buAutoNum type="arabicPeriod"/>
            </a:pPr>
            <a:endParaRPr lang="en-US" sz="2100" dirty="0">
              <a:latin typeface="+mj-lt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+mj-lt"/>
              <a:buAutoNum type="arabicPeriod"/>
            </a:pPr>
            <a:endParaRPr lang="en-US" sz="2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5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Creating Y monotones</a:t>
            </a:r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1185486" y="1420718"/>
            <a:ext cx="3414505" cy="3238538"/>
          </a:xfrm>
          <a:custGeom>
            <a:avLst/>
            <a:gdLst>
              <a:gd name="T0" fmla="*/ 1524695325 w 1584"/>
              <a:gd name="T1" fmla="*/ 2147483647 h 1728"/>
              <a:gd name="T2" fmla="*/ 1935480000 w 1584"/>
              <a:gd name="T3" fmla="*/ 0 h 1728"/>
              <a:gd name="T4" fmla="*/ 2147483647 w 1584"/>
              <a:gd name="T5" fmla="*/ 967740000 h 1728"/>
              <a:gd name="T6" fmla="*/ 2147483647 w 1584"/>
              <a:gd name="T7" fmla="*/ 241935000 h 1728"/>
              <a:gd name="T8" fmla="*/ 2147483647 w 1584"/>
              <a:gd name="T9" fmla="*/ 88206263 h 1728"/>
              <a:gd name="T10" fmla="*/ 2147483647 w 1584"/>
              <a:gd name="T11" fmla="*/ 1209675000 h 1728"/>
              <a:gd name="T12" fmla="*/ 2147483647 w 1584"/>
              <a:gd name="T13" fmla="*/ 2056447500 h 1728"/>
              <a:gd name="T14" fmla="*/ 2147483647 w 1584"/>
              <a:gd name="T15" fmla="*/ 2147483647 h 1728"/>
              <a:gd name="T16" fmla="*/ 2147483647 w 1584"/>
              <a:gd name="T17" fmla="*/ 1814512500 h 1728"/>
              <a:gd name="T18" fmla="*/ 2147483647 w 1584"/>
              <a:gd name="T19" fmla="*/ 1572577500 h 1728"/>
              <a:gd name="T20" fmla="*/ 2147483647 w 1584"/>
              <a:gd name="T21" fmla="*/ 2147483647 h 1728"/>
              <a:gd name="T22" fmla="*/ 2147483647 w 1584"/>
              <a:gd name="T23" fmla="*/ 2147483647 h 1728"/>
              <a:gd name="T24" fmla="*/ 2147483647 w 1584"/>
              <a:gd name="T25" fmla="*/ 2147483647 h 1728"/>
              <a:gd name="T26" fmla="*/ 2147483647 w 1584"/>
              <a:gd name="T27" fmla="*/ 2147483647 h 1728"/>
              <a:gd name="T28" fmla="*/ 120967500 w 1584"/>
              <a:gd name="T29" fmla="*/ 2147483647 h 1728"/>
              <a:gd name="T30" fmla="*/ 0 w 1584"/>
              <a:gd name="T31" fmla="*/ 483870000 h 1728"/>
              <a:gd name="T32" fmla="*/ 1121470325 w 1584"/>
              <a:gd name="T33" fmla="*/ 1154231563 h 1728"/>
              <a:gd name="T34" fmla="*/ 1524695325 w 1584"/>
              <a:gd name="T35" fmla="*/ 2147483647 h 17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84" h="1728">
                <a:moveTo>
                  <a:pt x="605" y="1232"/>
                </a:moveTo>
                <a:lnTo>
                  <a:pt x="768" y="0"/>
                </a:lnTo>
                <a:lnTo>
                  <a:pt x="912" y="384"/>
                </a:lnTo>
                <a:lnTo>
                  <a:pt x="1152" y="96"/>
                </a:lnTo>
                <a:lnTo>
                  <a:pt x="1494" y="35"/>
                </a:lnTo>
                <a:lnTo>
                  <a:pt x="1392" y="480"/>
                </a:lnTo>
                <a:lnTo>
                  <a:pt x="1584" y="816"/>
                </a:lnTo>
                <a:lnTo>
                  <a:pt x="1341" y="1142"/>
                </a:lnTo>
                <a:lnTo>
                  <a:pt x="1344" y="720"/>
                </a:lnTo>
                <a:lnTo>
                  <a:pt x="1008" y="624"/>
                </a:lnTo>
                <a:lnTo>
                  <a:pt x="960" y="1056"/>
                </a:lnTo>
                <a:lnTo>
                  <a:pt x="1200" y="1296"/>
                </a:lnTo>
                <a:lnTo>
                  <a:pt x="1104" y="1584"/>
                </a:lnTo>
                <a:lnTo>
                  <a:pt x="912" y="1728"/>
                </a:lnTo>
                <a:lnTo>
                  <a:pt x="48" y="1104"/>
                </a:lnTo>
                <a:lnTo>
                  <a:pt x="0" y="192"/>
                </a:lnTo>
                <a:lnTo>
                  <a:pt x="445" y="458"/>
                </a:lnTo>
                <a:lnTo>
                  <a:pt x="605" y="1232"/>
                </a:ln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1120171" y="1756213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803848" y="1391538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621835" y="1565342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343397" y="1430423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96205" y="2068015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72948" y="2223275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28794" y="2277538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317887" y="2568792"/>
            <a:ext cx="121298" cy="12129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007496" y="2724839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488024" y="2883461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212841" y="3347099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31677" y="3489541"/>
            <a:ext cx="121298" cy="121298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427511" y="3639947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240271" y="3430984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682484" y="379356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86541" y="433281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096205" y="4598607"/>
            <a:ext cx="121298" cy="121298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95253" y="1013426"/>
            <a:ext cx="6282615" cy="31906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+mj-lt"/>
              <a:buAutoNum type="arabicPeriod"/>
            </a:pPr>
            <a:r>
              <a:rPr lang="en-US" sz="2100" dirty="0">
                <a:latin typeface="+mj-lt"/>
              </a:rPr>
              <a:t>To partition P into y-</a:t>
            </a:r>
            <a:r>
              <a:rPr lang="en-US" sz="2100" dirty="0" err="1">
                <a:latin typeface="+mj-lt"/>
              </a:rPr>
              <a:t>montones</a:t>
            </a:r>
            <a:r>
              <a:rPr lang="en-US" sz="2100" dirty="0">
                <a:latin typeface="+mj-lt"/>
              </a:rPr>
              <a:t>, we need to get rid of spilt (Purple) and merge (Red) nodes</a:t>
            </a: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Arial" panose="020B0604020202020204" pitchFamily="34" charset="0"/>
              <a:buChar char="•"/>
            </a:pPr>
            <a:r>
              <a:rPr lang="en-US" sz="2100" dirty="0">
                <a:latin typeface="+mj-lt"/>
              </a:rPr>
              <a:t>Downward diagonals from merge nodes</a:t>
            </a: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Arial" panose="020B0604020202020204" pitchFamily="34" charset="0"/>
              <a:buChar char="•"/>
            </a:pPr>
            <a:r>
              <a:rPr lang="en-US" sz="2100" dirty="0">
                <a:latin typeface="+mj-lt"/>
              </a:rPr>
              <a:t>Upward diagonals from split nodes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</a:pPr>
            <a:r>
              <a:rPr lang="en-US" sz="2100" dirty="0">
                <a:solidFill>
                  <a:schemeClr val="accent2"/>
                </a:solidFill>
                <a:latin typeface="+mj-lt"/>
              </a:rPr>
              <a:t>2. </a:t>
            </a:r>
            <a:r>
              <a:rPr lang="en-US" sz="2100" dirty="0">
                <a:latin typeface="+mj-lt"/>
              </a:rPr>
              <a:t>Where do edges go?</a:t>
            </a: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+mj-lt"/>
              <a:buAutoNum type="arabicPeriod"/>
            </a:pPr>
            <a:endParaRPr lang="en-US" sz="2100" dirty="0">
              <a:latin typeface="+mj-lt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+mj-lt"/>
              <a:buAutoNum type="arabicPeriod"/>
            </a:pPr>
            <a:endParaRPr lang="en-US" sz="2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110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Creating Y monotones</a:t>
            </a:r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1185486" y="1420718"/>
            <a:ext cx="3414505" cy="3238538"/>
          </a:xfrm>
          <a:custGeom>
            <a:avLst/>
            <a:gdLst>
              <a:gd name="T0" fmla="*/ 1524695325 w 1584"/>
              <a:gd name="T1" fmla="*/ 2147483647 h 1728"/>
              <a:gd name="T2" fmla="*/ 1935480000 w 1584"/>
              <a:gd name="T3" fmla="*/ 0 h 1728"/>
              <a:gd name="T4" fmla="*/ 2147483647 w 1584"/>
              <a:gd name="T5" fmla="*/ 967740000 h 1728"/>
              <a:gd name="T6" fmla="*/ 2147483647 w 1584"/>
              <a:gd name="T7" fmla="*/ 241935000 h 1728"/>
              <a:gd name="T8" fmla="*/ 2147483647 w 1584"/>
              <a:gd name="T9" fmla="*/ 88206263 h 1728"/>
              <a:gd name="T10" fmla="*/ 2147483647 w 1584"/>
              <a:gd name="T11" fmla="*/ 1209675000 h 1728"/>
              <a:gd name="T12" fmla="*/ 2147483647 w 1584"/>
              <a:gd name="T13" fmla="*/ 2056447500 h 1728"/>
              <a:gd name="T14" fmla="*/ 2147483647 w 1584"/>
              <a:gd name="T15" fmla="*/ 2147483647 h 1728"/>
              <a:gd name="T16" fmla="*/ 2147483647 w 1584"/>
              <a:gd name="T17" fmla="*/ 1814512500 h 1728"/>
              <a:gd name="T18" fmla="*/ 2147483647 w 1584"/>
              <a:gd name="T19" fmla="*/ 1572577500 h 1728"/>
              <a:gd name="T20" fmla="*/ 2147483647 w 1584"/>
              <a:gd name="T21" fmla="*/ 2147483647 h 1728"/>
              <a:gd name="T22" fmla="*/ 2147483647 w 1584"/>
              <a:gd name="T23" fmla="*/ 2147483647 h 1728"/>
              <a:gd name="T24" fmla="*/ 2147483647 w 1584"/>
              <a:gd name="T25" fmla="*/ 2147483647 h 1728"/>
              <a:gd name="T26" fmla="*/ 2147483647 w 1584"/>
              <a:gd name="T27" fmla="*/ 2147483647 h 1728"/>
              <a:gd name="T28" fmla="*/ 120967500 w 1584"/>
              <a:gd name="T29" fmla="*/ 2147483647 h 1728"/>
              <a:gd name="T30" fmla="*/ 0 w 1584"/>
              <a:gd name="T31" fmla="*/ 483870000 h 1728"/>
              <a:gd name="T32" fmla="*/ 1121470325 w 1584"/>
              <a:gd name="T33" fmla="*/ 1154231563 h 1728"/>
              <a:gd name="T34" fmla="*/ 1524695325 w 1584"/>
              <a:gd name="T35" fmla="*/ 2147483647 h 17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84" h="1728">
                <a:moveTo>
                  <a:pt x="605" y="1232"/>
                </a:moveTo>
                <a:lnTo>
                  <a:pt x="768" y="0"/>
                </a:lnTo>
                <a:lnTo>
                  <a:pt x="912" y="384"/>
                </a:lnTo>
                <a:lnTo>
                  <a:pt x="1152" y="96"/>
                </a:lnTo>
                <a:lnTo>
                  <a:pt x="1494" y="35"/>
                </a:lnTo>
                <a:lnTo>
                  <a:pt x="1392" y="480"/>
                </a:lnTo>
                <a:lnTo>
                  <a:pt x="1584" y="816"/>
                </a:lnTo>
                <a:lnTo>
                  <a:pt x="1341" y="1142"/>
                </a:lnTo>
                <a:lnTo>
                  <a:pt x="1344" y="720"/>
                </a:lnTo>
                <a:lnTo>
                  <a:pt x="1008" y="624"/>
                </a:lnTo>
                <a:lnTo>
                  <a:pt x="960" y="1056"/>
                </a:lnTo>
                <a:lnTo>
                  <a:pt x="1200" y="1296"/>
                </a:lnTo>
                <a:lnTo>
                  <a:pt x="1104" y="1584"/>
                </a:lnTo>
                <a:lnTo>
                  <a:pt x="912" y="1728"/>
                </a:lnTo>
                <a:lnTo>
                  <a:pt x="48" y="1104"/>
                </a:lnTo>
                <a:lnTo>
                  <a:pt x="0" y="192"/>
                </a:lnTo>
                <a:lnTo>
                  <a:pt x="445" y="458"/>
                </a:lnTo>
                <a:lnTo>
                  <a:pt x="605" y="1232"/>
                </a:ln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1120171" y="1756213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803848" y="1391538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621835" y="1565342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343397" y="1430423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96205" y="2068015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72948" y="2223275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28794" y="2277538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317887" y="2568792"/>
            <a:ext cx="121298" cy="12129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007496" y="2724839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488024" y="2883461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212841" y="3347099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31677" y="3489541"/>
            <a:ext cx="121298" cy="121298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427511" y="3639947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240271" y="3430984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682484" y="379356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86541" y="433281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096205" y="4598607"/>
            <a:ext cx="121298" cy="121298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95253" y="1013426"/>
            <a:ext cx="6282615" cy="36984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</a:pPr>
            <a:r>
              <a:rPr lang="en-US" sz="2100" b="1" dirty="0">
                <a:latin typeface="+mj-lt"/>
              </a:rPr>
              <a:t>Helpers: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</a:pPr>
            <a:r>
              <a:rPr lang="en-US" sz="2100" dirty="0">
                <a:latin typeface="+mj-lt"/>
              </a:rPr>
              <a:t>Let helper(</a:t>
            </a:r>
            <a:r>
              <a:rPr lang="en-US" sz="2100" dirty="0" err="1">
                <a:latin typeface="+mj-lt"/>
              </a:rPr>
              <a:t>e</a:t>
            </a:r>
            <a:r>
              <a:rPr lang="en-US" sz="2100" baseline="-25000" dirty="0" err="1">
                <a:latin typeface="+mj-lt"/>
              </a:rPr>
              <a:t>j</a:t>
            </a:r>
            <a:r>
              <a:rPr lang="en-US" sz="2100" dirty="0">
                <a:latin typeface="+mj-lt"/>
              </a:rPr>
              <a:t>) be </a:t>
            </a:r>
            <a:r>
              <a:rPr lang="en-US" sz="2400" dirty="0"/>
              <a:t>the lowest vertex above the sweep-line such that the horizontal segment connecting the vertex to </a:t>
            </a:r>
            <a:r>
              <a:rPr lang="en-US" sz="2400" dirty="0" err="1"/>
              <a:t>e</a:t>
            </a:r>
            <a:r>
              <a:rPr lang="en-US" sz="2400" baseline="-25000" dirty="0" err="1"/>
              <a:t>j</a:t>
            </a:r>
            <a:r>
              <a:rPr lang="en-US" sz="2400" dirty="0"/>
              <a:t> lies inside P</a:t>
            </a:r>
            <a:r>
              <a:rPr lang="en-US" sz="2100" dirty="0">
                <a:latin typeface="+mj-lt"/>
              </a:rPr>
              <a:t> 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</a:pPr>
            <a:endParaRPr lang="en-US" sz="2100" dirty="0">
              <a:latin typeface="+mj-lt"/>
            </a:endParaRPr>
          </a:p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</a:pPr>
            <a:endParaRPr lang="en-US" sz="2100" dirty="0">
              <a:latin typeface="+mj-lt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+mj-lt"/>
              <a:buAutoNum type="arabicPeriod"/>
            </a:pPr>
            <a:endParaRPr lang="en-US" sz="2100" dirty="0">
              <a:latin typeface="+mj-lt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+mj-lt"/>
              <a:buAutoNum type="arabicPeriod"/>
            </a:pPr>
            <a:endParaRPr lang="en-US" sz="2100" dirty="0"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066950" y="2577589"/>
            <a:ext cx="4030672" cy="4665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128935" y="2024321"/>
            <a:ext cx="849086" cy="3299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e</a:t>
            </a:r>
            <a:r>
              <a:rPr lang="en-US" baseline="-25000" dirty="0" err="1"/>
              <a:t>j</a:t>
            </a:r>
            <a:endParaRPr lang="en-US" baseline="-25000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691877" y="2306154"/>
            <a:ext cx="1447766" cy="27343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212765" y="2042160"/>
            <a:ext cx="1335830" cy="3299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Helper(</a:t>
            </a:r>
            <a:r>
              <a:rPr lang="en-US" dirty="0" err="1"/>
              <a:t>e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5746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Creating Y monotones</a:t>
            </a:r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1185486" y="1420718"/>
            <a:ext cx="3414505" cy="3238538"/>
          </a:xfrm>
          <a:custGeom>
            <a:avLst/>
            <a:gdLst>
              <a:gd name="T0" fmla="*/ 1524695325 w 1584"/>
              <a:gd name="T1" fmla="*/ 2147483647 h 1728"/>
              <a:gd name="T2" fmla="*/ 1935480000 w 1584"/>
              <a:gd name="T3" fmla="*/ 0 h 1728"/>
              <a:gd name="T4" fmla="*/ 2147483647 w 1584"/>
              <a:gd name="T5" fmla="*/ 967740000 h 1728"/>
              <a:gd name="T6" fmla="*/ 2147483647 w 1584"/>
              <a:gd name="T7" fmla="*/ 241935000 h 1728"/>
              <a:gd name="T8" fmla="*/ 2147483647 w 1584"/>
              <a:gd name="T9" fmla="*/ 88206263 h 1728"/>
              <a:gd name="T10" fmla="*/ 2147483647 w 1584"/>
              <a:gd name="T11" fmla="*/ 1209675000 h 1728"/>
              <a:gd name="T12" fmla="*/ 2147483647 w 1584"/>
              <a:gd name="T13" fmla="*/ 2056447500 h 1728"/>
              <a:gd name="T14" fmla="*/ 2147483647 w 1584"/>
              <a:gd name="T15" fmla="*/ 2147483647 h 1728"/>
              <a:gd name="T16" fmla="*/ 2147483647 w 1584"/>
              <a:gd name="T17" fmla="*/ 1814512500 h 1728"/>
              <a:gd name="T18" fmla="*/ 2147483647 w 1584"/>
              <a:gd name="T19" fmla="*/ 1572577500 h 1728"/>
              <a:gd name="T20" fmla="*/ 2147483647 w 1584"/>
              <a:gd name="T21" fmla="*/ 2147483647 h 1728"/>
              <a:gd name="T22" fmla="*/ 2147483647 w 1584"/>
              <a:gd name="T23" fmla="*/ 2147483647 h 1728"/>
              <a:gd name="T24" fmla="*/ 2147483647 w 1584"/>
              <a:gd name="T25" fmla="*/ 2147483647 h 1728"/>
              <a:gd name="T26" fmla="*/ 2147483647 w 1584"/>
              <a:gd name="T27" fmla="*/ 2147483647 h 1728"/>
              <a:gd name="T28" fmla="*/ 120967500 w 1584"/>
              <a:gd name="T29" fmla="*/ 2147483647 h 1728"/>
              <a:gd name="T30" fmla="*/ 0 w 1584"/>
              <a:gd name="T31" fmla="*/ 483870000 h 1728"/>
              <a:gd name="T32" fmla="*/ 1121470325 w 1584"/>
              <a:gd name="T33" fmla="*/ 1154231563 h 1728"/>
              <a:gd name="T34" fmla="*/ 1524695325 w 1584"/>
              <a:gd name="T35" fmla="*/ 2147483647 h 17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84" h="1728">
                <a:moveTo>
                  <a:pt x="605" y="1232"/>
                </a:moveTo>
                <a:lnTo>
                  <a:pt x="768" y="0"/>
                </a:lnTo>
                <a:lnTo>
                  <a:pt x="912" y="384"/>
                </a:lnTo>
                <a:lnTo>
                  <a:pt x="1152" y="96"/>
                </a:lnTo>
                <a:lnTo>
                  <a:pt x="1494" y="35"/>
                </a:lnTo>
                <a:lnTo>
                  <a:pt x="1392" y="480"/>
                </a:lnTo>
                <a:lnTo>
                  <a:pt x="1584" y="816"/>
                </a:lnTo>
                <a:lnTo>
                  <a:pt x="1341" y="1142"/>
                </a:lnTo>
                <a:lnTo>
                  <a:pt x="1344" y="720"/>
                </a:lnTo>
                <a:lnTo>
                  <a:pt x="1008" y="624"/>
                </a:lnTo>
                <a:lnTo>
                  <a:pt x="960" y="1056"/>
                </a:lnTo>
                <a:lnTo>
                  <a:pt x="1200" y="1296"/>
                </a:lnTo>
                <a:lnTo>
                  <a:pt x="1104" y="1584"/>
                </a:lnTo>
                <a:lnTo>
                  <a:pt x="912" y="1728"/>
                </a:lnTo>
                <a:lnTo>
                  <a:pt x="48" y="1104"/>
                </a:lnTo>
                <a:lnTo>
                  <a:pt x="0" y="192"/>
                </a:lnTo>
                <a:lnTo>
                  <a:pt x="445" y="458"/>
                </a:lnTo>
                <a:lnTo>
                  <a:pt x="605" y="1232"/>
                </a:ln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1120171" y="1756213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803848" y="1391538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621835" y="1565342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343397" y="1430423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96205" y="2068015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72948" y="2223275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28794" y="2277538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317887" y="2568792"/>
            <a:ext cx="121298" cy="12129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007496" y="2724839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488024" y="2883461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212841" y="3347099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31677" y="3489541"/>
            <a:ext cx="121298" cy="121298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427511" y="3639947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240271" y="3430984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682484" y="379356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86541" y="433281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096205" y="4598607"/>
            <a:ext cx="121298" cy="121298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95253" y="1013426"/>
            <a:ext cx="6282615" cy="2416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</a:pPr>
            <a:r>
              <a:rPr lang="en-US" sz="2100" b="1" dirty="0">
                <a:latin typeface="+mj-lt"/>
              </a:rPr>
              <a:t>Removing Merge Nodes: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For a merge node (</a:t>
            </a:r>
            <a:r>
              <a:rPr lang="en-US" sz="2200" dirty="0" err="1">
                <a:latin typeface="+mj-lt"/>
              </a:rPr>
              <a:t>v</a:t>
            </a:r>
            <a:r>
              <a:rPr lang="en-US" sz="2200" baseline="-25000" dirty="0" err="1">
                <a:latin typeface="+mj-lt"/>
              </a:rPr>
              <a:t>j</a:t>
            </a:r>
            <a:r>
              <a:rPr lang="en-US" sz="2200" dirty="0">
                <a:latin typeface="+mj-lt"/>
              </a:rPr>
              <a:t>), Let </a:t>
            </a:r>
            <a:r>
              <a:rPr lang="en-US" sz="2200" dirty="0" err="1">
                <a:latin typeface="+mj-lt"/>
              </a:rPr>
              <a:t>e</a:t>
            </a:r>
            <a:r>
              <a:rPr lang="en-US" sz="2200" baseline="-25000" dirty="0" err="1">
                <a:latin typeface="+mj-lt"/>
              </a:rPr>
              <a:t>j</a:t>
            </a:r>
            <a:r>
              <a:rPr lang="en-US" sz="2200" baseline="-25000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be the edge immediately to the left of it.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Arial" panose="020B0604020202020204" pitchFamily="34" charset="0"/>
              <a:buChar char="•"/>
            </a:pPr>
            <a:r>
              <a:rPr lang="en-US" sz="2200" dirty="0" err="1">
                <a:latin typeface="+mj-lt"/>
              </a:rPr>
              <a:t>v</a:t>
            </a:r>
            <a:r>
              <a:rPr lang="en-US" sz="2200" baseline="-25000" dirty="0" err="1">
                <a:latin typeface="+mj-lt"/>
              </a:rPr>
              <a:t>j</a:t>
            </a:r>
            <a:r>
              <a:rPr lang="en-US" sz="2200" dirty="0">
                <a:latin typeface="+mj-lt"/>
              </a:rPr>
              <a:t> becomes the helper once we reach it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Whenever helper(</a:t>
            </a:r>
            <a:r>
              <a:rPr lang="en-US" sz="2200" dirty="0" err="1">
                <a:latin typeface="+mj-lt"/>
              </a:rPr>
              <a:t>e</a:t>
            </a:r>
            <a:r>
              <a:rPr lang="en-US" sz="2200" baseline="-25000" dirty="0" err="1">
                <a:latin typeface="+mj-lt"/>
              </a:rPr>
              <a:t>j</a:t>
            </a:r>
            <a:r>
              <a:rPr lang="en-US" sz="2200" dirty="0">
                <a:latin typeface="+mj-lt"/>
              </a:rPr>
              <a:t>) is replaced by some. vertex </a:t>
            </a:r>
            <a:r>
              <a:rPr lang="en-US" sz="2200" dirty="0" err="1">
                <a:latin typeface="+mj-lt"/>
              </a:rPr>
              <a:t>v</a:t>
            </a:r>
            <a:r>
              <a:rPr lang="en-US" sz="2200" baseline="-25000" dirty="0" err="1">
                <a:latin typeface="+mj-lt"/>
              </a:rPr>
              <a:t>m</a:t>
            </a:r>
            <a:r>
              <a:rPr lang="en-US" sz="2200" dirty="0">
                <a:latin typeface="+mj-lt"/>
              </a:rPr>
              <a:t>, add a diagonal from </a:t>
            </a:r>
            <a:r>
              <a:rPr lang="en-US" sz="2200" dirty="0" err="1">
                <a:latin typeface="+mj-lt"/>
              </a:rPr>
              <a:t>v</a:t>
            </a:r>
            <a:r>
              <a:rPr lang="en-US" sz="2200" baseline="-25000" dirty="0" err="1">
                <a:latin typeface="+mj-lt"/>
              </a:rPr>
              <a:t>m</a:t>
            </a:r>
            <a:r>
              <a:rPr lang="en-US" sz="2200" dirty="0">
                <a:latin typeface="+mj-lt"/>
              </a:rPr>
              <a:t> to </a:t>
            </a:r>
            <a:r>
              <a:rPr lang="en-US" sz="2200" dirty="0" err="1">
                <a:latin typeface="+mj-lt"/>
              </a:rPr>
              <a:t>v</a:t>
            </a:r>
            <a:r>
              <a:rPr lang="en-US" sz="2200" baseline="-25000" dirty="0" err="1">
                <a:latin typeface="+mj-lt"/>
              </a:rPr>
              <a:t>j</a:t>
            </a:r>
            <a:r>
              <a:rPr lang="en-US" sz="2200" dirty="0">
                <a:latin typeface="+mj-lt"/>
              </a:rPr>
              <a:t>.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1066950" y="2092001"/>
            <a:ext cx="4030672" cy="4665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142027" y="2188149"/>
            <a:ext cx="849086" cy="3299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e</a:t>
            </a:r>
            <a:r>
              <a:rPr lang="en-US" baseline="-25000" dirty="0" err="1"/>
              <a:t>j</a:t>
            </a:r>
            <a:endParaRPr 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3071685" y="1583782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v</a:t>
            </a:r>
            <a:r>
              <a:rPr lang="en-US" baseline="-25000" dirty="0" err="1"/>
              <a:t>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76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Creating Y monotones</a:t>
            </a:r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1185486" y="1420718"/>
            <a:ext cx="3414505" cy="3238538"/>
          </a:xfrm>
          <a:custGeom>
            <a:avLst/>
            <a:gdLst>
              <a:gd name="T0" fmla="*/ 1524695325 w 1584"/>
              <a:gd name="T1" fmla="*/ 2147483647 h 1728"/>
              <a:gd name="T2" fmla="*/ 1935480000 w 1584"/>
              <a:gd name="T3" fmla="*/ 0 h 1728"/>
              <a:gd name="T4" fmla="*/ 2147483647 w 1584"/>
              <a:gd name="T5" fmla="*/ 967740000 h 1728"/>
              <a:gd name="T6" fmla="*/ 2147483647 w 1584"/>
              <a:gd name="T7" fmla="*/ 241935000 h 1728"/>
              <a:gd name="T8" fmla="*/ 2147483647 w 1584"/>
              <a:gd name="T9" fmla="*/ 88206263 h 1728"/>
              <a:gd name="T10" fmla="*/ 2147483647 w 1584"/>
              <a:gd name="T11" fmla="*/ 1209675000 h 1728"/>
              <a:gd name="T12" fmla="*/ 2147483647 w 1584"/>
              <a:gd name="T13" fmla="*/ 2056447500 h 1728"/>
              <a:gd name="T14" fmla="*/ 2147483647 w 1584"/>
              <a:gd name="T15" fmla="*/ 2147483647 h 1728"/>
              <a:gd name="T16" fmla="*/ 2147483647 w 1584"/>
              <a:gd name="T17" fmla="*/ 1814512500 h 1728"/>
              <a:gd name="T18" fmla="*/ 2147483647 w 1584"/>
              <a:gd name="T19" fmla="*/ 1572577500 h 1728"/>
              <a:gd name="T20" fmla="*/ 2147483647 w 1584"/>
              <a:gd name="T21" fmla="*/ 2147483647 h 1728"/>
              <a:gd name="T22" fmla="*/ 2147483647 w 1584"/>
              <a:gd name="T23" fmla="*/ 2147483647 h 1728"/>
              <a:gd name="T24" fmla="*/ 2147483647 w 1584"/>
              <a:gd name="T25" fmla="*/ 2147483647 h 1728"/>
              <a:gd name="T26" fmla="*/ 2147483647 w 1584"/>
              <a:gd name="T27" fmla="*/ 2147483647 h 1728"/>
              <a:gd name="T28" fmla="*/ 120967500 w 1584"/>
              <a:gd name="T29" fmla="*/ 2147483647 h 1728"/>
              <a:gd name="T30" fmla="*/ 0 w 1584"/>
              <a:gd name="T31" fmla="*/ 483870000 h 1728"/>
              <a:gd name="T32" fmla="*/ 1121470325 w 1584"/>
              <a:gd name="T33" fmla="*/ 1154231563 h 1728"/>
              <a:gd name="T34" fmla="*/ 1524695325 w 1584"/>
              <a:gd name="T35" fmla="*/ 2147483647 h 17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84" h="1728">
                <a:moveTo>
                  <a:pt x="605" y="1232"/>
                </a:moveTo>
                <a:lnTo>
                  <a:pt x="768" y="0"/>
                </a:lnTo>
                <a:lnTo>
                  <a:pt x="912" y="384"/>
                </a:lnTo>
                <a:lnTo>
                  <a:pt x="1152" y="96"/>
                </a:lnTo>
                <a:lnTo>
                  <a:pt x="1494" y="35"/>
                </a:lnTo>
                <a:lnTo>
                  <a:pt x="1392" y="480"/>
                </a:lnTo>
                <a:lnTo>
                  <a:pt x="1584" y="816"/>
                </a:lnTo>
                <a:lnTo>
                  <a:pt x="1341" y="1142"/>
                </a:lnTo>
                <a:lnTo>
                  <a:pt x="1344" y="720"/>
                </a:lnTo>
                <a:lnTo>
                  <a:pt x="1008" y="624"/>
                </a:lnTo>
                <a:lnTo>
                  <a:pt x="960" y="1056"/>
                </a:lnTo>
                <a:lnTo>
                  <a:pt x="1200" y="1296"/>
                </a:lnTo>
                <a:lnTo>
                  <a:pt x="1104" y="1584"/>
                </a:lnTo>
                <a:lnTo>
                  <a:pt x="912" y="1728"/>
                </a:lnTo>
                <a:lnTo>
                  <a:pt x="48" y="1104"/>
                </a:lnTo>
                <a:lnTo>
                  <a:pt x="0" y="192"/>
                </a:lnTo>
                <a:lnTo>
                  <a:pt x="445" y="458"/>
                </a:lnTo>
                <a:lnTo>
                  <a:pt x="605" y="1232"/>
                </a:ln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1120171" y="1756213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803848" y="1391538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621835" y="1565342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343397" y="1430423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96205" y="2068015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72948" y="2223275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28794" y="2277538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317887" y="2568792"/>
            <a:ext cx="121298" cy="12129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007496" y="2724839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488024" y="2883461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212841" y="3347099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31677" y="3489541"/>
            <a:ext cx="121298" cy="121298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427511" y="3639947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240271" y="3430984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682484" y="379356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86541" y="433281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096205" y="4598607"/>
            <a:ext cx="121298" cy="121298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95253" y="1013426"/>
            <a:ext cx="6282615" cy="31957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</a:pPr>
            <a:r>
              <a:rPr lang="en-US" sz="2100" b="1" dirty="0">
                <a:latin typeface="+mj-lt"/>
              </a:rPr>
              <a:t>Removing Merge Nodes: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For a merge node (</a:t>
            </a:r>
            <a:r>
              <a:rPr lang="en-US" sz="2200" dirty="0" err="1">
                <a:latin typeface="+mj-lt"/>
              </a:rPr>
              <a:t>v</a:t>
            </a:r>
            <a:r>
              <a:rPr lang="en-US" sz="2200" baseline="-25000" dirty="0" err="1">
                <a:latin typeface="+mj-lt"/>
              </a:rPr>
              <a:t>j</a:t>
            </a:r>
            <a:r>
              <a:rPr lang="en-US" sz="2200" dirty="0">
                <a:latin typeface="+mj-lt"/>
              </a:rPr>
              <a:t>), Let </a:t>
            </a:r>
            <a:r>
              <a:rPr lang="en-US" sz="2200" dirty="0" err="1">
                <a:latin typeface="+mj-lt"/>
              </a:rPr>
              <a:t>e</a:t>
            </a:r>
            <a:r>
              <a:rPr lang="en-US" sz="2200" baseline="-25000" dirty="0" err="1">
                <a:latin typeface="+mj-lt"/>
              </a:rPr>
              <a:t>j</a:t>
            </a:r>
            <a:r>
              <a:rPr lang="en-US" sz="2200" baseline="-25000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be the edge immediately to the left of it.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Arial" panose="020B0604020202020204" pitchFamily="34" charset="0"/>
              <a:buChar char="•"/>
            </a:pPr>
            <a:r>
              <a:rPr lang="en-US" sz="2200" dirty="0" err="1">
                <a:latin typeface="+mj-lt"/>
              </a:rPr>
              <a:t>v</a:t>
            </a:r>
            <a:r>
              <a:rPr lang="en-US" sz="2200" baseline="-25000" dirty="0" err="1">
                <a:latin typeface="+mj-lt"/>
              </a:rPr>
              <a:t>j</a:t>
            </a:r>
            <a:r>
              <a:rPr lang="en-US" sz="2200" dirty="0">
                <a:latin typeface="+mj-lt"/>
              </a:rPr>
              <a:t> becomes the helper once we reach it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Whenever helper(</a:t>
            </a:r>
            <a:r>
              <a:rPr lang="en-US" sz="2200" dirty="0" err="1">
                <a:latin typeface="+mj-lt"/>
              </a:rPr>
              <a:t>e</a:t>
            </a:r>
            <a:r>
              <a:rPr lang="en-US" sz="2200" baseline="-25000" dirty="0" err="1">
                <a:latin typeface="+mj-lt"/>
              </a:rPr>
              <a:t>j</a:t>
            </a:r>
            <a:r>
              <a:rPr lang="en-US" sz="2200" dirty="0">
                <a:latin typeface="+mj-lt"/>
              </a:rPr>
              <a:t>) is replaced by some. vertex </a:t>
            </a:r>
            <a:r>
              <a:rPr lang="en-US" sz="2200" dirty="0" err="1">
                <a:latin typeface="+mj-lt"/>
              </a:rPr>
              <a:t>v</a:t>
            </a:r>
            <a:r>
              <a:rPr lang="en-US" sz="2200" baseline="-25000" dirty="0" err="1">
                <a:latin typeface="+mj-lt"/>
              </a:rPr>
              <a:t>m</a:t>
            </a:r>
            <a:r>
              <a:rPr lang="en-US" sz="2200" dirty="0">
                <a:latin typeface="+mj-lt"/>
              </a:rPr>
              <a:t>, add a diagonal from </a:t>
            </a:r>
            <a:r>
              <a:rPr lang="en-US" sz="2200" dirty="0" err="1">
                <a:latin typeface="+mj-lt"/>
              </a:rPr>
              <a:t>v</a:t>
            </a:r>
            <a:r>
              <a:rPr lang="en-US" sz="2200" baseline="-25000" dirty="0" err="1">
                <a:latin typeface="+mj-lt"/>
              </a:rPr>
              <a:t>m</a:t>
            </a:r>
            <a:r>
              <a:rPr lang="en-US" sz="2200" dirty="0">
                <a:latin typeface="+mj-lt"/>
              </a:rPr>
              <a:t> to </a:t>
            </a:r>
            <a:r>
              <a:rPr lang="en-US" sz="2200" dirty="0" err="1">
                <a:latin typeface="+mj-lt"/>
              </a:rPr>
              <a:t>v</a:t>
            </a:r>
            <a:r>
              <a:rPr lang="en-US" sz="2200" baseline="-25000" dirty="0" err="1">
                <a:latin typeface="+mj-lt"/>
              </a:rPr>
              <a:t>j</a:t>
            </a:r>
            <a:r>
              <a:rPr lang="en-US" sz="2200" dirty="0">
                <a:latin typeface="+mj-lt"/>
              </a:rPr>
              <a:t>.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If it is never replaced then we can connect it to lower end point of </a:t>
            </a:r>
            <a:r>
              <a:rPr lang="en-US" sz="2200" dirty="0" err="1"/>
              <a:t>e</a:t>
            </a:r>
            <a:r>
              <a:rPr lang="en-US" sz="2200" baseline="-25000" dirty="0" err="1"/>
              <a:t>j</a:t>
            </a:r>
            <a:endParaRPr lang="en-US" sz="2200" dirty="0">
              <a:latin typeface="+mj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142027" y="2188149"/>
            <a:ext cx="849086" cy="3299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e</a:t>
            </a:r>
            <a:r>
              <a:rPr lang="en-US" baseline="-25000" dirty="0" err="1"/>
              <a:t>j</a:t>
            </a:r>
            <a:endParaRPr 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3071685" y="1583782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v</a:t>
            </a:r>
            <a:r>
              <a:rPr lang="en-US" baseline="-25000" dirty="0" err="1"/>
              <a:t>j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1258154" y="2309481"/>
            <a:ext cx="4030672" cy="4665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317765" y="2258025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v</a:t>
            </a:r>
            <a:r>
              <a:rPr lang="en-US" baseline="-25000" dirty="0" err="1"/>
              <a:t>m</a:t>
            </a:r>
            <a:endParaRPr lang="en-US" dirty="0"/>
          </a:p>
        </p:txBody>
      </p:sp>
      <p:cxnSp>
        <p:nvCxnSpPr>
          <p:cNvPr id="5" name="Straight Connector 4"/>
          <p:cNvCxnSpPr>
            <a:stCxn id="15" idx="6"/>
            <a:endCxn id="19" idx="1"/>
          </p:cNvCxnSpPr>
          <p:nvPr/>
        </p:nvCxnSpPr>
        <p:spPr>
          <a:xfrm>
            <a:off x="3217503" y="2128664"/>
            <a:ext cx="929055" cy="1666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14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Creating Y monotones</a:t>
            </a:r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1185486" y="1420718"/>
            <a:ext cx="3414505" cy="3238538"/>
          </a:xfrm>
          <a:custGeom>
            <a:avLst/>
            <a:gdLst>
              <a:gd name="T0" fmla="*/ 1524695325 w 1584"/>
              <a:gd name="T1" fmla="*/ 2147483647 h 1728"/>
              <a:gd name="T2" fmla="*/ 1935480000 w 1584"/>
              <a:gd name="T3" fmla="*/ 0 h 1728"/>
              <a:gd name="T4" fmla="*/ 2147483647 w 1584"/>
              <a:gd name="T5" fmla="*/ 967740000 h 1728"/>
              <a:gd name="T6" fmla="*/ 2147483647 w 1584"/>
              <a:gd name="T7" fmla="*/ 241935000 h 1728"/>
              <a:gd name="T8" fmla="*/ 2147483647 w 1584"/>
              <a:gd name="T9" fmla="*/ 88206263 h 1728"/>
              <a:gd name="T10" fmla="*/ 2147483647 w 1584"/>
              <a:gd name="T11" fmla="*/ 1209675000 h 1728"/>
              <a:gd name="T12" fmla="*/ 2147483647 w 1584"/>
              <a:gd name="T13" fmla="*/ 2056447500 h 1728"/>
              <a:gd name="T14" fmla="*/ 2147483647 w 1584"/>
              <a:gd name="T15" fmla="*/ 2147483647 h 1728"/>
              <a:gd name="T16" fmla="*/ 2147483647 w 1584"/>
              <a:gd name="T17" fmla="*/ 1814512500 h 1728"/>
              <a:gd name="T18" fmla="*/ 2147483647 w 1584"/>
              <a:gd name="T19" fmla="*/ 1572577500 h 1728"/>
              <a:gd name="T20" fmla="*/ 2147483647 w 1584"/>
              <a:gd name="T21" fmla="*/ 2147483647 h 1728"/>
              <a:gd name="T22" fmla="*/ 2147483647 w 1584"/>
              <a:gd name="T23" fmla="*/ 2147483647 h 1728"/>
              <a:gd name="T24" fmla="*/ 2147483647 w 1584"/>
              <a:gd name="T25" fmla="*/ 2147483647 h 1728"/>
              <a:gd name="T26" fmla="*/ 2147483647 w 1584"/>
              <a:gd name="T27" fmla="*/ 2147483647 h 1728"/>
              <a:gd name="T28" fmla="*/ 120967500 w 1584"/>
              <a:gd name="T29" fmla="*/ 2147483647 h 1728"/>
              <a:gd name="T30" fmla="*/ 0 w 1584"/>
              <a:gd name="T31" fmla="*/ 483870000 h 1728"/>
              <a:gd name="T32" fmla="*/ 1121470325 w 1584"/>
              <a:gd name="T33" fmla="*/ 1154231563 h 1728"/>
              <a:gd name="T34" fmla="*/ 1524695325 w 1584"/>
              <a:gd name="T35" fmla="*/ 2147483647 h 17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84" h="1728">
                <a:moveTo>
                  <a:pt x="605" y="1232"/>
                </a:moveTo>
                <a:lnTo>
                  <a:pt x="768" y="0"/>
                </a:lnTo>
                <a:lnTo>
                  <a:pt x="912" y="384"/>
                </a:lnTo>
                <a:lnTo>
                  <a:pt x="1152" y="96"/>
                </a:lnTo>
                <a:lnTo>
                  <a:pt x="1494" y="35"/>
                </a:lnTo>
                <a:lnTo>
                  <a:pt x="1392" y="480"/>
                </a:lnTo>
                <a:lnTo>
                  <a:pt x="1584" y="816"/>
                </a:lnTo>
                <a:lnTo>
                  <a:pt x="1341" y="1142"/>
                </a:lnTo>
                <a:lnTo>
                  <a:pt x="1344" y="720"/>
                </a:lnTo>
                <a:lnTo>
                  <a:pt x="1008" y="624"/>
                </a:lnTo>
                <a:lnTo>
                  <a:pt x="960" y="1056"/>
                </a:lnTo>
                <a:lnTo>
                  <a:pt x="1200" y="1296"/>
                </a:lnTo>
                <a:lnTo>
                  <a:pt x="1104" y="1584"/>
                </a:lnTo>
                <a:lnTo>
                  <a:pt x="912" y="1728"/>
                </a:lnTo>
                <a:lnTo>
                  <a:pt x="48" y="1104"/>
                </a:lnTo>
                <a:lnTo>
                  <a:pt x="0" y="192"/>
                </a:lnTo>
                <a:lnTo>
                  <a:pt x="445" y="458"/>
                </a:lnTo>
                <a:lnTo>
                  <a:pt x="605" y="1232"/>
                </a:ln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1120171" y="1756213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803848" y="1391538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621835" y="1565342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343397" y="1430423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96205" y="2068015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72948" y="2223275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28794" y="2277538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317887" y="2568792"/>
            <a:ext cx="121298" cy="12129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007496" y="2724839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488024" y="2883461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212841" y="3347099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31677" y="3489541"/>
            <a:ext cx="121298" cy="121298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427511" y="3639947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240271" y="3430984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682484" y="379356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86541" y="433281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096205" y="4598607"/>
            <a:ext cx="121298" cy="121298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95253" y="1013426"/>
            <a:ext cx="6282615" cy="16363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</a:pPr>
            <a:r>
              <a:rPr lang="en-US" sz="2100" b="1" dirty="0">
                <a:latin typeface="+mj-lt"/>
              </a:rPr>
              <a:t>Removing Split Nodes: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For a split vertex (</a:t>
            </a:r>
            <a:r>
              <a:rPr lang="en-US" sz="2200" dirty="0" err="1">
                <a:latin typeface="+mj-lt"/>
              </a:rPr>
              <a:t>v</a:t>
            </a:r>
            <a:r>
              <a:rPr lang="en-US" sz="2200" baseline="-25000" dirty="0" err="1">
                <a:latin typeface="+mj-lt"/>
              </a:rPr>
              <a:t>j</a:t>
            </a:r>
            <a:r>
              <a:rPr lang="en-US" sz="2200" dirty="0">
                <a:latin typeface="+mj-lt"/>
              </a:rPr>
              <a:t>), Let </a:t>
            </a:r>
            <a:r>
              <a:rPr lang="en-US" sz="2200" dirty="0" err="1">
                <a:latin typeface="+mj-lt"/>
              </a:rPr>
              <a:t>e</a:t>
            </a:r>
            <a:r>
              <a:rPr lang="en-US" sz="2200" baseline="-25000" dirty="0" err="1">
                <a:latin typeface="+mj-lt"/>
              </a:rPr>
              <a:t>j</a:t>
            </a:r>
            <a:r>
              <a:rPr lang="en-US" sz="2200" baseline="-25000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be the edge immediately to the left of it.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Add a diagonal from </a:t>
            </a:r>
            <a:r>
              <a:rPr lang="en-US" sz="2200" dirty="0" err="1">
                <a:latin typeface="+mj-lt"/>
              </a:rPr>
              <a:t>v</a:t>
            </a:r>
            <a:r>
              <a:rPr lang="en-US" sz="2200" baseline="-25000" dirty="0" err="1">
                <a:latin typeface="+mj-lt"/>
              </a:rPr>
              <a:t>j</a:t>
            </a:r>
            <a:r>
              <a:rPr lang="en-US" sz="2200" dirty="0">
                <a:latin typeface="+mj-lt"/>
              </a:rPr>
              <a:t> to helper(</a:t>
            </a:r>
            <a:r>
              <a:rPr lang="en-US" sz="2200" dirty="0" err="1">
                <a:latin typeface="+mj-lt"/>
              </a:rPr>
              <a:t>e</a:t>
            </a:r>
            <a:r>
              <a:rPr lang="en-US" sz="2200" baseline="-25000" dirty="0" err="1">
                <a:latin typeface="+mj-lt"/>
              </a:rPr>
              <a:t>j</a:t>
            </a:r>
            <a:r>
              <a:rPr lang="en-US" sz="2200" dirty="0">
                <a:latin typeface="+mj-lt"/>
              </a:rPr>
              <a:t>)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066950" y="2577589"/>
            <a:ext cx="4030672" cy="4665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128935" y="2024321"/>
            <a:ext cx="849086" cy="3299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e</a:t>
            </a:r>
            <a:r>
              <a:rPr lang="en-US" baseline="-25000" dirty="0" err="1"/>
              <a:t>j</a:t>
            </a:r>
            <a:endParaRPr lang="en-US" baseline="-25000" dirty="0"/>
          </a:p>
        </p:txBody>
      </p:sp>
      <p:sp>
        <p:nvSpPr>
          <p:cNvPr id="33" name="Rectangle 32"/>
          <p:cNvSpPr/>
          <p:nvPr/>
        </p:nvSpPr>
        <p:spPr>
          <a:xfrm>
            <a:off x="4212765" y="2042160"/>
            <a:ext cx="1335830" cy="3299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Helper(</a:t>
            </a:r>
            <a:r>
              <a:rPr lang="en-US" dirty="0" err="1"/>
              <a:t>e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217503" y="2128664"/>
            <a:ext cx="929055" cy="1666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2" idx="7"/>
            <a:endCxn id="19" idx="2"/>
          </p:cNvCxnSpPr>
          <p:nvPr/>
        </p:nvCxnSpPr>
        <p:spPr>
          <a:xfrm flipV="1">
            <a:off x="3421421" y="2338187"/>
            <a:ext cx="707373" cy="24836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45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Creating Y monotones</a:t>
            </a:r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1185486" y="1420718"/>
            <a:ext cx="3414505" cy="3238538"/>
          </a:xfrm>
          <a:custGeom>
            <a:avLst/>
            <a:gdLst>
              <a:gd name="T0" fmla="*/ 1524695325 w 1584"/>
              <a:gd name="T1" fmla="*/ 2147483647 h 1728"/>
              <a:gd name="T2" fmla="*/ 1935480000 w 1584"/>
              <a:gd name="T3" fmla="*/ 0 h 1728"/>
              <a:gd name="T4" fmla="*/ 2147483647 w 1584"/>
              <a:gd name="T5" fmla="*/ 967740000 h 1728"/>
              <a:gd name="T6" fmla="*/ 2147483647 w 1584"/>
              <a:gd name="T7" fmla="*/ 241935000 h 1728"/>
              <a:gd name="T8" fmla="*/ 2147483647 w 1584"/>
              <a:gd name="T9" fmla="*/ 88206263 h 1728"/>
              <a:gd name="T10" fmla="*/ 2147483647 w 1584"/>
              <a:gd name="T11" fmla="*/ 1209675000 h 1728"/>
              <a:gd name="T12" fmla="*/ 2147483647 w 1584"/>
              <a:gd name="T13" fmla="*/ 2056447500 h 1728"/>
              <a:gd name="T14" fmla="*/ 2147483647 w 1584"/>
              <a:gd name="T15" fmla="*/ 2147483647 h 1728"/>
              <a:gd name="T16" fmla="*/ 2147483647 w 1584"/>
              <a:gd name="T17" fmla="*/ 1814512500 h 1728"/>
              <a:gd name="T18" fmla="*/ 2147483647 w 1584"/>
              <a:gd name="T19" fmla="*/ 1572577500 h 1728"/>
              <a:gd name="T20" fmla="*/ 2147483647 w 1584"/>
              <a:gd name="T21" fmla="*/ 2147483647 h 1728"/>
              <a:gd name="T22" fmla="*/ 2147483647 w 1584"/>
              <a:gd name="T23" fmla="*/ 2147483647 h 1728"/>
              <a:gd name="T24" fmla="*/ 2147483647 w 1584"/>
              <a:gd name="T25" fmla="*/ 2147483647 h 1728"/>
              <a:gd name="T26" fmla="*/ 2147483647 w 1584"/>
              <a:gd name="T27" fmla="*/ 2147483647 h 1728"/>
              <a:gd name="T28" fmla="*/ 120967500 w 1584"/>
              <a:gd name="T29" fmla="*/ 2147483647 h 1728"/>
              <a:gd name="T30" fmla="*/ 0 w 1584"/>
              <a:gd name="T31" fmla="*/ 483870000 h 1728"/>
              <a:gd name="T32" fmla="*/ 1121470325 w 1584"/>
              <a:gd name="T33" fmla="*/ 1154231563 h 1728"/>
              <a:gd name="T34" fmla="*/ 1524695325 w 1584"/>
              <a:gd name="T35" fmla="*/ 2147483647 h 17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84" h="1728">
                <a:moveTo>
                  <a:pt x="605" y="1232"/>
                </a:moveTo>
                <a:lnTo>
                  <a:pt x="768" y="0"/>
                </a:lnTo>
                <a:lnTo>
                  <a:pt x="912" y="384"/>
                </a:lnTo>
                <a:lnTo>
                  <a:pt x="1152" y="96"/>
                </a:lnTo>
                <a:lnTo>
                  <a:pt x="1494" y="35"/>
                </a:lnTo>
                <a:lnTo>
                  <a:pt x="1392" y="480"/>
                </a:lnTo>
                <a:lnTo>
                  <a:pt x="1584" y="816"/>
                </a:lnTo>
                <a:lnTo>
                  <a:pt x="1341" y="1142"/>
                </a:lnTo>
                <a:lnTo>
                  <a:pt x="1344" y="720"/>
                </a:lnTo>
                <a:lnTo>
                  <a:pt x="1008" y="624"/>
                </a:lnTo>
                <a:lnTo>
                  <a:pt x="960" y="1056"/>
                </a:lnTo>
                <a:lnTo>
                  <a:pt x="1200" y="1296"/>
                </a:lnTo>
                <a:lnTo>
                  <a:pt x="1104" y="1584"/>
                </a:lnTo>
                <a:lnTo>
                  <a:pt x="912" y="1728"/>
                </a:lnTo>
                <a:lnTo>
                  <a:pt x="48" y="1104"/>
                </a:lnTo>
                <a:lnTo>
                  <a:pt x="0" y="192"/>
                </a:lnTo>
                <a:lnTo>
                  <a:pt x="445" y="458"/>
                </a:lnTo>
                <a:lnTo>
                  <a:pt x="605" y="1232"/>
                </a:ln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1120171" y="1756213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803848" y="1391538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621835" y="1565342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343397" y="1430423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96205" y="2068015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72948" y="2223275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28794" y="2277538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317887" y="2568792"/>
            <a:ext cx="121298" cy="12129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007496" y="2724839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488024" y="2883461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212841" y="3347099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31677" y="3489541"/>
            <a:ext cx="121298" cy="121298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427511" y="3639947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240271" y="3430984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682484" y="379356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86541" y="433281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096205" y="4598607"/>
            <a:ext cx="121298" cy="121298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95253" y="1013426"/>
            <a:ext cx="6282615" cy="16363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</a:pPr>
            <a:r>
              <a:rPr lang="en-US" sz="2100" b="1" dirty="0">
                <a:latin typeface="+mj-lt"/>
              </a:rPr>
              <a:t>Removing Split Nodes: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For a split vertex (</a:t>
            </a:r>
            <a:r>
              <a:rPr lang="en-US" sz="2200" dirty="0" err="1">
                <a:latin typeface="+mj-lt"/>
              </a:rPr>
              <a:t>v</a:t>
            </a:r>
            <a:r>
              <a:rPr lang="en-US" sz="2200" baseline="-25000" dirty="0" err="1">
                <a:latin typeface="+mj-lt"/>
              </a:rPr>
              <a:t>j</a:t>
            </a:r>
            <a:r>
              <a:rPr lang="en-US" sz="2200" dirty="0">
                <a:latin typeface="+mj-lt"/>
              </a:rPr>
              <a:t>), Let </a:t>
            </a:r>
            <a:r>
              <a:rPr lang="en-US" sz="2200" dirty="0" err="1">
                <a:latin typeface="+mj-lt"/>
              </a:rPr>
              <a:t>e</a:t>
            </a:r>
            <a:r>
              <a:rPr lang="en-US" sz="2200" baseline="-25000" dirty="0" err="1">
                <a:latin typeface="+mj-lt"/>
              </a:rPr>
              <a:t>j</a:t>
            </a:r>
            <a:r>
              <a:rPr lang="en-US" sz="2200" baseline="-25000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be the edge immediately to the left of it.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Add a diagonal from </a:t>
            </a:r>
            <a:r>
              <a:rPr lang="en-US" sz="2200" dirty="0" err="1">
                <a:latin typeface="+mj-lt"/>
              </a:rPr>
              <a:t>v</a:t>
            </a:r>
            <a:r>
              <a:rPr lang="en-US" sz="2200" baseline="-25000" dirty="0" err="1">
                <a:latin typeface="+mj-lt"/>
              </a:rPr>
              <a:t>j</a:t>
            </a:r>
            <a:r>
              <a:rPr lang="en-US" sz="2200" dirty="0">
                <a:latin typeface="+mj-lt"/>
              </a:rPr>
              <a:t> to helper(</a:t>
            </a:r>
            <a:r>
              <a:rPr lang="en-US" sz="2200" dirty="0" err="1">
                <a:latin typeface="+mj-lt"/>
              </a:rPr>
              <a:t>e</a:t>
            </a:r>
            <a:r>
              <a:rPr lang="en-US" sz="2200" baseline="-25000" dirty="0" err="1">
                <a:latin typeface="+mj-lt"/>
              </a:rPr>
              <a:t>j</a:t>
            </a:r>
            <a:r>
              <a:rPr lang="en-US" sz="2200" dirty="0">
                <a:latin typeface="+mj-lt"/>
              </a:rPr>
              <a:t>)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066950" y="2577589"/>
            <a:ext cx="4030672" cy="4665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128935" y="2024321"/>
            <a:ext cx="849086" cy="3299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e</a:t>
            </a:r>
            <a:r>
              <a:rPr lang="en-US" baseline="-25000" dirty="0" err="1"/>
              <a:t>j</a:t>
            </a:r>
            <a:endParaRPr lang="en-US" baseline="-25000" dirty="0"/>
          </a:p>
        </p:txBody>
      </p:sp>
      <p:sp>
        <p:nvSpPr>
          <p:cNvPr id="33" name="Rectangle 32"/>
          <p:cNvSpPr/>
          <p:nvPr/>
        </p:nvSpPr>
        <p:spPr>
          <a:xfrm>
            <a:off x="4212765" y="2042160"/>
            <a:ext cx="1335830" cy="3299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Helper(</a:t>
            </a:r>
            <a:r>
              <a:rPr lang="en-US" dirty="0" err="1"/>
              <a:t>e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217503" y="2128664"/>
            <a:ext cx="929055" cy="1666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2" idx="7"/>
            <a:endCxn id="19" idx="2"/>
          </p:cNvCxnSpPr>
          <p:nvPr/>
        </p:nvCxnSpPr>
        <p:spPr>
          <a:xfrm flipV="1">
            <a:off x="3421421" y="2338187"/>
            <a:ext cx="707373" cy="24836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250092" y="4200525"/>
            <a:ext cx="2650954" cy="94917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dirty="0"/>
              <a:t>Where would this be connected?</a:t>
            </a:r>
          </a:p>
        </p:txBody>
      </p:sp>
      <p:cxnSp>
        <p:nvCxnSpPr>
          <p:cNvPr id="8" name="Straight Arrow Connector 7"/>
          <p:cNvCxnSpPr>
            <a:endCxn id="2" idx="1"/>
          </p:cNvCxnSpPr>
          <p:nvPr/>
        </p:nvCxnSpPr>
        <p:spPr>
          <a:xfrm>
            <a:off x="2548809" y="3761245"/>
            <a:ext cx="1701283" cy="913865"/>
          </a:xfrm>
          <a:prstGeom prst="straightConnector1">
            <a:avLst/>
          </a:prstGeom>
          <a:ln w="22225">
            <a:headEnd type="arrow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70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998" y="1"/>
            <a:ext cx="9583971" cy="758092"/>
          </a:xfrm>
        </p:spPr>
        <p:txBody>
          <a:bodyPr>
            <a:normAutofit/>
          </a:bodyPr>
          <a:lstStyle/>
          <a:p>
            <a:r>
              <a:rPr lang="en-US" sz="3600" dirty="0"/>
              <a:t>Collinearity and Point on a segment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771413" y="1397000"/>
                <a:ext cx="10850064" cy="5029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2100" dirty="0">
                    <a:latin typeface="+mj-lt"/>
                  </a:rPr>
                  <a:t>Boolean operation </a:t>
                </a:r>
                <a:r>
                  <a:rPr lang="en-US" altLang="en-US" sz="2100" b="1" dirty="0" err="1">
                    <a:latin typeface="+mj-lt"/>
                  </a:rPr>
                  <a:t>colinear</a:t>
                </a:r>
                <a:r>
                  <a:rPr lang="en-US" altLang="en-US" sz="2100" dirty="0">
                    <a:latin typeface="+mj-lt"/>
                  </a:rPr>
                  <a:t>(</a:t>
                </a:r>
                <a:r>
                  <a:rPr lang="en-US" altLang="en-US" sz="2100" i="1" dirty="0" err="1">
                    <a:latin typeface="+mj-lt"/>
                  </a:rPr>
                  <a:t>a</a:t>
                </a:r>
                <a:r>
                  <a:rPr lang="en-US" altLang="en-US" sz="2100" dirty="0" err="1">
                    <a:latin typeface="+mj-lt"/>
                  </a:rPr>
                  <a:t>,</a:t>
                </a:r>
                <a:r>
                  <a:rPr lang="en-US" altLang="en-US" sz="2100" i="1" dirty="0" err="1">
                    <a:latin typeface="+mj-lt"/>
                  </a:rPr>
                  <a:t>b</a:t>
                </a:r>
                <a:r>
                  <a:rPr lang="en-US" altLang="en-US" sz="2100" dirty="0" err="1">
                    <a:latin typeface="+mj-lt"/>
                  </a:rPr>
                  <a:t>,</a:t>
                </a:r>
                <a:r>
                  <a:rPr lang="en-US" altLang="en-US" sz="2100" i="1" dirty="0" err="1">
                    <a:latin typeface="+mj-lt"/>
                  </a:rPr>
                  <a:t>c</a:t>
                </a:r>
                <a:r>
                  <a:rPr lang="en-US" altLang="en-US" sz="2100" dirty="0">
                    <a:latin typeface="+mj-lt"/>
                  </a:rPr>
                  <a:t>) determine whether points </a:t>
                </a:r>
                <a:r>
                  <a:rPr lang="en-US" altLang="en-US" sz="2100" i="1" dirty="0">
                    <a:latin typeface="+mj-lt"/>
                  </a:rPr>
                  <a:t>a</a:t>
                </a:r>
                <a:r>
                  <a:rPr lang="en-US" altLang="en-US" sz="2100" dirty="0">
                    <a:latin typeface="+mj-lt"/>
                  </a:rPr>
                  <a:t>, </a:t>
                </a:r>
                <a:r>
                  <a:rPr lang="en-US" altLang="en-US" sz="2100" i="1" dirty="0">
                    <a:latin typeface="+mj-lt"/>
                  </a:rPr>
                  <a:t>b</a:t>
                </a:r>
                <a:r>
                  <a:rPr lang="en-US" altLang="en-US" sz="2100" dirty="0">
                    <a:latin typeface="+mj-lt"/>
                  </a:rPr>
                  <a:t> and </a:t>
                </a:r>
                <a:r>
                  <a:rPr lang="en-US" altLang="en-US" sz="2100" i="1" dirty="0">
                    <a:latin typeface="+mj-lt"/>
                  </a:rPr>
                  <a:t>c</a:t>
                </a:r>
                <a:r>
                  <a:rPr lang="en-US" altLang="en-US" sz="2100" dirty="0">
                    <a:latin typeface="+mj-lt"/>
                  </a:rPr>
                  <a:t> lie on the same straight line</a:t>
                </a:r>
              </a:p>
              <a:p>
                <a:pPr lvl="1">
                  <a:buFontTx/>
                  <a:buNone/>
                </a:pPr>
                <a:r>
                  <a:rPr lang="en-US" altLang="en-US" sz="2100" b="1" dirty="0">
                    <a:latin typeface="+mj-lt"/>
                  </a:rPr>
                  <a:t>	</a:t>
                </a:r>
                <a:r>
                  <a:rPr lang="en-US" altLang="en-US" sz="2100" b="1" dirty="0" err="1">
                    <a:latin typeface="+mj-lt"/>
                  </a:rPr>
                  <a:t>Colinear</a:t>
                </a:r>
                <a:r>
                  <a:rPr lang="en-US" altLang="en-US" sz="2100" dirty="0">
                    <a:latin typeface="+mj-lt"/>
                  </a:rPr>
                  <a:t>(</a:t>
                </a:r>
                <a:r>
                  <a:rPr lang="en-US" altLang="en-US" sz="2100" i="1" dirty="0" err="1">
                    <a:latin typeface="+mj-lt"/>
                  </a:rPr>
                  <a:t>a</a:t>
                </a:r>
                <a:r>
                  <a:rPr lang="en-US" altLang="en-US" sz="2100" dirty="0" err="1">
                    <a:latin typeface="+mj-lt"/>
                  </a:rPr>
                  <a:t>,</a:t>
                </a:r>
                <a:r>
                  <a:rPr lang="en-US" altLang="en-US" sz="2100" i="1" dirty="0" err="1">
                    <a:latin typeface="+mj-lt"/>
                  </a:rPr>
                  <a:t>b</a:t>
                </a:r>
                <a:r>
                  <a:rPr lang="en-US" altLang="en-US" sz="2100" dirty="0" err="1">
                    <a:latin typeface="+mj-lt"/>
                  </a:rPr>
                  <a:t>,</a:t>
                </a:r>
                <a:r>
                  <a:rPr lang="en-US" altLang="en-US" sz="2100" i="1" dirty="0" err="1">
                    <a:latin typeface="+mj-lt"/>
                  </a:rPr>
                  <a:t>c</a:t>
                </a:r>
                <a:r>
                  <a:rPr lang="en-US" altLang="en-US" sz="2100" dirty="0">
                    <a:latin typeface="+mj-lt"/>
                  </a:rPr>
                  <a:t>)</a:t>
                </a:r>
                <a:r>
                  <a:rPr lang="en-US" altLang="en-US" sz="2100" b="1" dirty="0">
                    <a:latin typeface="+mj-lt"/>
                  </a:rPr>
                  <a:t> = true </a:t>
                </a:r>
                <a:r>
                  <a:rPr lang="en-US" altLang="en-US" sz="2100" dirty="0">
                    <a:latin typeface="+mj-lt"/>
                  </a:rPr>
                  <a:t>if and only if </a:t>
                </a:r>
                <a:r>
                  <a:rPr lang="en-US" altLang="en-US" sz="2100" b="1" dirty="0">
                    <a:latin typeface="+mj-lt"/>
                  </a:rPr>
                  <a:t>side </a:t>
                </a:r>
                <a:r>
                  <a:rPr lang="en-US" altLang="en-US" sz="2100" dirty="0">
                    <a:latin typeface="+mj-lt"/>
                  </a:rPr>
                  <a:t>(</a:t>
                </a:r>
                <a:r>
                  <a:rPr lang="en-US" altLang="en-US" sz="2100" i="1" dirty="0" err="1">
                    <a:latin typeface="+mj-lt"/>
                  </a:rPr>
                  <a:t>a</a:t>
                </a:r>
                <a:r>
                  <a:rPr lang="en-US" altLang="en-US" sz="2100" dirty="0" err="1">
                    <a:latin typeface="+mj-lt"/>
                  </a:rPr>
                  <a:t>,</a:t>
                </a:r>
                <a:r>
                  <a:rPr lang="en-US" altLang="en-US" sz="2100" i="1" dirty="0" err="1">
                    <a:latin typeface="+mj-lt"/>
                  </a:rPr>
                  <a:t>b</a:t>
                </a:r>
                <a:r>
                  <a:rPr lang="en-US" altLang="en-US" sz="2100" dirty="0" err="1">
                    <a:latin typeface="+mj-lt"/>
                  </a:rPr>
                  <a:t>,</a:t>
                </a:r>
                <a:r>
                  <a:rPr lang="en-US" altLang="en-US" sz="2100" i="1" dirty="0" err="1">
                    <a:latin typeface="+mj-lt"/>
                  </a:rPr>
                  <a:t>c</a:t>
                </a:r>
                <a:r>
                  <a:rPr lang="en-US" altLang="en-US" sz="2100" dirty="0">
                    <a:latin typeface="+mj-lt"/>
                  </a:rPr>
                  <a:t>) =0</a:t>
                </a:r>
              </a:p>
              <a:p>
                <a:pPr lvl="1">
                  <a:buFontTx/>
                  <a:buNone/>
                </a:pPr>
                <a:endParaRPr lang="en-US" altLang="en-US" sz="2100" dirty="0">
                  <a:latin typeface="+mj-lt"/>
                </a:endParaRPr>
              </a:p>
              <a:p>
                <a:pPr lvl="1">
                  <a:buFontTx/>
                  <a:buNone/>
                </a:pPr>
                <a:endParaRPr lang="en-US" altLang="en-US" sz="2100" dirty="0">
                  <a:latin typeface="+mj-lt"/>
                </a:endParaRPr>
              </a:p>
              <a:p>
                <a:r>
                  <a:rPr lang="en-US" altLang="en-US" sz="2100" dirty="0">
                    <a:latin typeface="+mj-lt"/>
                  </a:rPr>
                  <a:t>Operation </a:t>
                </a:r>
                <a:r>
                  <a:rPr lang="en-US" altLang="en-US" sz="2100" b="1" dirty="0" err="1">
                    <a:latin typeface="+mj-lt"/>
                  </a:rPr>
                  <a:t>point_on_segment</a:t>
                </a:r>
                <a:r>
                  <a:rPr lang="en-US" altLang="en-US" sz="2100" dirty="0">
                    <a:latin typeface="+mj-lt"/>
                  </a:rPr>
                  <a:t>(</a:t>
                </a:r>
                <a:r>
                  <a:rPr lang="en-US" altLang="en-US" sz="2100" i="1" dirty="0" err="1">
                    <a:latin typeface="+mj-lt"/>
                  </a:rPr>
                  <a:t>p</a:t>
                </a:r>
                <a:r>
                  <a:rPr lang="en-US" altLang="en-US" sz="2100" dirty="0" err="1">
                    <a:latin typeface="+mj-lt"/>
                  </a:rPr>
                  <a:t>,</a:t>
                </a:r>
                <a:r>
                  <a:rPr lang="en-US" altLang="en-US" sz="2100" i="1" dirty="0" err="1">
                    <a:latin typeface="+mj-lt"/>
                  </a:rPr>
                  <a:t>l</a:t>
                </a:r>
                <a:r>
                  <a:rPr lang="en-US" altLang="en-US" sz="2100" dirty="0">
                    <a:latin typeface="+mj-lt"/>
                  </a:rPr>
                  <a:t>) returns the Boolean value </a:t>
                </a:r>
                <a:r>
                  <a:rPr lang="en-US" altLang="en-US" sz="2100" b="1" dirty="0">
                    <a:latin typeface="+mj-lt"/>
                  </a:rPr>
                  <a:t>true</a:t>
                </a:r>
                <a:r>
                  <a:rPr lang="en-US" altLang="en-US" sz="2100" dirty="0">
                    <a:latin typeface="+mj-lt"/>
                  </a:rPr>
                  <a:t> if </a:t>
                </a:r>
                <a:r>
                  <a:rPr lang="en-US" altLang="en-US" sz="2100" i="1" dirty="0">
                    <a:latin typeface="+mj-lt"/>
                  </a:rPr>
                  <a:t>p </a:t>
                </a:r>
                <a14:m>
                  <m:oMath xmlns:m="http://schemas.openxmlformats.org/officeDocument/2006/math">
                    <m:r>
                      <a:rPr lang="en-US" altLang="en-US" sz="21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2100" i="1" dirty="0">
                    <a:latin typeface="+mj-lt"/>
                  </a:rPr>
                  <a:t> l </a:t>
                </a:r>
                <a:br>
                  <a:rPr lang="en-US" altLang="en-US" sz="2100" i="1" dirty="0">
                    <a:latin typeface="+mj-lt"/>
                  </a:rPr>
                </a:br>
                <a:r>
                  <a:rPr lang="en-US" altLang="en-US" sz="2100" dirty="0">
                    <a:latin typeface="+mj-lt"/>
                  </a:rPr>
                  <a:t>(line segment </a:t>
                </a:r>
                <a:r>
                  <a:rPr lang="en-US" altLang="en-US" sz="2100" i="1" dirty="0">
                    <a:latin typeface="+mj-lt"/>
                  </a:rPr>
                  <a:t>l</a:t>
                </a:r>
                <a:r>
                  <a:rPr lang="en-US" altLang="en-US" sz="2100" dirty="0">
                    <a:latin typeface="+mj-lt"/>
                  </a:rPr>
                  <a:t> having end-points </a:t>
                </a:r>
                <a:r>
                  <a:rPr lang="en-US" altLang="en-US" sz="2100" i="1" dirty="0">
                    <a:latin typeface="+mj-lt"/>
                  </a:rPr>
                  <a:t>q</a:t>
                </a:r>
                <a:r>
                  <a:rPr lang="en-US" altLang="en-US" sz="2100" dirty="0">
                    <a:latin typeface="+mj-lt"/>
                  </a:rPr>
                  <a:t> and </a:t>
                </a:r>
                <a:r>
                  <a:rPr lang="en-US" altLang="en-US" sz="2100" i="1" dirty="0">
                    <a:latin typeface="+mj-lt"/>
                  </a:rPr>
                  <a:t>r</a:t>
                </a:r>
                <a:r>
                  <a:rPr lang="en-US" altLang="en-US" sz="2100" dirty="0">
                    <a:latin typeface="+mj-lt"/>
                  </a:rPr>
                  <a:t>)</a:t>
                </a:r>
              </a:p>
              <a:p>
                <a:pPr lvl="2">
                  <a:buSzPct val="150000"/>
                  <a:buFontTx/>
                  <a:buBlip>
                    <a:blip r:embed="rId3"/>
                  </a:buBlip>
                </a:pPr>
                <a:r>
                  <a:rPr lang="en-US" altLang="en-US" sz="2100" dirty="0">
                    <a:latin typeface="+mj-lt"/>
                  </a:rPr>
                  <a:t>Determine whether </a:t>
                </a:r>
                <a:r>
                  <a:rPr lang="en-US" altLang="en-US" sz="2100" i="1" dirty="0">
                    <a:latin typeface="+mj-lt"/>
                  </a:rPr>
                  <a:t>p</a:t>
                </a:r>
                <a:r>
                  <a:rPr lang="en-US" altLang="en-US" sz="2100" dirty="0">
                    <a:latin typeface="+mj-lt"/>
                  </a:rPr>
                  <a:t>, </a:t>
                </a:r>
                <a:r>
                  <a:rPr lang="en-US" altLang="en-US" sz="2100" i="1" dirty="0">
                    <a:latin typeface="+mj-lt"/>
                  </a:rPr>
                  <a:t>q</a:t>
                </a:r>
                <a:r>
                  <a:rPr lang="en-US" altLang="en-US" sz="2100" dirty="0">
                    <a:latin typeface="+mj-lt"/>
                  </a:rPr>
                  <a:t>, </a:t>
                </a:r>
                <a:r>
                  <a:rPr lang="en-US" altLang="en-US" sz="2100" i="1" dirty="0">
                    <a:latin typeface="+mj-lt"/>
                  </a:rPr>
                  <a:t>r</a:t>
                </a:r>
                <a:r>
                  <a:rPr lang="en-US" altLang="en-US" sz="2100" dirty="0">
                    <a:latin typeface="+mj-lt"/>
                  </a:rPr>
                  <a:t> are collinear</a:t>
                </a:r>
              </a:p>
              <a:p>
                <a:pPr lvl="2">
                  <a:buSzPct val="150000"/>
                  <a:buFontTx/>
                  <a:buBlip>
                    <a:blip r:embed="rId4"/>
                  </a:buBlip>
                </a:pPr>
                <a:r>
                  <a:rPr lang="en-US" altLang="en-US" sz="2100" dirty="0">
                    <a:latin typeface="+mj-lt"/>
                  </a:rPr>
                  <a:t>If yes, then </a:t>
                </a:r>
                <a:r>
                  <a:rPr lang="en-US" altLang="en-US" sz="2100" i="1" dirty="0">
                    <a:latin typeface="+mj-lt"/>
                  </a:rPr>
                  <a:t>p </a:t>
                </a:r>
                <a14:m>
                  <m:oMath xmlns:m="http://schemas.openxmlformats.org/officeDocument/2006/math">
                    <m:r>
                      <a:rPr lang="en-US" altLang="en-US" sz="21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2100" dirty="0">
                    <a:latin typeface="+mj-lt"/>
                  </a:rPr>
                  <a:t> </a:t>
                </a:r>
                <a:r>
                  <a:rPr lang="en-US" altLang="en-US" sz="2100" i="1" dirty="0">
                    <a:latin typeface="+mj-lt"/>
                  </a:rPr>
                  <a:t>l</a:t>
                </a:r>
                <a:r>
                  <a:rPr lang="en-US" altLang="en-US" sz="2100" dirty="0">
                    <a:latin typeface="+mj-lt"/>
                  </a:rPr>
                  <a:t> if and only if </a:t>
                </a:r>
                <a:r>
                  <a:rPr lang="en-US" altLang="en-US" sz="2100" i="1" dirty="0">
                    <a:latin typeface="+mj-lt"/>
                  </a:rPr>
                  <a:t>p </a:t>
                </a:r>
                <a14:m>
                  <m:oMath xmlns:m="http://schemas.openxmlformats.org/officeDocument/2006/math">
                    <m:r>
                      <a:rPr lang="en-US" altLang="en-US" sz="21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2100" dirty="0">
                    <a:latin typeface="+mj-lt"/>
                  </a:rPr>
                  <a:t> (minimum bounding box) </a:t>
                </a:r>
                <a:r>
                  <a:rPr lang="en-US" altLang="en-US" sz="2100" b="1" dirty="0">
                    <a:latin typeface="+mj-lt"/>
                  </a:rPr>
                  <a:t>MMB</a:t>
                </a:r>
                <a:r>
                  <a:rPr lang="en-US" altLang="en-US" sz="2100" dirty="0">
                    <a:latin typeface="+mj-lt"/>
                  </a:rPr>
                  <a:t> (</a:t>
                </a:r>
                <a:r>
                  <a:rPr lang="en-US" altLang="en-US" sz="2100" i="1" dirty="0">
                    <a:latin typeface="+mj-lt"/>
                  </a:rPr>
                  <a:t>l</a:t>
                </a:r>
                <a:r>
                  <a:rPr lang="en-US" altLang="en-US" sz="2100" dirty="0">
                    <a:latin typeface="+mj-lt"/>
                  </a:rPr>
                  <a:t>)</a:t>
                </a:r>
              </a:p>
              <a:p>
                <a:pPr lvl="3">
                  <a:buSzPct val="150000"/>
                  <a:buFontTx/>
                  <a:buNone/>
                </a:pPr>
                <a:r>
                  <a:rPr lang="en-US" altLang="en-US" sz="2100" i="1" dirty="0">
                    <a:latin typeface="+mj-lt"/>
                  </a:rPr>
                  <a:t>	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13" y="1397000"/>
                <a:ext cx="10850064" cy="5029200"/>
              </a:xfrm>
              <a:prstGeom prst="rect">
                <a:avLst/>
              </a:prstGeom>
              <a:blipFill rotWithShape="0">
                <a:blip r:embed="rId5"/>
                <a:stretch>
                  <a:fillRect l="-562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680" y="5069010"/>
            <a:ext cx="5211790" cy="86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77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sin\theta = \frac {x_q - x_p}{\vert pq\vert}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42"/>
  <p:tag name="PICTUREFILESIZE" val="819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extbf{side}(a,b,c) \not= \textbf{side}(a,b,d)\\&#10;\textbf{side}(c,d,a) \not= \textbf{side}(c,d,b)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37"/>
  <p:tag name="BOXHEIGHT" val="431"/>
  <p:tag name="BOXFONT" val="10"/>
  <p:tag name="BOXWRAP" val="False"/>
  <p:tag name="WORKAROUNDTRANSPARENCYBUG" val="False"/>
  <p:tag name="ALLOWFONTSUBSTITUTION" val="False"/>
  <p:tag name="BITMAPFORMAT" val="pngmono"/>
  <p:tag name="ORIGWIDTH" val="250"/>
  <p:tag name="PICTUREFILESIZE" val="251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cos\theta = \frac {y_q -y_p}{\vert pq\vert}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44"/>
  <p:tag name="PICTUREFILESIZE" val="90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vert pq\vert = \sqrt{(x_q - x_p)^2 + (y_q - y_p)^2}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92"/>
  <p:tag name="BOXHEIGHT" val="326"/>
  <p:tag name="BOXFONT" val="10"/>
  <p:tag name="BOXWRAP" val="False"/>
  <p:tag name="WORKAROUNDTRANSPARENCYBUG" val="False"/>
  <p:tag name="ALLOWFONTSUBSTITUTION" val="False"/>
  <p:tag name="BITMAPFORMAT" val="pngmono"/>
  <p:tag name="ORIGWIDTH" val="301"/>
  <p:tag name="PICTUREFILESIZE" val="1539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extbf{area}(pqr) =&#10;\frac {x_py_q-x_qy_p+x_qy_r-x_ry_q+x_ry_p-x_py_r}{2}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37"/>
  <p:tag name="BOXHEIGHT" val="431"/>
  <p:tag name="BOXFONT" val="10"/>
  <p:tag name="BOXWRAP" val="False"/>
  <p:tag name="WORKAROUNDTRANSPARENCYBUG" val="False"/>
  <p:tag name="ALLOWFONTSUBSTITUTION" val="False"/>
  <p:tag name="BITMAPFORMAT" val="pngmono"/>
  <p:tag name="ORIGWIDTH" val="505"/>
  <p:tag name="PICTUREFILESIZE" val="280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extbf{area}(P) = \frac {1}{2}\sum_{i=1}^{n-1} x_iy_{i+1}- x_{i+1}y_i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84"/>
  <p:tag name="BOXHEIGHT" val="460"/>
  <p:tag name="BOXFONT" val="10"/>
  <p:tag name="BOXWRAP" val="False"/>
  <p:tag name="WORKAROUNDTRANSPARENCYBUG" val="False"/>
  <p:tag name="ALLOWFONTSUBSTITUTION" val="False"/>
  <p:tag name="BITMAPFORMAT" val="pngmono"/>
  <p:tag name="ORIGWIDTH" val="317"/>
  <p:tag name="PICTUREFILESIZE" val="1976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extbf{side}(p,q,r) = &#10;\left\{&#10;\begin{array}{lll}&#10;1 &amp; \mbox{if \textbf{area}}(pqr)&gt;0 &amp; (p \mbox{ is left of } qr)\\&#10;0 &amp; \mbox{if \textbf{area}}(pqr)=0 &amp; (pqr \mbox{ are collinear})\\&#10;-1 &amp; \mbox{if \textbf{area}}(pqr)&lt;0 &amp; (p \mbox{ is right of } qr)&#10;\end{array}&#10;\right.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37"/>
  <p:tag name="BOXHEIGHT" val="431"/>
  <p:tag name="BOXFONT" val="10"/>
  <p:tag name="BOXWRAP" val="False"/>
  <p:tag name="WORKAROUNDTRANSPARENCYBUG" val="False"/>
  <p:tag name="ALLOWFONTSUBSTITUTION" val="False"/>
  <p:tag name="BITMAPFORMAT" val="pngmono"/>
  <p:tag name="ORIGWIDTH" val="566"/>
  <p:tag name="PICTUREFILESIZE" val="6457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extbf{centroid}_x(P)=&#10;\frac{1}{6.\textbf{area}(P)}&#10;\sum_{i=1}^{n-1}&#10;(x_i+x_{i+1})&#10;(x_iy_{i+1}-x_{i+1}y_i)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37"/>
  <p:tag name="BOXHEIGHT" val="431"/>
  <p:tag name="BOXFONT" val="10"/>
  <p:tag name="BOXWRAP" val="False"/>
  <p:tag name="WORKAROUNDTRANSPARENCYBUG" val="False"/>
  <p:tag name="ALLOWFONTSUBSTITUTION" val="False"/>
  <p:tag name="BITMAPFORMAT" val="pngmono"/>
  <p:tag name="ORIGWIDTH" val="566"/>
  <p:tag name="PICTUREFILESIZE" val="3479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extbf{centroid}_y(P)=&#10;\frac{1}{6.\textbf{area}(P)}&#10;\sum_{i=1}^{n-1}&#10;(y_i+y_{i+1})&#10;(x_iy_{i+1}-x_{i+1}y_i)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37"/>
  <p:tag name="BOXHEIGHT" val="431"/>
  <p:tag name="BOXFONT" val="10"/>
  <p:tag name="BOXWRAP" val="False"/>
  <p:tag name="WORKAROUNDTRANSPARENCYBUG" val="False"/>
  <p:tag name="ALLOWFONTSUBSTITUTION" val="False"/>
  <p:tag name="BITMAPFORMAT" val="pngmono"/>
  <p:tag name="ORIGWIDTH" val="562"/>
  <p:tag name="PICTUREFILESIZE" val="3561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extbf{min}(x_q,x_r)\leq x_p\leq\textbf{max}(x_q,x_r)\\&#10;\textbf{min}(y_q,y_r)\leq y_p\leq\textbf{max}(y_q,y_r)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37"/>
  <p:tag name="BOXHEIGHT" val="431"/>
  <p:tag name="BOXFONT" val="10"/>
  <p:tag name="BOXWRAP" val="True"/>
  <p:tag name="WORKAROUNDTRANSPARENCYBUG" val="False"/>
  <p:tag name="ALLOWFONTSUBSTITUTION" val="False"/>
  <p:tag name="BITMAPFORMAT" val="pngmono"/>
  <p:tag name="ORIGWIDTH" val="302"/>
  <p:tag name="PICTUREFILESIZE" val="30485"/>
</p:tagLst>
</file>

<file path=ppt/theme/theme1.xml><?xml version="1.0" encoding="utf-8"?>
<a:theme xmlns:a="http://schemas.openxmlformats.org/drawingml/2006/main" name="Presentation level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none" rtlCol="0">
        <a:spAutoFit/>
      </a:bodyPr>
      <a:lstStyle>
        <a:defPPr>
          <a:defRPr dirty="0" err="1" smtClean="0">
            <a:ln>
              <a:solidFill>
                <a:schemeClr val="accent1">
                  <a:lumMod val="20000"/>
                  <a:lumOff val="80000"/>
                </a:schemeClr>
              </a:solidFill>
            </a:ln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level design" id="{00E2FDB5-77A3-416C-8232-A2B8AB0B9A01}" vid="{6E3E8A63-E899-4F92-AFE5-C80B3CCFC0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3AA760-FEA7-44E2-BB85-0893DB8CD7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design slides (Level design)</Template>
  <TotalTime>0</TotalTime>
  <Words>2947</Words>
  <Application>Microsoft Office PowerPoint</Application>
  <PresentationFormat>Widescreen</PresentationFormat>
  <Paragraphs>1271</Paragraphs>
  <Slides>86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3" baseType="lpstr">
      <vt:lpstr>Arial</vt:lpstr>
      <vt:lpstr>Cambria Math</vt:lpstr>
      <vt:lpstr>Century Gothic</vt:lpstr>
      <vt:lpstr>Symbol</vt:lpstr>
      <vt:lpstr>Times New Roman</vt:lpstr>
      <vt:lpstr>Wingdings</vt:lpstr>
      <vt:lpstr>Presentation level design</vt:lpstr>
      <vt:lpstr>Introduction to Spatial Computing CSE 555</vt:lpstr>
      <vt:lpstr>Few Common Geometric Algorithms</vt:lpstr>
      <vt:lpstr>Distance and Angle between points</vt:lpstr>
      <vt:lpstr>Distance from point to Line</vt:lpstr>
      <vt:lpstr>Area of a polygon (1/2)</vt:lpstr>
      <vt:lpstr>Area of a polygon (2/2)</vt:lpstr>
      <vt:lpstr>Centroid of a polygon</vt:lpstr>
      <vt:lpstr>Point in a polygon</vt:lpstr>
      <vt:lpstr>Collinearity and Point on a segment</vt:lpstr>
      <vt:lpstr>Segment Intersection</vt:lpstr>
      <vt:lpstr>Polygon Triangulation</vt:lpstr>
      <vt:lpstr>Motivating Need through Tessellations</vt:lpstr>
      <vt:lpstr>Irregular Tessellated representations</vt:lpstr>
      <vt:lpstr>Sample Triangulated Irregular Networks</vt:lpstr>
      <vt:lpstr>Interpolating the height using Triangulation</vt:lpstr>
      <vt:lpstr>Delaunay Triangulation</vt:lpstr>
      <vt:lpstr>Properties of Delaunay Triangulation</vt:lpstr>
      <vt:lpstr>Polygon Triangulation (Optional Material)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Creating Y monotones</vt:lpstr>
      <vt:lpstr>Creating Y monotones</vt:lpstr>
      <vt:lpstr>Creating Y monotones</vt:lpstr>
      <vt:lpstr>Creating Y monotones</vt:lpstr>
      <vt:lpstr>Creating Y monotones</vt:lpstr>
      <vt:lpstr>Creating Y monotones</vt:lpstr>
      <vt:lpstr>Creating Y monotones</vt:lpstr>
      <vt:lpstr>Creating Y monotones</vt:lpstr>
      <vt:lpstr>Creating Y monotones</vt:lpstr>
      <vt:lpstr>Creating Y monotones</vt:lpstr>
      <vt:lpstr>Creating Y monotones</vt:lpstr>
      <vt:lpstr>Creating Y monotones</vt:lpstr>
      <vt:lpstr>Creating Y monotones</vt:lpstr>
      <vt:lpstr>Creating Y monotones</vt:lpstr>
      <vt:lpstr>Creating Y monotones</vt:lpstr>
      <vt:lpstr>Creating Y monotones</vt:lpstr>
      <vt:lpstr>Creating Y monotones</vt:lpstr>
      <vt:lpstr>Creating Y monotones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2015-07-29T05:08:48Z</dcterms:created>
  <dcterms:modified xsi:type="dcterms:W3CDTF">2016-08-22T05:39:53Z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TC034605409991</vt:lpwstr>
  </property>
</Properties>
</file>