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6" r:id="rId2"/>
  </p:sldMasterIdLst>
  <p:notesMasterIdLst>
    <p:notesMasterId r:id="rId75"/>
  </p:notesMasterIdLst>
  <p:handoutMasterIdLst>
    <p:handoutMasterId r:id="rId76"/>
  </p:handoutMasterIdLst>
  <p:sldIdLst>
    <p:sldId id="257" r:id="rId3"/>
    <p:sldId id="297" r:id="rId4"/>
    <p:sldId id="298" r:id="rId5"/>
    <p:sldId id="300" r:id="rId6"/>
    <p:sldId id="301" r:id="rId7"/>
    <p:sldId id="302" r:id="rId8"/>
    <p:sldId id="303" r:id="rId9"/>
    <p:sldId id="304" r:id="rId10"/>
    <p:sldId id="306" r:id="rId11"/>
    <p:sldId id="308" r:id="rId12"/>
    <p:sldId id="307" r:id="rId13"/>
    <p:sldId id="309" r:id="rId14"/>
    <p:sldId id="311" r:id="rId15"/>
    <p:sldId id="310" r:id="rId16"/>
    <p:sldId id="322" r:id="rId17"/>
    <p:sldId id="314" r:id="rId18"/>
    <p:sldId id="315" r:id="rId19"/>
    <p:sldId id="316" r:id="rId20"/>
    <p:sldId id="318" r:id="rId21"/>
    <p:sldId id="317" r:id="rId22"/>
    <p:sldId id="319" r:id="rId23"/>
    <p:sldId id="321" r:id="rId24"/>
    <p:sldId id="327" r:id="rId25"/>
    <p:sldId id="323" r:id="rId26"/>
    <p:sldId id="326" r:id="rId27"/>
    <p:sldId id="324" r:id="rId28"/>
    <p:sldId id="325" r:id="rId29"/>
    <p:sldId id="328" r:id="rId30"/>
    <p:sldId id="334" r:id="rId31"/>
    <p:sldId id="336" r:id="rId32"/>
    <p:sldId id="338" r:id="rId33"/>
    <p:sldId id="339" r:id="rId34"/>
    <p:sldId id="380" r:id="rId35"/>
    <p:sldId id="381" r:id="rId36"/>
    <p:sldId id="382" r:id="rId37"/>
    <p:sldId id="340" r:id="rId38"/>
    <p:sldId id="341" r:id="rId39"/>
    <p:sldId id="342" r:id="rId40"/>
    <p:sldId id="379" r:id="rId41"/>
    <p:sldId id="378" r:id="rId42"/>
    <p:sldId id="348" r:id="rId43"/>
    <p:sldId id="352" r:id="rId44"/>
    <p:sldId id="353" r:id="rId45"/>
    <p:sldId id="354" r:id="rId46"/>
    <p:sldId id="355" r:id="rId47"/>
    <p:sldId id="350" r:id="rId48"/>
    <p:sldId id="351" r:id="rId49"/>
    <p:sldId id="343" r:id="rId50"/>
    <p:sldId id="344" r:id="rId51"/>
    <p:sldId id="345" r:id="rId52"/>
    <p:sldId id="346" r:id="rId53"/>
    <p:sldId id="347" r:id="rId54"/>
    <p:sldId id="356" r:id="rId55"/>
    <p:sldId id="357" r:id="rId56"/>
    <p:sldId id="358" r:id="rId57"/>
    <p:sldId id="359" r:id="rId58"/>
    <p:sldId id="360" r:id="rId59"/>
    <p:sldId id="361" r:id="rId60"/>
    <p:sldId id="362" r:id="rId61"/>
    <p:sldId id="364" r:id="rId62"/>
    <p:sldId id="365" r:id="rId63"/>
    <p:sldId id="366" r:id="rId64"/>
    <p:sldId id="367" r:id="rId65"/>
    <p:sldId id="368" r:id="rId66"/>
    <p:sldId id="374" r:id="rId67"/>
    <p:sldId id="375" r:id="rId68"/>
    <p:sldId id="376" r:id="rId69"/>
    <p:sldId id="377" r:id="rId70"/>
    <p:sldId id="369" r:id="rId71"/>
    <p:sldId id="370" r:id="rId72"/>
    <p:sldId id="372" r:id="rId73"/>
    <p:sldId id="373" r:id="rId7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D3A9B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74" autoAdjust="0"/>
    <p:restoredTop sz="94660"/>
  </p:normalViewPr>
  <p:slideViewPr>
    <p:cSldViewPr snapToGrid="0">
      <p:cViewPr varScale="1">
        <p:scale>
          <a:sx n="72" d="100"/>
          <a:sy n="72" d="100"/>
        </p:scale>
        <p:origin x="618" y="72"/>
      </p:cViewPr>
      <p:guideLst/>
    </p:cSldViewPr>
  </p:slideViewPr>
  <p:notesTextViewPr>
    <p:cViewPr>
      <p:scale>
        <a:sx n="1" d="1"/>
        <a:sy n="1" d="1"/>
      </p:scale>
      <p:origin x="0" y="0"/>
    </p:cViewPr>
  </p:notesTextViewPr>
  <p:notesViewPr>
    <p:cSldViewPr snapToGrid="0" showGuides="1">
      <p:cViewPr varScale="1">
        <p:scale>
          <a:sx n="76" d="100"/>
          <a:sy n="76" d="100"/>
        </p:scale>
        <p:origin x="1770"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6" Type="http://schemas.openxmlformats.org/officeDocument/2006/relationships/image" Target="../media/image28.wmf"/><Relationship Id="rId5" Type="http://schemas.openxmlformats.org/officeDocument/2006/relationships/image" Target="../media/image27.wmf"/><Relationship Id="rId4" Type="http://schemas.openxmlformats.org/officeDocument/2006/relationships/image" Target="../media/image2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F8C66D5-35F2-4B2B-B66A-28018F619124}" type="datetimeFigureOut">
              <a:rPr lang="en-US" smtClean="0"/>
              <a:t>9/6/2016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6073D5-63C2-4933-B970-D96552757D44}" type="slidenum">
              <a:rPr lang="en-US" smtClean="0"/>
              <a:t>‹#›</a:t>
            </a:fld>
            <a:endParaRPr lang="en-US"/>
          </a:p>
        </p:txBody>
      </p:sp>
    </p:spTree>
    <p:extLst>
      <p:ext uri="{BB962C8B-B14F-4D97-AF65-F5344CB8AC3E}">
        <p14:creationId xmlns:p14="http://schemas.microsoft.com/office/powerpoint/2010/main" val="10004818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4B7E8A-1102-47A1-B1C3-36AE88809383}" type="datetimeFigureOut">
              <a:rPr lang="en-US" smtClean="0"/>
              <a:t>9/6/2016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A11EAB-687D-4AE4-B775-678A923E9436}" type="slidenum">
              <a:rPr lang="en-US" smtClean="0"/>
              <a:t>‹#›</a:t>
            </a:fld>
            <a:endParaRPr lang="en-US"/>
          </a:p>
        </p:txBody>
      </p:sp>
    </p:spTree>
    <p:extLst>
      <p:ext uri="{BB962C8B-B14F-4D97-AF65-F5344CB8AC3E}">
        <p14:creationId xmlns:p14="http://schemas.microsoft.com/office/powerpoint/2010/main" val="430103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A11EAB-687D-4AE4-B775-678A923E9436}" type="slidenum">
              <a:rPr lang="en-US" smtClean="0"/>
              <a:t>1</a:t>
            </a:fld>
            <a:endParaRPr lang="en-US"/>
          </a:p>
        </p:txBody>
      </p:sp>
    </p:spTree>
    <p:extLst>
      <p:ext uri="{BB962C8B-B14F-4D97-AF65-F5344CB8AC3E}">
        <p14:creationId xmlns:p14="http://schemas.microsoft.com/office/powerpoint/2010/main" val="79833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 name="Group 4"/>
          <p:cNvGrpSpPr/>
          <p:nvPr/>
        </p:nvGrpSpPr>
        <p:grpSpPr>
          <a:xfrm>
            <a:off x="3048" y="0"/>
            <a:ext cx="12188952" cy="6858000"/>
            <a:chOff x="3048" y="0"/>
            <a:chExt cx="12188952" cy="6858000"/>
          </a:xfrm>
        </p:grpSpPr>
        <p:sp>
          <p:nvSpPr>
            <p:cNvPr id="4" name="Rectangle 3"/>
            <p:cNvSpPr/>
            <p:nvPr/>
          </p:nvSpPr>
          <p:spPr>
            <a:xfrm>
              <a:off x="3048" y="0"/>
              <a:ext cx="12188952" cy="6858000"/>
            </a:xfrm>
            <a:prstGeom prst="rect">
              <a:avLst/>
            </a:prstGeom>
            <a:solidFill>
              <a:schemeClr val="bg1"/>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nvGrpSpPr>
            <p:cNvPr id="18" name="Group 17"/>
            <p:cNvGrpSpPr/>
            <p:nvPr/>
          </p:nvGrpSpPr>
          <p:grpSpPr>
            <a:xfrm>
              <a:off x="1574798" y="3537161"/>
              <a:ext cx="9144001" cy="196717"/>
              <a:chOff x="1523999" y="4379129"/>
              <a:chExt cx="9144001" cy="196717"/>
            </a:xfrm>
          </p:grpSpPr>
          <p:sp>
            <p:nvSpPr>
              <p:cNvPr id="19" name="Rectangle 18" descr="Gold bar"/>
              <p:cNvSpPr>
                <a:spLocks noChangeArrowheads="1"/>
              </p:cNvSpPr>
              <p:nvPr/>
            </p:nvSpPr>
            <p:spPr bwMode="auto">
              <a:xfrm rot="16200000" flipH="1">
                <a:off x="2949872" y="2953256"/>
                <a:ext cx="196717" cy="3048463"/>
              </a:xfrm>
              <a:prstGeom prst="rect">
                <a:avLst/>
              </a:prstGeom>
              <a:solidFill>
                <a:schemeClr val="accent1"/>
              </a:solidFill>
              <a:ln w="9525">
                <a:noFill/>
                <a:miter lim="800000"/>
                <a:headEnd/>
                <a:tailEnd/>
              </a:ln>
              <a:effectLst>
                <a:reflection blurRad="6350" stA="50000" endA="300" endPos="38500" dist="50800" dir="5400000" sy="-100000" algn="bl" rotWithShape="0"/>
              </a:effectLst>
              <a:extLst/>
            </p:spPr>
            <p:txBody>
              <a:bodyPr wrap="none" anchor="ctr"/>
              <a:lstStyle/>
              <a:p>
                <a:pPr algn="ctr" eaLnBrk="1" hangingPunct="1"/>
                <a:endParaRPr lang="en-US" sz="2400">
                  <a:latin typeface="Times New Roman" panose="02020603050405020304" pitchFamily="18" charset="0"/>
                </a:endParaRPr>
              </a:p>
            </p:txBody>
          </p:sp>
          <p:sp>
            <p:nvSpPr>
              <p:cNvPr id="20" name="Rectangle 19" descr="Orange bar"/>
              <p:cNvSpPr>
                <a:spLocks noChangeArrowheads="1"/>
              </p:cNvSpPr>
              <p:nvPr/>
            </p:nvSpPr>
            <p:spPr bwMode="auto">
              <a:xfrm rot="16200000" flipH="1">
                <a:off x="5998335" y="2953256"/>
                <a:ext cx="196717" cy="3048463"/>
              </a:xfrm>
              <a:prstGeom prst="rect">
                <a:avLst/>
              </a:prstGeom>
              <a:solidFill>
                <a:schemeClr val="accent4"/>
              </a:solidFill>
              <a:ln w="9525">
                <a:noFill/>
                <a:miter lim="800000"/>
                <a:headEnd/>
                <a:tailEnd/>
              </a:ln>
              <a:effectLst>
                <a:reflection blurRad="6350" stA="50000" endA="300" endPos="38500" dist="50800" dir="5400000" sy="-100000" algn="bl" rotWithShape="0"/>
              </a:effectLst>
              <a:extLst/>
            </p:spPr>
            <p:txBody>
              <a:bodyPr wrap="none" anchor="ctr"/>
              <a:lstStyle/>
              <a:p>
                <a:pPr algn="ctr" eaLnBrk="1" hangingPunct="1"/>
                <a:endParaRPr lang="en-US" sz="2400">
                  <a:latin typeface="Times New Roman" panose="02020603050405020304" pitchFamily="18" charset="0"/>
                </a:endParaRPr>
              </a:p>
            </p:txBody>
          </p:sp>
          <p:sp>
            <p:nvSpPr>
              <p:cNvPr id="21" name="Rectangle 20" descr="Slate bar"/>
              <p:cNvSpPr>
                <a:spLocks noChangeArrowheads="1"/>
              </p:cNvSpPr>
              <p:nvPr/>
            </p:nvSpPr>
            <p:spPr bwMode="auto">
              <a:xfrm rot="16200000" flipH="1">
                <a:off x="9045410" y="2953256"/>
                <a:ext cx="196717" cy="3048463"/>
              </a:xfrm>
              <a:prstGeom prst="rect">
                <a:avLst/>
              </a:prstGeom>
              <a:solidFill>
                <a:schemeClr val="accent6"/>
              </a:solidFill>
              <a:ln w="9525">
                <a:noFill/>
                <a:miter lim="800000"/>
                <a:headEnd/>
                <a:tailEnd/>
              </a:ln>
              <a:effectLst>
                <a:reflection blurRad="6350" stA="50000" endA="300" endPos="38500" dist="50800" dir="5400000" sy="-100000" algn="bl" rotWithShape="0"/>
              </a:effectLst>
              <a:extLst/>
            </p:spPr>
            <p:txBody>
              <a:bodyPr wrap="none" anchor="ctr"/>
              <a:lstStyle/>
              <a:p>
                <a:pPr algn="ctr" eaLnBrk="1" hangingPunct="1"/>
                <a:endParaRPr lang="en-US" sz="2400">
                  <a:latin typeface="Times New Roman" panose="02020603050405020304" pitchFamily="18" charset="0"/>
                </a:endParaRPr>
              </a:p>
            </p:txBody>
          </p:sp>
        </p:grpSp>
      </p:grpSp>
      <p:sp>
        <p:nvSpPr>
          <p:cNvPr id="3" name="Subtitle 2"/>
          <p:cNvSpPr>
            <a:spLocks noGrp="1"/>
          </p:cNvSpPr>
          <p:nvPr>
            <p:ph type="subTitle" idx="1"/>
          </p:nvPr>
        </p:nvSpPr>
        <p:spPr>
          <a:xfrm>
            <a:off x="1524000" y="4056115"/>
            <a:ext cx="9144000" cy="1655762"/>
          </a:xfrm>
          <a:prstGeom prst="rect">
            <a:avLst/>
          </a:prstGeo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itle 1"/>
          <p:cNvSpPr>
            <a:spLocks noGrp="1"/>
          </p:cNvSpPr>
          <p:nvPr>
            <p:ph type="ctrTitle"/>
          </p:nvPr>
        </p:nvSpPr>
        <p:spPr>
          <a:xfrm>
            <a:off x="1524000" y="912610"/>
            <a:ext cx="9144000" cy="2387600"/>
          </a:xfrm>
          <a:prstGeom prst="rect">
            <a:avLst/>
          </a:prstGeom>
        </p:spPr>
        <p:txBody>
          <a:bodyPr anchor="b"/>
          <a:lstStyle>
            <a:lvl1pPr algn="ctr">
              <a:defRPr sz="6000">
                <a:solidFill>
                  <a:schemeClr val="tx2"/>
                </a:solidFill>
              </a:defRPr>
            </a:lvl1pPr>
          </a:lstStyle>
          <a:p>
            <a:r>
              <a:rPr lang="en-US"/>
              <a:t>Click to edit Master title style</a:t>
            </a:r>
          </a:p>
        </p:txBody>
      </p:sp>
      <p:sp>
        <p:nvSpPr>
          <p:cNvPr id="11"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5DE3B5DE-687E-4601-9C25-48F7ABE0D7C5}" type="datetime1">
              <a:rPr lang="en-US" smtClean="0"/>
              <a:t>9/6/2016</a:t>
            </a:fld>
            <a:endParaRPr lang="en-US"/>
          </a:p>
        </p:txBody>
      </p:sp>
      <p:sp>
        <p:nvSpPr>
          <p:cNvPr id="12"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13"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281080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7"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BFD467DE-D084-42AA-B27F-22F6084CB8BB}" type="datetime1">
              <a:rPr lang="en-US" smtClean="0"/>
              <a:t>9/6/2016</a:t>
            </a:fld>
            <a:endParaRPr lang="en-US"/>
          </a:p>
        </p:txBody>
      </p:sp>
      <p:sp>
        <p:nvSpPr>
          <p:cNvPr id="8"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9"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2439293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7"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3782E027-C2A0-4932-A761-986BAD82B671}" type="datetime1">
              <a:rPr lang="en-US" smtClean="0"/>
              <a:t>9/6/2016</a:t>
            </a:fld>
            <a:endParaRPr lang="en-US"/>
          </a:p>
        </p:txBody>
      </p:sp>
      <p:sp>
        <p:nvSpPr>
          <p:cNvPr id="8"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9"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1297126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7"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96AC42F1-294F-4AFB-8F78-2EF579F09459}" type="datetime1">
              <a:rPr lang="en-US" smtClean="0"/>
              <a:t>9/6/2016</a:t>
            </a:fld>
            <a:endParaRPr lang="en-US"/>
          </a:p>
        </p:txBody>
      </p:sp>
      <p:sp>
        <p:nvSpPr>
          <p:cNvPr id="8"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9"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1818076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2" name="Title 1"/>
          <p:cNvSpPr>
            <a:spLocks noGrp="1"/>
          </p:cNvSpPr>
          <p:nvPr>
            <p:ph type="title"/>
          </p:nvPr>
        </p:nvSpPr>
        <p:spPr>
          <a:xfrm>
            <a:off x="831850" y="1709738"/>
            <a:ext cx="10515600" cy="2862262"/>
          </a:xfrm>
          <a:prstGeom prst="rect">
            <a:avLst/>
          </a:prstGeom>
        </p:spPr>
        <p:txBody>
          <a:bodyPr anchor="b"/>
          <a:lstStyle>
            <a:lvl1pPr>
              <a:defRPr sz="6000"/>
            </a:lvl1pPr>
          </a:lstStyle>
          <a:p>
            <a:r>
              <a:rPr lang="en-US"/>
              <a:t>Click to edit Master title style</a:t>
            </a:r>
          </a:p>
        </p:txBody>
      </p:sp>
      <p:sp>
        <p:nvSpPr>
          <p:cNvPr id="7"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1580A6EB-69F5-4723-B5E3-A6D9E36A957A}" type="datetime1">
              <a:rPr lang="en-US" smtClean="0"/>
              <a:t>9/6/2016</a:t>
            </a:fld>
            <a:endParaRPr lang="en-US"/>
          </a:p>
        </p:txBody>
      </p:sp>
      <p:sp>
        <p:nvSpPr>
          <p:cNvPr id="8"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9"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3294145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172200" y="1825625"/>
            <a:ext cx="5181600" cy="435133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8" name="Date Placeholder 3"/>
          <p:cNvSpPr>
            <a:spLocks noGrp="1"/>
          </p:cNvSpPr>
          <p:nvPr>
            <p:ph type="dt" sz="half" idx="10"/>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0FB02ED0-9CAE-481B-8D1D-B242F0282967}" type="datetime1">
              <a:rPr lang="en-US" smtClean="0"/>
              <a:t>9/6/2016</a:t>
            </a:fld>
            <a:endParaRPr lang="en-US"/>
          </a:p>
        </p:txBody>
      </p:sp>
      <p:sp>
        <p:nvSpPr>
          <p:cNvPr id="9"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10"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171780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189663" y="2193925"/>
            <a:ext cx="5157787"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89663" y="1489075"/>
            <a:ext cx="5157787"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1850" y="2193925"/>
            <a:ext cx="5156200"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1"/>
          </p:nvPr>
        </p:nvSpPr>
        <p:spPr>
          <a:xfrm>
            <a:off x="831850" y="1489075"/>
            <a:ext cx="5156200"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p:cNvSpPr>
            <a:spLocks noGrp="1"/>
          </p:cNvSpPr>
          <p:nvPr>
            <p:ph type="title"/>
          </p:nvPr>
        </p:nvSpPr>
        <p:spPr>
          <a:xfrm>
            <a:off x="831850" y="274638"/>
            <a:ext cx="10515600" cy="1143000"/>
          </a:xfrm>
          <a:prstGeom prst="rect">
            <a:avLst/>
          </a:prstGeom>
        </p:spPr>
        <p:txBody>
          <a:bodyPr/>
          <a:lstStyle/>
          <a:p>
            <a:r>
              <a:rPr lang="en-US"/>
              <a:t>Click to edit Master title style</a:t>
            </a:r>
          </a:p>
        </p:txBody>
      </p:sp>
      <p:sp>
        <p:nvSpPr>
          <p:cNvPr id="10" name="Date Placeholder 3"/>
          <p:cNvSpPr>
            <a:spLocks noGrp="1"/>
          </p:cNvSpPr>
          <p:nvPr>
            <p:ph type="dt" sz="half" idx="10"/>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4696AB3F-7B84-45BD-A122-497866A73F4B}" type="datetime1">
              <a:rPr lang="en-US" smtClean="0"/>
              <a:t>9/6/2016</a:t>
            </a:fld>
            <a:endParaRPr lang="en-US"/>
          </a:p>
        </p:txBody>
      </p:sp>
      <p:sp>
        <p:nvSpPr>
          <p:cNvPr id="11" name="Footer Placeholder 4"/>
          <p:cNvSpPr>
            <a:spLocks noGrp="1"/>
          </p:cNvSpPr>
          <p:nvPr>
            <p:ph type="ftr" sz="quarter" idx="11"/>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12" name="Slide Number Placeholder 5"/>
          <p:cNvSpPr>
            <a:spLocks noGrp="1"/>
          </p:cNvSpPr>
          <p:nvPr>
            <p:ph type="sldNum" sz="quarter" idx="12"/>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2510624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6"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6395E536-1457-4CE4-8497-197239F05587}" type="datetime1">
              <a:rPr lang="en-US" smtClean="0"/>
              <a:t>9/6/2016</a:t>
            </a:fld>
            <a:endParaRPr lang="en-US"/>
          </a:p>
        </p:txBody>
      </p:sp>
      <p:sp>
        <p:nvSpPr>
          <p:cNvPr id="7"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8"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9402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A4AF2F65-2726-4707-A7A6-DE21D14E80C5}" type="datetime1">
              <a:rPr lang="en-US" smtClean="0"/>
              <a:t>9/6/2016</a:t>
            </a:fld>
            <a:endParaRPr lang="en-US"/>
          </a:p>
        </p:txBody>
      </p:sp>
      <p:sp>
        <p:nvSpPr>
          <p:cNvPr id="6"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7"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1552341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101850"/>
            <a:ext cx="3932237" cy="37592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8" name="Date Placeholder 3"/>
          <p:cNvSpPr>
            <a:spLocks noGrp="1"/>
          </p:cNvSpPr>
          <p:nvPr>
            <p:ph type="dt" sz="half" idx="10"/>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1FA85564-6B99-4FC4-9CE3-22E750398B2E}" type="datetime1">
              <a:rPr lang="en-US" smtClean="0"/>
              <a:t>9/6/2016</a:t>
            </a:fld>
            <a:endParaRPr lang="en-US"/>
          </a:p>
        </p:txBody>
      </p:sp>
      <p:sp>
        <p:nvSpPr>
          <p:cNvPr id="9"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10"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3014592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101850"/>
            <a:ext cx="3932237" cy="37592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8" name="Date Placeholder 3"/>
          <p:cNvSpPr>
            <a:spLocks noGrp="1"/>
          </p:cNvSpPr>
          <p:nvPr>
            <p:ph type="dt" sz="half" idx="10"/>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2BCD2BEA-7F40-407D-B082-13022E8B2C99}" type="datetime1">
              <a:rPr lang="en-US" smtClean="0"/>
              <a:t>9/6/2016</a:t>
            </a:fld>
            <a:endParaRPr lang="en-US"/>
          </a:p>
        </p:txBody>
      </p:sp>
      <p:sp>
        <p:nvSpPr>
          <p:cNvPr id="9"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10"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1595501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0" y="-6"/>
            <a:ext cx="12188952" cy="6858006"/>
            <a:chOff x="-2728" y="-5"/>
            <a:chExt cx="12188952" cy="6858006"/>
          </a:xfrm>
        </p:grpSpPr>
        <p:sp>
          <p:nvSpPr>
            <p:cNvPr id="26" name="Rectangle 25"/>
            <p:cNvSpPr/>
            <p:nvPr/>
          </p:nvSpPr>
          <p:spPr>
            <a:xfrm>
              <a:off x="-2728" y="1"/>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2727" y="-5"/>
              <a:ext cx="716424" cy="6858000"/>
              <a:chOff x="-2727" y="-5"/>
              <a:chExt cx="716424" cy="6858000"/>
            </a:xfrm>
          </p:grpSpPr>
          <p:grpSp>
            <p:nvGrpSpPr>
              <p:cNvPr id="40" name="Group 39"/>
              <p:cNvGrpSpPr/>
              <p:nvPr/>
            </p:nvGrpSpPr>
            <p:grpSpPr>
              <a:xfrm>
                <a:off x="-2727" y="-5"/>
                <a:ext cx="571473" cy="6858000"/>
                <a:chOff x="6048440" y="-936481"/>
                <a:chExt cx="196717" cy="9144001"/>
              </a:xfrm>
            </p:grpSpPr>
            <p:sp>
              <p:nvSpPr>
                <p:cNvPr id="46" name="Rectangle 45" descr="Gold bar"/>
                <p:cNvSpPr>
                  <a:spLocks noChangeArrowheads="1"/>
                </p:cNvSpPr>
                <p:nvPr/>
              </p:nvSpPr>
              <p:spPr bwMode="auto">
                <a:xfrm rot="10800000" flipH="1">
                  <a:off x="6048440" y="5159057"/>
                  <a:ext cx="196717" cy="3048463"/>
                </a:xfrm>
                <a:prstGeom prst="rect">
                  <a:avLst/>
                </a:prstGeom>
                <a:solidFill>
                  <a:schemeClr val="accent6"/>
                </a:solidFill>
                <a:ln w="9525">
                  <a:noFill/>
                  <a:miter lim="800000"/>
                  <a:headEnd/>
                  <a:tailEnd/>
                </a:ln>
                <a:effectLst/>
                <a:extLst/>
              </p:spPr>
              <p:txBody>
                <a:bodyPr wrap="none" anchor="ctr"/>
                <a:lstStyle/>
                <a:p>
                  <a:pPr algn="ctr" eaLnBrk="1" hangingPunct="1"/>
                  <a:endParaRPr lang="en-US" sz="2400">
                    <a:latin typeface="Times New Roman" panose="02020603050405020304" pitchFamily="18" charset="0"/>
                  </a:endParaRPr>
                </a:p>
              </p:txBody>
            </p:sp>
            <p:sp>
              <p:nvSpPr>
                <p:cNvPr id="47" name="Rectangle 46" descr="Orange bar"/>
                <p:cNvSpPr>
                  <a:spLocks noChangeArrowheads="1"/>
                </p:cNvSpPr>
                <p:nvPr/>
              </p:nvSpPr>
              <p:spPr bwMode="auto">
                <a:xfrm rot="10800000" flipH="1">
                  <a:off x="6048440" y="2110594"/>
                  <a:ext cx="196717" cy="3048463"/>
                </a:xfrm>
                <a:prstGeom prst="rect">
                  <a:avLst/>
                </a:prstGeom>
                <a:solidFill>
                  <a:schemeClr val="accent4"/>
                </a:solidFill>
                <a:ln w="9525">
                  <a:noFill/>
                  <a:miter lim="800000"/>
                  <a:headEnd/>
                  <a:tailEnd/>
                </a:ln>
                <a:effectLst/>
                <a:extLst/>
              </p:spPr>
              <p:txBody>
                <a:bodyPr wrap="none" anchor="ctr"/>
                <a:lstStyle/>
                <a:p>
                  <a:pPr algn="ctr" eaLnBrk="1" hangingPunct="1"/>
                  <a:endParaRPr lang="en-US" sz="2400">
                    <a:latin typeface="Times New Roman" panose="02020603050405020304" pitchFamily="18" charset="0"/>
                  </a:endParaRPr>
                </a:p>
              </p:txBody>
            </p:sp>
            <p:sp>
              <p:nvSpPr>
                <p:cNvPr id="48" name="Rectangle 47" descr="Slate bar"/>
                <p:cNvSpPr>
                  <a:spLocks noChangeArrowheads="1"/>
                </p:cNvSpPr>
                <p:nvPr/>
              </p:nvSpPr>
              <p:spPr bwMode="auto">
                <a:xfrm rot="10800000" flipH="1">
                  <a:off x="6048440" y="-936481"/>
                  <a:ext cx="196717" cy="3048463"/>
                </a:xfrm>
                <a:prstGeom prst="rect">
                  <a:avLst/>
                </a:prstGeom>
                <a:solidFill>
                  <a:schemeClr val="accent1"/>
                </a:solidFill>
                <a:ln w="9525">
                  <a:noFill/>
                  <a:miter lim="800000"/>
                  <a:headEnd/>
                  <a:tailEnd/>
                </a:ln>
                <a:effectLst/>
                <a:extLst/>
              </p:spPr>
              <p:txBody>
                <a:bodyPr wrap="none" anchor="ctr"/>
                <a:lstStyle/>
                <a:p>
                  <a:pPr algn="ctr" eaLnBrk="1" hangingPunct="1"/>
                  <a:endParaRPr lang="en-US" sz="2400">
                    <a:latin typeface="Times New Roman" panose="02020603050405020304" pitchFamily="18" charset="0"/>
                  </a:endParaRPr>
                </a:p>
              </p:txBody>
            </p:sp>
          </p:grpSp>
          <p:grpSp>
            <p:nvGrpSpPr>
              <p:cNvPr id="41" name="Group 40"/>
              <p:cNvGrpSpPr/>
              <p:nvPr/>
            </p:nvGrpSpPr>
            <p:grpSpPr>
              <a:xfrm>
                <a:off x="566005" y="-5"/>
                <a:ext cx="147692" cy="6858000"/>
                <a:chOff x="6048440" y="-936481"/>
                <a:chExt cx="196717" cy="9144001"/>
              </a:xfrm>
            </p:grpSpPr>
            <p:sp>
              <p:nvSpPr>
                <p:cNvPr id="43" name="Rectangle 42" descr="Gold bar"/>
                <p:cNvSpPr>
                  <a:spLocks noChangeArrowheads="1"/>
                </p:cNvSpPr>
                <p:nvPr/>
              </p:nvSpPr>
              <p:spPr bwMode="auto">
                <a:xfrm rot="10800000" flipH="1">
                  <a:off x="6048440" y="5159057"/>
                  <a:ext cx="196717" cy="3048463"/>
                </a:xfrm>
                <a:prstGeom prst="rect">
                  <a:avLst/>
                </a:prstGeom>
                <a:gradFill flip="none" rotWithShape="1">
                  <a:gsLst>
                    <a:gs pos="0">
                      <a:schemeClr val="accent6">
                        <a:lumMod val="40000"/>
                        <a:lumOff val="60000"/>
                      </a:schemeClr>
                    </a:gs>
                    <a:gs pos="100000">
                      <a:prstClr val="white"/>
                    </a:gs>
                  </a:gsLst>
                  <a:lin ang="0" scaled="1"/>
                  <a:tileRect/>
                </a:gradFill>
                <a:ln w="9525">
                  <a:noFill/>
                  <a:miter lim="800000"/>
                  <a:headEnd/>
                  <a:tailEnd/>
                </a:ln>
                <a:effectLst/>
                <a:extLst/>
              </p:spPr>
              <p:txBody>
                <a:bodyPr wrap="none" anchor="ctr"/>
                <a:lstStyle/>
                <a:p>
                  <a:pPr lvl="0" algn="ctr"/>
                  <a:endParaRPr lang="en-US" sz="2400">
                    <a:latin typeface="Times New Roman" panose="02020603050405020304" pitchFamily="18" charset="0"/>
                  </a:endParaRPr>
                </a:p>
              </p:txBody>
            </p:sp>
            <p:sp>
              <p:nvSpPr>
                <p:cNvPr id="44" name="Rectangle 43" descr="Orange bar"/>
                <p:cNvSpPr>
                  <a:spLocks noChangeArrowheads="1"/>
                </p:cNvSpPr>
                <p:nvPr/>
              </p:nvSpPr>
              <p:spPr bwMode="auto">
                <a:xfrm rot="10800000" flipH="1">
                  <a:off x="6048440" y="2110594"/>
                  <a:ext cx="196717" cy="3048463"/>
                </a:xfrm>
                <a:prstGeom prst="rect">
                  <a:avLst/>
                </a:prstGeom>
                <a:gradFill flip="none" rotWithShape="1">
                  <a:gsLst>
                    <a:gs pos="0">
                      <a:schemeClr val="accent4">
                        <a:lumMod val="40000"/>
                        <a:lumOff val="60000"/>
                      </a:schemeClr>
                    </a:gs>
                    <a:gs pos="100000">
                      <a:prstClr val="white"/>
                    </a:gs>
                  </a:gsLst>
                  <a:lin ang="0" scaled="1"/>
                  <a:tileRect/>
                </a:gradFill>
                <a:ln w="9525">
                  <a:noFill/>
                  <a:miter lim="800000"/>
                  <a:headEnd/>
                  <a:tailEnd/>
                </a:ln>
                <a:effectLst/>
                <a:extLst/>
              </p:spPr>
              <p:txBody>
                <a:bodyPr wrap="none" anchor="ctr"/>
                <a:lstStyle/>
                <a:p>
                  <a:pPr algn="ctr" eaLnBrk="1" hangingPunct="1"/>
                  <a:endParaRPr lang="en-US" sz="2400">
                    <a:latin typeface="Times New Roman" panose="02020603050405020304" pitchFamily="18" charset="0"/>
                  </a:endParaRPr>
                </a:p>
              </p:txBody>
            </p:sp>
            <p:sp>
              <p:nvSpPr>
                <p:cNvPr id="45" name="Rectangle 44" descr="Slate bar"/>
                <p:cNvSpPr>
                  <a:spLocks noChangeArrowheads="1"/>
                </p:cNvSpPr>
                <p:nvPr/>
              </p:nvSpPr>
              <p:spPr bwMode="auto">
                <a:xfrm rot="10800000" flipH="1">
                  <a:off x="6048440" y="-936481"/>
                  <a:ext cx="196717" cy="3048463"/>
                </a:xfrm>
                <a:prstGeom prst="rect">
                  <a:avLst/>
                </a:prstGeom>
                <a:gradFill flip="none" rotWithShape="1">
                  <a:gsLst>
                    <a:gs pos="0">
                      <a:schemeClr val="accent1">
                        <a:lumMod val="60000"/>
                        <a:lumOff val="40000"/>
                      </a:schemeClr>
                    </a:gs>
                    <a:gs pos="100000">
                      <a:schemeClr val="bg1"/>
                    </a:gs>
                  </a:gsLst>
                  <a:lin ang="0" scaled="1"/>
                  <a:tileRect/>
                </a:gradFill>
                <a:ln w="9525">
                  <a:noFill/>
                  <a:miter lim="800000"/>
                  <a:headEnd/>
                  <a:tailEnd/>
                </a:ln>
                <a:effectLst/>
                <a:extLst/>
              </p:spPr>
              <p:txBody>
                <a:bodyPr wrap="none" anchor="ctr"/>
                <a:lstStyle/>
                <a:p>
                  <a:pPr algn="ctr" eaLnBrk="1" hangingPunct="1"/>
                  <a:endParaRPr lang="en-US" sz="2400">
                    <a:latin typeface="Times New Roman" panose="02020603050405020304" pitchFamily="18" charset="0"/>
                  </a:endParaRPr>
                </a:p>
              </p:txBody>
            </p:sp>
          </p:grpSp>
          <p:sp>
            <p:nvSpPr>
              <p:cNvPr id="42" name="Rectangle 41"/>
              <p:cNvSpPr/>
              <p:nvPr/>
            </p:nvSpPr>
            <p:spPr>
              <a:xfrm>
                <a:off x="646782" y="-5"/>
                <a:ext cx="45719" cy="6858000"/>
              </a:xfrm>
              <a:prstGeom prst="rect">
                <a:avLst/>
              </a:prstGeom>
              <a:solidFill>
                <a:schemeClr val="bg1"/>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grpSp>
      <p:sp>
        <p:nvSpPr>
          <p:cNvPr id="34"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CA734DBA-6852-4C6A-AB8B-E28C0C52CB53}" type="datetime1">
              <a:rPr lang="en-US" smtClean="0"/>
              <a:t>9/6/2016</a:t>
            </a:fld>
            <a:endParaRPr lang="en-US"/>
          </a:p>
        </p:txBody>
      </p:sp>
      <p:sp>
        <p:nvSpPr>
          <p:cNvPr id="35"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36"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
        <p:nvSpPr>
          <p:cNvPr id="37"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8"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17190883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ct val="30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 Id="rId5" Type="http://schemas.openxmlformats.org/officeDocument/2006/relationships/image" Target="../media/image16.emf"/><Relationship Id="rId4" Type="http://schemas.openxmlformats.org/officeDocument/2006/relationships/image" Target="../media/image15.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8" Type="http://schemas.openxmlformats.org/officeDocument/2006/relationships/image" Target="../media/image25.wmf"/><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27.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4.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26.wmf"/><Relationship Id="rId4" Type="http://schemas.openxmlformats.org/officeDocument/2006/relationships/image" Target="../media/image23.wmf"/><Relationship Id="rId9" Type="http://schemas.openxmlformats.org/officeDocument/2006/relationships/oleObject" Target="../embeddings/oleObject4.bin"/><Relationship Id="rId14" Type="http://schemas.openxmlformats.org/officeDocument/2006/relationships/image" Target="../media/image28.wmf"/></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4056115"/>
            <a:ext cx="9144000" cy="524123"/>
          </a:xfrm>
        </p:spPr>
        <p:txBody>
          <a:bodyPr>
            <a:normAutofit/>
          </a:bodyPr>
          <a:lstStyle/>
          <a:p>
            <a:r>
              <a:rPr lang="en-US" dirty="0"/>
              <a:t>Fundamental Spatial </a:t>
            </a:r>
            <a:r>
              <a:rPr lang="en-US"/>
              <a:t>Concepts and Algorithms</a:t>
            </a:r>
            <a:endParaRPr lang="en-US" dirty="0"/>
          </a:p>
          <a:p>
            <a:endParaRPr lang="en-US" dirty="0"/>
          </a:p>
        </p:txBody>
      </p:sp>
      <p:sp>
        <p:nvSpPr>
          <p:cNvPr id="2" name="Title 1"/>
          <p:cNvSpPr>
            <a:spLocks noGrp="1"/>
          </p:cNvSpPr>
          <p:nvPr>
            <p:ph type="ctrTitle"/>
          </p:nvPr>
        </p:nvSpPr>
        <p:spPr/>
        <p:txBody>
          <a:bodyPr>
            <a:normAutofit/>
          </a:bodyPr>
          <a:lstStyle/>
          <a:p>
            <a:r>
              <a:rPr lang="en-US" sz="4500" dirty="0"/>
              <a:t>Introduction to Spatial Computing CSE 5ISC</a:t>
            </a:r>
          </a:p>
        </p:txBody>
      </p:sp>
      <p:sp>
        <p:nvSpPr>
          <p:cNvPr id="4" name="Rectangle 3"/>
          <p:cNvSpPr/>
          <p:nvPr/>
        </p:nvSpPr>
        <p:spPr>
          <a:xfrm>
            <a:off x="20594" y="6519446"/>
            <a:ext cx="12150811" cy="338554"/>
          </a:xfrm>
          <a:prstGeom prst="rect">
            <a:avLst/>
          </a:prstGeom>
        </p:spPr>
        <p:txBody>
          <a:bodyPr wrap="square">
            <a:spAutoFit/>
          </a:bodyPr>
          <a:lstStyle/>
          <a:p>
            <a:r>
              <a:rPr lang="en-US" sz="1600" dirty="0"/>
              <a:t>Some slides adapted from </a:t>
            </a:r>
            <a:r>
              <a:rPr lang="en-US" altLang="en-US" sz="1600" dirty="0" err="1"/>
              <a:t>Worboys</a:t>
            </a:r>
            <a:r>
              <a:rPr lang="en-US" altLang="en-US" sz="1600" dirty="0"/>
              <a:t> and </a:t>
            </a:r>
            <a:r>
              <a:rPr lang="en-US" altLang="en-US" sz="1600" dirty="0" err="1"/>
              <a:t>Duckham</a:t>
            </a:r>
            <a:r>
              <a:rPr lang="en-US" altLang="en-US" sz="1600" dirty="0"/>
              <a:t> (2004) </a:t>
            </a:r>
            <a:r>
              <a:rPr lang="en-US" altLang="en-US" sz="1600" i="1" dirty="0"/>
              <a:t>GIS: A Computing Perspective</a:t>
            </a:r>
            <a:r>
              <a:rPr lang="en-US" altLang="en-US" sz="1600" dirty="0"/>
              <a:t>, Second Edition, CRC Press</a:t>
            </a:r>
          </a:p>
        </p:txBody>
      </p:sp>
    </p:spTree>
    <p:extLst>
      <p:ext uri="{BB962C8B-B14F-4D97-AF65-F5344CB8AC3E}">
        <p14:creationId xmlns:p14="http://schemas.microsoft.com/office/powerpoint/2010/main" val="821985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53338" y="0"/>
            <a:ext cx="9583971" cy="782595"/>
          </a:xfrm>
        </p:spPr>
        <p:txBody>
          <a:bodyPr>
            <a:normAutofit/>
          </a:bodyPr>
          <a:lstStyle/>
          <a:p>
            <a:r>
              <a:rPr lang="en-US" sz="3600" dirty="0"/>
              <a:t>Double Connected Edge List-- Algorithms</a:t>
            </a:r>
          </a:p>
        </p:txBody>
      </p:sp>
      <p:pic>
        <p:nvPicPr>
          <p:cNvPr id="9" name="Picture 10" descr="planar_na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1609" y="2327658"/>
            <a:ext cx="3872204" cy="389167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graphicFrame>
            <p:nvGraphicFramePr>
              <p:cNvPr id="7" name="Group 42"/>
              <p:cNvGraphicFramePr>
                <a:graphicFrameLocks/>
              </p:cNvGraphicFramePr>
              <p:nvPr>
                <p:extLst>
                  <p:ext uri="{D42A27DB-BD31-4B8C-83A1-F6EECF244321}">
                    <p14:modId xmlns:p14="http://schemas.microsoft.com/office/powerpoint/2010/main" val="1610879479"/>
                  </p:ext>
                </p:extLst>
              </p:nvPr>
            </p:nvGraphicFramePr>
            <p:xfrm>
              <a:off x="729310" y="1537254"/>
              <a:ext cx="7910837" cy="5040827"/>
            </p:xfrm>
            <a:graphic>
              <a:graphicData uri="http://schemas.openxmlformats.org/drawingml/2006/table">
                <a:tbl>
                  <a:tblPr/>
                  <a:tblGrid>
                    <a:gridCol w="7910837">
                      <a:extLst>
                        <a:ext uri="{9D8B030D-6E8A-4147-A177-3AD203B41FA5}">
                          <a16:colId xmlns:a16="http://schemas.microsoft.com/office/drawing/2014/main" val="20000"/>
                        </a:ext>
                      </a:extLst>
                    </a:gridCol>
                  </a:tblGrid>
                  <a:tr h="458257">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1" i="0" u="none" strike="noStrike" cap="none" normalizeH="0" baseline="0" dirty="0">
                              <a:ln>
                                <a:noFill/>
                              </a:ln>
                              <a:solidFill>
                                <a:schemeClr val="tx1"/>
                              </a:solidFill>
                              <a:effectLst/>
                              <a:latin typeface="Arial" panose="020B0604020202020204" pitchFamily="34" charset="0"/>
                            </a:rPr>
                            <a:t>Input:</a:t>
                          </a:r>
                          <a:r>
                            <a:rPr kumimoji="0" lang="en-US" altLang="en-US" sz="1900" b="0" i="0" u="none" strike="noStrike" cap="none" normalizeH="0" baseline="0" dirty="0">
                              <a:ln>
                                <a:noFill/>
                              </a:ln>
                              <a:solidFill>
                                <a:schemeClr val="tx1"/>
                              </a:solidFill>
                              <a:effectLst/>
                              <a:latin typeface="Arial" panose="020B0604020202020204" pitchFamily="34" charset="0"/>
                            </a:rPr>
                            <a:t> Area </a:t>
                          </a:r>
                          <a:r>
                            <a:rPr kumimoji="0" lang="en-US" altLang="en-US" sz="1900" b="0" i="1" u="none" strike="noStrike" cap="none" normalizeH="0" baseline="0" dirty="0">
                              <a:ln>
                                <a:noFill/>
                              </a:ln>
                              <a:solidFill>
                                <a:schemeClr val="tx1"/>
                              </a:solidFill>
                              <a:effectLst/>
                              <a:latin typeface="Arial" panose="020B0604020202020204" pitchFamily="34" charset="0"/>
                            </a:rPr>
                            <a:t>X</a:t>
                          </a:r>
                        </a:p>
                      </a:txBody>
                      <a:tcPr marL="90000" marR="90000" marT="0" marB="0" horzOverflow="overflow">
                        <a:lnL cap="flat">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0"/>
                      </a:ext>
                    </a:extLst>
                  </a:tr>
                  <a:tr h="458257">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0" i="0" u="none" strike="noStrike" cap="none" normalizeH="0" baseline="0">
                              <a:ln>
                                <a:noFill/>
                              </a:ln>
                              <a:solidFill>
                                <a:schemeClr val="tx1"/>
                              </a:solidFill>
                              <a:effectLst/>
                              <a:latin typeface="Arial" panose="020B0604020202020204" pitchFamily="34" charset="0"/>
                            </a:rPr>
                            <a:t>1: find some arc </a:t>
                          </a:r>
                          <a:r>
                            <a:rPr kumimoji="0" lang="en-US" altLang="en-US" sz="1900" b="0" i="1" u="none" strike="noStrike" cap="none" normalizeH="0" baseline="0">
                              <a:ln>
                                <a:noFill/>
                              </a:ln>
                              <a:solidFill>
                                <a:schemeClr val="tx1"/>
                              </a:solidFill>
                              <a:effectLst/>
                              <a:latin typeface="Arial" panose="020B0604020202020204" pitchFamily="34" charset="0"/>
                            </a:rPr>
                            <a:t>x</a:t>
                          </a:r>
                          <a:r>
                            <a:rPr kumimoji="0" lang="en-US" altLang="en-US" sz="1900" b="0" i="0" u="none" strike="noStrike" cap="none" normalizeH="0" baseline="0">
                              <a:ln>
                                <a:noFill/>
                              </a:ln>
                              <a:solidFill>
                                <a:schemeClr val="tx1"/>
                              </a:solidFill>
                              <a:effectLst/>
                              <a:latin typeface="Arial" panose="020B0604020202020204" pitchFamily="34" charset="0"/>
                            </a:rPr>
                            <a:t> which bounds </a:t>
                          </a:r>
                          <a:r>
                            <a:rPr kumimoji="0" lang="en-US" altLang="en-US" sz="1900" b="0" i="1" u="none" strike="noStrike" cap="none" normalizeH="0" baseline="0">
                              <a:ln>
                                <a:noFill/>
                              </a:ln>
                              <a:solidFill>
                                <a:schemeClr val="tx1"/>
                              </a:solidFill>
                              <a:effectLst/>
                              <a:latin typeface="Arial" panose="020B0604020202020204" pitchFamily="34" charset="0"/>
                            </a:rPr>
                            <a:t>X</a:t>
                          </a:r>
                        </a:p>
                      </a:txBody>
                      <a:tcPr marL="90000" marR="90000" marT="0" marB="0" horzOverflow="overflow">
                        <a:lnL cap="flat">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458257">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0" i="0" u="none" strike="noStrike" cap="none" normalizeH="0" baseline="0" dirty="0">
                              <a:ln>
                                <a:noFill/>
                              </a:ln>
                              <a:solidFill>
                                <a:schemeClr val="tx1"/>
                              </a:solidFill>
                              <a:effectLst/>
                              <a:latin typeface="Arial" panose="020B0604020202020204" pitchFamily="34" charset="0"/>
                            </a:rPr>
                            <a:t>2: </a:t>
                          </a:r>
                          <a:r>
                            <a:rPr kumimoji="0" lang="en-US" altLang="en-US" sz="1900" b="0" i="1" u="none" strike="noStrike" cap="none" normalizeH="0" baseline="0" dirty="0">
                              <a:ln>
                                <a:noFill/>
                              </a:ln>
                              <a:solidFill>
                                <a:schemeClr val="tx1"/>
                              </a:solidFill>
                              <a:effectLst/>
                              <a:latin typeface="Arial" panose="020B0604020202020204" pitchFamily="34" charset="0"/>
                            </a:rPr>
                            <a:t>arc</a:t>
                          </a:r>
                          <a:r>
                            <a:rPr kumimoji="0" lang="en-US" altLang="en-US" sz="1900" b="0" i="0" u="none" strike="noStrike" cap="none" normalizeH="0" baseline="0" dirty="0">
                              <a:ln>
                                <a:noFill/>
                              </a:ln>
                              <a:solidFill>
                                <a:schemeClr val="tx1"/>
                              </a:solidFill>
                              <a:effectLst/>
                              <a:latin typeface="Arial" panose="020B0604020202020204" pitchFamily="34" charset="0"/>
                            </a:rPr>
                            <a:t> </a:t>
                          </a:r>
                          <a14:m>
                            <m:oMath xmlns:m="http://schemas.openxmlformats.org/officeDocument/2006/math">
                              <m:r>
                                <a:rPr kumimoji="0" lang="en-US" altLang="en-US" sz="1900" b="0" i="1" u="none" strike="noStrike" cap="none" normalizeH="0" baseline="0" smtClean="0">
                                  <a:ln>
                                    <a:noFill/>
                                  </a:ln>
                                  <a:solidFill>
                                    <a:schemeClr val="tx1"/>
                                  </a:solidFill>
                                  <a:effectLst/>
                                  <a:latin typeface="Cambria Math" panose="02040503050406030204" pitchFamily="18" charset="0"/>
                                </a:rPr>
                                <m:t>←</m:t>
                              </m:r>
                            </m:oMath>
                          </a14:m>
                          <a:r>
                            <a:rPr kumimoji="0" lang="en-US" altLang="en-US" sz="1900" b="0" i="0" u="none" strike="noStrike" cap="none" normalizeH="0" baseline="0" dirty="0">
                              <a:ln>
                                <a:noFill/>
                              </a:ln>
                              <a:solidFill>
                                <a:schemeClr val="tx1"/>
                              </a:solidFill>
                              <a:effectLst/>
                              <a:latin typeface="Arial" panose="020B0604020202020204" pitchFamily="34" charset="0"/>
                            </a:rPr>
                            <a:t> </a:t>
                          </a:r>
                          <a:r>
                            <a:rPr kumimoji="0" lang="en-US" altLang="en-US" sz="1900" b="0" i="1" u="none" strike="noStrike" cap="none" normalizeH="0" baseline="0" dirty="0">
                              <a:ln>
                                <a:noFill/>
                              </a:ln>
                              <a:solidFill>
                                <a:schemeClr val="tx1"/>
                              </a:solidFill>
                              <a:effectLst/>
                              <a:latin typeface="Arial" panose="020B0604020202020204" pitchFamily="34" charset="0"/>
                            </a:rPr>
                            <a:t>x</a:t>
                          </a:r>
                        </a:p>
                      </a:txBody>
                      <a:tcPr marL="90000" marR="90000" marT="0" marB="0" horzOverflow="overflow">
                        <a:lnL cap="flat">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458257">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0" i="0" u="none" strike="noStrike" cap="none" normalizeH="0" baseline="0">
                              <a:ln>
                                <a:noFill/>
                              </a:ln>
                              <a:solidFill>
                                <a:schemeClr val="tx1"/>
                              </a:solidFill>
                              <a:effectLst/>
                              <a:latin typeface="Arial" panose="020B0604020202020204" pitchFamily="34" charset="0"/>
                            </a:rPr>
                            <a:t>3: </a:t>
                          </a:r>
                          <a:r>
                            <a:rPr kumimoji="0" lang="en-US" altLang="en-US" sz="1900" b="1" i="0" u="none" strike="noStrike" cap="none" normalizeH="0" baseline="0">
                              <a:ln>
                                <a:noFill/>
                              </a:ln>
                              <a:solidFill>
                                <a:schemeClr val="tx1"/>
                              </a:solidFill>
                              <a:effectLst/>
                              <a:latin typeface="Arial" panose="020B0604020202020204" pitchFamily="34" charset="0"/>
                            </a:rPr>
                            <a:t>repeat</a:t>
                          </a:r>
                        </a:p>
                      </a:txBody>
                      <a:tcPr marL="90000" marR="90000" marT="0" marB="0" horzOverflow="overflow">
                        <a:lnL cap="flat">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458257">
                    <a:tc>
                      <a:txBody>
                        <a:bodyPr/>
                        <a:lstStyle>
                          <a:lvl1pPr defTabSz="444500">
                            <a:spcBef>
                              <a:spcPct val="35000"/>
                            </a:spcBef>
                            <a:spcAft>
                              <a:spcPct val="35000"/>
                            </a:spcAft>
                            <a:defRPr>
                              <a:solidFill>
                                <a:schemeClr val="tx1"/>
                              </a:solidFill>
                              <a:latin typeface="Arial" panose="020B0604020202020204" pitchFamily="34" charset="0"/>
                            </a:defRPr>
                          </a:lvl1pPr>
                          <a:lvl2pPr defTabSz="444500">
                            <a:spcBef>
                              <a:spcPct val="20000"/>
                            </a:spcBef>
                            <a:spcAft>
                              <a:spcPct val="20000"/>
                            </a:spcAft>
                            <a:defRPr sz="1600">
                              <a:solidFill>
                                <a:schemeClr val="tx1"/>
                              </a:solidFill>
                              <a:latin typeface="Arial" panose="020B0604020202020204" pitchFamily="34" charset="0"/>
                            </a:defRPr>
                          </a:lvl2pPr>
                          <a:lvl3pPr defTabSz="444500">
                            <a:spcBef>
                              <a:spcPct val="20000"/>
                            </a:spcBef>
                            <a:defRPr sz="1400">
                              <a:solidFill>
                                <a:schemeClr val="tx1"/>
                              </a:solidFill>
                              <a:latin typeface="Arial" panose="020B0604020202020204" pitchFamily="34" charset="0"/>
                            </a:defRPr>
                          </a:lvl3pPr>
                          <a:lvl4pPr defTabSz="444500">
                            <a:spcBef>
                              <a:spcPct val="20000"/>
                            </a:spcBef>
                            <a:defRPr sz="1600">
                              <a:solidFill>
                                <a:schemeClr val="tx1"/>
                              </a:solidFill>
                              <a:latin typeface="Arial" panose="020B0604020202020204" pitchFamily="34" charset="0"/>
                            </a:defRPr>
                          </a:lvl4pPr>
                          <a:lvl5pPr defTabSz="444500">
                            <a:spcBef>
                              <a:spcPct val="20000"/>
                            </a:spcBef>
                            <a:defRPr sz="1600">
                              <a:solidFill>
                                <a:schemeClr val="tx1"/>
                              </a:solidFill>
                              <a:latin typeface="Arial" panose="020B0604020202020204" pitchFamily="34" charset="0"/>
                            </a:defRPr>
                          </a:lvl5pPr>
                          <a:lvl6pPr defTabSz="444500" fontAlgn="base">
                            <a:spcBef>
                              <a:spcPct val="20000"/>
                            </a:spcBef>
                            <a:spcAft>
                              <a:spcPct val="0"/>
                            </a:spcAft>
                            <a:defRPr sz="1600">
                              <a:solidFill>
                                <a:schemeClr val="tx1"/>
                              </a:solidFill>
                              <a:latin typeface="Arial" panose="020B0604020202020204" pitchFamily="34" charset="0"/>
                            </a:defRPr>
                          </a:lvl6pPr>
                          <a:lvl7pPr defTabSz="444500" fontAlgn="base">
                            <a:spcBef>
                              <a:spcPct val="20000"/>
                            </a:spcBef>
                            <a:spcAft>
                              <a:spcPct val="0"/>
                            </a:spcAft>
                            <a:defRPr sz="1600">
                              <a:solidFill>
                                <a:schemeClr val="tx1"/>
                              </a:solidFill>
                              <a:latin typeface="Arial" panose="020B0604020202020204" pitchFamily="34" charset="0"/>
                            </a:defRPr>
                          </a:lvl7pPr>
                          <a:lvl8pPr defTabSz="444500" fontAlgn="base">
                            <a:spcBef>
                              <a:spcPct val="20000"/>
                            </a:spcBef>
                            <a:spcAft>
                              <a:spcPct val="0"/>
                            </a:spcAft>
                            <a:defRPr sz="1600">
                              <a:solidFill>
                                <a:schemeClr val="tx1"/>
                              </a:solidFill>
                              <a:latin typeface="Arial" panose="020B0604020202020204" pitchFamily="34" charset="0"/>
                            </a:defRPr>
                          </a:lvl8pPr>
                          <a:lvl9pPr defTabSz="444500" fontAlgn="base">
                            <a:spcBef>
                              <a:spcPct val="20000"/>
                            </a:spcBef>
                            <a:spcAft>
                              <a:spcPct val="0"/>
                            </a:spcAft>
                            <a:defRPr sz="1600">
                              <a:solidFill>
                                <a:schemeClr val="tx1"/>
                              </a:solidFill>
                              <a:latin typeface="Arial" panose="020B0604020202020204" pitchFamily="34" charset="0"/>
                            </a:defRPr>
                          </a:lvl9pPr>
                        </a:lstStyle>
                        <a:p>
                          <a:pPr marL="0" marR="0" lvl="0" indent="0" algn="l" defTabSz="444500" rtl="0" eaLnBrk="1" fontAlgn="base" latinLnBrk="0" hangingPunct="1">
                            <a:lnSpc>
                              <a:spcPct val="100000"/>
                            </a:lnSpc>
                            <a:spcBef>
                              <a:spcPct val="0"/>
                            </a:spcBef>
                            <a:spcAft>
                              <a:spcPct val="0"/>
                            </a:spcAft>
                            <a:buClrTx/>
                            <a:buSzTx/>
                            <a:buFontTx/>
                            <a:buNone/>
                            <a:tabLst/>
                          </a:pPr>
                          <a:r>
                            <a:rPr kumimoji="0" lang="en-US" altLang="en-US" sz="1900" b="0" i="0" u="none" strike="noStrike" cap="none" normalizeH="0" baseline="0">
                              <a:ln>
                                <a:noFill/>
                              </a:ln>
                              <a:solidFill>
                                <a:schemeClr val="tx1"/>
                              </a:solidFill>
                              <a:effectLst/>
                              <a:latin typeface="Arial" panose="020B0604020202020204" pitchFamily="34" charset="0"/>
                            </a:rPr>
                            <a:t>4:	store </a:t>
                          </a:r>
                          <a:r>
                            <a:rPr kumimoji="0" lang="en-US" altLang="en-US" sz="1900" b="0" i="1" u="none" strike="noStrike" cap="none" normalizeH="0" baseline="0">
                              <a:ln>
                                <a:noFill/>
                              </a:ln>
                              <a:solidFill>
                                <a:schemeClr val="tx1"/>
                              </a:solidFill>
                              <a:effectLst/>
                              <a:latin typeface="Arial" panose="020B0604020202020204" pitchFamily="34" charset="0"/>
                            </a:rPr>
                            <a:t>arc</a:t>
                          </a:r>
                          <a:r>
                            <a:rPr kumimoji="0" lang="en-US" altLang="en-US" sz="1900" b="0" i="0" u="none" strike="noStrike" cap="none" normalizeH="0" baseline="0">
                              <a:ln>
                                <a:noFill/>
                              </a:ln>
                              <a:solidFill>
                                <a:schemeClr val="tx1"/>
                              </a:solidFill>
                              <a:effectLst/>
                              <a:latin typeface="Arial" panose="020B0604020202020204" pitchFamily="34" charset="0"/>
                            </a:rPr>
                            <a:t> in sequence </a:t>
                          </a:r>
                          <a:r>
                            <a:rPr kumimoji="0" lang="en-US" altLang="en-US" sz="1900" b="0" i="1" u="none" strike="noStrike" cap="none" normalizeH="0" baseline="0">
                              <a:ln>
                                <a:noFill/>
                              </a:ln>
                              <a:solidFill>
                                <a:schemeClr val="tx1"/>
                              </a:solidFill>
                              <a:effectLst/>
                              <a:latin typeface="Arial" panose="020B0604020202020204" pitchFamily="34" charset="0"/>
                            </a:rPr>
                            <a:t>s</a:t>
                          </a:r>
                        </a:p>
                      </a:txBody>
                      <a:tcPr marL="90000" marR="90000" marT="0" marB="0" horzOverflow="overflow">
                        <a:lnL cap="flat">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458257">
                    <a:tc>
                      <a:txBody>
                        <a:bodyPr/>
                        <a:lstStyle>
                          <a:lvl1pPr defTabSz="444500">
                            <a:spcBef>
                              <a:spcPct val="35000"/>
                            </a:spcBef>
                            <a:spcAft>
                              <a:spcPct val="35000"/>
                            </a:spcAft>
                            <a:defRPr>
                              <a:solidFill>
                                <a:schemeClr val="tx1"/>
                              </a:solidFill>
                              <a:latin typeface="Arial" panose="020B0604020202020204" pitchFamily="34" charset="0"/>
                            </a:defRPr>
                          </a:lvl1pPr>
                          <a:lvl2pPr defTabSz="444500">
                            <a:spcBef>
                              <a:spcPct val="20000"/>
                            </a:spcBef>
                            <a:spcAft>
                              <a:spcPct val="20000"/>
                            </a:spcAft>
                            <a:defRPr sz="1600">
                              <a:solidFill>
                                <a:schemeClr val="tx1"/>
                              </a:solidFill>
                              <a:latin typeface="Arial" panose="020B0604020202020204" pitchFamily="34" charset="0"/>
                            </a:defRPr>
                          </a:lvl2pPr>
                          <a:lvl3pPr defTabSz="444500">
                            <a:spcBef>
                              <a:spcPct val="20000"/>
                            </a:spcBef>
                            <a:defRPr sz="1400">
                              <a:solidFill>
                                <a:schemeClr val="tx1"/>
                              </a:solidFill>
                              <a:latin typeface="Arial" panose="020B0604020202020204" pitchFamily="34" charset="0"/>
                            </a:defRPr>
                          </a:lvl3pPr>
                          <a:lvl4pPr defTabSz="444500">
                            <a:spcBef>
                              <a:spcPct val="20000"/>
                            </a:spcBef>
                            <a:defRPr sz="1600">
                              <a:solidFill>
                                <a:schemeClr val="tx1"/>
                              </a:solidFill>
                              <a:latin typeface="Arial" panose="020B0604020202020204" pitchFamily="34" charset="0"/>
                            </a:defRPr>
                          </a:lvl4pPr>
                          <a:lvl5pPr defTabSz="444500">
                            <a:spcBef>
                              <a:spcPct val="20000"/>
                            </a:spcBef>
                            <a:defRPr sz="1600">
                              <a:solidFill>
                                <a:schemeClr val="tx1"/>
                              </a:solidFill>
                              <a:latin typeface="Arial" panose="020B0604020202020204" pitchFamily="34" charset="0"/>
                            </a:defRPr>
                          </a:lvl5pPr>
                          <a:lvl6pPr defTabSz="444500" fontAlgn="base">
                            <a:spcBef>
                              <a:spcPct val="20000"/>
                            </a:spcBef>
                            <a:spcAft>
                              <a:spcPct val="0"/>
                            </a:spcAft>
                            <a:defRPr sz="1600">
                              <a:solidFill>
                                <a:schemeClr val="tx1"/>
                              </a:solidFill>
                              <a:latin typeface="Arial" panose="020B0604020202020204" pitchFamily="34" charset="0"/>
                            </a:defRPr>
                          </a:lvl6pPr>
                          <a:lvl7pPr defTabSz="444500" fontAlgn="base">
                            <a:spcBef>
                              <a:spcPct val="20000"/>
                            </a:spcBef>
                            <a:spcAft>
                              <a:spcPct val="0"/>
                            </a:spcAft>
                            <a:defRPr sz="1600">
                              <a:solidFill>
                                <a:schemeClr val="tx1"/>
                              </a:solidFill>
                              <a:latin typeface="Arial" panose="020B0604020202020204" pitchFamily="34" charset="0"/>
                            </a:defRPr>
                          </a:lvl7pPr>
                          <a:lvl8pPr defTabSz="444500" fontAlgn="base">
                            <a:spcBef>
                              <a:spcPct val="20000"/>
                            </a:spcBef>
                            <a:spcAft>
                              <a:spcPct val="0"/>
                            </a:spcAft>
                            <a:defRPr sz="1600">
                              <a:solidFill>
                                <a:schemeClr val="tx1"/>
                              </a:solidFill>
                              <a:latin typeface="Arial" panose="020B0604020202020204" pitchFamily="34" charset="0"/>
                            </a:defRPr>
                          </a:lvl8pPr>
                          <a:lvl9pPr defTabSz="444500" fontAlgn="base">
                            <a:spcBef>
                              <a:spcPct val="20000"/>
                            </a:spcBef>
                            <a:spcAft>
                              <a:spcPct val="0"/>
                            </a:spcAft>
                            <a:defRPr sz="1600">
                              <a:solidFill>
                                <a:schemeClr val="tx1"/>
                              </a:solidFill>
                              <a:latin typeface="Arial" panose="020B0604020202020204" pitchFamily="34" charset="0"/>
                            </a:defRPr>
                          </a:lvl9pPr>
                        </a:lstStyle>
                        <a:p>
                          <a:pPr marL="0" marR="0" lvl="0" indent="0" algn="l" defTabSz="444500" rtl="0" eaLnBrk="1" fontAlgn="base" latinLnBrk="0" hangingPunct="1">
                            <a:lnSpc>
                              <a:spcPct val="100000"/>
                            </a:lnSpc>
                            <a:spcBef>
                              <a:spcPct val="0"/>
                            </a:spcBef>
                            <a:spcAft>
                              <a:spcPct val="0"/>
                            </a:spcAft>
                            <a:buClrTx/>
                            <a:buSzTx/>
                            <a:buFontTx/>
                            <a:buNone/>
                            <a:tabLst/>
                          </a:pPr>
                          <a:r>
                            <a:rPr kumimoji="0" lang="en-US" altLang="en-US" sz="1900" b="0" i="0" u="none" strike="noStrike" cap="none" normalizeH="0" baseline="0">
                              <a:ln>
                                <a:noFill/>
                              </a:ln>
                              <a:solidFill>
                                <a:schemeClr val="tx1"/>
                              </a:solidFill>
                              <a:effectLst/>
                              <a:latin typeface="Arial" panose="020B0604020202020204" pitchFamily="34" charset="0"/>
                            </a:rPr>
                            <a:t>5:	</a:t>
                          </a:r>
                          <a:r>
                            <a:rPr kumimoji="0" lang="en-US" altLang="en-US" sz="1900" b="1" i="0" u="none" strike="noStrike" cap="none" normalizeH="0" baseline="0">
                              <a:ln>
                                <a:noFill/>
                              </a:ln>
                              <a:solidFill>
                                <a:schemeClr val="tx1"/>
                              </a:solidFill>
                              <a:effectLst/>
                              <a:latin typeface="Arial" panose="020B0604020202020204" pitchFamily="34" charset="0"/>
                            </a:rPr>
                            <a:t>if</a:t>
                          </a:r>
                          <a:r>
                            <a:rPr kumimoji="0" lang="en-US" altLang="en-US" sz="1900" b="0" i="1" u="none" strike="noStrike" cap="none" normalizeH="0" baseline="0">
                              <a:ln>
                                <a:noFill/>
                              </a:ln>
                              <a:solidFill>
                                <a:schemeClr val="tx1"/>
                              </a:solidFill>
                              <a:effectLst/>
                              <a:latin typeface="Arial" panose="020B0604020202020204" pitchFamily="34" charset="0"/>
                            </a:rPr>
                            <a:t> left_area</a:t>
                          </a:r>
                          <a:r>
                            <a:rPr kumimoji="0" lang="en-US" altLang="en-US" sz="1900" b="0" i="0" u="none" strike="noStrike" cap="none" normalizeH="0" baseline="0">
                              <a:ln>
                                <a:noFill/>
                              </a:ln>
                              <a:solidFill>
                                <a:schemeClr val="tx1"/>
                              </a:solidFill>
                              <a:effectLst/>
                              <a:latin typeface="Arial" panose="020B0604020202020204" pitchFamily="34" charset="0"/>
                            </a:rPr>
                            <a:t>(</a:t>
                          </a:r>
                          <a:r>
                            <a:rPr kumimoji="0" lang="en-US" altLang="en-US" sz="1900" b="0" i="1" u="none" strike="noStrike" cap="none" normalizeH="0" baseline="0">
                              <a:ln>
                                <a:noFill/>
                              </a:ln>
                              <a:solidFill>
                                <a:schemeClr val="tx1"/>
                              </a:solidFill>
                              <a:effectLst/>
                              <a:latin typeface="Arial" panose="020B0604020202020204" pitchFamily="34" charset="0"/>
                            </a:rPr>
                            <a:t>arc</a:t>
                          </a:r>
                          <a:r>
                            <a:rPr kumimoji="0" lang="en-US" altLang="en-US" sz="1900" b="0" i="0" u="none" strike="noStrike" cap="none" normalizeH="0" baseline="0">
                              <a:ln>
                                <a:noFill/>
                              </a:ln>
                              <a:solidFill>
                                <a:schemeClr val="tx1"/>
                              </a:solidFill>
                              <a:effectLst/>
                              <a:latin typeface="Arial" panose="020B0604020202020204" pitchFamily="34" charset="0"/>
                            </a:rPr>
                            <a:t>) = </a:t>
                          </a:r>
                          <a:r>
                            <a:rPr kumimoji="0" lang="en-US" altLang="en-US" sz="1900" b="0" i="1" u="none" strike="noStrike" cap="none" normalizeH="0" baseline="0">
                              <a:ln>
                                <a:noFill/>
                              </a:ln>
                              <a:solidFill>
                                <a:schemeClr val="tx1"/>
                              </a:solidFill>
                              <a:effectLst/>
                              <a:latin typeface="Arial" panose="020B0604020202020204" pitchFamily="34" charset="0"/>
                            </a:rPr>
                            <a:t>X</a:t>
                          </a:r>
                          <a:r>
                            <a:rPr kumimoji="0" lang="en-US" altLang="en-US" sz="1900" b="0" i="0" u="none" strike="noStrike" cap="none" normalizeH="0" baseline="0">
                              <a:ln>
                                <a:noFill/>
                              </a:ln>
                              <a:solidFill>
                                <a:schemeClr val="tx1"/>
                              </a:solidFill>
                              <a:effectLst/>
                              <a:latin typeface="Arial" panose="020B0604020202020204" pitchFamily="34" charset="0"/>
                            </a:rPr>
                            <a:t> </a:t>
                          </a:r>
                          <a:r>
                            <a:rPr kumimoji="0" lang="en-US" altLang="en-US" sz="1900" b="1" i="0" u="none" strike="noStrike" cap="none" normalizeH="0" baseline="0">
                              <a:ln>
                                <a:noFill/>
                              </a:ln>
                              <a:solidFill>
                                <a:schemeClr val="tx1"/>
                              </a:solidFill>
                              <a:effectLst/>
                              <a:latin typeface="Arial" panose="020B0604020202020204" pitchFamily="34" charset="0"/>
                            </a:rPr>
                            <a:t>then</a:t>
                          </a:r>
                        </a:p>
                      </a:txBody>
                      <a:tcPr marL="90000" marR="90000" marT="0" marB="0" horzOverflow="overflow">
                        <a:lnL cap="flat">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458257">
                    <a:tc>
                      <a:txBody>
                        <a:bodyPr/>
                        <a:lstStyle>
                          <a:lvl1pPr defTabSz="444500">
                            <a:spcBef>
                              <a:spcPct val="35000"/>
                            </a:spcBef>
                            <a:spcAft>
                              <a:spcPct val="35000"/>
                            </a:spcAft>
                            <a:defRPr>
                              <a:solidFill>
                                <a:schemeClr val="tx1"/>
                              </a:solidFill>
                              <a:latin typeface="Arial" panose="020B0604020202020204" pitchFamily="34" charset="0"/>
                            </a:defRPr>
                          </a:lvl1pPr>
                          <a:lvl2pPr defTabSz="444500">
                            <a:spcBef>
                              <a:spcPct val="20000"/>
                            </a:spcBef>
                            <a:spcAft>
                              <a:spcPct val="20000"/>
                            </a:spcAft>
                            <a:defRPr sz="1600">
                              <a:solidFill>
                                <a:schemeClr val="tx1"/>
                              </a:solidFill>
                              <a:latin typeface="Arial" panose="020B0604020202020204" pitchFamily="34" charset="0"/>
                            </a:defRPr>
                          </a:lvl2pPr>
                          <a:lvl3pPr defTabSz="444500">
                            <a:spcBef>
                              <a:spcPct val="20000"/>
                            </a:spcBef>
                            <a:defRPr sz="1400">
                              <a:solidFill>
                                <a:schemeClr val="tx1"/>
                              </a:solidFill>
                              <a:latin typeface="Arial" panose="020B0604020202020204" pitchFamily="34" charset="0"/>
                            </a:defRPr>
                          </a:lvl3pPr>
                          <a:lvl4pPr defTabSz="444500">
                            <a:spcBef>
                              <a:spcPct val="20000"/>
                            </a:spcBef>
                            <a:defRPr sz="1600">
                              <a:solidFill>
                                <a:schemeClr val="tx1"/>
                              </a:solidFill>
                              <a:latin typeface="Arial" panose="020B0604020202020204" pitchFamily="34" charset="0"/>
                            </a:defRPr>
                          </a:lvl4pPr>
                          <a:lvl5pPr defTabSz="444500">
                            <a:spcBef>
                              <a:spcPct val="20000"/>
                            </a:spcBef>
                            <a:defRPr sz="1600">
                              <a:solidFill>
                                <a:schemeClr val="tx1"/>
                              </a:solidFill>
                              <a:latin typeface="Arial" panose="020B0604020202020204" pitchFamily="34" charset="0"/>
                            </a:defRPr>
                          </a:lvl5pPr>
                          <a:lvl6pPr defTabSz="444500" fontAlgn="base">
                            <a:spcBef>
                              <a:spcPct val="20000"/>
                            </a:spcBef>
                            <a:spcAft>
                              <a:spcPct val="0"/>
                            </a:spcAft>
                            <a:defRPr sz="1600">
                              <a:solidFill>
                                <a:schemeClr val="tx1"/>
                              </a:solidFill>
                              <a:latin typeface="Arial" panose="020B0604020202020204" pitchFamily="34" charset="0"/>
                            </a:defRPr>
                          </a:lvl6pPr>
                          <a:lvl7pPr defTabSz="444500" fontAlgn="base">
                            <a:spcBef>
                              <a:spcPct val="20000"/>
                            </a:spcBef>
                            <a:spcAft>
                              <a:spcPct val="0"/>
                            </a:spcAft>
                            <a:defRPr sz="1600">
                              <a:solidFill>
                                <a:schemeClr val="tx1"/>
                              </a:solidFill>
                              <a:latin typeface="Arial" panose="020B0604020202020204" pitchFamily="34" charset="0"/>
                            </a:defRPr>
                          </a:lvl7pPr>
                          <a:lvl8pPr defTabSz="444500" fontAlgn="base">
                            <a:spcBef>
                              <a:spcPct val="20000"/>
                            </a:spcBef>
                            <a:spcAft>
                              <a:spcPct val="0"/>
                            </a:spcAft>
                            <a:defRPr sz="1600">
                              <a:solidFill>
                                <a:schemeClr val="tx1"/>
                              </a:solidFill>
                              <a:latin typeface="Arial" panose="020B0604020202020204" pitchFamily="34" charset="0"/>
                            </a:defRPr>
                          </a:lvl8pPr>
                          <a:lvl9pPr defTabSz="444500" fontAlgn="base">
                            <a:spcBef>
                              <a:spcPct val="20000"/>
                            </a:spcBef>
                            <a:spcAft>
                              <a:spcPct val="0"/>
                            </a:spcAft>
                            <a:defRPr sz="1600">
                              <a:solidFill>
                                <a:schemeClr val="tx1"/>
                              </a:solidFill>
                              <a:latin typeface="Arial" panose="020B0604020202020204" pitchFamily="34" charset="0"/>
                            </a:defRPr>
                          </a:lvl9pPr>
                        </a:lstStyle>
                        <a:p>
                          <a:pPr marL="0" marR="0" lvl="0" indent="0" algn="l" defTabSz="444500" rtl="0" eaLnBrk="1" fontAlgn="base" latinLnBrk="0" hangingPunct="1">
                            <a:lnSpc>
                              <a:spcPct val="100000"/>
                            </a:lnSpc>
                            <a:spcBef>
                              <a:spcPct val="0"/>
                            </a:spcBef>
                            <a:spcAft>
                              <a:spcPct val="0"/>
                            </a:spcAft>
                            <a:buClrTx/>
                            <a:buSzTx/>
                            <a:buFontTx/>
                            <a:buNone/>
                            <a:tabLst/>
                          </a:pPr>
                          <a:r>
                            <a:rPr kumimoji="0" lang="en-US" altLang="en-US" sz="1900" b="0" i="0" u="none" strike="noStrike" cap="none" normalizeH="0" baseline="0" dirty="0">
                              <a:ln>
                                <a:noFill/>
                              </a:ln>
                              <a:solidFill>
                                <a:schemeClr val="tx1"/>
                              </a:solidFill>
                              <a:effectLst/>
                              <a:latin typeface="Arial" panose="020B0604020202020204" pitchFamily="34" charset="0"/>
                            </a:rPr>
                            <a:t>6:		</a:t>
                          </a:r>
                          <a:r>
                            <a:rPr kumimoji="0" lang="en-US" altLang="en-US" sz="1900" b="0" i="1" u="none" strike="noStrike" cap="none" normalizeH="0" baseline="0" dirty="0">
                              <a:ln>
                                <a:noFill/>
                              </a:ln>
                              <a:solidFill>
                                <a:schemeClr val="tx1"/>
                              </a:solidFill>
                              <a:effectLst/>
                              <a:latin typeface="Arial" panose="020B0604020202020204" pitchFamily="34" charset="0"/>
                            </a:rPr>
                            <a:t>arc</a:t>
                          </a:r>
                          <a:r>
                            <a:rPr kumimoji="0" lang="en-US" altLang="en-US" sz="1900" b="0" i="0" u="none" strike="noStrike" cap="none" normalizeH="0" baseline="0" dirty="0">
                              <a:ln>
                                <a:noFill/>
                              </a:ln>
                              <a:solidFill>
                                <a:schemeClr val="tx1"/>
                              </a:solidFill>
                              <a:effectLst/>
                              <a:latin typeface="Arial" panose="020B0604020202020204" pitchFamily="34" charset="0"/>
                            </a:rPr>
                            <a:t> </a:t>
                          </a:r>
                          <a14:m>
                            <m:oMath xmlns:m="http://schemas.openxmlformats.org/officeDocument/2006/math">
                              <m:r>
                                <a:rPr kumimoji="0" lang="en-US" altLang="en-US" sz="1900" b="0" i="1" u="none" strike="noStrike" cap="none" normalizeH="0" baseline="0" smtClean="0">
                                  <a:ln>
                                    <a:noFill/>
                                  </a:ln>
                                  <a:solidFill>
                                    <a:schemeClr val="tx1"/>
                                  </a:solidFill>
                                  <a:effectLst/>
                                  <a:latin typeface="Cambria Math" panose="02040503050406030204" pitchFamily="18" charset="0"/>
                                </a:rPr>
                                <m:t>←</m:t>
                              </m:r>
                            </m:oMath>
                          </a14:m>
                          <a:r>
                            <a:rPr kumimoji="0" lang="en-US" altLang="en-US" sz="1900" b="0" i="0" u="none" strike="noStrike" cap="none" normalizeH="0" baseline="0" dirty="0">
                              <a:ln>
                                <a:noFill/>
                              </a:ln>
                              <a:solidFill>
                                <a:schemeClr val="tx1"/>
                              </a:solidFill>
                              <a:effectLst/>
                              <a:latin typeface="Arial" panose="020B0604020202020204" pitchFamily="34" charset="0"/>
                            </a:rPr>
                            <a:t> </a:t>
                          </a:r>
                          <a:r>
                            <a:rPr kumimoji="0" lang="en-US" altLang="en-US" sz="1900" b="0" i="1" u="none" strike="noStrike" cap="none" normalizeH="0" baseline="0" dirty="0" err="1">
                              <a:ln>
                                <a:noFill/>
                              </a:ln>
                              <a:solidFill>
                                <a:schemeClr val="tx1"/>
                              </a:solidFill>
                              <a:effectLst/>
                              <a:latin typeface="Arial" panose="020B0604020202020204" pitchFamily="34" charset="0"/>
                            </a:rPr>
                            <a:t>previous_arc</a:t>
                          </a:r>
                          <a:r>
                            <a:rPr kumimoji="0" lang="en-US" altLang="en-US" sz="1900" b="0" i="0" u="none" strike="noStrike" cap="none" normalizeH="0" baseline="0" dirty="0">
                              <a:ln>
                                <a:noFill/>
                              </a:ln>
                              <a:solidFill>
                                <a:schemeClr val="tx1"/>
                              </a:solidFill>
                              <a:effectLst/>
                              <a:latin typeface="Arial" panose="020B0604020202020204" pitchFamily="34" charset="0"/>
                            </a:rPr>
                            <a:t> (</a:t>
                          </a:r>
                          <a:r>
                            <a:rPr kumimoji="0" lang="en-US" altLang="en-US" sz="1900" b="0" i="1" u="none" strike="noStrike" cap="none" normalizeH="0" baseline="0" dirty="0">
                              <a:ln>
                                <a:noFill/>
                              </a:ln>
                              <a:solidFill>
                                <a:schemeClr val="tx1"/>
                              </a:solidFill>
                              <a:effectLst/>
                              <a:latin typeface="Arial" panose="020B0604020202020204" pitchFamily="34" charset="0"/>
                            </a:rPr>
                            <a:t>arc</a:t>
                          </a:r>
                          <a:r>
                            <a:rPr kumimoji="0" lang="en-US" altLang="en-US" sz="1900" b="0" i="0" u="none" strike="noStrike" cap="none" normalizeH="0" baseline="0" dirty="0">
                              <a:ln>
                                <a:noFill/>
                              </a:ln>
                              <a:solidFill>
                                <a:schemeClr val="tx1"/>
                              </a:solidFill>
                              <a:effectLst/>
                              <a:latin typeface="Arial" panose="020B0604020202020204" pitchFamily="34" charset="0"/>
                            </a:rPr>
                            <a:t>)</a:t>
                          </a:r>
                        </a:p>
                      </a:txBody>
                      <a:tcPr marL="90000" marR="90000" marT="0" marB="0" horzOverflow="overflow">
                        <a:lnL cap="flat">
                          <a:noFill/>
                        </a:lnL>
                        <a:lnR cap="flat">
                          <a:noFill/>
                        </a:lnR>
                        <a:lnT>
                          <a:noFill/>
                        </a:lnT>
                        <a:lnB>
                          <a:noFill/>
                        </a:lnB>
                        <a:lnTlToBr>
                          <a:noFill/>
                        </a:lnTlToBr>
                        <a:lnBlToTr>
                          <a:noFill/>
                        </a:lnBlToTr>
                        <a:noFill/>
                      </a:tcPr>
                    </a:tc>
                    <a:extLst>
                      <a:ext uri="{0D108BD9-81ED-4DB2-BD59-A6C34878D82A}">
                        <a16:rowId xmlns:a16="http://schemas.microsoft.com/office/drawing/2014/main" val="10006"/>
                      </a:ext>
                    </a:extLst>
                  </a:tr>
                  <a:tr h="458257">
                    <a:tc>
                      <a:txBody>
                        <a:bodyPr/>
                        <a:lstStyle>
                          <a:lvl1pPr defTabSz="444500">
                            <a:spcBef>
                              <a:spcPct val="35000"/>
                            </a:spcBef>
                            <a:spcAft>
                              <a:spcPct val="35000"/>
                            </a:spcAft>
                            <a:defRPr>
                              <a:solidFill>
                                <a:schemeClr val="tx1"/>
                              </a:solidFill>
                              <a:latin typeface="Arial" panose="020B0604020202020204" pitchFamily="34" charset="0"/>
                            </a:defRPr>
                          </a:lvl1pPr>
                          <a:lvl2pPr defTabSz="444500">
                            <a:spcBef>
                              <a:spcPct val="20000"/>
                            </a:spcBef>
                            <a:spcAft>
                              <a:spcPct val="20000"/>
                            </a:spcAft>
                            <a:defRPr sz="1600">
                              <a:solidFill>
                                <a:schemeClr val="tx1"/>
                              </a:solidFill>
                              <a:latin typeface="Arial" panose="020B0604020202020204" pitchFamily="34" charset="0"/>
                            </a:defRPr>
                          </a:lvl2pPr>
                          <a:lvl3pPr defTabSz="444500">
                            <a:spcBef>
                              <a:spcPct val="20000"/>
                            </a:spcBef>
                            <a:defRPr sz="1400">
                              <a:solidFill>
                                <a:schemeClr val="tx1"/>
                              </a:solidFill>
                              <a:latin typeface="Arial" panose="020B0604020202020204" pitchFamily="34" charset="0"/>
                            </a:defRPr>
                          </a:lvl3pPr>
                          <a:lvl4pPr defTabSz="444500">
                            <a:spcBef>
                              <a:spcPct val="20000"/>
                            </a:spcBef>
                            <a:defRPr sz="1600">
                              <a:solidFill>
                                <a:schemeClr val="tx1"/>
                              </a:solidFill>
                              <a:latin typeface="Arial" panose="020B0604020202020204" pitchFamily="34" charset="0"/>
                            </a:defRPr>
                          </a:lvl4pPr>
                          <a:lvl5pPr defTabSz="444500">
                            <a:spcBef>
                              <a:spcPct val="20000"/>
                            </a:spcBef>
                            <a:defRPr sz="1600">
                              <a:solidFill>
                                <a:schemeClr val="tx1"/>
                              </a:solidFill>
                              <a:latin typeface="Arial" panose="020B0604020202020204" pitchFamily="34" charset="0"/>
                            </a:defRPr>
                          </a:lvl5pPr>
                          <a:lvl6pPr defTabSz="444500" fontAlgn="base">
                            <a:spcBef>
                              <a:spcPct val="20000"/>
                            </a:spcBef>
                            <a:spcAft>
                              <a:spcPct val="0"/>
                            </a:spcAft>
                            <a:defRPr sz="1600">
                              <a:solidFill>
                                <a:schemeClr val="tx1"/>
                              </a:solidFill>
                              <a:latin typeface="Arial" panose="020B0604020202020204" pitchFamily="34" charset="0"/>
                            </a:defRPr>
                          </a:lvl6pPr>
                          <a:lvl7pPr defTabSz="444500" fontAlgn="base">
                            <a:spcBef>
                              <a:spcPct val="20000"/>
                            </a:spcBef>
                            <a:spcAft>
                              <a:spcPct val="0"/>
                            </a:spcAft>
                            <a:defRPr sz="1600">
                              <a:solidFill>
                                <a:schemeClr val="tx1"/>
                              </a:solidFill>
                              <a:latin typeface="Arial" panose="020B0604020202020204" pitchFamily="34" charset="0"/>
                            </a:defRPr>
                          </a:lvl7pPr>
                          <a:lvl8pPr defTabSz="444500" fontAlgn="base">
                            <a:spcBef>
                              <a:spcPct val="20000"/>
                            </a:spcBef>
                            <a:spcAft>
                              <a:spcPct val="0"/>
                            </a:spcAft>
                            <a:defRPr sz="1600">
                              <a:solidFill>
                                <a:schemeClr val="tx1"/>
                              </a:solidFill>
                              <a:latin typeface="Arial" panose="020B0604020202020204" pitchFamily="34" charset="0"/>
                            </a:defRPr>
                          </a:lvl8pPr>
                          <a:lvl9pPr defTabSz="444500" fontAlgn="base">
                            <a:spcBef>
                              <a:spcPct val="20000"/>
                            </a:spcBef>
                            <a:spcAft>
                              <a:spcPct val="0"/>
                            </a:spcAft>
                            <a:defRPr sz="1600">
                              <a:solidFill>
                                <a:schemeClr val="tx1"/>
                              </a:solidFill>
                              <a:latin typeface="Arial" panose="020B0604020202020204" pitchFamily="34" charset="0"/>
                            </a:defRPr>
                          </a:lvl9pPr>
                        </a:lstStyle>
                        <a:p>
                          <a:pPr marL="0" marR="0" lvl="0" indent="0" algn="l" defTabSz="444500" rtl="0" eaLnBrk="1" fontAlgn="base" latinLnBrk="0" hangingPunct="1">
                            <a:lnSpc>
                              <a:spcPct val="100000"/>
                            </a:lnSpc>
                            <a:spcBef>
                              <a:spcPct val="0"/>
                            </a:spcBef>
                            <a:spcAft>
                              <a:spcPct val="0"/>
                            </a:spcAft>
                            <a:buClrTx/>
                            <a:buSzTx/>
                            <a:buFontTx/>
                            <a:buNone/>
                            <a:tabLst/>
                          </a:pPr>
                          <a:r>
                            <a:rPr kumimoji="0" lang="en-US" altLang="en-US" sz="1900" b="0" i="0" u="none" strike="noStrike" cap="none" normalizeH="0" baseline="0">
                              <a:ln>
                                <a:noFill/>
                              </a:ln>
                              <a:solidFill>
                                <a:schemeClr val="tx1"/>
                              </a:solidFill>
                              <a:effectLst/>
                              <a:latin typeface="Arial" panose="020B0604020202020204" pitchFamily="34" charset="0"/>
                            </a:rPr>
                            <a:t>7:	</a:t>
                          </a:r>
                          <a:r>
                            <a:rPr kumimoji="0" lang="en-US" altLang="en-US" sz="1900" b="1" i="0" u="none" strike="noStrike" cap="none" normalizeH="0" baseline="0">
                              <a:ln>
                                <a:noFill/>
                              </a:ln>
                              <a:solidFill>
                                <a:schemeClr val="tx1"/>
                              </a:solidFill>
                              <a:effectLst/>
                              <a:latin typeface="Arial" panose="020B0604020202020204" pitchFamily="34" charset="0"/>
                            </a:rPr>
                            <a:t>else</a:t>
                          </a:r>
                        </a:p>
                      </a:txBody>
                      <a:tcPr marL="90000" marR="90000" marT="0" marB="0" horzOverflow="overflow">
                        <a:lnL cap="flat">
                          <a:noFill/>
                        </a:lnL>
                        <a:lnR cap="flat">
                          <a:noFill/>
                        </a:lnR>
                        <a:lnT>
                          <a:noFill/>
                        </a:lnT>
                        <a:lnB>
                          <a:noFill/>
                        </a:lnB>
                        <a:lnTlToBr>
                          <a:noFill/>
                        </a:lnTlToBr>
                        <a:lnBlToTr>
                          <a:noFill/>
                        </a:lnBlToTr>
                        <a:noFill/>
                      </a:tcPr>
                    </a:tc>
                    <a:extLst>
                      <a:ext uri="{0D108BD9-81ED-4DB2-BD59-A6C34878D82A}">
                        <a16:rowId xmlns:a16="http://schemas.microsoft.com/office/drawing/2014/main" val="10007"/>
                      </a:ext>
                    </a:extLst>
                  </a:tr>
                  <a:tr h="458257">
                    <a:tc>
                      <a:txBody>
                        <a:bodyPr/>
                        <a:lstStyle>
                          <a:lvl1pPr defTabSz="444500">
                            <a:spcBef>
                              <a:spcPct val="35000"/>
                            </a:spcBef>
                            <a:spcAft>
                              <a:spcPct val="35000"/>
                            </a:spcAft>
                            <a:defRPr>
                              <a:solidFill>
                                <a:schemeClr val="tx1"/>
                              </a:solidFill>
                              <a:latin typeface="Arial" panose="020B0604020202020204" pitchFamily="34" charset="0"/>
                            </a:defRPr>
                          </a:lvl1pPr>
                          <a:lvl2pPr defTabSz="444500">
                            <a:spcBef>
                              <a:spcPct val="20000"/>
                            </a:spcBef>
                            <a:spcAft>
                              <a:spcPct val="20000"/>
                            </a:spcAft>
                            <a:defRPr sz="1600">
                              <a:solidFill>
                                <a:schemeClr val="tx1"/>
                              </a:solidFill>
                              <a:latin typeface="Arial" panose="020B0604020202020204" pitchFamily="34" charset="0"/>
                            </a:defRPr>
                          </a:lvl2pPr>
                          <a:lvl3pPr defTabSz="444500">
                            <a:spcBef>
                              <a:spcPct val="20000"/>
                            </a:spcBef>
                            <a:defRPr sz="1400">
                              <a:solidFill>
                                <a:schemeClr val="tx1"/>
                              </a:solidFill>
                              <a:latin typeface="Arial" panose="020B0604020202020204" pitchFamily="34" charset="0"/>
                            </a:defRPr>
                          </a:lvl3pPr>
                          <a:lvl4pPr defTabSz="444500">
                            <a:spcBef>
                              <a:spcPct val="20000"/>
                            </a:spcBef>
                            <a:defRPr sz="1600">
                              <a:solidFill>
                                <a:schemeClr val="tx1"/>
                              </a:solidFill>
                              <a:latin typeface="Arial" panose="020B0604020202020204" pitchFamily="34" charset="0"/>
                            </a:defRPr>
                          </a:lvl4pPr>
                          <a:lvl5pPr defTabSz="444500">
                            <a:spcBef>
                              <a:spcPct val="20000"/>
                            </a:spcBef>
                            <a:defRPr sz="1600">
                              <a:solidFill>
                                <a:schemeClr val="tx1"/>
                              </a:solidFill>
                              <a:latin typeface="Arial" panose="020B0604020202020204" pitchFamily="34" charset="0"/>
                            </a:defRPr>
                          </a:lvl5pPr>
                          <a:lvl6pPr defTabSz="444500" fontAlgn="base">
                            <a:spcBef>
                              <a:spcPct val="20000"/>
                            </a:spcBef>
                            <a:spcAft>
                              <a:spcPct val="0"/>
                            </a:spcAft>
                            <a:defRPr sz="1600">
                              <a:solidFill>
                                <a:schemeClr val="tx1"/>
                              </a:solidFill>
                              <a:latin typeface="Arial" panose="020B0604020202020204" pitchFamily="34" charset="0"/>
                            </a:defRPr>
                          </a:lvl6pPr>
                          <a:lvl7pPr defTabSz="444500" fontAlgn="base">
                            <a:spcBef>
                              <a:spcPct val="20000"/>
                            </a:spcBef>
                            <a:spcAft>
                              <a:spcPct val="0"/>
                            </a:spcAft>
                            <a:defRPr sz="1600">
                              <a:solidFill>
                                <a:schemeClr val="tx1"/>
                              </a:solidFill>
                              <a:latin typeface="Arial" panose="020B0604020202020204" pitchFamily="34" charset="0"/>
                            </a:defRPr>
                          </a:lvl7pPr>
                          <a:lvl8pPr defTabSz="444500" fontAlgn="base">
                            <a:spcBef>
                              <a:spcPct val="20000"/>
                            </a:spcBef>
                            <a:spcAft>
                              <a:spcPct val="0"/>
                            </a:spcAft>
                            <a:defRPr sz="1600">
                              <a:solidFill>
                                <a:schemeClr val="tx1"/>
                              </a:solidFill>
                              <a:latin typeface="Arial" panose="020B0604020202020204" pitchFamily="34" charset="0"/>
                            </a:defRPr>
                          </a:lvl8pPr>
                          <a:lvl9pPr defTabSz="444500" fontAlgn="base">
                            <a:spcBef>
                              <a:spcPct val="20000"/>
                            </a:spcBef>
                            <a:spcAft>
                              <a:spcPct val="0"/>
                            </a:spcAft>
                            <a:defRPr sz="1600">
                              <a:solidFill>
                                <a:schemeClr val="tx1"/>
                              </a:solidFill>
                              <a:latin typeface="Arial" panose="020B0604020202020204" pitchFamily="34" charset="0"/>
                            </a:defRPr>
                          </a:lvl9pPr>
                        </a:lstStyle>
                        <a:p>
                          <a:pPr marL="0" marR="0" lvl="0" indent="0" algn="l" defTabSz="444500" rtl="0" eaLnBrk="1" fontAlgn="base" latinLnBrk="0" hangingPunct="1">
                            <a:lnSpc>
                              <a:spcPct val="100000"/>
                            </a:lnSpc>
                            <a:spcBef>
                              <a:spcPct val="0"/>
                            </a:spcBef>
                            <a:spcAft>
                              <a:spcPct val="0"/>
                            </a:spcAft>
                            <a:buClrTx/>
                            <a:buSzTx/>
                            <a:buFontTx/>
                            <a:buNone/>
                            <a:tabLst/>
                          </a:pPr>
                          <a:r>
                            <a:rPr kumimoji="0" lang="en-US" altLang="en-US" sz="1900" b="0" i="0" u="none" strike="noStrike" cap="none" normalizeH="0" baseline="0" dirty="0">
                              <a:ln>
                                <a:noFill/>
                              </a:ln>
                              <a:solidFill>
                                <a:schemeClr val="tx1"/>
                              </a:solidFill>
                              <a:effectLst/>
                              <a:latin typeface="Arial" panose="020B0604020202020204" pitchFamily="34" charset="0"/>
                            </a:rPr>
                            <a:t>8:		</a:t>
                          </a:r>
                          <a:r>
                            <a:rPr kumimoji="0" lang="en-US" altLang="en-US" sz="1900" b="0" i="1" u="none" strike="noStrike" cap="none" normalizeH="0" baseline="0" dirty="0">
                              <a:ln>
                                <a:noFill/>
                              </a:ln>
                              <a:solidFill>
                                <a:schemeClr val="tx1"/>
                              </a:solidFill>
                              <a:effectLst/>
                              <a:latin typeface="Arial" panose="020B0604020202020204" pitchFamily="34" charset="0"/>
                            </a:rPr>
                            <a:t>arc</a:t>
                          </a:r>
                          <a:r>
                            <a:rPr kumimoji="0" lang="en-US" altLang="en-US" sz="1900" b="0" i="0" u="none" strike="noStrike" cap="none" normalizeH="0" baseline="0" dirty="0">
                              <a:ln>
                                <a:noFill/>
                              </a:ln>
                              <a:solidFill>
                                <a:schemeClr val="tx1"/>
                              </a:solidFill>
                              <a:effectLst/>
                              <a:latin typeface="Arial" panose="020B0604020202020204" pitchFamily="34" charset="0"/>
                            </a:rPr>
                            <a:t> </a:t>
                          </a:r>
                          <a14:m>
                            <m:oMath xmlns:m="http://schemas.openxmlformats.org/officeDocument/2006/math">
                              <m:r>
                                <a:rPr kumimoji="0" lang="en-US" altLang="en-US" sz="1900" b="0" i="1" u="none" strike="noStrike" cap="none" normalizeH="0" baseline="0" smtClean="0">
                                  <a:ln>
                                    <a:noFill/>
                                  </a:ln>
                                  <a:solidFill>
                                    <a:schemeClr val="tx1"/>
                                  </a:solidFill>
                                  <a:effectLst/>
                                  <a:latin typeface="Cambria Math" panose="02040503050406030204" pitchFamily="18" charset="0"/>
                                </a:rPr>
                                <m:t>←</m:t>
                              </m:r>
                            </m:oMath>
                          </a14:m>
                          <a:r>
                            <a:rPr kumimoji="0" lang="en-US" altLang="en-US" sz="1900" b="0" i="0" u="none" strike="noStrike" cap="none" normalizeH="0" baseline="0" dirty="0">
                              <a:ln>
                                <a:noFill/>
                              </a:ln>
                              <a:solidFill>
                                <a:schemeClr val="tx1"/>
                              </a:solidFill>
                              <a:effectLst/>
                              <a:latin typeface="Arial" panose="020B0604020202020204" pitchFamily="34" charset="0"/>
                            </a:rPr>
                            <a:t> </a:t>
                          </a:r>
                          <a:r>
                            <a:rPr kumimoji="0" lang="en-US" altLang="en-US" sz="1900" b="0" i="1" u="none" strike="noStrike" cap="none" normalizeH="0" baseline="0" dirty="0" err="1">
                              <a:ln>
                                <a:noFill/>
                              </a:ln>
                              <a:solidFill>
                                <a:schemeClr val="tx1"/>
                              </a:solidFill>
                              <a:effectLst/>
                              <a:latin typeface="Arial" panose="020B0604020202020204" pitchFamily="34" charset="0"/>
                            </a:rPr>
                            <a:t>next_arc</a:t>
                          </a:r>
                          <a:r>
                            <a:rPr kumimoji="0" lang="en-US" altLang="en-US" sz="1900" b="0" i="0" u="none" strike="noStrike" cap="none" normalizeH="0" baseline="0" dirty="0">
                              <a:ln>
                                <a:noFill/>
                              </a:ln>
                              <a:solidFill>
                                <a:schemeClr val="tx1"/>
                              </a:solidFill>
                              <a:effectLst/>
                              <a:latin typeface="Arial" panose="020B0604020202020204" pitchFamily="34" charset="0"/>
                            </a:rPr>
                            <a:t>(</a:t>
                          </a:r>
                          <a:r>
                            <a:rPr kumimoji="0" lang="en-US" altLang="en-US" sz="1900" b="0" i="1" u="none" strike="noStrike" cap="none" normalizeH="0" baseline="0" dirty="0">
                              <a:ln>
                                <a:noFill/>
                              </a:ln>
                              <a:solidFill>
                                <a:schemeClr val="tx1"/>
                              </a:solidFill>
                              <a:effectLst/>
                              <a:latin typeface="Arial" panose="020B0604020202020204" pitchFamily="34" charset="0"/>
                            </a:rPr>
                            <a:t>arc</a:t>
                          </a:r>
                          <a:r>
                            <a:rPr kumimoji="0" lang="en-US" altLang="en-US" sz="1900" b="0" i="0" u="none" strike="noStrike" cap="none" normalizeH="0" baseline="0" dirty="0">
                              <a:ln>
                                <a:noFill/>
                              </a:ln>
                              <a:solidFill>
                                <a:schemeClr val="tx1"/>
                              </a:solidFill>
                              <a:effectLst/>
                              <a:latin typeface="Arial" panose="020B0604020202020204" pitchFamily="34" charset="0"/>
                            </a:rPr>
                            <a:t>)</a:t>
                          </a:r>
                        </a:p>
                      </a:txBody>
                      <a:tcPr marL="90000" marR="90000" marT="0" marB="0" horzOverflow="overflow">
                        <a:lnL cap="flat">
                          <a:noFill/>
                        </a:lnL>
                        <a:lnR cap="flat">
                          <a:noFill/>
                        </a:lnR>
                        <a:lnT>
                          <a:noFill/>
                        </a:lnT>
                        <a:lnB>
                          <a:noFill/>
                        </a:lnB>
                        <a:lnTlToBr>
                          <a:noFill/>
                        </a:lnTlToBr>
                        <a:lnBlToTr>
                          <a:noFill/>
                        </a:lnBlToTr>
                        <a:noFill/>
                      </a:tcPr>
                    </a:tc>
                    <a:extLst>
                      <a:ext uri="{0D108BD9-81ED-4DB2-BD59-A6C34878D82A}">
                        <a16:rowId xmlns:a16="http://schemas.microsoft.com/office/drawing/2014/main" val="10008"/>
                      </a:ext>
                    </a:extLst>
                  </a:tr>
                  <a:tr h="458257">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0" i="0" u="none" strike="noStrike" cap="none" normalizeH="0" baseline="0" dirty="0">
                              <a:ln>
                                <a:noFill/>
                              </a:ln>
                              <a:solidFill>
                                <a:schemeClr val="tx1"/>
                              </a:solidFill>
                              <a:effectLst/>
                              <a:latin typeface="Arial" panose="020B0604020202020204" pitchFamily="34" charset="0"/>
                            </a:rPr>
                            <a:t>9: </a:t>
                          </a:r>
                          <a:r>
                            <a:rPr kumimoji="0" lang="en-US" altLang="en-US" sz="1900" b="1" i="0" u="none" strike="noStrike" cap="none" normalizeH="0" baseline="0" dirty="0">
                              <a:ln>
                                <a:noFill/>
                              </a:ln>
                              <a:solidFill>
                                <a:schemeClr val="tx1"/>
                              </a:solidFill>
                              <a:effectLst/>
                              <a:latin typeface="Arial" panose="020B0604020202020204" pitchFamily="34" charset="0"/>
                            </a:rPr>
                            <a:t>until</a:t>
                          </a:r>
                          <a:r>
                            <a:rPr kumimoji="0" lang="en-US" altLang="en-US" sz="1900" b="0" i="0" u="none" strike="noStrike" cap="none" normalizeH="0" baseline="0" dirty="0">
                              <a:ln>
                                <a:noFill/>
                              </a:ln>
                              <a:solidFill>
                                <a:schemeClr val="tx1"/>
                              </a:solidFill>
                              <a:effectLst/>
                              <a:latin typeface="Arial" panose="020B0604020202020204" pitchFamily="34" charset="0"/>
                            </a:rPr>
                            <a:t> </a:t>
                          </a:r>
                          <a:r>
                            <a:rPr kumimoji="0" lang="en-US" altLang="en-US" sz="1900" b="0" i="1" u="none" strike="noStrike" cap="none" normalizeH="0" baseline="0" dirty="0">
                              <a:ln>
                                <a:noFill/>
                              </a:ln>
                              <a:solidFill>
                                <a:schemeClr val="tx1"/>
                              </a:solidFill>
                              <a:effectLst/>
                              <a:latin typeface="Arial" panose="020B0604020202020204" pitchFamily="34" charset="0"/>
                            </a:rPr>
                            <a:t>arc</a:t>
                          </a:r>
                          <a:r>
                            <a:rPr kumimoji="0" lang="en-US" altLang="en-US" sz="1900" b="0" i="0" u="none" strike="noStrike" cap="none" normalizeH="0" baseline="0" dirty="0">
                              <a:ln>
                                <a:noFill/>
                              </a:ln>
                              <a:solidFill>
                                <a:schemeClr val="tx1"/>
                              </a:solidFill>
                              <a:effectLst/>
                              <a:latin typeface="Arial" panose="020B0604020202020204" pitchFamily="34" charset="0"/>
                            </a:rPr>
                            <a:t> is not </a:t>
                          </a:r>
                          <a:r>
                            <a:rPr kumimoji="0" lang="en-US" altLang="en-US" sz="1900" b="0" i="1" u="none" strike="noStrike" cap="none" normalizeH="0" baseline="0" dirty="0">
                              <a:ln>
                                <a:noFill/>
                              </a:ln>
                              <a:solidFill>
                                <a:schemeClr val="tx1"/>
                              </a:solidFill>
                              <a:effectLst/>
                              <a:latin typeface="Arial" panose="020B0604020202020204" pitchFamily="34" charset="0"/>
                            </a:rPr>
                            <a:t>x</a:t>
                          </a:r>
                        </a:p>
                      </a:txBody>
                      <a:tcPr marL="90000" marR="90000" marT="0" marB="0" horzOverflow="overflow">
                        <a:lnL cap="flat">
                          <a:noFill/>
                        </a:lnL>
                        <a:lnR cap="flat">
                          <a:noFill/>
                        </a:lnR>
                        <a:lnT>
                          <a:noFill/>
                        </a:lnT>
                        <a:lnB>
                          <a:noFill/>
                        </a:lnB>
                        <a:lnTlToBr>
                          <a:noFill/>
                        </a:lnTlToBr>
                        <a:lnBlToTr>
                          <a:noFill/>
                        </a:lnBlToTr>
                        <a:noFill/>
                      </a:tcPr>
                    </a:tc>
                    <a:extLst>
                      <a:ext uri="{0D108BD9-81ED-4DB2-BD59-A6C34878D82A}">
                        <a16:rowId xmlns:a16="http://schemas.microsoft.com/office/drawing/2014/main" val="10009"/>
                      </a:ext>
                    </a:extLst>
                  </a:tr>
                  <a:tr h="458257">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1" i="0" u="none" strike="noStrike" cap="none" normalizeH="0" baseline="0" dirty="0">
                              <a:ln>
                                <a:noFill/>
                              </a:ln>
                              <a:solidFill>
                                <a:schemeClr val="tx1"/>
                              </a:solidFill>
                              <a:effectLst/>
                              <a:latin typeface="Arial" panose="020B0604020202020204" pitchFamily="34" charset="0"/>
                            </a:rPr>
                            <a:t>Output</a:t>
                          </a:r>
                          <a:r>
                            <a:rPr kumimoji="0" lang="en-US" altLang="en-US" sz="1900" b="0" i="0" u="none" strike="noStrike" cap="none" normalizeH="0" baseline="0" dirty="0">
                              <a:ln>
                                <a:noFill/>
                              </a:ln>
                              <a:solidFill>
                                <a:schemeClr val="tx1"/>
                              </a:solidFill>
                              <a:effectLst/>
                              <a:latin typeface="Arial" panose="020B0604020202020204" pitchFamily="34" charset="0"/>
                            </a:rPr>
                            <a:t>: Clockwise sequence of arcs </a:t>
                          </a:r>
                          <a:r>
                            <a:rPr kumimoji="0" lang="en-US" altLang="en-US" sz="1900" b="0" i="1" u="none" strike="noStrike" cap="none" normalizeH="0" baseline="0" dirty="0">
                              <a:ln>
                                <a:noFill/>
                              </a:ln>
                              <a:solidFill>
                                <a:schemeClr val="tx1"/>
                              </a:solidFill>
                              <a:effectLst/>
                              <a:latin typeface="Arial" panose="020B0604020202020204" pitchFamily="34" charset="0"/>
                            </a:rPr>
                            <a:t>s</a:t>
                          </a:r>
                        </a:p>
                      </a:txBody>
                      <a:tcPr marL="90000" marR="90000" marT="0" marB="0" horzOverflow="overflow">
                        <a:lnL cap="flat">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mc:Choice>
        <mc:Fallback xmlns="">
          <p:graphicFrame>
            <p:nvGraphicFramePr>
              <p:cNvPr id="7" name="Group 42"/>
              <p:cNvGraphicFramePr>
                <a:graphicFrameLocks/>
              </p:cNvGraphicFramePr>
              <p:nvPr>
                <p:extLst>
                  <p:ext uri="{D42A27DB-BD31-4B8C-83A1-F6EECF244321}">
                    <p14:modId xmlns:p14="http://schemas.microsoft.com/office/powerpoint/2010/main" val="1610879479"/>
                  </p:ext>
                </p:extLst>
              </p:nvPr>
            </p:nvGraphicFramePr>
            <p:xfrm>
              <a:off x="729310" y="1537254"/>
              <a:ext cx="7910837" cy="5040827"/>
            </p:xfrm>
            <a:graphic>
              <a:graphicData uri="http://schemas.openxmlformats.org/drawingml/2006/table">
                <a:tbl>
                  <a:tblPr/>
                  <a:tblGrid>
                    <a:gridCol w="7910837">
                      <a:extLst>
                        <a:ext uri="{9D8B030D-6E8A-4147-A177-3AD203B41FA5}">
                          <a16:colId xmlns:a16="http://schemas.microsoft.com/office/drawing/2014/main" val="20000"/>
                        </a:ext>
                      </a:extLst>
                    </a:gridCol>
                  </a:tblGrid>
                  <a:tr h="458257">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1" i="0" u="none" strike="noStrike" cap="none" normalizeH="0" baseline="0" dirty="0">
                              <a:ln>
                                <a:noFill/>
                              </a:ln>
                              <a:solidFill>
                                <a:schemeClr val="tx1"/>
                              </a:solidFill>
                              <a:effectLst/>
                              <a:latin typeface="Arial" panose="020B0604020202020204" pitchFamily="34" charset="0"/>
                            </a:rPr>
                            <a:t>Input:</a:t>
                          </a:r>
                          <a:r>
                            <a:rPr kumimoji="0" lang="en-US" altLang="en-US" sz="1900" b="0" i="0" u="none" strike="noStrike" cap="none" normalizeH="0" baseline="0" dirty="0">
                              <a:ln>
                                <a:noFill/>
                              </a:ln>
                              <a:solidFill>
                                <a:schemeClr val="tx1"/>
                              </a:solidFill>
                              <a:effectLst/>
                              <a:latin typeface="Arial" panose="020B0604020202020204" pitchFamily="34" charset="0"/>
                            </a:rPr>
                            <a:t> Area </a:t>
                          </a:r>
                          <a:r>
                            <a:rPr kumimoji="0" lang="en-US" altLang="en-US" sz="1900" b="0" i="1" u="none" strike="noStrike" cap="none" normalizeH="0" baseline="0" dirty="0">
                              <a:ln>
                                <a:noFill/>
                              </a:ln>
                              <a:solidFill>
                                <a:schemeClr val="tx1"/>
                              </a:solidFill>
                              <a:effectLst/>
                              <a:latin typeface="Arial" panose="020B0604020202020204" pitchFamily="34" charset="0"/>
                            </a:rPr>
                            <a:t>X</a:t>
                          </a:r>
                        </a:p>
                      </a:txBody>
                      <a:tcPr marL="90000" marR="90000" marT="0" marB="0" horzOverflow="overflow">
                        <a:lnL cap="flat">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0"/>
                      </a:ext>
                    </a:extLst>
                  </a:tr>
                  <a:tr h="458257">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0" i="0" u="none" strike="noStrike" cap="none" normalizeH="0" baseline="0">
                              <a:ln>
                                <a:noFill/>
                              </a:ln>
                              <a:solidFill>
                                <a:schemeClr val="tx1"/>
                              </a:solidFill>
                              <a:effectLst/>
                              <a:latin typeface="Arial" panose="020B0604020202020204" pitchFamily="34" charset="0"/>
                            </a:rPr>
                            <a:t>1: find some arc </a:t>
                          </a:r>
                          <a:r>
                            <a:rPr kumimoji="0" lang="en-US" altLang="en-US" sz="1900" b="0" i="1" u="none" strike="noStrike" cap="none" normalizeH="0" baseline="0">
                              <a:ln>
                                <a:noFill/>
                              </a:ln>
                              <a:solidFill>
                                <a:schemeClr val="tx1"/>
                              </a:solidFill>
                              <a:effectLst/>
                              <a:latin typeface="Arial" panose="020B0604020202020204" pitchFamily="34" charset="0"/>
                            </a:rPr>
                            <a:t>x</a:t>
                          </a:r>
                          <a:r>
                            <a:rPr kumimoji="0" lang="en-US" altLang="en-US" sz="1900" b="0" i="0" u="none" strike="noStrike" cap="none" normalizeH="0" baseline="0">
                              <a:ln>
                                <a:noFill/>
                              </a:ln>
                              <a:solidFill>
                                <a:schemeClr val="tx1"/>
                              </a:solidFill>
                              <a:effectLst/>
                              <a:latin typeface="Arial" panose="020B0604020202020204" pitchFamily="34" charset="0"/>
                            </a:rPr>
                            <a:t> which bounds </a:t>
                          </a:r>
                          <a:r>
                            <a:rPr kumimoji="0" lang="en-US" altLang="en-US" sz="1900" b="0" i="1" u="none" strike="noStrike" cap="none" normalizeH="0" baseline="0">
                              <a:ln>
                                <a:noFill/>
                              </a:ln>
                              <a:solidFill>
                                <a:schemeClr val="tx1"/>
                              </a:solidFill>
                              <a:effectLst/>
                              <a:latin typeface="Arial" panose="020B0604020202020204" pitchFamily="34" charset="0"/>
                            </a:rPr>
                            <a:t>X</a:t>
                          </a:r>
                        </a:p>
                      </a:txBody>
                      <a:tcPr marL="90000" marR="90000" marT="0" marB="0" horzOverflow="overflow">
                        <a:lnL cap="flat">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458257">
                    <a:tc>
                      <a:txBody>
                        <a:bodyPr/>
                        <a:lstStyle/>
                        <a:p>
                          <a:endParaRPr lang="en-US"/>
                        </a:p>
                      </a:txBody>
                      <a:tcPr marL="90000" marR="90000" marT="0" marB="0" horzOverflow="overflow">
                        <a:lnL cap="flat">
                          <a:noFill/>
                        </a:lnL>
                        <a:lnR cap="flat">
                          <a:noFill/>
                        </a:lnR>
                        <a:lnT>
                          <a:noFill/>
                        </a:lnT>
                        <a:lnB>
                          <a:noFill/>
                        </a:lnB>
                        <a:lnTlToBr>
                          <a:noFill/>
                        </a:lnTlToBr>
                        <a:lnBlToTr>
                          <a:noFill/>
                        </a:lnBlToTr>
                        <a:blipFill>
                          <a:blip r:embed="rId3"/>
                          <a:stretch>
                            <a:fillRect l="-693" t="-218667" r="-77" b="-804000"/>
                          </a:stretch>
                        </a:blipFill>
                      </a:tcPr>
                    </a:tc>
                    <a:extLst>
                      <a:ext uri="{0D108BD9-81ED-4DB2-BD59-A6C34878D82A}">
                        <a16:rowId xmlns:a16="http://schemas.microsoft.com/office/drawing/2014/main" val="10002"/>
                      </a:ext>
                    </a:extLst>
                  </a:tr>
                  <a:tr h="458257">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0" i="0" u="none" strike="noStrike" cap="none" normalizeH="0" baseline="0">
                              <a:ln>
                                <a:noFill/>
                              </a:ln>
                              <a:solidFill>
                                <a:schemeClr val="tx1"/>
                              </a:solidFill>
                              <a:effectLst/>
                              <a:latin typeface="Arial" panose="020B0604020202020204" pitchFamily="34" charset="0"/>
                            </a:rPr>
                            <a:t>3: </a:t>
                          </a:r>
                          <a:r>
                            <a:rPr kumimoji="0" lang="en-US" altLang="en-US" sz="1900" b="1" i="0" u="none" strike="noStrike" cap="none" normalizeH="0" baseline="0">
                              <a:ln>
                                <a:noFill/>
                              </a:ln>
                              <a:solidFill>
                                <a:schemeClr val="tx1"/>
                              </a:solidFill>
                              <a:effectLst/>
                              <a:latin typeface="Arial" panose="020B0604020202020204" pitchFamily="34" charset="0"/>
                            </a:rPr>
                            <a:t>repeat</a:t>
                          </a:r>
                        </a:p>
                      </a:txBody>
                      <a:tcPr marL="90000" marR="90000" marT="0" marB="0" horzOverflow="overflow">
                        <a:lnL cap="flat">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458257">
                    <a:tc>
                      <a:txBody>
                        <a:bodyPr/>
                        <a:lstStyle>
                          <a:lvl1pPr defTabSz="444500">
                            <a:spcBef>
                              <a:spcPct val="35000"/>
                            </a:spcBef>
                            <a:spcAft>
                              <a:spcPct val="35000"/>
                            </a:spcAft>
                            <a:defRPr>
                              <a:solidFill>
                                <a:schemeClr val="tx1"/>
                              </a:solidFill>
                              <a:latin typeface="Arial" panose="020B0604020202020204" pitchFamily="34" charset="0"/>
                            </a:defRPr>
                          </a:lvl1pPr>
                          <a:lvl2pPr defTabSz="444500">
                            <a:spcBef>
                              <a:spcPct val="20000"/>
                            </a:spcBef>
                            <a:spcAft>
                              <a:spcPct val="20000"/>
                            </a:spcAft>
                            <a:defRPr sz="1600">
                              <a:solidFill>
                                <a:schemeClr val="tx1"/>
                              </a:solidFill>
                              <a:latin typeface="Arial" panose="020B0604020202020204" pitchFamily="34" charset="0"/>
                            </a:defRPr>
                          </a:lvl2pPr>
                          <a:lvl3pPr defTabSz="444500">
                            <a:spcBef>
                              <a:spcPct val="20000"/>
                            </a:spcBef>
                            <a:defRPr sz="1400">
                              <a:solidFill>
                                <a:schemeClr val="tx1"/>
                              </a:solidFill>
                              <a:latin typeface="Arial" panose="020B0604020202020204" pitchFamily="34" charset="0"/>
                            </a:defRPr>
                          </a:lvl3pPr>
                          <a:lvl4pPr defTabSz="444500">
                            <a:spcBef>
                              <a:spcPct val="20000"/>
                            </a:spcBef>
                            <a:defRPr sz="1600">
                              <a:solidFill>
                                <a:schemeClr val="tx1"/>
                              </a:solidFill>
                              <a:latin typeface="Arial" panose="020B0604020202020204" pitchFamily="34" charset="0"/>
                            </a:defRPr>
                          </a:lvl4pPr>
                          <a:lvl5pPr defTabSz="444500">
                            <a:spcBef>
                              <a:spcPct val="20000"/>
                            </a:spcBef>
                            <a:defRPr sz="1600">
                              <a:solidFill>
                                <a:schemeClr val="tx1"/>
                              </a:solidFill>
                              <a:latin typeface="Arial" panose="020B0604020202020204" pitchFamily="34" charset="0"/>
                            </a:defRPr>
                          </a:lvl5pPr>
                          <a:lvl6pPr defTabSz="444500" fontAlgn="base">
                            <a:spcBef>
                              <a:spcPct val="20000"/>
                            </a:spcBef>
                            <a:spcAft>
                              <a:spcPct val="0"/>
                            </a:spcAft>
                            <a:defRPr sz="1600">
                              <a:solidFill>
                                <a:schemeClr val="tx1"/>
                              </a:solidFill>
                              <a:latin typeface="Arial" panose="020B0604020202020204" pitchFamily="34" charset="0"/>
                            </a:defRPr>
                          </a:lvl6pPr>
                          <a:lvl7pPr defTabSz="444500" fontAlgn="base">
                            <a:spcBef>
                              <a:spcPct val="20000"/>
                            </a:spcBef>
                            <a:spcAft>
                              <a:spcPct val="0"/>
                            </a:spcAft>
                            <a:defRPr sz="1600">
                              <a:solidFill>
                                <a:schemeClr val="tx1"/>
                              </a:solidFill>
                              <a:latin typeface="Arial" panose="020B0604020202020204" pitchFamily="34" charset="0"/>
                            </a:defRPr>
                          </a:lvl7pPr>
                          <a:lvl8pPr defTabSz="444500" fontAlgn="base">
                            <a:spcBef>
                              <a:spcPct val="20000"/>
                            </a:spcBef>
                            <a:spcAft>
                              <a:spcPct val="0"/>
                            </a:spcAft>
                            <a:defRPr sz="1600">
                              <a:solidFill>
                                <a:schemeClr val="tx1"/>
                              </a:solidFill>
                              <a:latin typeface="Arial" panose="020B0604020202020204" pitchFamily="34" charset="0"/>
                            </a:defRPr>
                          </a:lvl8pPr>
                          <a:lvl9pPr defTabSz="444500" fontAlgn="base">
                            <a:spcBef>
                              <a:spcPct val="20000"/>
                            </a:spcBef>
                            <a:spcAft>
                              <a:spcPct val="0"/>
                            </a:spcAft>
                            <a:defRPr sz="1600">
                              <a:solidFill>
                                <a:schemeClr val="tx1"/>
                              </a:solidFill>
                              <a:latin typeface="Arial" panose="020B0604020202020204" pitchFamily="34" charset="0"/>
                            </a:defRPr>
                          </a:lvl9pPr>
                        </a:lstStyle>
                        <a:p>
                          <a:pPr marL="0" marR="0" lvl="0" indent="0" algn="l" defTabSz="444500" rtl="0" eaLnBrk="1" fontAlgn="base" latinLnBrk="0" hangingPunct="1">
                            <a:lnSpc>
                              <a:spcPct val="100000"/>
                            </a:lnSpc>
                            <a:spcBef>
                              <a:spcPct val="0"/>
                            </a:spcBef>
                            <a:spcAft>
                              <a:spcPct val="0"/>
                            </a:spcAft>
                            <a:buClrTx/>
                            <a:buSzTx/>
                            <a:buFontTx/>
                            <a:buNone/>
                            <a:tabLst/>
                          </a:pPr>
                          <a:r>
                            <a:rPr kumimoji="0" lang="en-US" altLang="en-US" sz="1900" b="0" i="0" u="none" strike="noStrike" cap="none" normalizeH="0" baseline="0">
                              <a:ln>
                                <a:noFill/>
                              </a:ln>
                              <a:solidFill>
                                <a:schemeClr val="tx1"/>
                              </a:solidFill>
                              <a:effectLst/>
                              <a:latin typeface="Arial" panose="020B0604020202020204" pitchFamily="34" charset="0"/>
                            </a:rPr>
                            <a:t>4:	store </a:t>
                          </a:r>
                          <a:r>
                            <a:rPr kumimoji="0" lang="en-US" altLang="en-US" sz="1900" b="0" i="1" u="none" strike="noStrike" cap="none" normalizeH="0" baseline="0">
                              <a:ln>
                                <a:noFill/>
                              </a:ln>
                              <a:solidFill>
                                <a:schemeClr val="tx1"/>
                              </a:solidFill>
                              <a:effectLst/>
                              <a:latin typeface="Arial" panose="020B0604020202020204" pitchFamily="34" charset="0"/>
                            </a:rPr>
                            <a:t>arc</a:t>
                          </a:r>
                          <a:r>
                            <a:rPr kumimoji="0" lang="en-US" altLang="en-US" sz="1900" b="0" i="0" u="none" strike="noStrike" cap="none" normalizeH="0" baseline="0">
                              <a:ln>
                                <a:noFill/>
                              </a:ln>
                              <a:solidFill>
                                <a:schemeClr val="tx1"/>
                              </a:solidFill>
                              <a:effectLst/>
                              <a:latin typeface="Arial" panose="020B0604020202020204" pitchFamily="34" charset="0"/>
                            </a:rPr>
                            <a:t> in sequence </a:t>
                          </a:r>
                          <a:r>
                            <a:rPr kumimoji="0" lang="en-US" altLang="en-US" sz="1900" b="0" i="1" u="none" strike="noStrike" cap="none" normalizeH="0" baseline="0">
                              <a:ln>
                                <a:noFill/>
                              </a:ln>
                              <a:solidFill>
                                <a:schemeClr val="tx1"/>
                              </a:solidFill>
                              <a:effectLst/>
                              <a:latin typeface="Arial" panose="020B0604020202020204" pitchFamily="34" charset="0"/>
                            </a:rPr>
                            <a:t>s</a:t>
                          </a:r>
                        </a:p>
                      </a:txBody>
                      <a:tcPr marL="90000" marR="90000" marT="0" marB="0" horzOverflow="overflow">
                        <a:lnL cap="flat">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458257">
                    <a:tc>
                      <a:txBody>
                        <a:bodyPr/>
                        <a:lstStyle>
                          <a:lvl1pPr defTabSz="444500">
                            <a:spcBef>
                              <a:spcPct val="35000"/>
                            </a:spcBef>
                            <a:spcAft>
                              <a:spcPct val="35000"/>
                            </a:spcAft>
                            <a:defRPr>
                              <a:solidFill>
                                <a:schemeClr val="tx1"/>
                              </a:solidFill>
                              <a:latin typeface="Arial" panose="020B0604020202020204" pitchFamily="34" charset="0"/>
                            </a:defRPr>
                          </a:lvl1pPr>
                          <a:lvl2pPr defTabSz="444500">
                            <a:spcBef>
                              <a:spcPct val="20000"/>
                            </a:spcBef>
                            <a:spcAft>
                              <a:spcPct val="20000"/>
                            </a:spcAft>
                            <a:defRPr sz="1600">
                              <a:solidFill>
                                <a:schemeClr val="tx1"/>
                              </a:solidFill>
                              <a:latin typeface="Arial" panose="020B0604020202020204" pitchFamily="34" charset="0"/>
                            </a:defRPr>
                          </a:lvl2pPr>
                          <a:lvl3pPr defTabSz="444500">
                            <a:spcBef>
                              <a:spcPct val="20000"/>
                            </a:spcBef>
                            <a:defRPr sz="1400">
                              <a:solidFill>
                                <a:schemeClr val="tx1"/>
                              </a:solidFill>
                              <a:latin typeface="Arial" panose="020B0604020202020204" pitchFamily="34" charset="0"/>
                            </a:defRPr>
                          </a:lvl3pPr>
                          <a:lvl4pPr defTabSz="444500">
                            <a:spcBef>
                              <a:spcPct val="20000"/>
                            </a:spcBef>
                            <a:defRPr sz="1600">
                              <a:solidFill>
                                <a:schemeClr val="tx1"/>
                              </a:solidFill>
                              <a:latin typeface="Arial" panose="020B0604020202020204" pitchFamily="34" charset="0"/>
                            </a:defRPr>
                          </a:lvl4pPr>
                          <a:lvl5pPr defTabSz="444500">
                            <a:spcBef>
                              <a:spcPct val="20000"/>
                            </a:spcBef>
                            <a:defRPr sz="1600">
                              <a:solidFill>
                                <a:schemeClr val="tx1"/>
                              </a:solidFill>
                              <a:latin typeface="Arial" panose="020B0604020202020204" pitchFamily="34" charset="0"/>
                            </a:defRPr>
                          </a:lvl5pPr>
                          <a:lvl6pPr defTabSz="444500" fontAlgn="base">
                            <a:spcBef>
                              <a:spcPct val="20000"/>
                            </a:spcBef>
                            <a:spcAft>
                              <a:spcPct val="0"/>
                            </a:spcAft>
                            <a:defRPr sz="1600">
                              <a:solidFill>
                                <a:schemeClr val="tx1"/>
                              </a:solidFill>
                              <a:latin typeface="Arial" panose="020B0604020202020204" pitchFamily="34" charset="0"/>
                            </a:defRPr>
                          </a:lvl6pPr>
                          <a:lvl7pPr defTabSz="444500" fontAlgn="base">
                            <a:spcBef>
                              <a:spcPct val="20000"/>
                            </a:spcBef>
                            <a:spcAft>
                              <a:spcPct val="0"/>
                            </a:spcAft>
                            <a:defRPr sz="1600">
                              <a:solidFill>
                                <a:schemeClr val="tx1"/>
                              </a:solidFill>
                              <a:latin typeface="Arial" panose="020B0604020202020204" pitchFamily="34" charset="0"/>
                            </a:defRPr>
                          </a:lvl7pPr>
                          <a:lvl8pPr defTabSz="444500" fontAlgn="base">
                            <a:spcBef>
                              <a:spcPct val="20000"/>
                            </a:spcBef>
                            <a:spcAft>
                              <a:spcPct val="0"/>
                            </a:spcAft>
                            <a:defRPr sz="1600">
                              <a:solidFill>
                                <a:schemeClr val="tx1"/>
                              </a:solidFill>
                              <a:latin typeface="Arial" panose="020B0604020202020204" pitchFamily="34" charset="0"/>
                            </a:defRPr>
                          </a:lvl8pPr>
                          <a:lvl9pPr defTabSz="444500" fontAlgn="base">
                            <a:spcBef>
                              <a:spcPct val="20000"/>
                            </a:spcBef>
                            <a:spcAft>
                              <a:spcPct val="0"/>
                            </a:spcAft>
                            <a:defRPr sz="1600">
                              <a:solidFill>
                                <a:schemeClr val="tx1"/>
                              </a:solidFill>
                              <a:latin typeface="Arial" panose="020B0604020202020204" pitchFamily="34" charset="0"/>
                            </a:defRPr>
                          </a:lvl9pPr>
                        </a:lstStyle>
                        <a:p>
                          <a:pPr marL="0" marR="0" lvl="0" indent="0" algn="l" defTabSz="444500" rtl="0" eaLnBrk="1" fontAlgn="base" latinLnBrk="0" hangingPunct="1">
                            <a:lnSpc>
                              <a:spcPct val="100000"/>
                            </a:lnSpc>
                            <a:spcBef>
                              <a:spcPct val="0"/>
                            </a:spcBef>
                            <a:spcAft>
                              <a:spcPct val="0"/>
                            </a:spcAft>
                            <a:buClrTx/>
                            <a:buSzTx/>
                            <a:buFontTx/>
                            <a:buNone/>
                            <a:tabLst/>
                          </a:pPr>
                          <a:r>
                            <a:rPr kumimoji="0" lang="en-US" altLang="en-US" sz="1900" b="0" i="0" u="none" strike="noStrike" cap="none" normalizeH="0" baseline="0">
                              <a:ln>
                                <a:noFill/>
                              </a:ln>
                              <a:solidFill>
                                <a:schemeClr val="tx1"/>
                              </a:solidFill>
                              <a:effectLst/>
                              <a:latin typeface="Arial" panose="020B0604020202020204" pitchFamily="34" charset="0"/>
                            </a:rPr>
                            <a:t>5:	</a:t>
                          </a:r>
                          <a:r>
                            <a:rPr kumimoji="0" lang="en-US" altLang="en-US" sz="1900" b="1" i="0" u="none" strike="noStrike" cap="none" normalizeH="0" baseline="0">
                              <a:ln>
                                <a:noFill/>
                              </a:ln>
                              <a:solidFill>
                                <a:schemeClr val="tx1"/>
                              </a:solidFill>
                              <a:effectLst/>
                              <a:latin typeface="Arial" panose="020B0604020202020204" pitchFamily="34" charset="0"/>
                            </a:rPr>
                            <a:t>if</a:t>
                          </a:r>
                          <a:r>
                            <a:rPr kumimoji="0" lang="en-US" altLang="en-US" sz="1900" b="0" i="1" u="none" strike="noStrike" cap="none" normalizeH="0" baseline="0">
                              <a:ln>
                                <a:noFill/>
                              </a:ln>
                              <a:solidFill>
                                <a:schemeClr val="tx1"/>
                              </a:solidFill>
                              <a:effectLst/>
                              <a:latin typeface="Arial" panose="020B0604020202020204" pitchFamily="34" charset="0"/>
                            </a:rPr>
                            <a:t> left_area</a:t>
                          </a:r>
                          <a:r>
                            <a:rPr kumimoji="0" lang="en-US" altLang="en-US" sz="1900" b="0" i="0" u="none" strike="noStrike" cap="none" normalizeH="0" baseline="0">
                              <a:ln>
                                <a:noFill/>
                              </a:ln>
                              <a:solidFill>
                                <a:schemeClr val="tx1"/>
                              </a:solidFill>
                              <a:effectLst/>
                              <a:latin typeface="Arial" panose="020B0604020202020204" pitchFamily="34" charset="0"/>
                            </a:rPr>
                            <a:t>(</a:t>
                          </a:r>
                          <a:r>
                            <a:rPr kumimoji="0" lang="en-US" altLang="en-US" sz="1900" b="0" i="1" u="none" strike="noStrike" cap="none" normalizeH="0" baseline="0">
                              <a:ln>
                                <a:noFill/>
                              </a:ln>
                              <a:solidFill>
                                <a:schemeClr val="tx1"/>
                              </a:solidFill>
                              <a:effectLst/>
                              <a:latin typeface="Arial" panose="020B0604020202020204" pitchFamily="34" charset="0"/>
                            </a:rPr>
                            <a:t>arc</a:t>
                          </a:r>
                          <a:r>
                            <a:rPr kumimoji="0" lang="en-US" altLang="en-US" sz="1900" b="0" i="0" u="none" strike="noStrike" cap="none" normalizeH="0" baseline="0">
                              <a:ln>
                                <a:noFill/>
                              </a:ln>
                              <a:solidFill>
                                <a:schemeClr val="tx1"/>
                              </a:solidFill>
                              <a:effectLst/>
                              <a:latin typeface="Arial" panose="020B0604020202020204" pitchFamily="34" charset="0"/>
                            </a:rPr>
                            <a:t>) = </a:t>
                          </a:r>
                          <a:r>
                            <a:rPr kumimoji="0" lang="en-US" altLang="en-US" sz="1900" b="0" i="1" u="none" strike="noStrike" cap="none" normalizeH="0" baseline="0">
                              <a:ln>
                                <a:noFill/>
                              </a:ln>
                              <a:solidFill>
                                <a:schemeClr val="tx1"/>
                              </a:solidFill>
                              <a:effectLst/>
                              <a:latin typeface="Arial" panose="020B0604020202020204" pitchFamily="34" charset="0"/>
                            </a:rPr>
                            <a:t>X</a:t>
                          </a:r>
                          <a:r>
                            <a:rPr kumimoji="0" lang="en-US" altLang="en-US" sz="1900" b="0" i="0" u="none" strike="noStrike" cap="none" normalizeH="0" baseline="0">
                              <a:ln>
                                <a:noFill/>
                              </a:ln>
                              <a:solidFill>
                                <a:schemeClr val="tx1"/>
                              </a:solidFill>
                              <a:effectLst/>
                              <a:latin typeface="Arial" panose="020B0604020202020204" pitchFamily="34" charset="0"/>
                            </a:rPr>
                            <a:t> </a:t>
                          </a:r>
                          <a:r>
                            <a:rPr kumimoji="0" lang="en-US" altLang="en-US" sz="1900" b="1" i="0" u="none" strike="noStrike" cap="none" normalizeH="0" baseline="0">
                              <a:ln>
                                <a:noFill/>
                              </a:ln>
                              <a:solidFill>
                                <a:schemeClr val="tx1"/>
                              </a:solidFill>
                              <a:effectLst/>
                              <a:latin typeface="Arial" panose="020B0604020202020204" pitchFamily="34" charset="0"/>
                            </a:rPr>
                            <a:t>then</a:t>
                          </a:r>
                        </a:p>
                      </a:txBody>
                      <a:tcPr marL="90000" marR="90000" marT="0" marB="0" horzOverflow="overflow">
                        <a:lnL cap="flat">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458257">
                    <a:tc>
                      <a:txBody>
                        <a:bodyPr/>
                        <a:lstStyle/>
                        <a:p>
                          <a:endParaRPr lang="en-US"/>
                        </a:p>
                      </a:txBody>
                      <a:tcPr marL="90000" marR="90000" marT="0" marB="0" horzOverflow="overflow">
                        <a:lnL cap="flat">
                          <a:noFill/>
                        </a:lnL>
                        <a:lnR cap="flat">
                          <a:noFill/>
                        </a:lnR>
                        <a:lnT>
                          <a:noFill/>
                        </a:lnT>
                        <a:lnB>
                          <a:noFill/>
                        </a:lnB>
                        <a:lnTlToBr>
                          <a:noFill/>
                        </a:lnTlToBr>
                        <a:lnBlToTr>
                          <a:noFill/>
                        </a:lnBlToTr>
                        <a:blipFill>
                          <a:blip r:embed="rId3"/>
                          <a:stretch>
                            <a:fillRect l="-693" t="-620000" r="-77" b="-402667"/>
                          </a:stretch>
                        </a:blipFill>
                      </a:tcPr>
                    </a:tc>
                    <a:extLst>
                      <a:ext uri="{0D108BD9-81ED-4DB2-BD59-A6C34878D82A}">
                        <a16:rowId xmlns:a16="http://schemas.microsoft.com/office/drawing/2014/main" val="10006"/>
                      </a:ext>
                    </a:extLst>
                  </a:tr>
                  <a:tr h="458257">
                    <a:tc>
                      <a:txBody>
                        <a:bodyPr/>
                        <a:lstStyle>
                          <a:lvl1pPr defTabSz="444500">
                            <a:spcBef>
                              <a:spcPct val="35000"/>
                            </a:spcBef>
                            <a:spcAft>
                              <a:spcPct val="35000"/>
                            </a:spcAft>
                            <a:defRPr>
                              <a:solidFill>
                                <a:schemeClr val="tx1"/>
                              </a:solidFill>
                              <a:latin typeface="Arial" panose="020B0604020202020204" pitchFamily="34" charset="0"/>
                            </a:defRPr>
                          </a:lvl1pPr>
                          <a:lvl2pPr defTabSz="444500">
                            <a:spcBef>
                              <a:spcPct val="20000"/>
                            </a:spcBef>
                            <a:spcAft>
                              <a:spcPct val="20000"/>
                            </a:spcAft>
                            <a:defRPr sz="1600">
                              <a:solidFill>
                                <a:schemeClr val="tx1"/>
                              </a:solidFill>
                              <a:latin typeface="Arial" panose="020B0604020202020204" pitchFamily="34" charset="0"/>
                            </a:defRPr>
                          </a:lvl2pPr>
                          <a:lvl3pPr defTabSz="444500">
                            <a:spcBef>
                              <a:spcPct val="20000"/>
                            </a:spcBef>
                            <a:defRPr sz="1400">
                              <a:solidFill>
                                <a:schemeClr val="tx1"/>
                              </a:solidFill>
                              <a:latin typeface="Arial" panose="020B0604020202020204" pitchFamily="34" charset="0"/>
                            </a:defRPr>
                          </a:lvl3pPr>
                          <a:lvl4pPr defTabSz="444500">
                            <a:spcBef>
                              <a:spcPct val="20000"/>
                            </a:spcBef>
                            <a:defRPr sz="1600">
                              <a:solidFill>
                                <a:schemeClr val="tx1"/>
                              </a:solidFill>
                              <a:latin typeface="Arial" panose="020B0604020202020204" pitchFamily="34" charset="0"/>
                            </a:defRPr>
                          </a:lvl4pPr>
                          <a:lvl5pPr defTabSz="444500">
                            <a:spcBef>
                              <a:spcPct val="20000"/>
                            </a:spcBef>
                            <a:defRPr sz="1600">
                              <a:solidFill>
                                <a:schemeClr val="tx1"/>
                              </a:solidFill>
                              <a:latin typeface="Arial" panose="020B0604020202020204" pitchFamily="34" charset="0"/>
                            </a:defRPr>
                          </a:lvl5pPr>
                          <a:lvl6pPr defTabSz="444500" fontAlgn="base">
                            <a:spcBef>
                              <a:spcPct val="20000"/>
                            </a:spcBef>
                            <a:spcAft>
                              <a:spcPct val="0"/>
                            </a:spcAft>
                            <a:defRPr sz="1600">
                              <a:solidFill>
                                <a:schemeClr val="tx1"/>
                              </a:solidFill>
                              <a:latin typeface="Arial" panose="020B0604020202020204" pitchFamily="34" charset="0"/>
                            </a:defRPr>
                          </a:lvl6pPr>
                          <a:lvl7pPr defTabSz="444500" fontAlgn="base">
                            <a:spcBef>
                              <a:spcPct val="20000"/>
                            </a:spcBef>
                            <a:spcAft>
                              <a:spcPct val="0"/>
                            </a:spcAft>
                            <a:defRPr sz="1600">
                              <a:solidFill>
                                <a:schemeClr val="tx1"/>
                              </a:solidFill>
                              <a:latin typeface="Arial" panose="020B0604020202020204" pitchFamily="34" charset="0"/>
                            </a:defRPr>
                          </a:lvl7pPr>
                          <a:lvl8pPr defTabSz="444500" fontAlgn="base">
                            <a:spcBef>
                              <a:spcPct val="20000"/>
                            </a:spcBef>
                            <a:spcAft>
                              <a:spcPct val="0"/>
                            </a:spcAft>
                            <a:defRPr sz="1600">
                              <a:solidFill>
                                <a:schemeClr val="tx1"/>
                              </a:solidFill>
                              <a:latin typeface="Arial" panose="020B0604020202020204" pitchFamily="34" charset="0"/>
                            </a:defRPr>
                          </a:lvl8pPr>
                          <a:lvl9pPr defTabSz="444500" fontAlgn="base">
                            <a:spcBef>
                              <a:spcPct val="20000"/>
                            </a:spcBef>
                            <a:spcAft>
                              <a:spcPct val="0"/>
                            </a:spcAft>
                            <a:defRPr sz="1600">
                              <a:solidFill>
                                <a:schemeClr val="tx1"/>
                              </a:solidFill>
                              <a:latin typeface="Arial" panose="020B0604020202020204" pitchFamily="34" charset="0"/>
                            </a:defRPr>
                          </a:lvl9pPr>
                        </a:lstStyle>
                        <a:p>
                          <a:pPr marL="0" marR="0" lvl="0" indent="0" algn="l" defTabSz="444500" rtl="0" eaLnBrk="1" fontAlgn="base" latinLnBrk="0" hangingPunct="1">
                            <a:lnSpc>
                              <a:spcPct val="100000"/>
                            </a:lnSpc>
                            <a:spcBef>
                              <a:spcPct val="0"/>
                            </a:spcBef>
                            <a:spcAft>
                              <a:spcPct val="0"/>
                            </a:spcAft>
                            <a:buClrTx/>
                            <a:buSzTx/>
                            <a:buFontTx/>
                            <a:buNone/>
                            <a:tabLst/>
                          </a:pPr>
                          <a:r>
                            <a:rPr kumimoji="0" lang="en-US" altLang="en-US" sz="1900" b="0" i="0" u="none" strike="noStrike" cap="none" normalizeH="0" baseline="0">
                              <a:ln>
                                <a:noFill/>
                              </a:ln>
                              <a:solidFill>
                                <a:schemeClr val="tx1"/>
                              </a:solidFill>
                              <a:effectLst/>
                              <a:latin typeface="Arial" panose="020B0604020202020204" pitchFamily="34" charset="0"/>
                            </a:rPr>
                            <a:t>7:	</a:t>
                          </a:r>
                          <a:r>
                            <a:rPr kumimoji="0" lang="en-US" altLang="en-US" sz="1900" b="1" i="0" u="none" strike="noStrike" cap="none" normalizeH="0" baseline="0">
                              <a:ln>
                                <a:noFill/>
                              </a:ln>
                              <a:solidFill>
                                <a:schemeClr val="tx1"/>
                              </a:solidFill>
                              <a:effectLst/>
                              <a:latin typeface="Arial" panose="020B0604020202020204" pitchFamily="34" charset="0"/>
                            </a:rPr>
                            <a:t>else</a:t>
                          </a:r>
                        </a:p>
                      </a:txBody>
                      <a:tcPr marL="90000" marR="90000" marT="0" marB="0" horzOverflow="overflow">
                        <a:lnL cap="flat">
                          <a:noFill/>
                        </a:lnL>
                        <a:lnR cap="flat">
                          <a:noFill/>
                        </a:lnR>
                        <a:lnT>
                          <a:noFill/>
                        </a:lnT>
                        <a:lnB>
                          <a:noFill/>
                        </a:lnB>
                        <a:lnTlToBr>
                          <a:noFill/>
                        </a:lnTlToBr>
                        <a:lnBlToTr>
                          <a:noFill/>
                        </a:lnBlToTr>
                        <a:noFill/>
                      </a:tcPr>
                    </a:tc>
                    <a:extLst>
                      <a:ext uri="{0D108BD9-81ED-4DB2-BD59-A6C34878D82A}">
                        <a16:rowId xmlns:a16="http://schemas.microsoft.com/office/drawing/2014/main" val="10007"/>
                      </a:ext>
                    </a:extLst>
                  </a:tr>
                  <a:tr h="458257">
                    <a:tc>
                      <a:txBody>
                        <a:bodyPr/>
                        <a:lstStyle/>
                        <a:p>
                          <a:endParaRPr lang="en-US"/>
                        </a:p>
                      </a:txBody>
                      <a:tcPr marL="90000" marR="90000" marT="0" marB="0" horzOverflow="overflow">
                        <a:lnL cap="flat">
                          <a:noFill/>
                        </a:lnL>
                        <a:lnR cap="flat">
                          <a:noFill/>
                        </a:lnR>
                        <a:lnT>
                          <a:noFill/>
                        </a:lnT>
                        <a:lnB>
                          <a:noFill/>
                        </a:lnB>
                        <a:lnTlToBr>
                          <a:noFill/>
                        </a:lnTlToBr>
                        <a:lnBlToTr>
                          <a:noFill/>
                        </a:lnBlToTr>
                        <a:blipFill>
                          <a:blip r:embed="rId3"/>
                          <a:stretch>
                            <a:fillRect l="-693" t="-820000" r="-77" b="-202667"/>
                          </a:stretch>
                        </a:blipFill>
                      </a:tcPr>
                    </a:tc>
                    <a:extLst>
                      <a:ext uri="{0D108BD9-81ED-4DB2-BD59-A6C34878D82A}">
                        <a16:rowId xmlns:a16="http://schemas.microsoft.com/office/drawing/2014/main" val="10008"/>
                      </a:ext>
                    </a:extLst>
                  </a:tr>
                  <a:tr h="458257">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0" i="0" u="none" strike="noStrike" cap="none" normalizeH="0" baseline="0" dirty="0">
                              <a:ln>
                                <a:noFill/>
                              </a:ln>
                              <a:solidFill>
                                <a:schemeClr val="tx1"/>
                              </a:solidFill>
                              <a:effectLst/>
                              <a:latin typeface="Arial" panose="020B0604020202020204" pitchFamily="34" charset="0"/>
                            </a:rPr>
                            <a:t>9: </a:t>
                          </a:r>
                          <a:r>
                            <a:rPr kumimoji="0" lang="en-US" altLang="en-US" sz="1900" b="1" i="0" u="none" strike="noStrike" cap="none" normalizeH="0" baseline="0" dirty="0">
                              <a:ln>
                                <a:noFill/>
                              </a:ln>
                              <a:solidFill>
                                <a:schemeClr val="tx1"/>
                              </a:solidFill>
                              <a:effectLst/>
                              <a:latin typeface="Arial" panose="020B0604020202020204" pitchFamily="34" charset="0"/>
                            </a:rPr>
                            <a:t>until</a:t>
                          </a:r>
                          <a:r>
                            <a:rPr kumimoji="0" lang="en-US" altLang="en-US" sz="1900" b="0" i="0" u="none" strike="noStrike" cap="none" normalizeH="0" baseline="0" dirty="0">
                              <a:ln>
                                <a:noFill/>
                              </a:ln>
                              <a:solidFill>
                                <a:schemeClr val="tx1"/>
                              </a:solidFill>
                              <a:effectLst/>
                              <a:latin typeface="Arial" panose="020B0604020202020204" pitchFamily="34" charset="0"/>
                            </a:rPr>
                            <a:t> </a:t>
                          </a:r>
                          <a:r>
                            <a:rPr kumimoji="0" lang="en-US" altLang="en-US" sz="1900" b="0" i="1" u="none" strike="noStrike" cap="none" normalizeH="0" baseline="0" dirty="0">
                              <a:ln>
                                <a:noFill/>
                              </a:ln>
                              <a:solidFill>
                                <a:schemeClr val="tx1"/>
                              </a:solidFill>
                              <a:effectLst/>
                              <a:latin typeface="Arial" panose="020B0604020202020204" pitchFamily="34" charset="0"/>
                            </a:rPr>
                            <a:t>arc</a:t>
                          </a:r>
                          <a:r>
                            <a:rPr kumimoji="0" lang="en-US" altLang="en-US" sz="1900" b="0" i="0" u="none" strike="noStrike" cap="none" normalizeH="0" baseline="0" dirty="0">
                              <a:ln>
                                <a:noFill/>
                              </a:ln>
                              <a:solidFill>
                                <a:schemeClr val="tx1"/>
                              </a:solidFill>
                              <a:effectLst/>
                              <a:latin typeface="Arial" panose="020B0604020202020204" pitchFamily="34" charset="0"/>
                            </a:rPr>
                            <a:t> is not </a:t>
                          </a:r>
                          <a:r>
                            <a:rPr kumimoji="0" lang="en-US" altLang="en-US" sz="1900" b="0" i="1" u="none" strike="noStrike" cap="none" normalizeH="0" baseline="0" dirty="0">
                              <a:ln>
                                <a:noFill/>
                              </a:ln>
                              <a:solidFill>
                                <a:schemeClr val="tx1"/>
                              </a:solidFill>
                              <a:effectLst/>
                              <a:latin typeface="Arial" panose="020B0604020202020204" pitchFamily="34" charset="0"/>
                            </a:rPr>
                            <a:t>x</a:t>
                          </a:r>
                        </a:p>
                      </a:txBody>
                      <a:tcPr marL="90000" marR="90000" marT="0" marB="0" horzOverflow="overflow">
                        <a:lnL cap="flat">
                          <a:noFill/>
                        </a:lnL>
                        <a:lnR cap="flat">
                          <a:noFill/>
                        </a:lnR>
                        <a:lnT>
                          <a:noFill/>
                        </a:lnT>
                        <a:lnB>
                          <a:noFill/>
                        </a:lnB>
                        <a:lnTlToBr>
                          <a:noFill/>
                        </a:lnTlToBr>
                        <a:lnBlToTr>
                          <a:noFill/>
                        </a:lnBlToTr>
                        <a:noFill/>
                      </a:tcPr>
                    </a:tc>
                    <a:extLst>
                      <a:ext uri="{0D108BD9-81ED-4DB2-BD59-A6C34878D82A}">
                        <a16:rowId xmlns:a16="http://schemas.microsoft.com/office/drawing/2014/main" val="10009"/>
                      </a:ext>
                    </a:extLst>
                  </a:tr>
                  <a:tr h="458257">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1" i="0" u="none" strike="noStrike" cap="none" normalizeH="0" baseline="0" dirty="0">
                              <a:ln>
                                <a:noFill/>
                              </a:ln>
                              <a:solidFill>
                                <a:schemeClr val="tx1"/>
                              </a:solidFill>
                              <a:effectLst/>
                              <a:latin typeface="Arial" panose="020B0604020202020204" pitchFamily="34" charset="0"/>
                            </a:rPr>
                            <a:t>Output</a:t>
                          </a:r>
                          <a:r>
                            <a:rPr kumimoji="0" lang="en-US" altLang="en-US" sz="1900" b="0" i="0" u="none" strike="noStrike" cap="none" normalizeH="0" baseline="0" dirty="0">
                              <a:ln>
                                <a:noFill/>
                              </a:ln>
                              <a:solidFill>
                                <a:schemeClr val="tx1"/>
                              </a:solidFill>
                              <a:effectLst/>
                              <a:latin typeface="Arial" panose="020B0604020202020204" pitchFamily="34" charset="0"/>
                            </a:rPr>
                            <a:t>: Clockwise sequence of arcs </a:t>
                          </a:r>
                          <a:r>
                            <a:rPr kumimoji="0" lang="en-US" altLang="en-US" sz="1900" b="0" i="1" u="none" strike="noStrike" cap="none" normalizeH="0" baseline="0" dirty="0">
                              <a:ln>
                                <a:noFill/>
                              </a:ln>
                              <a:solidFill>
                                <a:schemeClr val="tx1"/>
                              </a:solidFill>
                              <a:effectLst/>
                              <a:latin typeface="Arial" panose="020B0604020202020204" pitchFamily="34" charset="0"/>
                            </a:rPr>
                            <a:t>s</a:t>
                          </a:r>
                        </a:p>
                      </a:txBody>
                      <a:tcPr marL="90000" marR="90000" marT="0" marB="0" horzOverflow="overflow">
                        <a:lnL cap="flat">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mc:Fallback>
      </mc:AlternateContent>
      <p:sp>
        <p:nvSpPr>
          <p:cNvPr id="8" name="Text Box 43"/>
          <p:cNvSpPr txBox="1">
            <a:spLocks noChangeArrowheads="1"/>
          </p:cNvSpPr>
          <p:nvPr/>
        </p:nvSpPr>
        <p:spPr bwMode="auto">
          <a:xfrm>
            <a:off x="729309" y="871699"/>
            <a:ext cx="928933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b="1" dirty="0"/>
              <a:t>Query: Clockwise sequence of arcs surrounding area </a:t>
            </a:r>
            <a:r>
              <a:rPr lang="en-US" altLang="en-US" sz="2400" b="1" i="1" dirty="0"/>
              <a:t>X</a:t>
            </a:r>
          </a:p>
        </p:txBody>
      </p:sp>
    </p:spTree>
    <p:extLst>
      <p:ext uri="{BB962C8B-B14F-4D97-AF65-F5344CB8AC3E}">
        <p14:creationId xmlns:p14="http://schemas.microsoft.com/office/powerpoint/2010/main" val="3063623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53338" y="0"/>
            <a:ext cx="9583971" cy="782595"/>
          </a:xfrm>
        </p:spPr>
        <p:txBody>
          <a:bodyPr>
            <a:normAutofit/>
          </a:bodyPr>
          <a:lstStyle/>
          <a:p>
            <a:r>
              <a:rPr lang="en-US" sz="3600" dirty="0"/>
              <a:t>Double Connected Edge List-- Algorithms</a:t>
            </a:r>
          </a:p>
        </p:txBody>
      </p:sp>
      <p:pic>
        <p:nvPicPr>
          <p:cNvPr id="9" name="Picture 10" descr="planar_na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98" y="2434485"/>
            <a:ext cx="3588879" cy="369572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graphicFrame>
            <p:nvGraphicFramePr>
              <p:cNvPr id="10" name="Group 162"/>
              <p:cNvGraphicFramePr>
                <a:graphicFrameLocks noGrp="1"/>
              </p:cNvGraphicFramePr>
              <p:nvPr>
                <p:ph idx="1"/>
                <p:extLst>
                  <p:ext uri="{D42A27DB-BD31-4B8C-83A1-F6EECF244321}">
                    <p14:modId xmlns:p14="http://schemas.microsoft.com/office/powerpoint/2010/main" val="2977551688"/>
                  </p:ext>
                </p:extLst>
              </p:nvPr>
            </p:nvGraphicFramePr>
            <p:xfrm>
              <a:off x="729311" y="1599573"/>
              <a:ext cx="7652787" cy="4923908"/>
            </p:xfrm>
            <a:graphic>
              <a:graphicData uri="http://schemas.openxmlformats.org/drawingml/2006/table">
                <a:tbl>
                  <a:tblPr/>
                  <a:tblGrid>
                    <a:gridCol w="7652787">
                      <a:extLst>
                        <a:ext uri="{9D8B030D-6E8A-4147-A177-3AD203B41FA5}">
                          <a16:colId xmlns:a16="http://schemas.microsoft.com/office/drawing/2014/main" val="20000"/>
                        </a:ext>
                      </a:extLst>
                    </a:gridCol>
                  </a:tblGrid>
                  <a:tr h="447628">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1" i="0" u="none" strike="noStrike" cap="none" normalizeH="0" baseline="0" dirty="0">
                              <a:ln>
                                <a:noFill/>
                              </a:ln>
                              <a:solidFill>
                                <a:schemeClr val="tx1"/>
                              </a:solidFill>
                              <a:effectLst/>
                              <a:latin typeface="Arial" panose="020B0604020202020204" pitchFamily="34" charset="0"/>
                            </a:rPr>
                            <a:t>Input:</a:t>
                          </a:r>
                          <a:r>
                            <a:rPr kumimoji="0" lang="en-US" altLang="en-US" sz="1900" b="0" i="0" u="none" strike="noStrike" cap="none" normalizeH="0" baseline="0" dirty="0">
                              <a:ln>
                                <a:noFill/>
                              </a:ln>
                              <a:solidFill>
                                <a:schemeClr val="tx1"/>
                              </a:solidFill>
                              <a:effectLst/>
                              <a:latin typeface="Arial" panose="020B0604020202020204" pitchFamily="34" charset="0"/>
                            </a:rPr>
                            <a:t> Node </a:t>
                          </a:r>
                          <a:r>
                            <a:rPr kumimoji="0" lang="en-US" altLang="en-US" sz="1900" b="0" i="1" u="none" strike="noStrike" cap="none" normalizeH="0" baseline="0" dirty="0">
                              <a:ln>
                                <a:noFill/>
                              </a:ln>
                              <a:solidFill>
                                <a:schemeClr val="tx1"/>
                              </a:solidFill>
                              <a:effectLst/>
                              <a:latin typeface="Arial" panose="020B0604020202020204" pitchFamily="34" charset="0"/>
                            </a:rPr>
                            <a:t>n</a:t>
                          </a:r>
                        </a:p>
                      </a:txBody>
                      <a:tcPr marL="90000" marR="90000" marT="0" marB="0" horzOverflow="overflow">
                        <a:lnL cap="flat">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0"/>
                      </a:ext>
                    </a:extLst>
                  </a:tr>
                  <a:tr h="447628">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0" i="0" u="none" strike="noStrike" cap="none" normalizeH="0" baseline="0" dirty="0">
                              <a:ln>
                                <a:noFill/>
                              </a:ln>
                              <a:solidFill>
                                <a:schemeClr val="tx1"/>
                              </a:solidFill>
                              <a:effectLst/>
                              <a:latin typeface="Arial" panose="020B0604020202020204" pitchFamily="34" charset="0"/>
                            </a:rPr>
                            <a:t>1: find some arc </a:t>
                          </a:r>
                          <a:r>
                            <a:rPr kumimoji="0" lang="en-US" altLang="en-US" sz="1900" b="0" i="1" u="none" strike="noStrike" cap="none" normalizeH="0" baseline="0" dirty="0">
                              <a:ln>
                                <a:noFill/>
                              </a:ln>
                              <a:solidFill>
                                <a:schemeClr val="tx1"/>
                              </a:solidFill>
                              <a:effectLst/>
                              <a:latin typeface="Arial" panose="020B0604020202020204" pitchFamily="34" charset="0"/>
                            </a:rPr>
                            <a:t>x</a:t>
                          </a:r>
                          <a:r>
                            <a:rPr kumimoji="0" lang="en-US" altLang="en-US" sz="1900" b="0" i="0" u="none" strike="noStrike" cap="none" normalizeH="0" baseline="0" dirty="0">
                              <a:ln>
                                <a:noFill/>
                              </a:ln>
                              <a:solidFill>
                                <a:schemeClr val="tx1"/>
                              </a:solidFill>
                              <a:effectLst/>
                              <a:latin typeface="Arial" panose="020B0604020202020204" pitchFamily="34" charset="0"/>
                            </a:rPr>
                            <a:t> which is incident with </a:t>
                          </a:r>
                          <a:r>
                            <a:rPr kumimoji="0" lang="en-US" altLang="en-US" sz="1900" b="0" i="1" u="none" strike="noStrike" cap="none" normalizeH="0" baseline="0" dirty="0">
                              <a:ln>
                                <a:noFill/>
                              </a:ln>
                              <a:solidFill>
                                <a:schemeClr val="tx1"/>
                              </a:solidFill>
                              <a:effectLst/>
                              <a:latin typeface="Arial" panose="020B0604020202020204" pitchFamily="34" charset="0"/>
                            </a:rPr>
                            <a:t>n</a:t>
                          </a:r>
                        </a:p>
                      </a:txBody>
                      <a:tcPr marL="90000" marR="90000" marT="0" marB="0" horzOverflow="overflow">
                        <a:lnL cap="flat">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447628">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0" i="0" u="none" strike="noStrike" cap="none" normalizeH="0" baseline="0" dirty="0">
                              <a:ln>
                                <a:noFill/>
                              </a:ln>
                              <a:solidFill>
                                <a:schemeClr val="tx1"/>
                              </a:solidFill>
                              <a:effectLst/>
                              <a:latin typeface="Arial" panose="020B0604020202020204" pitchFamily="34" charset="0"/>
                            </a:rPr>
                            <a:t>2: </a:t>
                          </a:r>
                          <a:r>
                            <a:rPr kumimoji="0" lang="en-US" altLang="en-US" sz="1900" b="0" i="1" u="none" strike="noStrike" cap="none" normalizeH="0" baseline="0" dirty="0">
                              <a:ln>
                                <a:noFill/>
                              </a:ln>
                              <a:solidFill>
                                <a:schemeClr val="tx1"/>
                              </a:solidFill>
                              <a:effectLst/>
                              <a:latin typeface="Arial" panose="020B0604020202020204" pitchFamily="34" charset="0"/>
                            </a:rPr>
                            <a:t>arc</a:t>
                          </a:r>
                          <a:r>
                            <a:rPr kumimoji="0" lang="en-US" altLang="en-US" sz="1900" b="0" i="0" u="none" strike="noStrike" cap="none" normalizeH="0" baseline="0" dirty="0">
                              <a:ln>
                                <a:noFill/>
                              </a:ln>
                              <a:solidFill>
                                <a:schemeClr val="tx1"/>
                              </a:solidFill>
                              <a:effectLst/>
                              <a:latin typeface="Arial" panose="020B0604020202020204" pitchFamily="34" charset="0"/>
                            </a:rPr>
                            <a:t> </a:t>
                          </a:r>
                          <a14:m>
                            <m:oMath xmlns:m="http://schemas.openxmlformats.org/officeDocument/2006/math">
                              <m:r>
                                <a:rPr kumimoji="0" lang="en-US" altLang="en-US" sz="1900" b="0" i="1" u="none" strike="noStrike" cap="none" normalizeH="0" baseline="0" smtClean="0">
                                  <a:ln>
                                    <a:noFill/>
                                  </a:ln>
                                  <a:solidFill>
                                    <a:schemeClr val="tx1"/>
                                  </a:solidFill>
                                  <a:effectLst/>
                                  <a:latin typeface="Cambria Math" panose="02040503050406030204" pitchFamily="18" charset="0"/>
                                </a:rPr>
                                <m:t>←</m:t>
                              </m:r>
                            </m:oMath>
                          </a14:m>
                          <a:r>
                            <a:rPr kumimoji="0" lang="en-US" altLang="en-US" sz="1900" b="0" i="0" u="none" strike="noStrike" cap="none" normalizeH="0" baseline="0" dirty="0">
                              <a:ln>
                                <a:noFill/>
                              </a:ln>
                              <a:solidFill>
                                <a:schemeClr val="tx1"/>
                              </a:solidFill>
                              <a:effectLst/>
                              <a:latin typeface="Arial" panose="020B0604020202020204" pitchFamily="34" charset="0"/>
                            </a:rPr>
                            <a:t> </a:t>
                          </a:r>
                          <a:r>
                            <a:rPr kumimoji="0" lang="en-US" altLang="en-US" sz="1900" b="0" i="1" u="none" strike="noStrike" cap="none" normalizeH="0" baseline="0" dirty="0">
                              <a:ln>
                                <a:noFill/>
                              </a:ln>
                              <a:solidFill>
                                <a:schemeClr val="tx1"/>
                              </a:solidFill>
                              <a:effectLst/>
                              <a:latin typeface="Arial" panose="020B0604020202020204" pitchFamily="34" charset="0"/>
                            </a:rPr>
                            <a:t>x</a:t>
                          </a:r>
                        </a:p>
                      </a:txBody>
                      <a:tcPr marL="90000" marR="90000" marT="0" marB="0" horzOverflow="overflow">
                        <a:lnL cap="flat">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447628">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0" i="0" u="none" strike="noStrike" cap="none" normalizeH="0" baseline="0" dirty="0">
                              <a:ln>
                                <a:noFill/>
                              </a:ln>
                              <a:solidFill>
                                <a:schemeClr val="tx1"/>
                              </a:solidFill>
                              <a:effectLst/>
                              <a:latin typeface="Arial" panose="020B0604020202020204" pitchFamily="34" charset="0"/>
                            </a:rPr>
                            <a:t>3: </a:t>
                          </a:r>
                          <a:r>
                            <a:rPr kumimoji="0" lang="en-US" altLang="en-US" sz="1900" b="1" i="0" u="none" strike="noStrike" cap="none" normalizeH="0" baseline="0" dirty="0">
                              <a:ln>
                                <a:noFill/>
                              </a:ln>
                              <a:solidFill>
                                <a:schemeClr val="tx1"/>
                              </a:solidFill>
                              <a:effectLst/>
                              <a:latin typeface="Arial" panose="020B0604020202020204" pitchFamily="34" charset="0"/>
                            </a:rPr>
                            <a:t>repeat</a:t>
                          </a:r>
                        </a:p>
                      </a:txBody>
                      <a:tcPr marL="90000" marR="90000" marT="0" marB="0" horzOverflow="overflow">
                        <a:lnL cap="flat">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447628">
                    <a:tc>
                      <a:txBody>
                        <a:bodyPr/>
                        <a:lstStyle>
                          <a:lvl1pPr defTabSz="541338">
                            <a:spcBef>
                              <a:spcPct val="35000"/>
                            </a:spcBef>
                            <a:spcAft>
                              <a:spcPct val="35000"/>
                            </a:spcAft>
                            <a:defRPr>
                              <a:solidFill>
                                <a:schemeClr val="tx1"/>
                              </a:solidFill>
                              <a:latin typeface="Arial" panose="020B0604020202020204" pitchFamily="34" charset="0"/>
                            </a:defRPr>
                          </a:lvl1pPr>
                          <a:lvl2pPr defTabSz="541338">
                            <a:spcBef>
                              <a:spcPct val="20000"/>
                            </a:spcBef>
                            <a:spcAft>
                              <a:spcPct val="20000"/>
                            </a:spcAft>
                            <a:defRPr sz="1600">
                              <a:solidFill>
                                <a:schemeClr val="tx1"/>
                              </a:solidFill>
                              <a:latin typeface="Arial" panose="020B0604020202020204" pitchFamily="34" charset="0"/>
                            </a:defRPr>
                          </a:lvl2pPr>
                          <a:lvl3pPr defTabSz="541338">
                            <a:spcBef>
                              <a:spcPct val="20000"/>
                            </a:spcBef>
                            <a:defRPr sz="1400">
                              <a:solidFill>
                                <a:schemeClr val="tx1"/>
                              </a:solidFill>
                              <a:latin typeface="Arial" panose="020B0604020202020204" pitchFamily="34" charset="0"/>
                            </a:defRPr>
                          </a:lvl3pPr>
                          <a:lvl4pPr defTabSz="541338">
                            <a:spcBef>
                              <a:spcPct val="20000"/>
                            </a:spcBef>
                            <a:defRPr sz="1600">
                              <a:solidFill>
                                <a:schemeClr val="tx1"/>
                              </a:solidFill>
                              <a:latin typeface="Arial" panose="020B0604020202020204" pitchFamily="34" charset="0"/>
                            </a:defRPr>
                          </a:lvl4pPr>
                          <a:lvl5pPr defTabSz="541338">
                            <a:spcBef>
                              <a:spcPct val="20000"/>
                            </a:spcBef>
                            <a:defRPr sz="1600">
                              <a:solidFill>
                                <a:schemeClr val="tx1"/>
                              </a:solidFill>
                              <a:latin typeface="Arial" panose="020B0604020202020204" pitchFamily="34" charset="0"/>
                            </a:defRPr>
                          </a:lvl5pPr>
                          <a:lvl6pPr defTabSz="541338" fontAlgn="base">
                            <a:spcBef>
                              <a:spcPct val="20000"/>
                            </a:spcBef>
                            <a:spcAft>
                              <a:spcPct val="0"/>
                            </a:spcAft>
                            <a:defRPr sz="1600">
                              <a:solidFill>
                                <a:schemeClr val="tx1"/>
                              </a:solidFill>
                              <a:latin typeface="Arial" panose="020B0604020202020204" pitchFamily="34" charset="0"/>
                            </a:defRPr>
                          </a:lvl6pPr>
                          <a:lvl7pPr defTabSz="541338" fontAlgn="base">
                            <a:spcBef>
                              <a:spcPct val="20000"/>
                            </a:spcBef>
                            <a:spcAft>
                              <a:spcPct val="0"/>
                            </a:spcAft>
                            <a:defRPr sz="1600">
                              <a:solidFill>
                                <a:schemeClr val="tx1"/>
                              </a:solidFill>
                              <a:latin typeface="Arial" panose="020B0604020202020204" pitchFamily="34" charset="0"/>
                            </a:defRPr>
                          </a:lvl7pPr>
                          <a:lvl8pPr defTabSz="541338" fontAlgn="base">
                            <a:spcBef>
                              <a:spcPct val="20000"/>
                            </a:spcBef>
                            <a:spcAft>
                              <a:spcPct val="0"/>
                            </a:spcAft>
                            <a:defRPr sz="1600">
                              <a:solidFill>
                                <a:schemeClr val="tx1"/>
                              </a:solidFill>
                              <a:latin typeface="Arial" panose="020B0604020202020204" pitchFamily="34" charset="0"/>
                            </a:defRPr>
                          </a:lvl8pPr>
                          <a:lvl9pPr defTabSz="541338" fontAlgn="base">
                            <a:spcBef>
                              <a:spcPct val="20000"/>
                            </a:spcBef>
                            <a:spcAft>
                              <a:spcPct val="0"/>
                            </a:spcAft>
                            <a:defRPr sz="1600">
                              <a:solidFill>
                                <a:schemeClr val="tx1"/>
                              </a:solidFill>
                              <a:latin typeface="Arial" panose="020B0604020202020204" pitchFamily="34" charset="0"/>
                            </a:defRPr>
                          </a:lvl9pPr>
                        </a:lstStyle>
                        <a:p>
                          <a:pPr marL="0" marR="0" lvl="0" indent="0" algn="l" defTabSz="541338" rtl="0" eaLnBrk="1" fontAlgn="base" latinLnBrk="0" hangingPunct="1">
                            <a:lnSpc>
                              <a:spcPct val="100000"/>
                            </a:lnSpc>
                            <a:spcBef>
                              <a:spcPct val="0"/>
                            </a:spcBef>
                            <a:spcAft>
                              <a:spcPct val="0"/>
                            </a:spcAft>
                            <a:buClrTx/>
                            <a:buSzTx/>
                            <a:buFontTx/>
                            <a:buNone/>
                            <a:tabLst/>
                          </a:pPr>
                          <a:r>
                            <a:rPr kumimoji="0" lang="en-US" altLang="en-US" sz="1900" b="0" i="0" u="none" strike="noStrike" cap="none" normalizeH="0" baseline="0" dirty="0">
                              <a:ln>
                                <a:noFill/>
                              </a:ln>
                              <a:solidFill>
                                <a:schemeClr val="tx1"/>
                              </a:solidFill>
                              <a:effectLst/>
                              <a:latin typeface="Arial" panose="020B0604020202020204" pitchFamily="34" charset="0"/>
                            </a:rPr>
                            <a:t>4:	store </a:t>
                          </a:r>
                          <a:r>
                            <a:rPr kumimoji="0" lang="en-US" altLang="en-US" sz="1900" b="0" i="1" u="none" strike="noStrike" cap="none" normalizeH="0" baseline="0" dirty="0">
                              <a:ln>
                                <a:noFill/>
                              </a:ln>
                              <a:solidFill>
                                <a:schemeClr val="tx1"/>
                              </a:solidFill>
                              <a:effectLst/>
                              <a:latin typeface="Arial" panose="020B0604020202020204" pitchFamily="34" charset="0"/>
                            </a:rPr>
                            <a:t>arc</a:t>
                          </a:r>
                          <a:r>
                            <a:rPr kumimoji="0" lang="en-US" altLang="en-US" sz="1900" b="0" i="0" u="none" strike="noStrike" cap="none" normalizeH="0" baseline="0" dirty="0">
                              <a:ln>
                                <a:noFill/>
                              </a:ln>
                              <a:solidFill>
                                <a:schemeClr val="tx1"/>
                              </a:solidFill>
                              <a:effectLst/>
                              <a:latin typeface="Arial" panose="020B0604020202020204" pitchFamily="34" charset="0"/>
                            </a:rPr>
                            <a:t> in sequence </a:t>
                          </a:r>
                          <a:r>
                            <a:rPr kumimoji="0" lang="en-US" altLang="en-US" sz="1900" b="0" i="1" u="none" strike="noStrike" cap="none" normalizeH="0" baseline="0" dirty="0">
                              <a:ln>
                                <a:noFill/>
                              </a:ln>
                              <a:solidFill>
                                <a:schemeClr val="tx1"/>
                              </a:solidFill>
                              <a:effectLst/>
                              <a:latin typeface="Arial" panose="020B0604020202020204" pitchFamily="34" charset="0"/>
                            </a:rPr>
                            <a:t>s</a:t>
                          </a:r>
                        </a:p>
                      </a:txBody>
                      <a:tcPr marL="90000" marR="90000" marT="0" marB="0" horzOverflow="overflow">
                        <a:lnL cap="flat">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447628">
                    <a:tc>
                      <a:txBody>
                        <a:bodyPr/>
                        <a:lstStyle>
                          <a:lvl1pPr defTabSz="541338">
                            <a:spcBef>
                              <a:spcPct val="35000"/>
                            </a:spcBef>
                            <a:spcAft>
                              <a:spcPct val="35000"/>
                            </a:spcAft>
                            <a:defRPr>
                              <a:solidFill>
                                <a:schemeClr val="tx1"/>
                              </a:solidFill>
                              <a:latin typeface="Arial" panose="020B0604020202020204" pitchFamily="34" charset="0"/>
                            </a:defRPr>
                          </a:lvl1pPr>
                          <a:lvl2pPr defTabSz="541338">
                            <a:spcBef>
                              <a:spcPct val="20000"/>
                            </a:spcBef>
                            <a:spcAft>
                              <a:spcPct val="20000"/>
                            </a:spcAft>
                            <a:defRPr sz="1600">
                              <a:solidFill>
                                <a:schemeClr val="tx1"/>
                              </a:solidFill>
                              <a:latin typeface="Arial" panose="020B0604020202020204" pitchFamily="34" charset="0"/>
                            </a:defRPr>
                          </a:lvl2pPr>
                          <a:lvl3pPr defTabSz="541338">
                            <a:spcBef>
                              <a:spcPct val="20000"/>
                            </a:spcBef>
                            <a:defRPr sz="1400">
                              <a:solidFill>
                                <a:schemeClr val="tx1"/>
                              </a:solidFill>
                              <a:latin typeface="Arial" panose="020B0604020202020204" pitchFamily="34" charset="0"/>
                            </a:defRPr>
                          </a:lvl3pPr>
                          <a:lvl4pPr defTabSz="541338">
                            <a:spcBef>
                              <a:spcPct val="20000"/>
                            </a:spcBef>
                            <a:defRPr sz="1600">
                              <a:solidFill>
                                <a:schemeClr val="tx1"/>
                              </a:solidFill>
                              <a:latin typeface="Arial" panose="020B0604020202020204" pitchFamily="34" charset="0"/>
                            </a:defRPr>
                          </a:lvl4pPr>
                          <a:lvl5pPr defTabSz="541338">
                            <a:spcBef>
                              <a:spcPct val="20000"/>
                            </a:spcBef>
                            <a:defRPr sz="1600">
                              <a:solidFill>
                                <a:schemeClr val="tx1"/>
                              </a:solidFill>
                              <a:latin typeface="Arial" panose="020B0604020202020204" pitchFamily="34" charset="0"/>
                            </a:defRPr>
                          </a:lvl5pPr>
                          <a:lvl6pPr defTabSz="541338" fontAlgn="base">
                            <a:spcBef>
                              <a:spcPct val="20000"/>
                            </a:spcBef>
                            <a:spcAft>
                              <a:spcPct val="0"/>
                            </a:spcAft>
                            <a:defRPr sz="1600">
                              <a:solidFill>
                                <a:schemeClr val="tx1"/>
                              </a:solidFill>
                              <a:latin typeface="Arial" panose="020B0604020202020204" pitchFamily="34" charset="0"/>
                            </a:defRPr>
                          </a:lvl6pPr>
                          <a:lvl7pPr defTabSz="541338" fontAlgn="base">
                            <a:spcBef>
                              <a:spcPct val="20000"/>
                            </a:spcBef>
                            <a:spcAft>
                              <a:spcPct val="0"/>
                            </a:spcAft>
                            <a:defRPr sz="1600">
                              <a:solidFill>
                                <a:schemeClr val="tx1"/>
                              </a:solidFill>
                              <a:latin typeface="Arial" panose="020B0604020202020204" pitchFamily="34" charset="0"/>
                            </a:defRPr>
                          </a:lvl7pPr>
                          <a:lvl8pPr defTabSz="541338" fontAlgn="base">
                            <a:spcBef>
                              <a:spcPct val="20000"/>
                            </a:spcBef>
                            <a:spcAft>
                              <a:spcPct val="0"/>
                            </a:spcAft>
                            <a:defRPr sz="1600">
                              <a:solidFill>
                                <a:schemeClr val="tx1"/>
                              </a:solidFill>
                              <a:latin typeface="Arial" panose="020B0604020202020204" pitchFamily="34" charset="0"/>
                            </a:defRPr>
                          </a:lvl8pPr>
                          <a:lvl9pPr defTabSz="541338" fontAlgn="base">
                            <a:spcBef>
                              <a:spcPct val="20000"/>
                            </a:spcBef>
                            <a:spcAft>
                              <a:spcPct val="0"/>
                            </a:spcAft>
                            <a:defRPr sz="1600">
                              <a:solidFill>
                                <a:schemeClr val="tx1"/>
                              </a:solidFill>
                              <a:latin typeface="Arial" panose="020B0604020202020204" pitchFamily="34" charset="0"/>
                            </a:defRPr>
                          </a:lvl9pPr>
                        </a:lstStyle>
                        <a:p>
                          <a:pPr marL="0" marR="0" lvl="0" indent="0" algn="l" defTabSz="541338" rtl="0" eaLnBrk="1" fontAlgn="base" latinLnBrk="0" hangingPunct="1">
                            <a:lnSpc>
                              <a:spcPct val="100000"/>
                            </a:lnSpc>
                            <a:spcBef>
                              <a:spcPct val="0"/>
                            </a:spcBef>
                            <a:spcAft>
                              <a:spcPct val="0"/>
                            </a:spcAft>
                            <a:buClrTx/>
                            <a:buSzTx/>
                            <a:buFontTx/>
                            <a:buNone/>
                            <a:tabLst/>
                          </a:pPr>
                          <a:r>
                            <a:rPr kumimoji="0" lang="en-US" altLang="en-US" sz="1900" b="0" i="0" u="none" strike="noStrike" cap="none" normalizeH="0" baseline="0" dirty="0">
                              <a:ln>
                                <a:noFill/>
                              </a:ln>
                              <a:solidFill>
                                <a:schemeClr val="tx1"/>
                              </a:solidFill>
                              <a:effectLst/>
                              <a:latin typeface="Arial" panose="020B0604020202020204" pitchFamily="34" charset="0"/>
                            </a:rPr>
                            <a:t>5:	</a:t>
                          </a:r>
                          <a:r>
                            <a:rPr kumimoji="0" lang="en-US" altLang="en-US" sz="1900" b="1" i="0" u="none" strike="noStrike" cap="none" normalizeH="0" baseline="0" dirty="0">
                              <a:ln>
                                <a:noFill/>
                              </a:ln>
                              <a:solidFill>
                                <a:schemeClr val="tx1"/>
                              </a:solidFill>
                              <a:effectLst/>
                              <a:latin typeface="Arial" panose="020B0604020202020204" pitchFamily="34" charset="0"/>
                            </a:rPr>
                            <a:t>if</a:t>
                          </a:r>
                          <a:r>
                            <a:rPr kumimoji="0" lang="en-US" altLang="en-US" sz="1900" b="0" i="0" u="none" strike="noStrike" cap="none" normalizeH="0" baseline="0" dirty="0">
                              <a:ln>
                                <a:noFill/>
                              </a:ln>
                              <a:solidFill>
                                <a:schemeClr val="tx1"/>
                              </a:solidFill>
                              <a:effectLst/>
                              <a:latin typeface="Arial" panose="020B0604020202020204" pitchFamily="34" charset="0"/>
                            </a:rPr>
                            <a:t> </a:t>
                          </a:r>
                          <a:r>
                            <a:rPr kumimoji="0" lang="en-US" altLang="en-US" sz="1900" b="0" i="1" u="none" strike="noStrike" cap="none" normalizeH="0" baseline="0" dirty="0" err="1">
                              <a:ln>
                                <a:noFill/>
                              </a:ln>
                              <a:solidFill>
                                <a:schemeClr val="tx1"/>
                              </a:solidFill>
                              <a:effectLst/>
                              <a:latin typeface="Arial" panose="020B0604020202020204" pitchFamily="34" charset="0"/>
                            </a:rPr>
                            <a:t>begin_node</a:t>
                          </a:r>
                          <a:r>
                            <a:rPr kumimoji="0" lang="en-US" altLang="en-US" sz="1900" b="0" i="0" u="none" strike="noStrike" cap="none" normalizeH="0" baseline="0" dirty="0">
                              <a:ln>
                                <a:noFill/>
                              </a:ln>
                              <a:solidFill>
                                <a:schemeClr val="tx1"/>
                              </a:solidFill>
                              <a:effectLst/>
                              <a:latin typeface="Arial" panose="020B0604020202020204" pitchFamily="34" charset="0"/>
                            </a:rPr>
                            <a:t>(</a:t>
                          </a:r>
                          <a:r>
                            <a:rPr kumimoji="0" lang="en-US" altLang="en-US" sz="1900" b="0" i="1" u="none" strike="noStrike" cap="none" normalizeH="0" baseline="0" dirty="0">
                              <a:ln>
                                <a:noFill/>
                              </a:ln>
                              <a:solidFill>
                                <a:schemeClr val="tx1"/>
                              </a:solidFill>
                              <a:effectLst/>
                              <a:latin typeface="Arial" panose="020B0604020202020204" pitchFamily="34" charset="0"/>
                            </a:rPr>
                            <a:t>arc</a:t>
                          </a:r>
                          <a:r>
                            <a:rPr kumimoji="0" lang="en-US" altLang="en-US" sz="1900" b="0" i="0" u="none" strike="noStrike" cap="none" normalizeH="0" baseline="0" dirty="0">
                              <a:ln>
                                <a:noFill/>
                              </a:ln>
                              <a:solidFill>
                                <a:schemeClr val="tx1"/>
                              </a:solidFill>
                              <a:effectLst/>
                              <a:latin typeface="Arial" panose="020B0604020202020204" pitchFamily="34" charset="0"/>
                            </a:rPr>
                            <a:t>) = </a:t>
                          </a:r>
                          <a:r>
                            <a:rPr kumimoji="0" lang="en-US" altLang="en-US" sz="1900" b="0" i="1" u="none" strike="noStrike" cap="none" normalizeH="0" baseline="0" dirty="0">
                              <a:ln>
                                <a:noFill/>
                              </a:ln>
                              <a:solidFill>
                                <a:schemeClr val="tx1"/>
                              </a:solidFill>
                              <a:effectLst/>
                              <a:latin typeface="Arial" panose="020B0604020202020204" pitchFamily="34" charset="0"/>
                            </a:rPr>
                            <a:t>n</a:t>
                          </a:r>
                          <a:r>
                            <a:rPr kumimoji="0" lang="en-US" altLang="en-US" sz="1900" b="0" i="0" u="none" strike="noStrike" cap="none" normalizeH="0" baseline="0" dirty="0">
                              <a:ln>
                                <a:noFill/>
                              </a:ln>
                              <a:solidFill>
                                <a:schemeClr val="tx1"/>
                              </a:solidFill>
                              <a:effectLst/>
                              <a:latin typeface="Arial" panose="020B0604020202020204" pitchFamily="34" charset="0"/>
                            </a:rPr>
                            <a:t> </a:t>
                          </a:r>
                          <a:r>
                            <a:rPr kumimoji="0" lang="en-US" altLang="en-US" sz="1900" b="1" i="0" u="none" strike="noStrike" cap="none" normalizeH="0" baseline="0" dirty="0">
                              <a:ln>
                                <a:noFill/>
                              </a:ln>
                              <a:solidFill>
                                <a:schemeClr val="tx1"/>
                              </a:solidFill>
                              <a:effectLst/>
                              <a:latin typeface="Arial" panose="020B0604020202020204" pitchFamily="34" charset="0"/>
                            </a:rPr>
                            <a:t>then</a:t>
                          </a:r>
                        </a:p>
                      </a:txBody>
                      <a:tcPr marL="90000" marR="90000" marT="0" marB="0" horzOverflow="overflow">
                        <a:lnL cap="flat">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447628">
                    <a:tc>
                      <a:txBody>
                        <a:bodyPr/>
                        <a:lstStyle>
                          <a:lvl1pPr defTabSz="266700">
                            <a:spcBef>
                              <a:spcPct val="35000"/>
                            </a:spcBef>
                            <a:spcAft>
                              <a:spcPct val="35000"/>
                            </a:spcAft>
                            <a:tabLst>
                              <a:tab pos="808038" algn="l"/>
                              <a:tab pos="896938" algn="l"/>
                            </a:tabLst>
                            <a:defRPr>
                              <a:solidFill>
                                <a:schemeClr val="tx1"/>
                              </a:solidFill>
                              <a:latin typeface="Arial" panose="020B0604020202020204" pitchFamily="34" charset="0"/>
                            </a:defRPr>
                          </a:lvl1pPr>
                          <a:lvl2pPr defTabSz="266700">
                            <a:spcBef>
                              <a:spcPct val="20000"/>
                            </a:spcBef>
                            <a:spcAft>
                              <a:spcPct val="20000"/>
                            </a:spcAft>
                            <a:tabLst>
                              <a:tab pos="808038" algn="l"/>
                              <a:tab pos="896938" algn="l"/>
                            </a:tabLst>
                            <a:defRPr sz="1600">
                              <a:solidFill>
                                <a:schemeClr val="tx1"/>
                              </a:solidFill>
                              <a:latin typeface="Arial" panose="020B0604020202020204" pitchFamily="34" charset="0"/>
                            </a:defRPr>
                          </a:lvl2pPr>
                          <a:lvl3pPr defTabSz="266700">
                            <a:spcBef>
                              <a:spcPct val="20000"/>
                            </a:spcBef>
                            <a:tabLst>
                              <a:tab pos="808038" algn="l"/>
                              <a:tab pos="896938" algn="l"/>
                            </a:tabLst>
                            <a:defRPr sz="1400">
                              <a:solidFill>
                                <a:schemeClr val="tx1"/>
                              </a:solidFill>
                              <a:latin typeface="Arial" panose="020B0604020202020204" pitchFamily="34" charset="0"/>
                            </a:defRPr>
                          </a:lvl3pPr>
                          <a:lvl4pPr defTabSz="266700">
                            <a:spcBef>
                              <a:spcPct val="20000"/>
                            </a:spcBef>
                            <a:tabLst>
                              <a:tab pos="808038" algn="l"/>
                              <a:tab pos="896938" algn="l"/>
                            </a:tabLst>
                            <a:defRPr sz="1600">
                              <a:solidFill>
                                <a:schemeClr val="tx1"/>
                              </a:solidFill>
                              <a:latin typeface="Arial" panose="020B0604020202020204" pitchFamily="34" charset="0"/>
                            </a:defRPr>
                          </a:lvl4pPr>
                          <a:lvl5pPr defTabSz="266700">
                            <a:spcBef>
                              <a:spcPct val="20000"/>
                            </a:spcBef>
                            <a:tabLst>
                              <a:tab pos="808038" algn="l"/>
                              <a:tab pos="896938" algn="l"/>
                            </a:tabLst>
                            <a:defRPr sz="1600">
                              <a:solidFill>
                                <a:schemeClr val="tx1"/>
                              </a:solidFill>
                              <a:latin typeface="Arial" panose="020B0604020202020204" pitchFamily="34" charset="0"/>
                            </a:defRPr>
                          </a:lvl5pPr>
                          <a:lvl6pPr defTabSz="266700" fontAlgn="base">
                            <a:spcBef>
                              <a:spcPct val="20000"/>
                            </a:spcBef>
                            <a:spcAft>
                              <a:spcPct val="0"/>
                            </a:spcAft>
                            <a:tabLst>
                              <a:tab pos="808038" algn="l"/>
                              <a:tab pos="896938" algn="l"/>
                            </a:tabLst>
                            <a:defRPr sz="1600">
                              <a:solidFill>
                                <a:schemeClr val="tx1"/>
                              </a:solidFill>
                              <a:latin typeface="Arial" panose="020B0604020202020204" pitchFamily="34" charset="0"/>
                            </a:defRPr>
                          </a:lvl6pPr>
                          <a:lvl7pPr defTabSz="266700" fontAlgn="base">
                            <a:spcBef>
                              <a:spcPct val="20000"/>
                            </a:spcBef>
                            <a:spcAft>
                              <a:spcPct val="0"/>
                            </a:spcAft>
                            <a:tabLst>
                              <a:tab pos="808038" algn="l"/>
                              <a:tab pos="896938" algn="l"/>
                            </a:tabLst>
                            <a:defRPr sz="1600">
                              <a:solidFill>
                                <a:schemeClr val="tx1"/>
                              </a:solidFill>
                              <a:latin typeface="Arial" panose="020B0604020202020204" pitchFamily="34" charset="0"/>
                            </a:defRPr>
                          </a:lvl7pPr>
                          <a:lvl8pPr defTabSz="266700" fontAlgn="base">
                            <a:spcBef>
                              <a:spcPct val="20000"/>
                            </a:spcBef>
                            <a:spcAft>
                              <a:spcPct val="0"/>
                            </a:spcAft>
                            <a:tabLst>
                              <a:tab pos="808038" algn="l"/>
                              <a:tab pos="896938" algn="l"/>
                            </a:tabLst>
                            <a:defRPr sz="1600">
                              <a:solidFill>
                                <a:schemeClr val="tx1"/>
                              </a:solidFill>
                              <a:latin typeface="Arial" panose="020B0604020202020204" pitchFamily="34" charset="0"/>
                            </a:defRPr>
                          </a:lvl8pPr>
                          <a:lvl9pPr defTabSz="266700" fontAlgn="base">
                            <a:spcBef>
                              <a:spcPct val="20000"/>
                            </a:spcBef>
                            <a:spcAft>
                              <a:spcPct val="0"/>
                            </a:spcAft>
                            <a:tabLst>
                              <a:tab pos="808038" algn="l"/>
                              <a:tab pos="896938" algn="l"/>
                            </a:tabLst>
                            <a:defRPr sz="1600">
                              <a:solidFill>
                                <a:schemeClr val="tx1"/>
                              </a:solidFill>
                              <a:latin typeface="Arial" panose="020B0604020202020204" pitchFamily="34" charset="0"/>
                            </a:defRPr>
                          </a:lvl9pPr>
                        </a:lstStyle>
                        <a:p>
                          <a:pPr marL="0" marR="0" lvl="0" indent="0" algn="l" defTabSz="266700" rtl="0" eaLnBrk="1" fontAlgn="base" latinLnBrk="0" hangingPunct="1">
                            <a:lnSpc>
                              <a:spcPct val="100000"/>
                            </a:lnSpc>
                            <a:spcBef>
                              <a:spcPct val="0"/>
                            </a:spcBef>
                            <a:spcAft>
                              <a:spcPct val="0"/>
                            </a:spcAft>
                            <a:buClrTx/>
                            <a:buSzTx/>
                            <a:buFontTx/>
                            <a:buNone/>
                            <a:tabLst>
                              <a:tab pos="808038" algn="l"/>
                              <a:tab pos="896938" algn="l"/>
                            </a:tabLst>
                          </a:pPr>
                          <a:r>
                            <a:rPr kumimoji="0" lang="en-US" altLang="en-US" sz="1900" b="0" i="0" u="none" strike="noStrike" cap="none" normalizeH="0" baseline="0" dirty="0">
                              <a:ln>
                                <a:noFill/>
                              </a:ln>
                              <a:solidFill>
                                <a:schemeClr val="tx1"/>
                              </a:solidFill>
                              <a:effectLst/>
                              <a:latin typeface="Arial" panose="020B0604020202020204" pitchFamily="34" charset="0"/>
                            </a:rPr>
                            <a:t>6:		</a:t>
                          </a:r>
                          <a:r>
                            <a:rPr kumimoji="0" lang="en-US" altLang="en-US" sz="1900" b="0" i="1" u="none" strike="noStrike" cap="none" normalizeH="0" baseline="0" dirty="0">
                              <a:ln>
                                <a:noFill/>
                              </a:ln>
                              <a:solidFill>
                                <a:schemeClr val="tx1"/>
                              </a:solidFill>
                              <a:effectLst/>
                              <a:latin typeface="Arial" panose="020B0604020202020204" pitchFamily="34" charset="0"/>
                            </a:rPr>
                            <a:t>arc</a:t>
                          </a:r>
                          <a:r>
                            <a:rPr kumimoji="0" lang="en-US" altLang="en-US" sz="1900" b="0" i="0" u="none" strike="noStrike" cap="none" normalizeH="0" baseline="0" dirty="0">
                              <a:ln>
                                <a:noFill/>
                              </a:ln>
                              <a:solidFill>
                                <a:schemeClr val="tx1"/>
                              </a:solidFill>
                              <a:effectLst/>
                              <a:latin typeface="Arial" panose="020B0604020202020204" pitchFamily="34" charset="0"/>
                            </a:rPr>
                            <a:t> </a:t>
                          </a:r>
                          <a14:m>
                            <m:oMath xmlns:m="http://schemas.openxmlformats.org/officeDocument/2006/math">
                              <m:r>
                                <a:rPr kumimoji="0" lang="en-US" altLang="en-US" sz="1900" b="0" i="1" u="none" strike="noStrike" cap="none" normalizeH="0" baseline="0" smtClean="0">
                                  <a:ln>
                                    <a:noFill/>
                                  </a:ln>
                                  <a:solidFill>
                                    <a:schemeClr val="tx1"/>
                                  </a:solidFill>
                                  <a:effectLst/>
                                  <a:latin typeface="Cambria Math" panose="02040503050406030204" pitchFamily="18" charset="0"/>
                                </a:rPr>
                                <m:t>←</m:t>
                              </m:r>
                            </m:oMath>
                          </a14:m>
                          <a:r>
                            <a:rPr kumimoji="0" lang="en-US" altLang="en-US" sz="1900" b="0" i="0" u="none" strike="noStrike" cap="none" normalizeH="0" baseline="0" dirty="0">
                              <a:ln>
                                <a:noFill/>
                              </a:ln>
                              <a:solidFill>
                                <a:schemeClr val="tx1"/>
                              </a:solidFill>
                              <a:effectLst/>
                              <a:latin typeface="Arial" panose="020B0604020202020204" pitchFamily="34" charset="0"/>
                            </a:rPr>
                            <a:t> </a:t>
                          </a:r>
                          <a:r>
                            <a:rPr kumimoji="0" lang="en-US" altLang="en-US" sz="1900" b="0" i="1" u="none" strike="noStrike" cap="none" normalizeH="0" baseline="0" dirty="0" err="1">
                              <a:ln>
                                <a:noFill/>
                              </a:ln>
                              <a:solidFill>
                                <a:schemeClr val="tx1"/>
                              </a:solidFill>
                              <a:effectLst/>
                              <a:latin typeface="Arial" panose="020B0604020202020204" pitchFamily="34" charset="0"/>
                            </a:rPr>
                            <a:t>previous_arc</a:t>
                          </a:r>
                          <a:r>
                            <a:rPr kumimoji="0" lang="en-US" altLang="en-US" sz="1900" b="0" i="0" u="none" strike="noStrike" cap="none" normalizeH="0" baseline="0" dirty="0">
                              <a:ln>
                                <a:noFill/>
                              </a:ln>
                              <a:solidFill>
                                <a:schemeClr val="tx1"/>
                              </a:solidFill>
                              <a:effectLst/>
                              <a:latin typeface="Arial" panose="020B0604020202020204" pitchFamily="34" charset="0"/>
                            </a:rPr>
                            <a:t> (</a:t>
                          </a:r>
                          <a:r>
                            <a:rPr kumimoji="0" lang="en-US" altLang="en-US" sz="1900" b="0" i="1" u="none" strike="noStrike" cap="none" normalizeH="0" baseline="0" dirty="0">
                              <a:ln>
                                <a:noFill/>
                              </a:ln>
                              <a:solidFill>
                                <a:schemeClr val="tx1"/>
                              </a:solidFill>
                              <a:effectLst/>
                              <a:latin typeface="Arial" panose="020B0604020202020204" pitchFamily="34" charset="0"/>
                            </a:rPr>
                            <a:t>arc</a:t>
                          </a:r>
                          <a:r>
                            <a:rPr kumimoji="0" lang="en-US" altLang="en-US" sz="1900" b="0" i="0" u="none" strike="noStrike" cap="none" normalizeH="0" baseline="0" dirty="0">
                              <a:ln>
                                <a:noFill/>
                              </a:ln>
                              <a:solidFill>
                                <a:schemeClr val="tx1"/>
                              </a:solidFill>
                              <a:effectLst/>
                              <a:latin typeface="Arial" panose="020B0604020202020204" pitchFamily="34" charset="0"/>
                            </a:rPr>
                            <a:t>)</a:t>
                          </a:r>
                        </a:p>
                      </a:txBody>
                      <a:tcPr marL="90000" marR="90000" marT="0" marB="0" horzOverflow="overflow">
                        <a:lnL cap="flat">
                          <a:noFill/>
                        </a:lnL>
                        <a:lnR cap="flat">
                          <a:noFill/>
                        </a:lnR>
                        <a:lnT>
                          <a:noFill/>
                        </a:lnT>
                        <a:lnB>
                          <a:noFill/>
                        </a:lnB>
                        <a:lnTlToBr>
                          <a:noFill/>
                        </a:lnTlToBr>
                        <a:lnBlToTr>
                          <a:noFill/>
                        </a:lnBlToTr>
                        <a:noFill/>
                      </a:tcPr>
                    </a:tc>
                    <a:extLst>
                      <a:ext uri="{0D108BD9-81ED-4DB2-BD59-A6C34878D82A}">
                        <a16:rowId xmlns:a16="http://schemas.microsoft.com/office/drawing/2014/main" val="10006"/>
                      </a:ext>
                    </a:extLst>
                  </a:tr>
                  <a:tr h="447628">
                    <a:tc>
                      <a:txBody>
                        <a:bodyPr/>
                        <a:lstStyle>
                          <a:lvl1pPr defTabSz="541338">
                            <a:spcBef>
                              <a:spcPct val="35000"/>
                            </a:spcBef>
                            <a:spcAft>
                              <a:spcPct val="35000"/>
                            </a:spcAft>
                            <a:defRPr>
                              <a:solidFill>
                                <a:schemeClr val="tx1"/>
                              </a:solidFill>
                              <a:latin typeface="Arial" panose="020B0604020202020204" pitchFamily="34" charset="0"/>
                            </a:defRPr>
                          </a:lvl1pPr>
                          <a:lvl2pPr defTabSz="541338">
                            <a:spcBef>
                              <a:spcPct val="20000"/>
                            </a:spcBef>
                            <a:spcAft>
                              <a:spcPct val="20000"/>
                            </a:spcAft>
                            <a:defRPr sz="1600">
                              <a:solidFill>
                                <a:schemeClr val="tx1"/>
                              </a:solidFill>
                              <a:latin typeface="Arial" panose="020B0604020202020204" pitchFamily="34" charset="0"/>
                            </a:defRPr>
                          </a:lvl2pPr>
                          <a:lvl3pPr defTabSz="541338">
                            <a:spcBef>
                              <a:spcPct val="20000"/>
                            </a:spcBef>
                            <a:defRPr sz="1400">
                              <a:solidFill>
                                <a:schemeClr val="tx1"/>
                              </a:solidFill>
                              <a:latin typeface="Arial" panose="020B0604020202020204" pitchFamily="34" charset="0"/>
                            </a:defRPr>
                          </a:lvl3pPr>
                          <a:lvl4pPr defTabSz="541338">
                            <a:spcBef>
                              <a:spcPct val="20000"/>
                            </a:spcBef>
                            <a:defRPr sz="1600">
                              <a:solidFill>
                                <a:schemeClr val="tx1"/>
                              </a:solidFill>
                              <a:latin typeface="Arial" panose="020B0604020202020204" pitchFamily="34" charset="0"/>
                            </a:defRPr>
                          </a:lvl4pPr>
                          <a:lvl5pPr defTabSz="541338">
                            <a:spcBef>
                              <a:spcPct val="20000"/>
                            </a:spcBef>
                            <a:defRPr sz="1600">
                              <a:solidFill>
                                <a:schemeClr val="tx1"/>
                              </a:solidFill>
                              <a:latin typeface="Arial" panose="020B0604020202020204" pitchFamily="34" charset="0"/>
                            </a:defRPr>
                          </a:lvl5pPr>
                          <a:lvl6pPr defTabSz="541338" fontAlgn="base">
                            <a:spcBef>
                              <a:spcPct val="20000"/>
                            </a:spcBef>
                            <a:spcAft>
                              <a:spcPct val="0"/>
                            </a:spcAft>
                            <a:defRPr sz="1600">
                              <a:solidFill>
                                <a:schemeClr val="tx1"/>
                              </a:solidFill>
                              <a:latin typeface="Arial" panose="020B0604020202020204" pitchFamily="34" charset="0"/>
                            </a:defRPr>
                          </a:lvl6pPr>
                          <a:lvl7pPr defTabSz="541338" fontAlgn="base">
                            <a:spcBef>
                              <a:spcPct val="20000"/>
                            </a:spcBef>
                            <a:spcAft>
                              <a:spcPct val="0"/>
                            </a:spcAft>
                            <a:defRPr sz="1600">
                              <a:solidFill>
                                <a:schemeClr val="tx1"/>
                              </a:solidFill>
                              <a:latin typeface="Arial" panose="020B0604020202020204" pitchFamily="34" charset="0"/>
                            </a:defRPr>
                          </a:lvl7pPr>
                          <a:lvl8pPr defTabSz="541338" fontAlgn="base">
                            <a:spcBef>
                              <a:spcPct val="20000"/>
                            </a:spcBef>
                            <a:spcAft>
                              <a:spcPct val="0"/>
                            </a:spcAft>
                            <a:defRPr sz="1600">
                              <a:solidFill>
                                <a:schemeClr val="tx1"/>
                              </a:solidFill>
                              <a:latin typeface="Arial" panose="020B0604020202020204" pitchFamily="34" charset="0"/>
                            </a:defRPr>
                          </a:lvl8pPr>
                          <a:lvl9pPr defTabSz="541338" fontAlgn="base">
                            <a:spcBef>
                              <a:spcPct val="20000"/>
                            </a:spcBef>
                            <a:spcAft>
                              <a:spcPct val="0"/>
                            </a:spcAft>
                            <a:defRPr sz="1600">
                              <a:solidFill>
                                <a:schemeClr val="tx1"/>
                              </a:solidFill>
                              <a:latin typeface="Arial" panose="020B0604020202020204" pitchFamily="34" charset="0"/>
                            </a:defRPr>
                          </a:lvl9pPr>
                        </a:lstStyle>
                        <a:p>
                          <a:pPr marL="0" marR="0" lvl="0" indent="0" algn="l" defTabSz="541338" rtl="0" eaLnBrk="1" fontAlgn="base" latinLnBrk="0" hangingPunct="1">
                            <a:lnSpc>
                              <a:spcPct val="100000"/>
                            </a:lnSpc>
                            <a:spcBef>
                              <a:spcPct val="0"/>
                            </a:spcBef>
                            <a:spcAft>
                              <a:spcPct val="0"/>
                            </a:spcAft>
                            <a:buClrTx/>
                            <a:buSzTx/>
                            <a:buFontTx/>
                            <a:buNone/>
                            <a:tabLst/>
                          </a:pPr>
                          <a:r>
                            <a:rPr kumimoji="0" lang="en-US" altLang="en-US" sz="1900" b="0" i="0" u="none" strike="noStrike" cap="none" normalizeH="0" baseline="0" dirty="0">
                              <a:ln>
                                <a:noFill/>
                              </a:ln>
                              <a:solidFill>
                                <a:schemeClr val="tx1"/>
                              </a:solidFill>
                              <a:effectLst/>
                              <a:latin typeface="Arial" panose="020B0604020202020204" pitchFamily="34" charset="0"/>
                            </a:rPr>
                            <a:t>7:	</a:t>
                          </a:r>
                          <a:r>
                            <a:rPr kumimoji="0" lang="en-US" altLang="en-US" sz="1900" b="1" i="0" u="none" strike="noStrike" cap="none" normalizeH="0" baseline="0" dirty="0">
                              <a:ln>
                                <a:noFill/>
                              </a:ln>
                              <a:solidFill>
                                <a:schemeClr val="tx1"/>
                              </a:solidFill>
                              <a:effectLst/>
                              <a:latin typeface="Arial" panose="020B0604020202020204" pitchFamily="34" charset="0"/>
                            </a:rPr>
                            <a:t>else</a:t>
                          </a:r>
                        </a:p>
                      </a:txBody>
                      <a:tcPr marL="90000" marR="90000" marT="0" marB="0" horzOverflow="overflow">
                        <a:lnL cap="flat">
                          <a:noFill/>
                        </a:lnL>
                        <a:lnR cap="flat">
                          <a:noFill/>
                        </a:lnR>
                        <a:lnT>
                          <a:noFill/>
                        </a:lnT>
                        <a:lnB>
                          <a:noFill/>
                        </a:lnB>
                        <a:lnTlToBr>
                          <a:noFill/>
                        </a:lnTlToBr>
                        <a:lnBlToTr>
                          <a:noFill/>
                        </a:lnBlToTr>
                        <a:noFill/>
                      </a:tcPr>
                    </a:tc>
                    <a:extLst>
                      <a:ext uri="{0D108BD9-81ED-4DB2-BD59-A6C34878D82A}">
                        <a16:rowId xmlns:a16="http://schemas.microsoft.com/office/drawing/2014/main" val="10007"/>
                      </a:ext>
                    </a:extLst>
                  </a:tr>
                  <a:tr h="447628">
                    <a:tc>
                      <a:txBody>
                        <a:bodyPr/>
                        <a:lstStyle>
                          <a:lvl1pPr>
                            <a:spcBef>
                              <a:spcPct val="35000"/>
                            </a:spcBef>
                            <a:spcAft>
                              <a:spcPct val="35000"/>
                            </a:spcAft>
                            <a:tabLst>
                              <a:tab pos="541338" algn="l"/>
                            </a:tabLst>
                            <a:defRPr>
                              <a:solidFill>
                                <a:schemeClr val="tx1"/>
                              </a:solidFill>
                              <a:latin typeface="Arial" panose="020B0604020202020204" pitchFamily="34" charset="0"/>
                            </a:defRPr>
                          </a:lvl1pPr>
                          <a:lvl2pPr>
                            <a:spcBef>
                              <a:spcPct val="20000"/>
                            </a:spcBef>
                            <a:spcAft>
                              <a:spcPct val="20000"/>
                            </a:spcAft>
                            <a:tabLst>
                              <a:tab pos="541338" algn="l"/>
                            </a:tabLst>
                            <a:defRPr sz="1600">
                              <a:solidFill>
                                <a:schemeClr val="tx1"/>
                              </a:solidFill>
                              <a:latin typeface="Arial" panose="020B0604020202020204" pitchFamily="34" charset="0"/>
                            </a:defRPr>
                          </a:lvl2pPr>
                          <a:lvl3pPr>
                            <a:spcBef>
                              <a:spcPct val="20000"/>
                            </a:spcBef>
                            <a:tabLst>
                              <a:tab pos="541338" algn="l"/>
                            </a:tabLst>
                            <a:defRPr sz="1400">
                              <a:solidFill>
                                <a:schemeClr val="tx1"/>
                              </a:solidFill>
                              <a:latin typeface="Arial" panose="020B0604020202020204" pitchFamily="34" charset="0"/>
                            </a:defRPr>
                          </a:lvl3pPr>
                          <a:lvl4pPr>
                            <a:spcBef>
                              <a:spcPct val="20000"/>
                            </a:spcBef>
                            <a:tabLst>
                              <a:tab pos="541338" algn="l"/>
                            </a:tabLst>
                            <a:defRPr sz="1600">
                              <a:solidFill>
                                <a:schemeClr val="tx1"/>
                              </a:solidFill>
                              <a:latin typeface="Arial" panose="020B0604020202020204" pitchFamily="34" charset="0"/>
                            </a:defRPr>
                          </a:lvl4pPr>
                          <a:lvl5pPr>
                            <a:spcBef>
                              <a:spcPct val="20000"/>
                            </a:spcBef>
                            <a:tabLst>
                              <a:tab pos="541338" algn="l"/>
                            </a:tabLst>
                            <a:defRPr sz="1600">
                              <a:solidFill>
                                <a:schemeClr val="tx1"/>
                              </a:solidFill>
                              <a:latin typeface="Arial" panose="020B0604020202020204" pitchFamily="34" charset="0"/>
                            </a:defRPr>
                          </a:lvl5pPr>
                          <a:lvl6pPr fontAlgn="base">
                            <a:spcBef>
                              <a:spcPct val="20000"/>
                            </a:spcBef>
                            <a:spcAft>
                              <a:spcPct val="0"/>
                            </a:spcAft>
                            <a:tabLst>
                              <a:tab pos="541338" algn="l"/>
                            </a:tabLst>
                            <a:defRPr sz="1600">
                              <a:solidFill>
                                <a:schemeClr val="tx1"/>
                              </a:solidFill>
                              <a:latin typeface="Arial" panose="020B0604020202020204" pitchFamily="34" charset="0"/>
                            </a:defRPr>
                          </a:lvl6pPr>
                          <a:lvl7pPr fontAlgn="base">
                            <a:spcBef>
                              <a:spcPct val="20000"/>
                            </a:spcBef>
                            <a:spcAft>
                              <a:spcPct val="0"/>
                            </a:spcAft>
                            <a:tabLst>
                              <a:tab pos="541338" algn="l"/>
                            </a:tabLst>
                            <a:defRPr sz="1600">
                              <a:solidFill>
                                <a:schemeClr val="tx1"/>
                              </a:solidFill>
                              <a:latin typeface="Arial" panose="020B0604020202020204" pitchFamily="34" charset="0"/>
                            </a:defRPr>
                          </a:lvl7pPr>
                          <a:lvl8pPr fontAlgn="base">
                            <a:spcBef>
                              <a:spcPct val="20000"/>
                            </a:spcBef>
                            <a:spcAft>
                              <a:spcPct val="0"/>
                            </a:spcAft>
                            <a:tabLst>
                              <a:tab pos="541338" algn="l"/>
                            </a:tabLst>
                            <a:defRPr sz="1600">
                              <a:solidFill>
                                <a:schemeClr val="tx1"/>
                              </a:solidFill>
                              <a:latin typeface="Arial" panose="020B0604020202020204" pitchFamily="34" charset="0"/>
                            </a:defRPr>
                          </a:lvl8pPr>
                          <a:lvl9pPr fontAlgn="base">
                            <a:spcBef>
                              <a:spcPct val="20000"/>
                            </a:spcBef>
                            <a:spcAft>
                              <a:spcPct val="0"/>
                            </a:spcAft>
                            <a:tabLst>
                              <a:tab pos="541338" algn="l"/>
                            </a:tabLs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541338" algn="l"/>
                            </a:tabLst>
                          </a:pPr>
                          <a:r>
                            <a:rPr kumimoji="0" lang="en-US" altLang="en-US" sz="1900" b="0" i="0" u="none" strike="noStrike" cap="none" normalizeH="0" baseline="0" dirty="0">
                              <a:ln>
                                <a:noFill/>
                              </a:ln>
                              <a:solidFill>
                                <a:schemeClr val="tx1"/>
                              </a:solidFill>
                              <a:effectLst/>
                              <a:latin typeface="Arial" panose="020B0604020202020204" pitchFamily="34" charset="0"/>
                            </a:rPr>
                            <a:t>8:		</a:t>
                          </a:r>
                          <a:r>
                            <a:rPr kumimoji="0" lang="en-US" altLang="en-US" sz="1900" b="0" i="1" u="none" strike="noStrike" cap="none" normalizeH="0" baseline="0" dirty="0">
                              <a:ln>
                                <a:noFill/>
                              </a:ln>
                              <a:solidFill>
                                <a:schemeClr val="tx1"/>
                              </a:solidFill>
                              <a:effectLst/>
                              <a:latin typeface="Arial" panose="020B0604020202020204" pitchFamily="34" charset="0"/>
                            </a:rPr>
                            <a:t>arc</a:t>
                          </a:r>
                          <a:r>
                            <a:rPr kumimoji="0" lang="en-US" altLang="en-US" sz="1900" b="0" i="0" u="none" strike="noStrike" cap="none" normalizeH="0" baseline="0" dirty="0">
                              <a:ln>
                                <a:noFill/>
                              </a:ln>
                              <a:solidFill>
                                <a:schemeClr val="tx1"/>
                              </a:solidFill>
                              <a:effectLst/>
                              <a:latin typeface="Arial" panose="020B0604020202020204" pitchFamily="34" charset="0"/>
                            </a:rPr>
                            <a:t> </a:t>
                          </a:r>
                          <a14:m>
                            <m:oMath xmlns:m="http://schemas.openxmlformats.org/officeDocument/2006/math">
                              <m:r>
                                <a:rPr kumimoji="0" lang="en-US" altLang="en-US" sz="1900" b="0" i="1" u="none" strike="noStrike" cap="none" normalizeH="0" baseline="0" smtClean="0">
                                  <a:ln>
                                    <a:noFill/>
                                  </a:ln>
                                  <a:solidFill>
                                    <a:schemeClr val="tx1"/>
                                  </a:solidFill>
                                  <a:effectLst/>
                                  <a:latin typeface="Cambria Math" panose="02040503050406030204" pitchFamily="18" charset="0"/>
                                </a:rPr>
                                <m:t>←</m:t>
                              </m:r>
                            </m:oMath>
                          </a14:m>
                          <a:r>
                            <a:rPr kumimoji="0" lang="en-US" altLang="en-US" sz="1900" b="0" i="0" u="none" strike="noStrike" cap="none" normalizeH="0" baseline="0" dirty="0">
                              <a:ln>
                                <a:noFill/>
                              </a:ln>
                              <a:solidFill>
                                <a:schemeClr val="tx1"/>
                              </a:solidFill>
                              <a:effectLst/>
                              <a:latin typeface="Arial" panose="020B0604020202020204" pitchFamily="34" charset="0"/>
                            </a:rPr>
                            <a:t> </a:t>
                          </a:r>
                          <a:r>
                            <a:rPr kumimoji="0" lang="en-US" altLang="en-US" sz="1900" b="0" i="1" u="none" strike="noStrike" cap="none" normalizeH="0" baseline="0" dirty="0" err="1">
                              <a:ln>
                                <a:noFill/>
                              </a:ln>
                              <a:solidFill>
                                <a:schemeClr val="tx1"/>
                              </a:solidFill>
                              <a:effectLst/>
                              <a:latin typeface="Arial" panose="020B0604020202020204" pitchFamily="34" charset="0"/>
                            </a:rPr>
                            <a:t>next_arc</a:t>
                          </a:r>
                          <a:r>
                            <a:rPr kumimoji="0" lang="en-US" altLang="en-US" sz="1900" b="0" i="0" u="none" strike="noStrike" cap="none" normalizeH="0" baseline="0" dirty="0">
                              <a:ln>
                                <a:noFill/>
                              </a:ln>
                              <a:solidFill>
                                <a:schemeClr val="tx1"/>
                              </a:solidFill>
                              <a:effectLst/>
                              <a:latin typeface="Arial" panose="020B0604020202020204" pitchFamily="34" charset="0"/>
                            </a:rPr>
                            <a:t>(</a:t>
                          </a:r>
                          <a:r>
                            <a:rPr kumimoji="0" lang="en-US" altLang="en-US" sz="1900" b="0" i="1" u="none" strike="noStrike" cap="none" normalizeH="0" baseline="0" dirty="0">
                              <a:ln>
                                <a:noFill/>
                              </a:ln>
                              <a:solidFill>
                                <a:schemeClr val="tx1"/>
                              </a:solidFill>
                              <a:effectLst/>
                              <a:latin typeface="Arial" panose="020B0604020202020204" pitchFamily="34" charset="0"/>
                            </a:rPr>
                            <a:t>arc</a:t>
                          </a:r>
                          <a:r>
                            <a:rPr kumimoji="0" lang="en-US" altLang="en-US" sz="1900" b="0" i="0" u="none" strike="noStrike" cap="none" normalizeH="0" baseline="0" dirty="0">
                              <a:ln>
                                <a:noFill/>
                              </a:ln>
                              <a:solidFill>
                                <a:schemeClr val="tx1"/>
                              </a:solidFill>
                              <a:effectLst/>
                              <a:latin typeface="Arial" panose="020B0604020202020204" pitchFamily="34" charset="0"/>
                            </a:rPr>
                            <a:t>)</a:t>
                          </a:r>
                        </a:p>
                      </a:txBody>
                      <a:tcPr marL="90000" marR="90000" marT="0" marB="0" horzOverflow="overflow">
                        <a:lnL cap="flat">
                          <a:noFill/>
                        </a:lnL>
                        <a:lnR cap="flat">
                          <a:noFill/>
                        </a:lnR>
                        <a:lnT>
                          <a:noFill/>
                        </a:lnT>
                        <a:lnB>
                          <a:noFill/>
                        </a:lnB>
                        <a:lnTlToBr>
                          <a:noFill/>
                        </a:lnTlToBr>
                        <a:lnBlToTr>
                          <a:noFill/>
                        </a:lnBlToTr>
                        <a:noFill/>
                      </a:tcPr>
                    </a:tc>
                    <a:extLst>
                      <a:ext uri="{0D108BD9-81ED-4DB2-BD59-A6C34878D82A}">
                        <a16:rowId xmlns:a16="http://schemas.microsoft.com/office/drawing/2014/main" val="10008"/>
                      </a:ext>
                    </a:extLst>
                  </a:tr>
                  <a:tr h="447628">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0" i="0" u="none" strike="noStrike" cap="none" normalizeH="0" baseline="0" dirty="0">
                              <a:ln>
                                <a:noFill/>
                              </a:ln>
                              <a:solidFill>
                                <a:schemeClr val="tx1"/>
                              </a:solidFill>
                              <a:effectLst/>
                              <a:latin typeface="Arial" panose="020B0604020202020204" pitchFamily="34" charset="0"/>
                            </a:rPr>
                            <a:t>9: </a:t>
                          </a:r>
                          <a:r>
                            <a:rPr kumimoji="0" lang="en-US" altLang="en-US" sz="1900" b="1" i="0" u="none" strike="noStrike" cap="none" normalizeH="0" baseline="0" dirty="0">
                              <a:ln>
                                <a:noFill/>
                              </a:ln>
                              <a:solidFill>
                                <a:schemeClr val="tx1"/>
                              </a:solidFill>
                              <a:effectLst/>
                              <a:latin typeface="Arial" panose="020B0604020202020204" pitchFamily="34" charset="0"/>
                            </a:rPr>
                            <a:t>until</a:t>
                          </a:r>
                          <a:r>
                            <a:rPr kumimoji="0" lang="en-US" altLang="en-US" sz="1900" b="0" i="0" u="none" strike="noStrike" cap="none" normalizeH="0" baseline="0" dirty="0">
                              <a:ln>
                                <a:noFill/>
                              </a:ln>
                              <a:solidFill>
                                <a:schemeClr val="tx1"/>
                              </a:solidFill>
                              <a:effectLst/>
                              <a:latin typeface="Arial" panose="020B0604020202020204" pitchFamily="34" charset="0"/>
                            </a:rPr>
                            <a:t> </a:t>
                          </a:r>
                          <a:r>
                            <a:rPr kumimoji="0" lang="en-US" altLang="en-US" sz="1900" b="0" i="1" u="none" strike="noStrike" cap="none" normalizeH="0" baseline="0" dirty="0">
                              <a:ln>
                                <a:noFill/>
                              </a:ln>
                              <a:solidFill>
                                <a:schemeClr val="tx1"/>
                              </a:solidFill>
                              <a:effectLst/>
                              <a:latin typeface="Arial" panose="020B0604020202020204" pitchFamily="34" charset="0"/>
                            </a:rPr>
                            <a:t>arc</a:t>
                          </a:r>
                          <a:r>
                            <a:rPr kumimoji="0" lang="en-US" altLang="en-US" sz="1900" b="0" i="0" u="none" strike="noStrike" cap="none" normalizeH="0" baseline="0" dirty="0">
                              <a:ln>
                                <a:noFill/>
                              </a:ln>
                              <a:solidFill>
                                <a:schemeClr val="tx1"/>
                              </a:solidFill>
                              <a:effectLst/>
                              <a:latin typeface="Arial" panose="020B0604020202020204" pitchFamily="34" charset="0"/>
                            </a:rPr>
                            <a:t> is not </a:t>
                          </a:r>
                          <a:r>
                            <a:rPr kumimoji="0" lang="en-US" altLang="en-US" sz="1900" b="0" i="1" u="none" strike="noStrike" cap="none" normalizeH="0" baseline="0" dirty="0">
                              <a:ln>
                                <a:noFill/>
                              </a:ln>
                              <a:solidFill>
                                <a:schemeClr val="tx1"/>
                              </a:solidFill>
                              <a:effectLst/>
                              <a:latin typeface="Arial" panose="020B0604020202020204" pitchFamily="34" charset="0"/>
                            </a:rPr>
                            <a:t>x</a:t>
                          </a:r>
                        </a:p>
                      </a:txBody>
                      <a:tcPr marL="90000" marR="90000" marT="0" marB="0" horzOverflow="overflow">
                        <a:lnL cap="flat">
                          <a:noFill/>
                        </a:lnL>
                        <a:lnR cap="flat">
                          <a:noFill/>
                        </a:lnR>
                        <a:lnT>
                          <a:noFill/>
                        </a:lnT>
                        <a:lnB>
                          <a:noFill/>
                        </a:lnB>
                        <a:lnTlToBr>
                          <a:noFill/>
                        </a:lnTlToBr>
                        <a:lnBlToTr>
                          <a:noFill/>
                        </a:lnBlToTr>
                        <a:noFill/>
                      </a:tcPr>
                    </a:tc>
                    <a:extLst>
                      <a:ext uri="{0D108BD9-81ED-4DB2-BD59-A6C34878D82A}">
                        <a16:rowId xmlns:a16="http://schemas.microsoft.com/office/drawing/2014/main" val="10009"/>
                      </a:ext>
                    </a:extLst>
                  </a:tr>
                  <a:tr h="447628">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1" i="0" u="none" strike="noStrike" cap="none" normalizeH="0" baseline="0" dirty="0">
                              <a:ln>
                                <a:noFill/>
                              </a:ln>
                              <a:solidFill>
                                <a:schemeClr val="tx1"/>
                              </a:solidFill>
                              <a:effectLst/>
                              <a:latin typeface="Arial" panose="020B0604020202020204" pitchFamily="34" charset="0"/>
                            </a:rPr>
                            <a:t>Output</a:t>
                          </a:r>
                          <a:r>
                            <a:rPr kumimoji="0" lang="en-US" altLang="en-US" sz="1900" b="0" i="0" u="none" strike="noStrike" cap="none" normalizeH="0" baseline="0" dirty="0">
                              <a:ln>
                                <a:noFill/>
                              </a:ln>
                              <a:solidFill>
                                <a:schemeClr val="tx1"/>
                              </a:solidFill>
                              <a:effectLst/>
                              <a:latin typeface="Arial" panose="020B0604020202020204" pitchFamily="34" charset="0"/>
                            </a:rPr>
                            <a:t>: Counterclockwise sequence of arcs </a:t>
                          </a:r>
                          <a:r>
                            <a:rPr kumimoji="0" lang="en-US" altLang="en-US" sz="1900" b="0" i="1" u="none" strike="noStrike" cap="none" normalizeH="0" baseline="0" dirty="0">
                              <a:ln>
                                <a:noFill/>
                              </a:ln>
                              <a:solidFill>
                                <a:schemeClr val="tx1"/>
                              </a:solidFill>
                              <a:effectLst/>
                              <a:latin typeface="Arial" panose="020B0604020202020204" pitchFamily="34" charset="0"/>
                            </a:rPr>
                            <a:t>s</a:t>
                          </a:r>
                        </a:p>
                      </a:txBody>
                      <a:tcPr marL="90000" marR="90000" marT="0" marB="0" horzOverflow="overflow">
                        <a:lnL cap="flat">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mc:Choice>
        <mc:Fallback xmlns="">
          <p:graphicFrame>
            <p:nvGraphicFramePr>
              <p:cNvPr id="10" name="Group 162"/>
              <p:cNvGraphicFramePr>
                <a:graphicFrameLocks noGrp="1"/>
              </p:cNvGraphicFramePr>
              <p:nvPr>
                <p:ph idx="1"/>
                <p:extLst>
                  <p:ext uri="{D42A27DB-BD31-4B8C-83A1-F6EECF244321}">
                    <p14:modId xmlns:p14="http://schemas.microsoft.com/office/powerpoint/2010/main" val="2977551688"/>
                  </p:ext>
                </p:extLst>
              </p:nvPr>
            </p:nvGraphicFramePr>
            <p:xfrm>
              <a:off x="729311" y="1599573"/>
              <a:ext cx="7652787" cy="4923908"/>
            </p:xfrm>
            <a:graphic>
              <a:graphicData uri="http://schemas.openxmlformats.org/drawingml/2006/table">
                <a:tbl>
                  <a:tblPr/>
                  <a:tblGrid>
                    <a:gridCol w="7652787">
                      <a:extLst>
                        <a:ext uri="{9D8B030D-6E8A-4147-A177-3AD203B41FA5}">
                          <a16:colId xmlns:a16="http://schemas.microsoft.com/office/drawing/2014/main" val="20000"/>
                        </a:ext>
                      </a:extLst>
                    </a:gridCol>
                  </a:tblGrid>
                  <a:tr h="447628">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1" i="0" u="none" strike="noStrike" cap="none" normalizeH="0" baseline="0" dirty="0">
                              <a:ln>
                                <a:noFill/>
                              </a:ln>
                              <a:solidFill>
                                <a:schemeClr val="tx1"/>
                              </a:solidFill>
                              <a:effectLst/>
                              <a:latin typeface="Arial" panose="020B0604020202020204" pitchFamily="34" charset="0"/>
                            </a:rPr>
                            <a:t>Input:</a:t>
                          </a:r>
                          <a:r>
                            <a:rPr kumimoji="0" lang="en-US" altLang="en-US" sz="1900" b="0" i="0" u="none" strike="noStrike" cap="none" normalizeH="0" baseline="0" dirty="0">
                              <a:ln>
                                <a:noFill/>
                              </a:ln>
                              <a:solidFill>
                                <a:schemeClr val="tx1"/>
                              </a:solidFill>
                              <a:effectLst/>
                              <a:latin typeface="Arial" panose="020B0604020202020204" pitchFamily="34" charset="0"/>
                            </a:rPr>
                            <a:t> Node </a:t>
                          </a:r>
                          <a:r>
                            <a:rPr kumimoji="0" lang="en-US" altLang="en-US" sz="1900" b="0" i="1" u="none" strike="noStrike" cap="none" normalizeH="0" baseline="0" dirty="0">
                              <a:ln>
                                <a:noFill/>
                              </a:ln>
                              <a:solidFill>
                                <a:schemeClr val="tx1"/>
                              </a:solidFill>
                              <a:effectLst/>
                              <a:latin typeface="Arial" panose="020B0604020202020204" pitchFamily="34" charset="0"/>
                            </a:rPr>
                            <a:t>n</a:t>
                          </a:r>
                        </a:p>
                      </a:txBody>
                      <a:tcPr marL="90000" marR="90000" marT="0" marB="0" horzOverflow="overflow">
                        <a:lnL cap="flat">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0"/>
                      </a:ext>
                    </a:extLst>
                  </a:tr>
                  <a:tr h="447628">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0" i="0" u="none" strike="noStrike" cap="none" normalizeH="0" baseline="0" dirty="0">
                              <a:ln>
                                <a:noFill/>
                              </a:ln>
                              <a:solidFill>
                                <a:schemeClr val="tx1"/>
                              </a:solidFill>
                              <a:effectLst/>
                              <a:latin typeface="Arial" panose="020B0604020202020204" pitchFamily="34" charset="0"/>
                            </a:rPr>
                            <a:t>1: find some arc </a:t>
                          </a:r>
                          <a:r>
                            <a:rPr kumimoji="0" lang="en-US" altLang="en-US" sz="1900" b="0" i="1" u="none" strike="noStrike" cap="none" normalizeH="0" baseline="0" dirty="0">
                              <a:ln>
                                <a:noFill/>
                              </a:ln>
                              <a:solidFill>
                                <a:schemeClr val="tx1"/>
                              </a:solidFill>
                              <a:effectLst/>
                              <a:latin typeface="Arial" panose="020B0604020202020204" pitchFamily="34" charset="0"/>
                            </a:rPr>
                            <a:t>x</a:t>
                          </a:r>
                          <a:r>
                            <a:rPr kumimoji="0" lang="en-US" altLang="en-US" sz="1900" b="0" i="0" u="none" strike="noStrike" cap="none" normalizeH="0" baseline="0" dirty="0">
                              <a:ln>
                                <a:noFill/>
                              </a:ln>
                              <a:solidFill>
                                <a:schemeClr val="tx1"/>
                              </a:solidFill>
                              <a:effectLst/>
                              <a:latin typeface="Arial" panose="020B0604020202020204" pitchFamily="34" charset="0"/>
                            </a:rPr>
                            <a:t> which is incident with </a:t>
                          </a:r>
                          <a:r>
                            <a:rPr kumimoji="0" lang="en-US" altLang="en-US" sz="1900" b="0" i="1" u="none" strike="noStrike" cap="none" normalizeH="0" baseline="0" dirty="0">
                              <a:ln>
                                <a:noFill/>
                              </a:ln>
                              <a:solidFill>
                                <a:schemeClr val="tx1"/>
                              </a:solidFill>
                              <a:effectLst/>
                              <a:latin typeface="Arial" panose="020B0604020202020204" pitchFamily="34" charset="0"/>
                            </a:rPr>
                            <a:t>n</a:t>
                          </a:r>
                        </a:p>
                      </a:txBody>
                      <a:tcPr marL="90000" marR="90000" marT="0" marB="0" horzOverflow="overflow">
                        <a:lnL cap="flat">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447628">
                    <a:tc>
                      <a:txBody>
                        <a:bodyPr/>
                        <a:lstStyle/>
                        <a:p>
                          <a:endParaRPr lang="en-US"/>
                        </a:p>
                      </a:txBody>
                      <a:tcPr marL="90000" marR="90000" marT="0" marB="0" horzOverflow="overflow">
                        <a:lnL cap="flat">
                          <a:noFill/>
                        </a:lnL>
                        <a:lnR cap="flat">
                          <a:noFill/>
                        </a:lnR>
                        <a:lnT>
                          <a:noFill/>
                        </a:lnT>
                        <a:lnB>
                          <a:noFill/>
                        </a:lnB>
                        <a:lnTlToBr>
                          <a:noFill/>
                        </a:lnTlToBr>
                        <a:lnBlToTr>
                          <a:noFill/>
                        </a:lnBlToTr>
                        <a:blipFill>
                          <a:blip r:embed="rId3"/>
                          <a:stretch>
                            <a:fillRect l="-716" t="-216216" r="-80" b="-795946"/>
                          </a:stretch>
                        </a:blipFill>
                      </a:tcPr>
                    </a:tc>
                    <a:extLst>
                      <a:ext uri="{0D108BD9-81ED-4DB2-BD59-A6C34878D82A}">
                        <a16:rowId xmlns:a16="http://schemas.microsoft.com/office/drawing/2014/main" val="10002"/>
                      </a:ext>
                    </a:extLst>
                  </a:tr>
                  <a:tr h="447628">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0" i="0" u="none" strike="noStrike" cap="none" normalizeH="0" baseline="0" dirty="0">
                              <a:ln>
                                <a:noFill/>
                              </a:ln>
                              <a:solidFill>
                                <a:schemeClr val="tx1"/>
                              </a:solidFill>
                              <a:effectLst/>
                              <a:latin typeface="Arial" panose="020B0604020202020204" pitchFamily="34" charset="0"/>
                            </a:rPr>
                            <a:t>3: </a:t>
                          </a:r>
                          <a:r>
                            <a:rPr kumimoji="0" lang="en-US" altLang="en-US" sz="1900" b="1" i="0" u="none" strike="noStrike" cap="none" normalizeH="0" baseline="0" dirty="0">
                              <a:ln>
                                <a:noFill/>
                              </a:ln>
                              <a:solidFill>
                                <a:schemeClr val="tx1"/>
                              </a:solidFill>
                              <a:effectLst/>
                              <a:latin typeface="Arial" panose="020B0604020202020204" pitchFamily="34" charset="0"/>
                            </a:rPr>
                            <a:t>repeat</a:t>
                          </a:r>
                        </a:p>
                      </a:txBody>
                      <a:tcPr marL="90000" marR="90000" marT="0" marB="0" horzOverflow="overflow">
                        <a:lnL cap="flat">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447628">
                    <a:tc>
                      <a:txBody>
                        <a:bodyPr/>
                        <a:lstStyle>
                          <a:lvl1pPr defTabSz="541338">
                            <a:spcBef>
                              <a:spcPct val="35000"/>
                            </a:spcBef>
                            <a:spcAft>
                              <a:spcPct val="35000"/>
                            </a:spcAft>
                            <a:defRPr>
                              <a:solidFill>
                                <a:schemeClr val="tx1"/>
                              </a:solidFill>
                              <a:latin typeface="Arial" panose="020B0604020202020204" pitchFamily="34" charset="0"/>
                            </a:defRPr>
                          </a:lvl1pPr>
                          <a:lvl2pPr defTabSz="541338">
                            <a:spcBef>
                              <a:spcPct val="20000"/>
                            </a:spcBef>
                            <a:spcAft>
                              <a:spcPct val="20000"/>
                            </a:spcAft>
                            <a:defRPr sz="1600">
                              <a:solidFill>
                                <a:schemeClr val="tx1"/>
                              </a:solidFill>
                              <a:latin typeface="Arial" panose="020B0604020202020204" pitchFamily="34" charset="0"/>
                            </a:defRPr>
                          </a:lvl2pPr>
                          <a:lvl3pPr defTabSz="541338">
                            <a:spcBef>
                              <a:spcPct val="20000"/>
                            </a:spcBef>
                            <a:defRPr sz="1400">
                              <a:solidFill>
                                <a:schemeClr val="tx1"/>
                              </a:solidFill>
                              <a:latin typeface="Arial" panose="020B0604020202020204" pitchFamily="34" charset="0"/>
                            </a:defRPr>
                          </a:lvl3pPr>
                          <a:lvl4pPr defTabSz="541338">
                            <a:spcBef>
                              <a:spcPct val="20000"/>
                            </a:spcBef>
                            <a:defRPr sz="1600">
                              <a:solidFill>
                                <a:schemeClr val="tx1"/>
                              </a:solidFill>
                              <a:latin typeface="Arial" panose="020B0604020202020204" pitchFamily="34" charset="0"/>
                            </a:defRPr>
                          </a:lvl4pPr>
                          <a:lvl5pPr defTabSz="541338">
                            <a:spcBef>
                              <a:spcPct val="20000"/>
                            </a:spcBef>
                            <a:defRPr sz="1600">
                              <a:solidFill>
                                <a:schemeClr val="tx1"/>
                              </a:solidFill>
                              <a:latin typeface="Arial" panose="020B0604020202020204" pitchFamily="34" charset="0"/>
                            </a:defRPr>
                          </a:lvl5pPr>
                          <a:lvl6pPr defTabSz="541338" fontAlgn="base">
                            <a:spcBef>
                              <a:spcPct val="20000"/>
                            </a:spcBef>
                            <a:spcAft>
                              <a:spcPct val="0"/>
                            </a:spcAft>
                            <a:defRPr sz="1600">
                              <a:solidFill>
                                <a:schemeClr val="tx1"/>
                              </a:solidFill>
                              <a:latin typeface="Arial" panose="020B0604020202020204" pitchFamily="34" charset="0"/>
                            </a:defRPr>
                          </a:lvl6pPr>
                          <a:lvl7pPr defTabSz="541338" fontAlgn="base">
                            <a:spcBef>
                              <a:spcPct val="20000"/>
                            </a:spcBef>
                            <a:spcAft>
                              <a:spcPct val="0"/>
                            </a:spcAft>
                            <a:defRPr sz="1600">
                              <a:solidFill>
                                <a:schemeClr val="tx1"/>
                              </a:solidFill>
                              <a:latin typeface="Arial" panose="020B0604020202020204" pitchFamily="34" charset="0"/>
                            </a:defRPr>
                          </a:lvl7pPr>
                          <a:lvl8pPr defTabSz="541338" fontAlgn="base">
                            <a:spcBef>
                              <a:spcPct val="20000"/>
                            </a:spcBef>
                            <a:spcAft>
                              <a:spcPct val="0"/>
                            </a:spcAft>
                            <a:defRPr sz="1600">
                              <a:solidFill>
                                <a:schemeClr val="tx1"/>
                              </a:solidFill>
                              <a:latin typeface="Arial" panose="020B0604020202020204" pitchFamily="34" charset="0"/>
                            </a:defRPr>
                          </a:lvl8pPr>
                          <a:lvl9pPr defTabSz="541338" fontAlgn="base">
                            <a:spcBef>
                              <a:spcPct val="20000"/>
                            </a:spcBef>
                            <a:spcAft>
                              <a:spcPct val="0"/>
                            </a:spcAft>
                            <a:defRPr sz="1600">
                              <a:solidFill>
                                <a:schemeClr val="tx1"/>
                              </a:solidFill>
                              <a:latin typeface="Arial" panose="020B0604020202020204" pitchFamily="34" charset="0"/>
                            </a:defRPr>
                          </a:lvl9pPr>
                        </a:lstStyle>
                        <a:p>
                          <a:pPr marL="0" marR="0" lvl="0" indent="0" algn="l" defTabSz="541338" rtl="0" eaLnBrk="1" fontAlgn="base" latinLnBrk="0" hangingPunct="1">
                            <a:lnSpc>
                              <a:spcPct val="100000"/>
                            </a:lnSpc>
                            <a:spcBef>
                              <a:spcPct val="0"/>
                            </a:spcBef>
                            <a:spcAft>
                              <a:spcPct val="0"/>
                            </a:spcAft>
                            <a:buClrTx/>
                            <a:buSzTx/>
                            <a:buFontTx/>
                            <a:buNone/>
                            <a:tabLst/>
                          </a:pPr>
                          <a:r>
                            <a:rPr kumimoji="0" lang="en-US" altLang="en-US" sz="1900" b="0" i="0" u="none" strike="noStrike" cap="none" normalizeH="0" baseline="0" dirty="0">
                              <a:ln>
                                <a:noFill/>
                              </a:ln>
                              <a:solidFill>
                                <a:schemeClr val="tx1"/>
                              </a:solidFill>
                              <a:effectLst/>
                              <a:latin typeface="Arial" panose="020B0604020202020204" pitchFamily="34" charset="0"/>
                            </a:rPr>
                            <a:t>4:	store </a:t>
                          </a:r>
                          <a:r>
                            <a:rPr kumimoji="0" lang="en-US" altLang="en-US" sz="1900" b="0" i="1" u="none" strike="noStrike" cap="none" normalizeH="0" baseline="0" dirty="0">
                              <a:ln>
                                <a:noFill/>
                              </a:ln>
                              <a:solidFill>
                                <a:schemeClr val="tx1"/>
                              </a:solidFill>
                              <a:effectLst/>
                              <a:latin typeface="Arial" panose="020B0604020202020204" pitchFamily="34" charset="0"/>
                            </a:rPr>
                            <a:t>arc</a:t>
                          </a:r>
                          <a:r>
                            <a:rPr kumimoji="0" lang="en-US" altLang="en-US" sz="1900" b="0" i="0" u="none" strike="noStrike" cap="none" normalizeH="0" baseline="0" dirty="0">
                              <a:ln>
                                <a:noFill/>
                              </a:ln>
                              <a:solidFill>
                                <a:schemeClr val="tx1"/>
                              </a:solidFill>
                              <a:effectLst/>
                              <a:latin typeface="Arial" panose="020B0604020202020204" pitchFamily="34" charset="0"/>
                            </a:rPr>
                            <a:t> in sequence </a:t>
                          </a:r>
                          <a:r>
                            <a:rPr kumimoji="0" lang="en-US" altLang="en-US" sz="1900" b="0" i="1" u="none" strike="noStrike" cap="none" normalizeH="0" baseline="0" dirty="0">
                              <a:ln>
                                <a:noFill/>
                              </a:ln>
                              <a:solidFill>
                                <a:schemeClr val="tx1"/>
                              </a:solidFill>
                              <a:effectLst/>
                              <a:latin typeface="Arial" panose="020B0604020202020204" pitchFamily="34" charset="0"/>
                            </a:rPr>
                            <a:t>s</a:t>
                          </a:r>
                        </a:p>
                      </a:txBody>
                      <a:tcPr marL="90000" marR="90000" marT="0" marB="0" horzOverflow="overflow">
                        <a:lnL cap="flat">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447628">
                    <a:tc>
                      <a:txBody>
                        <a:bodyPr/>
                        <a:lstStyle>
                          <a:lvl1pPr defTabSz="541338">
                            <a:spcBef>
                              <a:spcPct val="35000"/>
                            </a:spcBef>
                            <a:spcAft>
                              <a:spcPct val="35000"/>
                            </a:spcAft>
                            <a:defRPr>
                              <a:solidFill>
                                <a:schemeClr val="tx1"/>
                              </a:solidFill>
                              <a:latin typeface="Arial" panose="020B0604020202020204" pitchFamily="34" charset="0"/>
                            </a:defRPr>
                          </a:lvl1pPr>
                          <a:lvl2pPr defTabSz="541338">
                            <a:spcBef>
                              <a:spcPct val="20000"/>
                            </a:spcBef>
                            <a:spcAft>
                              <a:spcPct val="20000"/>
                            </a:spcAft>
                            <a:defRPr sz="1600">
                              <a:solidFill>
                                <a:schemeClr val="tx1"/>
                              </a:solidFill>
                              <a:latin typeface="Arial" panose="020B0604020202020204" pitchFamily="34" charset="0"/>
                            </a:defRPr>
                          </a:lvl2pPr>
                          <a:lvl3pPr defTabSz="541338">
                            <a:spcBef>
                              <a:spcPct val="20000"/>
                            </a:spcBef>
                            <a:defRPr sz="1400">
                              <a:solidFill>
                                <a:schemeClr val="tx1"/>
                              </a:solidFill>
                              <a:latin typeface="Arial" panose="020B0604020202020204" pitchFamily="34" charset="0"/>
                            </a:defRPr>
                          </a:lvl3pPr>
                          <a:lvl4pPr defTabSz="541338">
                            <a:spcBef>
                              <a:spcPct val="20000"/>
                            </a:spcBef>
                            <a:defRPr sz="1600">
                              <a:solidFill>
                                <a:schemeClr val="tx1"/>
                              </a:solidFill>
                              <a:latin typeface="Arial" panose="020B0604020202020204" pitchFamily="34" charset="0"/>
                            </a:defRPr>
                          </a:lvl4pPr>
                          <a:lvl5pPr defTabSz="541338">
                            <a:spcBef>
                              <a:spcPct val="20000"/>
                            </a:spcBef>
                            <a:defRPr sz="1600">
                              <a:solidFill>
                                <a:schemeClr val="tx1"/>
                              </a:solidFill>
                              <a:latin typeface="Arial" panose="020B0604020202020204" pitchFamily="34" charset="0"/>
                            </a:defRPr>
                          </a:lvl5pPr>
                          <a:lvl6pPr defTabSz="541338" fontAlgn="base">
                            <a:spcBef>
                              <a:spcPct val="20000"/>
                            </a:spcBef>
                            <a:spcAft>
                              <a:spcPct val="0"/>
                            </a:spcAft>
                            <a:defRPr sz="1600">
                              <a:solidFill>
                                <a:schemeClr val="tx1"/>
                              </a:solidFill>
                              <a:latin typeface="Arial" panose="020B0604020202020204" pitchFamily="34" charset="0"/>
                            </a:defRPr>
                          </a:lvl6pPr>
                          <a:lvl7pPr defTabSz="541338" fontAlgn="base">
                            <a:spcBef>
                              <a:spcPct val="20000"/>
                            </a:spcBef>
                            <a:spcAft>
                              <a:spcPct val="0"/>
                            </a:spcAft>
                            <a:defRPr sz="1600">
                              <a:solidFill>
                                <a:schemeClr val="tx1"/>
                              </a:solidFill>
                              <a:latin typeface="Arial" panose="020B0604020202020204" pitchFamily="34" charset="0"/>
                            </a:defRPr>
                          </a:lvl7pPr>
                          <a:lvl8pPr defTabSz="541338" fontAlgn="base">
                            <a:spcBef>
                              <a:spcPct val="20000"/>
                            </a:spcBef>
                            <a:spcAft>
                              <a:spcPct val="0"/>
                            </a:spcAft>
                            <a:defRPr sz="1600">
                              <a:solidFill>
                                <a:schemeClr val="tx1"/>
                              </a:solidFill>
                              <a:latin typeface="Arial" panose="020B0604020202020204" pitchFamily="34" charset="0"/>
                            </a:defRPr>
                          </a:lvl8pPr>
                          <a:lvl9pPr defTabSz="541338" fontAlgn="base">
                            <a:spcBef>
                              <a:spcPct val="20000"/>
                            </a:spcBef>
                            <a:spcAft>
                              <a:spcPct val="0"/>
                            </a:spcAft>
                            <a:defRPr sz="1600">
                              <a:solidFill>
                                <a:schemeClr val="tx1"/>
                              </a:solidFill>
                              <a:latin typeface="Arial" panose="020B0604020202020204" pitchFamily="34" charset="0"/>
                            </a:defRPr>
                          </a:lvl9pPr>
                        </a:lstStyle>
                        <a:p>
                          <a:pPr marL="0" marR="0" lvl="0" indent="0" algn="l" defTabSz="541338" rtl="0" eaLnBrk="1" fontAlgn="base" latinLnBrk="0" hangingPunct="1">
                            <a:lnSpc>
                              <a:spcPct val="100000"/>
                            </a:lnSpc>
                            <a:spcBef>
                              <a:spcPct val="0"/>
                            </a:spcBef>
                            <a:spcAft>
                              <a:spcPct val="0"/>
                            </a:spcAft>
                            <a:buClrTx/>
                            <a:buSzTx/>
                            <a:buFontTx/>
                            <a:buNone/>
                            <a:tabLst/>
                          </a:pPr>
                          <a:r>
                            <a:rPr kumimoji="0" lang="en-US" altLang="en-US" sz="1900" b="0" i="0" u="none" strike="noStrike" cap="none" normalizeH="0" baseline="0" dirty="0">
                              <a:ln>
                                <a:noFill/>
                              </a:ln>
                              <a:solidFill>
                                <a:schemeClr val="tx1"/>
                              </a:solidFill>
                              <a:effectLst/>
                              <a:latin typeface="Arial" panose="020B0604020202020204" pitchFamily="34" charset="0"/>
                            </a:rPr>
                            <a:t>5:	</a:t>
                          </a:r>
                          <a:r>
                            <a:rPr kumimoji="0" lang="en-US" altLang="en-US" sz="1900" b="1" i="0" u="none" strike="noStrike" cap="none" normalizeH="0" baseline="0" dirty="0">
                              <a:ln>
                                <a:noFill/>
                              </a:ln>
                              <a:solidFill>
                                <a:schemeClr val="tx1"/>
                              </a:solidFill>
                              <a:effectLst/>
                              <a:latin typeface="Arial" panose="020B0604020202020204" pitchFamily="34" charset="0"/>
                            </a:rPr>
                            <a:t>if</a:t>
                          </a:r>
                          <a:r>
                            <a:rPr kumimoji="0" lang="en-US" altLang="en-US" sz="1900" b="0" i="0" u="none" strike="noStrike" cap="none" normalizeH="0" baseline="0" dirty="0">
                              <a:ln>
                                <a:noFill/>
                              </a:ln>
                              <a:solidFill>
                                <a:schemeClr val="tx1"/>
                              </a:solidFill>
                              <a:effectLst/>
                              <a:latin typeface="Arial" panose="020B0604020202020204" pitchFamily="34" charset="0"/>
                            </a:rPr>
                            <a:t> </a:t>
                          </a:r>
                          <a:r>
                            <a:rPr kumimoji="0" lang="en-US" altLang="en-US" sz="1900" b="0" i="1" u="none" strike="noStrike" cap="none" normalizeH="0" baseline="0" dirty="0" err="1">
                              <a:ln>
                                <a:noFill/>
                              </a:ln>
                              <a:solidFill>
                                <a:schemeClr val="tx1"/>
                              </a:solidFill>
                              <a:effectLst/>
                              <a:latin typeface="Arial" panose="020B0604020202020204" pitchFamily="34" charset="0"/>
                            </a:rPr>
                            <a:t>begin_node</a:t>
                          </a:r>
                          <a:r>
                            <a:rPr kumimoji="0" lang="en-US" altLang="en-US" sz="1900" b="0" i="0" u="none" strike="noStrike" cap="none" normalizeH="0" baseline="0" dirty="0">
                              <a:ln>
                                <a:noFill/>
                              </a:ln>
                              <a:solidFill>
                                <a:schemeClr val="tx1"/>
                              </a:solidFill>
                              <a:effectLst/>
                              <a:latin typeface="Arial" panose="020B0604020202020204" pitchFamily="34" charset="0"/>
                            </a:rPr>
                            <a:t>(</a:t>
                          </a:r>
                          <a:r>
                            <a:rPr kumimoji="0" lang="en-US" altLang="en-US" sz="1900" b="0" i="1" u="none" strike="noStrike" cap="none" normalizeH="0" baseline="0" dirty="0">
                              <a:ln>
                                <a:noFill/>
                              </a:ln>
                              <a:solidFill>
                                <a:schemeClr val="tx1"/>
                              </a:solidFill>
                              <a:effectLst/>
                              <a:latin typeface="Arial" panose="020B0604020202020204" pitchFamily="34" charset="0"/>
                            </a:rPr>
                            <a:t>arc</a:t>
                          </a:r>
                          <a:r>
                            <a:rPr kumimoji="0" lang="en-US" altLang="en-US" sz="1900" b="0" i="0" u="none" strike="noStrike" cap="none" normalizeH="0" baseline="0" dirty="0">
                              <a:ln>
                                <a:noFill/>
                              </a:ln>
                              <a:solidFill>
                                <a:schemeClr val="tx1"/>
                              </a:solidFill>
                              <a:effectLst/>
                              <a:latin typeface="Arial" panose="020B0604020202020204" pitchFamily="34" charset="0"/>
                            </a:rPr>
                            <a:t>) = </a:t>
                          </a:r>
                          <a:r>
                            <a:rPr kumimoji="0" lang="en-US" altLang="en-US" sz="1900" b="0" i="1" u="none" strike="noStrike" cap="none" normalizeH="0" baseline="0" dirty="0">
                              <a:ln>
                                <a:noFill/>
                              </a:ln>
                              <a:solidFill>
                                <a:schemeClr val="tx1"/>
                              </a:solidFill>
                              <a:effectLst/>
                              <a:latin typeface="Arial" panose="020B0604020202020204" pitchFamily="34" charset="0"/>
                            </a:rPr>
                            <a:t>n</a:t>
                          </a:r>
                          <a:r>
                            <a:rPr kumimoji="0" lang="en-US" altLang="en-US" sz="1900" b="0" i="0" u="none" strike="noStrike" cap="none" normalizeH="0" baseline="0" dirty="0">
                              <a:ln>
                                <a:noFill/>
                              </a:ln>
                              <a:solidFill>
                                <a:schemeClr val="tx1"/>
                              </a:solidFill>
                              <a:effectLst/>
                              <a:latin typeface="Arial" panose="020B0604020202020204" pitchFamily="34" charset="0"/>
                            </a:rPr>
                            <a:t> </a:t>
                          </a:r>
                          <a:r>
                            <a:rPr kumimoji="0" lang="en-US" altLang="en-US" sz="1900" b="1" i="0" u="none" strike="noStrike" cap="none" normalizeH="0" baseline="0" dirty="0">
                              <a:ln>
                                <a:noFill/>
                              </a:ln>
                              <a:solidFill>
                                <a:schemeClr val="tx1"/>
                              </a:solidFill>
                              <a:effectLst/>
                              <a:latin typeface="Arial" panose="020B0604020202020204" pitchFamily="34" charset="0"/>
                            </a:rPr>
                            <a:t>then</a:t>
                          </a:r>
                        </a:p>
                      </a:txBody>
                      <a:tcPr marL="90000" marR="90000" marT="0" marB="0" horzOverflow="overflow">
                        <a:lnL cap="flat">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447628">
                    <a:tc>
                      <a:txBody>
                        <a:bodyPr/>
                        <a:lstStyle/>
                        <a:p>
                          <a:endParaRPr lang="en-US"/>
                        </a:p>
                      </a:txBody>
                      <a:tcPr marL="90000" marR="90000" marT="0" marB="0" horzOverflow="overflow">
                        <a:lnL cap="flat">
                          <a:noFill/>
                        </a:lnL>
                        <a:lnR cap="flat">
                          <a:noFill/>
                        </a:lnR>
                        <a:lnT>
                          <a:noFill/>
                        </a:lnT>
                        <a:lnB>
                          <a:noFill/>
                        </a:lnB>
                        <a:lnTlToBr>
                          <a:noFill/>
                        </a:lnTlToBr>
                        <a:lnBlToTr>
                          <a:noFill/>
                        </a:lnBlToTr>
                        <a:blipFill>
                          <a:blip r:embed="rId3"/>
                          <a:stretch>
                            <a:fillRect l="-716" t="-613514" r="-80" b="-398649"/>
                          </a:stretch>
                        </a:blipFill>
                      </a:tcPr>
                    </a:tc>
                    <a:extLst>
                      <a:ext uri="{0D108BD9-81ED-4DB2-BD59-A6C34878D82A}">
                        <a16:rowId xmlns:a16="http://schemas.microsoft.com/office/drawing/2014/main" val="10006"/>
                      </a:ext>
                    </a:extLst>
                  </a:tr>
                  <a:tr h="447628">
                    <a:tc>
                      <a:txBody>
                        <a:bodyPr/>
                        <a:lstStyle>
                          <a:lvl1pPr defTabSz="541338">
                            <a:spcBef>
                              <a:spcPct val="35000"/>
                            </a:spcBef>
                            <a:spcAft>
                              <a:spcPct val="35000"/>
                            </a:spcAft>
                            <a:defRPr>
                              <a:solidFill>
                                <a:schemeClr val="tx1"/>
                              </a:solidFill>
                              <a:latin typeface="Arial" panose="020B0604020202020204" pitchFamily="34" charset="0"/>
                            </a:defRPr>
                          </a:lvl1pPr>
                          <a:lvl2pPr defTabSz="541338">
                            <a:spcBef>
                              <a:spcPct val="20000"/>
                            </a:spcBef>
                            <a:spcAft>
                              <a:spcPct val="20000"/>
                            </a:spcAft>
                            <a:defRPr sz="1600">
                              <a:solidFill>
                                <a:schemeClr val="tx1"/>
                              </a:solidFill>
                              <a:latin typeface="Arial" panose="020B0604020202020204" pitchFamily="34" charset="0"/>
                            </a:defRPr>
                          </a:lvl2pPr>
                          <a:lvl3pPr defTabSz="541338">
                            <a:spcBef>
                              <a:spcPct val="20000"/>
                            </a:spcBef>
                            <a:defRPr sz="1400">
                              <a:solidFill>
                                <a:schemeClr val="tx1"/>
                              </a:solidFill>
                              <a:latin typeface="Arial" panose="020B0604020202020204" pitchFamily="34" charset="0"/>
                            </a:defRPr>
                          </a:lvl3pPr>
                          <a:lvl4pPr defTabSz="541338">
                            <a:spcBef>
                              <a:spcPct val="20000"/>
                            </a:spcBef>
                            <a:defRPr sz="1600">
                              <a:solidFill>
                                <a:schemeClr val="tx1"/>
                              </a:solidFill>
                              <a:latin typeface="Arial" panose="020B0604020202020204" pitchFamily="34" charset="0"/>
                            </a:defRPr>
                          </a:lvl4pPr>
                          <a:lvl5pPr defTabSz="541338">
                            <a:spcBef>
                              <a:spcPct val="20000"/>
                            </a:spcBef>
                            <a:defRPr sz="1600">
                              <a:solidFill>
                                <a:schemeClr val="tx1"/>
                              </a:solidFill>
                              <a:latin typeface="Arial" panose="020B0604020202020204" pitchFamily="34" charset="0"/>
                            </a:defRPr>
                          </a:lvl5pPr>
                          <a:lvl6pPr defTabSz="541338" fontAlgn="base">
                            <a:spcBef>
                              <a:spcPct val="20000"/>
                            </a:spcBef>
                            <a:spcAft>
                              <a:spcPct val="0"/>
                            </a:spcAft>
                            <a:defRPr sz="1600">
                              <a:solidFill>
                                <a:schemeClr val="tx1"/>
                              </a:solidFill>
                              <a:latin typeface="Arial" panose="020B0604020202020204" pitchFamily="34" charset="0"/>
                            </a:defRPr>
                          </a:lvl6pPr>
                          <a:lvl7pPr defTabSz="541338" fontAlgn="base">
                            <a:spcBef>
                              <a:spcPct val="20000"/>
                            </a:spcBef>
                            <a:spcAft>
                              <a:spcPct val="0"/>
                            </a:spcAft>
                            <a:defRPr sz="1600">
                              <a:solidFill>
                                <a:schemeClr val="tx1"/>
                              </a:solidFill>
                              <a:latin typeface="Arial" panose="020B0604020202020204" pitchFamily="34" charset="0"/>
                            </a:defRPr>
                          </a:lvl7pPr>
                          <a:lvl8pPr defTabSz="541338" fontAlgn="base">
                            <a:spcBef>
                              <a:spcPct val="20000"/>
                            </a:spcBef>
                            <a:spcAft>
                              <a:spcPct val="0"/>
                            </a:spcAft>
                            <a:defRPr sz="1600">
                              <a:solidFill>
                                <a:schemeClr val="tx1"/>
                              </a:solidFill>
                              <a:latin typeface="Arial" panose="020B0604020202020204" pitchFamily="34" charset="0"/>
                            </a:defRPr>
                          </a:lvl8pPr>
                          <a:lvl9pPr defTabSz="541338" fontAlgn="base">
                            <a:spcBef>
                              <a:spcPct val="20000"/>
                            </a:spcBef>
                            <a:spcAft>
                              <a:spcPct val="0"/>
                            </a:spcAft>
                            <a:defRPr sz="1600">
                              <a:solidFill>
                                <a:schemeClr val="tx1"/>
                              </a:solidFill>
                              <a:latin typeface="Arial" panose="020B0604020202020204" pitchFamily="34" charset="0"/>
                            </a:defRPr>
                          </a:lvl9pPr>
                        </a:lstStyle>
                        <a:p>
                          <a:pPr marL="0" marR="0" lvl="0" indent="0" algn="l" defTabSz="541338" rtl="0" eaLnBrk="1" fontAlgn="base" latinLnBrk="0" hangingPunct="1">
                            <a:lnSpc>
                              <a:spcPct val="100000"/>
                            </a:lnSpc>
                            <a:spcBef>
                              <a:spcPct val="0"/>
                            </a:spcBef>
                            <a:spcAft>
                              <a:spcPct val="0"/>
                            </a:spcAft>
                            <a:buClrTx/>
                            <a:buSzTx/>
                            <a:buFontTx/>
                            <a:buNone/>
                            <a:tabLst/>
                          </a:pPr>
                          <a:r>
                            <a:rPr kumimoji="0" lang="en-US" altLang="en-US" sz="1900" b="0" i="0" u="none" strike="noStrike" cap="none" normalizeH="0" baseline="0" dirty="0">
                              <a:ln>
                                <a:noFill/>
                              </a:ln>
                              <a:solidFill>
                                <a:schemeClr val="tx1"/>
                              </a:solidFill>
                              <a:effectLst/>
                              <a:latin typeface="Arial" panose="020B0604020202020204" pitchFamily="34" charset="0"/>
                            </a:rPr>
                            <a:t>7:	</a:t>
                          </a:r>
                          <a:r>
                            <a:rPr kumimoji="0" lang="en-US" altLang="en-US" sz="1900" b="1" i="0" u="none" strike="noStrike" cap="none" normalizeH="0" baseline="0" dirty="0">
                              <a:ln>
                                <a:noFill/>
                              </a:ln>
                              <a:solidFill>
                                <a:schemeClr val="tx1"/>
                              </a:solidFill>
                              <a:effectLst/>
                              <a:latin typeface="Arial" panose="020B0604020202020204" pitchFamily="34" charset="0"/>
                            </a:rPr>
                            <a:t>else</a:t>
                          </a:r>
                        </a:p>
                      </a:txBody>
                      <a:tcPr marL="90000" marR="90000" marT="0" marB="0" horzOverflow="overflow">
                        <a:lnL cap="flat">
                          <a:noFill/>
                        </a:lnL>
                        <a:lnR cap="flat">
                          <a:noFill/>
                        </a:lnR>
                        <a:lnT>
                          <a:noFill/>
                        </a:lnT>
                        <a:lnB>
                          <a:noFill/>
                        </a:lnB>
                        <a:lnTlToBr>
                          <a:noFill/>
                        </a:lnTlToBr>
                        <a:lnBlToTr>
                          <a:noFill/>
                        </a:lnBlToTr>
                        <a:noFill/>
                      </a:tcPr>
                    </a:tc>
                    <a:extLst>
                      <a:ext uri="{0D108BD9-81ED-4DB2-BD59-A6C34878D82A}">
                        <a16:rowId xmlns:a16="http://schemas.microsoft.com/office/drawing/2014/main" val="10007"/>
                      </a:ext>
                    </a:extLst>
                  </a:tr>
                  <a:tr h="447628">
                    <a:tc>
                      <a:txBody>
                        <a:bodyPr/>
                        <a:lstStyle/>
                        <a:p>
                          <a:endParaRPr lang="en-US"/>
                        </a:p>
                      </a:txBody>
                      <a:tcPr marL="90000" marR="90000" marT="0" marB="0" horzOverflow="overflow">
                        <a:lnL cap="flat">
                          <a:noFill/>
                        </a:lnL>
                        <a:lnR cap="flat">
                          <a:noFill/>
                        </a:lnR>
                        <a:lnT>
                          <a:noFill/>
                        </a:lnT>
                        <a:lnB>
                          <a:noFill/>
                        </a:lnB>
                        <a:lnTlToBr>
                          <a:noFill/>
                        </a:lnTlToBr>
                        <a:lnBlToTr>
                          <a:noFill/>
                        </a:lnBlToTr>
                        <a:blipFill>
                          <a:blip r:embed="rId3"/>
                          <a:stretch>
                            <a:fillRect l="-716" t="-812162" r="-80" b="-200000"/>
                          </a:stretch>
                        </a:blipFill>
                      </a:tcPr>
                    </a:tc>
                    <a:extLst>
                      <a:ext uri="{0D108BD9-81ED-4DB2-BD59-A6C34878D82A}">
                        <a16:rowId xmlns:a16="http://schemas.microsoft.com/office/drawing/2014/main" val="10008"/>
                      </a:ext>
                    </a:extLst>
                  </a:tr>
                  <a:tr h="447628">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0" i="0" u="none" strike="noStrike" cap="none" normalizeH="0" baseline="0" dirty="0">
                              <a:ln>
                                <a:noFill/>
                              </a:ln>
                              <a:solidFill>
                                <a:schemeClr val="tx1"/>
                              </a:solidFill>
                              <a:effectLst/>
                              <a:latin typeface="Arial" panose="020B0604020202020204" pitchFamily="34" charset="0"/>
                            </a:rPr>
                            <a:t>9: </a:t>
                          </a:r>
                          <a:r>
                            <a:rPr kumimoji="0" lang="en-US" altLang="en-US" sz="1900" b="1" i="0" u="none" strike="noStrike" cap="none" normalizeH="0" baseline="0" dirty="0">
                              <a:ln>
                                <a:noFill/>
                              </a:ln>
                              <a:solidFill>
                                <a:schemeClr val="tx1"/>
                              </a:solidFill>
                              <a:effectLst/>
                              <a:latin typeface="Arial" panose="020B0604020202020204" pitchFamily="34" charset="0"/>
                            </a:rPr>
                            <a:t>until</a:t>
                          </a:r>
                          <a:r>
                            <a:rPr kumimoji="0" lang="en-US" altLang="en-US" sz="1900" b="0" i="0" u="none" strike="noStrike" cap="none" normalizeH="0" baseline="0" dirty="0">
                              <a:ln>
                                <a:noFill/>
                              </a:ln>
                              <a:solidFill>
                                <a:schemeClr val="tx1"/>
                              </a:solidFill>
                              <a:effectLst/>
                              <a:latin typeface="Arial" panose="020B0604020202020204" pitchFamily="34" charset="0"/>
                            </a:rPr>
                            <a:t> </a:t>
                          </a:r>
                          <a:r>
                            <a:rPr kumimoji="0" lang="en-US" altLang="en-US" sz="1900" b="0" i="1" u="none" strike="noStrike" cap="none" normalizeH="0" baseline="0" dirty="0">
                              <a:ln>
                                <a:noFill/>
                              </a:ln>
                              <a:solidFill>
                                <a:schemeClr val="tx1"/>
                              </a:solidFill>
                              <a:effectLst/>
                              <a:latin typeface="Arial" panose="020B0604020202020204" pitchFamily="34" charset="0"/>
                            </a:rPr>
                            <a:t>arc</a:t>
                          </a:r>
                          <a:r>
                            <a:rPr kumimoji="0" lang="en-US" altLang="en-US" sz="1900" b="0" i="0" u="none" strike="noStrike" cap="none" normalizeH="0" baseline="0" dirty="0">
                              <a:ln>
                                <a:noFill/>
                              </a:ln>
                              <a:solidFill>
                                <a:schemeClr val="tx1"/>
                              </a:solidFill>
                              <a:effectLst/>
                              <a:latin typeface="Arial" panose="020B0604020202020204" pitchFamily="34" charset="0"/>
                            </a:rPr>
                            <a:t> is not </a:t>
                          </a:r>
                          <a:r>
                            <a:rPr kumimoji="0" lang="en-US" altLang="en-US" sz="1900" b="0" i="1" u="none" strike="noStrike" cap="none" normalizeH="0" baseline="0" dirty="0">
                              <a:ln>
                                <a:noFill/>
                              </a:ln>
                              <a:solidFill>
                                <a:schemeClr val="tx1"/>
                              </a:solidFill>
                              <a:effectLst/>
                              <a:latin typeface="Arial" panose="020B0604020202020204" pitchFamily="34" charset="0"/>
                            </a:rPr>
                            <a:t>x</a:t>
                          </a:r>
                        </a:p>
                      </a:txBody>
                      <a:tcPr marL="90000" marR="90000" marT="0" marB="0" horzOverflow="overflow">
                        <a:lnL cap="flat">
                          <a:noFill/>
                        </a:lnL>
                        <a:lnR cap="flat">
                          <a:noFill/>
                        </a:lnR>
                        <a:lnT>
                          <a:noFill/>
                        </a:lnT>
                        <a:lnB>
                          <a:noFill/>
                        </a:lnB>
                        <a:lnTlToBr>
                          <a:noFill/>
                        </a:lnTlToBr>
                        <a:lnBlToTr>
                          <a:noFill/>
                        </a:lnBlToTr>
                        <a:noFill/>
                      </a:tcPr>
                    </a:tc>
                    <a:extLst>
                      <a:ext uri="{0D108BD9-81ED-4DB2-BD59-A6C34878D82A}">
                        <a16:rowId xmlns:a16="http://schemas.microsoft.com/office/drawing/2014/main" val="10009"/>
                      </a:ext>
                    </a:extLst>
                  </a:tr>
                  <a:tr h="447628">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1" i="0" u="none" strike="noStrike" cap="none" normalizeH="0" baseline="0" dirty="0">
                              <a:ln>
                                <a:noFill/>
                              </a:ln>
                              <a:solidFill>
                                <a:schemeClr val="tx1"/>
                              </a:solidFill>
                              <a:effectLst/>
                              <a:latin typeface="Arial" panose="020B0604020202020204" pitchFamily="34" charset="0"/>
                            </a:rPr>
                            <a:t>Output</a:t>
                          </a:r>
                          <a:r>
                            <a:rPr kumimoji="0" lang="en-US" altLang="en-US" sz="1900" b="0" i="0" u="none" strike="noStrike" cap="none" normalizeH="0" baseline="0" dirty="0">
                              <a:ln>
                                <a:noFill/>
                              </a:ln>
                              <a:solidFill>
                                <a:schemeClr val="tx1"/>
                              </a:solidFill>
                              <a:effectLst/>
                              <a:latin typeface="Arial" panose="020B0604020202020204" pitchFamily="34" charset="0"/>
                            </a:rPr>
                            <a:t>: Counterclockwise sequence of arcs </a:t>
                          </a:r>
                          <a:r>
                            <a:rPr kumimoji="0" lang="en-US" altLang="en-US" sz="1900" b="0" i="1" u="none" strike="noStrike" cap="none" normalizeH="0" baseline="0" dirty="0">
                              <a:ln>
                                <a:noFill/>
                              </a:ln>
                              <a:solidFill>
                                <a:schemeClr val="tx1"/>
                              </a:solidFill>
                              <a:effectLst/>
                              <a:latin typeface="Arial" panose="020B0604020202020204" pitchFamily="34" charset="0"/>
                            </a:rPr>
                            <a:t>s</a:t>
                          </a:r>
                        </a:p>
                      </a:txBody>
                      <a:tcPr marL="90000" marR="90000" marT="0" marB="0" horzOverflow="overflow">
                        <a:lnL cap="flat">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mc:Fallback>
      </mc:AlternateContent>
      <p:sp>
        <p:nvSpPr>
          <p:cNvPr id="11" name="Text Box 161"/>
          <p:cNvSpPr txBox="1">
            <a:spLocks noChangeArrowheads="1"/>
          </p:cNvSpPr>
          <p:nvPr/>
        </p:nvSpPr>
        <p:spPr bwMode="auto">
          <a:xfrm>
            <a:off x="729311" y="960250"/>
            <a:ext cx="107868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b="1" dirty="0"/>
              <a:t>Query: Counterclockwise sequence of arcs surrounding node </a:t>
            </a:r>
            <a:r>
              <a:rPr lang="en-US" altLang="en-US" sz="2400" b="1" i="1" dirty="0"/>
              <a:t>n</a:t>
            </a:r>
          </a:p>
        </p:txBody>
      </p:sp>
    </p:spTree>
    <p:extLst>
      <p:ext uri="{BB962C8B-B14F-4D97-AF65-F5344CB8AC3E}">
        <p14:creationId xmlns:p14="http://schemas.microsoft.com/office/powerpoint/2010/main" val="1406150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69814" y="2770132"/>
            <a:ext cx="9583971" cy="1325563"/>
          </a:xfrm>
        </p:spPr>
        <p:txBody>
          <a:bodyPr>
            <a:normAutofit/>
          </a:bodyPr>
          <a:lstStyle/>
          <a:p>
            <a:r>
              <a:rPr lang="en-US" sz="3600" dirty="0" err="1"/>
              <a:t>Voronoi</a:t>
            </a:r>
            <a:r>
              <a:rPr lang="en-US" sz="3600" dirty="0"/>
              <a:t> Diagrams</a:t>
            </a:r>
          </a:p>
        </p:txBody>
      </p:sp>
    </p:spTree>
    <p:extLst>
      <p:ext uri="{BB962C8B-B14F-4D97-AF65-F5344CB8AC3E}">
        <p14:creationId xmlns:p14="http://schemas.microsoft.com/office/powerpoint/2010/main" val="946910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752192" y="121464"/>
            <a:ext cx="9583971" cy="832022"/>
          </a:xfrm>
        </p:spPr>
        <p:txBody>
          <a:bodyPr>
            <a:normAutofit/>
          </a:bodyPr>
          <a:lstStyle/>
          <a:p>
            <a:r>
              <a:rPr lang="en-US" sz="3600" dirty="0"/>
              <a:t>Definition of </a:t>
            </a:r>
            <a:r>
              <a:rPr lang="en-US" sz="3600" dirty="0" err="1"/>
              <a:t>Voronoi</a:t>
            </a:r>
            <a:r>
              <a:rPr lang="en-US" sz="3600" dirty="0"/>
              <a:t> Diagrams</a:t>
            </a:r>
          </a:p>
        </p:txBody>
      </p:sp>
      <p:sp>
        <p:nvSpPr>
          <p:cNvPr id="66" name="Rectangle 3"/>
          <p:cNvSpPr txBox="1">
            <a:spLocks noChangeArrowheads="1"/>
          </p:cNvSpPr>
          <p:nvPr/>
        </p:nvSpPr>
        <p:spPr>
          <a:xfrm>
            <a:off x="686289" y="1379479"/>
            <a:ext cx="11327027" cy="43619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ct val="30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9pPr>
          </a:lstStyle>
          <a:p>
            <a:pPr>
              <a:spcBef>
                <a:spcPct val="0"/>
              </a:spcBef>
            </a:pPr>
            <a:r>
              <a:rPr lang="en-US" altLang="en-US" sz="2400" dirty="0"/>
              <a:t>Let </a:t>
            </a:r>
            <a:r>
              <a:rPr lang="en-US" altLang="en-US" sz="2400" i="1" dirty="0"/>
              <a:t>P</a:t>
            </a:r>
            <a:r>
              <a:rPr lang="en-US" altLang="en-US" sz="2400" dirty="0"/>
              <a:t> be a set of </a:t>
            </a:r>
            <a:r>
              <a:rPr lang="en-US" altLang="en-US" sz="2400" i="1" dirty="0"/>
              <a:t>n </a:t>
            </a:r>
            <a:r>
              <a:rPr lang="en-US" altLang="en-US" sz="2400" dirty="0"/>
              <a:t>distinct points (sites) in the plane.</a:t>
            </a:r>
            <a:br>
              <a:rPr lang="en-US" altLang="en-US" sz="2400" dirty="0"/>
            </a:br>
            <a:endParaRPr lang="en-US" altLang="en-US" sz="2400" dirty="0"/>
          </a:p>
          <a:p>
            <a:pPr>
              <a:spcBef>
                <a:spcPct val="0"/>
              </a:spcBef>
            </a:pPr>
            <a:r>
              <a:rPr lang="en-US" altLang="en-US" sz="2400" b="1" dirty="0">
                <a:solidFill>
                  <a:srgbClr val="0070C0"/>
                </a:solidFill>
              </a:rPr>
              <a:t>The </a:t>
            </a:r>
            <a:r>
              <a:rPr lang="en-US" altLang="en-US" sz="2400" b="1" dirty="0" err="1">
                <a:solidFill>
                  <a:srgbClr val="0070C0"/>
                </a:solidFill>
              </a:rPr>
              <a:t>Voronoi</a:t>
            </a:r>
            <a:r>
              <a:rPr lang="en-US" altLang="en-US" sz="2400" b="1" dirty="0">
                <a:solidFill>
                  <a:srgbClr val="0070C0"/>
                </a:solidFill>
              </a:rPr>
              <a:t> diagram of </a:t>
            </a:r>
            <a:r>
              <a:rPr lang="en-US" altLang="en-US" sz="2400" b="1" i="1" dirty="0">
                <a:solidFill>
                  <a:srgbClr val="0070C0"/>
                </a:solidFill>
              </a:rPr>
              <a:t>P</a:t>
            </a:r>
            <a:r>
              <a:rPr lang="en-US" altLang="en-US" sz="2400" b="1" dirty="0">
                <a:solidFill>
                  <a:srgbClr val="0070C0"/>
                </a:solidFill>
              </a:rPr>
              <a:t> is the subdivision of the plane into </a:t>
            </a:r>
            <a:r>
              <a:rPr lang="en-US" altLang="en-US" sz="2400" b="1" i="1" dirty="0">
                <a:solidFill>
                  <a:srgbClr val="0070C0"/>
                </a:solidFill>
              </a:rPr>
              <a:t>n</a:t>
            </a:r>
            <a:r>
              <a:rPr lang="en-US" altLang="en-US" sz="2400" b="1" dirty="0">
                <a:solidFill>
                  <a:srgbClr val="0070C0"/>
                </a:solidFill>
              </a:rPr>
              <a:t> cells (also called proximal polygons), one for each site.</a:t>
            </a:r>
            <a:br>
              <a:rPr lang="en-US" altLang="en-US" sz="2400" b="1" dirty="0">
                <a:solidFill>
                  <a:srgbClr val="0070C0"/>
                </a:solidFill>
              </a:rPr>
            </a:br>
            <a:endParaRPr lang="en-US" altLang="en-US" sz="2400" b="1" dirty="0">
              <a:solidFill>
                <a:srgbClr val="0070C0"/>
              </a:solidFill>
            </a:endParaRPr>
          </a:p>
          <a:p>
            <a:pPr>
              <a:spcBef>
                <a:spcPct val="0"/>
              </a:spcBef>
            </a:pPr>
            <a:r>
              <a:rPr lang="en-US" altLang="en-US" sz="2400" b="1" dirty="0">
                <a:solidFill>
                  <a:srgbClr val="7030A0"/>
                </a:solidFill>
              </a:rPr>
              <a:t>A point </a:t>
            </a:r>
            <a:r>
              <a:rPr lang="en-US" altLang="en-US" sz="2400" b="1" i="1" dirty="0">
                <a:solidFill>
                  <a:srgbClr val="7030A0"/>
                </a:solidFill>
              </a:rPr>
              <a:t>q</a:t>
            </a:r>
            <a:r>
              <a:rPr lang="en-US" altLang="en-US" sz="2400" b="1" dirty="0">
                <a:solidFill>
                  <a:srgbClr val="7030A0"/>
                </a:solidFill>
              </a:rPr>
              <a:t> lies in the cell corresponding to a site </a:t>
            </a:r>
            <a:r>
              <a:rPr lang="en-US" altLang="en-US" sz="2400" b="1" i="1" dirty="0">
                <a:solidFill>
                  <a:srgbClr val="7030A0"/>
                </a:solidFill>
              </a:rPr>
              <a:t>p</a:t>
            </a:r>
            <a:r>
              <a:rPr lang="en-US" altLang="en-US" sz="2400" b="1" i="1" baseline="-25000" dirty="0">
                <a:solidFill>
                  <a:srgbClr val="7030A0"/>
                </a:solidFill>
              </a:rPr>
              <a:t>i</a:t>
            </a:r>
            <a:r>
              <a:rPr lang="en-US" altLang="en-US" sz="2400" b="1" dirty="0">
                <a:solidFill>
                  <a:srgbClr val="7030A0"/>
                </a:solidFill>
              </a:rPr>
              <a:t> </a:t>
            </a:r>
            <a:r>
              <a:rPr lang="en-US" altLang="en-US" sz="2400" b="1" dirty="0">
                <a:solidFill>
                  <a:srgbClr val="7030A0"/>
                </a:solidFill>
                <a:sym typeface="Symbol" panose="05050102010706020507" pitchFamily="18" charset="2"/>
              </a:rPr>
              <a:t> </a:t>
            </a:r>
            <a:r>
              <a:rPr lang="en-US" altLang="en-US" sz="2400" b="1" i="1" dirty="0">
                <a:solidFill>
                  <a:srgbClr val="7030A0"/>
                </a:solidFill>
                <a:sym typeface="Symbol" panose="05050102010706020507" pitchFamily="18" charset="2"/>
              </a:rPr>
              <a:t>P</a:t>
            </a:r>
            <a:r>
              <a:rPr lang="en-US" altLang="en-US" sz="2400" b="1" dirty="0">
                <a:solidFill>
                  <a:srgbClr val="7030A0"/>
                </a:solidFill>
                <a:sym typeface="Symbol" panose="05050102010706020507" pitchFamily="18" charset="2"/>
              </a:rPr>
              <a:t>   </a:t>
            </a:r>
          </a:p>
          <a:p>
            <a:pPr>
              <a:spcBef>
                <a:spcPct val="0"/>
              </a:spcBef>
              <a:buFontTx/>
              <a:buNone/>
            </a:pPr>
            <a:r>
              <a:rPr lang="en-US" altLang="en-US" sz="2400" b="1" i="1" dirty="0">
                <a:solidFill>
                  <a:srgbClr val="7030A0"/>
                </a:solidFill>
                <a:sym typeface="Symbol" panose="05050102010706020507" pitchFamily="18" charset="2"/>
              </a:rPr>
              <a:t>                                        </a:t>
            </a:r>
          </a:p>
          <a:p>
            <a:pPr>
              <a:spcBef>
                <a:spcPct val="0"/>
              </a:spcBef>
              <a:buFontTx/>
              <a:buNone/>
            </a:pPr>
            <a:r>
              <a:rPr lang="en-US" altLang="en-US" sz="2400" b="1" i="1" dirty="0">
                <a:solidFill>
                  <a:srgbClr val="7030A0"/>
                </a:solidFill>
                <a:sym typeface="Symbol" panose="05050102010706020507" pitchFamily="18" charset="2"/>
              </a:rPr>
              <a:t>					if and only if</a:t>
            </a:r>
            <a:r>
              <a:rPr lang="en-US" altLang="en-US" sz="2400" b="1" dirty="0">
                <a:solidFill>
                  <a:srgbClr val="7030A0"/>
                </a:solidFill>
                <a:sym typeface="Symbol" panose="05050102010706020507" pitchFamily="18" charset="2"/>
              </a:rPr>
              <a:t> </a:t>
            </a:r>
          </a:p>
          <a:p>
            <a:pPr>
              <a:spcBef>
                <a:spcPct val="0"/>
              </a:spcBef>
              <a:buFontTx/>
              <a:buNone/>
            </a:pPr>
            <a:r>
              <a:rPr lang="en-US" altLang="en-US" sz="3200" b="1" dirty="0">
                <a:solidFill>
                  <a:srgbClr val="7030A0"/>
                </a:solidFill>
                <a:sym typeface="Symbol" panose="05050102010706020507" pitchFamily="18" charset="2"/>
              </a:rPr>
              <a:t> </a:t>
            </a:r>
            <a:br>
              <a:rPr lang="en-US" altLang="en-US" sz="3200" b="1" dirty="0">
                <a:solidFill>
                  <a:srgbClr val="7030A0"/>
                </a:solidFill>
                <a:sym typeface="Symbol" panose="05050102010706020507" pitchFamily="18" charset="2"/>
              </a:rPr>
            </a:br>
            <a:r>
              <a:rPr lang="en-US" altLang="en-US" sz="2400" b="1" dirty="0" err="1">
                <a:solidFill>
                  <a:srgbClr val="7030A0"/>
                </a:solidFill>
                <a:latin typeface="+mj-lt"/>
                <a:sym typeface="Symbol" panose="05050102010706020507" pitchFamily="18" charset="2"/>
              </a:rPr>
              <a:t>Euclidean_Dist</a:t>
            </a:r>
            <a:r>
              <a:rPr lang="en-US" altLang="en-US" sz="2400" b="1" dirty="0">
                <a:solidFill>
                  <a:srgbClr val="7030A0"/>
                </a:solidFill>
                <a:latin typeface="+mj-lt"/>
                <a:sym typeface="Symbol" panose="05050102010706020507" pitchFamily="18" charset="2"/>
              </a:rPr>
              <a:t>( </a:t>
            </a:r>
            <a:r>
              <a:rPr lang="en-US" altLang="en-US" sz="2400" b="1" i="1" dirty="0">
                <a:solidFill>
                  <a:srgbClr val="7030A0"/>
                </a:solidFill>
                <a:latin typeface="+mj-lt"/>
                <a:sym typeface="Symbol" panose="05050102010706020507" pitchFamily="18" charset="2"/>
              </a:rPr>
              <a:t>q</a:t>
            </a:r>
            <a:r>
              <a:rPr lang="en-US" altLang="en-US" sz="2400" b="1" dirty="0">
                <a:solidFill>
                  <a:srgbClr val="7030A0"/>
                </a:solidFill>
                <a:latin typeface="+mj-lt"/>
                <a:sym typeface="Symbol" panose="05050102010706020507" pitchFamily="18" charset="2"/>
              </a:rPr>
              <a:t>, </a:t>
            </a:r>
            <a:r>
              <a:rPr lang="en-US" altLang="en-US" sz="2400" b="1" i="1" dirty="0">
                <a:solidFill>
                  <a:srgbClr val="7030A0"/>
                </a:solidFill>
                <a:latin typeface="+mj-lt"/>
              </a:rPr>
              <a:t>p</a:t>
            </a:r>
            <a:r>
              <a:rPr lang="en-US" altLang="en-US" sz="2400" b="1" i="1" baseline="-25000" dirty="0">
                <a:solidFill>
                  <a:srgbClr val="7030A0"/>
                </a:solidFill>
                <a:latin typeface="+mj-lt"/>
              </a:rPr>
              <a:t>i </a:t>
            </a:r>
            <a:r>
              <a:rPr lang="en-US" altLang="en-US" sz="2400" b="1" dirty="0">
                <a:solidFill>
                  <a:srgbClr val="7030A0"/>
                </a:solidFill>
                <a:latin typeface="+mj-lt"/>
              </a:rPr>
              <a:t>) &lt; </a:t>
            </a:r>
            <a:r>
              <a:rPr lang="en-US" altLang="en-US" sz="2400" b="1" dirty="0" err="1">
                <a:solidFill>
                  <a:srgbClr val="7030A0"/>
                </a:solidFill>
                <a:latin typeface="+mj-lt"/>
              </a:rPr>
              <a:t>Euclidean_</a:t>
            </a:r>
            <a:r>
              <a:rPr lang="en-US" altLang="en-US" sz="2400" b="1" dirty="0" err="1">
                <a:solidFill>
                  <a:srgbClr val="7030A0"/>
                </a:solidFill>
                <a:latin typeface="+mj-lt"/>
                <a:sym typeface="Symbol" panose="05050102010706020507" pitchFamily="18" charset="2"/>
              </a:rPr>
              <a:t>dist</a:t>
            </a:r>
            <a:r>
              <a:rPr lang="en-US" altLang="en-US" sz="2400" b="1" dirty="0">
                <a:solidFill>
                  <a:srgbClr val="7030A0"/>
                </a:solidFill>
                <a:latin typeface="+mj-lt"/>
                <a:sym typeface="Symbol" panose="05050102010706020507" pitchFamily="18" charset="2"/>
              </a:rPr>
              <a:t>( </a:t>
            </a:r>
            <a:r>
              <a:rPr lang="en-US" altLang="en-US" sz="2400" b="1" i="1" dirty="0">
                <a:solidFill>
                  <a:srgbClr val="7030A0"/>
                </a:solidFill>
                <a:latin typeface="+mj-lt"/>
                <a:sym typeface="Symbol" panose="05050102010706020507" pitchFamily="18" charset="2"/>
              </a:rPr>
              <a:t>q</a:t>
            </a:r>
            <a:r>
              <a:rPr lang="en-US" altLang="en-US" sz="2400" b="1" dirty="0">
                <a:solidFill>
                  <a:srgbClr val="7030A0"/>
                </a:solidFill>
                <a:latin typeface="+mj-lt"/>
                <a:sym typeface="Symbol" panose="05050102010706020507" pitchFamily="18" charset="2"/>
              </a:rPr>
              <a:t>, </a:t>
            </a:r>
            <a:r>
              <a:rPr lang="en-US" altLang="en-US" sz="2400" b="1" i="1" dirty="0" err="1">
                <a:solidFill>
                  <a:srgbClr val="7030A0"/>
                </a:solidFill>
                <a:latin typeface="+mj-lt"/>
              </a:rPr>
              <a:t>p</a:t>
            </a:r>
            <a:r>
              <a:rPr lang="en-US" altLang="en-US" sz="2400" b="1" i="1" baseline="-25000" dirty="0" err="1">
                <a:solidFill>
                  <a:srgbClr val="7030A0"/>
                </a:solidFill>
                <a:latin typeface="+mj-lt"/>
              </a:rPr>
              <a:t>j</a:t>
            </a:r>
            <a:r>
              <a:rPr lang="en-US" altLang="en-US" sz="2400" b="1" i="1" baseline="-25000" dirty="0">
                <a:solidFill>
                  <a:srgbClr val="7030A0"/>
                </a:solidFill>
                <a:latin typeface="+mj-lt"/>
              </a:rPr>
              <a:t> </a:t>
            </a:r>
            <a:r>
              <a:rPr lang="en-US" altLang="en-US" sz="2400" b="1" dirty="0">
                <a:solidFill>
                  <a:srgbClr val="7030A0"/>
                </a:solidFill>
                <a:latin typeface="+mj-lt"/>
              </a:rPr>
              <a:t>), for each </a:t>
            </a:r>
            <a:r>
              <a:rPr lang="en-US" altLang="en-US" sz="2400" b="1" i="1" dirty="0">
                <a:solidFill>
                  <a:srgbClr val="7030A0"/>
                </a:solidFill>
                <a:latin typeface="+mj-lt"/>
              </a:rPr>
              <a:t>p</a:t>
            </a:r>
            <a:r>
              <a:rPr lang="en-US" altLang="en-US" sz="2400" b="1" i="1" baseline="-25000" dirty="0">
                <a:solidFill>
                  <a:srgbClr val="7030A0"/>
                </a:solidFill>
                <a:latin typeface="+mj-lt"/>
              </a:rPr>
              <a:t>i</a:t>
            </a:r>
            <a:r>
              <a:rPr lang="en-US" altLang="en-US" sz="2400" b="1" dirty="0">
                <a:solidFill>
                  <a:srgbClr val="7030A0"/>
                </a:solidFill>
                <a:latin typeface="+mj-lt"/>
              </a:rPr>
              <a:t> </a:t>
            </a:r>
            <a:r>
              <a:rPr lang="en-US" altLang="en-US" sz="2400" b="1" dirty="0">
                <a:solidFill>
                  <a:srgbClr val="7030A0"/>
                </a:solidFill>
                <a:latin typeface="+mj-lt"/>
                <a:sym typeface="Symbol" panose="05050102010706020507" pitchFamily="18" charset="2"/>
              </a:rPr>
              <a:t> </a:t>
            </a:r>
            <a:r>
              <a:rPr lang="en-US" altLang="en-US" sz="2400" b="1" i="1" dirty="0">
                <a:solidFill>
                  <a:srgbClr val="7030A0"/>
                </a:solidFill>
                <a:latin typeface="+mj-lt"/>
                <a:sym typeface="Symbol" panose="05050102010706020507" pitchFamily="18" charset="2"/>
              </a:rPr>
              <a:t>P, j </a:t>
            </a:r>
            <a:r>
              <a:rPr lang="en-US" altLang="en-US" sz="2400" b="1" dirty="0">
                <a:solidFill>
                  <a:srgbClr val="7030A0"/>
                </a:solidFill>
                <a:latin typeface="+mj-lt"/>
                <a:sym typeface="Symbol" panose="05050102010706020507" pitchFamily="18" charset="2"/>
              </a:rPr>
              <a:t> </a:t>
            </a:r>
            <a:r>
              <a:rPr lang="en-US" altLang="en-US" sz="2400" b="1" i="1" dirty="0" err="1">
                <a:solidFill>
                  <a:srgbClr val="7030A0"/>
                </a:solidFill>
                <a:latin typeface="+mj-lt"/>
                <a:sym typeface="Symbol" panose="05050102010706020507" pitchFamily="18" charset="2"/>
              </a:rPr>
              <a:t>i</a:t>
            </a:r>
            <a:r>
              <a:rPr lang="en-US" altLang="en-US" sz="2400" b="1" dirty="0">
                <a:solidFill>
                  <a:srgbClr val="7030A0"/>
                </a:solidFill>
                <a:latin typeface="+mj-lt"/>
                <a:sym typeface="Symbol" panose="05050102010706020507" pitchFamily="18" charset="2"/>
              </a:rPr>
              <a:t>.</a:t>
            </a:r>
          </a:p>
        </p:txBody>
      </p:sp>
      <p:sp>
        <p:nvSpPr>
          <p:cNvPr id="68" name="Rectangle 67"/>
          <p:cNvSpPr/>
          <p:nvPr/>
        </p:nvSpPr>
        <p:spPr>
          <a:xfrm>
            <a:off x="686289" y="6424066"/>
            <a:ext cx="4585505" cy="433934"/>
          </a:xfrm>
          <a:prstGeom prst="rect">
            <a:avLst/>
          </a:prstGeom>
          <a:no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a:t>Slide adapted from Allen </a:t>
            </a:r>
            <a:r>
              <a:rPr lang="en-US" sz="1600" dirty="0" err="1"/>
              <a:t>Miu</a:t>
            </a:r>
            <a:r>
              <a:rPr lang="en-US" sz="1600" dirty="0"/>
              <a:t> CSAIL MIT</a:t>
            </a:r>
          </a:p>
        </p:txBody>
      </p:sp>
    </p:spTree>
    <p:extLst>
      <p:ext uri="{BB962C8B-B14F-4D97-AF65-F5344CB8AC3E}">
        <p14:creationId xmlns:p14="http://schemas.microsoft.com/office/powerpoint/2010/main" val="1367939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752192" y="121464"/>
            <a:ext cx="9583971" cy="832022"/>
          </a:xfrm>
        </p:spPr>
        <p:txBody>
          <a:bodyPr>
            <a:normAutofit/>
          </a:bodyPr>
          <a:lstStyle/>
          <a:p>
            <a:r>
              <a:rPr lang="en-US" sz="3600" dirty="0" err="1"/>
              <a:t>Voronoi</a:t>
            </a:r>
            <a:r>
              <a:rPr lang="en-US" sz="3600" dirty="0"/>
              <a:t> Diagrams- Example</a:t>
            </a:r>
          </a:p>
        </p:txBody>
      </p:sp>
      <p:grpSp>
        <p:nvGrpSpPr>
          <p:cNvPr id="35" name="Group 98"/>
          <p:cNvGrpSpPr>
            <a:grpSpLocks/>
          </p:cNvGrpSpPr>
          <p:nvPr/>
        </p:nvGrpSpPr>
        <p:grpSpPr bwMode="auto">
          <a:xfrm>
            <a:off x="6690397" y="2105812"/>
            <a:ext cx="5105400" cy="4076700"/>
            <a:chOff x="1632" y="1089"/>
            <a:chExt cx="3216" cy="2568"/>
          </a:xfrm>
        </p:grpSpPr>
        <p:sp>
          <p:nvSpPr>
            <p:cNvPr id="36" name="Line 51"/>
            <p:cNvSpPr>
              <a:spLocks noChangeShapeType="1"/>
            </p:cNvSpPr>
            <p:nvPr/>
          </p:nvSpPr>
          <p:spPr bwMode="auto">
            <a:xfrm flipH="1" flipV="1">
              <a:off x="3480" y="1611"/>
              <a:ext cx="42"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7" name="Group 97"/>
            <p:cNvGrpSpPr>
              <a:grpSpLocks/>
            </p:cNvGrpSpPr>
            <p:nvPr/>
          </p:nvGrpSpPr>
          <p:grpSpPr bwMode="auto">
            <a:xfrm>
              <a:off x="1632" y="1089"/>
              <a:ext cx="3216" cy="2568"/>
              <a:chOff x="1632" y="1089"/>
              <a:chExt cx="3216" cy="2568"/>
            </a:xfrm>
          </p:grpSpPr>
          <p:sp>
            <p:nvSpPr>
              <p:cNvPr id="38" name="Line 40"/>
              <p:cNvSpPr>
                <a:spLocks noChangeShapeType="1"/>
              </p:cNvSpPr>
              <p:nvPr/>
            </p:nvSpPr>
            <p:spPr bwMode="auto">
              <a:xfrm>
                <a:off x="3264" y="2259"/>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Line 42"/>
              <p:cNvSpPr>
                <a:spLocks noChangeShapeType="1"/>
              </p:cNvSpPr>
              <p:nvPr/>
            </p:nvSpPr>
            <p:spPr bwMode="auto">
              <a:xfrm flipV="1">
                <a:off x="3264" y="1959"/>
                <a:ext cx="240" cy="3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 name="Line 47"/>
              <p:cNvSpPr>
                <a:spLocks noChangeShapeType="1"/>
              </p:cNvSpPr>
              <p:nvPr/>
            </p:nvSpPr>
            <p:spPr bwMode="auto">
              <a:xfrm flipV="1">
                <a:off x="3576" y="2355"/>
                <a:ext cx="390" cy="3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 name="Line 48"/>
              <p:cNvSpPr>
                <a:spLocks noChangeShapeType="1"/>
              </p:cNvSpPr>
              <p:nvPr/>
            </p:nvSpPr>
            <p:spPr bwMode="auto">
              <a:xfrm flipH="1" flipV="1">
                <a:off x="3966" y="2313"/>
                <a:ext cx="0"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43" name="Group 86"/>
              <p:cNvGrpSpPr>
                <a:grpSpLocks/>
              </p:cNvGrpSpPr>
              <p:nvPr/>
            </p:nvGrpSpPr>
            <p:grpSpPr bwMode="auto">
              <a:xfrm>
                <a:off x="1632" y="1089"/>
                <a:ext cx="3216" cy="2568"/>
                <a:chOff x="1632" y="1089"/>
                <a:chExt cx="3216" cy="2568"/>
              </a:xfrm>
            </p:grpSpPr>
            <p:grpSp>
              <p:nvGrpSpPr>
                <p:cNvPr id="45" name="Group 60"/>
                <p:cNvGrpSpPr>
                  <a:grpSpLocks/>
                </p:cNvGrpSpPr>
                <p:nvPr/>
              </p:nvGrpSpPr>
              <p:grpSpPr bwMode="auto">
                <a:xfrm>
                  <a:off x="1632" y="1089"/>
                  <a:ext cx="3216" cy="2568"/>
                  <a:chOff x="1056" y="1134"/>
                  <a:chExt cx="3216" cy="2568"/>
                </a:xfrm>
              </p:grpSpPr>
              <p:sp>
                <p:nvSpPr>
                  <p:cNvPr id="47" name="Line 33"/>
                  <p:cNvSpPr>
                    <a:spLocks noChangeShapeType="1"/>
                  </p:cNvSpPr>
                  <p:nvPr/>
                </p:nvSpPr>
                <p:spPr bwMode="auto">
                  <a:xfrm>
                    <a:off x="1392" y="1440"/>
                    <a:ext cx="864" cy="52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 name="Line 34"/>
                  <p:cNvSpPr>
                    <a:spLocks noChangeShapeType="1"/>
                  </p:cNvSpPr>
                  <p:nvPr/>
                </p:nvSpPr>
                <p:spPr bwMode="auto">
                  <a:xfrm>
                    <a:off x="2256" y="1968"/>
                    <a:ext cx="144"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 name="Line 35"/>
                  <p:cNvSpPr>
                    <a:spLocks noChangeShapeType="1"/>
                  </p:cNvSpPr>
                  <p:nvPr/>
                </p:nvSpPr>
                <p:spPr bwMode="auto">
                  <a:xfrm flipH="1">
                    <a:off x="1536" y="2256"/>
                    <a:ext cx="864" cy="76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 name="Line 36"/>
                  <p:cNvSpPr>
                    <a:spLocks noChangeShapeType="1"/>
                  </p:cNvSpPr>
                  <p:nvPr/>
                </p:nvSpPr>
                <p:spPr bwMode="auto">
                  <a:xfrm flipH="1">
                    <a:off x="1056" y="3024"/>
                    <a:ext cx="48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 name="Line 37"/>
                  <p:cNvSpPr>
                    <a:spLocks noChangeShapeType="1"/>
                  </p:cNvSpPr>
                  <p:nvPr/>
                </p:nvSpPr>
                <p:spPr bwMode="auto">
                  <a:xfrm flipV="1">
                    <a:off x="1536" y="2928"/>
                    <a:ext cx="81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 name="Line 38"/>
                  <p:cNvSpPr>
                    <a:spLocks noChangeShapeType="1"/>
                  </p:cNvSpPr>
                  <p:nvPr/>
                </p:nvSpPr>
                <p:spPr bwMode="auto">
                  <a:xfrm flipV="1">
                    <a:off x="2352" y="2400"/>
                    <a:ext cx="384" cy="52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 name="Line 39"/>
                  <p:cNvSpPr>
                    <a:spLocks noChangeShapeType="1"/>
                  </p:cNvSpPr>
                  <p:nvPr/>
                </p:nvSpPr>
                <p:spPr bwMode="auto">
                  <a:xfrm>
                    <a:off x="2400" y="2256"/>
                    <a:ext cx="28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 name="Line 43"/>
                  <p:cNvSpPr>
                    <a:spLocks noChangeShapeType="1"/>
                  </p:cNvSpPr>
                  <p:nvPr/>
                </p:nvSpPr>
                <p:spPr bwMode="auto">
                  <a:xfrm>
                    <a:off x="2928" y="2004"/>
                    <a:ext cx="456" cy="3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 name="Line 44"/>
                  <p:cNvSpPr>
                    <a:spLocks noChangeShapeType="1"/>
                  </p:cNvSpPr>
                  <p:nvPr/>
                </p:nvSpPr>
                <p:spPr bwMode="auto">
                  <a:xfrm>
                    <a:off x="2736" y="2400"/>
                    <a:ext cx="264" cy="30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 name="Line 45"/>
                  <p:cNvSpPr>
                    <a:spLocks noChangeShapeType="1"/>
                  </p:cNvSpPr>
                  <p:nvPr/>
                </p:nvSpPr>
                <p:spPr bwMode="auto">
                  <a:xfrm>
                    <a:off x="2352" y="2928"/>
                    <a:ext cx="66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 name="Line 46"/>
                  <p:cNvSpPr>
                    <a:spLocks noChangeShapeType="1"/>
                  </p:cNvSpPr>
                  <p:nvPr/>
                </p:nvSpPr>
                <p:spPr bwMode="auto">
                  <a:xfrm flipH="1" flipV="1">
                    <a:off x="3006" y="2712"/>
                    <a:ext cx="6" cy="40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 name="Line 50"/>
                  <p:cNvSpPr>
                    <a:spLocks noChangeShapeType="1"/>
                  </p:cNvSpPr>
                  <p:nvPr/>
                </p:nvSpPr>
                <p:spPr bwMode="auto">
                  <a:xfrm flipV="1">
                    <a:off x="2922" y="1782"/>
                    <a:ext cx="24" cy="22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 name="Line 53"/>
                  <p:cNvSpPr>
                    <a:spLocks noChangeShapeType="1"/>
                  </p:cNvSpPr>
                  <p:nvPr/>
                </p:nvSpPr>
                <p:spPr bwMode="auto">
                  <a:xfrm flipV="1">
                    <a:off x="2244" y="1650"/>
                    <a:ext cx="666" cy="30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 name="Line 54"/>
                  <p:cNvSpPr>
                    <a:spLocks noChangeShapeType="1"/>
                  </p:cNvSpPr>
                  <p:nvPr/>
                </p:nvSpPr>
                <p:spPr bwMode="auto">
                  <a:xfrm>
                    <a:off x="3012" y="3120"/>
                    <a:ext cx="354" cy="58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 name="Line 55"/>
                  <p:cNvSpPr>
                    <a:spLocks noChangeShapeType="1"/>
                  </p:cNvSpPr>
                  <p:nvPr/>
                </p:nvSpPr>
                <p:spPr bwMode="auto">
                  <a:xfrm>
                    <a:off x="3396" y="2406"/>
                    <a:ext cx="876" cy="72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 name="Line 56"/>
                  <p:cNvSpPr>
                    <a:spLocks noChangeShapeType="1"/>
                  </p:cNvSpPr>
                  <p:nvPr/>
                </p:nvSpPr>
                <p:spPr bwMode="auto">
                  <a:xfrm>
                    <a:off x="2946" y="1794"/>
                    <a:ext cx="678"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 name="Line 57"/>
                  <p:cNvSpPr>
                    <a:spLocks noChangeShapeType="1"/>
                  </p:cNvSpPr>
                  <p:nvPr/>
                </p:nvSpPr>
                <p:spPr bwMode="auto">
                  <a:xfrm flipV="1">
                    <a:off x="3390" y="1986"/>
                    <a:ext cx="228" cy="3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 name="Line 58"/>
                  <p:cNvSpPr>
                    <a:spLocks noChangeShapeType="1"/>
                  </p:cNvSpPr>
                  <p:nvPr/>
                </p:nvSpPr>
                <p:spPr bwMode="auto">
                  <a:xfrm flipV="1">
                    <a:off x="3618" y="1626"/>
                    <a:ext cx="636" cy="3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 name="Line 59"/>
                  <p:cNvSpPr>
                    <a:spLocks noChangeShapeType="1"/>
                  </p:cNvSpPr>
                  <p:nvPr/>
                </p:nvSpPr>
                <p:spPr bwMode="auto">
                  <a:xfrm flipV="1">
                    <a:off x="2910" y="1134"/>
                    <a:ext cx="36" cy="5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6" name="Text Box 64"/>
                <p:cNvSpPr txBox="1">
                  <a:spLocks noChangeArrowheads="1"/>
                </p:cNvSpPr>
                <p:nvPr/>
              </p:nvSpPr>
              <p:spPr bwMode="auto">
                <a:xfrm>
                  <a:off x="3131" y="1486"/>
                  <a:ext cx="20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dirty="0"/>
                    <a:t>e</a:t>
                  </a:r>
                  <a:endParaRPr lang="en-US" altLang="en-US" i="1" baseline="-25000" dirty="0"/>
                </a:p>
              </p:txBody>
            </p:sp>
          </p:grpSp>
        </p:grpSp>
      </p:grpSp>
      <p:grpSp>
        <p:nvGrpSpPr>
          <p:cNvPr id="67" name="Group 84"/>
          <p:cNvGrpSpPr>
            <a:grpSpLocks/>
          </p:cNvGrpSpPr>
          <p:nvPr/>
        </p:nvGrpSpPr>
        <p:grpSpPr bwMode="auto">
          <a:xfrm>
            <a:off x="7425409" y="2897976"/>
            <a:ext cx="3360738" cy="2513013"/>
            <a:chOff x="2104" y="1597"/>
            <a:chExt cx="2117" cy="1583"/>
          </a:xfrm>
        </p:grpSpPr>
        <p:sp>
          <p:nvSpPr>
            <p:cNvPr id="69" name="Text Box 68"/>
            <p:cNvSpPr txBox="1">
              <a:spLocks noChangeArrowheads="1"/>
            </p:cNvSpPr>
            <p:nvPr/>
          </p:nvSpPr>
          <p:spPr bwMode="auto">
            <a:xfrm>
              <a:off x="3572" y="2892"/>
              <a:ext cx="20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dirty="0"/>
                <a:t>v</a:t>
              </a:r>
            </a:p>
          </p:txBody>
        </p:sp>
        <p:grpSp>
          <p:nvGrpSpPr>
            <p:cNvPr id="70" name="Group 83"/>
            <p:cNvGrpSpPr>
              <a:grpSpLocks/>
            </p:cNvGrpSpPr>
            <p:nvPr/>
          </p:nvGrpSpPr>
          <p:grpSpPr bwMode="auto">
            <a:xfrm>
              <a:off x="2104" y="1597"/>
              <a:ext cx="2117" cy="1512"/>
              <a:chOff x="2104" y="1597"/>
              <a:chExt cx="2117" cy="1512"/>
            </a:xfrm>
          </p:grpSpPr>
          <p:sp>
            <p:nvSpPr>
              <p:cNvPr id="71" name="Oval 69"/>
              <p:cNvSpPr>
                <a:spLocks noChangeArrowheads="1"/>
              </p:cNvSpPr>
              <p:nvPr/>
            </p:nvSpPr>
            <p:spPr bwMode="auto">
              <a:xfrm>
                <a:off x="3560" y="3053"/>
                <a:ext cx="56" cy="5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72" name="Oval 70"/>
              <p:cNvSpPr>
                <a:spLocks noChangeArrowheads="1"/>
              </p:cNvSpPr>
              <p:nvPr/>
            </p:nvSpPr>
            <p:spPr bwMode="auto">
              <a:xfrm>
                <a:off x="2916" y="2853"/>
                <a:ext cx="56" cy="5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73" name="Oval 71"/>
              <p:cNvSpPr>
                <a:spLocks noChangeArrowheads="1"/>
              </p:cNvSpPr>
              <p:nvPr/>
            </p:nvSpPr>
            <p:spPr bwMode="auto">
              <a:xfrm>
                <a:off x="2104" y="2955"/>
                <a:ext cx="56" cy="5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74" name="Oval 72"/>
              <p:cNvSpPr>
                <a:spLocks noChangeArrowheads="1"/>
              </p:cNvSpPr>
              <p:nvPr/>
            </p:nvSpPr>
            <p:spPr bwMode="auto">
              <a:xfrm>
                <a:off x="2952" y="2187"/>
                <a:ext cx="56" cy="5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75" name="Oval 73"/>
              <p:cNvSpPr>
                <a:spLocks noChangeArrowheads="1"/>
              </p:cNvSpPr>
              <p:nvPr/>
            </p:nvSpPr>
            <p:spPr bwMode="auto">
              <a:xfrm>
                <a:off x="3249" y="2241"/>
                <a:ext cx="56" cy="5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76" name="Oval 74"/>
              <p:cNvSpPr>
                <a:spLocks noChangeArrowheads="1"/>
              </p:cNvSpPr>
              <p:nvPr/>
            </p:nvSpPr>
            <p:spPr bwMode="auto">
              <a:xfrm>
                <a:off x="3291" y="2344"/>
                <a:ext cx="56" cy="5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77" name="Oval 75"/>
              <p:cNvSpPr>
                <a:spLocks noChangeArrowheads="1"/>
              </p:cNvSpPr>
              <p:nvPr/>
            </p:nvSpPr>
            <p:spPr bwMode="auto">
              <a:xfrm>
                <a:off x="3550" y="2644"/>
                <a:ext cx="56" cy="5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78" name="Oval 76"/>
              <p:cNvSpPr>
                <a:spLocks noChangeArrowheads="1"/>
              </p:cNvSpPr>
              <p:nvPr/>
            </p:nvSpPr>
            <p:spPr bwMode="auto">
              <a:xfrm>
                <a:off x="3941" y="2349"/>
                <a:ext cx="56" cy="5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79" name="Oval 77"/>
              <p:cNvSpPr>
                <a:spLocks noChangeArrowheads="1"/>
              </p:cNvSpPr>
              <p:nvPr/>
            </p:nvSpPr>
            <p:spPr bwMode="auto">
              <a:xfrm>
                <a:off x="3938" y="2278"/>
                <a:ext cx="56" cy="5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0" name="Oval 78"/>
              <p:cNvSpPr>
                <a:spLocks noChangeArrowheads="1"/>
              </p:cNvSpPr>
              <p:nvPr/>
            </p:nvSpPr>
            <p:spPr bwMode="auto">
              <a:xfrm>
                <a:off x="3474" y="1944"/>
                <a:ext cx="56" cy="5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1" name="Oval 79"/>
              <p:cNvSpPr>
                <a:spLocks noChangeArrowheads="1"/>
              </p:cNvSpPr>
              <p:nvPr/>
            </p:nvSpPr>
            <p:spPr bwMode="auto">
              <a:xfrm>
                <a:off x="3492" y="1728"/>
                <a:ext cx="56" cy="5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2" name="Oval 80"/>
              <p:cNvSpPr>
                <a:spLocks noChangeArrowheads="1"/>
              </p:cNvSpPr>
              <p:nvPr/>
            </p:nvSpPr>
            <p:spPr bwMode="auto">
              <a:xfrm>
                <a:off x="3455" y="1597"/>
                <a:ext cx="56" cy="5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3" name="Oval 81"/>
              <p:cNvSpPr>
                <a:spLocks noChangeArrowheads="1"/>
              </p:cNvSpPr>
              <p:nvPr/>
            </p:nvSpPr>
            <p:spPr bwMode="auto">
              <a:xfrm>
                <a:off x="2799" y="1899"/>
                <a:ext cx="56" cy="5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4" name="Oval 82"/>
              <p:cNvSpPr>
                <a:spLocks noChangeArrowheads="1"/>
              </p:cNvSpPr>
              <p:nvPr/>
            </p:nvSpPr>
            <p:spPr bwMode="auto">
              <a:xfrm>
                <a:off x="4165" y="1914"/>
                <a:ext cx="56" cy="5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grpSp>
      <p:grpSp>
        <p:nvGrpSpPr>
          <p:cNvPr id="85" name="Group 87"/>
          <p:cNvGrpSpPr>
            <a:grpSpLocks/>
          </p:cNvGrpSpPr>
          <p:nvPr/>
        </p:nvGrpSpPr>
        <p:grpSpPr bwMode="auto">
          <a:xfrm>
            <a:off x="8228684" y="2896387"/>
            <a:ext cx="2819400" cy="2914650"/>
            <a:chOff x="2592" y="1587"/>
            <a:chExt cx="1776" cy="1836"/>
          </a:xfrm>
        </p:grpSpPr>
        <p:sp>
          <p:nvSpPr>
            <p:cNvPr id="86" name="Oval 21"/>
            <p:cNvSpPr>
              <a:spLocks noChangeArrowheads="1"/>
            </p:cNvSpPr>
            <p:nvPr/>
          </p:nvSpPr>
          <p:spPr bwMode="auto">
            <a:xfrm>
              <a:off x="3024" y="3123"/>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7" name="Oval 23"/>
            <p:cNvSpPr>
              <a:spLocks noChangeArrowheads="1"/>
            </p:cNvSpPr>
            <p:nvPr/>
          </p:nvSpPr>
          <p:spPr bwMode="auto">
            <a:xfrm>
              <a:off x="3168" y="2643"/>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8" name="Oval 24"/>
            <p:cNvSpPr>
              <a:spLocks noChangeArrowheads="1"/>
            </p:cNvSpPr>
            <p:nvPr/>
          </p:nvSpPr>
          <p:spPr bwMode="auto">
            <a:xfrm>
              <a:off x="3552" y="2211"/>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9" name="Oval 25"/>
            <p:cNvSpPr>
              <a:spLocks noChangeArrowheads="1"/>
            </p:cNvSpPr>
            <p:nvPr/>
          </p:nvSpPr>
          <p:spPr bwMode="auto">
            <a:xfrm>
              <a:off x="3888" y="2595"/>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90" name="Oval 26"/>
            <p:cNvSpPr>
              <a:spLocks noChangeArrowheads="1"/>
            </p:cNvSpPr>
            <p:nvPr/>
          </p:nvSpPr>
          <p:spPr bwMode="auto">
            <a:xfrm>
              <a:off x="4224" y="2211"/>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91" name="Oval 27"/>
            <p:cNvSpPr>
              <a:spLocks noChangeArrowheads="1"/>
            </p:cNvSpPr>
            <p:nvPr/>
          </p:nvSpPr>
          <p:spPr bwMode="auto">
            <a:xfrm>
              <a:off x="3792" y="1923"/>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92" name="Oval 28"/>
            <p:cNvSpPr>
              <a:spLocks noChangeArrowheads="1"/>
            </p:cNvSpPr>
            <p:nvPr/>
          </p:nvSpPr>
          <p:spPr bwMode="auto">
            <a:xfrm>
              <a:off x="3888" y="1635"/>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93" name="Oval 29"/>
            <p:cNvSpPr>
              <a:spLocks noChangeArrowheads="1"/>
            </p:cNvSpPr>
            <p:nvPr/>
          </p:nvSpPr>
          <p:spPr bwMode="auto">
            <a:xfrm>
              <a:off x="2928" y="2451"/>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94" name="Oval 30"/>
            <p:cNvSpPr>
              <a:spLocks noChangeArrowheads="1"/>
            </p:cNvSpPr>
            <p:nvPr/>
          </p:nvSpPr>
          <p:spPr bwMode="auto">
            <a:xfrm>
              <a:off x="2592" y="2067"/>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95" name="Oval 31"/>
            <p:cNvSpPr>
              <a:spLocks noChangeArrowheads="1"/>
            </p:cNvSpPr>
            <p:nvPr/>
          </p:nvSpPr>
          <p:spPr bwMode="auto">
            <a:xfrm>
              <a:off x="3024" y="1875"/>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96" name="Oval 32"/>
            <p:cNvSpPr>
              <a:spLocks noChangeArrowheads="1"/>
            </p:cNvSpPr>
            <p:nvPr/>
          </p:nvSpPr>
          <p:spPr bwMode="auto">
            <a:xfrm>
              <a:off x="2928" y="1587"/>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97" name="Text Box 61"/>
            <p:cNvSpPr txBox="1">
              <a:spLocks noChangeArrowheads="1"/>
            </p:cNvSpPr>
            <p:nvPr/>
          </p:nvSpPr>
          <p:spPr bwMode="auto">
            <a:xfrm>
              <a:off x="2887" y="3135"/>
              <a:ext cx="24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dirty="0"/>
                <a:t>p</a:t>
              </a:r>
              <a:r>
                <a:rPr lang="en-US" altLang="en-US" i="1" baseline="-25000" dirty="0"/>
                <a:t>i</a:t>
              </a:r>
              <a:endParaRPr lang="en-US" altLang="en-US" i="1" dirty="0"/>
            </a:p>
          </p:txBody>
        </p:sp>
      </p:grpSp>
      <p:sp>
        <p:nvSpPr>
          <p:cNvPr id="99" name="Text Box 92"/>
          <p:cNvSpPr txBox="1">
            <a:spLocks noChangeArrowheads="1"/>
          </p:cNvSpPr>
          <p:nvPr/>
        </p:nvSpPr>
        <p:spPr bwMode="auto">
          <a:xfrm>
            <a:off x="975116" y="1666437"/>
            <a:ext cx="721864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800" i="1" dirty="0">
                <a:latin typeface="+mj-lt"/>
              </a:rPr>
              <a:t>p</a:t>
            </a:r>
            <a:r>
              <a:rPr lang="en-US" altLang="en-US" sz="2800" i="1" baseline="-25000" dirty="0">
                <a:latin typeface="+mj-lt"/>
              </a:rPr>
              <a:t>i</a:t>
            </a:r>
            <a:r>
              <a:rPr lang="en-US" altLang="en-US" sz="2800" dirty="0">
                <a:latin typeface="+mj-lt"/>
              </a:rPr>
              <a:t> : site points, e.g., post offices, hospitals</a:t>
            </a:r>
          </a:p>
        </p:txBody>
      </p:sp>
      <p:sp>
        <p:nvSpPr>
          <p:cNvPr id="100" name="Text Box 90"/>
          <p:cNvSpPr txBox="1">
            <a:spLocks noChangeArrowheads="1"/>
          </p:cNvSpPr>
          <p:nvPr/>
        </p:nvSpPr>
        <p:spPr bwMode="auto">
          <a:xfrm>
            <a:off x="975116" y="2247849"/>
            <a:ext cx="312938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pPr>
            <a:r>
              <a:rPr lang="en-US" altLang="en-US" sz="2800" i="1" dirty="0">
                <a:latin typeface="+mj-lt"/>
              </a:rPr>
              <a:t>e</a:t>
            </a:r>
            <a:r>
              <a:rPr lang="en-US" altLang="en-US" sz="2800" dirty="0">
                <a:latin typeface="+mj-lt"/>
              </a:rPr>
              <a:t> : </a:t>
            </a:r>
            <a:r>
              <a:rPr lang="en-US" altLang="en-US" sz="2800" dirty="0" err="1">
                <a:latin typeface="+mj-lt"/>
              </a:rPr>
              <a:t>Voronoi</a:t>
            </a:r>
            <a:r>
              <a:rPr lang="en-US" altLang="en-US" sz="2800" dirty="0">
                <a:latin typeface="+mj-lt"/>
              </a:rPr>
              <a:t> edge</a:t>
            </a:r>
          </a:p>
        </p:txBody>
      </p:sp>
      <p:sp>
        <p:nvSpPr>
          <p:cNvPr id="101" name="Text Box 91"/>
          <p:cNvSpPr txBox="1">
            <a:spLocks noChangeArrowheads="1"/>
          </p:cNvSpPr>
          <p:nvPr/>
        </p:nvSpPr>
        <p:spPr bwMode="auto">
          <a:xfrm>
            <a:off x="923521" y="2845348"/>
            <a:ext cx="364988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pPr>
            <a:r>
              <a:rPr lang="en-US" altLang="en-US" sz="2800" i="1" dirty="0">
                <a:latin typeface="+mj-lt"/>
              </a:rPr>
              <a:t>v</a:t>
            </a:r>
            <a:r>
              <a:rPr lang="en-US" altLang="en-US" sz="2800" dirty="0">
                <a:latin typeface="+mj-lt"/>
              </a:rPr>
              <a:t> : </a:t>
            </a:r>
            <a:r>
              <a:rPr lang="en-US" altLang="en-US" sz="2800" dirty="0" err="1">
                <a:latin typeface="+mj-lt"/>
              </a:rPr>
              <a:t>Voronoi</a:t>
            </a:r>
            <a:r>
              <a:rPr lang="en-US" altLang="en-US" sz="2800" dirty="0">
                <a:latin typeface="+mj-lt"/>
              </a:rPr>
              <a:t> vertex</a:t>
            </a:r>
          </a:p>
        </p:txBody>
      </p:sp>
      <p:sp>
        <p:nvSpPr>
          <p:cNvPr id="105" name="Rectangle 104"/>
          <p:cNvSpPr/>
          <p:nvPr/>
        </p:nvSpPr>
        <p:spPr>
          <a:xfrm>
            <a:off x="686289" y="6424066"/>
            <a:ext cx="4585505" cy="433934"/>
          </a:xfrm>
          <a:prstGeom prst="rect">
            <a:avLst/>
          </a:prstGeom>
          <a:no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a:t>Slide adapted from Allen </a:t>
            </a:r>
            <a:r>
              <a:rPr lang="en-US" sz="1600" dirty="0" err="1"/>
              <a:t>Miu</a:t>
            </a:r>
            <a:r>
              <a:rPr lang="en-US" sz="1600" dirty="0"/>
              <a:t> CSAIL MIT</a:t>
            </a:r>
          </a:p>
        </p:txBody>
      </p:sp>
    </p:spTree>
    <p:extLst>
      <p:ext uri="{BB962C8B-B14F-4D97-AF65-F5344CB8AC3E}">
        <p14:creationId xmlns:p14="http://schemas.microsoft.com/office/powerpoint/2010/main" val="4044648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86290" y="0"/>
            <a:ext cx="10344176" cy="689875"/>
          </a:xfrm>
        </p:spPr>
        <p:txBody>
          <a:bodyPr>
            <a:normAutofit/>
          </a:bodyPr>
          <a:lstStyle/>
          <a:p>
            <a:r>
              <a:rPr lang="en-US" sz="3600" dirty="0" err="1"/>
              <a:t>Voronoi</a:t>
            </a:r>
            <a:r>
              <a:rPr lang="en-US" sz="3600" dirty="0"/>
              <a:t> </a:t>
            </a:r>
            <a:r>
              <a:rPr lang="en-US" sz="3600"/>
              <a:t>Diagrams Terminology</a:t>
            </a:r>
            <a:endParaRPr lang="en-US" sz="3600" dirty="0"/>
          </a:p>
        </p:txBody>
      </p:sp>
      <p:sp>
        <p:nvSpPr>
          <p:cNvPr id="18" name="AutoShape 2"/>
          <p:cNvSpPr>
            <a:spLocks noChangeArrowheads="1"/>
          </p:cNvSpPr>
          <p:nvPr/>
        </p:nvSpPr>
        <p:spPr bwMode="auto">
          <a:xfrm rot="13500000">
            <a:off x="5478106" y="2445398"/>
            <a:ext cx="1447800" cy="1447800"/>
          </a:xfrm>
          <a:prstGeom prst="rtTriangle">
            <a:avLst/>
          </a:prstGeom>
          <a:solidFill>
            <a:srgbClr val="D3A9BF"/>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 name="Oval 4"/>
          <p:cNvSpPr>
            <a:spLocks noChangeArrowheads="1"/>
          </p:cNvSpPr>
          <p:nvPr/>
        </p:nvSpPr>
        <p:spPr bwMode="auto">
          <a:xfrm>
            <a:off x="5655906" y="3093098"/>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 name="Oval 5"/>
          <p:cNvSpPr>
            <a:spLocks noChangeArrowheads="1"/>
          </p:cNvSpPr>
          <p:nvPr/>
        </p:nvSpPr>
        <p:spPr bwMode="auto">
          <a:xfrm>
            <a:off x="6570306" y="3093098"/>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1" name="Line 6"/>
          <p:cNvSpPr>
            <a:spLocks noChangeShapeType="1"/>
          </p:cNvSpPr>
          <p:nvPr/>
        </p:nvSpPr>
        <p:spPr bwMode="auto">
          <a:xfrm>
            <a:off x="5732106" y="3169298"/>
            <a:ext cx="9144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Line 7"/>
          <p:cNvSpPr>
            <a:spLocks noChangeShapeType="1"/>
          </p:cNvSpPr>
          <p:nvPr/>
        </p:nvSpPr>
        <p:spPr bwMode="auto">
          <a:xfrm>
            <a:off x="6189306" y="2102498"/>
            <a:ext cx="0" cy="213360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Oval 8"/>
          <p:cNvSpPr>
            <a:spLocks noChangeArrowheads="1"/>
          </p:cNvSpPr>
          <p:nvPr/>
        </p:nvSpPr>
        <p:spPr bwMode="auto">
          <a:xfrm>
            <a:off x="7179906" y="2483498"/>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4" name="Line 9"/>
          <p:cNvSpPr>
            <a:spLocks noChangeShapeType="1"/>
          </p:cNvSpPr>
          <p:nvPr/>
        </p:nvSpPr>
        <p:spPr bwMode="auto">
          <a:xfrm rot="18900000">
            <a:off x="6494106" y="2864498"/>
            <a:ext cx="9144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1" name="Group 10"/>
          <p:cNvGrpSpPr>
            <a:grpSpLocks/>
          </p:cNvGrpSpPr>
          <p:nvPr/>
        </p:nvGrpSpPr>
        <p:grpSpPr bwMode="auto">
          <a:xfrm>
            <a:off x="5808306" y="1188098"/>
            <a:ext cx="836613" cy="1031875"/>
            <a:chOff x="2160" y="1248"/>
            <a:chExt cx="527" cy="650"/>
          </a:xfrm>
        </p:grpSpPr>
        <p:sp>
          <p:nvSpPr>
            <p:cNvPr id="32" name="Line 11"/>
            <p:cNvSpPr>
              <a:spLocks noChangeShapeType="1"/>
            </p:cNvSpPr>
            <p:nvPr/>
          </p:nvSpPr>
          <p:spPr bwMode="auto">
            <a:xfrm flipH="1" flipV="1">
              <a:off x="2160" y="1248"/>
              <a:ext cx="240" cy="576"/>
            </a:xfrm>
            <a:prstGeom prst="line">
              <a:avLst/>
            </a:prstGeom>
            <a:noFill/>
            <a:ln w="15875">
              <a:solidFill>
                <a:schemeClr val="tx1"/>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Text Box 12"/>
            <p:cNvSpPr txBox="1">
              <a:spLocks noChangeArrowheads="1"/>
            </p:cNvSpPr>
            <p:nvPr/>
          </p:nvSpPr>
          <p:spPr bwMode="auto">
            <a:xfrm>
              <a:off x="2486" y="1610"/>
              <a:ext cx="20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t>v</a:t>
              </a:r>
            </a:p>
          </p:txBody>
        </p:sp>
      </p:grpSp>
      <p:sp>
        <p:nvSpPr>
          <p:cNvPr id="35" name="Line 13"/>
          <p:cNvSpPr>
            <a:spLocks noChangeShapeType="1"/>
          </p:cNvSpPr>
          <p:nvPr/>
        </p:nvSpPr>
        <p:spPr bwMode="auto">
          <a:xfrm>
            <a:off x="6189306" y="2102498"/>
            <a:ext cx="1066800" cy="1066800"/>
          </a:xfrm>
          <a:prstGeom prst="line">
            <a:avLst/>
          </a:prstGeom>
          <a:noFill/>
          <a:ln w="15875">
            <a:solidFill>
              <a:schemeClr val="tx1"/>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6" name="Group 14"/>
          <p:cNvGrpSpPr>
            <a:grpSpLocks/>
          </p:cNvGrpSpPr>
          <p:nvPr/>
        </p:nvGrpSpPr>
        <p:grpSpPr bwMode="auto">
          <a:xfrm>
            <a:off x="6189306" y="3015311"/>
            <a:ext cx="1192213" cy="1220787"/>
            <a:chOff x="2400" y="2399"/>
            <a:chExt cx="751" cy="769"/>
          </a:xfrm>
        </p:grpSpPr>
        <p:sp>
          <p:nvSpPr>
            <p:cNvPr id="39" name="Oval 15"/>
            <p:cNvSpPr>
              <a:spLocks noChangeArrowheads="1"/>
            </p:cNvSpPr>
            <p:nvPr/>
          </p:nvSpPr>
          <p:spPr bwMode="auto">
            <a:xfrm rot="5400000">
              <a:off x="3055" y="2831"/>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0" name="Line 16"/>
            <p:cNvSpPr>
              <a:spLocks noChangeShapeType="1"/>
            </p:cNvSpPr>
            <p:nvPr/>
          </p:nvSpPr>
          <p:spPr bwMode="auto">
            <a:xfrm rot="2700000">
              <a:off x="2623" y="2687"/>
              <a:ext cx="576"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 name="Line 17"/>
            <p:cNvSpPr>
              <a:spLocks noChangeShapeType="1"/>
            </p:cNvSpPr>
            <p:nvPr/>
          </p:nvSpPr>
          <p:spPr bwMode="auto">
            <a:xfrm flipH="1">
              <a:off x="2400" y="2496"/>
              <a:ext cx="672" cy="672"/>
            </a:xfrm>
            <a:prstGeom prst="line">
              <a:avLst/>
            </a:prstGeom>
            <a:noFill/>
            <a:ln w="15875">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4" name="Line 18"/>
          <p:cNvSpPr>
            <a:spLocks noChangeShapeType="1"/>
          </p:cNvSpPr>
          <p:nvPr/>
        </p:nvSpPr>
        <p:spPr bwMode="auto">
          <a:xfrm flipH="1">
            <a:off x="5732106" y="4236098"/>
            <a:ext cx="45720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 name="Line 19"/>
          <p:cNvSpPr>
            <a:spLocks noChangeShapeType="1"/>
          </p:cNvSpPr>
          <p:nvPr/>
        </p:nvSpPr>
        <p:spPr bwMode="auto">
          <a:xfrm>
            <a:off x="7256106" y="3169298"/>
            <a:ext cx="1143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46" name="Group 20"/>
          <p:cNvGrpSpPr>
            <a:grpSpLocks/>
          </p:cNvGrpSpPr>
          <p:nvPr/>
        </p:nvGrpSpPr>
        <p:grpSpPr bwMode="auto">
          <a:xfrm>
            <a:off x="3074631" y="1864373"/>
            <a:ext cx="5973763" cy="2882900"/>
            <a:chOff x="438" y="1674"/>
            <a:chExt cx="3763" cy="1816"/>
          </a:xfrm>
        </p:grpSpPr>
        <p:sp>
          <p:nvSpPr>
            <p:cNvPr id="47" name="Text Box 21"/>
            <p:cNvSpPr txBox="1">
              <a:spLocks noChangeArrowheads="1"/>
            </p:cNvSpPr>
            <p:nvPr/>
          </p:nvSpPr>
          <p:spPr bwMode="auto">
            <a:xfrm>
              <a:off x="2822" y="3202"/>
              <a:ext cx="137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dirty="0"/>
                <a:t>Unbounded Cell</a:t>
              </a:r>
            </a:p>
          </p:txBody>
        </p:sp>
        <p:sp>
          <p:nvSpPr>
            <p:cNvPr id="48" name="Text Box 22"/>
            <p:cNvSpPr txBox="1">
              <a:spLocks noChangeArrowheads="1"/>
            </p:cNvSpPr>
            <p:nvPr/>
          </p:nvSpPr>
          <p:spPr bwMode="auto">
            <a:xfrm>
              <a:off x="438" y="3122"/>
              <a:ext cx="117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dirty="0"/>
                <a:t>Bounded Cell</a:t>
              </a:r>
            </a:p>
          </p:txBody>
        </p:sp>
        <p:cxnSp>
          <p:nvCxnSpPr>
            <p:cNvPr id="49" name="AutoShape 23"/>
            <p:cNvCxnSpPr>
              <a:cxnSpLocks noChangeShapeType="1"/>
            </p:cNvCxnSpPr>
            <p:nvPr/>
          </p:nvCxnSpPr>
          <p:spPr bwMode="auto">
            <a:xfrm flipV="1">
              <a:off x="1662" y="2567"/>
              <a:ext cx="905" cy="659"/>
            </a:xfrm>
            <a:prstGeom prst="curvedConnector3">
              <a:avLst>
                <a:gd name="adj1" fmla="val 49944"/>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 name="Text Box 24"/>
            <p:cNvSpPr txBox="1">
              <a:spLocks noChangeArrowheads="1"/>
            </p:cNvSpPr>
            <p:nvPr/>
          </p:nvSpPr>
          <p:spPr bwMode="auto">
            <a:xfrm>
              <a:off x="564" y="1674"/>
              <a:ext cx="119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dirty="0" err="1"/>
                <a:t>Voronoi</a:t>
              </a:r>
              <a:r>
                <a:rPr lang="en-US" altLang="en-US" dirty="0"/>
                <a:t> Edge</a:t>
              </a:r>
            </a:p>
          </p:txBody>
        </p:sp>
        <p:cxnSp>
          <p:nvCxnSpPr>
            <p:cNvPr id="51" name="AutoShape 25"/>
            <p:cNvCxnSpPr>
              <a:cxnSpLocks noChangeShapeType="1"/>
              <a:stCxn id="50" idx="3"/>
            </p:cNvCxnSpPr>
            <p:nvPr/>
          </p:nvCxnSpPr>
          <p:spPr bwMode="auto">
            <a:xfrm>
              <a:off x="1761" y="1820"/>
              <a:ext cx="617" cy="356"/>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6" name="Rectangle 25"/>
          <p:cNvSpPr/>
          <p:nvPr/>
        </p:nvSpPr>
        <p:spPr>
          <a:xfrm>
            <a:off x="686289" y="6424066"/>
            <a:ext cx="4585505" cy="433934"/>
          </a:xfrm>
          <a:prstGeom prst="rect">
            <a:avLst/>
          </a:prstGeom>
          <a:no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a:t>Slide adapted from Allen </a:t>
            </a:r>
            <a:r>
              <a:rPr lang="en-US" sz="1600" dirty="0" err="1"/>
              <a:t>Miu</a:t>
            </a:r>
            <a:r>
              <a:rPr lang="en-US" sz="1600" dirty="0"/>
              <a:t> CSAIL MIT</a:t>
            </a:r>
          </a:p>
        </p:txBody>
      </p:sp>
    </p:spTree>
    <p:extLst>
      <p:ext uri="{BB962C8B-B14F-4D97-AF65-F5344CB8AC3E}">
        <p14:creationId xmlns:p14="http://schemas.microsoft.com/office/powerpoint/2010/main" val="692032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86290" y="0"/>
            <a:ext cx="10344176" cy="689875"/>
          </a:xfrm>
        </p:spPr>
        <p:txBody>
          <a:bodyPr>
            <a:normAutofit/>
          </a:bodyPr>
          <a:lstStyle/>
          <a:p>
            <a:r>
              <a:rPr lang="en-US" sz="3600" dirty="0"/>
              <a:t>Intuition for Constructing </a:t>
            </a:r>
            <a:r>
              <a:rPr lang="en-US" sz="3600" dirty="0" err="1"/>
              <a:t>Voronoi</a:t>
            </a:r>
            <a:r>
              <a:rPr lang="en-US" sz="3600" dirty="0"/>
              <a:t> Diagrams</a:t>
            </a:r>
          </a:p>
        </p:txBody>
      </p:sp>
      <p:sp>
        <p:nvSpPr>
          <p:cNvPr id="5" name="Oval 6"/>
          <p:cNvSpPr>
            <a:spLocks noChangeArrowheads="1"/>
          </p:cNvSpPr>
          <p:nvPr/>
        </p:nvSpPr>
        <p:spPr bwMode="auto">
          <a:xfrm>
            <a:off x="5733780" y="2965621"/>
            <a:ext cx="249195" cy="24713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6" name="Rectangle 3"/>
          <p:cNvSpPr txBox="1">
            <a:spLocks noChangeArrowheads="1"/>
          </p:cNvSpPr>
          <p:nvPr/>
        </p:nvSpPr>
        <p:spPr>
          <a:xfrm>
            <a:off x="3707448" y="4012165"/>
            <a:ext cx="6377456" cy="25013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ct val="30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9pPr>
          </a:lstStyle>
          <a:p>
            <a:pPr>
              <a:spcBef>
                <a:spcPct val="0"/>
              </a:spcBef>
              <a:spcAft>
                <a:spcPts val="600"/>
              </a:spcAft>
            </a:pPr>
            <a:r>
              <a:rPr lang="en-US" altLang="en-US" b="1" dirty="0"/>
              <a:t>Trivial Case:</a:t>
            </a:r>
          </a:p>
          <a:p>
            <a:pPr lvl="1">
              <a:spcBef>
                <a:spcPct val="0"/>
              </a:spcBef>
              <a:spcAft>
                <a:spcPts val="600"/>
              </a:spcAft>
            </a:pPr>
            <a:r>
              <a:rPr lang="en-US" altLang="en-US" sz="2800" dirty="0"/>
              <a:t>One Site</a:t>
            </a:r>
          </a:p>
          <a:p>
            <a:pPr lvl="1">
              <a:spcBef>
                <a:spcPct val="0"/>
              </a:spcBef>
              <a:spcAft>
                <a:spcPts val="600"/>
              </a:spcAft>
            </a:pPr>
            <a:r>
              <a:rPr lang="en-US" altLang="en-US" sz="2800" dirty="0"/>
              <a:t>Trivially all points are close to </a:t>
            </a:r>
            <a:r>
              <a:rPr lang="en-US" altLang="en-US" sz="2800" i="1" dirty="0"/>
              <a:t>P</a:t>
            </a:r>
            <a:r>
              <a:rPr lang="en-US" altLang="en-US" sz="2800" i="1" baseline="-25000" dirty="0"/>
              <a:t>1</a:t>
            </a:r>
          </a:p>
        </p:txBody>
      </p:sp>
      <p:sp>
        <p:nvSpPr>
          <p:cNvPr id="3" name="Rectangle 2"/>
          <p:cNvSpPr/>
          <p:nvPr/>
        </p:nvSpPr>
        <p:spPr>
          <a:xfrm>
            <a:off x="5672268" y="3287402"/>
            <a:ext cx="569912" cy="446276"/>
          </a:xfrm>
          <a:prstGeom prst="rect">
            <a:avLst/>
          </a:prstGeom>
        </p:spPr>
        <p:txBody>
          <a:bodyPr wrap="square">
            <a:spAutoFit/>
          </a:bodyPr>
          <a:lstStyle/>
          <a:p>
            <a:r>
              <a:rPr lang="en-US" altLang="en-US" sz="2300" i="1" dirty="0"/>
              <a:t>P</a:t>
            </a:r>
            <a:r>
              <a:rPr lang="en-US" altLang="en-US" sz="2300" i="1" baseline="-25000" dirty="0"/>
              <a:t>1</a:t>
            </a:r>
          </a:p>
        </p:txBody>
      </p:sp>
    </p:spTree>
    <p:extLst>
      <p:ext uri="{BB962C8B-B14F-4D97-AF65-F5344CB8AC3E}">
        <p14:creationId xmlns:p14="http://schemas.microsoft.com/office/powerpoint/2010/main" val="191194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86290" y="0"/>
            <a:ext cx="10344176" cy="689875"/>
          </a:xfrm>
        </p:spPr>
        <p:txBody>
          <a:bodyPr>
            <a:normAutofit/>
          </a:bodyPr>
          <a:lstStyle/>
          <a:p>
            <a:r>
              <a:rPr lang="en-US" sz="3600" dirty="0"/>
              <a:t>Intuition for Constructing </a:t>
            </a:r>
            <a:r>
              <a:rPr lang="en-US" sz="3600" dirty="0" err="1"/>
              <a:t>Voronoi</a:t>
            </a:r>
            <a:r>
              <a:rPr lang="en-US" sz="3600" dirty="0"/>
              <a:t> Diagrams</a:t>
            </a:r>
          </a:p>
        </p:txBody>
      </p:sp>
      <p:sp>
        <p:nvSpPr>
          <p:cNvPr id="5" name="Oval 6"/>
          <p:cNvSpPr>
            <a:spLocks noChangeArrowheads="1"/>
          </p:cNvSpPr>
          <p:nvPr/>
        </p:nvSpPr>
        <p:spPr bwMode="auto">
          <a:xfrm>
            <a:off x="4573925" y="2529946"/>
            <a:ext cx="249195" cy="24713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6" name="Rectangle 3"/>
          <p:cNvSpPr txBox="1">
            <a:spLocks noChangeArrowheads="1"/>
          </p:cNvSpPr>
          <p:nvPr/>
        </p:nvSpPr>
        <p:spPr>
          <a:xfrm>
            <a:off x="2287597" y="4401493"/>
            <a:ext cx="7546868" cy="19670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ct val="30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9pPr>
          </a:lstStyle>
          <a:p>
            <a:pPr>
              <a:spcBef>
                <a:spcPct val="0"/>
              </a:spcBef>
              <a:spcAft>
                <a:spcPts val="600"/>
              </a:spcAft>
            </a:pPr>
            <a:r>
              <a:rPr lang="en-US" altLang="en-US" b="1" dirty="0"/>
              <a:t>Two Sites:</a:t>
            </a:r>
          </a:p>
          <a:p>
            <a:pPr lvl="1">
              <a:spcBef>
                <a:spcPct val="0"/>
              </a:spcBef>
              <a:spcAft>
                <a:spcPts val="600"/>
              </a:spcAft>
            </a:pPr>
            <a:r>
              <a:rPr lang="en-US" altLang="en-US" sz="2800" dirty="0"/>
              <a:t>What would be </a:t>
            </a:r>
            <a:r>
              <a:rPr lang="en-US" altLang="en-US" sz="2800" dirty="0" err="1"/>
              <a:t>voronoi</a:t>
            </a:r>
            <a:r>
              <a:rPr lang="en-US" altLang="en-US" sz="2800" dirty="0"/>
              <a:t> edge?</a:t>
            </a:r>
          </a:p>
          <a:p>
            <a:pPr lvl="1">
              <a:spcBef>
                <a:spcPct val="0"/>
              </a:spcBef>
              <a:spcAft>
                <a:spcPts val="600"/>
              </a:spcAft>
            </a:pPr>
            <a:r>
              <a:rPr lang="en-US" altLang="en-US" sz="2800" dirty="0"/>
              <a:t>Perpendicular bisector would “define” the </a:t>
            </a:r>
            <a:r>
              <a:rPr lang="en-US" altLang="en-US" sz="2800" dirty="0" err="1"/>
              <a:t>voronoi</a:t>
            </a:r>
            <a:r>
              <a:rPr lang="en-US" altLang="en-US" sz="2800" dirty="0"/>
              <a:t> edge</a:t>
            </a:r>
            <a:r>
              <a:rPr lang="en-US" altLang="en-US" sz="2200" dirty="0"/>
              <a:t>. </a:t>
            </a:r>
            <a:endParaRPr lang="en-US" altLang="en-US" sz="2000" i="1" baseline="-25000" dirty="0"/>
          </a:p>
        </p:txBody>
      </p:sp>
      <p:sp>
        <p:nvSpPr>
          <p:cNvPr id="3" name="Rectangle 2"/>
          <p:cNvSpPr/>
          <p:nvPr/>
        </p:nvSpPr>
        <p:spPr>
          <a:xfrm>
            <a:off x="4524168" y="2917041"/>
            <a:ext cx="597903" cy="446276"/>
          </a:xfrm>
          <a:prstGeom prst="rect">
            <a:avLst/>
          </a:prstGeom>
        </p:spPr>
        <p:txBody>
          <a:bodyPr wrap="square">
            <a:spAutoFit/>
          </a:bodyPr>
          <a:lstStyle/>
          <a:p>
            <a:r>
              <a:rPr lang="en-US" altLang="en-US" sz="2300" i="1" dirty="0"/>
              <a:t>P</a:t>
            </a:r>
            <a:r>
              <a:rPr lang="en-US" altLang="en-US" sz="2300" i="1" baseline="-25000" dirty="0"/>
              <a:t>1</a:t>
            </a:r>
          </a:p>
        </p:txBody>
      </p:sp>
      <p:sp>
        <p:nvSpPr>
          <p:cNvPr id="7" name="Oval 6"/>
          <p:cNvSpPr>
            <a:spLocks noChangeArrowheads="1"/>
          </p:cNvSpPr>
          <p:nvPr/>
        </p:nvSpPr>
        <p:spPr bwMode="auto">
          <a:xfrm>
            <a:off x="6607945" y="2529946"/>
            <a:ext cx="249195" cy="24713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 name="Rectangle 7"/>
          <p:cNvSpPr/>
          <p:nvPr/>
        </p:nvSpPr>
        <p:spPr>
          <a:xfrm>
            <a:off x="6558188" y="2917041"/>
            <a:ext cx="597903" cy="446276"/>
          </a:xfrm>
          <a:prstGeom prst="rect">
            <a:avLst/>
          </a:prstGeom>
        </p:spPr>
        <p:txBody>
          <a:bodyPr wrap="square">
            <a:spAutoFit/>
          </a:bodyPr>
          <a:lstStyle/>
          <a:p>
            <a:r>
              <a:rPr lang="en-US" altLang="en-US" sz="2300" i="1" dirty="0"/>
              <a:t>P</a:t>
            </a:r>
            <a:r>
              <a:rPr lang="en-US" altLang="en-US" sz="2300" i="1" baseline="-25000" dirty="0"/>
              <a:t>2</a:t>
            </a:r>
          </a:p>
        </p:txBody>
      </p:sp>
    </p:spTree>
    <p:extLst>
      <p:ext uri="{BB962C8B-B14F-4D97-AF65-F5344CB8AC3E}">
        <p14:creationId xmlns:p14="http://schemas.microsoft.com/office/powerpoint/2010/main" val="819173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86290" y="0"/>
            <a:ext cx="10344176" cy="689875"/>
          </a:xfrm>
        </p:spPr>
        <p:txBody>
          <a:bodyPr>
            <a:normAutofit/>
          </a:bodyPr>
          <a:lstStyle/>
          <a:p>
            <a:r>
              <a:rPr lang="en-US" sz="3600" dirty="0"/>
              <a:t>Intuition for Constructing </a:t>
            </a:r>
            <a:r>
              <a:rPr lang="en-US" sz="3600" dirty="0" err="1"/>
              <a:t>Voronoi</a:t>
            </a:r>
            <a:r>
              <a:rPr lang="en-US" sz="3600" dirty="0"/>
              <a:t> Diagrams</a:t>
            </a:r>
          </a:p>
        </p:txBody>
      </p:sp>
      <p:sp>
        <p:nvSpPr>
          <p:cNvPr id="5" name="Oval 6"/>
          <p:cNvSpPr>
            <a:spLocks noChangeArrowheads="1"/>
          </p:cNvSpPr>
          <p:nvPr/>
        </p:nvSpPr>
        <p:spPr bwMode="auto">
          <a:xfrm>
            <a:off x="4573925" y="2529946"/>
            <a:ext cx="249195" cy="24713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 name="Rectangle 2"/>
          <p:cNvSpPr/>
          <p:nvPr/>
        </p:nvSpPr>
        <p:spPr>
          <a:xfrm>
            <a:off x="4524168" y="2917041"/>
            <a:ext cx="597903" cy="446276"/>
          </a:xfrm>
          <a:prstGeom prst="rect">
            <a:avLst/>
          </a:prstGeom>
        </p:spPr>
        <p:txBody>
          <a:bodyPr wrap="square">
            <a:spAutoFit/>
          </a:bodyPr>
          <a:lstStyle/>
          <a:p>
            <a:r>
              <a:rPr lang="en-US" altLang="en-US" sz="2300" i="1" dirty="0"/>
              <a:t>P</a:t>
            </a:r>
            <a:r>
              <a:rPr lang="en-US" altLang="en-US" sz="2300" i="1" baseline="-25000" dirty="0"/>
              <a:t>1</a:t>
            </a:r>
          </a:p>
        </p:txBody>
      </p:sp>
      <p:sp>
        <p:nvSpPr>
          <p:cNvPr id="7" name="Oval 6"/>
          <p:cNvSpPr>
            <a:spLocks noChangeArrowheads="1"/>
          </p:cNvSpPr>
          <p:nvPr/>
        </p:nvSpPr>
        <p:spPr bwMode="auto">
          <a:xfrm>
            <a:off x="6607945" y="2529946"/>
            <a:ext cx="249195" cy="24713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 name="Rectangle 7"/>
          <p:cNvSpPr/>
          <p:nvPr/>
        </p:nvSpPr>
        <p:spPr>
          <a:xfrm>
            <a:off x="6558188" y="2917041"/>
            <a:ext cx="597903" cy="446276"/>
          </a:xfrm>
          <a:prstGeom prst="rect">
            <a:avLst/>
          </a:prstGeom>
        </p:spPr>
        <p:txBody>
          <a:bodyPr wrap="square">
            <a:spAutoFit/>
          </a:bodyPr>
          <a:lstStyle/>
          <a:p>
            <a:r>
              <a:rPr lang="en-US" altLang="en-US" sz="2300" i="1" dirty="0"/>
              <a:t>P</a:t>
            </a:r>
            <a:r>
              <a:rPr lang="en-US" altLang="en-US" sz="2300" i="1" baseline="-25000" dirty="0"/>
              <a:t>2</a:t>
            </a:r>
          </a:p>
        </p:txBody>
      </p:sp>
      <p:cxnSp>
        <p:nvCxnSpPr>
          <p:cNvPr id="9" name="Straight Connector 8"/>
          <p:cNvCxnSpPr/>
          <p:nvPr/>
        </p:nvCxnSpPr>
        <p:spPr>
          <a:xfrm>
            <a:off x="5659395" y="1120346"/>
            <a:ext cx="32951" cy="3281147"/>
          </a:xfrm>
          <a:prstGeom prst="line">
            <a:avLst/>
          </a:prstGeom>
          <a:ln w="22225">
            <a:headEnd type="arrow"/>
            <a:tailEnd type="arrow"/>
          </a:ln>
        </p:spPr>
        <p:style>
          <a:lnRef idx="1">
            <a:schemeClr val="accent1"/>
          </a:lnRef>
          <a:fillRef idx="0">
            <a:schemeClr val="accent1"/>
          </a:fillRef>
          <a:effectRef idx="0">
            <a:schemeClr val="accent1"/>
          </a:effectRef>
          <a:fontRef idx="minor">
            <a:schemeClr val="tx1"/>
          </a:fontRef>
        </p:style>
      </p:cxnSp>
      <p:sp>
        <p:nvSpPr>
          <p:cNvPr id="10" name="Rectangle 3"/>
          <p:cNvSpPr txBox="1">
            <a:spLocks noChangeArrowheads="1"/>
          </p:cNvSpPr>
          <p:nvPr/>
        </p:nvSpPr>
        <p:spPr>
          <a:xfrm>
            <a:off x="2287597" y="4401493"/>
            <a:ext cx="7546868" cy="19670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ct val="30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9pPr>
          </a:lstStyle>
          <a:p>
            <a:pPr>
              <a:spcBef>
                <a:spcPct val="0"/>
              </a:spcBef>
              <a:spcAft>
                <a:spcPts val="600"/>
              </a:spcAft>
            </a:pPr>
            <a:r>
              <a:rPr lang="en-US" altLang="en-US" b="1" dirty="0"/>
              <a:t>Two Sites:</a:t>
            </a:r>
          </a:p>
          <a:p>
            <a:pPr lvl="1">
              <a:spcBef>
                <a:spcPct val="0"/>
              </a:spcBef>
              <a:spcAft>
                <a:spcPts val="600"/>
              </a:spcAft>
            </a:pPr>
            <a:r>
              <a:rPr lang="en-US" altLang="en-US" sz="2800" dirty="0"/>
              <a:t>What would be </a:t>
            </a:r>
            <a:r>
              <a:rPr lang="en-US" altLang="en-US" sz="2800" dirty="0" err="1"/>
              <a:t>voronoi</a:t>
            </a:r>
            <a:r>
              <a:rPr lang="en-US" altLang="en-US" sz="2800" dirty="0"/>
              <a:t> edge?</a:t>
            </a:r>
          </a:p>
          <a:p>
            <a:pPr lvl="1">
              <a:spcBef>
                <a:spcPct val="0"/>
              </a:spcBef>
              <a:spcAft>
                <a:spcPts val="600"/>
              </a:spcAft>
            </a:pPr>
            <a:r>
              <a:rPr lang="en-US" altLang="en-US" sz="2800" dirty="0"/>
              <a:t>Perpendicular bisector would “define” the </a:t>
            </a:r>
            <a:r>
              <a:rPr lang="en-US" altLang="en-US" sz="2800" dirty="0" err="1"/>
              <a:t>voronoi</a:t>
            </a:r>
            <a:r>
              <a:rPr lang="en-US" altLang="en-US" sz="2800" dirty="0"/>
              <a:t> edge</a:t>
            </a:r>
            <a:r>
              <a:rPr lang="en-US" altLang="en-US" sz="2200" dirty="0"/>
              <a:t>. </a:t>
            </a:r>
            <a:endParaRPr lang="en-US" altLang="en-US" sz="2000" i="1" baseline="-25000" dirty="0"/>
          </a:p>
        </p:txBody>
      </p:sp>
    </p:spTree>
    <p:extLst>
      <p:ext uri="{BB962C8B-B14F-4D97-AF65-F5344CB8AC3E}">
        <p14:creationId xmlns:p14="http://schemas.microsoft.com/office/powerpoint/2010/main" val="238251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1000"/>
                                        <p:tgtEl>
                                          <p:spTgt spid="10">
                                            <p:txEl>
                                              <p:pRg st="1" end="1"/>
                                            </p:txEl>
                                          </p:spTgt>
                                        </p:tgtEl>
                                      </p:cBhvr>
                                    </p:animEffect>
                                    <p:anim calcmode="lin" valueType="num">
                                      <p:cBhvr>
                                        <p:cTn id="8"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xEl>
                                              <p:pRg st="2" end="2"/>
                                            </p:txEl>
                                          </p:spTgt>
                                        </p:tgtEl>
                                        <p:attrNameLst>
                                          <p:attrName>style.visibility</p:attrName>
                                        </p:attrNameLst>
                                      </p:cBhvr>
                                      <p:to>
                                        <p:strVal val="visible"/>
                                      </p:to>
                                    </p:set>
                                    <p:animEffect transition="in" filter="fade">
                                      <p:cBhvr>
                                        <p:cTn id="14" dur="1000"/>
                                        <p:tgtEl>
                                          <p:spTgt spid="10">
                                            <p:txEl>
                                              <p:pRg st="2" end="2"/>
                                            </p:txEl>
                                          </p:spTgt>
                                        </p:tgtEl>
                                      </p:cBhvr>
                                    </p:animEffect>
                                    <p:anim calcmode="lin" valueType="num">
                                      <p:cBhvr>
                                        <p:cTn id="15"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86290" y="0"/>
            <a:ext cx="10344176" cy="689875"/>
          </a:xfrm>
        </p:spPr>
        <p:txBody>
          <a:bodyPr>
            <a:normAutofit/>
          </a:bodyPr>
          <a:lstStyle/>
          <a:p>
            <a:r>
              <a:rPr lang="en-US" sz="3600" dirty="0"/>
              <a:t>Intuition for Constructing </a:t>
            </a:r>
            <a:r>
              <a:rPr lang="en-US" sz="3600" dirty="0" err="1"/>
              <a:t>Voronoi</a:t>
            </a:r>
            <a:r>
              <a:rPr lang="en-US" sz="3600" dirty="0"/>
              <a:t> Diagrams</a:t>
            </a:r>
          </a:p>
        </p:txBody>
      </p:sp>
      <p:sp>
        <p:nvSpPr>
          <p:cNvPr id="5" name="Oval 6"/>
          <p:cNvSpPr>
            <a:spLocks noChangeArrowheads="1"/>
          </p:cNvSpPr>
          <p:nvPr/>
        </p:nvSpPr>
        <p:spPr bwMode="auto">
          <a:xfrm>
            <a:off x="1774741" y="2473962"/>
            <a:ext cx="249195" cy="24713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6" name="Rectangle 3"/>
          <p:cNvSpPr txBox="1">
            <a:spLocks noChangeArrowheads="1"/>
          </p:cNvSpPr>
          <p:nvPr/>
        </p:nvSpPr>
        <p:spPr>
          <a:xfrm>
            <a:off x="2131651" y="4615803"/>
            <a:ext cx="7546868" cy="19670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ct val="30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9pPr>
          </a:lstStyle>
          <a:p>
            <a:pPr>
              <a:spcBef>
                <a:spcPct val="0"/>
              </a:spcBef>
              <a:spcAft>
                <a:spcPts val="600"/>
              </a:spcAft>
            </a:pPr>
            <a:r>
              <a:rPr lang="en-US" altLang="en-US" b="1" dirty="0"/>
              <a:t>Collinear sets of sites:</a:t>
            </a:r>
          </a:p>
          <a:p>
            <a:pPr lvl="1">
              <a:spcBef>
                <a:spcPct val="0"/>
              </a:spcBef>
              <a:spcAft>
                <a:spcPts val="600"/>
              </a:spcAft>
            </a:pPr>
            <a:r>
              <a:rPr lang="en-US" altLang="en-US" sz="2800" dirty="0"/>
              <a:t>What would be </a:t>
            </a:r>
            <a:r>
              <a:rPr lang="en-US" altLang="en-US" sz="2800" dirty="0" err="1"/>
              <a:t>voronoi</a:t>
            </a:r>
            <a:r>
              <a:rPr lang="en-US" altLang="en-US" sz="2800" dirty="0"/>
              <a:t> edges?</a:t>
            </a:r>
          </a:p>
        </p:txBody>
      </p:sp>
      <p:sp>
        <p:nvSpPr>
          <p:cNvPr id="3" name="Rectangle 2"/>
          <p:cNvSpPr/>
          <p:nvPr/>
        </p:nvSpPr>
        <p:spPr>
          <a:xfrm>
            <a:off x="1724984" y="2861057"/>
            <a:ext cx="597903" cy="446276"/>
          </a:xfrm>
          <a:prstGeom prst="rect">
            <a:avLst/>
          </a:prstGeom>
        </p:spPr>
        <p:txBody>
          <a:bodyPr wrap="square">
            <a:spAutoFit/>
          </a:bodyPr>
          <a:lstStyle/>
          <a:p>
            <a:r>
              <a:rPr lang="en-US" altLang="en-US" sz="2300" i="1" dirty="0"/>
              <a:t>P</a:t>
            </a:r>
            <a:r>
              <a:rPr lang="en-US" altLang="en-US" sz="2300" i="1" baseline="-25000" dirty="0"/>
              <a:t>1</a:t>
            </a:r>
          </a:p>
        </p:txBody>
      </p:sp>
      <p:sp>
        <p:nvSpPr>
          <p:cNvPr id="7" name="Oval 6"/>
          <p:cNvSpPr>
            <a:spLocks noChangeArrowheads="1"/>
          </p:cNvSpPr>
          <p:nvPr/>
        </p:nvSpPr>
        <p:spPr bwMode="auto">
          <a:xfrm>
            <a:off x="3808761" y="2473962"/>
            <a:ext cx="249195" cy="24713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 name="Rectangle 7"/>
          <p:cNvSpPr/>
          <p:nvPr/>
        </p:nvSpPr>
        <p:spPr>
          <a:xfrm>
            <a:off x="3759004" y="2861057"/>
            <a:ext cx="597903" cy="446276"/>
          </a:xfrm>
          <a:prstGeom prst="rect">
            <a:avLst/>
          </a:prstGeom>
        </p:spPr>
        <p:txBody>
          <a:bodyPr wrap="square">
            <a:spAutoFit/>
          </a:bodyPr>
          <a:lstStyle/>
          <a:p>
            <a:r>
              <a:rPr lang="en-US" altLang="en-US" sz="2300" i="1" dirty="0"/>
              <a:t>P</a:t>
            </a:r>
            <a:r>
              <a:rPr lang="en-US" altLang="en-US" sz="2300" i="1" baseline="-25000" dirty="0"/>
              <a:t>2</a:t>
            </a:r>
          </a:p>
        </p:txBody>
      </p:sp>
      <p:sp>
        <p:nvSpPr>
          <p:cNvPr id="12" name="Oval 6"/>
          <p:cNvSpPr>
            <a:spLocks noChangeArrowheads="1"/>
          </p:cNvSpPr>
          <p:nvPr/>
        </p:nvSpPr>
        <p:spPr bwMode="auto">
          <a:xfrm>
            <a:off x="5482104" y="2473962"/>
            <a:ext cx="249195" cy="24713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3" name="Rectangle 12"/>
          <p:cNvSpPr/>
          <p:nvPr/>
        </p:nvSpPr>
        <p:spPr>
          <a:xfrm>
            <a:off x="5432347" y="2861057"/>
            <a:ext cx="597903" cy="446276"/>
          </a:xfrm>
          <a:prstGeom prst="rect">
            <a:avLst/>
          </a:prstGeom>
        </p:spPr>
        <p:txBody>
          <a:bodyPr wrap="square">
            <a:spAutoFit/>
          </a:bodyPr>
          <a:lstStyle/>
          <a:p>
            <a:r>
              <a:rPr lang="en-US" altLang="en-US" sz="2300" i="1" dirty="0"/>
              <a:t>P</a:t>
            </a:r>
            <a:r>
              <a:rPr lang="en-US" altLang="en-US" sz="2300" i="1" baseline="-25000" dirty="0"/>
              <a:t>3</a:t>
            </a:r>
          </a:p>
        </p:txBody>
      </p:sp>
      <p:sp>
        <p:nvSpPr>
          <p:cNvPr id="14" name="Oval 13"/>
          <p:cNvSpPr>
            <a:spLocks noChangeArrowheads="1"/>
          </p:cNvSpPr>
          <p:nvPr/>
        </p:nvSpPr>
        <p:spPr bwMode="auto">
          <a:xfrm>
            <a:off x="7348276" y="2473962"/>
            <a:ext cx="249195" cy="24713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5" name="Rectangle 14"/>
          <p:cNvSpPr/>
          <p:nvPr/>
        </p:nvSpPr>
        <p:spPr>
          <a:xfrm>
            <a:off x="7298519" y="2861057"/>
            <a:ext cx="597903" cy="446276"/>
          </a:xfrm>
          <a:prstGeom prst="rect">
            <a:avLst/>
          </a:prstGeom>
        </p:spPr>
        <p:txBody>
          <a:bodyPr wrap="square">
            <a:spAutoFit/>
          </a:bodyPr>
          <a:lstStyle/>
          <a:p>
            <a:r>
              <a:rPr lang="en-US" altLang="en-US" sz="2300" i="1" dirty="0"/>
              <a:t>P</a:t>
            </a:r>
            <a:r>
              <a:rPr lang="en-US" altLang="en-US" sz="2300" i="1" baseline="-25000" dirty="0"/>
              <a:t>4</a:t>
            </a:r>
          </a:p>
        </p:txBody>
      </p:sp>
      <p:sp>
        <p:nvSpPr>
          <p:cNvPr id="16" name="Oval 6"/>
          <p:cNvSpPr>
            <a:spLocks noChangeArrowheads="1"/>
          </p:cNvSpPr>
          <p:nvPr/>
        </p:nvSpPr>
        <p:spPr bwMode="auto">
          <a:xfrm>
            <a:off x="9130373" y="2473962"/>
            <a:ext cx="249195" cy="24713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7" name="Rectangle 16"/>
          <p:cNvSpPr/>
          <p:nvPr/>
        </p:nvSpPr>
        <p:spPr>
          <a:xfrm>
            <a:off x="9080616" y="2861057"/>
            <a:ext cx="597903" cy="446276"/>
          </a:xfrm>
          <a:prstGeom prst="rect">
            <a:avLst/>
          </a:prstGeom>
        </p:spPr>
        <p:txBody>
          <a:bodyPr wrap="square">
            <a:spAutoFit/>
          </a:bodyPr>
          <a:lstStyle/>
          <a:p>
            <a:r>
              <a:rPr lang="en-US" altLang="en-US" sz="2300" i="1" dirty="0"/>
              <a:t>P</a:t>
            </a:r>
            <a:r>
              <a:rPr lang="en-US" altLang="en-US" sz="2300" i="1" baseline="-25000" dirty="0"/>
              <a:t>5</a:t>
            </a:r>
          </a:p>
        </p:txBody>
      </p:sp>
      <p:sp>
        <p:nvSpPr>
          <p:cNvPr id="18" name="Oval 17"/>
          <p:cNvSpPr>
            <a:spLocks noChangeArrowheads="1"/>
          </p:cNvSpPr>
          <p:nvPr/>
        </p:nvSpPr>
        <p:spPr bwMode="auto">
          <a:xfrm>
            <a:off x="11164393" y="2473962"/>
            <a:ext cx="249195" cy="24713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 name="Rectangle 18"/>
          <p:cNvSpPr/>
          <p:nvPr/>
        </p:nvSpPr>
        <p:spPr>
          <a:xfrm>
            <a:off x="11114636" y="2861057"/>
            <a:ext cx="597903" cy="446276"/>
          </a:xfrm>
          <a:prstGeom prst="rect">
            <a:avLst/>
          </a:prstGeom>
        </p:spPr>
        <p:txBody>
          <a:bodyPr wrap="square">
            <a:spAutoFit/>
          </a:bodyPr>
          <a:lstStyle/>
          <a:p>
            <a:r>
              <a:rPr lang="en-US" altLang="en-US" sz="2300" i="1" dirty="0"/>
              <a:t>P</a:t>
            </a:r>
            <a:r>
              <a:rPr lang="en-US" altLang="en-US" sz="2300" i="1" baseline="-25000" dirty="0"/>
              <a:t>6</a:t>
            </a:r>
          </a:p>
        </p:txBody>
      </p:sp>
      <p:cxnSp>
        <p:nvCxnSpPr>
          <p:cNvPr id="20" name="Straight Connector 19"/>
          <p:cNvCxnSpPr/>
          <p:nvPr/>
        </p:nvCxnSpPr>
        <p:spPr>
          <a:xfrm flipV="1">
            <a:off x="1194318" y="2584580"/>
            <a:ext cx="10518221" cy="18661"/>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5543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69814" y="2770132"/>
            <a:ext cx="9583971" cy="1325563"/>
          </a:xfrm>
        </p:spPr>
        <p:txBody>
          <a:bodyPr>
            <a:normAutofit/>
          </a:bodyPr>
          <a:lstStyle/>
          <a:p>
            <a:r>
              <a:rPr lang="en-US" sz="3600" dirty="0"/>
              <a:t>Representation Models for Object Data</a:t>
            </a:r>
          </a:p>
        </p:txBody>
      </p:sp>
    </p:spTree>
    <p:extLst>
      <p:ext uri="{BB962C8B-B14F-4D97-AF65-F5344CB8AC3E}">
        <p14:creationId xmlns:p14="http://schemas.microsoft.com/office/powerpoint/2010/main" val="2496745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86290" y="0"/>
            <a:ext cx="10344176" cy="689875"/>
          </a:xfrm>
        </p:spPr>
        <p:txBody>
          <a:bodyPr>
            <a:normAutofit/>
          </a:bodyPr>
          <a:lstStyle/>
          <a:p>
            <a:r>
              <a:rPr lang="en-US" sz="3600" dirty="0"/>
              <a:t>Intuition for Constructing </a:t>
            </a:r>
            <a:r>
              <a:rPr lang="en-US" sz="3600" dirty="0" err="1"/>
              <a:t>Voronoi</a:t>
            </a:r>
            <a:r>
              <a:rPr lang="en-US" sz="3600" dirty="0"/>
              <a:t> Diagrams</a:t>
            </a:r>
          </a:p>
        </p:txBody>
      </p:sp>
      <p:sp>
        <p:nvSpPr>
          <p:cNvPr id="5" name="Oval 6"/>
          <p:cNvSpPr>
            <a:spLocks noChangeArrowheads="1"/>
          </p:cNvSpPr>
          <p:nvPr/>
        </p:nvSpPr>
        <p:spPr bwMode="auto">
          <a:xfrm>
            <a:off x="1774741" y="2473962"/>
            <a:ext cx="249195" cy="24713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6" name="Rectangle 3"/>
          <p:cNvSpPr txBox="1">
            <a:spLocks noChangeArrowheads="1"/>
          </p:cNvSpPr>
          <p:nvPr/>
        </p:nvSpPr>
        <p:spPr>
          <a:xfrm>
            <a:off x="2084944" y="4752320"/>
            <a:ext cx="9328644" cy="19670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ct val="30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9pPr>
          </a:lstStyle>
          <a:p>
            <a:pPr>
              <a:spcBef>
                <a:spcPct val="0"/>
              </a:spcBef>
              <a:spcAft>
                <a:spcPts val="600"/>
              </a:spcAft>
            </a:pPr>
            <a:r>
              <a:rPr lang="en-US" altLang="en-US" b="1" dirty="0"/>
              <a:t>Collinear sets of sites:</a:t>
            </a:r>
          </a:p>
          <a:p>
            <a:pPr lvl="1">
              <a:spcBef>
                <a:spcPct val="0"/>
              </a:spcBef>
              <a:spcAft>
                <a:spcPts val="600"/>
              </a:spcAft>
            </a:pPr>
            <a:r>
              <a:rPr lang="en-US" altLang="en-US" sz="2800" dirty="0"/>
              <a:t>What would be </a:t>
            </a:r>
            <a:r>
              <a:rPr lang="en-US" altLang="en-US" sz="2800" dirty="0" err="1"/>
              <a:t>voronoi</a:t>
            </a:r>
            <a:r>
              <a:rPr lang="en-US" altLang="en-US" sz="2800" dirty="0"/>
              <a:t> edges?</a:t>
            </a:r>
          </a:p>
          <a:p>
            <a:pPr lvl="1">
              <a:spcBef>
                <a:spcPct val="0"/>
              </a:spcBef>
              <a:spcAft>
                <a:spcPts val="600"/>
              </a:spcAft>
            </a:pPr>
            <a:r>
              <a:rPr lang="en-US" altLang="en-US" sz="2800" dirty="0"/>
              <a:t>A set of perpendicular bisectors</a:t>
            </a:r>
          </a:p>
          <a:p>
            <a:pPr lvl="1">
              <a:spcBef>
                <a:spcPct val="0"/>
              </a:spcBef>
              <a:spcAft>
                <a:spcPts val="600"/>
              </a:spcAft>
            </a:pPr>
            <a:r>
              <a:rPr lang="en-US" altLang="en-US" sz="2800" dirty="0"/>
              <a:t>One between each consecutive pair of nodes.</a:t>
            </a:r>
            <a:endParaRPr lang="en-US" altLang="en-US" sz="2800" i="1" baseline="-25000" dirty="0"/>
          </a:p>
        </p:txBody>
      </p:sp>
      <p:sp>
        <p:nvSpPr>
          <p:cNvPr id="3" name="Rectangle 2"/>
          <p:cNvSpPr/>
          <p:nvPr/>
        </p:nvSpPr>
        <p:spPr>
          <a:xfrm>
            <a:off x="1724984" y="2861057"/>
            <a:ext cx="597903" cy="446276"/>
          </a:xfrm>
          <a:prstGeom prst="rect">
            <a:avLst/>
          </a:prstGeom>
        </p:spPr>
        <p:txBody>
          <a:bodyPr wrap="square">
            <a:spAutoFit/>
          </a:bodyPr>
          <a:lstStyle/>
          <a:p>
            <a:r>
              <a:rPr lang="en-US" altLang="en-US" sz="2300" i="1" dirty="0"/>
              <a:t>P</a:t>
            </a:r>
            <a:r>
              <a:rPr lang="en-US" altLang="en-US" sz="2300" i="1" baseline="-25000" dirty="0"/>
              <a:t>1</a:t>
            </a:r>
          </a:p>
        </p:txBody>
      </p:sp>
      <p:sp>
        <p:nvSpPr>
          <p:cNvPr id="7" name="Oval 6"/>
          <p:cNvSpPr>
            <a:spLocks noChangeArrowheads="1"/>
          </p:cNvSpPr>
          <p:nvPr/>
        </p:nvSpPr>
        <p:spPr bwMode="auto">
          <a:xfrm>
            <a:off x="3808761" y="2473962"/>
            <a:ext cx="249195" cy="24713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 name="Rectangle 7"/>
          <p:cNvSpPr/>
          <p:nvPr/>
        </p:nvSpPr>
        <p:spPr>
          <a:xfrm>
            <a:off x="3759004" y="2861057"/>
            <a:ext cx="597903" cy="446276"/>
          </a:xfrm>
          <a:prstGeom prst="rect">
            <a:avLst/>
          </a:prstGeom>
        </p:spPr>
        <p:txBody>
          <a:bodyPr wrap="square">
            <a:spAutoFit/>
          </a:bodyPr>
          <a:lstStyle/>
          <a:p>
            <a:r>
              <a:rPr lang="en-US" altLang="en-US" sz="2300" i="1" dirty="0"/>
              <a:t>P</a:t>
            </a:r>
            <a:r>
              <a:rPr lang="en-US" altLang="en-US" sz="2300" i="1" baseline="-25000" dirty="0"/>
              <a:t>2</a:t>
            </a:r>
          </a:p>
        </p:txBody>
      </p:sp>
      <p:cxnSp>
        <p:nvCxnSpPr>
          <p:cNvPr id="9" name="Straight Connector 8"/>
          <p:cNvCxnSpPr/>
          <p:nvPr/>
        </p:nvCxnSpPr>
        <p:spPr>
          <a:xfrm>
            <a:off x="2860211" y="1064362"/>
            <a:ext cx="32951" cy="3281147"/>
          </a:xfrm>
          <a:prstGeom prst="line">
            <a:avLst/>
          </a:prstGeom>
          <a:ln w="22225">
            <a:headEnd type="arrow"/>
            <a:tailEnd type="arrow"/>
          </a:ln>
        </p:spPr>
        <p:style>
          <a:lnRef idx="1">
            <a:schemeClr val="accent1"/>
          </a:lnRef>
          <a:fillRef idx="0">
            <a:schemeClr val="accent1"/>
          </a:fillRef>
          <a:effectRef idx="0">
            <a:schemeClr val="accent1"/>
          </a:effectRef>
          <a:fontRef idx="minor">
            <a:schemeClr val="tx1"/>
          </a:fontRef>
        </p:style>
      </p:cxnSp>
      <p:sp>
        <p:nvSpPr>
          <p:cNvPr id="12" name="Oval 6"/>
          <p:cNvSpPr>
            <a:spLocks noChangeArrowheads="1"/>
          </p:cNvSpPr>
          <p:nvPr/>
        </p:nvSpPr>
        <p:spPr bwMode="auto">
          <a:xfrm>
            <a:off x="5482104" y="2473962"/>
            <a:ext cx="249195" cy="24713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3" name="Rectangle 12"/>
          <p:cNvSpPr/>
          <p:nvPr/>
        </p:nvSpPr>
        <p:spPr>
          <a:xfrm>
            <a:off x="5432347" y="2861057"/>
            <a:ext cx="597903" cy="446276"/>
          </a:xfrm>
          <a:prstGeom prst="rect">
            <a:avLst/>
          </a:prstGeom>
        </p:spPr>
        <p:txBody>
          <a:bodyPr wrap="square">
            <a:spAutoFit/>
          </a:bodyPr>
          <a:lstStyle/>
          <a:p>
            <a:r>
              <a:rPr lang="en-US" altLang="en-US" sz="2300" i="1" dirty="0"/>
              <a:t>P</a:t>
            </a:r>
            <a:r>
              <a:rPr lang="en-US" altLang="en-US" sz="2300" i="1" baseline="-25000" dirty="0"/>
              <a:t>3</a:t>
            </a:r>
          </a:p>
        </p:txBody>
      </p:sp>
      <p:sp>
        <p:nvSpPr>
          <p:cNvPr id="14" name="Oval 13"/>
          <p:cNvSpPr>
            <a:spLocks noChangeArrowheads="1"/>
          </p:cNvSpPr>
          <p:nvPr/>
        </p:nvSpPr>
        <p:spPr bwMode="auto">
          <a:xfrm>
            <a:off x="7348276" y="2473962"/>
            <a:ext cx="249195" cy="24713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5" name="Rectangle 14"/>
          <p:cNvSpPr/>
          <p:nvPr/>
        </p:nvSpPr>
        <p:spPr>
          <a:xfrm>
            <a:off x="7298519" y="2861057"/>
            <a:ext cx="597903" cy="446276"/>
          </a:xfrm>
          <a:prstGeom prst="rect">
            <a:avLst/>
          </a:prstGeom>
        </p:spPr>
        <p:txBody>
          <a:bodyPr wrap="square">
            <a:spAutoFit/>
          </a:bodyPr>
          <a:lstStyle/>
          <a:p>
            <a:r>
              <a:rPr lang="en-US" altLang="en-US" sz="2300" i="1" dirty="0"/>
              <a:t>P</a:t>
            </a:r>
            <a:r>
              <a:rPr lang="en-US" altLang="en-US" sz="2300" i="1" baseline="-25000" dirty="0"/>
              <a:t>4</a:t>
            </a:r>
          </a:p>
        </p:txBody>
      </p:sp>
      <p:sp>
        <p:nvSpPr>
          <p:cNvPr id="16" name="Oval 6"/>
          <p:cNvSpPr>
            <a:spLocks noChangeArrowheads="1"/>
          </p:cNvSpPr>
          <p:nvPr/>
        </p:nvSpPr>
        <p:spPr bwMode="auto">
          <a:xfrm>
            <a:off x="9130373" y="2473962"/>
            <a:ext cx="249195" cy="24713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7" name="Rectangle 16"/>
          <p:cNvSpPr/>
          <p:nvPr/>
        </p:nvSpPr>
        <p:spPr>
          <a:xfrm>
            <a:off x="9080616" y="2861057"/>
            <a:ext cx="597903" cy="446276"/>
          </a:xfrm>
          <a:prstGeom prst="rect">
            <a:avLst/>
          </a:prstGeom>
        </p:spPr>
        <p:txBody>
          <a:bodyPr wrap="square">
            <a:spAutoFit/>
          </a:bodyPr>
          <a:lstStyle/>
          <a:p>
            <a:r>
              <a:rPr lang="en-US" altLang="en-US" sz="2300" i="1" dirty="0"/>
              <a:t>P</a:t>
            </a:r>
            <a:r>
              <a:rPr lang="en-US" altLang="en-US" sz="2300" i="1" baseline="-25000" dirty="0"/>
              <a:t>5</a:t>
            </a:r>
          </a:p>
        </p:txBody>
      </p:sp>
      <p:sp>
        <p:nvSpPr>
          <p:cNvPr id="18" name="Oval 17"/>
          <p:cNvSpPr>
            <a:spLocks noChangeArrowheads="1"/>
          </p:cNvSpPr>
          <p:nvPr/>
        </p:nvSpPr>
        <p:spPr bwMode="auto">
          <a:xfrm>
            <a:off x="11164393" y="2473962"/>
            <a:ext cx="249195" cy="24713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 name="Rectangle 18"/>
          <p:cNvSpPr/>
          <p:nvPr/>
        </p:nvSpPr>
        <p:spPr>
          <a:xfrm>
            <a:off x="11114636" y="2861057"/>
            <a:ext cx="597903" cy="446276"/>
          </a:xfrm>
          <a:prstGeom prst="rect">
            <a:avLst/>
          </a:prstGeom>
        </p:spPr>
        <p:txBody>
          <a:bodyPr wrap="square">
            <a:spAutoFit/>
          </a:bodyPr>
          <a:lstStyle/>
          <a:p>
            <a:r>
              <a:rPr lang="en-US" altLang="en-US" sz="2300" i="1" dirty="0"/>
              <a:t>P</a:t>
            </a:r>
            <a:r>
              <a:rPr lang="en-US" altLang="en-US" sz="2300" i="1" baseline="-25000" dirty="0"/>
              <a:t>6</a:t>
            </a:r>
          </a:p>
        </p:txBody>
      </p:sp>
      <p:cxnSp>
        <p:nvCxnSpPr>
          <p:cNvPr id="20" name="Straight Connector 19"/>
          <p:cNvCxnSpPr/>
          <p:nvPr/>
        </p:nvCxnSpPr>
        <p:spPr>
          <a:xfrm flipV="1">
            <a:off x="1194318" y="2584580"/>
            <a:ext cx="10518221" cy="1866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711841" y="1064361"/>
            <a:ext cx="32951" cy="3281147"/>
          </a:xfrm>
          <a:prstGeom prst="line">
            <a:avLst/>
          </a:prstGeom>
          <a:ln w="22225">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563471" y="1064360"/>
            <a:ext cx="32951" cy="3281147"/>
          </a:xfrm>
          <a:prstGeom prst="line">
            <a:avLst/>
          </a:prstGeom>
          <a:ln w="22225">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294075" y="1080524"/>
            <a:ext cx="32951" cy="3281147"/>
          </a:xfrm>
          <a:prstGeom prst="line">
            <a:avLst/>
          </a:prstGeom>
          <a:ln w="22225">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266731" y="1080524"/>
            <a:ext cx="32951" cy="3281147"/>
          </a:xfrm>
          <a:prstGeom prst="line">
            <a:avLst/>
          </a:prstGeom>
          <a:ln w="22225">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4077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1000"/>
                                        <p:tgtEl>
                                          <p:spTgt spid="6">
                                            <p:txEl>
                                              <p:pRg st="3" end="3"/>
                                            </p:txEl>
                                          </p:spTgt>
                                        </p:tgtEl>
                                      </p:cBhvr>
                                    </p:animEffect>
                                    <p:anim calcmode="lin" valueType="num">
                                      <p:cBhvr>
                                        <p:cTn id="2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86290" y="0"/>
            <a:ext cx="10344176" cy="689875"/>
          </a:xfrm>
        </p:spPr>
        <p:txBody>
          <a:bodyPr>
            <a:normAutofit/>
          </a:bodyPr>
          <a:lstStyle/>
          <a:p>
            <a:r>
              <a:rPr lang="en-US" sz="3600" dirty="0"/>
              <a:t>Intuition for Constructing </a:t>
            </a:r>
            <a:r>
              <a:rPr lang="en-US" sz="3600" dirty="0" err="1"/>
              <a:t>Voronoi</a:t>
            </a:r>
            <a:r>
              <a:rPr lang="en-US" sz="3600" dirty="0"/>
              <a:t> Diagrams</a:t>
            </a:r>
          </a:p>
        </p:txBody>
      </p:sp>
      <p:sp>
        <p:nvSpPr>
          <p:cNvPr id="6" name="Rectangle 3"/>
          <p:cNvSpPr txBox="1">
            <a:spLocks noChangeArrowheads="1"/>
          </p:cNvSpPr>
          <p:nvPr/>
        </p:nvSpPr>
        <p:spPr>
          <a:xfrm>
            <a:off x="582236" y="5123479"/>
            <a:ext cx="11426262" cy="15697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ct val="30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9pPr>
          </a:lstStyle>
          <a:p>
            <a:pPr>
              <a:spcBef>
                <a:spcPct val="0"/>
              </a:spcBef>
              <a:spcAft>
                <a:spcPts val="600"/>
              </a:spcAft>
            </a:pPr>
            <a:r>
              <a:rPr lang="en-US" altLang="en-US" sz="2200" b="1" dirty="0"/>
              <a:t>Non-Collinear sets of sites:</a:t>
            </a:r>
          </a:p>
          <a:p>
            <a:pPr lvl="1">
              <a:spcBef>
                <a:spcPct val="0"/>
              </a:spcBef>
              <a:spcAft>
                <a:spcPts val="600"/>
              </a:spcAft>
            </a:pPr>
            <a:r>
              <a:rPr lang="en-US" altLang="en-US" sz="2200" dirty="0"/>
              <a:t>What would be </a:t>
            </a:r>
            <a:r>
              <a:rPr lang="en-US" altLang="en-US" sz="2200" dirty="0" err="1"/>
              <a:t>voronoi</a:t>
            </a:r>
            <a:r>
              <a:rPr lang="en-US" altLang="en-US" sz="2200" dirty="0"/>
              <a:t> edges?</a:t>
            </a:r>
          </a:p>
          <a:p>
            <a:pPr lvl="1">
              <a:spcBef>
                <a:spcPct val="0"/>
              </a:spcBef>
              <a:spcAft>
                <a:spcPts val="600"/>
              </a:spcAft>
            </a:pPr>
            <a:r>
              <a:rPr lang="en-US" altLang="en-US" sz="2200" dirty="0"/>
              <a:t>Again perpendicular bisectors, but need to consider their intersections as well</a:t>
            </a:r>
          </a:p>
          <a:p>
            <a:pPr lvl="1">
              <a:spcBef>
                <a:spcPct val="0"/>
              </a:spcBef>
              <a:spcAft>
                <a:spcPts val="600"/>
              </a:spcAft>
            </a:pPr>
            <a:r>
              <a:rPr lang="en-US" altLang="en-US" sz="2200" dirty="0"/>
              <a:t>These become </a:t>
            </a:r>
            <a:r>
              <a:rPr lang="en-US" altLang="en-US" sz="2200" dirty="0" err="1"/>
              <a:t>voronoi</a:t>
            </a:r>
            <a:r>
              <a:rPr lang="en-US" altLang="en-US" sz="2200" dirty="0"/>
              <a:t> vertices</a:t>
            </a:r>
          </a:p>
        </p:txBody>
      </p:sp>
      <p:sp>
        <p:nvSpPr>
          <p:cNvPr id="25" name="Oval 6"/>
          <p:cNvSpPr>
            <a:spLocks noChangeArrowheads="1"/>
          </p:cNvSpPr>
          <p:nvPr/>
        </p:nvSpPr>
        <p:spPr bwMode="auto">
          <a:xfrm>
            <a:off x="4793825" y="3861174"/>
            <a:ext cx="249195" cy="24713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6" name="Rectangle 25"/>
          <p:cNvSpPr/>
          <p:nvPr/>
        </p:nvSpPr>
        <p:spPr>
          <a:xfrm>
            <a:off x="4744068" y="4248269"/>
            <a:ext cx="597903" cy="446276"/>
          </a:xfrm>
          <a:prstGeom prst="rect">
            <a:avLst/>
          </a:prstGeom>
        </p:spPr>
        <p:txBody>
          <a:bodyPr wrap="square">
            <a:spAutoFit/>
          </a:bodyPr>
          <a:lstStyle/>
          <a:p>
            <a:r>
              <a:rPr lang="en-US" altLang="en-US" sz="2300" i="1" dirty="0"/>
              <a:t>P</a:t>
            </a:r>
            <a:r>
              <a:rPr lang="en-US" altLang="en-US" sz="2300" i="1" baseline="-25000" dirty="0"/>
              <a:t>1</a:t>
            </a:r>
          </a:p>
        </p:txBody>
      </p:sp>
      <p:sp>
        <p:nvSpPr>
          <p:cNvPr id="27" name="Oval 26"/>
          <p:cNvSpPr>
            <a:spLocks noChangeArrowheads="1"/>
          </p:cNvSpPr>
          <p:nvPr/>
        </p:nvSpPr>
        <p:spPr bwMode="auto">
          <a:xfrm>
            <a:off x="6636190" y="4200223"/>
            <a:ext cx="249195" cy="24713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8" name="Rectangle 27"/>
          <p:cNvSpPr/>
          <p:nvPr/>
        </p:nvSpPr>
        <p:spPr>
          <a:xfrm>
            <a:off x="7008765" y="4316954"/>
            <a:ext cx="597903" cy="446276"/>
          </a:xfrm>
          <a:prstGeom prst="rect">
            <a:avLst/>
          </a:prstGeom>
        </p:spPr>
        <p:txBody>
          <a:bodyPr wrap="square">
            <a:spAutoFit/>
          </a:bodyPr>
          <a:lstStyle/>
          <a:p>
            <a:r>
              <a:rPr lang="en-US" altLang="en-US" sz="2300" i="1" dirty="0"/>
              <a:t>P</a:t>
            </a:r>
            <a:r>
              <a:rPr lang="en-US" altLang="en-US" sz="2300" i="1" baseline="-25000" dirty="0"/>
              <a:t>2</a:t>
            </a:r>
          </a:p>
        </p:txBody>
      </p:sp>
      <p:sp>
        <p:nvSpPr>
          <p:cNvPr id="29" name="Oval 6"/>
          <p:cNvSpPr>
            <a:spLocks noChangeArrowheads="1"/>
          </p:cNvSpPr>
          <p:nvPr/>
        </p:nvSpPr>
        <p:spPr bwMode="auto">
          <a:xfrm>
            <a:off x="7732884" y="2749336"/>
            <a:ext cx="249195" cy="24713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 name="Rectangle 29"/>
          <p:cNvSpPr/>
          <p:nvPr/>
        </p:nvSpPr>
        <p:spPr>
          <a:xfrm>
            <a:off x="7683127" y="3136431"/>
            <a:ext cx="597903" cy="446276"/>
          </a:xfrm>
          <a:prstGeom prst="rect">
            <a:avLst/>
          </a:prstGeom>
        </p:spPr>
        <p:txBody>
          <a:bodyPr wrap="square">
            <a:spAutoFit/>
          </a:bodyPr>
          <a:lstStyle/>
          <a:p>
            <a:r>
              <a:rPr lang="en-US" altLang="en-US" sz="2300" i="1" dirty="0"/>
              <a:t>P</a:t>
            </a:r>
            <a:r>
              <a:rPr lang="en-US" altLang="en-US" sz="2300" i="1" baseline="-25000" dirty="0"/>
              <a:t>3</a:t>
            </a:r>
          </a:p>
        </p:txBody>
      </p:sp>
      <p:sp>
        <p:nvSpPr>
          <p:cNvPr id="2" name="Oval 1"/>
          <p:cNvSpPr/>
          <p:nvPr/>
        </p:nvSpPr>
        <p:spPr>
          <a:xfrm>
            <a:off x="4394718" y="936201"/>
            <a:ext cx="3462763" cy="3517176"/>
          </a:xfrm>
          <a:prstGeom prst="ellipse">
            <a:avLst/>
          </a:prstGeom>
          <a:noFill/>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11" name="Straight Connector 10"/>
          <p:cNvCxnSpPr>
            <a:endCxn id="27" idx="6"/>
          </p:cNvCxnSpPr>
          <p:nvPr/>
        </p:nvCxnSpPr>
        <p:spPr>
          <a:xfrm>
            <a:off x="4973369" y="3958901"/>
            <a:ext cx="1912016" cy="36489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6796020" y="2905123"/>
            <a:ext cx="1061461" cy="141866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5697067" y="972749"/>
            <a:ext cx="832933" cy="4351606"/>
          </a:xfrm>
          <a:prstGeom prst="line">
            <a:avLst/>
          </a:prstGeom>
          <a:ln w="22225">
            <a:headEnd type="arrow"/>
            <a:tailEnd type="arrow"/>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918422" y="1747595"/>
            <a:ext cx="3274039" cy="2605498"/>
          </a:xfrm>
          <a:prstGeom prst="line">
            <a:avLst/>
          </a:prstGeom>
          <a:ln w="22225">
            <a:headEnd type="arrow"/>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flipV="1">
            <a:off x="5541137" y="857358"/>
            <a:ext cx="1568790" cy="4582389"/>
          </a:xfrm>
          <a:prstGeom prst="line">
            <a:avLst/>
          </a:prstGeom>
          <a:ln w="22225">
            <a:headEnd type="arrow"/>
            <a:tailEnd type="arrow"/>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4910715" y="2869168"/>
            <a:ext cx="2946766" cy="106502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7857481" y="6476264"/>
            <a:ext cx="4585505" cy="433934"/>
          </a:xfrm>
          <a:prstGeom prst="rect">
            <a:avLst/>
          </a:prstGeom>
          <a:no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a:t>Slide adapted from Allen </a:t>
            </a:r>
            <a:r>
              <a:rPr lang="en-US" sz="1600" dirty="0" err="1"/>
              <a:t>Miu</a:t>
            </a:r>
            <a:r>
              <a:rPr lang="en-US" sz="1600" dirty="0"/>
              <a:t> CSAIL MIT</a:t>
            </a:r>
          </a:p>
        </p:txBody>
      </p:sp>
    </p:spTree>
    <p:extLst>
      <p:ext uri="{BB962C8B-B14F-4D97-AF65-F5344CB8AC3E}">
        <p14:creationId xmlns:p14="http://schemas.microsoft.com/office/powerpoint/2010/main" val="1097181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1000"/>
                                        <p:tgtEl>
                                          <p:spTgt spid="6">
                                            <p:txEl>
                                              <p:pRg st="3" end="3"/>
                                            </p:txEl>
                                          </p:spTgt>
                                        </p:tgtEl>
                                      </p:cBhvr>
                                    </p:animEffect>
                                    <p:anim calcmode="lin" valueType="num">
                                      <p:cBhvr>
                                        <p:cTn id="2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86290" y="0"/>
            <a:ext cx="10344176" cy="689875"/>
          </a:xfrm>
        </p:spPr>
        <p:txBody>
          <a:bodyPr>
            <a:normAutofit/>
          </a:bodyPr>
          <a:lstStyle/>
          <a:p>
            <a:r>
              <a:rPr lang="en-US" sz="3600" dirty="0"/>
              <a:t>Intuition for Constructing </a:t>
            </a:r>
            <a:r>
              <a:rPr lang="en-US" sz="3600" dirty="0" err="1"/>
              <a:t>Voronoi</a:t>
            </a:r>
            <a:r>
              <a:rPr lang="en-US" sz="3600" dirty="0"/>
              <a:t> Diagrams</a:t>
            </a:r>
          </a:p>
        </p:txBody>
      </p:sp>
      <p:sp>
        <p:nvSpPr>
          <p:cNvPr id="6" name="Rectangle 3"/>
          <p:cNvSpPr txBox="1">
            <a:spLocks noChangeArrowheads="1"/>
          </p:cNvSpPr>
          <p:nvPr/>
        </p:nvSpPr>
        <p:spPr>
          <a:xfrm>
            <a:off x="582236" y="5123479"/>
            <a:ext cx="11426262" cy="15697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ct val="30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9pPr>
          </a:lstStyle>
          <a:p>
            <a:pPr>
              <a:spcBef>
                <a:spcPct val="0"/>
              </a:spcBef>
              <a:spcAft>
                <a:spcPts val="600"/>
              </a:spcAft>
            </a:pPr>
            <a:r>
              <a:rPr lang="en-US" altLang="en-US" sz="2200" b="1" dirty="0"/>
              <a:t>Non-Collinear sets of sites:</a:t>
            </a:r>
          </a:p>
          <a:p>
            <a:pPr lvl="1">
              <a:spcBef>
                <a:spcPct val="0"/>
              </a:spcBef>
              <a:spcAft>
                <a:spcPts val="600"/>
              </a:spcAft>
            </a:pPr>
            <a:r>
              <a:rPr lang="en-US" altLang="en-US" sz="2200" dirty="0"/>
              <a:t>What would be </a:t>
            </a:r>
            <a:r>
              <a:rPr lang="en-US" altLang="en-US" sz="2200" dirty="0" err="1"/>
              <a:t>voronoi</a:t>
            </a:r>
            <a:r>
              <a:rPr lang="en-US" altLang="en-US" sz="2200" dirty="0"/>
              <a:t> edges?</a:t>
            </a:r>
          </a:p>
          <a:p>
            <a:pPr lvl="1">
              <a:spcBef>
                <a:spcPct val="0"/>
              </a:spcBef>
              <a:spcAft>
                <a:spcPts val="600"/>
              </a:spcAft>
            </a:pPr>
            <a:r>
              <a:rPr lang="en-US" altLang="en-US" sz="2200" dirty="0"/>
              <a:t>Again perpendicular bisectors, but need to consider their intersections as well</a:t>
            </a:r>
          </a:p>
          <a:p>
            <a:pPr lvl="1">
              <a:spcBef>
                <a:spcPct val="0"/>
              </a:spcBef>
              <a:spcAft>
                <a:spcPts val="600"/>
              </a:spcAft>
            </a:pPr>
            <a:r>
              <a:rPr lang="en-US" altLang="en-US" sz="2200" dirty="0"/>
              <a:t>These become </a:t>
            </a:r>
            <a:r>
              <a:rPr lang="en-US" altLang="en-US" sz="2200" dirty="0" err="1"/>
              <a:t>voronoi</a:t>
            </a:r>
            <a:r>
              <a:rPr lang="en-US" altLang="en-US" sz="2200" dirty="0"/>
              <a:t> vertices</a:t>
            </a:r>
          </a:p>
        </p:txBody>
      </p:sp>
      <p:sp>
        <p:nvSpPr>
          <p:cNvPr id="25" name="Oval 6"/>
          <p:cNvSpPr>
            <a:spLocks noChangeArrowheads="1"/>
          </p:cNvSpPr>
          <p:nvPr/>
        </p:nvSpPr>
        <p:spPr bwMode="auto">
          <a:xfrm>
            <a:off x="4793825" y="3861174"/>
            <a:ext cx="249195" cy="24713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6" name="Rectangle 25"/>
          <p:cNvSpPr/>
          <p:nvPr/>
        </p:nvSpPr>
        <p:spPr>
          <a:xfrm>
            <a:off x="4744068" y="4248269"/>
            <a:ext cx="597903" cy="446276"/>
          </a:xfrm>
          <a:prstGeom prst="rect">
            <a:avLst/>
          </a:prstGeom>
        </p:spPr>
        <p:txBody>
          <a:bodyPr wrap="square">
            <a:spAutoFit/>
          </a:bodyPr>
          <a:lstStyle/>
          <a:p>
            <a:r>
              <a:rPr lang="en-US" altLang="en-US" sz="2300" i="1" dirty="0"/>
              <a:t>P</a:t>
            </a:r>
            <a:r>
              <a:rPr lang="en-US" altLang="en-US" sz="2300" i="1" baseline="-25000" dirty="0"/>
              <a:t>1</a:t>
            </a:r>
          </a:p>
        </p:txBody>
      </p:sp>
      <p:sp>
        <p:nvSpPr>
          <p:cNvPr id="27" name="Oval 26"/>
          <p:cNvSpPr>
            <a:spLocks noChangeArrowheads="1"/>
          </p:cNvSpPr>
          <p:nvPr/>
        </p:nvSpPr>
        <p:spPr bwMode="auto">
          <a:xfrm>
            <a:off x="6636190" y="4200223"/>
            <a:ext cx="249195" cy="24713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8" name="Rectangle 27"/>
          <p:cNvSpPr/>
          <p:nvPr/>
        </p:nvSpPr>
        <p:spPr>
          <a:xfrm>
            <a:off x="7008765" y="4316954"/>
            <a:ext cx="597903" cy="446276"/>
          </a:xfrm>
          <a:prstGeom prst="rect">
            <a:avLst/>
          </a:prstGeom>
        </p:spPr>
        <p:txBody>
          <a:bodyPr wrap="square">
            <a:spAutoFit/>
          </a:bodyPr>
          <a:lstStyle/>
          <a:p>
            <a:r>
              <a:rPr lang="en-US" altLang="en-US" sz="2300" i="1" dirty="0"/>
              <a:t>P</a:t>
            </a:r>
            <a:r>
              <a:rPr lang="en-US" altLang="en-US" sz="2300" i="1" baseline="-25000" dirty="0"/>
              <a:t>2</a:t>
            </a:r>
          </a:p>
        </p:txBody>
      </p:sp>
      <p:sp>
        <p:nvSpPr>
          <p:cNvPr id="29" name="Oval 6"/>
          <p:cNvSpPr>
            <a:spLocks noChangeArrowheads="1"/>
          </p:cNvSpPr>
          <p:nvPr/>
        </p:nvSpPr>
        <p:spPr bwMode="auto">
          <a:xfrm>
            <a:off x="7732884" y="2749336"/>
            <a:ext cx="249195" cy="24713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 name="Rectangle 29"/>
          <p:cNvSpPr/>
          <p:nvPr/>
        </p:nvSpPr>
        <p:spPr>
          <a:xfrm>
            <a:off x="7683127" y="3136431"/>
            <a:ext cx="597903" cy="446276"/>
          </a:xfrm>
          <a:prstGeom prst="rect">
            <a:avLst/>
          </a:prstGeom>
        </p:spPr>
        <p:txBody>
          <a:bodyPr wrap="square">
            <a:spAutoFit/>
          </a:bodyPr>
          <a:lstStyle/>
          <a:p>
            <a:r>
              <a:rPr lang="en-US" altLang="en-US" sz="2300" i="1" dirty="0"/>
              <a:t>P</a:t>
            </a:r>
            <a:r>
              <a:rPr lang="en-US" altLang="en-US" sz="2300" i="1" baseline="-25000" dirty="0"/>
              <a:t>3</a:t>
            </a:r>
          </a:p>
        </p:txBody>
      </p:sp>
      <p:sp>
        <p:nvSpPr>
          <p:cNvPr id="2" name="Oval 1"/>
          <p:cNvSpPr/>
          <p:nvPr/>
        </p:nvSpPr>
        <p:spPr>
          <a:xfrm>
            <a:off x="4394718" y="936201"/>
            <a:ext cx="3462763" cy="3517176"/>
          </a:xfrm>
          <a:prstGeom prst="ellipse">
            <a:avLst/>
          </a:prstGeom>
          <a:noFill/>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11" name="Straight Connector 10"/>
          <p:cNvCxnSpPr>
            <a:endCxn id="27" idx="6"/>
          </p:cNvCxnSpPr>
          <p:nvPr/>
        </p:nvCxnSpPr>
        <p:spPr>
          <a:xfrm>
            <a:off x="4973369" y="3958901"/>
            <a:ext cx="1912016" cy="36489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6796020" y="2905123"/>
            <a:ext cx="1061461" cy="141866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5659745" y="2749336"/>
            <a:ext cx="480064" cy="2562898"/>
          </a:xfrm>
          <a:prstGeom prst="line">
            <a:avLst/>
          </a:prstGeom>
          <a:ln w="2222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162680" y="2731566"/>
            <a:ext cx="1936291" cy="1516703"/>
          </a:xfrm>
          <a:prstGeom prst="line">
            <a:avLst/>
          </a:prstGeom>
          <a:ln w="2222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flipV="1">
            <a:off x="5541137" y="857359"/>
            <a:ext cx="621543" cy="1891977"/>
          </a:xfrm>
          <a:prstGeom prst="line">
            <a:avLst/>
          </a:prstGeom>
          <a:ln w="2222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4910715" y="2869168"/>
            <a:ext cx="2946766" cy="1065020"/>
          </a:xfrm>
          <a:prstGeom prst="line">
            <a:avLst/>
          </a:prstGeom>
          <a:ln>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Rectangle 9"/>
              <p:cNvSpPr/>
              <p:nvPr/>
            </p:nvSpPr>
            <p:spPr>
              <a:xfrm>
                <a:off x="6001543" y="2341875"/>
                <a:ext cx="765110" cy="494522"/>
              </a:xfrm>
              <a:prstGeom prst="rect">
                <a:avLst/>
              </a:prstGeom>
              <a:no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300" b="0" i="1" smtClean="0">
                              <a:latin typeface="Cambria Math" panose="02040503050406030204" pitchFamily="18" charset="0"/>
                            </a:rPr>
                          </m:ctrlPr>
                        </m:sSubPr>
                        <m:e>
                          <m:r>
                            <a:rPr lang="en-US" sz="2300" b="0" i="1" smtClean="0">
                              <a:latin typeface="Cambria Math" panose="02040503050406030204" pitchFamily="18" charset="0"/>
                            </a:rPr>
                            <m:t>𝑣</m:t>
                          </m:r>
                        </m:e>
                        <m:sub>
                          <m:r>
                            <a:rPr lang="en-US" sz="2300" b="0" i="1" smtClean="0">
                              <a:latin typeface="Cambria Math" panose="02040503050406030204" pitchFamily="18" charset="0"/>
                            </a:rPr>
                            <m:t>𝑖</m:t>
                          </m:r>
                        </m:sub>
                      </m:sSub>
                    </m:oMath>
                  </m:oMathPara>
                </a14:m>
                <a:endParaRPr lang="en-US" sz="2300" dirty="0"/>
              </a:p>
            </p:txBody>
          </p:sp>
        </mc:Choice>
        <mc:Fallback xmlns="">
          <p:sp>
            <p:nvSpPr>
              <p:cNvPr id="10" name="Rectangle 9"/>
              <p:cNvSpPr>
                <a:spLocks noRot="1" noChangeAspect="1" noMove="1" noResize="1" noEditPoints="1" noAdjustHandles="1" noChangeArrowheads="1" noChangeShapeType="1" noTextEdit="1"/>
              </p:cNvSpPr>
              <p:nvPr/>
            </p:nvSpPr>
            <p:spPr>
              <a:xfrm>
                <a:off x="6001543" y="2341875"/>
                <a:ext cx="765110" cy="494522"/>
              </a:xfrm>
              <a:prstGeom prst="rect">
                <a:avLst/>
              </a:prstGeom>
              <a:blipFill rotWithShape="0">
                <a:blip r:embed="rId2"/>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8373478" y="2225022"/>
                <a:ext cx="3008718" cy="1013087"/>
              </a:xfrm>
              <a:prstGeom prst="rect">
                <a:avLst/>
              </a:prstGeom>
              <a:no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 </m:t>
                    </m:r>
                  </m:oMath>
                </a14:m>
                <a:r>
                  <a:rPr lang="en-US" sz="2300" dirty="0" err="1"/>
                  <a:t>Voronoi</a:t>
                </a:r>
                <a:r>
                  <a:rPr lang="en-US" sz="2300" dirty="0"/>
                  <a:t> Vertex</a:t>
                </a:r>
              </a:p>
            </p:txBody>
          </p:sp>
        </mc:Choice>
        <mc:Fallback xmlns="">
          <p:sp>
            <p:nvSpPr>
              <p:cNvPr id="18" name="Rectangle 17"/>
              <p:cNvSpPr>
                <a:spLocks noRot="1" noChangeAspect="1" noMove="1" noResize="1" noEditPoints="1" noAdjustHandles="1" noChangeArrowheads="1" noChangeShapeType="1" noTextEdit="1"/>
              </p:cNvSpPr>
              <p:nvPr/>
            </p:nvSpPr>
            <p:spPr>
              <a:xfrm>
                <a:off x="8373478" y="2225022"/>
                <a:ext cx="3008718" cy="1013087"/>
              </a:xfrm>
              <a:prstGeom prst="rect">
                <a:avLst/>
              </a:prstGeom>
              <a:blipFill rotWithShape="0">
                <a:blip r:embed="rId3"/>
                <a:stretch>
                  <a:fillRect/>
                </a:stretch>
              </a:blipFill>
              <a:ln>
                <a:noFill/>
              </a:ln>
              <a:effectLst/>
            </p:spPr>
            <p:txBody>
              <a:bodyPr/>
              <a:lstStyle/>
              <a:p>
                <a:r>
                  <a:rPr lang="en-US">
                    <a:noFill/>
                  </a:rPr>
                  <a:t> </a:t>
                </a:r>
              </a:p>
            </p:txBody>
          </p:sp>
        </mc:Fallback>
      </mc:AlternateContent>
      <p:sp>
        <p:nvSpPr>
          <p:cNvPr id="19" name="Rectangle 18"/>
          <p:cNvSpPr/>
          <p:nvPr/>
        </p:nvSpPr>
        <p:spPr>
          <a:xfrm>
            <a:off x="7717036" y="6424066"/>
            <a:ext cx="4585505" cy="433934"/>
          </a:xfrm>
          <a:prstGeom prst="rect">
            <a:avLst/>
          </a:prstGeom>
          <a:no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a:t>Slide adapted from Allen </a:t>
            </a:r>
            <a:r>
              <a:rPr lang="en-US" sz="1600" dirty="0" err="1"/>
              <a:t>Miu</a:t>
            </a:r>
            <a:r>
              <a:rPr lang="en-US" sz="1600" dirty="0"/>
              <a:t> CSAIL MIT</a:t>
            </a:r>
          </a:p>
        </p:txBody>
      </p:sp>
    </p:spTree>
    <p:extLst>
      <p:ext uri="{BB962C8B-B14F-4D97-AF65-F5344CB8AC3E}">
        <p14:creationId xmlns:p14="http://schemas.microsoft.com/office/powerpoint/2010/main" val="76724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1000"/>
                                        <p:tgtEl>
                                          <p:spTgt spid="6">
                                            <p:txEl>
                                              <p:pRg st="3" end="3"/>
                                            </p:txEl>
                                          </p:spTgt>
                                        </p:tgtEl>
                                      </p:cBhvr>
                                    </p:animEffect>
                                    <p:anim calcmode="lin" valueType="num">
                                      <p:cBhvr>
                                        <p:cTn id="2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86289" y="0"/>
            <a:ext cx="10948983" cy="746449"/>
          </a:xfrm>
        </p:spPr>
        <p:txBody>
          <a:bodyPr>
            <a:normAutofit/>
          </a:bodyPr>
          <a:lstStyle/>
          <a:p>
            <a:r>
              <a:rPr lang="en-US" sz="3600" dirty="0"/>
              <a:t>Not all bisectors form edges in </a:t>
            </a:r>
            <a:r>
              <a:rPr lang="en-US" sz="3600" dirty="0" err="1"/>
              <a:t>Voronoi</a:t>
            </a:r>
            <a:r>
              <a:rPr lang="en-US" sz="3600" dirty="0"/>
              <a:t> Diagrams</a:t>
            </a:r>
          </a:p>
        </p:txBody>
      </p:sp>
      <p:sp>
        <p:nvSpPr>
          <p:cNvPr id="55" name="Line 5"/>
          <p:cNvSpPr>
            <a:spLocks noChangeShapeType="1"/>
          </p:cNvSpPr>
          <p:nvPr/>
        </p:nvSpPr>
        <p:spPr bwMode="auto">
          <a:xfrm flipH="1" flipV="1">
            <a:off x="8237764" y="2739513"/>
            <a:ext cx="55563" cy="1730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 name="Line 7"/>
          <p:cNvSpPr>
            <a:spLocks noChangeShapeType="1"/>
          </p:cNvSpPr>
          <p:nvPr/>
        </p:nvSpPr>
        <p:spPr bwMode="auto">
          <a:xfrm>
            <a:off x="7952014" y="3520563"/>
            <a:ext cx="63500" cy="115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 name="Line 8"/>
          <p:cNvSpPr>
            <a:spLocks noChangeShapeType="1"/>
          </p:cNvSpPr>
          <p:nvPr/>
        </p:nvSpPr>
        <p:spPr bwMode="auto">
          <a:xfrm flipV="1">
            <a:off x="7952014" y="3158613"/>
            <a:ext cx="317500" cy="361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 name="Line 9"/>
          <p:cNvSpPr>
            <a:spLocks noChangeShapeType="1"/>
          </p:cNvSpPr>
          <p:nvPr/>
        </p:nvSpPr>
        <p:spPr bwMode="auto">
          <a:xfrm flipV="1">
            <a:off x="8364764" y="3636450"/>
            <a:ext cx="515938" cy="3762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 name="Line 10"/>
          <p:cNvSpPr>
            <a:spLocks noChangeShapeType="1"/>
          </p:cNvSpPr>
          <p:nvPr/>
        </p:nvSpPr>
        <p:spPr bwMode="auto">
          <a:xfrm flipH="1" flipV="1">
            <a:off x="8880702" y="3585650"/>
            <a:ext cx="0" cy="650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0" name="Group 13"/>
          <p:cNvGrpSpPr>
            <a:grpSpLocks/>
          </p:cNvGrpSpPr>
          <p:nvPr/>
        </p:nvGrpSpPr>
        <p:grpSpPr bwMode="auto">
          <a:xfrm>
            <a:off x="5793014" y="2109275"/>
            <a:ext cx="4254500" cy="3097213"/>
            <a:chOff x="1056" y="1134"/>
            <a:chExt cx="3216" cy="2568"/>
          </a:xfrm>
        </p:grpSpPr>
        <p:sp>
          <p:nvSpPr>
            <p:cNvPr id="61" name="Line 14"/>
            <p:cNvSpPr>
              <a:spLocks noChangeShapeType="1"/>
            </p:cNvSpPr>
            <p:nvPr/>
          </p:nvSpPr>
          <p:spPr bwMode="auto">
            <a:xfrm>
              <a:off x="1392" y="1440"/>
              <a:ext cx="864" cy="52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 name="Line 15"/>
            <p:cNvSpPr>
              <a:spLocks noChangeShapeType="1"/>
            </p:cNvSpPr>
            <p:nvPr/>
          </p:nvSpPr>
          <p:spPr bwMode="auto">
            <a:xfrm>
              <a:off x="2256" y="1968"/>
              <a:ext cx="144"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 name="Line 16"/>
            <p:cNvSpPr>
              <a:spLocks noChangeShapeType="1"/>
            </p:cNvSpPr>
            <p:nvPr/>
          </p:nvSpPr>
          <p:spPr bwMode="auto">
            <a:xfrm flipH="1">
              <a:off x="1536" y="2256"/>
              <a:ext cx="864" cy="76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 name="Line 17"/>
            <p:cNvSpPr>
              <a:spLocks noChangeShapeType="1"/>
            </p:cNvSpPr>
            <p:nvPr/>
          </p:nvSpPr>
          <p:spPr bwMode="auto">
            <a:xfrm flipH="1">
              <a:off x="1056" y="3024"/>
              <a:ext cx="48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 name="Line 18"/>
            <p:cNvSpPr>
              <a:spLocks noChangeShapeType="1"/>
            </p:cNvSpPr>
            <p:nvPr/>
          </p:nvSpPr>
          <p:spPr bwMode="auto">
            <a:xfrm flipV="1">
              <a:off x="1536" y="2928"/>
              <a:ext cx="81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 name="Line 19"/>
            <p:cNvSpPr>
              <a:spLocks noChangeShapeType="1"/>
            </p:cNvSpPr>
            <p:nvPr/>
          </p:nvSpPr>
          <p:spPr bwMode="auto">
            <a:xfrm flipV="1">
              <a:off x="2352" y="2400"/>
              <a:ext cx="384" cy="52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 name="Line 20"/>
            <p:cNvSpPr>
              <a:spLocks noChangeShapeType="1"/>
            </p:cNvSpPr>
            <p:nvPr/>
          </p:nvSpPr>
          <p:spPr bwMode="auto">
            <a:xfrm>
              <a:off x="2400" y="2256"/>
              <a:ext cx="28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 name="Line 21"/>
            <p:cNvSpPr>
              <a:spLocks noChangeShapeType="1"/>
            </p:cNvSpPr>
            <p:nvPr/>
          </p:nvSpPr>
          <p:spPr bwMode="auto">
            <a:xfrm>
              <a:off x="2928" y="2004"/>
              <a:ext cx="456" cy="3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 name="Line 22"/>
            <p:cNvSpPr>
              <a:spLocks noChangeShapeType="1"/>
            </p:cNvSpPr>
            <p:nvPr/>
          </p:nvSpPr>
          <p:spPr bwMode="auto">
            <a:xfrm>
              <a:off x="2736" y="2400"/>
              <a:ext cx="264" cy="30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 name="Line 23"/>
            <p:cNvSpPr>
              <a:spLocks noChangeShapeType="1"/>
            </p:cNvSpPr>
            <p:nvPr/>
          </p:nvSpPr>
          <p:spPr bwMode="auto">
            <a:xfrm>
              <a:off x="2352" y="2928"/>
              <a:ext cx="66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 name="Line 24"/>
            <p:cNvSpPr>
              <a:spLocks noChangeShapeType="1"/>
            </p:cNvSpPr>
            <p:nvPr/>
          </p:nvSpPr>
          <p:spPr bwMode="auto">
            <a:xfrm flipH="1" flipV="1">
              <a:off x="3006" y="2712"/>
              <a:ext cx="6" cy="40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 name="Line 25"/>
            <p:cNvSpPr>
              <a:spLocks noChangeShapeType="1"/>
            </p:cNvSpPr>
            <p:nvPr/>
          </p:nvSpPr>
          <p:spPr bwMode="auto">
            <a:xfrm flipV="1">
              <a:off x="2922" y="1782"/>
              <a:ext cx="24" cy="22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 name="Line 26"/>
            <p:cNvSpPr>
              <a:spLocks noChangeShapeType="1"/>
            </p:cNvSpPr>
            <p:nvPr/>
          </p:nvSpPr>
          <p:spPr bwMode="auto">
            <a:xfrm flipV="1">
              <a:off x="2244" y="1650"/>
              <a:ext cx="666" cy="30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 name="Line 27"/>
            <p:cNvSpPr>
              <a:spLocks noChangeShapeType="1"/>
            </p:cNvSpPr>
            <p:nvPr/>
          </p:nvSpPr>
          <p:spPr bwMode="auto">
            <a:xfrm>
              <a:off x="3012" y="3120"/>
              <a:ext cx="354" cy="58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 name="Line 28"/>
            <p:cNvSpPr>
              <a:spLocks noChangeShapeType="1"/>
            </p:cNvSpPr>
            <p:nvPr/>
          </p:nvSpPr>
          <p:spPr bwMode="auto">
            <a:xfrm>
              <a:off x="3396" y="2406"/>
              <a:ext cx="876" cy="72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 name="Line 29"/>
            <p:cNvSpPr>
              <a:spLocks noChangeShapeType="1"/>
            </p:cNvSpPr>
            <p:nvPr/>
          </p:nvSpPr>
          <p:spPr bwMode="auto">
            <a:xfrm>
              <a:off x="2946" y="1794"/>
              <a:ext cx="678"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 name="Line 30"/>
            <p:cNvSpPr>
              <a:spLocks noChangeShapeType="1"/>
            </p:cNvSpPr>
            <p:nvPr/>
          </p:nvSpPr>
          <p:spPr bwMode="auto">
            <a:xfrm flipV="1">
              <a:off x="3390" y="1986"/>
              <a:ext cx="228" cy="3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 name="Line 31"/>
            <p:cNvSpPr>
              <a:spLocks noChangeShapeType="1"/>
            </p:cNvSpPr>
            <p:nvPr/>
          </p:nvSpPr>
          <p:spPr bwMode="auto">
            <a:xfrm flipV="1">
              <a:off x="3618" y="1626"/>
              <a:ext cx="636" cy="3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 name="Line 32"/>
            <p:cNvSpPr>
              <a:spLocks noChangeShapeType="1"/>
            </p:cNvSpPr>
            <p:nvPr/>
          </p:nvSpPr>
          <p:spPr bwMode="auto">
            <a:xfrm flipV="1">
              <a:off x="2910" y="1134"/>
              <a:ext cx="36" cy="5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0" name="Text Box 33"/>
          <p:cNvSpPr txBox="1">
            <a:spLocks noChangeArrowheads="1"/>
          </p:cNvSpPr>
          <p:nvPr/>
        </p:nvSpPr>
        <p:spPr bwMode="auto">
          <a:xfrm>
            <a:off x="8688614" y="4596888"/>
            <a:ext cx="319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t>e</a:t>
            </a:r>
            <a:endParaRPr lang="en-US" altLang="en-US" i="1" baseline="-25000"/>
          </a:p>
        </p:txBody>
      </p:sp>
      <p:sp>
        <p:nvSpPr>
          <p:cNvPr id="81" name="Text Box 34"/>
          <p:cNvSpPr txBox="1">
            <a:spLocks noChangeArrowheads="1"/>
          </p:cNvSpPr>
          <p:nvPr/>
        </p:nvSpPr>
        <p:spPr bwMode="auto">
          <a:xfrm>
            <a:off x="1998405" y="3398326"/>
            <a:ext cx="2562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pPr>
            <a:r>
              <a:rPr lang="en-US" altLang="en-US" sz="2800" i="1" dirty="0"/>
              <a:t>e</a:t>
            </a:r>
            <a:r>
              <a:rPr lang="en-US" altLang="en-US" sz="2800" dirty="0"/>
              <a:t> : </a:t>
            </a:r>
            <a:r>
              <a:rPr lang="en-US" altLang="en-US" sz="2800" dirty="0" err="1"/>
              <a:t>Voronoi</a:t>
            </a:r>
            <a:r>
              <a:rPr lang="en-US" altLang="en-US" sz="2800" dirty="0"/>
              <a:t> edge</a:t>
            </a:r>
            <a:endParaRPr lang="en-US" altLang="en-US" dirty="0"/>
          </a:p>
        </p:txBody>
      </p:sp>
      <p:sp>
        <p:nvSpPr>
          <p:cNvPr id="82" name="Oval 37"/>
          <p:cNvSpPr>
            <a:spLocks noChangeArrowheads="1"/>
          </p:cNvSpPr>
          <p:nvPr/>
        </p:nvSpPr>
        <p:spPr bwMode="auto">
          <a:xfrm>
            <a:off x="7621814" y="4520688"/>
            <a:ext cx="190500" cy="1746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3" name="Oval 38"/>
          <p:cNvSpPr>
            <a:spLocks noChangeArrowheads="1"/>
          </p:cNvSpPr>
          <p:nvPr/>
        </p:nvSpPr>
        <p:spPr bwMode="auto">
          <a:xfrm>
            <a:off x="7856764" y="4058725"/>
            <a:ext cx="190500" cy="1746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4" name="Oval 39"/>
          <p:cNvSpPr>
            <a:spLocks noChangeArrowheads="1"/>
          </p:cNvSpPr>
          <p:nvPr/>
        </p:nvSpPr>
        <p:spPr bwMode="auto">
          <a:xfrm>
            <a:off x="8334602" y="3463413"/>
            <a:ext cx="190500" cy="1746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5" name="Oval 40"/>
          <p:cNvSpPr>
            <a:spLocks noChangeArrowheads="1"/>
          </p:cNvSpPr>
          <p:nvPr/>
        </p:nvSpPr>
        <p:spPr bwMode="auto">
          <a:xfrm>
            <a:off x="8764814" y="3884100"/>
            <a:ext cx="190500" cy="17303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6" name="Oval 41"/>
          <p:cNvSpPr>
            <a:spLocks noChangeArrowheads="1"/>
          </p:cNvSpPr>
          <p:nvPr/>
        </p:nvSpPr>
        <p:spPr bwMode="auto">
          <a:xfrm>
            <a:off x="9209314" y="3420550"/>
            <a:ext cx="190500" cy="1746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7" name="Oval 42"/>
          <p:cNvSpPr>
            <a:spLocks noChangeArrowheads="1"/>
          </p:cNvSpPr>
          <p:nvPr/>
        </p:nvSpPr>
        <p:spPr bwMode="auto">
          <a:xfrm>
            <a:off x="8607652" y="3101463"/>
            <a:ext cx="190500" cy="1746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8" name="Oval 43"/>
          <p:cNvSpPr>
            <a:spLocks noChangeArrowheads="1"/>
          </p:cNvSpPr>
          <p:nvPr/>
        </p:nvSpPr>
        <p:spPr bwMode="auto">
          <a:xfrm>
            <a:off x="8750527" y="2796663"/>
            <a:ext cx="190500" cy="1746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9" name="Oval 44"/>
          <p:cNvSpPr>
            <a:spLocks noChangeArrowheads="1"/>
          </p:cNvSpPr>
          <p:nvPr/>
        </p:nvSpPr>
        <p:spPr bwMode="auto">
          <a:xfrm>
            <a:off x="7494814" y="3709475"/>
            <a:ext cx="190500" cy="1746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90" name="Oval 45"/>
          <p:cNvSpPr>
            <a:spLocks noChangeArrowheads="1"/>
          </p:cNvSpPr>
          <p:nvPr/>
        </p:nvSpPr>
        <p:spPr bwMode="auto">
          <a:xfrm>
            <a:off x="7050314" y="3247513"/>
            <a:ext cx="190500" cy="1730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91" name="Oval 46"/>
          <p:cNvSpPr>
            <a:spLocks noChangeArrowheads="1"/>
          </p:cNvSpPr>
          <p:nvPr/>
        </p:nvSpPr>
        <p:spPr bwMode="auto">
          <a:xfrm>
            <a:off x="7709127" y="3044313"/>
            <a:ext cx="190500" cy="1730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92" name="Oval 47"/>
          <p:cNvSpPr>
            <a:spLocks noChangeArrowheads="1"/>
          </p:cNvSpPr>
          <p:nvPr/>
        </p:nvSpPr>
        <p:spPr bwMode="auto">
          <a:xfrm>
            <a:off x="7537677" y="2668075"/>
            <a:ext cx="190500" cy="17303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93" name="Text Box 48"/>
          <p:cNvSpPr txBox="1">
            <a:spLocks noChangeArrowheads="1"/>
          </p:cNvSpPr>
          <p:nvPr/>
        </p:nvSpPr>
        <p:spPr bwMode="auto">
          <a:xfrm>
            <a:off x="7448777" y="4666738"/>
            <a:ext cx="393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t>p</a:t>
            </a:r>
            <a:r>
              <a:rPr lang="en-US" altLang="en-US" i="1" baseline="-25000"/>
              <a:t>i</a:t>
            </a:r>
            <a:endParaRPr lang="en-US" altLang="en-US" i="1"/>
          </a:p>
        </p:txBody>
      </p:sp>
      <p:sp>
        <p:nvSpPr>
          <p:cNvPr id="94" name="Text Box 49"/>
          <p:cNvSpPr txBox="1">
            <a:spLocks noChangeArrowheads="1"/>
          </p:cNvSpPr>
          <p:nvPr/>
        </p:nvSpPr>
        <p:spPr bwMode="auto">
          <a:xfrm>
            <a:off x="2013193" y="2789439"/>
            <a:ext cx="21542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800" i="1" dirty="0"/>
              <a:t>p</a:t>
            </a:r>
            <a:r>
              <a:rPr lang="en-US" altLang="en-US" sz="2800" i="1" baseline="-25000" dirty="0"/>
              <a:t>i</a:t>
            </a:r>
            <a:r>
              <a:rPr lang="en-US" altLang="en-US" sz="2800" dirty="0"/>
              <a:t> : site points</a:t>
            </a:r>
          </a:p>
        </p:txBody>
      </p:sp>
      <p:sp>
        <p:nvSpPr>
          <p:cNvPr id="95" name="Line 50"/>
          <p:cNvSpPr>
            <a:spLocks noChangeShapeType="1"/>
          </p:cNvSpPr>
          <p:nvPr/>
        </p:nvSpPr>
        <p:spPr bwMode="auto">
          <a:xfrm flipV="1">
            <a:off x="6466114" y="2033075"/>
            <a:ext cx="3200400" cy="2895600"/>
          </a:xfrm>
          <a:prstGeom prst="line">
            <a:avLst/>
          </a:prstGeom>
          <a:noFill/>
          <a:ln w="2540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4111539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86289" y="0"/>
            <a:ext cx="11247563" cy="689875"/>
          </a:xfrm>
        </p:spPr>
        <p:txBody>
          <a:bodyPr>
            <a:normAutofit/>
          </a:bodyPr>
          <a:lstStyle/>
          <a:p>
            <a:r>
              <a:rPr lang="en-US" sz="3600" dirty="0"/>
              <a:t>So which Bisectors form the </a:t>
            </a:r>
            <a:r>
              <a:rPr lang="en-US" sz="3600" dirty="0" err="1"/>
              <a:t>Voronoi</a:t>
            </a:r>
            <a:r>
              <a:rPr lang="en-US" sz="3600" dirty="0"/>
              <a:t> Diagram?</a:t>
            </a:r>
          </a:p>
        </p:txBody>
      </p:sp>
      <p:sp>
        <p:nvSpPr>
          <p:cNvPr id="19" name="Rectangle 3"/>
          <p:cNvSpPr txBox="1">
            <a:spLocks noChangeArrowheads="1"/>
          </p:cNvSpPr>
          <p:nvPr/>
        </p:nvSpPr>
        <p:spPr>
          <a:xfrm>
            <a:off x="910659" y="741849"/>
            <a:ext cx="11255666" cy="40802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ct val="30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9pPr>
          </a:lstStyle>
          <a:p>
            <a:pPr marL="457200" indent="-457200">
              <a:buFont typeface="+mj-lt"/>
              <a:buAutoNum type="arabicPeriod"/>
            </a:pPr>
            <a:r>
              <a:rPr lang="en-US" altLang="en-US" dirty="0"/>
              <a:t>Given a point q</a:t>
            </a:r>
          </a:p>
          <a:p>
            <a:pPr marL="457200" indent="-457200">
              <a:buFont typeface="+mj-lt"/>
              <a:buAutoNum type="arabicPeriod"/>
            </a:pPr>
            <a:r>
              <a:rPr lang="en-US" altLang="en-US" dirty="0"/>
              <a:t>Let C(q) be the largest empty circle with q as its center</a:t>
            </a:r>
          </a:p>
          <a:p>
            <a:pPr marL="457200" indent="-457200">
              <a:buFont typeface="+mj-lt"/>
              <a:buAutoNum type="arabicPeriod"/>
            </a:pPr>
            <a:r>
              <a:rPr lang="en-US" altLang="en-US" dirty="0"/>
              <a:t>And it does not contain any site of P in its interior  </a:t>
            </a:r>
          </a:p>
          <a:p>
            <a:pPr>
              <a:buFontTx/>
              <a:buNone/>
            </a:pPr>
            <a:r>
              <a:rPr lang="en-US" altLang="en-US" dirty="0"/>
              <a:t>The bisector between </a:t>
            </a:r>
            <a:r>
              <a:rPr lang="en-US" altLang="en-US" i="1" dirty="0"/>
              <a:t>p</a:t>
            </a:r>
            <a:r>
              <a:rPr lang="en-US" altLang="en-US" i="1" baseline="-25000" dirty="0"/>
              <a:t>i</a:t>
            </a:r>
            <a:r>
              <a:rPr lang="en-US" altLang="en-US" baseline="-25000" dirty="0"/>
              <a:t> </a:t>
            </a:r>
            <a:r>
              <a:rPr lang="en-US" altLang="en-US" dirty="0"/>
              <a:t>and </a:t>
            </a:r>
            <a:r>
              <a:rPr lang="en-US" altLang="en-US" i="1" dirty="0" err="1"/>
              <a:t>p</a:t>
            </a:r>
            <a:r>
              <a:rPr lang="en-US" altLang="en-US" i="1" baseline="-25000" dirty="0" err="1"/>
              <a:t>j</a:t>
            </a:r>
            <a:r>
              <a:rPr lang="en-US" altLang="en-US" i="1" baseline="-25000" dirty="0"/>
              <a:t> </a:t>
            </a:r>
            <a:r>
              <a:rPr lang="en-US" altLang="en-US" i="1" dirty="0"/>
              <a:t> </a:t>
            </a:r>
            <a:r>
              <a:rPr lang="en-US" altLang="en-US" dirty="0"/>
              <a:t>define an </a:t>
            </a:r>
            <a:r>
              <a:rPr lang="en-US" altLang="en-US" dirty="0" err="1"/>
              <a:t>voronoi</a:t>
            </a:r>
            <a:r>
              <a:rPr lang="en-US" altLang="en-US" dirty="0"/>
              <a:t> edge </a:t>
            </a:r>
            <a:r>
              <a:rPr lang="en-US" altLang="en-US" dirty="0" err="1"/>
              <a:t>iff</a:t>
            </a:r>
            <a:r>
              <a:rPr lang="en-US" altLang="en-US" dirty="0"/>
              <a:t> </a:t>
            </a:r>
            <a:endParaRPr lang="en-US" altLang="en-US" i="1" baseline="-25000" dirty="0"/>
          </a:p>
          <a:p>
            <a:r>
              <a:rPr lang="en-US" altLang="en-US" dirty="0">
                <a:solidFill>
                  <a:srgbClr val="0070C0"/>
                </a:solidFill>
              </a:rPr>
              <a:t>There exists a point q on the bisector of </a:t>
            </a:r>
            <a:r>
              <a:rPr lang="en-US" altLang="en-US" i="1" dirty="0">
                <a:solidFill>
                  <a:srgbClr val="0070C0"/>
                </a:solidFill>
              </a:rPr>
              <a:t>p</a:t>
            </a:r>
            <a:r>
              <a:rPr lang="en-US" altLang="en-US" i="1" baseline="-25000" dirty="0">
                <a:solidFill>
                  <a:srgbClr val="0070C0"/>
                </a:solidFill>
              </a:rPr>
              <a:t>i</a:t>
            </a:r>
            <a:r>
              <a:rPr lang="en-US" altLang="en-US" baseline="-25000" dirty="0">
                <a:solidFill>
                  <a:srgbClr val="0070C0"/>
                </a:solidFill>
              </a:rPr>
              <a:t> </a:t>
            </a:r>
            <a:r>
              <a:rPr lang="en-US" altLang="en-US" dirty="0">
                <a:solidFill>
                  <a:srgbClr val="0070C0"/>
                </a:solidFill>
              </a:rPr>
              <a:t>and </a:t>
            </a:r>
            <a:r>
              <a:rPr lang="en-US" altLang="en-US" i="1" dirty="0" err="1">
                <a:solidFill>
                  <a:srgbClr val="0070C0"/>
                </a:solidFill>
              </a:rPr>
              <a:t>p</a:t>
            </a:r>
            <a:r>
              <a:rPr lang="en-US" altLang="en-US" i="1" baseline="-25000" dirty="0" err="1">
                <a:solidFill>
                  <a:srgbClr val="0070C0"/>
                </a:solidFill>
              </a:rPr>
              <a:t>j</a:t>
            </a:r>
            <a:r>
              <a:rPr lang="en-US" altLang="en-US" i="1" baseline="-25000" dirty="0">
                <a:solidFill>
                  <a:srgbClr val="0070C0"/>
                </a:solidFill>
              </a:rPr>
              <a:t> </a:t>
            </a:r>
            <a:r>
              <a:rPr lang="en-US" altLang="en-US" i="1" dirty="0">
                <a:solidFill>
                  <a:srgbClr val="0070C0"/>
                </a:solidFill>
              </a:rPr>
              <a:t> such that C(q) contains both p</a:t>
            </a:r>
            <a:r>
              <a:rPr lang="en-US" altLang="en-US" i="1" baseline="-25000" dirty="0">
                <a:solidFill>
                  <a:srgbClr val="0070C0"/>
                </a:solidFill>
              </a:rPr>
              <a:t>i</a:t>
            </a:r>
            <a:r>
              <a:rPr lang="en-US" altLang="en-US" baseline="-25000" dirty="0">
                <a:solidFill>
                  <a:srgbClr val="0070C0"/>
                </a:solidFill>
              </a:rPr>
              <a:t> </a:t>
            </a:r>
            <a:r>
              <a:rPr lang="en-US" altLang="en-US" dirty="0">
                <a:solidFill>
                  <a:srgbClr val="0070C0"/>
                </a:solidFill>
              </a:rPr>
              <a:t>and </a:t>
            </a:r>
            <a:r>
              <a:rPr lang="en-US" altLang="en-US" i="1" dirty="0" err="1">
                <a:solidFill>
                  <a:srgbClr val="0070C0"/>
                </a:solidFill>
              </a:rPr>
              <a:t>p</a:t>
            </a:r>
            <a:r>
              <a:rPr lang="en-US" altLang="en-US" i="1" baseline="-25000" dirty="0" err="1">
                <a:solidFill>
                  <a:srgbClr val="0070C0"/>
                </a:solidFill>
              </a:rPr>
              <a:t>j</a:t>
            </a:r>
            <a:r>
              <a:rPr lang="en-US" altLang="en-US" i="1" baseline="-25000" dirty="0">
                <a:solidFill>
                  <a:srgbClr val="0070C0"/>
                </a:solidFill>
              </a:rPr>
              <a:t> </a:t>
            </a:r>
            <a:r>
              <a:rPr lang="en-US" altLang="en-US" i="1" dirty="0">
                <a:solidFill>
                  <a:srgbClr val="0070C0"/>
                </a:solidFill>
              </a:rPr>
              <a:t>on its boundary and no other site.</a:t>
            </a:r>
            <a:endParaRPr lang="en-US" altLang="en-US" dirty="0">
              <a:solidFill>
                <a:srgbClr val="0070C0"/>
              </a:solidFill>
            </a:endParaRPr>
          </a:p>
        </p:txBody>
      </p:sp>
      <p:sp>
        <p:nvSpPr>
          <p:cNvPr id="20" name="Line 10"/>
          <p:cNvSpPr>
            <a:spLocks noChangeShapeType="1"/>
          </p:cNvSpPr>
          <p:nvPr/>
        </p:nvSpPr>
        <p:spPr bwMode="auto">
          <a:xfrm flipH="1" flipV="1">
            <a:off x="6358033" y="4139454"/>
            <a:ext cx="53975" cy="1889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12"/>
          <p:cNvSpPr>
            <a:spLocks noChangeShapeType="1"/>
          </p:cNvSpPr>
          <p:nvPr/>
        </p:nvSpPr>
        <p:spPr bwMode="auto">
          <a:xfrm>
            <a:off x="6077046" y="4991942"/>
            <a:ext cx="63500" cy="1254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Line 13"/>
          <p:cNvSpPr>
            <a:spLocks noChangeShapeType="1"/>
          </p:cNvSpPr>
          <p:nvPr/>
        </p:nvSpPr>
        <p:spPr bwMode="auto">
          <a:xfrm flipV="1">
            <a:off x="6077046" y="4596654"/>
            <a:ext cx="311150" cy="395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Line 14"/>
          <p:cNvSpPr>
            <a:spLocks noChangeShapeType="1"/>
          </p:cNvSpPr>
          <p:nvPr/>
        </p:nvSpPr>
        <p:spPr bwMode="auto">
          <a:xfrm flipV="1">
            <a:off x="6481858" y="5117354"/>
            <a:ext cx="504825" cy="4111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15"/>
          <p:cNvSpPr>
            <a:spLocks noChangeShapeType="1"/>
          </p:cNvSpPr>
          <p:nvPr/>
        </p:nvSpPr>
        <p:spPr bwMode="auto">
          <a:xfrm flipH="1" flipV="1">
            <a:off x="6986683" y="5061792"/>
            <a:ext cx="0" cy="71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1" name="Group 17"/>
          <p:cNvGrpSpPr>
            <a:grpSpLocks/>
          </p:cNvGrpSpPr>
          <p:nvPr/>
        </p:nvGrpSpPr>
        <p:grpSpPr bwMode="auto">
          <a:xfrm>
            <a:off x="3965671" y="3452067"/>
            <a:ext cx="4162425" cy="3378200"/>
            <a:chOff x="1632" y="1089"/>
            <a:chExt cx="3216" cy="2568"/>
          </a:xfrm>
        </p:grpSpPr>
        <p:grpSp>
          <p:nvGrpSpPr>
            <p:cNvPr id="32" name="Group 18"/>
            <p:cNvGrpSpPr>
              <a:grpSpLocks/>
            </p:cNvGrpSpPr>
            <p:nvPr/>
          </p:nvGrpSpPr>
          <p:grpSpPr bwMode="auto">
            <a:xfrm>
              <a:off x="1632" y="1089"/>
              <a:ext cx="3216" cy="2568"/>
              <a:chOff x="1056" y="1134"/>
              <a:chExt cx="3216" cy="2568"/>
            </a:xfrm>
          </p:grpSpPr>
          <p:sp>
            <p:nvSpPr>
              <p:cNvPr id="35" name="Line 19"/>
              <p:cNvSpPr>
                <a:spLocks noChangeShapeType="1"/>
              </p:cNvSpPr>
              <p:nvPr/>
            </p:nvSpPr>
            <p:spPr bwMode="auto">
              <a:xfrm>
                <a:off x="1392" y="1440"/>
                <a:ext cx="864" cy="52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 name="Line 20"/>
              <p:cNvSpPr>
                <a:spLocks noChangeShapeType="1"/>
              </p:cNvSpPr>
              <p:nvPr/>
            </p:nvSpPr>
            <p:spPr bwMode="auto">
              <a:xfrm>
                <a:off x="2256" y="1968"/>
                <a:ext cx="144"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Line 21"/>
              <p:cNvSpPr>
                <a:spLocks noChangeShapeType="1"/>
              </p:cNvSpPr>
              <p:nvPr/>
            </p:nvSpPr>
            <p:spPr bwMode="auto">
              <a:xfrm flipH="1">
                <a:off x="1536" y="2256"/>
                <a:ext cx="864" cy="76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 name="Line 22"/>
              <p:cNvSpPr>
                <a:spLocks noChangeShapeType="1"/>
              </p:cNvSpPr>
              <p:nvPr/>
            </p:nvSpPr>
            <p:spPr bwMode="auto">
              <a:xfrm flipH="1">
                <a:off x="1056" y="3024"/>
                <a:ext cx="48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 name="Line 23"/>
              <p:cNvSpPr>
                <a:spLocks noChangeShapeType="1"/>
              </p:cNvSpPr>
              <p:nvPr/>
            </p:nvSpPr>
            <p:spPr bwMode="auto">
              <a:xfrm flipV="1">
                <a:off x="1536" y="2928"/>
                <a:ext cx="81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 name="Line 24"/>
              <p:cNvSpPr>
                <a:spLocks noChangeShapeType="1"/>
              </p:cNvSpPr>
              <p:nvPr/>
            </p:nvSpPr>
            <p:spPr bwMode="auto">
              <a:xfrm flipV="1">
                <a:off x="2352" y="2400"/>
                <a:ext cx="384" cy="52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 name="Line 25"/>
              <p:cNvSpPr>
                <a:spLocks noChangeShapeType="1"/>
              </p:cNvSpPr>
              <p:nvPr/>
            </p:nvSpPr>
            <p:spPr bwMode="auto">
              <a:xfrm>
                <a:off x="2400" y="2256"/>
                <a:ext cx="28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 name="Line 26"/>
              <p:cNvSpPr>
                <a:spLocks noChangeShapeType="1"/>
              </p:cNvSpPr>
              <p:nvPr/>
            </p:nvSpPr>
            <p:spPr bwMode="auto">
              <a:xfrm>
                <a:off x="2928" y="2004"/>
                <a:ext cx="456" cy="3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 name="Line 27"/>
              <p:cNvSpPr>
                <a:spLocks noChangeShapeType="1"/>
              </p:cNvSpPr>
              <p:nvPr/>
            </p:nvSpPr>
            <p:spPr bwMode="auto">
              <a:xfrm>
                <a:off x="2736" y="2400"/>
                <a:ext cx="264" cy="30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 name="Line 28"/>
              <p:cNvSpPr>
                <a:spLocks noChangeShapeType="1"/>
              </p:cNvSpPr>
              <p:nvPr/>
            </p:nvSpPr>
            <p:spPr bwMode="auto">
              <a:xfrm>
                <a:off x="2352" y="2928"/>
                <a:ext cx="66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 name="Line 29"/>
              <p:cNvSpPr>
                <a:spLocks noChangeShapeType="1"/>
              </p:cNvSpPr>
              <p:nvPr/>
            </p:nvSpPr>
            <p:spPr bwMode="auto">
              <a:xfrm flipH="1" flipV="1">
                <a:off x="3006" y="2712"/>
                <a:ext cx="6" cy="40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 name="Line 30"/>
              <p:cNvSpPr>
                <a:spLocks noChangeShapeType="1"/>
              </p:cNvSpPr>
              <p:nvPr/>
            </p:nvSpPr>
            <p:spPr bwMode="auto">
              <a:xfrm flipV="1">
                <a:off x="2922" y="1782"/>
                <a:ext cx="24" cy="22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 name="Line 31"/>
              <p:cNvSpPr>
                <a:spLocks noChangeShapeType="1"/>
              </p:cNvSpPr>
              <p:nvPr/>
            </p:nvSpPr>
            <p:spPr bwMode="auto">
              <a:xfrm flipV="1">
                <a:off x="2244" y="1650"/>
                <a:ext cx="666" cy="30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 name="Line 32"/>
              <p:cNvSpPr>
                <a:spLocks noChangeShapeType="1"/>
              </p:cNvSpPr>
              <p:nvPr/>
            </p:nvSpPr>
            <p:spPr bwMode="auto">
              <a:xfrm>
                <a:off x="3012" y="3120"/>
                <a:ext cx="354" cy="58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 name="Line 33"/>
              <p:cNvSpPr>
                <a:spLocks noChangeShapeType="1"/>
              </p:cNvSpPr>
              <p:nvPr/>
            </p:nvSpPr>
            <p:spPr bwMode="auto">
              <a:xfrm>
                <a:off x="3396" y="2406"/>
                <a:ext cx="876" cy="72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 name="Line 34"/>
              <p:cNvSpPr>
                <a:spLocks noChangeShapeType="1"/>
              </p:cNvSpPr>
              <p:nvPr/>
            </p:nvSpPr>
            <p:spPr bwMode="auto">
              <a:xfrm>
                <a:off x="2946" y="1794"/>
                <a:ext cx="678"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 name="Line 35"/>
              <p:cNvSpPr>
                <a:spLocks noChangeShapeType="1"/>
              </p:cNvSpPr>
              <p:nvPr/>
            </p:nvSpPr>
            <p:spPr bwMode="auto">
              <a:xfrm flipV="1">
                <a:off x="3390" y="1986"/>
                <a:ext cx="228" cy="3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 name="Line 36"/>
              <p:cNvSpPr>
                <a:spLocks noChangeShapeType="1"/>
              </p:cNvSpPr>
              <p:nvPr/>
            </p:nvSpPr>
            <p:spPr bwMode="auto">
              <a:xfrm flipV="1">
                <a:off x="3618" y="1626"/>
                <a:ext cx="636" cy="3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 name="Line 37"/>
              <p:cNvSpPr>
                <a:spLocks noChangeShapeType="1"/>
              </p:cNvSpPr>
              <p:nvPr/>
            </p:nvSpPr>
            <p:spPr bwMode="auto">
              <a:xfrm flipV="1">
                <a:off x="2910" y="1134"/>
                <a:ext cx="36" cy="5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4" name="Text Box 38"/>
            <p:cNvSpPr txBox="1">
              <a:spLocks noChangeArrowheads="1"/>
            </p:cNvSpPr>
            <p:nvPr/>
          </p:nvSpPr>
          <p:spPr bwMode="auto">
            <a:xfrm>
              <a:off x="3821" y="3153"/>
              <a:ext cx="247" cy="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t>e</a:t>
              </a:r>
              <a:endParaRPr lang="en-US" altLang="en-US" i="1" baseline="-25000"/>
            </a:p>
          </p:txBody>
        </p:sp>
      </p:grpSp>
      <p:sp>
        <p:nvSpPr>
          <p:cNvPr id="58" name="Text Box 42"/>
          <p:cNvSpPr txBox="1">
            <a:spLocks noChangeArrowheads="1"/>
          </p:cNvSpPr>
          <p:nvPr/>
        </p:nvSpPr>
        <p:spPr bwMode="auto">
          <a:xfrm>
            <a:off x="6496146" y="5822204"/>
            <a:ext cx="3190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t>v</a:t>
            </a:r>
          </a:p>
        </p:txBody>
      </p:sp>
      <p:grpSp>
        <p:nvGrpSpPr>
          <p:cNvPr id="59" name="Group 43"/>
          <p:cNvGrpSpPr>
            <a:grpSpLocks/>
          </p:cNvGrpSpPr>
          <p:nvPr/>
        </p:nvGrpSpPr>
        <p:grpSpPr bwMode="auto">
          <a:xfrm>
            <a:off x="4576858" y="4120404"/>
            <a:ext cx="2740025" cy="1989138"/>
            <a:chOff x="2104" y="1597"/>
            <a:chExt cx="2117" cy="1512"/>
          </a:xfrm>
        </p:grpSpPr>
        <p:sp>
          <p:nvSpPr>
            <p:cNvPr id="60" name="Oval 44"/>
            <p:cNvSpPr>
              <a:spLocks noChangeArrowheads="1"/>
            </p:cNvSpPr>
            <p:nvPr/>
          </p:nvSpPr>
          <p:spPr bwMode="auto">
            <a:xfrm>
              <a:off x="3560" y="3053"/>
              <a:ext cx="56" cy="5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61" name="Oval 45"/>
            <p:cNvSpPr>
              <a:spLocks noChangeArrowheads="1"/>
            </p:cNvSpPr>
            <p:nvPr/>
          </p:nvSpPr>
          <p:spPr bwMode="auto">
            <a:xfrm>
              <a:off x="2916" y="2853"/>
              <a:ext cx="56" cy="5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62" name="Oval 46"/>
            <p:cNvSpPr>
              <a:spLocks noChangeArrowheads="1"/>
            </p:cNvSpPr>
            <p:nvPr/>
          </p:nvSpPr>
          <p:spPr bwMode="auto">
            <a:xfrm>
              <a:off x="2104" y="2955"/>
              <a:ext cx="56" cy="5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63" name="Oval 47"/>
            <p:cNvSpPr>
              <a:spLocks noChangeArrowheads="1"/>
            </p:cNvSpPr>
            <p:nvPr/>
          </p:nvSpPr>
          <p:spPr bwMode="auto">
            <a:xfrm>
              <a:off x="2952" y="2187"/>
              <a:ext cx="56" cy="5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64" name="Oval 48"/>
            <p:cNvSpPr>
              <a:spLocks noChangeArrowheads="1"/>
            </p:cNvSpPr>
            <p:nvPr/>
          </p:nvSpPr>
          <p:spPr bwMode="auto">
            <a:xfrm>
              <a:off x="3249" y="2241"/>
              <a:ext cx="56" cy="5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65" name="Oval 49"/>
            <p:cNvSpPr>
              <a:spLocks noChangeArrowheads="1"/>
            </p:cNvSpPr>
            <p:nvPr/>
          </p:nvSpPr>
          <p:spPr bwMode="auto">
            <a:xfrm>
              <a:off x="3291" y="2344"/>
              <a:ext cx="56" cy="5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66" name="Oval 50"/>
            <p:cNvSpPr>
              <a:spLocks noChangeArrowheads="1"/>
            </p:cNvSpPr>
            <p:nvPr/>
          </p:nvSpPr>
          <p:spPr bwMode="auto">
            <a:xfrm>
              <a:off x="3550" y="2644"/>
              <a:ext cx="56" cy="5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67" name="Oval 51"/>
            <p:cNvSpPr>
              <a:spLocks noChangeArrowheads="1"/>
            </p:cNvSpPr>
            <p:nvPr/>
          </p:nvSpPr>
          <p:spPr bwMode="auto">
            <a:xfrm>
              <a:off x="3941" y="2349"/>
              <a:ext cx="56" cy="5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68" name="Oval 52"/>
            <p:cNvSpPr>
              <a:spLocks noChangeArrowheads="1"/>
            </p:cNvSpPr>
            <p:nvPr/>
          </p:nvSpPr>
          <p:spPr bwMode="auto">
            <a:xfrm>
              <a:off x="3938" y="2278"/>
              <a:ext cx="56" cy="5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69" name="Oval 53"/>
            <p:cNvSpPr>
              <a:spLocks noChangeArrowheads="1"/>
            </p:cNvSpPr>
            <p:nvPr/>
          </p:nvSpPr>
          <p:spPr bwMode="auto">
            <a:xfrm>
              <a:off x="3474" y="1944"/>
              <a:ext cx="56" cy="5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70" name="Oval 54"/>
            <p:cNvSpPr>
              <a:spLocks noChangeArrowheads="1"/>
            </p:cNvSpPr>
            <p:nvPr/>
          </p:nvSpPr>
          <p:spPr bwMode="auto">
            <a:xfrm>
              <a:off x="3492" y="1728"/>
              <a:ext cx="56" cy="5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71" name="Oval 55"/>
            <p:cNvSpPr>
              <a:spLocks noChangeArrowheads="1"/>
            </p:cNvSpPr>
            <p:nvPr/>
          </p:nvSpPr>
          <p:spPr bwMode="auto">
            <a:xfrm>
              <a:off x="3455" y="1597"/>
              <a:ext cx="56" cy="5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72" name="Oval 56"/>
            <p:cNvSpPr>
              <a:spLocks noChangeArrowheads="1"/>
            </p:cNvSpPr>
            <p:nvPr/>
          </p:nvSpPr>
          <p:spPr bwMode="auto">
            <a:xfrm>
              <a:off x="2799" y="1899"/>
              <a:ext cx="56" cy="5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73" name="Oval 57"/>
            <p:cNvSpPr>
              <a:spLocks noChangeArrowheads="1"/>
            </p:cNvSpPr>
            <p:nvPr/>
          </p:nvSpPr>
          <p:spPr bwMode="auto">
            <a:xfrm>
              <a:off x="4165" y="1914"/>
              <a:ext cx="56" cy="5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sp>
        <p:nvSpPr>
          <p:cNvPr id="74" name="Oval 61"/>
          <p:cNvSpPr>
            <a:spLocks noChangeArrowheads="1"/>
          </p:cNvSpPr>
          <p:nvPr/>
        </p:nvSpPr>
        <p:spPr bwMode="auto">
          <a:xfrm>
            <a:off x="5767483" y="6128592"/>
            <a:ext cx="187325" cy="18891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75" name="Oval 62"/>
          <p:cNvSpPr>
            <a:spLocks noChangeArrowheads="1"/>
          </p:cNvSpPr>
          <p:nvPr/>
        </p:nvSpPr>
        <p:spPr bwMode="auto">
          <a:xfrm>
            <a:off x="5954808" y="5496767"/>
            <a:ext cx="185738" cy="18891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76" name="Oval 63"/>
          <p:cNvSpPr>
            <a:spLocks noChangeArrowheads="1"/>
          </p:cNvSpPr>
          <p:nvPr/>
        </p:nvSpPr>
        <p:spPr bwMode="auto">
          <a:xfrm>
            <a:off x="6451696" y="4928442"/>
            <a:ext cx="185737" cy="18891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77" name="Oval 64"/>
          <p:cNvSpPr>
            <a:spLocks noChangeArrowheads="1"/>
          </p:cNvSpPr>
          <p:nvPr/>
        </p:nvSpPr>
        <p:spPr bwMode="auto">
          <a:xfrm>
            <a:off x="6886671" y="5433267"/>
            <a:ext cx="185737" cy="18891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78" name="Oval 65"/>
          <p:cNvSpPr>
            <a:spLocks noChangeArrowheads="1"/>
          </p:cNvSpPr>
          <p:nvPr/>
        </p:nvSpPr>
        <p:spPr bwMode="auto">
          <a:xfrm>
            <a:off x="7321646" y="4928442"/>
            <a:ext cx="185737" cy="18891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79" name="Oval 66"/>
          <p:cNvSpPr>
            <a:spLocks noChangeArrowheads="1"/>
          </p:cNvSpPr>
          <p:nvPr/>
        </p:nvSpPr>
        <p:spPr bwMode="auto">
          <a:xfrm>
            <a:off x="6761258" y="4549029"/>
            <a:ext cx="187325" cy="1905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0" name="Oval 67"/>
          <p:cNvSpPr>
            <a:spLocks noChangeArrowheads="1"/>
          </p:cNvSpPr>
          <p:nvPr/>
        </p:nvSpPr>
        <p:spPr bwMode="auto">
          <a:xfrm>
            <a:off x="6886671" y="4171204"/>
            <a:ext cx="185737" cy="18891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1" name="Oval 68"/>
          <p:cNvSpPr>
            <a:spLocks noChangeArrowheads="1"/>
          </p:cNvSpPr>
          <p:nvPr/>
        </p:nvSpPr>
        <p:spPr bwMode="auto">
          <a:xfrm>
            <a:off x="5643658" y="5244354"/>
            <a:ext cx="185738" cy="18891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2" name="Oval 69"/>
          <p:cNvSpPr>
            <a:spLocks noChangeArrowheads="1"/>
          </p:cNvSpPr>
          <p:nvPr/>
        </p:nvSpPr>
        <p:spPr bwMode="auto">
          <a:xfrm>
            <a:off x="5208683" y="4739529"/>
            <a:ext cx="185738" cy="18891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3" name="Oval 70"/>
          <p:cNvSpPr>
            <a:spLocks noChangeArrowheads="1"/>
          </p:cNvSpPr>
          <p:nvPr/>
        </p:nvSpPr>
        <p:spPr bwMode="auto">
          <a:xfrm>
            <a:off x="5767483" y="4487117"/>
            <a:ext cx="187325" cy="18891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4" name="Oval 71"/>
          <p:cNvSpPr>
            <a:spLocks noChangeArrowheads="1"/>
          </p:cNvSpPr>
          <p:nvPr/>
        </p:nvSpPr>
        <p:spPr bwMode="auto">
          <a:xfrm>
            <a:off x="5643658" y="4107704"/>
            <a:ext cx="185738" cy="18891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5" name="Text Box 72"/>
          <p:cNvSpPr txBox="1">
            <a:spLocks noChangeArrowheads="1"/>
          </p:cNvSpPr>
          <p:nvPr/>
        </p:nvSpPr>
        <p:spPr bwMode="auto">
          <a:xfrm>
            <a:off x="5600796" y="6288929"/>
            <a:ext cx="3952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t>p</a:t>
            </a:r>
            <a:r>
              <a:rPr lang="en-US" altLang="en-US" i="1" baseline="-25000"/>
              <a:t>i</a:t>
            </a:r>
            <a:endParaRPr lang="en-US" altLang="en-US" i="1"/>
          </a:p>
        </p:txBody>
      </p:sp>
      <p:sp>
        <p:nvSpPr>
          <p:cNvPr id="86" name="Oval 76"/>
          <p:cNvSpPr>
            <a:spLocks noChangeArrowheads="1"/>
          </p:cNvSpPr>
          <p:nvPr/>
        </p:nvSpPr>
        <p:spPr bwMode="auto">
          <a:xfrm>
            <a:off x="5176933" y="5323729"/>
            <a:ext cx="76200" cy="762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7" name="Oval 77"/>
          <p:cNvSpPr>
            <a:spLocks noChangeArrowheads="1"/>
          </p:cNvSpPr>
          <p:nvPr/>
        </p:nvSpPr>
        <p:spPr bwMode="auto">
          <a:xfrm>
            <a:off x="4719733" y="4866529"/>
            <a:ext cx="990600" cy="990600"/>
          </a:xfrm>
          <a:prstGeom prst="ellipse">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Tree>
    <p:extLst>
      <p:ext uri="{BB962C8B-B14F-4D97-AF65-F5344CB8AC3E}">
        <p14:creationId xmlns:p14="http://schemas.microsoft.com/office/powerpoint/2010/main" val="647681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86290" y="0"/>
            <a:ext cx="10344176" cy="689875"/>
          </a:xfrm>
        </p:spPr>
        <p:txBody>
          <a:bodyPr>
            <a:normAutofit/>
          </a:bodyPr>
          <a:lstStyle/>
          <a:p>
            <a:r>
              <a:rPr lang="en-US" sz="3600" dirty="0" err="1"/>
              <a:t>Voronoi</a:t>
            </a:r>
            <a:r>
              <a:rPr lang="en-US" sz="3600" dirty="0"/>
              <a:t> Diagrams Properties</a:t>
            </a:r>
          </a:p>
        </p:txBody>
      </p:sp>
      <p:sp>
        <p:nvSpPr>
          <p:cNvPr id="3" name="Rectangle 2"/>
          <p:cNvSpPr/>
          <p:nvPr/>
        </p:nvSpPr>
        <p:spPr>
          <a:xfrm>
            <a:off x="686289" y="6424066"/>
            <a:ext cx="4585505" cy="433934"/>
          </a:xfrm>
          <a:prstGeom prst="rect">
            <a:avLst/>
          </a:prstGeom>
          <a:no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a:t>Slide adapted from Allen </a:t>
            </a:r>
            <a:r>
              <a:rPr lang="en-US" sz="1600" dirty="0" err="1"/>
              <a:t>Miu</a:t>
            </a:r>
            <a:r>
              <a:rPr lang="en-US" sz="1600" dirty="0"/>
              <a:t> CSAIL MIT</a:t>
            </a:r>
          </a:p>
        </p:txBody>
      </p:sp>
      <p:sp>
        <p:nvSpPr>
          <p:cNvPr id="88" name="Rectangle 3"/>
          <p:cNvSpPr txBox="1">
            <a:spLocks noChangeArrowheads="1"/>
          </p:cNvSpPr>
          <p:nvPr/>
        </p:nvSpPr>
        <p:spPr>
          <a:xfrm>
            <a:off x="760445" y="1017231"/>
            <a:ext cx="11014788" cy="4114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ct val="30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9pPr>
          </a:lstStyle>
          <a:p>
            <a:pPr>
              <a:buFontTx/>
              <a:buNone/>
            </a:pPr>
            <a:r>
              <a:rPr lang="en-US" altLang="en-US" sz="2700" dirty="0"/>
              <a:t>	A point </a:t>
            </a:r>
            <a:r>
              <a:rPr lang="en-US" altLang="en-US" sz="2700" b="1" i="1" dirty="0">
                <a:solidFill>
                  <a:srgbClr val="0070C0"/>
                </a:solidFill>
              </a:rPr>
              <a:t>q</a:t>
            </a:r>
            <a:r>
              <a:rPr lang="en-US" altLang="en-US" sz="2700" b="1" dirty="0">
                <a:solidFill>
                  <a:srgbClr val="0070C0"/>
                </a:solidFill>
              </a:rPr>
              <a:t> is a </a:t>
            </a:r>
            <a:r>
              <a:rPr lang="en-US" altLang="en-US" sz="2700" b="1" dirty="0" err="1">
                <a:solidFill>
                  <a:srgbClr val="0070C0"/>
                </a:solidFill>
              </a:rPr>
              <a:t>voronoi</a:t>
            </a:r>
            <a:r>
              <a:rPr lang="en-US" altLang="en-US" sz="2700" b="1" dirty="0">
                <a:solidFill>
                  <a:srgbClr val="0070C0"/>
                </a:solidFill>
              </a:rPr>
              <a:t> vertex if and only if the largest empty circle centered at </a:t>
            </a:r>
            <a:r>
              <a:rPr lang="en-US" altLang="en-US" sz="2700" b="1" i="1" dirty="0">
                <a:solidFill>
                  <a:srgbClr val="0070C0"/>
                </a:solidFill>
              </a:rPr>
              <a:t>q</a:t>
            </a:r>
            <a:r>
              <a:rPr lang="en-US" altLang="en-US" sz="2700" b="1" dirty="0">
                <a:solidFill>
                  <a:srgbClr val="0070C0"/>
                </a:solidFill>
              </a:rPr>
              <a:t> touches at least 3 sites  on its boundary.</a:t>
            </a:r>
          </a:p>
          <a:p>
            <a:pPr lvl="1"/>
            <a:r>
              <a:rPr lang="en-US" altLang="en-US" sz="2700" dirty="0"/>
              <a:t>A </a:t>
            </a:r>
            <a:r>
              <a:rPr lang="en-US" altLang="en-US" sz="2700" dirty="0" err="1"/>
              <a:t>Voronoi</a:t>
            </a:r>
            <a:r>
              <a:rPr lang="en-US" altLang="en-US" sz="2700" dirty="0"/>
              <a:t> vertex is an intersection of 3 more segments, each equidistant from a pair of sites</a:t>
            </a:r>
          </a:p>
        </p:txBody>
      </p:sp>
      <p:sp>
        <p:nvSpPr>
          <p:cNvPr id="89" name="Line 4"/>
          <p:cNvSpPr>
            <a:spLocks noChangeShapeType="1"/>
          </p:cNvSpPr>
          <p:nvPr/>
        </p:nvSpPr>
        <p:spPr bwMode="auto">
          <a:xfrm flipH="1" flipV="1">
            <a:off x="8136683" y="3501248"/>
            <a:ext cx="53975" cy="1889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 name="Line 5"/>
          <p:cNvSpPr>
            <a:spLocks noChangeShapeType="1"/>
          </p:cNvSpPr>
          <p:nvPr/>
        </p:nvSpPr>
        <p:spPr bwMode="auto">
          <a:xfrm>
            <a:off x="7855696" y="4353736"/>
            <a:ext cx="63500" cy="1254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 name="Line 6"/>
          <p:cNvSpPr>
            <a:spLocks noChangeShapeType="1"/>
          </p:cNvSpPr>
          <p:nvPr/>
        </p:nvSpPr>
        <p:spPr bwMode="auto">
          <a:xfrm flipV="1">
            <a:off x="7855696" y="3958448"/>
            <a:ext cx="311150" cy="395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 name="Line 7"/>
          <p:cNvSpPr>
            <a:spLocks noChangeShapeType="1"/>
          </p:cNvSpPr>
          <p:nvPr/>
        </p:nvSpPr>
        <p:spPr bwMode="auto">
          <a:xfrm flipV="1">
            <a:off x="8260508" y="4479148"/>
            <a:ext cx="504825" cy="4111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 name="Line 8"/>
          <p:cNvSpPr>
            <a:spLocks noChangeShapeType="1"/>
          </p:cNvSpPr>
          <p:nvPr/>
        </p:nvSpPr>
        <p:spPr bwMode="auto">
          <a:xfrm flipH="1" flipV="1">
            <a:off x="8765333" y="4423586"/>
            <a:ext cx="0" cy="71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94" name="Group 9"/>
          <p:cNvGrpSpPr>
            <a:grpSpLocks/>
          </p:cNvGrpSpPr>
          <p:nvPr/>
        </p:nvGrpSpPr>
        <p:grpSpPr bwMode="auto">
          <a:xfrm>
            <a:off x="5744321" y="2813861"/>
            <a:ext cx="4162425" cy="3378200"/>
            <a:chOff x="1632" y="1089"/>
            <a:chExt cx="3216" cy="2568"/>
          </a:xfrm>
        </p:grpSpPr>
        <p:grpSp>
          <p:nvGrpSpPr>
            <p:cNvPr id="95" name="Group 10"/>
            <p:cNvGrpSpPr>
              <a:grpSpLocks/>
            </p:cNvGrpSpPr>
            <p:nvPr/>
          </p:nvGrpSpPr>
          <p:grpSpPr bwMode="auto">
            <a:xfrm>
              <a:off x="1632" y="1089"/>
              <a:ext cx="3216" cy="2568"/>
              <a:chOff x="1056" y="1134"/>
              <a:chExt cx="3216" cy="2568"/>
            </a:xfrm>
          </p:grpSpPr>
          <p:sp>
            <p:nvSpPr>
              <p:cNvPr id="97" name="Line 11"/>
              <p:cNvSpPr>
                <a:spLocks noChangeShapeType="1"/>
              </p:cNvSpPr>
              <p:nvPr/>
            </p:nvSpPr>
            <p:spPr bwMode="auto">
              <a:xfrm>
                <a:off x="1392" y="1440"/>
                <a:ext cx="864" cy="52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 name="Line 12"/>
              <p:cNvSpPr>
                <a:spLocks noChangeShapeType="1"/>
              </p:cNvSpPr>
              <p:nvPr/>
            </p:nvSpPr>
            <p:spPr bwMode="auto">
              <a:xfrm>
                <a:off x="2256" y="1968"/>
                <a:ext cx="144"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 name="Line 13"/>
              <p:cNvSpPr>
                <a:spLocks noChangeShapeType="1"/>
              </p:cNvSpPr>
              <p:nvPr/>
            </p:nvSpPr>
            <p:spPr bwMode="auto">
              <a:xfrm flipH="1">
                <a:off x="1536" y="2256"/>
                <a:ext cx="864" cy="76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 name="Line 14"/>
              <p:cNvSpPr>
                <a:spLocks noChangeShapeType="1"/>
              </p:cNvSpPr>
              <p:nvPr/>
            </p:nvSpPr>
            <p:spPr bwMode="auto">
              <a:xfrm flipH="1">
                <a:off x="1056" y="3024"/>
                <a:ext cx="48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1" name="Line 15"/>
              <p:cNvSpPr>
                <a:spLocks noChangeShapeType="1"/>
              </p:cNvSpPr>
              <p:nvPr/>
            </p:nvSpPr>
            <p:spPr bwMode="auto">
              <a:xfrm flipV="1">
                <a:off x="1536" y="2928"/>
                <a:ext cx="81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 name="Line 16"/>
              <p:cNvSpPr>
                <a:spLocks noChangeShapeType="1"/>
              </p:cNvSpPr>
              <p:nvPr/>
            </p:nvSpPr>
            <p:spPr bwMode="auto">
              <a:xfrm flipV="1">
                <a:off x="2352" y="2400"/>
                <a:ext cx="384" cy="52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 name="Line 17"/>
              <p:cNvSpPr>
                <a:spLocks noChangeShapeType="1"/>
              </p:cNvSpPr>
              <p:nvPr/>
            </p:nvSpPr>
            <p:spPr bwMode="auto">
              <a:xfrm>
                <a:off x="2400" y="2256"/>
                <a:ext cx="28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 name="Line 18"/>
              <p:cNvSpPr>
                <a:spLocks noChangeShapeType="1"/>
              </p:cNvSpPr>
              <p:nvPr/>
            </p:nvSpPr>
            <p:spPr bwMode="auto">
              <a:xfrm>
                <a:off x="2928" y="2004"/>
                <a:ext cx="456" cy="3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 name="Line 19"/>
              <p:cNvSpPr>
                <a:spLocks noChangeShapeType="1"/>
              </p:cNvSpPr>
              <p:nvPr/>
            </p:nvSpPr>
            <p:spPr bwMode="auto">
              <a:xfrm>
                <a:off x="2736" y="2400"/>
                <a:ext cx="264" cy="30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 name="Line 20"/>
              <p:cNvSpPr>
                <a:spLocks noChangeShapeType="1"/>
              </p:cNvSpPr>
              <p:nvPr/>
            </p:nvSpPr>
            <p:spPr bwMode="auto">
              <a:xfrm>
                <a:off x="2352" y="2928"/>
                <a:ext cx="66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 name="Line 21"/>
              <p:cNvSpPr>
                <a:spLocks noChangeShapeType="1"/>
              </p:cNvSpPr>
              <p:nvPr/>
            </p:nvSpPr>
            <p:spPr bwMode="auto">
              <a:xfrm flipH="1" flipV="1">
                <a:off x="3006" y="2712"/>
                <a:ext cx="6" cy="40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 name="Line 22"/>
              <p:cNvSpPr>
                <a:spLocks noChangeShapeType="1"/>
              </p:cNvSpPr>
              <p:nvPr/>
            </p:nvSpPr>
            <p:spPr bwMode="auto">
              <a:xfrm flipV="1">
                <a:off x="2922" y="1782"/>
                <a:ext cx="24" cy="22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9" name="Line 23"/>
              <p:cNvSpPr>
                <a:spLocks noChangeShapeType="1"/>
              </p:cNvSpPr>
              <p:nvPr/>
            </p:nvSpPr>
            <p:spPr bwMode="auto">
              <a:xfrm flipV="1">
                <a:off x="2244" y="1650"/>
                <a:ext cx="666" cy="30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 name="Line 24"/>
              <p:cNvSpPr>
                <a:spLocks noChangeShapeType="1"/>
              </p:cNvSpPr>
              <p:nvPr/>
            </p:nvSpPr>
            <p:spPr bwMode="auto">
              <a:xfrm>
                <a:off x="3012" y="3120"/>
                <a:ext cx="354" cy="58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1" name="Line 25"/>
              <p:cNvSpPr>
                <a:spLocks noChangeShapeType="1"/>
              </p:cNvSpPr>
              <p:nvPr/>
            </p:nvSpPr>
            <p:spPr bwMode="auto">
              <a:xfrm>
                <a:off x="3396" y="2406"/>
                <a:ext cx="876" cy="72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 name="Line 26"/>
              <p:cNvSpPr>
                <a:spLocks noChangeShapeType="1"/>
              </p:cNvSpPr>
              <p:nvPr/>
            </p:nvSpPr>
            <p:spPr bwMode="auto">
              <a:xfrm>
                <a:off x="2946" y="1794"/>
                <a:ext cx="678"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 name="Line 27"/>
              <p:cNvSpPr>
                <a:spLocks noChangeShapeType="1"/>
              </p:cNvSpPr>
              <p:nvPr/>
            </p:nvSpPr>
            <p:spPr bwMode="auto">
              <a:xfrm flipV="1">
                <a:off x="3390" y="1986"/>
                <a:ext cx="228" cy="3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 name="Line 28"/>
              <p:cNvSpPr>
                <a:spLocks noChangeShapeType="1"/>
              </p:cNvSpPr>
              <p:nvPr/>
            </p:nvSpPr>
            <p:spPr bwMode="auto">
              <a:xfrm flipV="1">
                <a:off x="3618" y="1626"/>
                <a:ext cx="636" cy="3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 name="Line 29"/>
              <p:cNvSpPr>
                <a:spLocks noChangeShapeType="1"/>
              </p:cNvSpPr>
              <p:nvPr/>
            </p:nvSpPr>
            <p:spPr bwMode="auto">
              <a:xfrm flipV="1">
                <a:off x="2910" y="1134"/>
                <a:ext cx="36" cy="5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96" name="Text Box 30"/>
            <p:cNvSpPr txBox="1">
              <a:spLocks noChangeArrowheads="1"/>
            </p:cNvSpPr>
            <p:nvPr/>
          </p:nvSpPr>
          <p:spPr bwMode="auto">
            <a:xfrm>
              <a:off x="3821" y="3153"/>
              <a:ext cx="247" cy="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t>e</a:t>
              </a:r>
              <a:endParaRPr lang="en-US" altLang="en-US" i="1" baseline="-25000"/>
            </a:p>
          </p:txBody>
        </p:sp>
      </p:grpSp>
      <p:sp>
        <p:nvSpPr>
          <p:cNvPr id="116" name="Text Box 31"/>
          <p:cNvSpPr txBox="1">
            <a:spLocks noChangeArrowheads="1"/>
          </p:cNvSpPr>
          <p:nvPr/>
        </p:nvSpPr>
        <p:spPr bwMode="auto">
          <a:xfrm>
            <a:off x="3254091" y="4055898"/>
            <a:ext cx="2222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pPr>
            <a:r>
              <a:rPr lang="en-US" altLang="en-US" i="1" dirty="0"/>
              <a:t>e</a:t>
            </a:r>
            <a:r>
              <a:rPr lang="en-US" altLang="en-US" dirty="0"/>
              <a:t> : </a:t>
            </a:r>
            <a:r>
              <a:rPr lang="en-US" altLang="en-US" dirty="0" err="1"/>
              <a:t>Voronoi</a:t>
            </a:r>
            <a:r>
              <a:rPr lang="en-US" altLang="en-US" dirty="0"/>
              <a:t> edge</a:t>
            </a:r>
            <a:endParaRPr lang="en-US" altLang="en-US" sz="2000" dirty="0"/>
          </a:p>
        </p:txBody>
      </p:sp>
      <p:sp>
        <p:nvSpPr>
          <p:cNvPr id="117" name="Text Box 32"/>
          <p:cNvSpPr txBox="1">
            <a:spLocks noChangeArrowheads="1"/>
          </p:cNvSpPr>
          <p:nvPr/>
        </p:nvSpPr>
        <p:spPr bwMode="auto">
          <a:xfrm>
            <a:off x="8274796" y="5183998"/>
            <a:ext cx="3190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t>v</a:t>
            </a:r>
          </a:p>
        </p:txBody>
      </p:sp>
      <p:grpSp>
        <p:nvGrpSpPr>
          <p:cNvPr id="118" name="Group 33"/>
          <p:cNvGrpSpPr>
            <a:grpSpLocks/>
          </p:cNvGrpSpPr>
          <p:nvPr/>
        </p:nvGrpSpPr>
        <p:grpSpPr bwMode="auto">
          <a:xfrm>
            <a:off x="6355508" y="3482198"/>
            <a:ext cx="2740025" cy="1989138"/>
            <a:chOff x="2104" y="1597"/>
            <a:chExt cx="2117" cy="1512"/>
          </a:xfrm>
        </p:grpSpPr>
        <p:sp>
          <p:nvSpPr>
            <p:cNvPr id="119" name="Oval 34"/>
            <p:cNvSpPr>
              <a:spLocks noChangeArrowheads="1"/>
            </p:cNvSpPr>
            <p:nvPr/>
          </p:nvSpPr>
          <p:spPr bwMode="auto">
            <a:xfrm>
              <a:off x="3560" y="3053"/>
              <a:ext cx="56" cy="5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20" name="Oval 35"/>
            <p:cNvSpPr>
              <a:spLocks noChangeArrowheads="1"/>
            </p:cNvSpPr>
            <p:nvPr/>
          </p:nvSpPr>
          <p:spPr bwMode="auto">
            <a:xfrm>
              <a:off x="2916" y="2853"/>
              <a:ext cx="56" cy="5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21" name="Oval 36"/>
            <p:cNvSpPr>
              <a:spLocks noChangeArrowheads="1"/>
            </p:cNvSpPr>
            <p:nvPr/>
          </p:nvSpPr>
          <p:spPr bwMode="auto">
            <a:xfrm>
              <a:off x="2104" y="2955"/>
              <a:ext cx="56" cy="5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22" name="Oval 37"/>
            <p:cNvSpPr>
              <a:spLocks noChangeArrowheads="1"/>
            </p:cNvSpPr>
            <p:nvPr/>
          </p:nvSpPr>
          <p:spPr bwMode="auto">
            <a:xfrm>
              <a:off x="2952" y="2187"/>
              <a:ext cx="56" cy="5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23" name="Oval 38"/>
            <p:cNvSpPr>
              <a:spLocks noChangeArrowheads="1"/>
            </p:cNvSpPr>
            <p:nvPr/>
          </p:nvSpPr>
          <p:spPr bwMode="auto">
            <a:xfrm>
              <a:off x="3249" y="2241"/>
              <a:ext cx="56" cy="5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24" name="Oval 39"/>
            <p:cNvSpPr>
              <a:spLocks noChangeArrowheads="1"/>
            </p:cNvSpPr>
            <p:nvPr/>
          </p:nvSpPr>
          <p:spPr bwMode="auto">
            <a:xfrm>
              <a:off x="3291" y="2344"/>
              <a:ext cx="56" cy="5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25" name="Oval 40"/>
            <p:cNvSpPr>
              <a:spLocks noChangeArrowheads="1"/>
            </p:cNvSpPr>
            <p:nvPr/>
          </p:nvSpPr>
          <p:spPr bwMode="auto">
            <a:xfrm>
              <a:off x="3550" y="2644"/>
              <a:ext cx="56" cy="5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26" name="Oval 41"/>
            <p:cNvSpPr>
              <a:spLocks noChangeArrowheads="1"/>
            </p:cNvSpPr>
            <p:nvPr/>
          </p:nvSpPr>
          <p:spPr bwMode="auto">
            <a:xfrm>
              <a:off x="3941" y="2349"/>
              <a:ext cx="56" cy="5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27" name="Oval 42"/>
            <p:cNvSpPr>
              <a:spLocks noChangeArrowheads="1"/>
            </p:cNvSpPr>
            <p:nvPr/>
          </p:nvSpPr>
          <p:spPr bwMode="auto">
            <a:xfrm>
              <a:off x="3938" y="2278"/>
              <a:ext cx="56" cy="5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28" name="Oval 43"/>
            <p:cNvSpPr>
              <a:spLocks noChangeArrowheads="1"/>
            </p:cNvSpPr>
            <p:nvPr/>
          </p:nvSpPr>
          <p:spPr bwMode="auto">
            <a:xfrm>
              <a:off x="3474" y="1944"/>
              <a:ext cx="56" cy="5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29" name="Oval 44"/>
            <p:cNvSpPr>
              <a:spLocks noChangeArrowheads="1"/>
            </p:cNvSpPr>
            <p:nvPr/>
          </p:nvSpPr>
          <p:spPr bwMode="auto">
            <a:xfrm>
              <a:off x="3492" y="1728"/>
              <a:ext cx="56" cy="5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30" name="Oval 45"/>
            <p:cNvSpPr>
              <a:spLocks noChangeArrowheads="1"/>
            </p:cNvSpPr>
            <p:nvPr/>
          </p:nvSpPr>
          <p:spPr bwMode="auto">
            <a:xfrm>
              <a:off x="3455" y="1597"/>
              <a:ext cx="56" cy="5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31" name="Oval 46"/>
            <p:cNvSpPr>
              <a:spLocks noChangeArrowheads="1"/>
            </p:cNvSpPr>
            <p:nvPr/>
          </p:nvSpPr>
          <p:spPr bwMode="auto">
            <a:xfrm>
              <a:off x="2799" y="1899"/>
              <a:ext cx="56" cy="5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32" name="Oval 47"/>
            <p:cNvSpPr>
              <a:spLocks noChangeArrowheads="1"/>
            </p:cNvSpPr>
            <p:nvPr/>
          </p:nvSpPr>
          <p:spPr bwMode="auto">
            <a:xfrm>
              <a:off x="4165" y="1914"/>
              <a:ext cx="56" cy="5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sp>
        <p:nvSpPr>
          <p:cNvPr id="133" name="Text Box 48"/>
          <p:cNvSpPr txBox="1">
            <a:spLocks noChangeArrowheads="1"/>
          </p:cNvSpPr>
          <p:nvPr/>
        </p:nvSpPr>
        <p:spPr bwMode="auto">
          <a:xfrm>
            <a:off x="3254091" y="4436898"/>
            <a:ext cx="2603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pPr>
            <a:r>
              <a:rPr lang="en-US" altLang="en-US" i="1"/>
              <a:t>v</a:t>
            </a:r>
            <a:r>
              <a:rPr lang="en-US" altLang="en-US"/>
              <a:t> : Voronoi vertex</a:t>
            </a:r>
            <a:endParaRPr lang="en-US" altLang="en-US" sz="2000"/>
          </a:p>
        </p:txBody>
      </p:sp>
      <p:sp>
        <p:nvSpPr>
          <p:cNvPr id="134" name="Oval 49"/>
          <p:cNvSpPr>
            <a:spLocks noChangeArrowheads="1"/>
          </p:cNvSpPr>
          <p:nvPr/>
        </p:nvSpPr>
        <p:spPr bwMode="auto">
          <a:xfrm>
            <a:off x="7546133" y="5490386"/>
            <a:ext cx="187325" cy="18891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35" name="Oval 50"/>
          <p:cNvSpPr>
            <a:spLocks noChangeArrowheads="1"/>
          </p:cNvSpPr>
          <p:nvPr/>
        </p:nvSpPr>
        <p:spPr bwMode="auto">
          <a:xfrm>
            <a:off x="7733458" y="4858561"/>
            <a:ext cx="185738" cy="18891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36" name="Oval 51"/>
          <p:cNvSpPr>
            <a:spLocks noChangeArrowheads="1"/>
          </p:cNvSpPr>
          <p:nvPr/>
        </p:nvSpPr>
        <p:spPr bwMode="auto">
          <a:xfrm>
            <a:off x="8230346" y="4290236"/>
            <a:ext cx="185737" cy="18891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37" name="Oval 52"/>
          <p:cNvSpPr>
            <a:spLocks noChangeArrowheads="1"/>
          </p:cNvSpPr>
          <p:nvPr/>
        </p:nvSpPr>
        <p:spPr bwMode="auto">
          <a:xfrm>
            <a:off x="8665321" y="4795061"/>
            <a:ext cx="185737" cy="18891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38" name="Oval 53"/>
          <p:cNvSpPr>
            <a:spLocks noChangeArrowheads="1"/>
          </p:cNvSpPr>
          <p:nvPr/>
        </p:nvSpPr>
        <p:spPr bwMode="auto">
          <a:xfrm>
            <a:off x="9100296" y="4290236"/>
            <a:ext cx="185737" cy="18891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39" name="Oval 54"/>
          <p:cNvSpPr>
            <a:spLocks noChangeArrowheads="1"/>
          </p:cNvSpPr>
          <p:nvPr/>
        </p:nvSpPr>
        <p:spPr bwMode="auto">
          <a:xfrm>
            <a:off x="8539908" y="3910823"/>
            <a:ext cx="187325" cy="1905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40" name="Oval 55"/>
          <p:cNvSpPr>
            <a:spLocks noChangeArrowheads="1"/>
          </p:cNvSpPr>
          <p:nvPr/>
        </p:nvSpPr>
        <p:spPr bwMode="auto">
          <a:xfrm>
            <a:off x="8665321" y="3532998"/>
            <a:ext cx="185737" cy="18891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41" name="Oval 56"/>
          <p:cNvSpPr>
            <a:spLocks noChangeArrowheads="1"/>
          </p:cNvSpPr>
          <p:nvPr/>
        </p:nvSpPr>
        <p:spPr bwMode="auto">
          <a:xfrm>
            <a:off x="7422308" y="4606148"/>
            <a:ext cx="185738" cy="18891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42" name="Oval 57"/>
          <p:cNvSpPr>
            <a:spLocks noChangeArrowheads="1"/>
          </p:cNvSpPr>
          <p:nvPr/>
        </p:nvSpPr>
        <p:spPr bwMode="auto">
          <a:xfrm>
            <a:off x="6987333" y="4101323"/>
            <a:ext cx="185738" cy="18891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43" name="Oval 58"/>
          <p:cNvSpPr>
            <a:spLocks noChangeArrowheads="1"/>
          </p:cNvSpPr>
          <p:nvPr/>
        </p:nvSpPr>
        <p:spPr bwMode="auto">
          <a:xfrm>
            <a:off x="7546133" y="3848911"/>
            <a:ext cx="187325" cy="18891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44" name="Oval 59"/>
          <p:cNvSpPr>
            <a:spLocks noChangeArrowheads="1"/>
          </p:cNvSpPr>
          <p:nvPr/>
        </p:nvSpPr>
        <p:spPr bwMode="auto">
          <a:xfrm>
            <a:off x="7422308" y="3469498"/>
            <a:ext cx="185738" cy="18891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45" name="Text Box 60"/>
          <p:cNvSpPr txBox="1">
            <a:spLocks noChangeArrowheads="1"/>
          </p:cNvSpPr>
          <p:nvPr/>
        </p:nvSpPr>
        <p:spPr bwMode="auto">
          <a:xfrm>
            <a:off x="7379446" y="5650723"/>
            <a:ext cx="3952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t>p</a:t>
            </a:r>
            <a:r>
              <a:rPr lang="en-US" altLang="en-US" i="1" baseline="-25000"/>
              <a:t>i</a:t>
            </a:r>
            <a:endParaRPr lang="en-US" altLang="en-US" i="1"/>
          </a:p>
        </p:txBody>
      </p:sp>
      <p:sp>
        <p:nvSpPr>
          <p:cNvPr id="146" name="Text Box 61"/>
          <p:cNvSpPr txBox="1">
            <a:spLocks noChangeArrowheads="1"/>
          </p:cNvSpPr>
          <p:nvPr/>
        </p:nvSpPr>
        <p:spPr bwMode="auto">
          <a:xfrm>
            <a:off x="3177891" y="3674898"/>
            <a:ext cx="1873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t>p</a:t>
            </a:r>
            <a:r>
              <a:rPr lang="en-US" altLang="en-US" i="1" baseline="-25000"/>
              <a:t>i</a:t>
            </a:r>
            <a:r>
              <a:rPr lang="en-US" altLang="en-US"/>
              <a:t> : site points</a:t>
            </a:r>
          </a:p>
        </p:txBody>
      </p:sp>
      <p:sp>
        <p:nvSpPr>
          <p:cNvPr id="147" name="Oval 62"/>
          <p:cNvSpPr>
            <a:spLocks noChangeArrowheads="1"/>
          </p:cNvSpPr>
          <p:nvPr/>
        </p:nvSpPr>
        <p:spPr bwMode="auto">
          <a:xfrm>
            <a:off x="7441358" y="4256898"/>
            <a:ext cx="76200" cy="762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48" name="Oval 63"/>
          <p:cNvSpPr>
            <a:spLocks noChangeArrowheads="1"/>
          </p:cNvSpPr>
          <p:nvPr/>
        </p:nvSpPr>
        <p:spPr bwMode="auto">
          <a:xfrm>
            <a:off x="7107983" y="3923523"/>
            <a:ext cx="762000" cy="762000"/>
          </a:xfrm>
          <a:prstGeom prst="ellipse">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Tree>
    <p:extLst>
      <p:ext uri="{BB962C8B-B14F-4D97-AF65-F5344CB8AC3E}">
        <p14:creationId xmlns:p14="http://schemas.microsoft.com/office/powerpoint/2010/main" val="4199812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86290" y="0"/>
            <a:ext cx="10344176" cy="689875"/>
          </a:xfrm>
        </p:spPr>
        <p:txBody>
          <a:bodyPr>
            <a:normAutofit/>
          </a:bodyPr>
          <a:lstStyle/>
          <a:p>
            <a:r>
              <a:rPr lang="en-US" sz="3600" dirty="0"/>
              <a:t>Relation between </a:t>
            </a:r>
            <a:r>
              <a:rPr lang="en-US" sz="3600" dirty="0" err="1"/>
              <a:t>Voronoi</a:t>
            </a:r>
            <a:r>
              <a:rPr lang="en-US" sz="3600" dirty="0"/>
              <a:t> and Triangulation</a:t>
            </a:r>
          </a:p>
        </p:txBody>
      </p:sp>
      <p:pic>
        <p:nvPicPr>
          <p:cNvPr id="5" name="Picture 5" descr="delaunay_voronoi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3773" y="920535"/>
            <a:ext cx="3992819" cy="3464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a:xfrm>
            <a:off x="749643" y="4616192"/>
            <a:ext cx="11327027" cy="21305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ct val="30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9pPr>
          </a:lstStyle>
          <a:p>
            <a:pPr>
              <a:spcBef>
                <a:spcPct val="0"/>
              </a:spcBef>
              <a:spcAft>
                <a:spcPts val="600"/>
              </a:spcAft>
            </a:pPr>
            <a:r>
              <a:rPr lang="en-US" altLang="en-US" dirty="0"/>
              <a:t>Dual of </a:t>
            </a:r>
            <a:r>
              <a:rPr lang="en-US" altLang="en-US" dirty="0" err="1"/>
              <a:t>Voronoi</a:t>
            </a:r>
            <a:r>
              <a:rPr lang="en-US" altLang="en-US" dirty="0"/>
              <a:t> diagram </a:t>
            </a:r>
            <a:r>
              <a:rPr lang="en-US" altLang="en-US" dirty="0">
                <a:sym typeface="Wingdings" panose="05000000000000000000" pitchFamily="2" charset="2"/>
              </a:rPr>
              <a:t> </a:t>
            </a:r>
            <a:r>
              <a:rPr lang="en-US" altLang="en-US" b="1" dirty="0">
                <a:sym typeface="Wingdings" panose="05000000000000000000" pitchFamily="2" charset="2"/>
              </a:rPr>
              <a:t>Delaunay triangulation</a:t>
            </a:r>
            <a:endParaRPr lang="en-US" altLang="en-US" b="1" dirty="0"/>
          </a:p>
          <a:p>
            <a:pPr>
              <a:spcBef>
                <a:spcPct val="0"/>
              </a:spcBef>
              <a:spcAft>
                <a:spcPts val="600"/>
              </a:spcAft>
            </a:pPr>
            <a:r>
              <a:rPr lang="en-US" altLang="en-US" dirty="0"/>
              <a:t>Make each site a vertex </a:t>
            </a:r>
          </a:p>
          <a:p>
            <a:pPr>
              <a:spcBef>
                <a:spcPct val="0"/>
              </a:spcBef>
              <a:spcAft>
                <a:spcPts val="600"/>
              </a:spcAft>
            </a:pPr>
            <a:r>
              <a:rPr lang="en-US" altLang="en-US" dirty="0"/>
              <a:t>Add an edge between two vertices if they share an </a:t>
            </a:r>
            <a:r>
              <a:rPr lang="en-US" altLang="en-US" dirty="0" err="1"/>
              <a:t>voronoi</a:t>
            </a:r>
            <a:r>
              <a:rPr lang="en-US" altLang="en-US" dirty="0"/>
              <a:t> edge.</a:t>
            </a:r>
          </a:p>
        </p:txBody>
      </p:sp>
    </p:spTree>
    <p:extLst>
      <p:ext uri="{BB962C8B-B14F-4D97-AF65-F5344CB8AC3E}">
        <p14:creationId xmlns:p14="http://schemas.microsoft.com/office/powerpoint/2010/main" val="4241085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86290" y="0"/>
            <a:ext cx="10344176" cy="689875"/>
          </a:xfrm>
        </p:spPr>
        <p:txBody>
          <a:bodyPr>
            <a:normAutofit/>
          </a:bodyPr>
          <a:lstStyle/>
          <a:p>
            <a:r>
              <a:rPr lang="en-US" sz="3600" dirty="0"/>
              <a:t>Some Properties of Delaunay Triangulation</a:t>
            </a:r>
          </a:p>
        </p:txBody>
      </p:sp>
      <p:sp>
        <p:nvSpPr>
          <p:cNvPr id="7" name="Rectangle 3"/>
          <p:cNvSpPr txBox="1">
            <a:spLocks noChangeArrowheads="1"/>
          </p:cNvSpPr>
          <p:nvPr/>
        </p:nvSpPr>
        <p:spPr>
          <a:xfrm>
            <a:off x="686290" y="1060085"/>
            <a:ext cx="10766854" cy="46118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ct val="30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9pPr>
          </a:lstStyle>
          <a:p>
            <a:pPr>
              <a:spcAft>
                <a:spcPts val="1200"/>
              </a:spcAft>
            </a:pPr>
            <a:r>
              <a:rPr lang="en-US" altLang="en-US" sz="2600" dirty="0"/>
              <a:t>Given an initial point set </a:t>
            </a:r>
            <a:r>
              <a:rPr lang="en-US" altLang="en-US" sz="2600" i="1" dirty="0"/>
              <a:t>P</a:t>
            </a:r>
            <a:r>
              <a:rPr lang="en-US" altLang="en-US" sz="2600" dirty="0"/>
              <a:t> for which no sets of three points are collinear (to avoid degenerate cases)</a:t>
            </a:r>
          </a:p>
          <a:p>
            <a:pPr lvl="1">
              <a:spcAft>
                <a:spcPts val="1200"/>
              </a:spcAft>
              <a:buSzPct val="130000"/>
              <a:buFontTx/>
              <a:buBlip>
                <a:blip r:embed="rId2"/>
              </a:buBlip>
            </a:pPr>
            <a:r>
              <a:rPr lang="en-US" altLang="en-US" sz="2600" dirty="0"/>
              <a:t>The Delaunay triangulation is unique</a:t>
            </a:r>
          </a:p>
          <a:p>
            <a:pPr lvl="1">
              <a:spcAft>
                <a:spcPts val="1200"/>
              </a:spcAft>
              <a:buSzPct val="130000"/>
              <a:buFontTx/>
              <a:buBlip>
                <a:blip r:embed="rId3"/>
              </a:buBlip>
            </a:pPr>
            <a:r>
              <a:rPr lang="en-US" altLang="en-US" sz="2600" dirty="0"/>
              <a:t>The external edges of the triangulation from the convex hull of </a:t>
            </a:r>
            <a:r>
              <a:rPr lang="en-US" altLang="en-US" sz="2600" i="1" dirty="0"/>
              <a:t>P</a:t>
            </a:r>
            <a:r>
              <a:rPr lang="en-US" altLang="en-US" sz="2600" dirty="0"/>
              <a:t> (i.e., the smallest convex set containing </a:t>
            </a:r>
            <a:r>
              <a:rPr lang="en-US" altLang="en-US" sz="2600" i="1" dirty="0"/>
              <a:t>P</a:t>
            </a:r>
            <a:r>
              <a:rPr lang="en-US" altLang="en-US" sz="2600" dirty="0"/>
              <a:t>)</a:t>
            </a:r>
          </a:p>
          <a:p>
            <a:pPr lvl="1">
              <a:spcAft>
                <a:spcPts val="1200"/>
              </a:spcAft>
              <a:buSzPct val="130000"/>
              <a:buFontTx/>
              <a:buBlip>
                <a:blip r:embed="rId4"/>
              </a:buBlip>
            </a:pPr>
            <a:r>
              <a:rPr lang="en-US" altLang="en-US" sz="2600" dirty="0"/>
              <a:t>The circumcircles of the triangles contain no members of </a:t>
            </a:r>
            <a:r>
              <a:rPr lang="en-US" altLang="en-US" sz="2600" i="1" dirty="0"/>
              <a:t>P</a:t>
            </a:r>
            <a:r>
              <a:rPr lang="en-US" altLang="en-US" sz="2600" dirty="0"/>
              <a:t> in their interior</a:t>
            </a:r>
          </a:p>
          <a:p>
            <a:pPr lvl="1">
              <a:spcAft>
                <a:spcPts val="1200"/>
              </a:spcAft>
              <a:buSzPct val="130000"/>
              <a:buFontTx/>
              <a:buBlip>
                <a:blip r:embed="rId5"/>
              </a:buBlip>
            </a:pPr>
            <a:r>
              <a:rPr lang="en-US" altLang="en-US" sz="2600" dirty="0"/>
              <a:t>The triangles in a Delaunay triangulation are best-possible with respect to regularity (closest to equilateral)</a:t>
            </a:r>
          </a:p>
        </p:txBody>
      </p:sp>
    </p:spTree>
    <p:extLst>
      <p:ext uri="{BB962C8B-B14F-4D97-AF65-F5344CB8AC3E}">
        <p14:creationId xmlns:p14="http://schemas.microsoft.com/office/powerpoint/2010/main" val="2437654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69814" y="2770132"/>
            <a:ext cx="9583971" cy="1325563"/>
          </a:xfrm>
        </p:spPr>
        <p:txBody>
          <a:bodyPr>
            <a:normAutofit/>
          </a:bodyPr>
          <a:lstStyle/>
          <a:p>
            <a:r>
              <a:rPr lang="en-US" sz="3600" dirty="0"/>
              <a:t>Algorithms for </a:t>
            </a:r>
            <a:r>
              <a:rPr lang="en-US" sz="3600" dirty="0" err="1"/>
              <a:t>Voronoi</a:t>
            </a:r>
            <a:r>
              <a:rPr lang="en-US" sz="3600" dirty="0"/>
              <a:t> Diagrams</a:t>
            </a:r>
          </a:p>
        </p:txBody>
      </p:sp>
    </p:spTree>
    <p:extLst>
      <p:ext uri="{BB962C8B-B14F-4D97-AF65-F5344CB8AC3E}">
        <p14:creationId xmlns:p14="http://schemas.microsoft.com/office/powerpoint/2010/main" val="4084034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51152" y="1"/>
            <a:ext cx="9583971" cy="755780"/>
          </a:xfrm>
        </p:spPr>
        <p:txBody>
          <a:bodyPr>
            <a:normAutofit/>
          </a:bodyPr>
          <a:lstStyle/>
          <a:p>
            <a:r>
              <a:rPr lang="en-US" sz="3600" dirty="0"/>
              <a:t>A  Naïve Algorithm for </a:t>
            </a:r>
            <a:r>
              <a:rPr lang="en-US" sz="3600" dirty="0" err="1"/>
              <a:t>Voronoi</a:t>
            </a:r>
            <a:r>
              <a:rPr lang="en-US" sz="3600" dirty="0"/>
              <a:t> Diagrams</a:t>
            </a:r>
          </a:p>
        </p:txBody>
      </p:sp>
      <mc:AlternateContent xmlns:mc="http://schemas.openxmlformats.org/markup-compatibility/2006" xmlns:a14="http://schemas.microsoft.com/office/drawing/2010/main">
        <mc:Choice Requires="a14">
          <p:sp>
            <p:nvSpPr>
              <p:cNvPr id="3" name="Rectangle 3"/>
              <p:cNvSpPr txBox="1">
                <a:spLocks noChangeArrowheads="1"/>
              </p:cNvSpPr>
              <p:nvPr/>
            </p:nvSpPr>
            <p:spPr>
              <a:xfrm>
                <a:off x="651152" y="978243"/>
                <a:ext cx="11107884" cy="49118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ct val="30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9pPr>
              </a:lstStyle>
              <a:p>
                <a:pPr marL="0" indent="0">
                  <a:spcAft>
                    <a:spcPts val="1200"/>
                  </a:spcAft>
                  <a:buNone/>
                </a:pPr>
                <a:r>
                  <a:rPr lang="en-US" altLang="en-US" b="1" dirty="0">
                    <a:solidFill>
                      <a:srgbClr val="ED7D31"/>
                    </a:solidFill>
                  </a:rPr>
                  <a:t>Input: </a:t>
                </a:r>
                <a:r>
                  <a:rPr lang="en-US" altLang="en-US" dirty="0"/>
                  <a:t>A set </a:t>
                </a:r>
                <a:r>
                  <a:rPr lang="en-US" altLang="en-US" i="1" dirty="0"/>
                  <a:t>P of sites whose </a:t>
                </a:r>
                <a:r>
                  <a:rPr lang="en-US" altLang="en-US" i="1" dirty="0" err="1"/>
                  <a:t>voronoi</a:t>
                </a:r>
                <a:r>
                  <a:rPr lang="en-US" altLang="en-US" i="1" dirty="0"/>
                  <a:t> diagram has to be constructed.</a:t>
                </a:r>
                <a:endParaRPr lang="en-US" altLang="en-US" dirty="0"/>
              </a:p>
              <a:p>
                <a:pPr marL="457200" indent="-457200">
                  <a:spcBef>
                    <a:spcPts val="600"/>
                  </a:spcBef>
                  <a:spcAft>
                    <a:spcPts val="600"/>
                  </a:spcAft>
                  <a:buFont typeface="+mj-lt"/>
                  <a:buAutoNum type="arabicPeriod"/>
                </a:pPr>
                <a:r>
                  <a:rPr lang="en-US" altLang="en-US" b="1" dirty="0">
                    <a:solidFill>
                      <a:srgbClr val="ED7D31"/>
                    </a:solidFill>
                  </a:rPr>
                  <a:t>For </a:t>
                </a:r>
                <a:r>
                  <a:rPr lang="en-US" altLang="en-US" dirty="0"/>
                  <a:t>all sites </a:t>
                </a:r>
                <a14:m>
                  <m:oMath xmlns:m="http://schemas.openxmlformats.org/officeDocument/2006/math">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𝑝</m:t>
                        </m:r>
                      </m:e>
                      <m:sub>
                        <m:r>
                          <a:rPr lang="en-US" altLang="en-US" b="0" i="1" smtClean="0">
                            <a:latin typeface="Cambria Math" panose="02040503050406030204" pitchFamily="18" charset="0"/>
                          </a:rPr>
                          <m:t>𝑖</m:t>
                        </m:r>
                      </m:sub>
                    </m:sSub>
                    <m:r>
                      <a:rPr lang="en-US" altLang="en-US" b="0" i="1" smtClean="0">
                        <a:latin typeface="Cambria Math" panose="02040503050406030204" pitchFamily="18" charset="0"/>
                      </a:rPr>
                      <m:t>∈</m:t>
                    </m:r>
                    <m:r>
                      <a:rPr lang="en-US" altLang="en-US" b="0" i="1" smtClean="0">
                        <a:latin typeface="Cambria Math" panose="02040503050406030204" pitchFamily="18" charset="0"/>
                      </a:rPr>
                      <m:t>𝑃</m:t>
                    </m:r>
                  </m:oMath>
                </a14:m>
                <a:r>
                  <a:rPr lang="en-US" altLang="en-US" i="1" dirty="0"/>
                  <a:t> </a:t>
                </a:r>
                <a:r>
                  <a:rPr lang="en-US" altLang="en-US" b="1" i="1" dirty="0">
                    <a:solidFill>
                      <a:srgbClr val="ED7D31"/>
                    </a:solidFill>
                  </a:rPr>
                  <a:t>do </a:t>
                </a:r>
              </a:p>
              <a:p>
                <a:pPr marL="457200" lvl="1" indent="0">
                  <a:spcBef>
                    <a:spcPts val="600"/>
                  </a:spcBef>
                  <a:spcAft>
                    <a:spcPts val="600"/>
                  </a:spcAft>
                  <a:buNone/>
                </a:pPr>
                <a:r>
                  <a:rPr lang="en-US" altLang="en-US" sz="2800" b="1" i="1" dirty="0">
                    <a:solidFill>
                      <a:srgbClr val="ED7D31"/>
                    </a:solidFill>
                  </a:rPr>
                  <a:t>1.1</a:t>
                </a:r>
                <a:r>
                  <a:rPr lang="en-US" altLang="en-US" sz="2800" i="1" dirty="0"/>
                  <a:t> Initialize a data structure </a:t>
                </a:r>
                <a14:m>
                  <m:oMath xmlns:m="http://schemas.openxmlformats.org/officeDocument/2006/math">
                    <m:sSub>
                      <m:sSubPr>
                        <m:ctrlPr>
                          <a:rPr lang="en-US" altLang="en-US" sz="2800" i="1" smtClean="0">
                            <a:latin typeface="Cambria Math" panose="02040503050406030204" pitchFamily="18" charset="0"/>
                          </a:rPr>
                        </m:ctrlPr>
                      </m:sSubPr>
                      <m:e>
                        <m:r>
                          <a:rPr lang="en-US" altLang="en-US" sz="2800" b="0" i="1" smtClean="0">
                            <a:latin typeface="Cambria Math" panose="02040503050406030204" pitchFamily="18" charset="0"/>
                          </a:rPr>
                          <m:t>𝑉𝑜𝑟</m:t>
                        </m:r>
                        <m:r>
                          <a:rPr lang="en-US" altLang="en-US" sz="2800" b="0" i="1" smtClean="0">
                            <a:latin typeface="Cambria Math" panose="02040503050406030204" pitchFamily="18" charset="0"/>
                          </a:rPr>
                          <m:t>(</m:t>
                        </m:r>
                        <m:sSub>
                          <m:sSubPr>
                            <m:ctrlPr>
                              <a:rPr lang="en-US" altLang="en-US" sz="2800" b="0" i="1" smtClean="0">
                                <a:latin typeface="Cambria Math" panose="02040503050406030204" pitchFamily="18" charset="0"/>
                              </a:rPr>
                            </m:ctrlPr>
                          </m:sSubPr>
                          <m:e>
                            <m:r>
                              <a:rPr lang="en-US" altLang="en-US" sz="2800" b="0" i="1" smtClean="0">
                                <a:latin typeface="Cambria Math" panose="02040503050406030204" pitchFamily="18" charset="0"/>
                              </a:rPr>
                              <m:t>𝑝</m:t>
                            </m:r>
                          </m:e>
                          <m:sub>
                            <m:r>
                              <a:rPr lang="en-US" altLang="en-US" sz="2800" b="0" i="1" smtClean="0">
                                <a:latin typeface="Cambria Math" panose="02040503050406030204" pitchFamily="18" charset="0"/>
                              </a:rPr>
                              <m:t>𝑖</m:t>
                            </m:r>
                          </m:sub>
                        </m:sSub>
                        <m:r>
                          <a:rPr lang="en-US" altLang="en-US" sz="2800" b="0" i="1" smtClean="0">
                            <a:latin typeface="Cambria Math" panose="02040503050406030204" pitchFamily="18" charset="0"/>
                          </a:rPr>
                          <m:t>)</m:t>
                        </m:r>
                      </m:e>
                      <m:sub/>
                    </m:sSub>
                  </m:oMath>
                </a14:m>
                <a:r>
                  <a:rPr lang="en-US" altLang="en-US" sz="2800" i="1" dirty="0"/>
                  <a:t>(doubly linked list) to store the boundary of </a:t>
                </a:r>
                <a:r>
                  <a:rPr lang="en-US" altLang="en-US" sz="2800" i="1" dirty="0" err="1"/>
                  <a:t>voronoi</a:t>
                </a:r>
                <a:r>
                  <a:rPr lang="en-US" altLang="en-US" sz="2800" i="1" dirty="0"/>
                  <a:t> cell of </a:t>
                </a:r>
                <a14:m>
                  <m:oMath xmlns:m="http://schemas.openxmlformats.org/officeDocument/2006/math">
                    <m:sSub>
                      <m:sSubPr>
                        <m:ctrlPr>
                          <a:rPr lang="en-US" altLang="en-US" sz="2800" i="1">
                            <a:latin typeface="Cambria Math" panose="02040503050406030204" pitchFamily="18" charset="0"/>
                          </a:rPr>
                        </m:ctrlPr>
                      </m:sSubPr>
                      <m:e>
                        <m:r>
                          <a:rPr lang="en-US" altLang="en-US" sz="2800" i="1">
                            <a:latin typeface="Cambria Math" panose="02040503050406030204" pitchFamily="18" charset="0"/>
                          </a:rPr>
                          <m:t>𝑝</m:t>
                        </m:r>
                      </m:e>
                      <m:sub>
                        <m:r>
                          <a:rPr lang="en-US" altLang="en-US" sz="2800" i="1">
                            <a:latin typeface="Cambria Math" panose="02040503050406030204" pitchFamily="18" charset="0"/>
                          </a:rPr>
                          <m:t>𝑖</m:t>
                        </m:r>
                      </m:sub>
                    </m:sSub>
                  </m:oMath>
                </a14:m>
                <a:endParaRPr lang="en-US" altLang="en-US" sz="2800" i="1" dirty="0"/>
              </a:p>
              <a:p>
                <a:pPr marL="457200" lvl="1" indent="0">
                  <a:spcBef>
                    <a:spcPts val="600"/>
                  </a:spcBef>
                  <a:spcAft>
                    <a:spcPts val="600"/>
                  </a:spcAft>
                  <a:buNone/>
                </a:pPr>
                <a:r>
                  <a:rPr lang="en-US" altLang="en-US" sz="2800" b="1" i="1" dirty="0">
                    <a:solidFill>
                      <a:srgbClr val="ED7D31"/>
                    </a:solidFill>
                  </a:rPr>
                  <a:t>1.2 For </a:t>
                </a:r>
                <a:r>
                  <a:rPr lang="en-US" altLang="en-US" sz="2800" i="1" dirty="0"/>
                  <a:t>all sites  </a:t>
                </a:r>
                <a14:m>
                  <m:oMath xmlns:m="http://schemas.openxmlformats.org/officeDocument/2006/math">
                    <m:sSub>
                      <m:sSubPr>
                        <m:ctrlPr>
                          <a:rPr lang="en-US" altLang="en-US" sz="2800" b="0" i="1" smtClean="0">
                            <a:latin typeface="Cambria Math" panose="02040503050406030204" pitchFamily="18" charset="0"/>
                          </a:rPr>
                        </m:ctrlPr>
                      </m:sSubPr>
                      <m:e>
                        <m:r>
                          <a:rPr lang="en-US" altLang="en-US" sz="2800" b="0" i="1" smtClean="0">
                            <a:latin typeface="Cambria Math" panose="02040503050406030204" pitchFamily="18" charset="0"/>
                          </a:rPr>
                          <m:t>𝑝</m:t>
                        </m:r>
                      </m:e>
                      <m:sub>
                        <m:r>
                          <a:rPr lang="en-US" altLang="en-US" sz="2800" b="0" i="1" smtClean="0">
                            <a:latin typeface="Cambria Math" panose="02040503050406030204" pitchFamily="18" charset="0"/>
                          </a:rPr>
                          <m:t>𝑗</m:t>
                        </m:r>
                      </m:sub>
                    </m:sSub>
                    <m:r>
                      <a:rPr lang="en-US" altLang="en-US" sz="2800" b="0" i="1" smtClean="0">
                        <a:latin typeface="Cambria Math" panose="02040503050406030204" pitchFamily="18" charset="0"/>
                      </a:rPr>
                      <m:t>≠</m:t>
                    </m:r>
                    <m:sSub>
                      <m:sSubPr>
                        <m:ctrlPr>
                          <a:rPr lang="en-US" altLang="en-US" sz="2800" b="0" i="1" smtClean="0">
                            <a:latin typeface="Cambria Math" panose="02040503050406030204" pitchFamily="18" charset="0"/>
                          </a:rPr>
                        </m:ctrlPr>
                      </m:sSubPr>
                      <m:e>
                        <m:r>
                          <a:rPr lang="en-US" altLang="en-US" sz="2800" b="0" i="1" smtClean="0">
                            <a:latin typeface="Cambria Math" panose="02040503050406030204" pitchFamily="18" charset="0"/>
                          </a:rPr>
                          <m:t>𝑝</m:t>
                        </m:r>
                      </m:e>
                      <m:sub>
                        <m:r>
                          <a:rPr lang="en-US" altLang="en-US" sz="2800" b="0" i="1" smtClean="0">
                            <a:latin typeface="Cambria Math" panose="02040503050406030204" pitchFamily="18" charset="0"/>
                          </a:rPr>
                          <m:t>𝑖</m:t>
                        </m:r>
                      </m:sub>
                    </m:sSub>
                    <m:r>
                      <a:rPr lang="en-US" altLang="en-US" sz="2800" b="0" i="1" smtClean="0">
                        <a:latin typeface="Cambria Math" panose="02040503050406030204" pitchFamily="18" charset="0"/>
                      </a:rPr>
                      <m:t> </m:t>
                    </m:r>
                  </m:oMath>
                </a14:m>
                <a:r>
                  <a:rPr lang="en-US" altLang="en-US" sz="2800" dirty="0"/>
                  <a:t> </a:t>
                </a:r>
                <a:r>
                  <a:rPr lang="en-US" altLang="en-US" sz="2800" b="1" dirty="0">
                    <a:solidFill>
                      <a:srgbClr val="ED7D31"/>
                    </a:solidFill>
                  </a:rPr>
                  <a:t>do</a:t>
                </a:r>
              </a:p>
              <a:p>
                <a:pPr marL="914400" lvl="2" indent="0">
                  <a:spcBef>
                    <a:spcPts val="600"/>
                  </a:spcBef>
                  <a:spcAft>
                    <a:spcPts val="600"/>
                  </a:spcAft>
                  <a:buNone/>
                </a:pPr>
                <a:r>
                  <a:rPr lang="en-US" altLang="en-US" sz="2800" b="1" dirty="0">
                    <a:solidFill>
                      <a:srgbClr val="ED7D31"/>
                    </a:solidFill>
                  </a:rPr>
                  <a:t>1.2.1</a:t>
                </a:r>
                <a:r>
                  <a:rPr lang="en-US" altLang="en-US" sz="2800" dirty="0"/>
                  <a:t>   Construct the half plane </a:t>
                </a:r>
                <a14:m>
                  <m:oMath xmlns:m="http://schemas.openxmlformats.org/officeDocument/2006/math">
                    <m:sSub>
                      <m:sSubPr>
                        <m:ctrlPr>
                          <a:rPr lang="en-US" altLang="en-US" sz="2800" i="1">
                            <a:latin typeface="Cambria Math" panose="02040503050406030204" pitchFamily="18" charset="0"/>
                          </a:rPr>
                        </m:ctrlPr>
                      </m:sSubPr>
                      <m:e>
                        <m:r>
                          <a:rPr lang="en-US" altLang="en-US" sz="2800" b="0" i="1" smtClean="0">
                            <a:latin typeface="Cambria Math" panose="02040503050406030204" pitchFamily="18" charset="0"/>
                          </a:rPr>
                          <m:t>h</m:t>
                        </m:r>
                        <m:r>
                          <a:rPr lang="en-US" altLang="en-US" sz="2800" b="0" i="1" smtClean="0">
                            <a:latin typeface="Cambria Math" panose="02040503050406030204" pitchFamily="18" charset="0"/>
                          </a:rPr>
                          <m:t>(</m:t>
                        </m:r>
                        <m:r>
                          <a:rPr lang="en-US" altLang="en-US" sz="2800" i="1">
                            <a:latin typeface="Cambria Math" panose="02040503050406030204" pitchFamily="18" charset="0"/>
                          </a:rPr>
                          <m:t>𝑝</m:t>
                        </m:r>
                      </m:e>
                      <m:sub>
                        <m:r>
                          <a:rPr lang="en-US" altLang="en-US" sz="2800" i="1">
                            <a:latin typeface="Cambria Math" panose="02040503050406030204" pitchFamily="18" charset="0"/>
                          </a:rPr>
                          <m:t>𝑗</m:t>
                        </m:r>
                      </m:sub>
                    </m:sSub>
                    <m:r>
                      <a:rPr lang="en-US" altLang="en-US" sz="2800" b="0" i="1" smtClean="0">
                        <a:latin typeface="Cambria Math" panose="02040503050406030204" pitchFamily="18" charset="0"/>
                      </a:rPr>
                      <m:t>,</m:t>
                    </m:r>
                    <m:sSub>
                      <m:sSubPr>
                        <m:ctrlPr>
                          <a:rPr lang="en-US" altLang="en-US" sz="2800" i="1">
                            <a:latin typeface="Cambria Math" panose="02040503050406030204" pitchFamily="18" charset="0"/>
                          </a:rPr>
                        </m:ctrlPr>
                      </m:sSubPr>
                      <m:e>
                        <m:r>
                          <a:rPr lang="en-US" altLang="en-US" sz="2800" i="1">
                            <a:latin typeface="Cambria Math" panose="02040503050406030204" pitchFamily="18" charset="0"/>
                          </a:rPr>
                          <m:t>𝑝</m:t>
                        </m:r>
                      </m:e>
                      <m:sub>
                        <m:r>
                          <a:rPr lang="en-US" altLang="en-US" sz="2800" i="1">
                            <a:latin typeface="Cambria Math" panose="02040503050406030204" pitchFamily="18" charset="0"/>
                          </a:rPr>
                          <m:t>𝑖</m:t>
                        </m:r>
                      </m:sub>
                    </m:sSub>
                    <m:r>
                      <a:rPr lang="en-US" altLang="en-US" sz="2800" b="0" i="1" smtClean="0">
                        <a:latin typeface="Cambria Math" panose="02040503050406030204" pitchFamily="18" charset="0"/>
                      </a:rPr>
                      <m:t>)</m:t>
                    </m:r>
                  </m:oMath>
                </a14:m>
                <a:r>
                  <a:rPr lang="en-US" altLang="en-US" sz="2800" dirty="0"/>
                  <a:t> corresponding to the perpendicular bisector of the line segment </a:t>
                </a:r>
                <a14:m>
                  <m:oMath xmlns:m="http://schemas.openxmlformats.org/officeDocument/2006/math">
                    <m:sSub>
                      <m:sSubPr>
                        <m:ctrlPr>
                          <a:rPr lang="en-US" altLang="en-US" sz="2800" i="1">
                            <a:latin typeface="Cambria Math" panose="02040503050406030204" pitchFamily="18" charset="0"/>
                          </a:rPr>
                        </m:ctrlPr>
                      </m:sSubPr>
                      <m:e>
                        <m:r>
                          <a:rPr lang="en-US" altLang="en-US" sz="2800" i="1">
                            <a:latin typeface="Cambria Math" panose="02040503050406030204" pitchFamily="18" charset="0"/>
                          </a:rPr>
                          <m:t>𝑝</m:t>
                        </m:r>
                      </m:e>
                      <m:sub>
                        <m:r>
                          <a:rPr lang="en-US" altLang="en-US" sz="2800" i="1">
                            <a:latin typeface="Cambria Math" panose="02040503050406030204" pitchFamily="18" charset="0"/>
                          </a:rPr>
                          <m:t>𝑗</m:t>
                        </m:r>
                      </m:sub>
                    </m:sSub>
                    <m:sSub>
                      <m:sSubPr>
                        <m:ctrlPr>
                          <a:rPr lang="en-US" altLang="en-US" sz="2800" i="1">
                            <a:latin typeface="Cambria Math" panose="02040503050406030204" pitchFamily="18" charset="0"/>
                          </a:rPr>
                        </m:ctrlPr>
                      </m:sSubPr>
                      <m:e>
                        <m:r>
                          <a:rPr lang="en-US" altLang="en-US" sz="2800" i="1">
                            <a:latin typeface="Cambria Math" panose="02040503050406030204" pitchFamily="18" charset="0"/>
                          </a:rPr>
                          <m:t>𝑝</m:t>
                        </m:r>
                      </m:e>
                      <m:sub>
                        <m:r>
                          <a:rPr lang="en-US" altLang="en-US" sz="2800" i="1">
                            <a:latin typeface="Cambria Math" panose="02040503050406030204" pitchFamily="18" charset="0"/>
                          </a:rPr>
                          <m:t>𝑖</m:t>
                        </m:r>
                      </m:sub>
                    </m:sSub>
                  </m:oMath>
                </a14:m>
                <a:endParaRPr lang="en-US" altLang="en-US" sz="2800" dirty="0"/>
              </a:p>
              <a:p>
                <a:pPr marL="914400" lvl="2" indent="0">
                  <a:spcBef>
                    <a:spcPts val="600"/>
                  </a:spcBef>
                  <a:spcAft>
                    <a:spcPts val="600"/>
                  </a:spcAft>
                  <a:buNone/>
                </a:pPr>
                <a:r>
                  <a:rPr lang="en-US" altLang="en-US" sz="2800" b="1" dirty="0">
                    <a:solidFill>
                      <a:srgbClr val="ED7D31"/>
                    </a:solidFill>
                  </a:rPr>
                  <a:t>1.2.2 </a:t>
                </a:r>
                <a:r>
                  <a:rPr lang="en-US" altLang="en-US" sz="2800" dirty="0">
                    <a:solidFill>
                      <a:schemeClr val="accent2"/>
                    </a:solidFill>
                  </a:rPr>
                  <a:t>	</a:t>
                </a:r>
                <a:r>
                  <a:rPr lang="en-US" altLang="en-US" sz="2800" dirty="0"/>
                  <a:t>Determine the intersection of </a:t>
                </a:r>
                <a14:m>
                  <m:oMath xmlns:m="http://schemas.openxmlformats.org/officeDocument/2006/math">
                    <m:sSub>
                      <m:sSubPr>
                        <m:ctrlPr>
                          <a:rPr lang="en-US" altLang="en-US" sz="2800" i="1">
                            <a:latin typeface="Cambria Math" panose="02040503050406030204" pitchFamily="18" charset="0"/>
                          </a:rPr>
                        </m:ctrlPr>
                      </m:sSubPr>
                      <m:e>
                        <m:r>
                          <a:rPr lang="en-US" altLang="en-US" sz="2800" i="1">
                            <a:latin typeface="Cambria Math" panose="02040503050406030204" pitchFamily="18" charset="0"/>
                          </a:rPr>
                          <m:t>h</m:t>
                        </m:r>
                        <m:r>
                          <a:rPr lang="en-US" altLang="en-US" sz="2800" i="1">
                            <a:latin typeface="Cambria Math" panose="02040503050406030204" pitchFamily="18" charset="0"/>
                          </a:rPr>
                          <m:t>(</m:t>
                        </m:r>
                        <m:r>
                          <a:rPr lang="en-US" altLang="en-US" sz="2800" i="1">
                            <a:latin typeface="Cambria Math" panose="02040503050406030204" pitchFamily="18" charset="0"/>
                          </a:rPr>
                          <m:t>𝑝</m:t>
                        </m:r>
                      </m:e>
                      <m:sub>
                        <m:r>
                          <a:rPr lang="en-US" altLang="en-US" sz="2800" i="1">
                            <a:latin typeface="Cambria Math" panose="02040503050406030204" pitchFamily="18" charset="0"/>
                          </a:rPr>
                          <m:t>𝑗</m:t>
                        </m:r>
                      </m:sub>
                    </m:sSub>
                    <m:r>
                      <a:rPr lang="en-US" altLang="en-US" sz="2800" i="1">
                        <a:latin typeface="Cambria Math" panose="02040503050406030204" pitchFamily="18" charset="0"/>
                      </a:rPr>
                      <m:t>,</m:t>
                    </m:r>
                    <m:sSub>
                      <m:sSubPr>
                        <m:ctrlPr>
                          <a:rPr lang="en-US" altLang="en-US" sz="2800" i="1">
                            <a:latin typeface="Cambria Math" panose="02040503050406030204" pitchFamily="18" charset="0"/>
                          </a:rPr>
                        </m:ctrlPr>
                      </m:sSubPr>
                      <m:e>
                        <m:r>
                          <a:rPr lang="en-US" altLang="en-US" sz="2800" i="1">
                            <a:latin typeface="Cambria Math" panose="02040503050406030204" pitchFamily="18" charset="0"/>
                          </a:rPr>
                          <m:t>𝑝</m:t>
                        </m:r>
                      </m:e>
                      <m:sub>
                        <m:r>
                          <a:rPr lang="en-US" altLang="en-US" sz="2800" i="1">
                            <a:latin typeface="Cambria Math" panose="02040503050406030204" pitchFamily="18" charset="0"/>
                          </a:rPr>
                          <m:t>𝑖</m:t>
                        </m:r>
                      </m:sub>
                    </m:sSub>
                    <m:r>
                      <a:rPr lang="en-US" altLang="en-US" sz="2800" i="1">
                        <a:latin typeface="Cambria Math" panose="02040503050406030204" pitchFamily="18" charset="0"/>
                      </a:rPr>
                      <m:t>)</m:t>
                    </m:r>
                  </m:oMath>
                </a14:m>
                <a:r>
                  <a:rPr lang="en-US" altLang="en-US" sz="2800" dirty="0"/>
                  <a:t> with </a:t>
                </a:r>
                <a14:m>
                  <m:oMath xmlns:m="http://schemas.openxmlformats.org/officeDocument/2006/math">
                    <m:r>
                      <a:rPr lang="en-US" altLang="en-US" sz="2800" i="1">
                        <a:latin typeface="Cambria Math" panose="02040503050406030204" pitchFamily="18" charset="0"/>
                      </a:rPr>
                      <m:t>𝑉𝑜𝑟</m:t>
                    </m:r>
                    <m:r>
                      <a:rPr lang="en-US" altLang="en-US" sz="2800" i="1">
                        <a:latin typeface="Cambria Math" panose="02040503050406030204" pitchFamily="18" charset="0"/>
                      </a:rPr>
                      <m:t>(</m:t>
                    </m:r>
                    <m:sSub>
                      <m:sSubPr>
                        <m:ctrlPr>
                          <a:rPr lang="en-US" altLang="en-US" sz="2800" i="1">
                            <a:latin typeface="Cambria Math" panose="02040503050406030204" pitchFamily="18" charset="0"/>
                          </a:rPr>
                        </m:ctrlPr>
                      </m:sSubPr>
                      <m:e>
                        <m:r>
                          <a:rPr lang="en-US" altLang="en-US" sz="2800" i="1">
                            <a:latin typeface="Cambria Math" panose="02040503050406030204" pitchFamily="18" charset="0"/>
                          </a:rPr>
                          <m:t>𝑝</m:t>
                        </m:r>
                      </m:e>
                      <m:sub>
                        <m:r>
                          <a:rPr lang="en-US" altLang="en-US" sz="2800" i="1">
                            <a:latin typeface="Cambria Math" panose="02040503050406030204" pitchFamily="18" charset="0"/>
                          </a:rPr>
                          <m:t>𝑖</m:t>
                        </m:r>
                      </m:sub>
                    </m:sSub>
                    <m:r>
                      <a:rPr lang="en-US" altLang="en-US" sz="2800" i="1">
                        <a:latin typeface="Cambria Math" panose="02040503050406030204" pitchFamily="18" charset="0"/>
                      </a:rPr>
                      <m:t>)</m:t>
                    </m:r>
                  </m:oMath>
                </a14:m>
                <a:r>
                  <a:rPr lang="en-US" altLang="en-US" sz="2800" dirty="0"/>
                  <a:t> and update </a:t>
                </a:r>
                <a14:m>
                  <m:oMath xmlns:m="http://schemas.openxmlformats.org/officeDocument/2006/math">
                    <m:r>
                      <a:rPr lang="en-US" altLang="en-US" sz="2800" i="1">
                        <a:latin typeface="Cambria Math" panose="02040503050406030204" pitchFamily="18" charset="0"/>
                      </a:rPr>
                      <m:t>𝑉𝑜𝑟</m:t>
                    </m:r>
                    <m:r>
                      <a:rPr lang="en-US" altLang="en-US" sz="2800" i="1">
                        <a:latin typeface="Cambria Math" panose="02040503050406030204" pitchFamily="18" charset="0"/>
                      </a:rPr>
                      <m:t>(</m:t>
                    </m:r>
                    <m:sSub>
                      <m:sSubPr>
                        <m:ctrlPr>
                          <a:rPr lang="en-US" altLang="en-US" sz="2800" i="1">
                            <a:latin typeface="Cambria Math" panose="02040503050406030204" pitchFamily="18" charset="0"/>
                          </a:rPr>
                        </m:ctrlPr>
                      </m:sSubPr>
                      <m:e>
                        <m:r>
                          <a:rPr lang="en-US" altLang="en-US" sz="2800" i="1">
                            <a:latin typeface="Cambria Math" panose="02040503050406030204" pitchFamily="18" charset="0"/>
                          </a:rPr>
                          <m:t>𝑝</m:t>
                        </m:r>
                      </m:e>
                      <m:sub>
                        <m:r>
                          <a:rPr lang="en-US" altLang="en-US" sz="2800" i="1">
                            <a:latin typeface="Cambria Math" panose="02040503050406030204" pitchFamily="18" charset="0"/>
                          </a:rPr>
                          <m:t>𝑖</m:t>
                        </m:r>
                      </m:sub>
                    </m:sSub>
                    <m:r>
                      <a:rPr lang="en-US" altLang="en-US" sz="2800" i="1">
                        <a:latin typeface="Cambria Math" panose="02040503050406030204" pitchFamily="18" charset="0"/>
                      </a:rPr>
                      <m:t>)</m:t>
                    </m:r>
                  </m:oMath>
                </a14:m>
                <a:endParaRPr lang="en-US" altLang="en-US" sz="1000" dirty="0"/>
              </a:p>
            </p:txBody>
          </p:sp>
        </mc:Choice>
        <mc:Fallback xmlns="">
          <p:sp>
            <p:nvSpPr>
              <p:cNvPr id="3" name="Rectangle 3"/>
              <p:cNvSpPr txBox="1">
                <a:spLocks noRot="1" noChangeAspect="1" noMove="1" noResize="1" noEditPoints="1" noAdjustHandles="1" noChangeArrowheads="1" noChangeShapeType="1" noTextEdit="1"/>
              </p:cNvSpPr>
              <p:nvPr/>
            </p:nvSpPr>
            <p:spPr>
              <a:xfrm>
                <a:off x="651152" y="978243"/>
                <a:ext cx="11107884" cy="4911811"/>
              </a:xfrm>
              <a:prstGeom prst="rect">
                <a:avLst/>
              </a:prstGeom>
              <a:blipFill rotWithShape="0">
                <a:blip r:embed="rId2"/>
                <a:stretch>
                  <a:fillRect l="-1153" t="-2109" b="-3102"/>
                </a:stretch>
              </a:blipFill>
            </p:spPr>
            <p:txBody>
              <a:bodyPr/>
              <a:lstStyle/>
              <a:p>
                <a:r>
                  <a:rPr lang="en-US">
                    <a:noFill/>
                  </a:rPr>
                  <a:t> </a:t>
                </a:r>
              </a:p>
            </p:txBody>
          </p:sp>
        </mc:Fallback>
      </mc:AlternateContent>
    </p:spTree>
    <p:extLst>
      <p:ext uri="{BB962C8B-B14F-4D97-AF65-F5344CB8AC3E}">
        <p14:creationId xmlns:p14="http://schemas.microsoft.com/office/powerpoint/2010/main" val="3593074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53338" y="0"/>
            <a:ext cx="9583971" cy="782595"/>
          </a:xfrm>
        </p:spPr>
        <p:txBody>
          <a:bodyPr>
            <a:normAutofit/>
          </a:bodyPr>
          <a:lstStyle/>
          <a:p>
            <a:r>
              <a:rPr lang="en-US" sz="3600" dirty="0"/>
              <a:t>Spaghetti Model</a:t>
            </a:r>
          </a:p>
        </p:txBody>
      </p:sp>
      <p:sp>
        <p:nvSpPr>
          <p:cNvPr id="3" name="Rectangle 3"/>
          <p:cNvSpPr txBox="1">
            <a:spLocks noChangeArrowheads="1"/>
          </p:cNvSpPr>
          <p:nvPr/>
        </p:nvSpPr>
        <p:spPr>
          <a:xfrm>
            <a:off x="939114" y="899983"/>
            <a:ext cx="11129318" cy="56490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ct val="30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9pPr>
          </a:lstStyle>
          <a:p>
            <a:r>
              <a:rPr lang="en-US" altLang="en-US" sz="2200" b="1" i="1" dirty="0">
                <a:solidFill>
                  <a:schemeClr val="accent2"/>
                </a:solidFill>
              </a:rPr>
              <a:t>Spaghetti </a:t>
            </a:r>
            <a:r>
              <a:rPr lang="en-US" altLang="en-US" sz="2200" dirty="0"/>
              <a:t>data structure represents a planar configuration of points, arcs, and areas</a:t>
            </a:r>
          </a:p>
          <a:p>
            <a:r>
              <a:rPr lang="en-US" altLang="en-US" sz="2200" dirty="0"/>
              <a:t>Geometry is represented as a set of lists of straight-line segments</a:t>
            </a:r>
          </a:p>
          <a:p>
            <a:r>
              <a:rPr lang="en-US" altLang="en-US" sz="2200" dirty="0"/>
              <a:t>There is </a:t>
            </a:r>
            <a:r>
              <a:rPr lang="en-US" altLang="en-US" sz="2200" b="1" dirty="0"/>
              <a:t>NO</a:t>
            </a:r>
            <a:r>
              <a:rPr lang="en-US" altLang="en-US" sz="2200" dirty="0"/>
              <a:t> explicit representation of the topological interrelationships of the configuration, such as adjacency </a:t>
            </a:r>
          </a:p>
        </p:txBody>
      </p:sp>
      <p:pic>
        <p:nvPicPr>
          <p:cNvPr id="5" name="Picture 6" descr="spaghetti_d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3286" y="3102919"/>
            <a:ext cx="6334083" cy="2885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3461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51152" y="1"/>
            <a:ext cx="9583971" cy="755780"/>
          </a:xfrm>
        </p:spPr>
        <p:txBody>
          <a:bodyPr>
            <a:normAutofit/>
          </a:bodyPr>
          <a:lstStyle/>
          <a:p>
            <a:r>
              <a:rPr lang="en-US" sz="3600" dirty="0"/>
              <a:t>A  Naïve Algorithm for </a:t>
            </a:r>
            <a:r>
              <a:rPr lang="en-US" sz="3600" dirty="0" err="1"/>
              <a:t>Voronoi</a:t>
            </a:r>
            <a:r>
              <a:rPr lang="en-US" sz="3600" dirty="0"/>
              <a:t> Diagrams</a:t>
            </a:r>
          </a:p>
        </p:txBody>
      </p:sp>
      <mc:AlternateContent xmlns:mc="http://schemas.openxmlformats.org/markup-compatibility/2006" xmlns:a14="http://schemas.microsoft.com/office/drawing/2010/main">
        <mc:Choice Requires="a14">
          <p:sp>
            <p:nvSpPr>
              <p:cNvPr id="3" name="Rectangle 3"/>
              <p:cNvSpPr txBox="1">
                <a:spLocks noChangeArrowheads="1"/>
              </p:cNvSpPr>
              <p:nvPr/>
            </p:nvSpPr>
            <p:spPr>
              <a:xfrm>
                <a:off x="651152" y="755782"/>
                <a:ext cx="11107884" cy="248992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ct val="30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9pPr>
              </a:lstStyle>
              <a:p>
                <a:pPr marL="457200" indent="-457200">
                  <a:spcBef>
                    <a:spcPts val="600"/>
                  </a:spcBef>
                  <a:spcAft>
                    <a:spcPts val="600"/>
                  </a:spcAft>
                  <a:buFont typeface="+mj-lt"/>
                  <a:buAutoNum type="arabicPeriod"/>
                </a:pPr>
                <a:r>
                  <a:rPr lang="en-US" altLang="en-US" sz="1900" b="1" dirty="0"/>
                  <a:t>For</a:t>
                </a:r>
                <a:r>
                  <a:rPr lang="en-US" altLang="en-US" sz="1900" dirty="0"/>
                  <a:t> all sites </a:t>
                </a:r>
                <a14:m>
                  <m:oMath xmlns:m="http://schemas.openxmlformats.org/officeDocument/2006/math">
                    <m:sSub>
                      <m:sSubPr>
                        <m:ctrlPr>
                          <a:rPr lang="en-US" altLang="en-US" sz="1900" b="0" i="1" smtClean="0">
                            <a:latin typeface="Cambria Math" panose="02040503050406030204" pitchFamily="18" charset="0"/>
                          </a:rPr>
                        </m:ctrlPr>
                      </m:sSubPr>
                      <m:e>
                        <m:r>
                          <a:rPr lang="en-US" altLang="en-US" sz="1900" b="0" i="1" smtClean="0">
                            <a:latin typeface="Cambria Math" panose="02040503050406030204" pitchFamily="18" charset="0"/>
                          </a:rPr>
                          <m:t>𝑝</m:t>
                        </m:r>
                      </m:e>
                      <m:sub>
                        <m:r>
                          <a:rPr lang="en-US" altLang="en-US" sz="1900" b="0" i="1" smtClean="0">
                            <a:latin typeface="Cambria Math" panose="02040503050406030204" pitchFamily="18" charset="0"/>
                          </a:rPr>
                          <m:t>𝑖</m:t>
                        </m:r>
                      </m:sub>
                    </m:sSub>
                    <m:r>
                      <a:rPr lang="en-US" altLang="en-US" sz="1900" b="0" i="1" smtClean="0">
                        <a:latin typeface="Cambria Math" panose="02040503050406030204" pitchFamily="18" charset="0"/>
                      </a:rPr>
                      <m:t>∈</m:t>
                    </m:r>
                    <m:r>
                      <a:rPr lang="en-US" altLang="en-US" sz="1900" b="0" i="1" smtClean="0">
                        <a:latin typeface="Cambria Math" panose="02040503050406030204" pitchFamily="18" charset="0"/>
                      </a:rPr>
                      <m:t>𝑃</m:t>
                    </m:r>
                  </m:oMath>
                </a14:m>
                <a:r>
                  <a:rPr lang="en-US" altLang="en-US" sz="1900" i="1" dirty="0"/>
                  <a:t> </a:t>
                </a:r>
                <a:r>
                  <a:rPr lang="en-US" altLang="en-US" sz="1900" b="1" i="1" dirty="0"/>
                  <a:t>do</a:t>
                </a:r>
                <a:r>
                  <a:rPr lang="en-US" altLang="en-US" sz="1900" i="1" dirty="0"/>
                  <a:t> </a:t>
                </a:r>
              </a:p>
              <a:p>
                <a:pPr marL="457200" lvl="1" indent="0">
                  <a:spcBef>
                    <a:spcPts val="600"/>
                  </a:spcBef>
                  <a:spcAft>
                    <a:spcPts val="600"/>
                  </a:spcAft>
                  <a:buNone/>
                </a:pPr>
                <a:r>
                  <a:rPr lang="en-US" altLang="en-US" sz="1900" i="1" dirty="0">
                    <a:solidFill>
                      <a:schemeClr val="accent2"/>
                    </a:solidFill>
                  </a:rPr>
                  <a:t>1.1</a:t>
                </a:r>
                <a:r>
                  <a:rPr lang="en-US" altLang="en-US" sz="1900" i="1" dirty="0"/>
                  <a:t> Initialize a data structure </a:t>
                </a:r>
                <a14:m>
                  <m:oMath xmlns:m="http://schemas.openxmlformats.org/officeDocument/2006/math">
                    <m:sSub>
                      <m:sSubPr>
                        <m:ctrlPr>
                          <a:rPr lang="en-US" altLang="en-US" sz="1900" i="1" smtClean="0">
                            <a:latin typeface="Cambria Math" panose="02040503050406030204" pitchFamily="18" charset="0"/>
                          </a:rPr>
                        </m:ctrlPr>
                      </m:sSubPr>
                      <m:e>
                        <m:r>
                          <a:rPr lang="en-US" altLang="en-US" sz="1900" b="0" i="1" smtClean="0">
                            <a:latin typeface="Cambria Math" panose="02040503050406030204" pitchFamily="18" charset="0"/>
                          </a:rPr>
                          <m:t>𝑉𝑜𝑟</m:t>
                        </m:r>
                        <m:r>
                          <a:rPr lang="en-US" altLang="en-US" sz="1900" b="0" i="1" smtClean="0">
                            <a:latin typeface="Cambria Math" panose="02040503050406030204" pitchFamily="18" charset="0"/>
                          </a:rPr>
                          <m:t>(</m:t>
                        </m:r>
                        <m:sSub>
                          <m:sSubPr>
                            <m:ctrlPr>
                              <a:rPr lang="en-US" altLang="en-US" sz="1900" b="0" i="1" smtClean="0">
                                <a:latin typeface="Cambria Math" panose="02040503050406030204" pitchFamily="18" charset="0"/>
                              </a:rPr>
                            </m:ctrlPr>
                          </m:sSubPr>
                          <m:e>
                            <m:r>
                              <a:rPr lang="en-US" altLang="en-US" sz="1900" b="0" i="1" smtClean="0">
                                <a:latin typeface="Cambria Math" panose="02040503050406030204" pitchFamily="18" charset="0"/>
                              </a:rPr>
                              <m:t>𝑝</m:t>
                            </m:r>
                          </m:e>
                          <m:sub>
                            <m:r>
                              <a:rPr lang="en-US" altLang="en-US" sz="1900" b="0" i="1" smtClean="0">
                                <a:latin typeface="Cambria Math" panose="02040503050406030204" pitchFamily="18" charset="0"/>
                              </a:rPr>
                              <m:t>𝑖</m:t>
                            </m:r>
                          </m:sub>
                        </m:sSub>
                        <m:r>
                          <a:rPr lang="en-US" altLang="en-US" sz="1900" b="0" i="1" smtClean="0">
                            <a:latin typeface="Cambria Math" panose="02040503050406030204" pitchFamily="18" charset="0"/>
                          </a:rPr>
                          <m:t>)</m:t>
                        </m:r>
                      </m:e>
                      <m:sub/>
                    </m:sSub>
                  </m:oMath>
                </a14:m>
                <a:r>
                  <a:rPr lang="en-US" altLang="en-US" sz="1900" i="1" dirty="0"/>
                  <a:t>(doubly linked list) to store the boundary of 	</a:t>
                </a:r>
                <a:r>
                  <a:rPr lang="en-US" altLang="en-US" sz="1900" i="1" dirty="0" err="1"/>
                  <a:t>voronoi</a:t>
                </a:r>
                <a:r>
                  <a:rPr lang="en-US" altLang="en-US" sz="1900" i="1" dirty="0"/>
                  <a:t> cell of </a:t>
                </a:r>
                <a14:m>
                  <m:oMath xmlns:m="http://schemas.openxmlformats.org/officeDocument/2006/math">
                    <m:sSub>
                      <m:sSubPr>
                        <m:ctrlPr>
                          <a:rPr lang="en-US" altLang="en-US" sz="1900" i="1">
                            <a:latin typeface="Cambria Math" panose="02040503050406030204" pitchFamily="18" charset="0"/>
                          </a:rPr>
                        </m:ctrlPr>
                      </m:sSubPr>
                      <m:e>
                        <m:r>
                          <a:rPr lang="en-US" altLang="en-US" sz="1900" i="1">
                            <a:latin typeface="Cambria Math" panose="02040503050406030204" pitchFamily="18" charset="0"/>
                          </a:rPr>
                          <m:t>𝑝</m:t>
                        </m:r>
                      </m:e>
                      <m:sub>
                        <m:r>
                          <a:rPr lang="en-US" altLang="en-US" sz="1900" i="1">
                            <a:latin typeface="Cambria Math" panose="02040503050406030204" pitchFamily="18" charset="0"/>
                          </a:rPr>
                          <m:t>𝑖</m:t>
                        </m:r>
                      </m:sub>
                    </m:sSub>
                  </m:oMath>
                </a14:m>
                <a:endParaRPr lang="en-US" altLang="en-US" sz="1900" i="1" dirty="0"/>
              </a:p>
              <a:p>
                <a:pPr marL="457200" lvl="1" indent="0">
                  <a:spcBef>
                    <a:spcPts val="600"/>
                  </a:spcBef>
                  <a:spcAft>
                    <a:spcPts val="600"/>
                  </a:spcAft>
                  <a:buNone/>
                </a:pPr>
                <a:r>
                  <a:rPr lang="en-US" altLang="en-US" sz="1900" i="1" dirty="0">
                    <a:solidFill>
                      <a:schemeClr val="accent2"/>
                    </a:solidFill>
                  </a:rPr>
                  <a:t>1.2</a:t>
                </a:r>
                <a:r>
                  <a:rPr lang="en-US" altLang="en-US" sz="1900" i="1" dirty="0"/>
                  <a:t> </a:t>
                </a:r>
                <a:r>
                  <a:rPr lang="en-US" altLang="en-US" sz="1900" b="1" i="1" dirty="0"/>
                  <a:t>For</a:t>
                </a:r>
                <a:r>
                  <a:rPr lang="en-US" altLang="en-US" sz="1900" i="1" dirty="0"/>
                  <a:t> sites  </a:t>
                </a:r>
                <a14:m>
                  <m:oMath xmlns:m="http://schemas.openxmlformats.org/officeDocument/2006/math">
                    <m:sSub>
                      <m:sSubPr>
                        <m:ctrlPr>
                          <a:rPr lang="en-US" altLang="en-US" sz="1900" b="0" i="1" smtClean="0">
                            <a:latin typeface="Cambria Math" panose="02040503050406030204" pitchFamily="18" charset="0"/>
                          </a:rPr>
                        </m:ctrlPr>
                      </m:sSubPr>
                      <m:e>
                        <m:r>
                          <a:rPr lang="en-US" altLang="en-US" sz="1900" b="0" i="1" smtClean="0">
                            <a:latin typeface="Cambria Math" panose="02040503050406030204" pitchFamily="18" charset="0"/>
                          </a:rPr>
                          <m:t>𝑝</m:t>
                        </m:r>
                      </m:e>
                      <m:sub>
                        <m:r>
                          <a:rPr lang="en-US" altLang="en-US" sz="1900" b="0" i="1" smtClean="0">
                            <a:latin typeface="Cambria Math" panose="02040503050406030204" pitchFamily="18" charset="0"/>
                          </a:rPr>
                          <m:t>𝑗</m:t>
                        </m:r>
                      </m:sub>
                    </m:sSub>
                    <m:r>
                      <a:rPr lang="en-US" altLang="en-US" sz="1900" b="0" i="1" smtClean="0">
                        <a:latin typeface="Cambria Math" panose="02040503050406030204" pitchFamily="18" charset="0"/>
                      </a:rPr>
                      <m:t>≠</m:t>
                    </m:r>
                    <m:sSub>
                      <m:sSubPr>
                        <m:ctrlPr>
                          <a:rPr lang="en-US" altLang="en-US" sz="1900" b="0" i="1" smtClean="0">
                            <a:latin typeface="Cambria Math" panose="02040503050406030204" pitchFamily="18" charset="0"/>
                          </a:rPr>
                        </m:ctrlPr>
                      </m:sSubPr>
                      <m:e>
                        <m:r>
                          <a:rPr lang="en-US" altLang="en-US" sz="1900" b="0" i="1" smtClean="0">
                            <a:latin typeface="Cambria Math" panose="02040503050406030204" pitchFamily="18" charset="0"/>
                          </a:rPr>
                          <m:t>𝑝</m:t>
                        </m:r>
                      </m:e>
                      <m:sub>
                        <m:r>
                          <a:rPr lang="en-US" altLang="en-US" sz="1900" b="0" i="1" smtClean="0">
                            <a:latin typeface="Cambria Math" panose="02040503050406030204" pitchFamily="18" charset="0"/>
                          </a:rPr>
                          <m:t>𝑖</m:t>
                        </m:r>
                      </m:sub>
                    </m:sSub>
                    <m:r>
                      <a:rPr lang="en-US" altLang="en-US" sz="1900" b="0" i="1" smtClean="0">
                        <a:latin typeface="Cambria Math" panose="02040503050406030204" pitchFamily="18" charset="0"/>
                      </a:rPr>
                      <m:t> </m:t>
                    </m:r>
                  </m:oMath>
                </a14:m>
                <a:r>
                  <a:rPr lang="en-US" altLang="en-US" sz="1900" dirty="0"/>
                  <a:t> </a:t>
                </a:r>
                <a:r>
                  <a:rPr lang="en-US" altLang="en-US" sz="1900" b="1" dirty="0"/>
                  <a:t>do</a:t>
                </a:r>
              </a:p>
              <a:p>
                <a:pPr marL="914400" lvl="2" indent="0">
                  <a:spcBef>
                    <a:spcPts val="600"/>
                  </a:spcBef>
                  <a:spcAft>
                    <a:spcPts val="600"/>
                  </a:spcAft>
                  <a:buNone/>
                </a:pPr>
                <a:r>
                  <a:rPr lang="en-US" altLang="en-US" sz="1900" dirty="0">
                    <a:solidFill>
                      <a:schemeClr val="accent2"/>
                    </a:solidFill>
                  </a:rPr>
                  <a:t>1.2.1</a:t>
                </a:r>
                <a:r>
                  <a:rPr lang="en-US" altLang="en-US" sz="1900" dirty="0"/>
                  <a:t>   Construct the half plane </a:t>
                </a:r>
                <a14:m>
                  <m:oMath xmlns:m="http://schemas.openxmlformats.org/officeDocument/2006/math">
                    <m:sSub>
                      <m:sSubPr>
                        <m:ctrlPr>
                          <a:rPr lang="en-US" altLang="en-US" sz="1900" i="1">
                            <a:latin typeface="Cambria Math" panose="02040503050406030204" pitchFamily="18" charset="0"/>
                          </a:rPr>
                        </m:ctrlPr>
                      </m:sSubPr>
                      <m:e>
                        <m:r>
                          <a:rPr lang="en-US" altLang="en-US" sz="1900" b="0" i="1" smtClean="0">
                            <a:latin typeface="Cambria Math" panose="02040503050406030204" pitchFamily="18" charset="0"/>
                          </a:rPr>
                          <m:t>h</m:t>
                        </m:r>
                        <m:r>
                          <a:rPr lang="en-US" altLang="en-US" sz="1900" b="0" i="1" smtClean="0">
                            <a:latin typeface="Cambria Math" panose="02040503050406030204" pitchFamily="18" charset="0"/>
                          </a:rPr>
                          <m:t>(</m:t>
                        </m:r>
                        <m:r>
                          <a:rPr lang="en-US" altLang="en-US" sz="1900" i="1">
                            <a:latin typeface="Cambria Math" panose="02040503050406030204" pitchFamily="18" charset="0"/>
                          </a:rPr>
                          <m:t>𝑝</m:t>
                        </m:r>
                      </m:e>
                      <m:sub>
                        <m:r>
                          <a:rPr lang="en-US" altLang="en-US" sz="1900" i="1">
                            <a:latin typeface="Cambria Math" panose="02040503050406030204" pitchFamily="18" charset="0"/>
                          </a:rPr>
                          <m:t>𝑗</m:t>
                        </m:r>
                      </m:sub>
                    </m:sSub>
                    <m:r>
                      <a:rPr lang="en-US" altLang="en-US" sz="1900" b="0" i="1" smtClean="0">
                        <a:latin typeface="Cambria Math" panose="02040503050406030204" pitchFamily="18" charset="0"/>
                      </a:rPr>
                      <m:t>,</m:t>
                    </m:r>
                    <m:sSub>
                      <m:sSubPr>
                        <m:ctrlPr>
                          <a:rPr lang="en-US" altLang="en-US" sz="1900" i="1">
                            <a:latin typeface="Cambria Math" panose="02040503050406030204" pitchFamily="18" charset="0"/>
                          </a:rPr>
                        </m:ctrlPr>
                      </m:sSubPr>
                      <m:e>
                        <m:r>
                          <a:rPr lang="en-US" altLang="en-US" sz="1900" i="1">
                            <a:latin typeface="Cambria Math" panose="02040503050406030204" pitchFamily="18" charset="0"/>
                          </a:rPr>
                          <m:t>𝑝</m:t>
                        </m:r>
                      </m:e>
                      <m:sub>
                        <m:r>
                          <a:rPr lang="en-US" altLang="en-US" sz="1900" i="1">
                            <a:latin typeface="Cambria Math" panose="02040503050406030204" pitchFamily="18" charset="0"/>
                          </a:rPr>
                          <m:t>𝑖</m:t>
                        </m:r>
                      </m:sub>
                    </m:sSub>
                    <m:r>
                      <a:rPr lang="en-US" altLang="en-US" sz="1900" b="0" i="1" smtClean="0">
                        <a:latin typeface="Cambria Math" panose="02040503050406030204" pitchFamily="18" charset="0"/>
                      </a:rPr>
                      <m:t>)</m:t>
                    </m:r>
                  </m:oMath>
                </a14:m>
                <a:r>
                  <a:rPr lang="en-US" altLang="en-US" sz="1900" dirty="0"/>
                  <a:t> corresponding to the perpendicular bisector 	of the line segment </a:t>
                </a:r>
                <a14:m>
                  <m:oMath xmlns:m="http://schemas.openxmlformats.org/officeDocument/2006/math">
                    <m:sSub>
                      <m:sSubPr>
                        <m:ctrlPr>
                          <a:rPr lang="en-US" altLang="en-US" sz="1900" i="1">
                            <a:latin typeface="Cambria Math" panose="02040503050406030204" pitchFamily="18" charset="0"/>
                          </a:rPr>
                        </m:ctrlPr>
                      </m:sSubPr>
                      <m:e>
                        <m:r>
                          <a:rPr lang="en-US" altLang="en-US" sz="1900" i="1">
                            <a:latin typeface="Cambria Math" panose="02040503050406030204" pitchFamily="18" charset="0"/>
                          </a:rPr>
                          <m:t>𝑝</m:t>
                        </m:r>
                      </m:e>
                      <m:sub>
                        <m:r>
                          <a:rPr lang="en-US" altLang="en-US" sz="1900" i="1">
                            <a:latin typeface="Cambria Math" panose="02040503050406030204" pitchFamily="18" charset="0"/>
                          </a:rPr>
                          <m:t>𝑗</m:t>
                        </m:r>
                      </m:sub>
                    </m:sSub>
                    <m:sSub>
                      <m:sSubPr>
                        <m:ctrlPr>
                          <a:rPr lang="en-US" altLang="en-US" sz="1900" i="1">
                            <a:latin typeface="Cambria Math" panose="02040503050406030204" pitchFamily="18" charset="0"/>
                          </a:rPr>
                        </m:ctrlPr>
                      </m:sSubPr>
                      <m:e>
                        <m:r>
                          <a:rPr lang="en-US" altLang="en-US" sz="1900" i="1">
                            <a:latin typeface="Cambria Math" panose="02040503050406030204" pitchFamily="18" charset="0"/>
                          </a:rPr>
                          <m:t>𝑝</m:t>
                        </m:r>
                      </m:e>
                      <m:sub>
                        <m:r>
                          <a:rPr lang="en-US" altLang="en-US" sz="1900" i="1">
                            <a:latin typeface="Cambria Math" panose="02040503050406030204" pitchFamily="18" charset="0"/>
                          </a:rPr>
                          <m:t>𝑖</m:t>
                        </m:r>
                      </m:sub>
                    </m:sSub>
                  </m:oMath>
                </a14:m>
                <a:endParaRPr lang="en-US" altLang="en-US" sz="1900" dirty="0"/>
              </a:p>
              <a:p>
                <a:pPr marL="914400" lvl="2" indent="0">
                  <a:spcBef>
                    <a:spcPts val="600"/>
                  </a:spcBef>
                  <a:spcAft>
                    <a:spcPts val="600"/>
                  </a:spcAft>
                  <a:buNone/>
                </a:pPr>
                <a:r>
                  <a:rPr lang="en-US" altLang="en-US" sz="1900" dirty="0">
                    <a:solidFill>
                      <a:schemeClr val="accent2"/>
                    </a:solidFill>
                  </a:rPr>
                  <a:t>1.2.2 	</a:t>
                </a:r>
                <a:r>
                  <a:rPr lang="en-US" altLang="en-US" sz="1900" dirty="0"/>
                  <a:t>Determine the intersection of </a:t>
                </a:r>
                <a14:m>
                  <m:oMath xmlns:m="http://schemas.openxmlformats.org/officeDocument/2006/math">
                    <m:sSub>
                      <m:sSubPr>
                        <m:ctrlPr>
                          <a:rPr lang="en-US" altLang="en-US" sz="1900" i="1">
                            <a:latin typeface="Cambria Math" panose="02040503050406030204" pitchFamily="18" charset="0"/>
                          </a:rPr>
                        </m:ctrlPr>
                      </m:sSubPr>
                      <m:e>
                        <m:r>
                          <a:rPr lang="en-US" altLang="en-US" sz="1900" i="1">
                            <a:latin typeface="Cambria Math" panose="02040503050406030204" pitchFamily="18" charset="0"/>
                          </a:rPr>
                          <m:t>h</m:t>
                        </m:r>
                        <m:r>
                          <a:rPr lang="en-US" altLang="en-US" sz="1900" i="1">
                            <a:latin typeface="Cambria Math" panose="02040503050406030204" pitchFamily="18" charset="0"/>
                          </a:rPr>
                          <m:t>(</m:t>
                        </m:r>
                        <m:r>
                          <a:rPr lang="en-US" altLang="en-US" sz="1900" i="1">
                            <a:latin typeface="Cambria Math" panose="02040503050406030204" pitchFamily="18" charset="0"/>
                          </a:rPr>
                          <m:t>𝑝</m:t>
                        </m:r>
                      </m:e>
                      <m:sub>
                        <m:r>
                          <a:rPr lang="en-US" altLang="en-US" sz="1900" i="1">
                            <a:latin typeface="Cambria Math" panose="02040503050406030204" pitchFamily="18" charset="0"/>
                          </a:rPr>
                          <m:t>𝑗</m:t>
                        </m:r>
                      </m:sub>
                    </m:sSub>
                    <m:r>
                      <a:rPr lang="en-US" altLang="en-US" sz="1900" i="1">
                        <a:latin typeface="Cambria Math" panose="02040503050406030204" pitchFamily="18" charset="0"/>
                      </a:rPr>
                      <m:t>,</m:t>
                    </m:r>
                    <m:sSub>
                      <m:sSubPr>
                        <m:ctrlPr>
                          <a:rPr lang="en-US" altLang="en-US" sz="1900" i="1">
                            <a:latin typeface="Cambria Math" panose="02040503050406030204" pitchFamily="18" charset="0"/>
                          </a:rPr>
                        </m:ctrlPr>
                      </m:sSubPr>
                      <m:e>
                        <m:r>
                          <a:rPr lang="en-US" altLang="en-US" sz="1900" i="1">
                            <a:latin typeface="Cambria Math" panose="02040503050406030204" pitchFamily="18" charset="0"/>
                          </a:rPr>
                          <m:t>𝑝</m:t>
                        </m:r>
                      </m:e>
                      <m:sub>
                        <m:r>
                          <a:rPr lang="en-US" altLang="en-US" sz="1900" i="1">
                            <a:latin typeface="Cambria Math" panose="02040503050406030204" pitchFamily="18" charset="0"/>
                          </a:rPr>
                          <m:t>𝑖</m:t>
                        </m:r>
                      </m:sub>
                    </m:sSub>
                    <m:r>
                      <a:rPr lang="en-US" altLang="en-US" sz="1900" i="1">
                        <a:latin typeface="Cambria Math" panose="02040503050406030204" pitchFamily="18" charset="0"/>
                      </a:rPr>
                      <m:t>)</m:t>
                    </m:r>
                  </m:oMath>
                </a14:m>
                <a:r>
                  <a:rPr lang="en-US" altLang="en-US" sz="1900" dirty="0"/>
                  <a:t> with </a:t>
                </a:r>
                <a14:m>
                  <m:oMath xmlns:m="http://schemas.openxmlformats.org/officeDocument/2006/math">
                    <m:r>
                      <a:rPr lang="en-US" altLang="en-US" sz="1900" i="1">
                        <a:latin typeface="Cambria Math" panose="02040503050406030204" pitchFamily="18" charset="0"/>
                      </a:rPr>
                      <m:t>𝑉𝑜𝑟</m:t>
                    </m:r>
                    <m:r>
                      <a:rPr lang="en-US" altLang="en-US" sz="1900" i="1">
                        <a:latin typeface="Cambria Math" panose="02040503050406030204" pitchFamily="18" charset="0"/>
                      </a:rPr>
                      <m:t>(</m:t>
                    </m:r>
                    <m:sSub>
                      <m:sSubPr>
                        <m:ctrlPr>
                          <a:rPr lang="en-US" altLang="en-US" sz="1900" i="1">
                            <a:latin typeface="Cambria Math" panose="02040503050406030204" pitchFamily="18" charset="0"/>
                          </a:rPr>
                        </m:ctrlPr>
                      </m:sSubPr>
                      <m:e>
                        <m:r>
                          <a:rPr lang="en-US" altLang="en-US" sz="1900" i="1">
                            <a:latin typeface="Cambria Math" panose="02040503050406030204" pitchFamily="18" charset="0"/>
                          </a:rPr>
                          <m:t>𝑝</m:t>
                        </m:r>
                      </m:e>
                      <m:sub>
                        <m:r>
                          <a:rPr lang="en-US" altLang="en-US" sz="1900" i="1">
                            <a:latin typeface="Cambria Math" panose="02040503050406030204" pitchFamily="18" charset="0"/>
                          </a:rPr>
                          <m:t>𝑖</m:t>
                        </m:r>
                      </m:sub>
                    </m:sSub>
                    <m:r>
                      <a:rPr lang="en-US" altLang="en-US" sz="1900" i="1">
                        <a:latin typeface="Cambria Math" panose="02040503050406030204" pitchFamily="18" charset="0"/>
                      </a:rPr>
                      <m:t>)</m:t>
                    </m:r>
                  </m:oMath>
                </a14:m>
                <a:r>
                  <a:rPr lang="en-US" altLang="en-US" sz="1900" dirty="0"/>
                  <a:t> and update 	</a:t>
                </a:r>
                <a14:m>
                  <m:oMath xmlns:m="http://schemas.openxmlformats.org/officeDocument/2006/math">
                    <m:r>
                      <a:rPr lang="en-US" altLang="en-US" sz="1900" i="1">
                        <a:latin typeface="Cambria Math" panose="02040503050406030204" pitchFamily="18" charset="0"/>
                      </a:rPr>
                      <m:t>𝑉𝑜𝑟</m:t>
                    </m:r>
                    <m:r>
                      <a:rPr lang="en-US" altLang="en-US" sz="1900" i="1">
                        <a:latin typeface="Cambria Math" panose="02040503050406030204" pitchFamily="18" charset="0"/>
                      </a:rPr>
                      <m:t>(</m:t>
                    </m:r>
                    <m:sSub>
                      <m:sSubPr>
                        <m:ctrlPr>
                          <a:rPr lang="en-US" altLang="en-US" sz="1900" i="1">
                            <a:latin typeface="Cambria Math" panose="02040503050406030204" pitchFamily="18" charset="0"/>
                          </a:rPr>
                        </m:ctrlPr>
                      </m:sSubPr>
                      <m:e>
                        <m:r>
                          <a:rPr lang="en-US" altLang="en-US" sz="1900" i="1">
                            <a:latin typeface="Cambria Math" panose="02040503050406030204" pitchFamily="18" charset="0"/>
                          </a:rPr>
                          <m:t>𝑝</m:t>
                        </m:r>
                      </m:e>
                      <m:sub>
                        <m:r>
                          <a:rPr lang="en-US" altLang="en-US" sz="1900" i="1">
                            <a:latin typeface="Cambria Math" panose="02040503050406030204" pitchFamily="18" charset="0"/>
                          </a:rPr>
                          <m:t>𝑖</m:t>
                        </m:r>
                      </m:sub>
                    </m:sSub>
                    <m:r>
                      <a:rPr lang="en-US" altLang="en-US" sz="1900" i="1">
                        <a:latin typeface="Cambria Math" panose="02040503050406030204" pitchFamily="18" charset="0"/>
                      </a:rPr>
                      <m:t>)</m:t>
                    </m:r>
                  </m:oMath>
                </a14:m>
                <a:endParaRPr lang="en-US" altLang="en-US" sz="1900" dirty="0"/>
              </a:p>
              <a:p>
                <a:pPr marL="914400" lvl="2" indent="0">
                  <a:spcAft>
                    <a:spcPts val="1200"/>
                  </a:spcAft>
                  <a:buNone/>
                </a:pPr>
                <a:endParaRPr lang="en-US" altLang="en-US" sz="1900" dirty="0"/>
              </a:p>
            </p:txBody>
          </p:sp>
        </mc:Choice>
        <mc:Fallback xmlns="">
          <p:sp>
            <p:nvSpPr>
              <p:cNvPr id="3" name="Rectangle 3"/>
              <p:cNvSpPr txBox="1">
                <a:spLocks noRot="1" noChangeAspect="1" noMove="1" noResize="1" noEditPoints="1" noAdjustHandles="1" noChangeArrowheads="1" noChangeShapeType="1" noTextEdit="1"/>
              </p:cNvSpPr>
              <p:nvPr/>
            </p:nvSpPr>
            <p:spPr>
              <a:xfrm>
                <a:off x="651152" y="755782"/>
                <a:ext cx="11107884" cy="2489926"/>
              </a:xfrm>
              <a:prstGeom prst="rect">
                <a:avLst/>
              </a:prstGeom>
              <a:blipFill rotWithShape="0">
                <a:blip r:embed="rId2"/>
                <a:stretch>
                  <a:fillRect l="-549" t="-3922"/>
                </a:stretch>
              </a:blipFill>
            </p:spPr>
            <p:txBody>
              <a:bodyPr/>
              <a:lstStyle/>
              <a:p>
                <a:r>
                  <a:rPr lang="en-US">
                    <a:noFill/>
                  </a:rPr>
                  <a:t> </a:t>
                </a:r>
              </a:p>
            </p:txBody>
          </p:sp>
        </mc:Fallback>
      </mc:AlternateContent>
      <p:sp>
        <p:nvSpPr>
          <p:cNvPr id="5" name="Rectangle 2"/>
          <p:cNvSpPr>
            <a:spLocks noChangeArrowheads="1"/>
          </p:cNvSpPr>
          <p:nvPr/>
        </p:nvSpPr>
        <p:spPr bwMode="auto">
          <a:xfrm>
            <a:off x="6219567" y="3534031"/>
            <a:ext cx="3044224" cy="3042165"/>
          </a:xfrm>
          <a:prstGeom prst="rect">
            <a:avLst/>
          </a:prstGeom>
          <a:solidFill>
            <a:srgbClr val="D3A9BF"/>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7" name="Oval 5"/>
          <p:cNvSpPr>
            <a:spLocks noChangeArrowheads="1"/>
          </p:cNvSpPr>
          <p:nvPr/>
        </p:nvSpPr>
        <p:spPr bwMode="auto">
          <a:xfrm>
            <a:off x="5686167" y="4930689"/>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 name="Oval 6"/>
          <p:cNvSpPr>
            <a:spLocks noChangeArrowheads="1"/>
          </p:cNvSpPr>
          <p:nvPr/>
        </p:nvSpPr>
        <p:spPr bwMode="auto">
          <a:xfrm>
            <a:off x="6600567" y="4930689"/>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9" name="Line 7"/>
          <p:cNvSpPr>
            <a:spLocks noChangeShapeType="1"/>
          </p:cNvSpPr>
          <p:nvPr/>
        </p:nvSpPr>
        <p:spPr bwMode="auto">
          <a:xfrm>
            <a:off x="5762367" y="5006889"/>
            <a:ext cx="9144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016910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51152" y="1"/>
            <a:ext cx="9583971" cy="755780"/>
          </a:xfrm>
        </p:spPr>
        <p:txBody>
          <a:bodyPr>
            <a:normAutofit/>
          </a:bodyPr>
          <a:lstStyle/>
          <a:p>
            <a:r>
              <a:rPr lang="en-US" sz="3600" dirty="0"/>
              <a:t>Naïve Algorithm Examples</a:t>
            </a:r>
          </a:p>
        </p:txBody>
      </p:sp>
      <mc:AlternateContent xmlns:mc="http://schemas.openxmlformats.org/markup-compatibility/2006" xmlns:a14="http://schemas.microsoft.com/office/drawing/2010/main">
        <mc:Choice Requires="a14">
          <p:sp>
            <p:nvSpPr>
              <p:cNvPr id="3" name="Rectangle 3"/>
              <p:cNvSpPr txBox="1">
                <a:spLocks noChangeArrowheads="1"/>
              </p:cNvSpPr>
              <p:nvPr/>
            </p:nvSpPr>
            <p:spPr>
              <a:xfrm>
                <a:off x="651152" y="755782"/>
                <a:ext cx="11107884" cy="248992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ct val="30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9pPr>
              </a:lstStyle>
              <a:p>
                <a:pPr marL="457200" indent="-457200">
                  <a:spcBef>
                    <a:spcPts val="600"/>
                  </a:spcBef>
                  <a:spcAft>
                    <a:spcPts val="600"/>
                  </a:spcAft>
                  <a:buFont typeface="+mj-lt"/>
                  <a:buAutoNum type="arabicPeriod"/>
                </a:pPr>
                <a:r>
                  <a:rPr lang="en-US" altLang="en-US" sz="1900" b="1" dirty="0"/>
                  <a:t>For</a:t>
                </a:r>
                <a:r>
                  <a:rPr lang="en-US" altLang="en-US" sz="1900" dirty="0"/>
                  <a:t> all sites </a:t>
                </a:r>
                <a14:m>
                  <m:oMath xmlns:m="http://schemas.openxmlformats.org/officeDocument/2006/math">
                    <m:sSub>
                      <m:sSubPr>
                        <m:ctrlPr>
                          <a:rPr lang="en-US" altLang="en-US" sz="1900" b="0" i="1" smtClean="0">
                            <a:latin typeface="Cambria Math" panose="02040503050406030204" pitchFamily="18" charset="0"/>
                          </a:rPr>
                        </m:ctrlPr>
                      </m:sSubPr>
                      <m:e>
                        <m:r>
                          <a:rPr lang="en-US" altLang="en-US" sz="1900" b="0" i="1" smtClean="0">
                            <a:latin typeface="Cambria Math" panose="02040503050406030204" pitchFamily="18" charset="0"/>
                          </a:rPr>
                          <m:t>𝑝</m:t>
                        </m:r>
                      </m:e>
                      <m:sub>
                        <m:r>
                          <a:rPr lang="en-US" altLang="en-US" sz="1900" b="0" i="1" smtClean="0">
                            <a:latin typeface="Cambria Math" panose="02040503050406030204" pitchFamily="18" charset="0"/>
                          </a:rPr>
                          <m:t>𝑖</m:t>
                        </m:r>
                      </m:sub>
                    </m:sSub>
                    <m:r>
                      <a:rPr lang="en-US" altLang="en-US" sz="1900" b="0" i="1" smtClean="0">
                        <a:latin typeface="Cambria Math" panose="02040503050406030204" pitchFamily="18" charset="0"/>
                      </a:rPr>
                      <m:t>∈</m:t>
                    </m:r>
                    <m:r>
                      <a:rPr lang="en-US" altLang="en-US" sz="1900" b="0" i="1" smtClean="0">
                        <a:latin typeface="Cambria Math" panose="02040503050406030204" pitchFamily="18" charset="0"/>
                      </a:rPr>
                      <m:t>𝑃</m:t>
                    </m:r>
                  </m:oMath>
                </a14:m>
                <a:r>
                  <a:rPr lang="en-US" altLang="en-US" sz="1900" i="1" dirty="0"/>
                  <a:t> </a:t>
                </a:r>
                <a:r>
                  <a:rPr lang="en-US" altLang="en-US" sz="1900" b="1" i="1" dirty="0"/>
                  <a:t>do</a:t>
                </a:r>
                <a:r>
                  <a:rPr lang="en-US" altLang="en-US" sz="1900" i="1" dirty="0"/>
                  <a:t> </a:t>
                </a:r>
              </a:p>
              <a:p>
                <a:pPr marL="457200" lvl="1" indent="0">
                  <a:spcBef>
                    <a:spcPts val="600"/>
                  </a:spcBef>
                  <a:spcAft>
                    <a:spcPts val="600"/>
                  </a:spcAft>
                  <a:buNone/>
                </a:pPr>
                <a:r>
                  <a:rPr lang="en-US" altLang="en-US" sz="1900" i="1" dirty="0">
                    <a:solidFill>
                      <a:schemeClr val="accent2"/>
                    </a:solidFill>
                  </a:rPr>
                  <a:t>1.1</a:t>
                </a:r>
                <a:r>
                  <a:rPr lang="en-US" altLang="en-US" sz="1900" i="1" dirty="0"/>
                  <a:t> Initialize a data structure </a:t>
                </a:r>
                <a14:m>
                  <m:oMath xmlns:m="http://schemas.openxmlformats.org/officeDocument/2006/math">
                    <m:sSub>
                      <m:sSubPr>
                        <m:ctrlPr>
                          <a:rPr lang="en-US" altLang="en-US" sz="1900" i="1" smtClean="0">
                            <a:latin typeface="Cambria Math" panose="02040503050406030204" pitchFamily="18" charset="0"/>
                          </a:rPr>
                        </m:ctrlPr>
                      </m:sSubPr>
                      <m:e>
                        <m:r>
                          <a:rPr lang="en-US" altLang="en-US" sz="1900" b="0" i="1" smtClean="0">
                            <a:latin typeface="Cambria Math" panose="02040503050406030204" pitchFamily="18" charset="0"/>
                          </a:rPr>
                          <m:t>𝑉𝑜𝑟</m:t>
                        </m:r>
                        <m:r>
                          <a:rPr lang="en-US" altLang="en-US" sz="1900" b="0" i="1" smtClean="0">
                            <a:latin typeface="Cambria Math" panose="02040503050406030204" pitchFamily="18" charset="0"/>
                          </a:rPr>
                          <m:t>(</m:t>
                        </m:r>
                        <m:sSub>
                          <m:sSubPr>
                            <m:ctrlPr>
                              <a:rPr lang="en-US" altLang="en-US" sz="1900" b="0" i="1" smtClean="0">
                                <a:latin typeface="Cambria Math" panose="02040503050406030204" pitchFamily="18" charset="0"/>
                              </a:rPr>
                            </m:ctrlPr>
                          </m:sSubPr>
                          <m:e>
                            <m:r>
                              <a:rPr lang="en-US" altLang="en-US" sz="1900" b="0" i="1" smtClean="0">
                                <a:latin typeface="Cambria Math" panose="02040503050406030204" pitchFamily="18" charset="0"/>
                              </a:rPr>
                              <m:t>𝑝</m:t>
                            </m:r>
                          </m:e>
                          <m:sub>
                            <m:r>
                              <a:rPr lang="en-US" altLang="en-US" sz="1900" b="0" i="1" smtClean="0">
                                <a:latin typeface="Cambria Math" panose="02040503050406030204" pitchFamily="18" charset="0"/>
                              </a:rPr>
                              <m:t>𝑖</m:t>
                            </m:r>
                          </m:sub>
                        </m:sSub>
                        <m:r>
                          <a:rPr lang="en-US" altLang="en-US" sz="1900" b="0" i="1" smtClean="0">
                            <a:latin typeface="Cambria Math" panose="02040503050406030204" pitchFamily="18" charset="0"/>
                          </a:rPr>
                          <m:t>)</m:t>
                        </m:r>
                      </m:e>
                      <m:sub/>
                    </m:sSub>
                  </m:oMath>
                </a14:m>
                <a:r>
                  <a:rPr lang="en-US" altLang="en-US" sz="1900" i="1" dirty="0"/>
                  <a:t>(doubly linked list) to store the boundary of 	</a:t>
                </a:r>
                <a:r>
                  <a:rPr lang="en-US" altLang="en-US" sz="1900" i="1" dirty="0" err="1"/>
                  <a:t>voronoi</a:t>
                </a:r>
                <a:r>
                  <a:rPr lang="en-US" altLang="en-US" sz="1900" i="1" dirty="0"/>
                  <a:t> cell of </a:t>
                </a:r>
                <a14:m>
                  <m:oMath xmlns:m="http://schemas.openxmlformats.org/officeDocument/2006/math">
                    <m:sSub>
                      <m:sSubPr>
                        <m:ctrlPr>
                          <a:rPr lang="en-US" altLang="en-US" sz="1900" i="1">
                            <a:latin typeface="Cambria Math" panose="02040503050406030204" pitchFamily="18" charset="0"/>
                          </a:rPr>
                        </m:ctrlPr>
                      </m:sSubPr>
                      <m:e>
                        <m:r>
                          <a:rPr lang="en-US" altLang="en-US" sz="1900" i="1">
                            <a:latin typeface="Cambria Math" panose="02040503050406030204" pitchFamily="18" charset="0"/>
                          </a:rPr>
                          <m:t>𝑝</m:t>
                        </m:r>
                      </m:e>
                      <m:sub>
                        <m:r>
                          <a:rPr lang="en-US" altLang="en-US" sz="1900" i="1">
                            <a:latin typeface="Cambria Math" panose="02040503050406030204" pitchFamily="18" charset="0"/>
                          </a:rPr>
                          <m:t>𝑖</m:t>
                        </m:r>
                      </m:sub>
                    </m:sSub>
                  </m:oMath>
                </a14:m>
                <a:endParaRPr lang="en-US" altLang="en-US" sz="1900" i="1" dirty="0"/>
              </a:p>
              <a:p>
                <a:pPr marL="457200" lvl="1" indent="0">
                  <a:spcBef>
                    <a:spcPts val="600"/>
                  </a:spcBef>
                  <a:spcAft>
                    <a:spcPts val="600"/>
                  </a:spcAft>
                  <a:buNone/>
                </a:pPr>
                <a:r>
                  <a:rPr lang="en-US" altLang="en-US" sz="1900" i="1" dirty="0">
                    <a:solidFill>
                      <a:schemeClr val="accent2"/>
                    </a:solidFill>
                  </a:rPr>
                  <a:t>1.2</a:t>
                </a:r>
                <a:r>
                  <a:rPr lang="en-US" altLang="en-US" sz="1900" i="1" dirty="0"/>
                  <a:t> </a:t>
                </a:r>
                <a:r>
                  <a:rPr lang="en-US" altLang="en-US" sz="1900" b="1" i="1" dirty="0"/>
                  <a:t>For</a:t>
                </a:r>
                <a:r>
                  <a:rPr lang="en-US" altLang="en-US" sz="1900" i="1" dirty="0"/>
                  <a:t> sites  </a:t>
                </a:r>
                <a14:m>
                  <m:oMath xmlns:m="http://schemas.openxmlformats.org/officeDocument/2006/math">
                    <m:sSub>
                      <m:sSubPr>
                        <m:ctrlPr>
                          <a:rPr lang="en-US" altLang="en-US" sz="1900" b="0" i="1" smtClean="0">
                            <a:latin typeface="Cambria Math" panose="02040503050406030204" pitchFamily="18" charset="0"/>
                          </a:rPr>
                        </m:ctrlPr>
                      </m:sSubPr>
                      <m:e>
                        <m:r>
                          <a:rPr lang="en-US" altLang="en-US" sz="1900" b="0" i="1" smtClean="0">
                            <a:latin typeface="Cambria Math" panose="02040503050406030204" pitchFamily="18" charset="0"/>
                          </a:rPr>
                          <m:t>𝑝</m:t>
                        </m:r>
                      </m:e>
                      <m:sub>
                        <m:r>
                          <a:rPr lang="en-US" altLang="en-US" sz="1900" b="0" i="1" smtClean="0">
                            <a:latin typeface="Cambria Math" panose="02040503050406030204" pitchFamily="18" charset="0"/>
                          </a:rPr>
                          <m:t>𝑗</m:t>
                        </m:r>
                      </m:sub>
                    </m:sSub>
                    <m:r>
                      <a:rPr lang="en-US" altLang="en-US" sz="1900" b="0" i="1" smtClean="0">
                        <a:latin typeface="Cambria Math" panose="02040503050406030204" pitchFamily="18" charset="0"/>
                      </a:rPr>
                      <m:t>≠</m:t>
                    </m:r>
                    <m:sSub>
                      <m:sSubPr>
                        <m:ctrlPr>
                          <a:rPr lang="en-US" altLang="en-US" sz="1900" b="0" i="1" smtClean="0">
                            <a:latin typeface="Cambria Math" panose="02040503050406030204" pitchFamily="18" charset="0"/>
                          </a:rPr>
                        </m:ctrlPr>
                      </m:sSubPr>
                      <m:e>
                        <m:r>
                          <a:rPr lang="en-US" altLang="en-US" sz="1900" b="0" i="1" smtClean="0">
                            <a:latin typeface="Cambria Math" panose="02040503050406030204" pitchFamily="18" charset="0"/>
                          </a:rPr>
                          <m:t>𝑝</m:t>
                        </m:r>
                      </m:e>
                      <m:sub>
                        <m:r>
                          <a:rPr lang="en-US" altLang="en-US" sz="1900" b="0" i="1" smtClean="0">
                            <a:latin typeface="Cambria Math" panose="02040503050406030204" pitchFamily="18" charset="0"/>
                          </a:rPr>
                          <m:t>𝑖</m:t>
                        </m:r>
                      </m:sub>
                    </m:sSub>
                    <m:r>
                      <a:rPr lang="en-US" altLang="en-US" sz="1900" b="0" i="1" smtClean="0">
                        <a:latin typeface="Cambria Math" panose="02040503050406030204" pitchFamily="18" charset="0"/>
                      </a:rPr>
                      <m:t> </m:t>
                    </m:r>
                  </m:oMath>
                </a14:m>
                <a:r>
                  <a:rPr lang="en-US" altLang="en-US" sz="1900" dirty="0"/>
                  <a:t> </a:t>
                </a:r>
                <a:r>
                  <a:rPr lang="en-US" altLang="en-US" sz="1900" b="1" dirty="0"/>
                  <a:t>do</a:t>
                </a:r>
              </a:p>
              <a:p>
                <a:pPr marL="914400" lvl="2" indent="0">
                  <a:spcBef>
                    <a:spcPts val="600"/>
                  </a:spcBef>
                  <a:spcAft>
                    <a:spcPts val="600"/>
                  </a:spcAft>
                  <a:buNone/>
                </a:pPr>
                <a:r>
                  <a:rPr lang="en-US" altLang="en-US" sz="1900" dirty="0">
                    <a:solidFill>
                      <a:schemeClr val="accent2"/>
                    </a:solidFill>
                  </a:rPr>
                  <a:t>1.2.1</a:t>
                </a:r>
                <a:r>
                  <a:rPr lang="en-US" altLang="en-US" sz="1900" dirty="0"/>
                  <a:t>   Construct the half plane </a:t>
                </a:r>
                <a14:m>
                  <m:oMath xmlns:m="http://schemas.openxmlformats.org/officeDocument/2006/math">
                    <m:sSub>
                      <m:sSubPr>
                        <m:ctrlPr>
                          <a:rPr lang="en-US" altLang="en-US" sz="1900" i="1">
                            <a:latin typeface="Cambria Math" panose="02040503050406030204" pitchFamily="18" charset="0"/>
                          </a:rPr>
                        </m:ctrlPr>
                      </m:sSubPr>
                      <m:e>
                        <m:r>
                          <a:rPr lang="en-US" altLang="en-US" sz="1900" b="0" i="1" smtClean="0">
                            <a:latin typeface="Cambria Math" panose="02040503050406030204" pitchFamily="18" charset="0"/>
                          </a:rPr>
                          <m:t>h</m:t>
                        </m:r>
                        <m:r>
                          <a:rPr lang="en-US" altLang="en-US" sz="1900" b="0" i="1" smtClean="0">
                            <a:latin typeface="Cambria Math" panose="02040503050406030204" pitchFamily="18" charset="0"/>
                          </a:rPr>
                          <m:t>(</m:t>
                        </m:r>
                        <m:r>
                          <a:rPr lang="en-US" altLang="en-US" sz="1900" i="1">
                            <a:latin typeface="Cambria Math" panose="02040503050406030204" pitchFamily="18" charset="0"/>
                          </a:rPr>
                          <m:t>𝑝</m:t>
                        </m:r>
                      </m:e>
                      <m:sub>
                        <m:r>
                          <a:rPr lang="en-US" altLang="en-US" sz="1900" i="1">
                            <a:latin typeface="Cambria Math" panose="02040503050406030204" pitchFamily="18" charset="0"/>
                          </a:rPr>
                          <m:t>𝑗</m:t>
                        </m:r>
                      </m:sub>
                    </m:sSub>
                    <m:r>
                      <a:rPr lang="en-US" altLang="en-US" sz="1900" b="0" i="1" smtClean="0">
                        <a:latin typeface="Cambria Math" panose="02040503050406030204" pitchFamily="18" charset="0"/>
                      </a:rPr>
                      <m:t>,</m:t>
                    </m:r>
                    <m:sSub>
                      <m:sSubPr>
                        <m:ctrlPr>
                          <a:rPr lang="en-US" altLang="en-US" sz="1900" i="1">
                            <a:latin typeface="Cambria Math" panose="02040503050406030204" pitchFamily="18" charset="0"/>
                          </a:rPr>
                        </m:ctrlPr>
                      </m:sSubPr>
                      <m:e>
                        <m:r>
                          <a:rPr lang="en-US" altLang="en-US" sz="1900" i="1">
                            <a:latin typeface="Cambria Math" panose="02040503050406030204" pitchFamily="18" charset="0"/>
                          </a:rPr>
                          <m:t>𝑝</m:t>
                        </m:r>
                      </m:e>
                      <m:sub>
                        <m:r>
                          <a:rPr lang="en-US" altLang="en-US" sz="1900" i="1">
                            <a:latin typeface="Cambria Math" panose="02040503050406030204" pitchFamily="18" charset="0"/>
                          </a:rPr>
                          <m:t>𝑖</m:t>
                        </m:r>
                      </m:sub>
                    </m:sSub>
                    <m:r>
                      <a:rPr lang="en-US" altLang="en-US" sz="1900" b="0" i="1" smtClean="0">
                        <a:latin typeface="Cambria Math" panose="02040503050406030204" pitchFamily="18" charset="0"/>
                      </a:rPr>
                      <m:t>)</m:t>
                    </m:r>
                  </m:oMath>
                </a14:m>
                <a:r>
                  <a:rPr lang="en-US" altLang="en-US" sz="1900" dirty="0"/>
                  <a:t> corresponding to the perpendicular bisector   	of the line segment </a:t>
                </a:r>
                <a14:m>
                  <m:oMath xmlns:m="http://schemas.openxmlformats.org/officeDocument/2006/math">
                    <m:sSub>
                      <m:sSubPr>
                        <m:ctrlPr>
                          <a:rPr lang="en-US" altLang="en-US" sz="1900" i="1">
                            <a:latin typeface="Cambria Math" panose="02040503050406030204" pitchFamily="18" charset="0"/>
                          </a:rPr>
                        </m:ctrlPr>
                      </m:sSubPr>
                      <m:e>
                        <m:r>
                          <a:rPr lang="en-US" altLang="en-US" sz="1900" i="1">
                            <a:latin typeface="Cambria Math" panose="02040503050406030204" pitchFamily="18" charset="0"/>
                          </a:rPr>
                          <m:t>𝑝</m:t>
                        </m:r>
                      </m:e>
                      <m:sub>
                        <m:r>
                          <a:rPr lang="en-US" altLang="en-US" sz="1900" i="1">
                            <a:latin typeface="Cambria Math" panose="02040503050406030204" pitchFamily="18" charset="0"/>
                          </a:rPr>
                          <m:t>𝑗</m:t>
                        </m:r>
                      </m:sub>
                    </m:sSub>
                    <m:sSub>
                      <m:sSubPr>
                        <m:ctrlPr>
                          <a:rPr lang="en-US" altLang="en-US" sz="1900" i="1">
                            <a:latin typeface="Cambria Math" panose="02040503050406030204" pitchFamily="18" charset="0"/>
                          </a:rPr>
                        </m:ctrlPr>
                      </m:sSubPr>
                      <m:e>
                        <m:r>
                          <a:rPr lang="en-US" altLang="en-US" sz="1900" i="1">
                            <a:latin typeface="Cambria Math" panose="02040503050406030204" pitchFamily="18" charset="0"/>
                          </a:rPr>
                          <m:t>𝑝</m:t>
                        </m:r>
                      </m:e>
                      <m:sub>
                        <m:r>
                          <a:rPr lang="en-US" altLang="en-US" sz="1900" i="1">
                            <a:latin typeface="Cambria Math" panose="02040503050406030204" pitchFamily="18" charset="0"/>
                          </a:rPr>
                          <m:t>𝑖</m:t>
                        </m:r>
                      </m:sub>
                    </m:sSub>
                  </m:oMath>
                </a14:m>
                <a:endParaRPr lang="en-US" altLang="en-US" sz="1900" dirty="0"/>
              </a:p>
              <a:p>
                <a:pPr marL="914400" lvl="2" indent="0">
                  <a:spcBef>
                    <a:spcPts val="600"/>
                  </a:spcBef>
                  <a:spcAft>
                    <a:spcPts val="600"/>
                  </a:spcAft>
                  <a:buNone/>
                </a:pPr>
                <a:r>
                  <a:rPr lang="en-US" altLang="en-US" sz="1900" dirty="0">
                    <a:solidFill>
                      <a:schemeClr val="accent2"/>
                    </a:solidFill>
                  </a:rPr>
                  <a:t>1.2.2 	</a:t>
                </a:r>
                <a:r>
                  <a:rPr lang="en-US" altLang="en-US" sz="1900" dirty="0"/>
                  <a:t>Determine the intersection of </a:t>
                </a:r>
                <a14:m>
                  <m:oMath xmlns:m="http://schemas.openxmlformats.org/officeDocument/2006/math">
                    <m:sSub>
                      <m:sSubPr>
                        <m:ctrlPr>
                          <a:rPr lang="en-US" altLang="en-US" sz="1900" i="1">
                            <a:latin typeface="Cambria Math" panose="02040503050406030204" pitchFamily="18" charset="0"/>
                          </a:rPr>
                        </m:ctrlPr>
                      </m:sSubPr>
                      <m:e>
                        <m:r>
                          <a:rPr lang="en-US" altLang="en-US" sz="1900" i="1">
                            <a:latin typeface="Cambria Math" panose="02040503050406030204" pitchFamily="18" charset="0"/>
                          </a:rPr>
                          <m:t>h</m:t>
                        </m:r>
                        <m:r>
                          <a:rPr lang="en-US" altLang="en-US" sz="1900" i="1">
                            <a:latin typeface="Cambria Math" panose="02040503050406030204" pitchFamily="18" charset="0"/>
                          </a:rPr>
                          <m:t>(</m:t>
                        </m:r>
                        <m:r>
                          <a:rPr lang="en-US" altLang="en-US" sz="1900" i="1">
                            <a:latin typeface="Cambria Math" panose="02040503050406030204" pitchFamily="18" charset="0"/>
                          </a:rPr>
                          <m:t>𝑝</m:t>
                        </m:r>
                      </m:e>
                      <m:sub>
                        <m:r>
                          <a:rPr lang="en-US" altLang="en-US" sz="1900" i="1">
                            <a:latin typeface="Cambria Math" panose="02040503050406030204" pitchFamily="18" charset="0"/>
                          </a:rPr>
                          <m:t>𝑗</m:t>
                        </m:r>
                      </m:sub>
                    </m:sSub>
                    <m:r>
                      <a:rPr lang="en-US" altLang="en-US" sz="1900" i="1">
                        <a:latin typeface="Cambria Math" panose="02040503050406030204" pitchFamily="18" charset="0"/>
                      </a:rPr>
                      <m:t>,</m:t>
                    </m:r>
                    <m:sSub>
                      <m:sSubPr>
                        <m:ctrlPr>
                          <a:rPr lang="en-US" altLang="en-US" sz="1900" i="1">
                            <a:latin typeface="Cambria Math" panose="02040503050406030204" pitchFamily="18" charset="0"/>
                          </a:rPr>
                        </m:ctrlPr>
                      </m:sSubPr>
                      <m:e>
                        <m:r>
                          <a:rPr lang="en-US" altLang="en-US" sz="1900" i="1">
                            <a:latin typeface="Cambria Math" panose="02040503050406030204" pitchFamily="18" charset="0"/>
                          </a:rPr>
                          <m:t>𝑝</m:t>
                        </m:r>
                      </m:e>
                      <m:sub>
                        <m:r>
                          <a:rPr lang="en-US" altLang="en-US" sz="1900" i="1">
                            <a:latin typeface="Cambria Math" panose="02040503050406030204" pitchFamily="18" charset="0"/>
                          </a:rPr>
                          <m:t>𝑖</m:t>
                        </m:r>
                      </m:sub>
                    </m:sSub>
                    <m:r>
                      <a:rPr lang="en-US" altLang="en-US" sz="1900" i="1">
                        <a:latin typeface="Cambria Math" panose="02040503050406030204" pitchFamily="18" charset="0"/>
                      </a:rPr>
                      <m:t>)</m:t>
                    </m:r>
                  </m:oMath>
                </a14:m>
                <a:r>
                  <a:rPr lang="en-US" altLang="en-US" sz="1900" dirty="0"/>
                  <a:t> with </a:t>
                </a:r>
                <a14:m>
                  <m:oMath xmlns:m="http://schemas.openxmlformats.org/officeDocument/2006/math">
                    <m:r>
                      <a:rPr lang="en-US" altLang="en-US" sz="1900" i="1">
                        <a:latin typeface="Cambria Math" panose="02040503050406030204" pitchFamily="18" charset="0"/>
                      </a:rPr>
                      <m:t>𝑉𝑜𝑟</m:t>
                    </m:r>
                    <m:r>
                      <a:rPr lang="en-US" altLang="en-US" sz="1900" i="1">
                        <a:latin typeface="Cambria Math" panose="02040503050406030204" pitchFamily="18" charset="0"/>
                      </a:rPr>
                      <m:t>(</m:t>
                    </m:r>
                    <m:sSub>
                      <m:sSubPr>
                        <m:ctrlPr>
                          <a:rPr lang="en-US" altLang="en-US" sz="1900" i="1">
                            <a:latin typeface="Cambria Math" panose="02040503050406030204" pitchFamily="18" charset="0"/>
                          </a:rPr>
                        </m:ctrlPr>
                      </m:sSubPr>
                      <m:e>
                        <m:r>
                          <a:rPr lang="en-US" altLang="en-US" sz="1900" i="1">
                            <a:latin typeface="Cambria Math" panose="02040503050406030204" pitchFamily="18" charset="0"/>
                          </a:rPr>
                          <m:t>𝑝</m:t>
                        </m:r>
                      </m:e>
                      <m:sub>
                        <m:r>
                          <a:rPr lang="en-US" altLang="en-US" sz="1900" i="1">
                            <a:latin typeface="Cambria Math" panose="02040503050406030204" pitchFamily="18" charset="0"/>
                          </a:rPr>
                          <m:t>𝑖</m:t>
                        </m:r>
                      </m:sub>
                    </m:sSub>
                    <m:r>
                      <a:rPr lang="en-US" altLang="en-US" sz="1900" i="1">
                        <a:latin typeface="Cambria Math" panose="02040503050406030204" pitchFamily="18" charset="0"/>
                      </a:rPr>
                      <m:t>)</m:t>
                    </m:r>
                  </m:oMath>
                </a14:m>
                <a:r>
                  <a:rPr lang="en-US" altLang="en-US" sz="1900" dirty="0"/>
                  <a:t> and update 	</a:t>
                </a:r>
                <a14:m>
                  <m:oMath xmlns:m="http://schemas.openxmlformats.org/officeDocument/2006/math">
                    <m:r>
                      <a:rPr lang="en-US" altLang="en-US" sz="1900" i="1">
                        <a:latin typeface="Cambria Math" panose="02040503050406030204" pitchFamily="18" charset="0"/>
                      </a:rPr>
                      <m:t>𝑉𝑜𝑟</m:t>
                    </m:r>
                    <m:r>
                      <a:rPr lang="en-US" altLang="en-US" sz="1900" i="1">
                        <a:latin typeface="Cambria Math" panose="02040503050406030204" pitchFamily="18" charset="0"/>
                      </a:rPr>
                      <m:t>(</m:t>
                    </m:r>
                    <m:sSub>
                      <m:sSubPr>
                        <m:ctrlPr>
                          <a:rPr lang="en-US" altLang="en-US" sz="1900" i="1">
                            <a:latin typeface="Cambria Math" panose="02040503050406030204" pitchFamily="18" charset="0"/>
                          </a:rPr>
                        </m:ctrlPr>
                      </m:sSubPr>
                      <m:e>
                        <m:r>
                          <a:rPr lang="en-US" altLang="en-US" sz="1900" i="1">
                            <a:latin typeface="Cambria Math" panose="02040503050406030204" pitchFamily="18" charset="0"/>
                          </a:rPr>
                          <m:t>𝑝</m:t>
                        </m:r>
                      </m:e>
                      <m:sub>
                        <m:r>
                          <a:rPr lang="en-US" altLang="en-US" sz="1900" i="1">
                            <a:latin typeface="Cambria Math" panose="02040503050406030204" pitchFamily="18" charset="0"/>
                          </a:rPr>
                          <m:t>𝑖</m:t>
                        </m:r>
                      </m:sub>
                    </m:sSub>
                    <m:r>
                      <a:rPr lang="en-US" altLang="en-US" sz="1900" i="1">
                        <a:latin typeface="Cambria Math" panose="02040503050406030204" pitchFamily="18" charset="0"/>
                      </a:rPr>
                      <m:t>)</m:t>
                    </m:r>
                  </m:oMath>
                </a14:m>
                <a:endParaRPr lang="en-US" altLang="en-US" sz="1900" dirty="0"/>
              </a:p>
              <a:p>
                <a:pPr marL="914400" lvl="2" indent="0">
                  <a:spcAft>
                    <a:spcPts val="1200"/>
                  </a:spcAft>
                  <a:buNone/>
                </a:pPr>
                <a:endParaRPr lang="en-US" altLang="en-US" sz="1900" dirty="0"/>
              </a:p>
            </p:txBody>
          </p:sp>
        </mc:Choice>
        <mc:Fallback xmlns="">
          <p:sp>
            <p:nvSpPr>
              <p:cNvPr id="3" name="Rectangle 3"/>
              <p:cNvSpPr txBox="1">
                <a:spLocks noRot="1" noChangeAspect="1" noMove="1" noResize="1" noEditPoints="1" noAdjustHandles="1" noChangeArrowheads="1" noChangeShapeType="1" noTextEdit="1"/>
              </p:cNvSpPr>
              <p:nvPr/>
            </p:nvSpPr>
            <p:spPr>
              <a:xfrm>
                <a:off x="651152" y="755782"/>
                <a:ext cx="11107884" cy="2489926"/>
              </a:xfrm>
              <a:prstGeom prst="rect">
                <a:avLst/>
              </a:prstGeom>
              <a:blipFill rotWithShape="0">
                <a:blip r:embed="rId2"/>
                <a:stretch>
                  <a:fillRect l="-549" t="-3922" r="-55"/>
                </a:stretch>
              </a:blipFill>
            </p:spPr>
            <p:txBody>
              <a:bodyPr/>
              <a:lstStyle/>
              <a:p>
                <a:r>
                  <a:rPr lang="en-US">
                    <a:noFill/>
                  </a:rPr>
                  <a:t> </a:t>
                </a:r>
              </a:p>
            </p:txBody>
          </p:sp>
        </mc:Fallback>
      </mc:AlternateContent>
      <p:sp>
        <p:nvSpPr>
          <p:cNvPr id="10" name="AutoShape 16"/>
          <p:cNvSpPr>
            <a:spLocks noChangeArrowheads="1"/>
          </p:cNvSpPr>
          <p:nvPr/>
        </p:nvSpPr>
        <p:spPr bwMode="auto">
          <a:xfrm rot="19800000">
            <a:off x="5522475" y="3564175"/>
            <a:ext cx="2412761" cy="2773448"/>
          </a:xfrm>
          <a:prstGeom prst="triangle">
            <a:avLst>
              <a:gd name="adj" fmla="val 68838"/>
            </a:avLst>
          </a:prstGeom>
          <a:solidFill>
            <a:srgbClr val="D3A9BF"/>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1" name="Oval 5"/>
          <p:cNvSpPr>
            <a:spLocks noChangeArrowheads="1"/>
          </p:cNvSpPr>
          <p:nvPr/>
        </p:nvSpPr>
        <p:spPr bwMode="auto">
          <a:xfrm>
            <a:off x="5844061" y="4642367"/>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2" name="Oval 6"/>
          <p:cNvSpPr>
            <a:spLocks noChangeArrowheads="1"/>
          </p:cNvSpPr>
          <p:nvPr/>
        </p:nvSpPr>
        <p:spPr bwMode="auto">
          <a:xfrm>
            <a:off x="6758461" y="4642367"/>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3" name="Line 7"/>
          <p:cNvSpPr>
            <a:spLocks noChangeShapeType="1"/>
          </p:cNvSpPr>
          <p:nvPr/>
        </p:nvSpPr>
        <p:spPr bwMode="auto">
          <a:xfrm>
            <a:off x="5920261" y="4718567"/>
            <a:ext cx="9144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Line 8"/>
          <p:cNvSpPr>
            <a:spLocks noChangeShapeType="1"/>
          </p:cNvSpPr>
          <p:nvPr/>
        </p:nvSpPr>
        <p:spPr bwMode="auto">
          <a:xfrm flipH="1">
            <a:off x="6382152" y="3058640"/>
            <a:ext cx="32113" cy="3883457"/>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Oval 9"/>
          <p:cNvSpPr>
            <a:spLocks noChangeArrowheads="1"/>
          </p:cNvSpPr>
          <p:nvPr/>
        </p:nvSpPr>
        <p:spPr bwMode="auto">
          <a:xfrm>
            <a:off x="7555652" y="383935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6" name="Line 10"/>
          <p:cNvSpPr>
            <a:spLocks noChangeShapeType="1"/>
          </p:cNvSpPr>
          <p:nvPr/>
        </p:nvSpPr>
        <p:spPr bwMode="auto">
          <a:xfrm rot="18900000" flipV="1">
            <a:off x="6660960" y="4362343"/>
            <a:ext cx="1049903" cy="412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13"/>
          <p:cNvSpPr>
            <a:spLocks noChangeShapeType="1"/>
          </p:cNvSpPr>
          <p:nvPr/>
        </p:nvSpPr>
        <p:spPr bwMode="auto">
          <a:xfrm>
            <a:off x="6072661" y="3171567"/>
            <a:ext cx="3098800" cy="307340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619822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51152" y="1"/>
            <a:ext cx="9583971" cy="755780"/>
          </a:xfrm>
        </p:spPr>
        <p:txBody>
          <a:bodyPr>
            <a:normAutofit/>
          </a:bodyPr>
          <a:lstStyle/>
          <a:p>
            <a:r>
              <a:rPr lang="en-US" sz="3600" dirty="0"/>
              <a:t>Naïve Algorithm Examples</a:t>
            </a:r>
          </a:p>
        </p:txBody>
      </p:sp>
      <mc:AlternateContent xmlns:mc="http://schemas.openxmlformats.org/markup-compatibility/2006" xmlns:a14="http://schemas.microsoft.com/office/drawing/2010/main">
        <mc:Choice Requires="a14">
          <p:sp>
            <p:nvSpPr>
              <p:cNvPr id="3" name="Rectangle 3"/>
              <p:cNvSpPr txBox="1">
                <a:spLocks noChangeArrowheads="1"/>
              </p:cNvSpPr>
              <p:nvPr/>
            </p:nvSpPr>
            <p:spPr>
              <a:xfrm>
                <a:off x="651152" y="755782"/>
                <a:ext cx="11107884" cy="248992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ct val="30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9pPr>
              </a:lstStyle>
              <a:p>
                <a:pPr marL="457200" indent="-457200">
                  <a:spcBef>
                    <a:spcPts val="600"/>
                  </a:spcBef>
                  <a:spcAft>
                    <a:spcPts val="600"/>
                  </a:spcAft>
                  <a:buFont typeface="+mj-lt"/>
                  <a:buAutoNum type="arabicPeriod"/>
                </a:pPr>
                <a:r>
                  <a:rPr lang="en-US" altLang="en-US" sz="1900" b="1" dirty="0"/>
                  <a:t>For</a:t>
                </a:r>
                <a:r>
                  <a:rPr lang="en-US" altLang="en-US" sz="1900" dirty="0"/>
                  <a:t> all sites </a:t>
                </a:r>
                <a14:m>
                  <m:oMath xmlns:m="http://schemas.openxmlformats.org/officeDocument/2006/math">
                    <m:sSub>
                      <m:sSubPr>
                        <m:ctrlPr>
                          <a:rPr lang="en-US" altLang="en-US" sz="1900" b="0" i="1" smtClean="0">
                            <a:latin typeface="Cambria Math" panose="02040503050406030204" pitchFamily="18" charset="0"/>
                          </a:rPr>
                        </m:ctrlPr>
                      </m:sSubPr>
                      <m:e>
                        <m:r>
                          <a:rPr lang="en-US" altLang="en-US" sz="1900" b="0" i="1" smtClean="0">
                            <a:latin typeface="Cambria Math" panose="02040503050406030204" pitchFamily="18" charset="0"/>
                          </a:rPr>
                          <m:t>𝑝</m:t>
                        </m:r>
                      </m:e>
                      <m:sub>
                        <m:r>
                          <a:rPr lang="en-US" altLang="en-US" sz="1900" b="0" i="1" smtClean="0">
                            <a:latin typeface="Cambria Math" panose="02040503050406030204" pitchFamily="18" charset="0"/>
                          </a:rPr>
                          <m:t>𝑖</m:t>
                        </m:r>
                      </m:sub>
                    </m:sSub>
                    <m:r>
                      <a:rPr lang="en-US" altLang="en-US" sz="1900" b="0" i="1" smtClean="0">
                        <a:latin typeface="Cambria Math" panose="02040503050406030204" pitchFamily="18" charset="0"/>
                      </a:rPr>
                      <m:t>∈</m:t>
                    </m:r>
                    <m:r>
                      <a:rPr lang="en-US" altLang="en-US" sz="1900" b="0" i="1" smtClean="0">
                        <a:latin typeface="Cambria Math" panose="02040503050406030204" pitchFamily="18" charset="0"/>
                      </a:rPr>
                      <m:t>𝑃</m:t>
                    </m:r>
                  </m:oMath>
                </a14:m>
                <a:r>
                  <a:rPr lang="en-US" altLang="en-US" sz="1900" i="1" dirty="0"/>
                  <a:t> </a:t>
                </a:r>
                <a:r>
                  <a:rPr lang="en-US" altLang="en-US" sz="1900" b="1" i="1" dirty="0"/>
                  <a:t>do</a:t>
                </a:r>
                <a:r>
                  <a:rPr lang="en-US" altLang="en-US" sz="1900" i="1" dirty="0"/>
                  <a:t> </a:t>
                </a:r>
              </a:p>
              <a:p>
                <a:pPr marL="457200" lvl="1" indent="0">
                  <a:spcBef>
                    <a:spcPts val="600"/>
                  </a:spcBef>
                  <a:spcAft>
                    <a:spcPts val="600"/>
                  </a:spcAft>
                  <a:buNone/>
                </a:pPr>
                <a:r>
                  <a:rPr lang="en-US" altLang="en-US" sz="1900" i="1" dirty="0">
                    <a:solidFill>
                      <a:schemeClr val="accent2"/>
                    </a:solidFill>
                  </a:rPr>
                  <a:t>1.1</a:t>
                </a:r>
                <a:r>
                  <a:rPr lang="en-US" altLang="en-US" sz="1900" i="1" dirty="0"/>
                  <a:t> Initialize a data structure </a:t>
                </a:r>
                <a14:m>
                  <m:oMath xmlns:m="http://schemas.openxmlformats.org/officeDocument/2006/math">
                    <m:sSub>
                      <m:sSubPr>
                        <m:ctrlPr>
                          <a:rPr lang="en-US" altLang="en-US" sz="1900" i="1" smtClean="0">
                            <a:latin typeface="Cambria Math" panose="02040503050406030204" pitchFamily="18" charset="0"/>
                          </a:rPr>
                        </m:ctrlPr>
                      </m:sSubPr>
                      <m:e>
                        <m:r>
                          <a:rPr lang="en-US" altLang="en-US" sz="1900" b="0" i="1" smtClean="0">
                            <a:latin typeface="Cambria Math" panose="02040503050406030204" pitchFamily="18" charset="0"/>
                          </a:rPr>
                          <m:t>𝑉𝑜𝑟</m:t>
                        </m:r>
                        <m:r>
                          <a:rPr lang="en-US" altLang="en-US" sz="1900" b="0" i="1" smtClean="0">
                            <a:latin typeface="Cambria Math" panose="02040503050406030204" pitchFamily="18" charset="0"/>
                          </a:rPr>
                          <m:t>(</m:t>
                        </m:r>
                        <m:sSub>
                          <m:sSubPr>
                            <m:ctrlPr>
                              <a:rPr lang="en-US" altLang="en-US" sz="1900" b="0" i="1" smtClean="0">
                                <a:latin typeface="Cambria Math" panose="02040503050406030204" pitchFamily="18" charset="0"/>
                              </a:rPr>
                            </m:ctrlPr>
                          </m:sSubPr>
                          <m:e>
                            <m:r>
                              <a:rPr lang="en-US" altLang="en-US" sz="1900" b="0" i="1" smtClean="0">
                                <a:latin typeface="Cambria Math" panose="02040503050406030204" pitchFamily="18" charset="0"/>
                              </a:rPr>
                              <m:t>𝑝</m:t>
                            </m:r>
                          </m:e>
                          <m:sub>
                            <m:r>
                              <a:rPr lang="en-US" altLang="en-US" sz="1900" b="0" i="1" smtClean="0">
                                <a:latin typeface="Cambria Math" panose="02040503050406030204" pitchFamily="18" charset="0"/>
                              </a:rPr>
                              <m:t>𝑖</m:t>
                            </m:r>
                          </m:sub>
                        </m:sSub>
                        <m:r>
                          <a:rPr lang="en-US" altLang="en-US" sz="1900" b="0" i="1" smtClean="0">
                            <a:latin typeface="Cambria Math" panose="02040503050406030204" pitchFamily="18" charset="0"/>
                          </a:rPr>
                          <m:t>)</m:t>
                        </m:r>
                      </m:e>
                      <m:sub/>
                    </m:sSub>
                  </m:oMath>
                </a14:m>
                <a:r>
                  <a:rPr lang="en-US" altLang="en-US" sz="1900" i="1" dirty="0"/>
                  <a:t>(doubly linked list) to store the boundary of 	</a:t>
                </a:r>
                <a:r>
                  <a:rPr lang="en-US" altLang="en-US" sz="1900" i="1" dirty="0" err="1"/>
                  <a:t>voronoi</a:t>
                </a:r>
                <a:r>
                  <a:rPr lang="en-US" altLang="en-US" sz="1900" i="1" dirty="0"/>
                  <a:t> cell of </a:t>
                </a:r>
                <a14:m>
                  <m:oMath xmlns:m="http://schemas.openxmlformats.org/officeDocument/2006/math">
                    <m:sSub>
                      <m:sSubPr>
                        <m:ctrlPr>
                          <a:rPr lang="en-US" altLang="en-US" sz="1900" i="1">
                            <a:latin typeface="Cambria Math" panose="02040503050406030204" pitchFamily="18" charset="0"/>
                          </a:rPr>
                        </m:ctrlPr>
                      </m:sSubPr>
                      <m:e>
                        <m:r>
                          <a:rPr lang="en-US" altLang="en-US" sz="1900" i="1">
                            <a:latin typeface="Cambria Math" panose="02040503050406030204" pitchFamily="18" charset="0"/>
                          </a:rPr>
                          <m:t>𝑝</m:t>
                        </m:r>
                      </m:e>
                      <m:sub>
                        <m:r>
                          <a:rPr lang="en-US" altLang="en-US" sz="1900" i="1">
                            <a:latin typeface="Cambria Math" panose="02040503050406030204" pitchFamily="18" charset="0"/>
                          </a:rPr>
                          <m:t>𝑖</m:t>
                        </m:r>
                      </m:sub>
                    </m:sSub>
                  </m:oMath>
                </a14:m>
                <a:endParaRPr lang="en-US" altLang="en-US" sz="1900" i="1" dirty="0"/>
              </a:p>
              <a:p>
                <a:pPr marL="457200" lvl="1" indent="0">
                  <a:spcBef>
                    <a:spcPts val="600"/>
                  </a:spcBef>
                  <a:spcAft>
                    <a:spcPts val="600"/>
                  </a:spcAft>
                  <a:buNone/>
                </a:pPr>
                <a:r>
                  <a:rPr lang="en-US" altLang="en-US" sz="1900" i="1" dirty="0">
                    <a:solidFill>
                      <a:schemeClr val="accent2"/>
                    </a:solidFill>
                  </a:rPr>
                  <a:t>1.2</a:t>
                </a:r>
                <a:r>
                  <a:rPr lang="en-US" altLang="en-US" sz="1900" i="1" dirty="0"/>
                  <a:t> </a:t>
                </a:r>
                <a:r>
                  <a:rPr lang="en-US" altLang="en-US" sz="1900" b="1" i="1" dirty="0"/>
                  <a:t>For</a:t>
                </a:r>
                <a:r>
                  <a:rPr lang="en-US" altLang="en-US" sz="1900" i="1" dirty="0"/>
                  <a:t> sites  </a:t>
                </a:r>
                <a14:m>
                  <m:oMath xmlns:m="http://schemas.openxmlformats.org/officeDocument/2006/math">
                    <m:sSub>
                      <m:sSubPr>
                        <m:ctrlPr>
                          <a:rPr lang="en-US" altLang="en-US" sz="1900" b="0" i="1" smtClean="0">
                            <a:latin typeface="Cambria Math" panose="02040503050406030204" pitchFamily="18" charset="0"/>
                          </a:rPr>
                        </m:ctrlPr>
                      </m:sSubPr>
                      <m:e>
                        <m:r>
                          <a:rPr lang="en-US" altLang="en-US" sz="1900" b="0" i="1" smtClean="0">
                            <a:latin typeface="Cambria Math" panose="02040503050406030204" pitchFamily="18" charset="0"/>
                          </a:rPr>
                          <m:t>𝑝</m:t>
                        </m:r>
                      </m:e>
                      <m:sub>
                        <m:r>
                          <a:rPr lang="en-US" altLang="en-US" sz="1900" b="0" i="1" smtClean="0">
                            <a:latin typeface="Cambria Math" panose="02040503050406030204" pitchFamily="18" charset="0"/>
                          </a:rPr>
                          <m:t>𝑗</m:t>
                        </m:r>
                      </m:sub>
                    </m:sSub>
                    <m:r>
                      <a:rPr lang="en-US" altLang="en-US" sz="1900" b="0" i="1" smtClean="0">
                        <a:latin typeface="Cambria Math" panose="02040503050406030204" pitchFamily="18" charset="0"/>
                      </a:rPr>
                      <m:t>≠</m:t>
                    </m:r>
                    <m:sSub>
                      <m:sSubPr>
                        <m:ctrlPr>
                          <a:rPr lang="en-US" altLang="en-US" sz="1900" b="0" i="1" smtClean="0">
                            <a:latin typeface="Cambria Math" panose="02040503050406030204" pitchFamily="18" charset="0"/>
                          </a:rPr>
                        </m:ctrlPr>
                      </m:sSubPr>
                      <m:e>
                        <m:r>
                          <a:rPr lang="en-US" altLang="en-US" sz="1900" b="0" i="1" smtClean="0">
                            <a:latin typeface="Cambria Math" panose="02040503050406030204" pitchFamily="18" charset="0"/>
                          </a:rPr>
                          <m:t>𝑝</m:t>
                        </m:r>
                      </m:e>
                      <m:sub>
                        <m:r>
                          <a:rPr lang="en-US" altLang="en-US" sz="1900" b="0" i="1" smtClean="0">
                            <a:latin typeface="Cambria Math" panose="02040503050406030204" pitchFamily="18" charset="0"/>
                          </a:rPr>
                          <m:t>𝑖</m:t>
                        </m:r>
                      </m:sub>
                    </m:sSub>
                    <m:r>
                      <a:rPr lang="en-US" altLang="en-US" sz="1900" b="0" i="1" smtClean="0">
                        <a:latin typeface="Cambria Math" panose="02040503050406030204" pitchFamily="18" charset="0"/>
                      </a:rPr>
                      <m:t> </m:t>
                    </m:r>
                  </m:oMath>
                </a14:m>
                <a:r>
                  <a:rPr lang="en-US" altLang="en-US" sz="1900" dirty="0"/>
                  <a:t> </a:t>
                </a:r>
                <a:r>
                  <a:rPr lang="en-US" altLang="en-US" sz="1900" b="1" dirty="0"/>
                  <a:t>do</a:t>
                </a:r>
              </a:p>
              <a:p>
                <a:pPr marL="914400" lvl="2" indent="0">
                  <a:spcBef>
                    <a:spcPts val="600"/>
                  </a:spcBef>
                  <a:spcAft>
                    <a:spcPts val="600"/>
                  </a:spcAft>
                  <a:buNone/>
                </a:pPr>
                <a:r>
                  <a:rPr lang="en-US" altLang="en-US" sz="1900" dirty="0">
                    <a:solidFill>
                      <a:schemeClr val="accent2"/>
                    </a:solidFill>
                  </a:rPr>
                  <a:t>1.2.1</a:t>
                </a:r>
                <a:r>
                  <a:rPr lang="en-US" altLang="en-US" sz="1900" dirty="0"/>
                  <a:t>   Construct the half plane </a:t>
                </a:r>
                <a14:m>
                  <m:oMath xmlns:m="http://schemas.openxmlformats.org/officeDocument/2006/math">
                    <m:sSub>
                      <m:sSubPr>
                        <m:ctrlPr>
                          <a:rPr lang="en-US" altLang="en-US" sz="1900" i="1">
                            <a:latin typeface="Cambria Math" panose="02040503050406030204" pitchFamily="18" charset="0"/>
                          </a:rPr>
                        </m:ctrlPr>
                      </m:sSubPr>
                      <m:e>
                        <m:r>
                          <a:rPr lang="en-US" altLang="en-US" sz="1900" b="0" i="1" smtClean="0">
                            <a:latin typeface="Cambria Math" panose="02040503050406030204" pitchFamily="18" charset="0"/>
                          </a:rPr>
                          <m:t>h</m:t>
                        </m:r>
                        <m:r>
                          <a:rPr lang="en-US" altLang="en-US" sz="1900" b="0" i="1" smtClean="0">
                            <a:latin typeface="Cambria Math" panose="02040503050406030204" pitchFamily="18" charset="0"/>
                          </a:rPr>
                          <m:t>(</m:t>
                        </m:r>
                        <m:r>
                          <a:rPr lang="en-US" altLang="en-US" sz="1900" i="1">
                            <a:latin typeface="Cambria Math" panose="02040503050406030204" pitchFamily="18" charset="0"/>
                          </a:rPr>
                          <m:t>𝑝</m:t>
                        </m:r>
                      </m:e>
                      <m:sub>
                        <m:r>
                          <a:rPr lang="en-US" altLang="en-US" sz="1900" i="1">
                            <a:latin typeface="Cambria Math" panose="02040503050406030204" pitchFamily="18" charset="0"/>
                          </a:rPr>
                          <m:t>𝑗</m:t>
                        </m:r>
                      </m:sub>
                    </m:sSub>
                    <m:r>
                      <a:rPr lang="en-US" altLang="en-US" sz="1900" b="0" i="1" smtClean="0">
                        <a:latin typeface="Cambria Math" panose="02040503050406030204" pitchFamily="18" charset="0"/>
                      </a:rPr>
                      <m:t>,</m:t>
                    </m:r>
                    <m:sSub>
                      <m:sSubPr>
                        <m:ctrlPr>
                          <a:rPr lang="en-US" altLang="en-US" sz="1900" i="1">
                            <a:latin typeface="Cambria Math" panose="02040503050406030204" pitchFamily="18" charset="0"/>
                          </a:rPr>
                        </m:ctrlPr>
                      </m:sSubPr>
                      <m:e>
                        <m:r>
                          <a:rPr lang="en-US" altLang="en-US" sz="1900" i="1">
                            <a:latin typeface="Cambria Math" panose="02040503050406030204" pitchFamily="18" charset="0"/>
                          </a:rPr>
                          <m:t>𝑝</m:t>
                        </m:r>
                      </m:e>
                      <m:sub>
                        <m:r>
                          <a:rPr lang="en-US" altLang="en-US" sz="1900" i="1">
                            <a:latin typeface="Cambria Math" panose="02040503050406030204" pitchFamily="18" charset="0"/>
                          </a:rPr>
                          <m:t>𝑖</m:t>
                        </m:r>
                      </m:sub>
                    </m:sSub>
                    <m:r>
                      <a:rPr lang="en-US" altLang="en-US" sz="1900" b="0" i="1" smtClean="0">
                        <a:latin typeface="Cambria Math" panose="02040503050406030204" pitchFamily="18" charset="0"/>
                      </a:rPr>
                      <m:t>)</m:t>
                    </m:r>
                  </m:oMath>
                </a14:m>
                <a:r>
                  <a:rPr lang="en-US" altLang="en-US" sz="1900" dirty="0"/>
                  <a:t> corresponding to the perpendicular bisector   	of the line segment </a:t>
                </a:r>
                <a14:m>
                  <m:oMath xmlns:m="http://schemas.openxmlformats.org/officeDocument/2006/math">
                    <m:sSub>
                      <m:sSubPr>
                        <m:ctrlPr>
                          <a:rPr lang="en-US" altLang="en-US" sz="1900" i="1">
                            <a:latin typeface="Cambria Math" panose="02040503050406030204" pitchFamily="18" charset="0"/>
                          </a:rPr>
                        </m:ctrlPr>
                      </m:sSubPr>
                      <m:e>
                        <m:r>
                          <a:rPr lang="en-US" altLang="en-US" sz="1900" i="1">
                            <a:latin typeface="Cambria Math" panose="02040503050406030204" pitchFamily="18" charset="0"/>
                          </a:rPr>
                          <m:t>𝑝</m:t>
                        </m:r>
                      </m:e>
                      <m:sub>
                        <m:r>
                          <a:rPr lang="en-US" altLang="en-US" sz="1900" i="1">
                            <a:latin typeface="Cambria Math" panose="02040503050406030204" pitchFamily="18" charset="0"/>
                          </a:rPr>
                          <m:t>𝑗</m:t>
                        </m:r>
                      </m:sub>
                    </m:sSub>
                    <m:sSub>
                      <m:sSubPr>
                        <m:ctrlPr>
                          <a:rPr lang="en-US" altLang="en-US" sz="1900" i="1">
                            <a:latin typeface="Cambria Math" panose="02040503050406030204" pitchFamily="18" charset="0"/>
                          </a:rPr>
                        </m:ctrlPr>
                      </m:sSubPr>
                      <m:e>
                        <m:r>
                          <a:rPr lang="en-US" altLang="en-US" sz="1900" i="1">
                            <a:latin typeface="Cambria Math" panose="02040503050406030204" pitchFamily="18" charset="0"/>
                          </a:rPr>
                          <m:t>𝑝</m:t>
                        </m:r>
                      </m:e>
                      <m:sub>
                        <m:r>
                          <a:rPr lang="en-US" altLang="en-US" sz="1900" i="1">
                            <a:latin typeface="Cambria Math" panose="02040503050406030204" pitchFamily="18" charset="0"/>
                          </a:rPr>
                          <m:t>𝑖</m:t>
                        </m:r>
                      </m:sub>
                    </m:sSub>
                  </m:oMath>
                </a14:m>
                <a:endParaRPr lang="en-US" altLang="en-US" sz="1900" dirty="0"/>
              </a:p>
              <a:p>
                <a:pPr marL="914400" lvl="2" indent="0">
                  <a:spcBef>
                    <a:spcPts val="600"/>
                  </a:spcBef>
                  <a:spcAft>
                    <a:spcPts val="600"/>
                  </a:spcAft>
                  <a:buNone/>
                </a:pPr>
                <a:r>
                  <a:rPr lang="en-US" altLang="en-US" sz="1900" dirty="0">
                    <a:solidFill>
                      <a:schemeClr val="accent2"/>
                    </a:solidFill>
                  </a:rPr>
                  <a:t>1.2.2 	</a:t>
                </a:r>
                <a:r>
                  <a:rPr lang="en-US" altLang="en-US" sz="1900" dirty="0"/>
                  <a:t>Determine the intersection of </a:t>
                </a:r>
                <a14:m>
                  <m:oMath xmlns:m="http://schemas.openxmlformats.org/officeDocument/2006/math">
                    <m:sSub>
                      <m:sSubPr>
                        <m:ctrlPr>
                          <a:rPr lang="en-US" altLang="en-US" sz="1900" i="1">
                            <a:latin typeface="Cambria Math" panose="02040503050406030204" pitchFamily="18" charset="0"/>
                          </a:rPr>
                        </m:ctrlPr>
                      </m:sSubPr>
                      <m:e>
                        <m:r>
                          <a:rPr lang="en-US" altLang="en-US" sz="1900" i="1">
                            <a:latin typeface="Cambria Math" panose="02040503050406030204" pitchFamily="18" charset="0"/>
                          </a:rPr>
                          <m:t>h</m:t>
                        </m:r>
                        <m:r>
                          <a:rPr lang="en-US" altLang="en-US" sz="1900" i="1">
                            <a:latin typeface="Cambria Math" panose="02040503050406030204" pitchFamily="18" charset="0"/>
                          </a:rPr>
                          <m:t>(</m:t>
                        </m:r>
                        <m:r>
                          <a:rPr lang="en-US" altLang="en-US" sz="1900" i="1">
                            <a:latin typeface="Cambria Math" panose="02040503050406030204" pitchFamily="18" charset="0"/>
                          </a:rPr>
                          <m:t>𝑝</m:t>
                        </m:r>
                      </m:e>
                      <m:sub>
                        <m:r>
                          <a:rPr lang="en-US" altLang="en-US" sz="1900" i="1">
                            <a:latin typeface="Cambria Math" panose="02040503050406030204" pitchFamily="18" charset="0"/>
                          </a:rPr>
                          <m:t>𝑗</m:t>
                        </m:r>
                      </m:sub>
                    </m:sSub>
                    <m:r>
                      <a:rPr lang="en-US" altLang="en-US" sz="1900" i="1">
                        <a:latin typeface="Cambria Math" panose="02040503050406030204" pitchFamily="18" charset="0"/>
                      </a:rPr>
                      <m:t>,</m:t>
                    </m:r>
                    <m:sSub>
                      <m:sSubPr>
                        <m:ctrlPr>
                          <a:rPr lang="en-US" altLang="en-US" sz="1900" i="1">
                            <a:latin typeface="Cambria Math" panose="02040503050406030204" pitchFamily="18" charset="0"/>
                          </a:rPr>
                        </m:ctrlPr>
                      </m:sSubPr>
                      <m:e>
                        <m:r>
                          <a:rPr lang="en-US" altLang="en-US" sz="1900" i="1">
                            <a:latin typeface="Cambria Math" panose="02040503050406030204" pitchFamily="18" charset="0"/>
                          </a:rPr>
                          <m:t>𝑝</m:t>
                        </m:r>
                      </m:e>
                      <m:sub>
                        <m:r>
                          <a:rPr lang="en-US" altLang="en-US" sz="1900" i="1">
                            <a:latin typeface="Cambria Math" panose="02040503050406030204" pitchFamily="18" charset="0"/>
                          </a:rPr>
                          <m:t>𝑖</m:t>
                        </m:r>
                      </m:sub>
                    </m:sSub>
                    <m:r>
                      <a:rPr lang="en-US" altLang="en-US" sz="1900" i="1">
                        <a:latin typeface="Cambria Math" panose="02040503050406030204" pitchFamily="18" charset="0"/>
                      </a:rPr>
                      <m:t>)</m:t>
                    </m:r>
                  </m:oMath>
                </a14:m>
                <a:r>
                  <a:rPr lang="en-US" altLang="en-US" sz="1900" dirty="0"/>
                  <a:t> with </a:t>
                </a:r>
                <a14:m>
                  <m:oMath xmlns:m="http://schemas.openxmlformats.org/officeDocument/2006/math">
                    <m:r>
                      <a:rPr lang="en-US" altLang="en-US" sz="1900" i="1">
                        <a:latin typeface="Cambria Math" panose="02040503050406030204" pitchFamily="18" charset="0"/>
                      </a:rPr>
                      <m:t>𝑉𝑜𝑟</m:t>
                    </m:r>
                    <m:r>
                      <a:rPr lang="en-US" altLang="en-US" sz="1900" i="1">
                        <a:latin typeface="Cambria Math" panose="02040503050406030204" pitchFamily="18" charset="0"/>
                      </a:rPr>
                      <m:t>(</m:t>
                    </m:r>
                    <m:sSub>
                      <m:sSubPr>
                        <m:ctrlPr>
                          <a:rPr lang="en-US" altLang="en-US" sz="1900" i="1">
                            <a:latin typeface="Cambria Math" panose="02040503050406030204" pitchFamily="18" charset="0"/>
                          </a:rPr>
                        </m:ctrlPr>
                      </m:sSubPr>
                      <m:e>
                        <m:r>
                          <a:rPr lang="en-US" altLang="en-US" sz="1900" i="1">
                            <a:latin typeface="Cambria Math" panose="02040503050406030204" pitchFamily="18" charset="0"/>
                          </a:rPr>
                          <m:t>𝑝</m:t>
                        </m:r>
                      </m:e>
                      <m:sub>
                        <m:r>
                          <a:rPr lang="en-US" altLang="en-US" sz="1900" i="1">
                            <a:latin typeface="Cambria Math" panose="02040503050406030204" pitchFamily="18" charset="0"/>
                          </a:rPr>
                          <m:t>𝑖</m:t>
                        </m:r>
                      </m:sub>
                    </m:sSub>
                    <m:r>
                      <a:rPr lang="en-US" altLang="en-US" sz="1900" i="1">
                        <a:latin typeface="Cambria Math" panose="02040503050406030204" pitchFamily="18" charset="0"/>
                      </a:rPr>
                      <m:t>)</m:t>
                    </m:r>
                  </m:oMath>
                </a14:m>
                <a:r>
                  <a:rPr lang="en-US" altLang="en-US" sz="1900" dirty="0"/>
                  <a:t> and update 	</a:t>
                </a:r>
                <a14:m>
                  <m:oMath xmlns:m="http://schemas.openxmlformats.org/officeDocument/2006/math">
                    <m:r>
                      <a:rPr lang="en-US" altLang="en-US" sz="1900" i="1">
                        <a:latin typeface="Cambria Math" panose="02040503050406030204" pitchFamily="18" charset="0"/>
                      </a:rPr>
                      <m:t>𝑉𝑜𝑟</m:t>
                    </m:r>
                    <m:r>
                      <a:rPr lang="en-US" altLang="en-US" sz="1900" i="1">
                        <a:latin typeface="Cambria Math" panose="02040503050406030204" pitchFamily="18" charset="0"/>
                      </a:rPr>
                      <m:t>(</m:t>
                    </m:r>
                    <m:sSub>
                      <m:sSubPr>
                        <m:ctrlPr>
                          <a:rPr lang="en-US" altLang="en-US" sz="1900" i="1">
                            <a:latin typeface="Cambria Math" panose="02040503050406030204" pitchFamily="18" charset="0"/>
                          </a:rPr>
                        </m:ctrlPr>
                      </m:sSubPr>
                      <m:e>
                        <m:r>
                          <a:rPr lang="en-US" altLang="en-US" sz="1900" i="1">
                            <a:latin typeface="Cambria Math" panose="02040503050406030204" pitchFamily="18" charset="0"/>
                          </a:rPr>
                          <m:t>𝑝</m:t>
                        </m:r>
                      </m:e>
                      <m:sub>
                        <m:r>
                          <a:rPr lang="en-US" altLang="en-US" sz="1900" i="1">
                            <a:latin typeface="Cambria Math" panose="02040503050406030204" pitchFamily="18" charset="0"/>
                          </a:rPr>
                          <m:t>𝑖</m:t>
                        </m:r>
                      </m:sub>
                    </m:sSub>
                    <m:r>
                      <a:rPr lang="en-US" altLang="en-US" sz="1900" i="1">
                        <a:latin typeface="Cambria Math" panose="02040503050406030204" pitchFamily="18" charset="0"/>
                      </a:rPr>
                      <m:t>)</m:t>
                    </m:r>
                  </m:oMath>
                </a14:m>
                <a:endParaRPr lang="en-US" altLang="en-US" sz="1900" dirty="0"/>
              </a:p>
              <a:p>
                <a:pPr marL="914400" lvl="2" indent="0">
                  <a:spcAft>
                    <a:spcPts val="1200"/>
                  </a:spcAft>
                  <a:buNone/>
                </a:pPr>
                <a:endParaRPr lang="en-US" altLang="en-US" sz="1900" dirty="0"/>
              </a:p>
            </p:txBody>
          </p:sp>
        </mc:Choice>
        <mc:Fallback xmlns="">
          <p:sp>
            <p:nvSpPr>
              <p:cNvPr id="3" name="Rectangle 3"/>
              <p:cNvSpPr txBox="1">
                <a:spLocks noRot="1" noChangeAspect="1" noMove="1" noResize="1" noEditPoints="1" noAdjustHandles="1" noChangeArrowheads="1" noChangeShapeType="1" noTextEdit="1"/>
              </p:cNvSpPr>
              <p:nvPr/>
            </p:nvSpPr>
            <p:spPr>
              <a:xfrm>
                <a:off x="651152" y="755782"/>
                <a:ext cx="11107884" cy="2489926"/>
              </a:xfrm>
              <a:prstGeom prst="rect">
                <a:avLst/>
              </a:prstGeom>
              <a:blipFill rotWithShape="0">
                <a:blip r:embed="rId2"/>
                <a:stretch>
                  <a:fillRect l="-549" t="-3922" r="-55"/>
                </a:stretch>
              </a:blipFill>
            </p:spPr>
            <p:txBody>
              <a:bodyPr/>
              <a:lstStyle/>
              <a:p>
                <a:r>
                  <a:rPr lang="en-US">
                    <a:noFill/>
                  </a:rPr>
                  <a:t> </a:t>
                </a:r>
              </a:p>
            </p:txBody>
          </p:sp>
        </mc:Fallback>
      </mc:AlternateContent>
      <p:sp>
        <p:nvSpPr>
          <p:cNvPr id="18" name="AutoShape 4"/>
          <p:cNvSpPr>
            <a:spLocks noChangeArrowheads="1"/>
          </p:cNvSpPr>
          <p:nvPr/>
        </p:nvSpPr>
        <p:spPr bwMode="auto">
          <a:xfrm rot="13500000">
            <a:off x="5592119" y="4287108"/>
            <a:ext cx="1447800" cy="1447800"/>
          </a:xfrm>
          <a:prstGeom prst="rtTriangle">
            <a:avLst/>
          </a:prstGeom>
          <a:solidFill>
            <a:srgbClr val="D3A9BF"/>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 name="Oval 5"/>
          <p:cNvSpPr>
            <a:spLocks noChangeArrowheads="1"/>
          </p:cNvSpPr>
          <p:nvPr/>
        </p:nvSpPr>
        <p:spPr bwMode="auto">
          <a:xfrm>
            <a:off x="5769919" y="4934808"/>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 name="Oval 6"/>
          <p:cNvSpPr>
            <a:spLocks noChangeArrowheads="1"/>
          </p:cNvSpPr>
          <p:nvPr/>
        </p:nvSpPr>
        <p:spPr bwMode="auto">
          <a:xfrm>
            <a:off x="6684319" y="4934808"/>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1" name="Line 7"/>
          <p:cNvSpPr>
            <a:spLocks noChangeShapeType="1"/>
          </p:cNvSpPr>
          <p:nvPr/>
        </p:nvSpPr>
        <p:spPr bwMode="auto">
          <a:xfrm>
            <a:off x="5846119" y="5011008"/>
            <a:ext cx="9144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Line 8"/>
          <p:cNvSpPr>
            <a:spLocks noChangeShapeType="1"/>
          </p:cNvSpPr>
          <p:nvPr/>
        </p:nvSpPr>
        <p:spPr bwMode="auto">
          <a:xfrm>
            <a:off x="6304477" y="3418702"/>
            <a:ext cx="24241" cy="3439298"/>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Oval 9"/>
          <p:cNvSpPr>
            <a:spLocks noChangeArrowheads="1"/>
          </p:cNvSpPr>
          <p:nvPr/>
        </p:nvSpPr>
        <p:spPr bwMode="auto">
          <a:xfrm>
            <a:off x="7293919" y="4325208"/>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4" name="Line 10"/>
          <p:cNvSpPr>
            <a:spLocks noChangeShapeType="1"/>
          </p:cNvSpPr>
          <p:nvPr/>
        </p:nvSpPr>
        <p:spPr bwMode="auto">
          <a:xfrm rot="18900000">
            <a:off x="6608119" y="4706208"/>
            <a:ext cx="9144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Oval 11"/>
          <p:cNvSpPr>
            <a:spLocks noChangeArrowheads="1"/>
          </p:cNvSpPr>
          <p:nvPr/>
        </p:nvSpPr>
        <p:spPr bwMode="auto">
          <a:xfrm rot="5400000">
            <a:off x="7343132" y="5542821"/>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6" name="Line 12"/>
          <p:cNvSpPr>
            <a:spLocks noChangeShapeType="1"/>
          </p:cNvSpPr>
          <p:nvPr/>
        </p:nvSpPr>
        <p:spPr bwMode="auto">
          <a:xfrm rot="2700000">
            <a:off x="6657332" y="5314221"/>
            <a:ext cx="9144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Line 13"/>
          <p:cNvSpPr>
            <a:spLocks noChangeShapeType="1"/>
          </p:cNvSpPr>
          <p:nvPr/>
        </p:nvSpPr>
        <p:spPr bwMode="auto">
          <a:xfrm>
            <a:off x="5769918" y="3418702"/>
            <a:ext cx="2715055" cy="2751439"/>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Line 14"/>
          <p:cNvSpPr>
            <a:spLocks noChangeShapeType="1"/>
          </p:cNvSpPr>
          <p:nvPr/>
        </p:nvSpPr>
        <p:spPr bwMode="auto">
          <a:xfrm flipH="1">
            <a:off x="5628632" y="3847070"/>
            <a:ext cx="2856341" cy="286985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683826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51152" y="1"/>
            <a:ext cx="9583971" cy="755780"/>
          </a:xfrm>
        </p:spPr>
        <p:txBody>
          <a:bodyPr>
            <a:normAutofit/>
          </a:bodyPr>
          <a:lstStyle/>
          <a:p>
            <a:r>
              <a:rPr lang="en-US" sz="3600" dirty="0"/>
              <a:t>A  Naïve Algorithm for </a:t>
            </a:r>
            <a:r>
              <a:rPr lang="en-US" sz="3600" dirty="0" err="1"/>
              <a:t>Voronoi</a:t>
            </a:r>
            <a:r>
              <a:rPr lang="en-US" sz="3600" dirty="0"/>
              <a:t> Diagrams</a:t>
            </a:r>
          </a:p>
        </p:txBody>
      </p:sp>
      <mc:AlternateContent xmlns:mc="http://schemas.openxmlformats.org/markup-compatibility/2006" xmlns:a14="http://schemas.microsoft.com/office/drawing/2010/main">
        <mc:Choice Requires="a14">
          <p:sp>
            <p:nvSpPr>
              <p:cNvPr id="3" name="Rectangle 3"/>
              <p:cNvSpPr txBox="1">
                <a:spLocks noChangeArrowheads="1"/>
              </p:cNvSpPr>
              <p:nvPr/>
            </p:nvSpPr>
            <p:spPr>
              <a:xfrm>
                <a:off x="651152" y="978243"/>
                <a:ext cx="11107884" cy="49118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ct val="30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9pPr>
              </a:lstStyle>
              <a:p>
                <a:pPr marL="0" indent="0">
                  <a:spcAft>
                    <a:spcPts val="1200"/>
                  </a:spcAft>
                  <a:buNone/>
                </a:pPr>
                <a:r>
                  <a:rPr lang="en-US" altLang="en-US" b="1" dirty="0">
                    <a:solidFill>
                      <a:srgbClr val="ED7D31"/>
                    </a:solidFill>
                  </a:rPr>
                  <a:t>Input: </a:t>
                </a:r>
                <a:r>
                  <a:rPr lang="en-US" altLang="en-US" dirty="0"/>
                  <a:t>A set </a:t>
                </a:r>
                <a:r>
                  <a:rPr lang="en-US" altLang="en-US" i="1" dirty="0"/>
                  <a:t>P of sites whose </a:t>
                </a:r>
                <a:r>
                  <a:rPr lang="en-US" altLang="en-US" i="1" dirty="0" err="1"/>
                  <a:t>voronoi</a:t>
                </a:r>
                <a:r>
                  <a:rPr lang="en-US" altLang="en-US" i="1" dirty="0"/>
                  <a:t> diagram has to be constructed.</a:t>
                </a:r>
                <a:endParaRPr lang="en-US" altLang="en-US" dirty="0"/>
              </a:p>
              <a:p>
                <a:pPr marL="457200" indent="-457200">
                  <a:spcBef>
                    <a:spcPts val="600"/>
                  </a:spcBef>
                  <a:spcAft>
                    <a:spcPts val="600"/>
                  </a:spcAft>
                  <a:buFont typeface="+mj-lt"/>
                  <a:buAutoNum type="arabicPeriod"/>
                </a:pPr>
                <a:r>
                  <a:rPr lang="en-US" altLang="en-US" b="1" dirty="0">
                    <a:solidFill>
                      <a:srgbClr val="ED7D31"/>
                    </a:solidFill>
                  </a:rPr>
                  <a:t>For </a:t>
                </a:r>
                <a:r>
                  <a:rPr lang="en-US" altLang="en-US" dirty="0"/>
                  <a:t>all sites </a:t>
                </a:r>
                <a14:m>
                  <m:oMath xmlns:m="http://schemas.openxmlformats.org/officeDocument/2006/math">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𝑝</m:t>
                        </m:r>
                      </m:e>
                      <m:sub>
                        <m:r>
                          <a:rPr lang="en-US" altLang="en-US" b="0" i="1" smtClean="0">
                            <a:latin typeface="Cambria Math" panose="02040503050406030204" pitchFamily="18" charset="0"/>
                          </a:rPr>
                          <m:t>𝑖</m:t>
                        </m:r>
                      </m:sub>
                    </m:sSub>
                    <m:r>
                      <a:rPr lang="en-US" altLang="en-US" b="0" i="1" smtClean="0">
                        <a:latin typeface="Cambria Math" panose="02040503050406030204" pitchFamily="18" charset="0"/>
                      </a:rPr>
                      <m:t>∈</m:t>
                    </m:r>
                    <m:r>
                      <a:rPr lang="en-US" altLang="en-US" b="0" i="1" smtClean="0">
                        <a:latin typeface="Cambria Math" panose="02040503050406030204" pitchFamily="18" charset="0"/>
                      </a:rPr>
                      <m:t>𝑃</m:t>
                    </m:r>
                  </m:oMath>
                </a14:m>
                <a:r>
                  <a:rPr lang="en-US" altLang="en-US" i="1" dirty="0"/>
                  <a:t> </a:t>
                </a:r>
                <a:r>
                  <a:rPr lang="en-US" altLang="en-US" b="1" i="1" dirty="0">
                    <a:solidFill>
                      <a:srgbClr val="ED7D31"/>
                    </a:solidFill>
                  </a:rPr>
                  <a:t>do </a:t>
                </a:r>
              </a:p>
              <a:p>
                <a:pPr marL="457200" lvl="1" indent="0">
                  <a:spcBef>
                    <a:spcPts val="600"/>
                  </a:spcBef>
                  <a:spcAft>
                    <a:spcPts val="600"/>
                  </a:spcAft>
                  <a:buNone/>
                </a:pPr>
                <a:r>
                  <a:rPr lang="en-US" altLang="en-US" sz="2800" b="1" i="1" dirty="0">
                    <a:solidFill>
                      <a:srgbClr val="ED7D31"/>
                    </a:solidFill>
                  </a:rPr>
                  <a:t>1.1</a:t>
                </a:r>
                <a:r>
                  <a:rPr lang="en-US" altLang="en-US" sz="2800" i="1" dirty="0"/>
                  <a:t> Initialize a data structure </a:t>
                </a:r>
                <a14:m>
                  <m:oMath xmlns:m="http://schemas.openxmlformats.org/officeDocument/2006/math">
                    <m:sSub>
                      <m:sSubPr>
                        <m:ctrlPr>
                          <a:rPr lang="en-US" altLang="en-US" sz="2800" i="1" smtClean="0">
                            <a:latin typeface="Cambria Math" panose="02040503050406030204" pitchFamily="18" charset="0"/>
                          </a:rPr>
                        </m:ctrlPr>
                      </m:sSubPr>
                      <m:e>
                        <m:r>
                          <a:rPr lang="en-US" altLang="en-US" sz="2800" b="0" i="1" smtClean="0">
                            <a:latin typeface="Cambria Math" panose="02040503050406030204" pitchFamily="18" charset="0"/>
                          </a:rPr>
                          <m:t>𝑉𝑜𝑟</m:t>
                        </m:r>
                        <m:r>
                          <a:rPr lang="en-US" altLang="en-US" sz="2800" b="0" i="1" smtClean="0">
                            <a:latin typeface="Cambria Math" panose="02040503050406030204" pitchFamily="18" charset="0"/>
                          </a:rPr>
                          <m:t>(</m:t>
                        </m:r>
                        <m:sSub>
                          <m:sSubPr>
                            <m:ctrlPr>
                              <a:rPr lang="en-US" altLang="en-US" sz="2800" b="0" i="1" smtClean="0">
                                <a:latin typeface="Cambria Math" panose="02040503050406030204" pitchFamily="18" charset="0"/>
                              </a:rPr>
                            </m:ctrlPr>
                          </m:sSubPr>
                          <m:e>
                            <m:r>
                              <a:rPr lang="en-US" altLang="en-US" sz="2800" b="0" i="1" smtClean="0">
                                <a:latin typeface="Cambria Math" panose="02040503050406030204" pitchFamily="18" charset="0"/>
                              </a:rPr>
                              <m:t>𝑝</m:t>
                            </m:r>
                          </m:e>
                          <m:sub>
                            <m:r>
                              <a:rPr lang="en-US" altLang="en-US" sz="2800" b="0" i="1" smtClean="0">
                                <a:latin typeface="Cambria Math" panose="02040503050406030204" pitchFamily="18" charset="0"/>
                              </a:rPr>
                              <m:t>𝑖</m:t>
                            </m:r>
                          </m:sub>
                        </m:sSub>
                        <m:r>
                          <a:rPr lang="en-US" altLang="en-US" sz="2800" b="0" i="1" smtClean="0">
                            <a:latin typeface="Cambria Math" panose="02040503050406030204" pitchFamily="18" charset="0"/>
                          </a:rPr>
                          <m:t>)</m:t>
                        </m:r>
                      </m:e>
                      <m:sub/>
                    </m:sSub>
                  </m:oMath>
                </a14:m>
                <a:r>
                  <a:rPr lang="en-US" altLang="en-US" sz="2800" i="1" dirty="0"/>
                  <a:t>(doubly linked list) to store the boundary of </a:t>
                </a:r>
                <a:r>
                  <a:rPr lang="en-US" altLang="en-US" sz="2800" i="1" dirty="0" err="1"/>
                  <a:t>voronoi</a:t>
                </a:r>
                <a:r>
                  <a:rPr lang="en-US" altLang="en-US" sz="2800" i="1" dirty="0"/>
                  <a:t> cell of </a:t>
                </a:r>
                <a14:m>
                  <m:oMath xmlns:m="http://schemas.openxmlformats.org/officeDocument/2006/math">
                    <m:sSub>
                      <m:sSubPr>
                        <m:ctrlPr>
                          <a:rPr lang="en-US" altLang="en-US" sz="2800" i="1">
                            <a:latin typeface="Cambria Math" panose="02040503050406030204" pitchFamily="18" charset="0"/>
                          </a:rPr>
                        </m:ctrlPr>
                      </m:sSubPr>
                      <m:e>
                        <m:r>
                          <a:rPr lang="en-US" altLang="en-US" sz="2800" i="1">
                            <a:latin typeface="Cambria Math" panose="02040503050406030204" pitchFamily="18" charset="0"/>
                          </a:rPr>
                          <m:t>𝑝</m:t>
                        </m:r>
                      </m:e>
                      <m:sub>
                        <m:r>
                          <a:rPr lang="en-US" altLang="en-US" sz="2800" i="1">
                            <a:latin typeface="Cambria Math" panose="02040503050406030204" pitchFamily="18" charset="0"/>
                          </a:rPr>
                          <m:t>𝑖</m:t>
                        </m:r>
                      </m:sub>
                    </m:sSub>
                  </m:oMath>
                </a14:m>
                <a:endParaRPr lang="en-US" altLang="en-US" sz="2800" i="1" dirty="0"/>
              </a:p>
              <a:p>
                <a:pPr marL="457200" lvl="1" indent="0">
                  <a:spcBef>
                    <a:spcPts val="600"/>
                  </a:spcBef>
                  <a:spcAft>
                    <a:spcPts val="600"/>
                  </a:spcAft>
                  <a:buNone/>
                </a:pPr>
                <a:r>
                  <a:rPr lang="en-US" altLang="en-US" sz="2800" b="1" i="1" dirty="0">
                    <a:solidFill>
                      <a:srgbClr val="ED7D31"/>
                    </a:solidFill>
                  </a:rPr>
                  <a:t>1.2 For </a:t>
                </a:r>
                <a:r>
                  <a:rPr lang="en-US" altLang="en-US" sz="2800" i="1" dirty="0"/>
                  <a:t>all sites  </a:t>
                </a:r>
                <a14:m>
                  <m:oMath xmlns:m="http://schemas.openxmlformats.org/officeDocument/2006/math">
                    <m:sSub>
                      <m:sSubPr>
                        <m:ctrlPr>
                          <a:rPr lang="en-US" altLang="en-US" sz="2800" b="0" i="1" smtClean="0">
                            <a:latin typeface="Cambria Math" panose="02040503050406030204" pitchFamily="18" charset="0"/>
                          </a:rPr>
                        </m:ctrlPr>
                      </m:sSubPr>
                      <m:e>
                        <m:r>
                          <a:rPr lang="en-US" altLang="en-US" sz="2800" b="0" i="1" smtClean="0">
                            <a:latin typeface="Cambria Math" panose="02040503050406030204" pitchFamily="18" charset="0"/>
                          </a:rPr>
                          <m:t>𝑝</m:t>
                        </m:r>
                      </m:e>
                      <m:sub>
                        <m:r>
                          <a:rPr lang="en-US" altLang="en-US" sz="2800" b="0" i="1" smtClean="0">
                            <a:latin typeface="Cambria Math" panose="02040503050406030204" pitchFamily="18" charset="0"/>
                          </a:rPr>
                          <m:t>𝑗</m:t>
                        </m:r>
                      </m:sub>
                    </m:sSub>
                    <m:r>
                      <a:rPr lang="en-US" altLang="en-US" sz="2800" b="0" i="1" smtClean="0">
                        <a:latin typeface="Cambria Math" panose="02040503050406030204" pitchFamily="18" charset="0"/>
                      </a:rPr>
                      <m:t>≠</m:t>
                    </m:r>
                    <m:sSub>
                      <m:sSubPr>
                        <m:ctrlPr>
                          <a:rPr lang="en-US" altLang="en-US" sz="2800" b="0" i="1" smtClean="0">
                            <a:latin typeface="Cambria Math" panose="02040503050406030204" pitchFamily="18" charset="0"/>
                          </a:rPr>
                        </m:ctrlPr>
                      </m:sSubPr>
                      <m:e>
                        <m:r>
                          <a:rPr lang="en-US" altLang="en-US" sz="2800" b="0" i="1" smtClean="0">
                            <a:latin typeface="Cambria Math" panose="02040503050406030204" pitchFamily="18" charset="0"/>
                          </a:rPr>
                          <m:t>𝑝</m:t>
                        </m:r>
                      </m:e>
                      <m:sub>
                        <m:r>
                          <a:rPr lang="en-US" altLang="en-US" sz="2800" b="0" i="1" smtClean="0">
                            <a:latin typeface="Cambria Math" panose="02040503050406030204" pitchFamily="18" charset="0"/>
                          </a:rPr>
                          <m:t>𝑖</m:t>
                        </m:r>
                      </m:sub>
                    </m:sSub>
                    <m:r>
                      <a:rPr lang="en-US" altLang="en-US" sz="2800" b="0" i="1" smtClean="0">
                        <a:latin typeface="Cambria Math" panose="02040503050406030204" pitchFamily="18" charset="0"/>
                      </a:rPr>
                      <m:t> </m:t>
                    </m:r>
                  </m:oMath>
                </a14:m>
                <a:r>
                  <a:rPr lang="en-US" altLang="en-US" sz="2800" dirty="0"/>
                  <a:t> </a:t>
                </a:r>
                <a:r>
                  <a:rPr lang="en-US" altLang="en-US" sz="2800" b="1" dirty="0">
                    <a:solidFill>
                      <a:srgbClr val="ED7D31"/>
                    </a:solidFill>
                  </a:rPr>
                  <a:t>do</a:t>
                </a:r>
              </a:p>
              <a:p>
                <a:pPr marL="914400" lvl="2" indent="0">
                  <a:spcBef>
                    <a:spcPts val="600"/>
                  </a:spcBef>
                  <a:spcAft>
                    <a:spcPts val="600"/>
                  </a:spcAft>
                  <a:buNone/>
                </a:pPr>
                <a:r>
                  <a:rPr lang="en-US" altLang="en-US" sz="2800" b="1" dirty="0">
                    <a:solidFill>
                      <a:srgbClr val="ED7D31"/>
                    </a:solidFill>
                  </a:rPr>
                  <a:t>1.2.1</a:t>
                </a:r>
                <a:r>
                  <a:rPr lang="en-US" altLang="en-US" sz="2800" dirty="0"/>
                  <a:t>   Construct the half plane </a:t>
                </a:r>
                <a14:m>
                  <m:oMath xmlns:m="http://schemas.openxmlformats.org/officeDocument/2006/math">
                    <m:sSub>
                      <m:sSubPr>
                        <m:ctrlPr>
                          <a:rPr lang="en-US" altLang="en-US" sz="2800" i="1">
                            <a:latin typeface="Cambria Math" panose="02040503050406030204" pitchFamily="18" charset="0"/>
                          </a:rPr>
                        </m:ctrlPr>
                      </m:sSubPr>
                      <m:e>
                        <m:r>
                          <a:rPr lang="en-US" altLang="en-US" sz="2800" b="0" i="1" smtClean="0">
                            <a:latin typeface="Cambria Math" panose="02040503050406030204" pitchFamily="18" charset="0"/>
                          </a:rPr>
                          <m:t>h</m:t>
                        </m:r>
                        <m:r>
                          <a:rPr lang="en-US" altLang="en-US" sz="2800" b="0" i="1" smtClean="0">
                            <a:latin typeface="Cambria Math" panose="02040503050406030204" pitchFamily="18" charset="0"/>
                          </a:rPr>
                          <m:t>(</m:t>
                        </m:r>
                        <m:r>
                          <a:rPr lang="en-US" altLang="en-US" sz="2800" i="1">
                            <a:latin typeface="Cambria Math" panose="02040503050406030204" pitchFamily="18" charset="0"/>
                          </a:rPr>
                          <m:t>𝑝</m:t>
                        </m:r>
                      </m:e>
                      <m:sub>
                        <m:r>
                          <a:rPr lang="en-US" altLang="en-US" sz="2800" i="1">
                            <a:latin typeface="Cambria Math" panose="02040503050406030204" pitchFamily="18" charset="0"/>
                          </a:rPr>
                          <m:t>𝑗</m:t>
                        </m:r>
                      </m:sub>
                    </m:sSub>
                    <m:r>
                      <a:rPr lang="en-US" altLang="en-US" sz="2800" b="0" i="1" smtClean="0">
                        <a:latin typeface="Cambria Math" panose="02040503050406030204" pitchFamily="18" charset="0"/>
                      </a:rPr>
                      <m:t>,</m:t>
                    </m:r>
                    <m:sSub>
                      <m:sSubPr>
                        <m:ctrlPr>
                          <a:rPr lang="en-US" altLang="en-US" sz="2800" i="1">
                            <a:latin typeface="Cambria Math" panose="02040503050406030204" pitchFamily="18" charset="0"/>
                          </a:rPr>
                        </m:ctrlPr>
                      </m:sSubPr>
                      <m:e>
                        <m:r>
                          <a:rPr lang="en-US" altLang="en-US" sz="2800" i="1">
                            <a:latin typeface="Cambria Math" panose="02040503050406030204" pitchFamily="18" charset="0"/>
                          </a:rPr>
                          <m:t>𝑝</m:t>
                        </m:r>
                      </m:e>
                      <m:sub>
                        <m:r>
                          <a:rPr lang="en-US" altLang="en-US" sz="2800" i="1">
                            <a:latin typeface="Cambria Math" panose="02040503050406030204" pitchFamily="18" charset="0"/>
                          </a:rPr>
                          <m:t>𝑖</m:t>
                        </m:r>
                      </m:sub>
                    </m:sSub>
                    <m:r>
                      <a:rPr lang="en-US" altLang="en-US" sz="2800" b="0" i="1" smtClean="0">
                        <a:latin typeface="Cambria Math" panose="02040503050406030204" pitchFamily="18" charset="0"/>
                      </a:rPr>
                      <m:t>)</m:t>
                    </m:r>
                  </m:oMath>
                </a14:m>
                <a:r>
                  <a:rPr lang="en-US" altLang="en-US" sz="2800" dirty="0"/>
                  <a:t> corresponding to the perpendicular bisector of the line segment </a:t>
                </a:r>
                <a14:m>
                  <m:oMath xmlns:m="http://schemas.openxmlformats.org/officeDocument/2006/math">
                    <m:sSub>
                      <m:sSubPr>
                        <m:ctrlPr>
                          <a:rPr lang="en-US" altLang="en-US" sz="2800" i="1">
                            <a:latin typeface="Cambria Math" panose="02040503050406030204" pitchFamily="18" charset="0"/>
                          </a:rPr>
                        </m:ctrlPr>
                      </m:sSubPr>
                      <m:e>
                        <m:r>
                          <a:rPr lang="en-US" altLang="en-US" sz="2800" i="1">
                            <a:latin typeface="Cambria Math" panose="02040503050406030204" pitchFamily="18" charset="0"/>
                          </a:rPr>
                          <m:t>𝑝</m:t>
                        </m:r>
                      </m:e>
                      <m:sub>
                        <m:r>
                          <a:rPr lang="en-US" altLang="en-US" sz="2800" i="1">
                            <a:latin typeface="Cambria Math" panose="02040503050406030204" pitchFamily="18" charset="0"/>
                          </a:rPr>
                          <m:t>𝑗</m:t>
                        </m:r>
                      </m:sub>
                    </m:sSub>
                    <m:sSub>
                      <m:sSubPr>
                        <m:ctrlPr>
                          <a:rPr lang="en-US" altLang="en-US" sz="2800" i="1">
                            <a:latin typeface="Cambria Math" panose="02040503050406030204" pitchFamily="18" charset="0"/>
                          </a:rPr>
                        </m:ctrlPr>
                      </m:sSubPr>
                      <m:e>
                        <m:r>
                          <a:rPr lang="en-US" altLang="en-US" sz="2800" i="1">
                            <a:latin typeface="Cambria Math" panose="02040503050406030204" pitchFamily="18" charset="0"/>
                          </a:rPr>
                          <m:t>𝑝</m:t>
                        </m:r>
                      </m:e>
                      <m:sub>
                        <m:r>
                          <a:rPr lang="en-US" altLang="en-US" sz="2800" i="1">
                            <a:latin typeface="Cambria Math" panose="02040503050406030204" pitchFamily="18" charset="0"/>
                          </a:rPr>
                          <m:t>𝑖</m:t>
                        </m:r>
                      </m:sub>
                    </m:sSub>
                  </m:oMath>
                </a14:m>
                <a:endParaRPr lang="en-US" altLang="en-US" sz="2800" dirty="0"/>
              </a:p>
              <a:p>
                <a:pPr marL="914400" lvl="2" indent="0">
                  <a:spcBef>
                    <a:spcPts val="600"/>
                  </a:spcBef>
                  <a:spcAft>
                    <a:spcPts val="600"/>
                  </a:spcAft>
                  <a:buNone/>
                </a:pPr>
                <a:r>
                  <a:rPr lang="en-US" altLang="en-US" sz="2800" b="1" dirty="0">
                    <a:solidFill>
                      <a:srgbClr val="ED7D31"/>
                    </a:solidFill>
                  </a:rPr>
                  <a:t>1.2.2 </a:t>
                </a:r>
                <a:r>
                  <a:rPr lang="en-US" altLang="en-US" sz="2800" dirty="0">
                    <a:solidFill>
                      <a:schemeClr val="accent2"/>
                    </a:solidFill>
                  </a:rPr>
                  <a:t>	</a:t>
                </a:r>
                <a:r>
                  <a:rPr lang="en-US" altLang="en-US" sz="2800" dirty="0"/>
                  <a:t>Determine the intersection of </a:t>
                </a:r>
                <a14:m>
                  <m:oMath xmlns:m="http://schemas.openxmlformats.org/officeDocument/2006/math">
                    <m:sSub>
                      <m:sSubPr>
                        <m:ctrlPr>
                          <a:rPr lang="en-US" altLang="en-US" sz="2800" i="1">
                            <a:latin typeface="Cambria Math" panose="02040503050406030204" pitchFamily="18" charset="0"/>
                          </a:rPr>
                        </m:ctrlPr>
                      </m:sSubPr>
                      <m:e>
                        <m:r>
                          <a:rPr lang="en-US" altLang="en-US" sz="2800" i="1">
                            <a:latin typeface="Cambria Math" panose="02040503050406030204" pitchFamily="18" charset="0"/>
                          </a:rPr>
                          <m:t>h</m:t>
                        </m:r>
                        <m:r>
                          <a:rPr lang="en-US" altLang="en-US" sz="2800" i="1">
                            <a:latin typeface="Cambria Math" panose="02040503050406030204" pitchFamily="18" charset="0"/>
                          </a:rPr>
                          <m:t>(</m:t>
                        </m:r>
                        <m:r>
                          <a:rPr lang="en-US" altLang="en-US" sz="2800" i="1">
                            <a:latin typeface="Cambria Math" panose="02040503050406030204" pitchFamily="18" charset="0"/>
                          </a:rPr>
                          <m:t>𝑝</m:t>
                        </m:r>
                      </m:e>
                      <m:sub>
                        <m:r>
                          <a:rPr lang="en-US" altLang="en-US" sz="2800" i="1">
                            <a:latin typeface="Cambria Math" panose="02040503050406030204" pitchFamily="18" charset="0"/>
                          </a:rPr>
                          <m:t>𝑗</m:t>
                        </m:r>
                      </m:sub>
                    </m:sSub>
                    <m:r>
                      <a:rPr lang="en-US" altLang="en-US" sz="2800" i="1">
                        <a:latin typeface="Cambria Math" panose="02040503050406030204" pitchFamily="18" charset="0"/>
                      </a:rPr>
                      <m:t>,</m:t>
                    </m:r>
                    <m:sSub>
                      <m:sSubPr>
                        <m:ctrlPr>
                          <a:rPr lang="en-US" altLang="en-US" sz="2800" i="1">
                            <a:latin typeface="Cambria Math" panose="02040503050406030204" pitchFamily="18" charset="0"/>
                          </a:rPr>
                        </m:ctrlPr>
                      </m:sSubPr>
                      <m:e>
                        <m:r>
                          <a:rPr lang="en-US" altLang="en-US" sz="2800" i="1">
                            <a:latin typeface="Cambria Math" panose="02040503050406030204" pitchFamily="18" charset="0"/>
                          </a:rPr>
                          <m:t>𝑝</m:t>
                        </m:r>
                      </m:e>
                      <m:sub>
                        <m:r>
                          <a:rPr lang="en-US" altLang="en-US" sz="2800" i="1">
                            <a:latin typeface="Cambria Math" panose="02040503050406030204" pitchFamily="18" charset="0"/>
                          </a:rPr>
                          <m:t>𝑖</m:t>
                        </m:r>
                      </m:sub>
                    </m:sSub>
                    <m:r>
                      <a:rPr lang="en-US" altLang="en-US" sz="2800" i="1">
                        <a:latin typeface="Cambria Math" panose="02040503050406030204" pitchFamily="18" charset="0"/>
                      </a:rPr>
                      <m:t>)</m:t>
                    </m:r>
                  </m:oMath>
                </a14:m>
                <a:r>
                  <a:rPr lang="en-US" altLang="en-US" sz="2800" dirty="0"/>
                  <a:t> with </a:t>
                </a:r>
                <a14:m>
                  <m:oMath xmlns:m="http://schemas.openxmlformats.org/officeDocument/2006/math">
                    <m:r>
                      <a:rPr lang="en-US" altLang="en-US" sz="2800" i="1">
                        <a:latin typeface="Cambria Math" panose="02040503050406030204" pitchFamily="18" charset="0"/>
                      </a:rPr>
                      <m:t>𝑉𝑜𝑟</m:t>
                    </m:r>
                    <m:r>
                      <a:rPr lang="en-US" altLang="en-US" sz="2800" i="1">
                        <a:latin typeface="Cambria Math" panose="02040503050406030204" pitchFamily="18" charset="0"/>
                      </a:rPr>
                      <m:t>(</m:t>
                    </m:r>
                    <m:sSub>
                      <m:sSubPr>
                        <m:ctrlPr>
                          <a:rPr lang="en-US" altLang="en-US" sz="2800" i="1">
                            <a:latin typeface="Cambria Math" panose="02040503050406030204" pitchFamily="18" charset="0"/>
                          </a:rPr>
                        </m:ctrlPr>
                      </m:sSubPr>
                      <m:e>
                        <m:r>
                          <a:rPr lang="en-US" altLang="en-US" sz="2800" i="1">
                            <a:latin typeface="Cambria Math" panose="02040503050406030204" pitchFamily="18" charset="0"/>
                          </a:rPr>
                          <m:t>𝑝</m:t>
                        </m:r>
                      </m:e>
                      <m:sub>
                        <m:r>
                          <a:rPr lang="en-US" altLang="en-US" sz="2800" i="1">
                            <a:latin typeface="Cambria Math" panose="02040503050406030204" pitchFamily="18" charset="0"/>
                          </a:rPr>
                          <m:t>𝑖</m:t>
                        </m:r>
                      </m:sub>
                    </m:sSub>
                    <m:r>
                      <a:rPr lang="en-US" altLang="en-US" sz="2800" i="1">
                        <a:latin typeface="Cambria Math" panose="02040503050406030204" pitchFamily="18" charset="0"/>
                      </a:rPr>
                      <m:t>)</m:t>
                    </m:r>
                  </m:oMath>
                </a14:m>
                <a:r>
                  <a:rPr lang="en-US" altLang="en-US" sz="2800" dirty="0"/>
                  <a:t> and update </a:t>
                </a:r>
                <a14:m>
                  <m:oMath xmlns:m="http://schemas.openxmlformats.org/officeDocument/2006/math">
                    <m:r>
                      <a:rPr lang="en-US" altLang="en-US" sz="2800" i="1">
                        <a:latin typeface="Cambria Math" panose="02040503050406030204" pitchFamily="18" charset="0"/>
                      </a:rPr>
                      <m:t>𝑉𝑜𝑟</m:t>
                    </m:r>
                    <m:r>
                      <a:rPr lang="en-US" altLang="en-US" sz="2800" i="1">
                        <a:latin typeface="Cambria Math" panose="02040503050406030204" pitchFamily="18" charset="0"/>
                      </a:rPr>
                      <m:t>(</m:t>
                    </m:r>
                    <m:sSub>
                      <m:sSubPr>
                        <m:ctrlPr>
                          <a:rPr lang="en-US" altLang="en-US" sz="2800" i="1">
                            <a:latin typeface="Cambria Math" panose="02040503050406030204" pitchFamily="18" charset="0"/>
                          </a:rPr>
                        </m:ctrlPr>
                      </m:sSubPr>
                      <m:e>
                        <m:r>
                          <a:rPr lang="en-US" altLang="en-US" sz="2800" i="1">
                            <a:latin typeface="Cambria Math" panose="02040503050406030204" pitchFamily="18" charset="0"/>
                          </a:rPr>
                          <m:t>𝑝</m:t>
                        </m:r>
                      </m:e>
                      <m:sub>
                        <m:r>
                          <a:rPr lang="en-US" altLang="en-US" sz="2800" i="1">
                            <a:latin typeface="Cambria Math" panose="02040503050406030204" pitchFamily="18" charset="0"/>
                          </a:rPr>
                          <m:t>𝑖</m:t>
                        </m:r>
                      </m:sub>
                    </m:sSub>
                    <m:r>
                      <a:rPr lang="en-US" altLang="en-US" sz="2800" i="1">
                        <a:latin typeface="Cambria Math" panose="02040503050406030204" pitchFamily="18" charset="0"/>
                      </a:rPr>
                      <m:t>)</m:t>
                    </m:r>
                  </m:oMath>
                </a14:m>
                <a:endParaRPr lang="en-US" altLang="en-US" sz="1000" dirty="0"/>
              </a:p>
            </p:txBody>
          </p:sp>
        </mc:Choice>
        <mc:Fallback xmlns="">
          <p:sp>
            <p:nvSpPr>
              <p:cNvPr id="3" name="Rectangle 3"/>
              <p:cNvSpPr txBox="1">
                <a:spLocks noRot="1" noChangeAspect="1" noMove="1" noResize="1" noEditPoints="1" noAdjustHandles="1" noChangeArrowheads="1" noChangeShapeType="1" noTextEdit="1"/>
              </p:cNvSpPr>
              <p:nvPr/>
            </p:nvSpPr>
            <p:spPr>
              <a:xfrm>
                <a:off x="651152" y="978243"/>
                <a:ext cx="11107884" cy="4911811"/>
              </a:xfrm>
              <a:prstGeom prst="rect">
                <a:avLst/>
              </a:prstGeom>
              <a:blipFill rotWithShape="0">
                <a:blip r:embed="rId2"/>
                <a:stretch>
                  <a:fillRect l="-1153" t="-2109" b="-31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ounded Rectangle 1"/>
              <p:cNvSpPr/>
              <p:nvPr/>
            </p:nvSpPr>
            <p:spPr>
              <a:xfrm>
                <a:off x="2341547" y="2540364"/>
                <a:ext cx="8379327" cy="2311554"/>
              </a:xfrm>
              <a:prstGeom prst="roundRect">
                <a:avLst/>
              </a:prstGeom>
              <a:solidFill>
                <a:schemeClr val="bg1"/>
              </a:solidFill>
              <a:ln w="34925">
                <a:solidFill>
                  <a:srgbClr val="7030A0"/>
                </a:solidFill>
              </a:ln>
              <a:effectLst>
                <a:glow rad="241300">
                  <a:schemeClr val="tx1">
                    <a:lumMod val="50000"/>
                    <a:lumOff val="50000"/>
                    <a:alpha val="42000"/>
                  </a:schemeClr>
                </a:glow>
                <a:outerShdw blurRad="63500" dist="12700" dir="5400000" sx="102000" sy="102000" rotWithShape="0">
                  <a:srgbClr val="000000">
                    <a:alpha val="32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r>
                  <a:rPr lang="en-US" sz="2800" dirty="0">
                    <a:solidFill>
                      <a:srgbClr val="7030A0"/>
                    </a:solidFill>
                  </a:rPr>
                  <a:t>Effects of some </a:t>
                </a:r>
                <a14:m>
                  <m:oMath xmlns:m="http://schemas.openxmlformats.org/officeDocument/2006/math">
                    <m:sSub>
                      <m:sSubPr>
                        <m:ctrlPr>
                          <a:rPr lang="en-US" altLang="en-US" sz="2800" i="1">
                            <a:solidFill>
                              <a:srgbClr val="7030A0"/>
                            </a:solidFill>
                            <a:latin typeface="Cambria Math" panose="02040503050406030204" pitchFamily="18" charset="0"/>
                          </a:rPr>
                        </m:ctrlPr>
                      </m:sSubPr>
                      <m:e>
                        <m:r>
                          <a:rPr lang="en-US" altLang="en-US" sz="2800" i="1">
                            <a:solidFill>
                              <a:srgbClr val="7030A0"/>
                            </a:solidFill>
                            <a:latin typeface="Cambria Math" panose="02040503050406030204" pitchFamily="18" charset="0"/>
                          </a:rPr>
                          <m:t>𝑝</m:t>
                        </m:r>
                      </m:e>
                      <m:sub>
                        <m:r>
                          <a:rPr lang="en-US" altLang="en-US" sz="2800" i="1">
                            <a:solidFill>
                              <a:srgbClr val="7030A0"/>
                            </a:solidFill>
                            <a:latin typeface="Cambria Math" panose="02040503050406030204" pitchFamily="18" charset="0"/>
                          </a:rPr>
                          <m:t>𝑗</m:t>
                        </m:r>
                      </m:sub>
                    </m:sSub>
                  </m:oMath>
                </a14:m>
                <a:r>
                  <a:rPr lang="en-US" sz="2800" dirty="0">
                    <a:solidFill>
                      <a:srgbClr val="7030A0"/>
                    </a:solidFill>
                  </a:rPr>
                  <a:t> on </a:t>
                </a:r>
                <a14:m>
                  <m:oMath xmlns:m="http://schemas.openxmlformats.org/officeDocument/2006/math">
                    <m:sSub>
                      <m:sSubPr>
                        <m:ctrlPr>
                          <a:rPr lang="en-US" altLang="en-US" sz="2800" i="1">
                            <a:solidFill>
                              <a:srgbClr val="7030A0"/>
                            </a:solidFill>
                            <a:latin typeface="Cambria Math" panose="02040503050406030204" pitchFamily="18" charset="0"/>
                          </a:rPr>
                        </m:ctrlPr>
                      </m:sSubPr>
                      <m:e>
                        <m:r>
                          <a:rPr lang="en-US" altLang="en-US" sz="2800" i="1">
                            <a:solidFill>
                              <a:srgbClr val="7030A0"/>
                            </a:solidFill>
                            <a:latin typeface="Cambria Math" panose="02040503050406030204" pitchFamily="18" charset="0"/>
                          </a:rPr>
                          <m:t>𝑝</m:t>
                        </m:r>
                      </m:e>
                      <m:sub>
                        <m:r>
                          <a:rPr lang="en-US" altLang="en-US" sz="2800" i="1">
                            <a:solidFill>
                              <a:srgbClr val="7030A0"/>
                            </a:solidFill>
                            <a:latin typeface="Cambria Math" panose="02040503050406030204" pitchFamily="18" charset="0"/>
                          </a:rPr>
                          <m:t>𝑖</m:t>
                        </m:r>
                      </m:sub>
                    </m:sSub>
                  </m:oMath>
                </a14:m>
                <a:r>
                  <a:rPr lang="en-US" sz="2800" dirty="0">
                    <a:solidFill>
                      <a:srgbClr val="7030A0"/>
                    </a:solidFill>
                  </a:rPr>
                  <a:t> might be completely absorbed from some other </a:t>
                </a:r>
                <a14:m>
                  <m:oMath xmlns:m="http://schemas.openxmlformats.org/officeDocument/2006/math">
                    <m:sSub>
                      <m:sSubPr>
                        <m:ctrlPr>
                          <a:rPr lang="en-US" altLang="en-US" sz="2800" i="1">
                            <a:solidFill>
                              <a:srgbClr val="7030A0"/>
                            </a:solidFill>
                            <a:latin typeface="Cambria Math" panose="02040503050406030204" pitchFamily="18" charset="0"/>
                          </a:rPr>
                        </m:ctrlPr>
                      </m:sSubPr>
                      <m:e>
                        <m:r>
                          <a:rPr lang="en-US" altLang="en-US" sz="2800" i="1">
                            <a:solidFill>
                              <a:srgbClr val="7030A0"/>
                            </a:solidFill>
                            <a:latin typeface="Cambria Math" panose="02040503050406030204" pitchFamily="18" charset="0"/>
                          </a:rPr>
                          <m:t>𝑝</m:t>
                        </m:r>
                      </m:e>
                      <m:sub>
                        <m:r>
                          <a:rPr lang="en-US" altLang="en-US" sz="2800" i="1">
                            <a:solidFill>
                              <a:srgbClr val="7030A0"/>
                            </a:solidFill>
                            <a:latin typeface="Cambria Math" panose="02040503050406030204" pitchFamily="18" charset="0"/>
                          </a:rPr>
                          <m:t>𝑗</m:t>
                        </m:r>
                      </m:sub>
                    </m:sSub>
                  </m:oMath>
                </a14:m>
                <a:r>
                  <a:rPr lang="en-US" sz="2800" dirty="0">
                    <a:solidFill>
                      <a:srgbClr val="7030A0"/>
                    </a:solidFill>
                  </a:rPr>
                  <a:t>. In other words, some bisectors would not contribute to the </a:t>
                </a:r>
                <a:r>
                  <a:rPr lang="en-US" sz="2800" dirty="0" err="1">
                    <a:solidFill>
                      <a:srgbClr val="7030A0"/>
                    </a:solidFill>
                  </a:rPr>
                  <a:t>voronoi</a:t>
                </a:r>
                <a:r>
                  <a:rPr lang="en-US" sz="2800" dirty="0">
                    <a:solidFill>
                      <a:srgbClr val="7030A0"/>
                    </a:solidFill>
                  </a:rPr>
                  <a:t> cell of </a:t>
                </a:r>
                <a14:m>
                  <m:oMath xmlns:m="http://schemas.openxmlformats.org/officeDocument/2006/math">
                    <m:sSub>
                      <m:sSubPr>
                        <m:ctrlPr>
                          <a:rPr lang="en-US" altLang="en-US" sz="2800" i="1">
                            <a:solidFill>
                              <a:srgbClr val="7030A0"/>
                            </a:solidFill>
                            <a:latin typeface="Cambria Math" panose="02040503050406030204" pitchFamily="18" charset="0"/>
                          </a:rPr>
                        </m:ctrlPr>
                      </m:sSubPr>
                      <m:e>
                        <m:r>
                          <a:rPr lang="en-US" altLang="en-US" sz="2800" i="1">
                            <a:solidFill>
                              <a:srgbClr val="7030A0"/>
                            </a:solidFill>
                            <a:latin typeface="Cambria Math" panose="02040503050406030204" pitchFamily="18" charset="0"/>
                          </a:rPr>
                          <m:t>𝑝</m:t>
                        </m:r>
                      </m:e>
                      <m:sub>
                        <m:r>
                          <a:rPr lang="en-US" altLang="en-US" sz="2800" i="1">
                            <a:solidFill>
                              <a:srgbClr val="7030A0"/>
                            </a:solidFill>
                            <a:latin typeface="Cambria Math" panose="02040503050406030204" pitchFamily="18" charset="0"/>
                          </a:rPr>
                          <m:t>𝑖</m:t>
                        </m:r>
                      </m:sub>
                    </m:sSub>
                  </m:oMath>
                </a14:m>
                <a:r>
                  <a:rPr lang="en-US" sz="2000" dirty="0">
                    <a:solidFill>
                      <a:srgbClr val="7030A0"/>
                    </a:solidFill>
                  </a:rPr>
                  <a:t>    </a:t>
                </a:r>
              </a:p>
            </p:txBody>
          </p:sp>
        </mc:Choice>
        <mc:Fallback xmlns="">
          <p:sp>
            <p:nvSpPr>
              <p:cNvPr id="2" name="Rounded Rectangle 1"/>
              <p:cNvSpPr>
                <a:spLocks noRot="1" noChangeAspect="1" noMove="1" noResize="1" noEditPoints="1" noAdjustHandles="1" noChangeArrowheads="1" noChangeShapeType="1" noTextEdit="1"/>
              </p:cNvSpPr>
              <p:nvPr/>
            </p:nvSpPr>
            <p:spPr>
              <a:xfrm>
                <a:off x="2341547" y="2540364"/>
                <a:ext cx="8379327" cy="2311554"/>
              </a:xfrm>
              <a:prstGeom prst="roundRect">
                <a:avLst/>
              </a:prstGeom>
              <a:blipFill rotWithShape="0">
                <a:blip r:embed="rId3"/>
                <a:stretch>
                  <a:fillRect/>
                </a:stretch>
              </a:blipFill>
              <a:ln w="34925">
                <a:solidFill>
                  <a:srgbClr val="7030A0"/>
                </a:solidFill>
              </a:ln>
              <a:effectLst>
                <a:glow rad="241300">
                  <a:schemeClr val="tx1">
                    <a:lumMod val="50000"/>
                    <a:lumOff val="50000"/>
                    <a:alpha val="42000"/>
                  </a:schemeClr>
                </a:glow>
                <a:outerShdw blurRad="63500" dist="12700" dir="5400000" sx="102000" sy="102000" rotWithShape="0">
                  <a:srgbClr val="000000">
                    <a:alpha val="32000"/>
                  </a:srgbClr>
                </a:outerShdw>
              </a:effectLst>
            </p:spPr>
            <p:txBody>
              <a:bodyPr/>
              <a:lstStyle/>
              <a:p>
                <a:r>
                  <a:rPr lang="en-US">
                    <a:noFill/>
                  </a:rPr>
                  <a:t> </a:t>
                </a:r>
              </a:p>
            </p:txBody>
          </p:sp>
        </mc:Fallback>
      </mc:AlternateContent>
    </p:spTree>
    <p:extLst>
      <p:ext uri="{BB962C8B-B14F-4D97-AF65-F5344CB8AC3E}">
        <p14:creationId xmlns:p14="http://schemas.microsoft.com/office/powerpoint/2010/main" val="626038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51152" y="1"/>
            <a:ext cx="9583971" cy="755780"/>
          </a:xfrm>
        </p:spPr>
        <p:txBody>
          <a:bodyPr>
            <a:normAutofit/>
          </a:bodyPr>
          <a:lstStyle/>
          <a:p>
            <a:r>
              <a:rPr lang="en-US" sz="3600" dirty="0"/>
              <a:t>A  Naïve Algorithm for </a:t>
            </a:r>
            <a:r>
              <a:rPr lang="en-US" sz="3600" dirty="0" err="1"/>
              <a:t>Voronoi</a:t>
            </a:r>
            <a:r>
              <a:rPr lang="en-US" sz="3600" dirty="0"/>
              <a:t> Diagrams</a:t>
            </a:r>
          </a:p>
        </p:txBody>
      </p:sp>
      <mc:AlternateContent xmlns:mc="http://schemas.openxmlformats.org/markup-compatibility/2006" xmlns:a14="http://schemas.microsoft.com/office/drawing/2010/main">
        <mc:Choice Requires="a14">
          <p:sp>
            <p:nvSpPr>
              <p:cNvPr id="3" name="Rectangle 3"/>
              <p:cNvSpPr txBox="1">
                <a:spLocks noChangeArrowheads="1"/>
              </p:cNvSpPr>
              <p:nvPr/>
            </p:nvSpPr>
            <p:spPr>
              <a:xfrm>
                <a:off x="651152" y="978243"/>
                <a:ext cx="11107884" cy="49118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ct val="30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9pPr>
              </a:lstStyle>
              <a:p>
                <a:pPr marL="0" indent="0">
                  <a:spcAft>
                    <a:spcPts val="1200"/>
                  </a:spcAft>
                  <a:buNone/>
                </a:pPr>
                <a:r>
                  <a:rPr lang="en-US" altLang="en-US" b="1" dirty="0">
                    <a:solidFill>
                      <a:srgbClr val="ED7D31"/>
                    </a:solidFill>
                  </a:rPr>
                  <a:t>Input: </a:t>
                </a:r>
                <a:r>
                  <a:rPr lang="en-US" altLang="en-US" dirty="0"/>
                  <a:t>A set </a:t>
                </a:r>
                <a:r>
                  <a:rPr lang="en-US" altLang="en-US" i="1" dirty="0"/>
                  <a:t>P of sites whose </a:t>
                </a:r>
                <a:r>
                  <a:rPr lang="en-US" altLang="en-US" i="1" dirty="0" err="1"/>
                  <a:t>voronoi</a:t>
                </a:r>
                <a:r>
                  <a:rPr lang="en-US" altLang="en-US" i="1" dirty="0"/>
                  <a:t> diagram has to be constructed.</a:t>
                </a:r>
                <a:endParaRPr lang="en-US" altLang="en-US" dirty="0"/>
              </a:p>
              <a:p>
                <a:pPr marL="457200" indent="-457200">
                  <a:spcBef>
                    <a:spcPts val="600"/>
                  </a:spcBef>
                  <a:spcAft>
                    <a:spcPts val="600"/>
                  </a:spcAft>
                  <a:buFont typeface="+mj-lt"/>
                  <a:buAutoNum type="arabicPeriod"/>
                </a:pPr>
                <a:r>
                  <a:rPr lang="en-US" altLang="en-US" b="1" dirty="0">
                    <a:solidFill>
                      <a:srgbClr val="ED7D31"/>
                    </a:solidFill>
                  </a:rPr>
                  <a:t>For </a:t>
                </a:r>
                <a:r>
                  <a:rPr lang="en-US" altLang="en-US" dirty="0"/>
                  <a:t>all sites </a:t>
                </a:r>
                <a14:m>
                  <m:oMath xmlns:m="http://schemas.openxmlformats.org/officeDocument/2006/math">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𝑝</m:t>
                        </m:r>
                      </m:e>
                      <m:sub>
                        <m:r>
                          <a:rPr lang="en-US" altLang="en-US" b="0" i="1" smtClean="0">
                            <a:latin typeface="Cambria Math" panose="02040503050406030204" pitchFamily="18" charset="0"/>
                          </a:rPr>
                          <m:t>𝑖</m:t>
                        </m:r>
                      </m:sub>
                    </m:sSub>
                    <m:r>
                      <a:rPr lang="en-US" altLang="en-US" b="0" i="1" smtClean="0">
                        <a:latin typeface="Cambria Math" panose="02040503050406030204" pitchFamily="18" charset="0"/>
                      </a:rPr>
                      <m:t>∈</m:t>
                    </m:r>
                    <m:r>
                      <a:rPr lang="en-US" altLang="en-US" b="0" i="1" smtClean="0">
                        <a:latin typeface="Cambria Math" panose="02040503050406030204" pitchFamily="18" charset="0"/>
                      </a:rPr>
                      <m:t>𝑃</m:t>
                    </m:r>
                  </m:oMath>
                </a14:m>
                <a:r>
                  <a:rPr lang="en-US" altLang="en-US" i="1" dirty="0"/>
                  <a:t> </a:t>
                </a:r>
                <a:r>
                  <a:rPr lang="en-US" altLang="en-US" b="1" i="1" dirty="0">
                    <a:solidFill>
                      <a:srgbClr val="ED7D31"/>
                    </a:solidFill>
                  </a:rPr>
                  <a:t>do </a:t>
                </a:r>
              </a:p>
              <a:p>
                <a:pPr marL="457200" lvl="1" indent="0">
                  <a:spcBef>
                    <a:spcPts val="600"/>
                  </a:spcBef>
                  <a:spcAft>
                    <a:spcPts val="600"/>
                  </a:spcAft>
                  <a:buNone/>
                </a:pPr>
                <a:r>
                  <a:rPr lang="en-US" altLang="en-US" sz="2800" b="1" i="1" dirty="0">
                    <a:solidFill>
                      <a:srgbClr val="ED7D31"/>
                    </a:solidFill>
                  </a:rPr>
                  <a:t>1.1</a:t>
                </a:r>
                <a:r>
                  <a:rPr lang="en-US" altLang="en-US" sz="2800" i="1" dirty="0"/>
                  <a:t> Initialize a data structure </a:t>
                </a:r>
                <a14:m>
                  <m:oMath xmlns:m="http://schemas.openxmlformats.org/officeDocument/2006/math">
                    <m:sSub>
                      <m:sSubPr>
                        <m:ctrlPr>
                          <a:rPr lang="en-US" altLang="en-US" sz="2800" i="1" smtClean="0">
                            <a:latin typeface="Cambria Math" panose="02040503050406030204" pitchFamily="18" charset="0"/>
                          </a:rPr>
                        </m:ctrlPr>
                      </m:sSubPr>
                      <m:e>
                        <m:r>
                          <a:rPr lang="en-US" altLang="en-US" sz="2800" b="0" i="1" smtClean="0">
                            <a:latin typeface="Cambria Math" panose="02040503050406030204" pitchFamily="18" charset="0"/>
                          </a:rPr>
                          <m:t>𝑉𝑜𝑟</m:t>
                        </m:r>
                        <m:r>
                          <a:rPr lang="en-US" altLang="en-US" sz="2800" b="0" i="1" smtClean="0">
                            <a:latin typeface="Cambria Math" panose="02040503050406030204" pitchFamily="18" charset="0"/>
                          </a:rPr>
                          <m:t>(</m:t>
                        </m:r>
                        <m:sSub>
                          <m:sSubPr>
                            <m:ctrlPr>
                              <a:rPr lang="en-US" altLang="en-US" sz="2800" b="0" i="1" smtClean="0">
                                <a:latin typeface="Cambria Math" panose="02040503050406030204" pitchFamily="18" charset="0"/>
                              </a:rPr>
                            </m:ctrlPr>
                          </m:sSubPr>
                          <m:e>
                            <m:r>
                              <a:rPr lang="en-US" altLang="en-US" sz="2800" b="0" i="1" smtClean="0">
                                <a:latin typeface="Cambria Math" panose="02040503050406030204" pitchFamily="18" charset="0"/>
                              </a:rPr>
                              <m:t>𝑝</m:t>
                            </m:r>
                          </m:e>
                          <m:sub>
                            <m:r>
                              <a:rPr lang="en-US" altLang="en-US" sz="2800" b="0" i="1" smtClean="0">
                                <a:latin typeface="Cambria Math" panose="02040503050406030204" pitchFamily="18" charset="0"/>
                              </a:rPr>
                              <m:t>𝑖</m:t>
                            </m:r>
                          </m:sub>
                        </m:sSub>
                        <m:r>
                          <a:rPr lang="en-US" altLang="en-US" sz="2800" b="0" i="1" smtClean="0">
                            <a:latin typeface="Cambria Math" panose="02040503050406030204" pitchFamily="18" charset="0"/>
                          </a:rPr>
                          <m:t>)</m:t>
                        </m:r>
                      </m:e>
                      <m:sub/>
                    </m:sSub>
                  </m:oMath>
                </a14:m>
                <a:r>
                  <a:rPr lang="en-US" altLang="en-US" sz="2800" i="1" dirty="0"/>
                  <a:t>(doubly linked list) to store the boundary of </a:t>
                </a:r>
                <a:r>
                  <a:rPr lang="en-US" altLang="en-US" sz="2800" i="1" dirty="0" err="1"/>
                  <a:t>voronoi</a:t>
                </a:r>
                <a:r>
                  <a:rPr lang="en-US" altLang="en-US" sz="2800" i="1" dirty="0"/>
                  <a:t> cell of </a:t>
                </a:r>
                <a14:m>
                  <m:oMath xmlns:m="http://schemas.openxmlformats.org/officeDocument/2006/math">
                    <m:sSub>
                      <m:sSubPr>
                        <m:ctrlPr>
                          <a:rPr lang="en-US" altLang="en-US" sz="2800" i="1">
                            <a:latin typeface="Cambria Math" panose="02040503050406030204" pitchFamily="18" charset="0"/>
                          </a:rPr>
                        </m:ctrlPr>
                      </m:sSubPr>
                      <m:e>
                        <m:r>
                          <a:rPr lang="en-US" altLang="en-US" sz="2800" i="1">
                            <a:latin typeface="Cambria Math" panose="02040503050406030204" pitchFamily="18" charset="0"/>
                          </a:rPr>
                          <m:t>𝑝</m:t>
                        </m:r>
                      </m:e>
                      <m:sub>
                        <m:r>
                          <a:rPr lang="en-US" altLang="en-US" sz="2800" i="1">
                            <a:latin typeface="Cambria Math" panose="02040503050406030204" pitchFamily="18" charset="0"/>
                          </a:rPr>
                          <m:t>𝑖</m:t>
                        </m:r>
                      </m:sub>
                    </m:sSub>
                  </m:oMath>
                </a14:m>
                <a:endParaRPr lang="en-US" altLang="en-US" sz="2800" i="1" dirty="0"/>
              </a:p>
              <a:p>
                <a:pPr marL="457200" lvl="1" indent="0">
                  <a:spcBef>
                    <a:spcPts val="600"/>
                  </a:spcBef>
                  <a:spcAft>
                    <a:spcPts val="600"/>
                  </a:spcAft>
                  <a:buNone/>
                </a:pPr>
                <a:r>
                  <a:rPr lang="en-US" altLang="en-US" sz="2800" b="1" i="1" dirty="0">
                    <a:solidFill>
                      <a:srgbClr val="ED7D31"/>
                    </a:solidFill>
                  </a:rPr>
                  <a:t>1.2 For </a:t>
                </a:r>
                <a:r>
                  <a:rPr lang="en-US" altLang="en-US" sz="2800" i="1" dirty="0"/>
                  <a:t>all sites  </a:t>
                </a:r>
                <a14:m>
                  <m:oMath xmlns:m="http://schemas.openxmlformats.org/officeDocument/2006/math">
                    <m:sSub>
                      <m:sSubPr>
                        <m:ctrlPr>
                          <a:rPr lang="en-US" altLang="en-US" sz="2800" b="0" i="1" smtClean="0">
                            <a:latin typeface="Cambria Math" panose="02040503050406030204" pitchFamily="18" charset="0"/>
                          </a:rPr>
                        </m:ctrlPr>
                      </m:sSubPr>
                      <m:e>
                        <m:r>
                          <a:rPr lang="en-US" altLang="en-US" sz="2800" b="0" i="1" smtClean="0">
                            <a:latin typeface="Cambria Math" panose="02040503050406030204" pitchFamily="18" charset="0"/>
                          </a:rPr>
                          <m:t>𝑝</m:t>
                        </m:r>
                      </m:e>
                      <m:sub>
                        <m:r>
                          <a:rPr lang="en-US" altLang="en-US" sz="2800" b="0" i="1" smtClean="0">
                            <a:latin typeface="Cambria Math" panose="02040503050406030204" pitchFamily="18" charset="0"/>
                          </a:rPr>
                          <m:t>𝑗</m:t>
                        </m:r>
                      </m:sub>
                    </m:sSub>
                    <m:r>
                      <a:rPr lang="en-US" altLang="en-US" sz="2800" b="0" i="1" smtClean="0">
                        <a:latin typeface="Cambria Math" panose="02040503050406030204" pitchFamily="18" charset="0"/>
                      </a:rPr>
                      <m:t>≠</m:t>
                    </m:r>
                    <m:sSub>
                      <m:sSubPr>
                        <m:ctrlPr>
                          <a:rPr lang="en-US" altLang="en-US" sz="2800" b="0" i="1" smtClean="0">
                            <a:latin typeface="Cambria Math" panose="02040503050406030204" pitchFamily="18" charset="0"/>
                          </a:rPr>
                        </m:ctrlPr>
                      </m:sSubPr>
                      <m:e>
                        <m:r>
                          <a:rPr lang="en-US" altLang="en-US" sz="2800" b="0" i="1" smtClean="0">
                            <a:latin typeface="Cambria Math" panose="02040503050406030204" pitchFamily="18" charset="0"/>
                          </a:rPr>
                          <m:t>𝑝</m:t>
                        </m:r>
                      </m:e>
                      <m:sub>
                        <m:r>
                          <a:rPr lang="en-US" altLang="en-US" sz="2800" b="0" i="1" smtClean="0">
                            <a:latin typeface="Cambria Math" panose="02040503050406030204" pitchFamily="18" charset="0"/>
                          </a:rPr>
                          <m:t>𝑖</m:t>
                        </m:r>
                      </m:sub>
                    </m:sSub>
                    <m:r>
                      <a:rPr lang="en-US" altLang="en-US" sz="2800" b="0" i="1" smtClean="0">
                        <a:latin typeface="Cambria Math" panose="02040503050406030204" pitchFamily="18" charset="0"/>
                      </a:rPr>
                      <m:t> </m:t>
                    </m:r>
                  </m:oMath>
                </a14:m>
                <a:r>
                  <a:rPr lang="en-US" altLang="en-US" sz="2800" dirty="0"/>
                  <a:t> </a:t>
                </a:r>
                <a:r>
                  <a:rPr lang="en-US" altLang="en-US" sz="2800" b="1" dirty="0">
                    <a:solidFill>
                      <a:srgbClr val="ED7D31"/>
                    </a:solidFill>
                  </a:rPr>
                  <a:t>do</a:t>
                </a:r>
              </a:p>
              <a:p>
                <a:pPr marL="914400" lvl="2" indent="0">
                  <a:spcBef>
                    <a:spcPts val="600"/>
                  </a:spcBef>
                  <a:spcAft>
                    <a:spcPts val="600"/>
                  </a:spcAft>
                  <a:buNone/>
                </a:pPr>
                <a:r>
                  <a:rPr lang="en-US" altLang="en-US" sz="2800" b="1" dirty="0">
                    <a:solidFill>
                      <a:srgbClr val="ED7D31"/>
                    </a:solidFill>
                  </a:rPr>
                  <a:t>1.2.1</a:t>
                </a:r>
                <a:r>
                  <a:rPr lang="en-US" altLang="en-US" sz="2800" dirty="0"/>
                  <a:t>   Construct the half plane </a:t>
                </a:r>
                <a14:m>
                  <m:oMath xmlns:m="http://schemas.openxmlformats.org/officeDocument/2006/math">
                    <m:sSub>
                      <m:sSubPr>
                        <m:ctrlPr>
                          <a:rPr lang="en-US" altLang="en-US" sz="2800" i="1">
                            <a:latin typeface="Cambria Math" panose="02040503050406030204" pitchFamily="18" charset="0"/>
                          </a:rPr>
                        </m:ctrlPr>
                      </m:sSubPr>
                      <m:e>
                        <m:r>
                          <a:rPr lang="en-US" altLang="en-US" sz="2800" b="0" i="1" smtClean="0">
                            <a:latin typeface="Cambria Math" panose="02040503050406030204" pitchFamily="18" charset="0"/>
                          </a:rPr>
                          <m:t>h</m:t>
                        </m:r>
                        <m:r>
                          <a:rPr lang="en-US" altLang="en-US" sz="2800" b="0" i="1" smtClean="0">
                            <a:latin typeface="Cambria Math" panose="02040503050406030204" pitchFamily="18" charset="0"/>
                          </a:rPr>
                          <m:t>(</m:t>
                        </m:r>
                        <m:r>
                          <a:rPr lang="en-US" altLang="en-US" sz="2800" i="1">
                            <a:latin typeface="Cambria Math" panose="02040503050406030204" pitchFamily="18" charset="0"/>
                          </a:rPr>
                          <m:t>𝑝</m:t>
                        </m:r>
                      </m:e>
                      <m:sub>
                        <m:r>
                          <a:rPr lang="en-US" altLang="en-US" sz="2800" i="1">
                            <a:latin typeface="Cambria Math" panose="02040503050406030204" pitchFamily="18" charset="0"/>
                          </a:rPr>
                          <m:t>𝑗</m:t>
                        </m:r>
                      </m:sub>
                    </m:sSub>
                    <m:r>
                      <a:rPr lang="en-US" altLang="en-US" sz="2800" b="0" i="1" smtClean="0">
                        <a:latin typeface="Cambria Math" panose="02040503050406030204" pitchFamily="18" charset="0"/>
                      </a:rPr>
                      <m:t>,</m:t>
                    </m:r>
                    <m:sSub>
                      <m:sSubPr>
                        <m:ctrlPr>
                          <a:rPr lang="en-US" altLang="en-US" sz="2800" i="1">
                            <a:latin typeface="Cambria Math" panose="02040503050406030204" pitchFamily="18" charset="0"/>
                          </a:rPr>
                        </m:ctrlPr>
                      </m:sSubPr>
                      <m:e>
                        <m:r>
                          <a:rPr lang="en-US" altLang="en-US" sz="2800" i="1">
                            <a:latin typeface="Cambria Math" panose="02040503050406030204" pitchFamily="18" charset="0"/>
                          </a:rPr>
                          <m:t>𝑝</m:t>
                        </m:r>
                      </m:e>
                      <m:sub>
                        <m:r>
                          <a:rPr lang="en-US" altLang="en-US" sz="2800" i="1">
                            <a:latin typeface="Cambria Math" panose="02040503050406030204" pitchFamily="18" charset="0"/>
                          </a:rPr>
                          <m:t>𝑖</m:t>
                        </m:r>
                      </m:sub>
                    </m:sSub>
                    <m:r>
                      <a:rPr lang="en-US" altLang="en-US" sz="2800" b="0" i="1" smtClean="0">
                        <a:latin typeface="Cambria Math" panose="02040503050406030204" pitchFamily="18" charset="0"/>
                      </a:rPr>
                      <m:t>)</m:t>
                    </m:r>
                  </m:oMath>
                </a14:m>
                <a:r>
                  <a:rPr lang="en-US" altLang="en-US" sz="2800" dirty="0"/>
                  <a:t> corresponding to the perpendicular bisector of the line segment </a:t>
                </a:r>
                <a14:m>
                  <m:oMath xmlns:m="http://schemas.openxmlformats.org/officeDocument/2006/math">
                    <m:sSub>
                      <m:sSubPr>
                        <m:ctrlPr>
                          <a:rPr lang="en-US" altLang="en-US" sz="2800" i="1">
                            <a:latin typeface="Cambria Math" panose="02040503050406030204" pitchFamily="18" charset="0"/>
                          </a:rPr>
                        </m:ctrlPr>
                      </m:sSubPr>
                      <m:e>
                        <m:r>
                          <a:rPr lang="en-US" altLang="en-US" sz="2800" i="1">
                            <a:latin typeface="Cambria Math" panose="02040503050406030204" pitchFamily="18" charset="0"/>
                          </a:rPr>
                          <m:t>𝑝</m:t>
                        </m:r>
                      </m:e>
                      <m:sub>
                        <m:r>
                          <a:rPr lang="en-US" altLang="en-US" sz="2800" i="1">
                            <a:latin typeface="Cambria Math" panose="02040503050406030204" pitchFamily="18" charset="0"/>
                          </a:rPr>
                          <m:t>𝑗</m:t>
                        </m:r>
                      </m:sub>
                    </m:sSub>
                    <m:sSub>
                      <m:sSubPr>
                        <m:ctrlPr>
                          <a:rPr lang="en-US" altLang="en-US" sz="2800" i="1">
                            <a:latin typeface="Cambria Math" panose="02040503050406030204" pitchFamily="18" charset="0"/>
                          </a:rPr>
                        </m:ctrlPr>
                      </m:sSubPr>
                      <m:e>
                        <m:r>
                          <a:rPr lang="en-US" altLang="en-US" sz="2800" i="1">
                            <a:latin typeface="Cambria Math" panose="02040503050406030204" pitchFamily="18" charset="0"/>
                          </a:rPr>
                          <m:t>𝑝</m:t>
                        </m:r>
                      </m:e>
                      <m:sub>
                        <m:r>
                          <a:rPr lang="en-US" altLang="en-US" sz="2800" i="1">
                            <a:latin typeface="Cambria Math" panose="02040503050406030204" pitchFamily="18" charset="0"/>
                          </a:rPr>
                          <m:t>𝑖</m:t>
                        </m:r>
                      </m:sub>
                    </m:sSub>
                  </m:oMath>
                </a14:m>
                <a:endParaRPr lang="en-US" altLang="en-US" sz="2800" dirty="0"/>
              </a:p>
              <a:p>
                <a:pPr marL="914400" lvl="2" indent="0">
                  <a:spcBef>
                    <a:spcPts val="600"/>
                  </a:spcBef>
                  <a:spcAft>
                    <a:spcPts val="600"/>
                  </a:spcAft>
                  <a:buNone/>
                </a:pPr>
                <a:r>
                  <a:rPr lang="en-US" altLang="en-US" sz="2800" b="1" dirty="0">
                    <a:solidFill>
                      <a:srgbClr val="ED7D31"/>
                    </a:solidFill>
                  </a:rPr>
                  <a:t>1.2.2 </a:t>
                </a:r>
                <a:r>
                  <a:rPr lang="en-US" altLang="en-US" sz="2800" dirty="0">
                    <a:solidFill>
                      <a:schemeClr val="accent2"/>
                    </a:solidFill>
                  </a:rPr>
                  <a:t>	</a:t>
                </a:r>
                <a:r>
                  <a:rPr lang="en-US" altLang="en-US" sz="2800" dirty="0"/>
                  <a:t>Determine the intersection of </a:t>
                </a:r>
                <a14:m>
                  <m:oMath xmlns:m="http://schemas.openxmlformats.org/officeDocument/2006/math">
                    <m:sSub>
                      <m:sSubPr>
                        <m:ctrlPr>
                          <a:rPr lang="en-US" altLang="en-US" sz="2800" i="1">
                            <a:latin typeface="Cambria Math" panose="02040503050406030204" pitchFamily="18" charset="0"/>
                          </a:rPr>
                        </m:ctrlPr>
                      </m:sSubPr>
                      <m:e>
                        <m:r>
                          <a:rPr lang="en-US" altLang="en-US" sz="2800" i="1">
                            <a:latin typeface="Cambria Math" panose="02040503050406030204" pitchFamily="18" charset="0"/>
                          </a:rPr>
                          <m:t>h</m:t>
                        </m:r>
                        <m:r>
                          <a:rPr lang="en-US" altLang="en-US" sz="2800" i="1">
                            <a:latin typeface="Cambria Math" panose="02040503050406030204" pitchFamily="18" charset="0"/>
                          </a:rPr>
                          <m:t>(</m:t>
                        </m:r>
                        <m:r>
                          <a:rPr lang="en-US" altLang="en-US" sz="2800" i="1">
                            <a:latin typeface="Cambria Math" panose="02040503050406030204" pitchFamily="18" charset="0"/>
                          </a:rPr>
                          <m:t>𝑝</m:t>
                        </m:r>
                      </m:e>
                      <m:sub>
                        <m:r>
                          <a:rPr lang="en-US" altLang="en-US" sz="2800" i="1">
                            <a:latin typeface="Cambria Math" panose="02040503050406030204" pitchFamily="18" charset="0"/>
                          </a:rPr>
                          <m:t>𝑗</m:t>
                        </m:r>
                      </m:sub>
                    </m:sSub>
                    <m:r>
                      <a:rPr lang="en-US" altLang="en-US" sz="2800" i="1">
                        <a:latin typeface="Cambria Math" panose="02040503050406030204" pitchFamily="18" charset="0"/>
                      </a:rPr>
                      <m:t>,</m:t>
                    </m:r>
                    <m:sSub>
                      <m:sSubPr>
                        <m:ctrlPr>
                          <a:rPr lang="en-US" altLang="en-US" sz="2800" i="1">
                            <a:latin typeface="Cambria Math" panose="02040503050406030204" pitchFamily="18" charset="0"/>
                          </a:rPr>
                        </m:ctrlPr>
                      </m:sSubPr>
                      <m:e>
                        <m:r>
                          <a:rPr lang="en-US" altLang="en-US" sz="2800" i="1">
                            <a:latin typeface="Cambria Math" panose="02040503050406030204" pitchFamily="18" charset="0"/>
                          </a:rPr>
                          <m:t>𝑝</m:t>
                        </m:r>
                      </m:e>
                      <m:sub>
                        <m:r>
                          <a:rPr lang="en-US" altLang="en-US" sz="2800" i="1">
                            <a:latin typeface="Cambria Math" panose="02040503050406030204" pitchFamily="18" charset="0"/>
                          </a:rPr>
                          <m:t>𝑖</m:t>
                        </m:r>
                      </m:sub>
                    </m:sSub>
                    <m:r>
                      <a:rPr lang="en-US" altLang="en-US" sz="2800" i="1">
                        <a:latin typeface="Cambria Math" panose="02040503050406030204" pitchFamily="18" charset="0"/>
                      </a:rPr>
                      <m:t>)</m:t>
                    </m:r>
                  </m:oMath>
                </a14:m>
                <a:r>
                  <a:rPr lang="en-US" altLang="en-US" sz="2800" dirty="0"/>
                  <a:t> with </a:t>
                </a:r>
                <a14:m>
                  <m:oMath xmlns:m="http://schemas.openxmlformats.org/officeDocument/2006/math">
                    <m:r>
                      <a:rPr lang="en-US" altLang="en-US" sz="2800" i="1">
                        <a:latin typeface="Cambria Math" panose="02040503050406030204" pitchFamily="18" charset="0"/>
                      </a:rPr>
                      <m:t>𝑉𝑜𝑟</m:t>
                    </m:r>
                    <m:r>
                      <a:rPr lang="en-US" altLang="en-US" sz="2800" i="1">
                        <a:latin typeface="Cambria Math" panose="02040503050406030204" pitchFamily="18" charset="0"/>
                      </a:rPr>
                      <m:t>(</m:t>
                    </m:r>
                    <m:sSub>
                      <m:sSubPr>
                        <m:ctrlPr>
                          <a:rPr lang="en-US" altLang="en-US" sz="2800" i="1">
                            <a:latin typeface="Cambria Math" panose="02040503050406030204" pitchFamily="18" charset="0"/>
                          </a:rPr>
                        </m:ctrlPr>
                      </m:sSubPr>
                      <m:e>
                        <m:r>
                          <a:rPr lang="en-US" altLang="en-US" sz="2800" i="1">
                            <a:latin typeface="Cambria Math" panose="02040503050406030204" pitchFamily="18" charset="0"/>
                          </a:rPr>
                          <m:t>𝑝</m:t>
                        </m:r>
                      </m:e>
                      <m:sub>
                        <m:r>
                          <a:rPr lang="en-US" altLang="en-US" sz="2800" i="1">
                            <a:latin typeface="Cambria Math" panose="02040503050406030204" pitchFamily="18" charset="0"/>
                          </a:rPr>
                          <m:t>𝑖</m:t>
                        </m:r>
                      </m:sub>
                    </m:sSub>
                    <m:r>
                      <a:rPr lang="en-US" altLang="en-US" sz="2800" i="1">
                        <a:latin typeface="Cambria Math" panose="02040503050406030204" pitchFamily="18" charset="0"/>
                      </a:rPr>
                      <m:t>)</m:t>
                    </m:r>
                  </m:oMath>
                </a14:m>
                <a:r>
                  <a:rPr lang="en-US" altLang="en-US" sz="2800" dirty="0"/>
                  <a:t> and update </a:t>
                </a:r>
                <a14:m>
                  <m:oMath xmlns:m="http://schemas.openxmlformats.org/officeDocument/2006/math">
                    <m:r>
                      <a:rPr lang="en-US" altLang="en-US" sz="2800" i="1">
                        <a:latin typeface="Cambria Math" panose="02040503050406030204" pitchFamily="18" charset="0"/>
                      </a:rPr>
                      <m:t>𝑉𝑜𝑟</m:t>
                    </m:r>
                    <m:r>
                      <a:rPr lang="en-US" altLang="en-US" sz="2800" i="1">
                        <a:latin typeface="Cambria Math" panose="02040503050406030204" pitchFamily="18" charset="0"/>
                      </a:rPr>
                      <m:t>(</m:t>
                    </m:r>
                    <m:sSub>
                      <m:sSubPr>
                        <m:ctrlPr>
                          <a:rPr lang="en-US" altLang="en-US" sz="2800" i="1">
                            <a:latin typeface="Cambria Math" panose="02040503050406030204" pitchFamily="18" charset="0"/>
                          </a:rPr>
                        </m:ctrlPr>
                      </m:sSubPr>
                      <m:e>
                        <m:r>
                          <a:rPr lang="en-US" altLang="en-US" sz="2800" i="1">
                            <a:latin typeface="Cambria Math" panose="02040503050406030204" pitchFamily="18" charset="0"/>
                          </a:rPr>
                          <m:t>𝑝</m:t>
                        </m:r>
                      </m:e>
                      <m:sub>
                        <m:r>
                          <a:rPr lang="en-US" altLang="en-US" sz="2800" i="1">
                            <a:latin typeface="Cambria Math" panose="02040503050406030204" pitchFamily="18" charset="0"/>
                          </a:rPr>
                          <m:t>𝑖</m:t>
                        </m:r>
                      </m:sub>
                    </m:sSub>
                    <m:r>
                      <a:rPr lang="en-US" altLang="en-US" sz="2800" i="1">
                        <a:latin typeface="Cambria Math" panose="02040503050406030204" pitchFamily="18" charset="0"/>
                      </a:rPr>
                      <m:t>)</m:t>
                    </m:r>
                  </m:oMath>
                </a14:m>
                <a:endParaRPr lang="en-US" altLang="en-US" sz="1000" dirty="0"/>
              </a:p>
            </p:txBody>
          </p:sp>
        </mc:Choice>
        <mc:Fallback xmlns="">
          <p:sp>
            <p:nvSpPr>
              <p:cNvPr id="3" name="Rectangle 3"/>
              <p:cNvSpPr txBox="1">
                <a:spLocks noRot="1" noChangeAspect="1" noMove="1" noResize="1" noEditPoints="1" noAdjustHandles="1" noChangeArrowheads="1" noChangeShapeType="1" noTextEdit="1"/>
              </p:cNvSpPr>
              <p:nvPr/>
            </p:nvSpPr>
            <p:spPr>
              <a:xfrm>
                <a:off x="651152" y="978243"/>
                <a:ext cx="11107884" cy="4911811"/>
              </a:xfrm>
              <a:prstGeom prst="rect">
                <a:avLst/>
              </a:prstGeom>
              <a:blipFill rotWithShape="0">
                <a:blip r:embed="rId2"/>
                <a:stretch>
                  <a:fillRect l="-1153" t="-2109" b="-31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ounded Rectangle 1"/>
              <p:cNvSpPr/>
              <p:nvPr/>
            </p:nvSpPr>
            <p:spPr>
              <a:xfrm>
                <a:off x="1219200" y="978242"/>
                <a:ext cx="9687339" cy="4911811"/>
              </a:xfrm>
              <a:prstGeom prst="roundRect">
                <a:avLst/>
              </a:prstGeom>
              <a:solidFill>
                <a:schemeClr val="bg1"/>
              </a:solidFill>
              <a:ln w="34925">
                <a:solidFill>
                  <a:srgbClr val="7030A0"/>
                </a:solidFill>
              </a:ln>
              <a:effectLst>
                <a:glow rad="241300">
                  <a:schemeClr val="tx1">
                    <a:lumMod val="50000"/>
                    <a:lumOff val="50000"/>
                    <a:alpha val="42000"/>
                  </a:schemeClr>
                </a:glow>
                <a:outerShdw blurRad="63500" dist="12700" dir="5400000" sx="102000" sy="102000" rotWithShape="0">
                  <a:srgbClr val="000000">
                    <a:alpha val="32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r>
                  <a:rPr lang="en-US" sz="2800" dirty="0">
                    <a:solidFill>
                      <a:srgbClr val="7030A0"/>
                    </a:solidFill>
                  </a:rPr>
                  <a:t>Effects of some </a:t>
                </a:r>
                <a14:m>
                  <m:oMath xmlns:m="http://schemas.openxmlformats.org/officeDocument/2006/math">
                    <m:sSub>
                      <m:sSubPr>
                        <m:ctrlPr>
                          <a:rPr lang="en-US" altLang="en-US" sz="2800" i="1">
                            <a:solidFill>
                              <a:srgbClr val="7030A0"/>
                            </a:solidFill>
                            <a:latin typeface="Cambria Math" panose="02040503050406030204" pitchFamily="18" charset="0"/>
                          </a:rPr>
                        </m:ctrlPr>
                      </m:sSubPr>
                      <m:e>
                        <m:r>
                          <a:rPr lang="en-US" altLang="en-US" sz="2800" i="1">
                            <a:solidFill>
                              <a:srgbClr val="7030A0"/>
                            </a:solidFill>
                            <a:latin typeface="Cambria Math" panose="02040503050406030204" pitchFamily="18" charset="0"/>
                          </a:rPr>
                          <m:t>𝑝</m:t>
                        </m:r>
                      </m:e>
                      <m:sub>
                        <m:r>
                          <a:rPr lang="en-US" altLang="en-US" sz="2800" i="1">
                            <a:solidFill>
                              <a:srgbClr val="7030A0"/>
                            </a:solidFill>
                            <a:latin typeface="Cambria Math" panose="02040503050406030204" pitchFamily="18" charset="0"/>
                          </a:rPr>
                          <m:t>𝑗</m:t>
                        </m:r>
                      </m:sub>
                    </m:sSub>
                  </m:oMath>
                </a14:m>
                <a:r>
                  <a:rPr lang="en-US" sz="2800" dirty="0">
                    <a:solidFill>
                      <a:srgbClr val="7030A0"/>
                    </a:solidFill>
                  </a:rPr>
                  <a:t> on </a:t>
                </a:r>
                <a14:m>
                  <m:oMath xmlns:m="http://schemas.openxmlformats.org/officeDocument/2006/math">
                    <m:sSub>
                      <m:sSubPr>
                        <m:ctrlPr>
                          <a:rPr lang="en-US" altLang="en-US" sz="2800" i="1">
                            <a:solidFill>
                              <a:srgbClr val="7030A0"/>
                            </a:solidFill>
                            <a:latin typeface="Cambria Math" panose="02040503050406030204" pitchFamily="18" charset="0"/>
                          </a:rPr>
                        </m:ctrlPr>
                      </m:sSubPr>
                      <m:e>
                        <m:r>
                          <a:rPr lang="en-US" altLang="en-US" sz="2800" i="1">
                            <a:solidFill>
                              <a:srgbClr val="7030A0"/>
                            </a:solidFill>
                            <a:latin typeface="Cambria Math" panose="02040503050406030204" pitchFamily="18" charset="0"/>
                          </a:rPr>
                          <m:t>𝑝</m:t>
                        </m:r>
                      </m:e>
                      <m:sub>
                        <m:r>
                          <a:rPr lang="en-US" altLang="en-US" sz="2800" i="1">
                            <a:solidFill>
                              <a:srgbClr val="7030A0"/>
                            </a:solidFill>
                            <a:latin typeface="Cambria Math" panose="02040503050406030204" pitchFamily="18" charset="0"/>
                          </a:rPr>
                          <m:t>𝑖</m:t>
                        </m:r>
                      </m:sub>
                    </m:sSub>
                  </m:oMath>
                </a14:m>
                <a:r>
                  <a:rPr lang="en-US" sz="2800" dirty="0">
                    <a:solidFill>
                      <a:srgbClr val="7030A0"/>
                    </a:solidFill>
                  </a:rPr>
                  <a:t> might be completely absorbed from some other </a:t>
                </a:r>
                <a14:m>
                  <m:oMath xmlns:m="http://schemas.openxmlformats.org/officeDocument/2006/math">
                    <m:sSub>
                      <m:sSubPr>
                        <m:ctrlPr>
                          <a:rPr lang="en-US" altLang="en-US" sz="2800" i="1">
                            <a:solidFill>
                              <a:srgbClr val="7030A0"/>
                            </a:solidFill>
                            <a:latin typeface="Cambria Math" panose="02040503050406030204" pitchFamily="18" charset="0"/>
                          </a:rPr>
                        </m:ctrlPr>
                      </m:sSubPr>
                      <m:e>
                        <m:r>
                          <a:rPr lang="en-US" altLang="en-US" sz="2800" i="1">
                            <a:solidFill>
                              <a:srgbClr val="7030A0"/>
                            </a:solidFill>
                            <a:latin typeface="Cambria Math" panose="02040503050406030204" pitchFamily="18" charset="0"/>
                          </a:rPr>
                          <m:t>𝑝</m:t>
                        </m:r>
                      </m:e>
                      <m:sub>
                        <m:r>
                          <a:rPr lang="en-US" altLang="en-US" sz="2800" i="1">
                            <a:solidFill>
                              <a:srgbClr val="7030A0"/>
                            </a:solidFill>
                            <a:latin typeface="Cambria Math" panose="02040503050406030204" pitchFamily="18" charset="0"/>
                          </a:rPr>
                          <m:t>𝑗</m:t>
                        </m:r>
                      </m:sub>
                    </m:sSub>
                  </m:oMath>
                </a14:m>
                <a:r>
                  <a:rPr lang="en-US" sz="2800" dirty="0">
                    <a:solidFill>
                      <a:srgbClr val="7030A0"/>
                    </a:solidFill>
                  </a:rPr>
                  <a:t>. In the below example, while processing P3, effects of P1 would be completely absorbed by P2.</a:t>
                </a:r>
              </a:p>
              <a:p>
                <a:endParaRPr lang="en-US" sz="2800" dirty="0">
                  <a:solidFill>
                    <a:srgbClr val="7030A0"/>
                  </a:solidFill>
                </a:endParaRPr>
              </a:p>
              <a:p>
                <a:endParaRPr lang="en-US" sz="2800" dirty="0">
                  <a:solidFill>
                    <a:srgbClr val="7030A0"/>
                  </a:solidFill>
                </a:endParaRPr>
              </a:p>
              <a:p>
                <a:endParaRPr lang="en-US" sz="2800" dirty="0">
                  <a:solidFill>
                    <a:srgbClr val="7030A0"/>
                  </a:solidFill>
                </a:endParaRPr>
              </a:p>
              <a:p>
                <a:endParaRPr lang="en-US" sz="2800" dirty="0">
                  <a:solidFill>
                    <a:srgbClr val="7030A0"/>
                  </a:solidFill>
                </a:endParaRPr>
              </a:p>
              <a:p>
                <a:endParaRPr lang="en-US" sz="2800" dirty="0">
                  <a:solidFill>
                    <a:srgbClr val="7030A0"/>
                  </a:solidFill>
                </a:endParaRPr>
              </a:p>
              <a:p>
                <a:endParaRPr lang="en-US" sz="2800" dirty="0">
                  <a:solidFill>
                    <a:srgbClr val="7030A0"/>
                  </a:solidFill>
                </a:endParaRPr>
              </a:p>
              <a:p>
                <a:endParaRPr lang="en-US" sz="2000" dirty="0">
                  <a:solidFill>
                    <a:srgbClr val="7030A0"/>
                  </a:solidFill>
                </a:endParaRPr>
              </a:p>
            </p:txBody>
          </p:sp>
        </mc:Choice>
        <mc:Fallback xmlns="">
          <p:sp>
            <p:nvSpPr>
              <p:cNvPr id="2" name="Rounded Rectangle 1"/>
              <p:cNvSpPr>
                <a:spLocks noRot="1" noChangeAspect="1" noMove="1" noResize="1" noEditPoints="1" noAdjustHandles="1" noChangeArrowheads="1" noChangeShapeType="1" noTextEdit="1"/>
              </p:cNvSpPr>
              <p:nvPr/>
            </p:nvSpPr>
            <p:spPr>
              <a:xfrm>
                <a:off x="1219200" y="978242"/>
                <a:ext cx="9687339" cy="4911811"/>
              </a:xfrm>
              <a:prstGeom prst="roundRect">
                <a:avLst/>
              </a:prstGeom>
              <a:blipFill>
                <a:blip r:embed="rId3"/>
                <a:stretch>
                  <a:fillRect/>
                </a:stretch>
              </a:blipFill>
              <a:ln w="34925">
                <a:solidFill>
                  <a:srgbClr val="7030A0"/>
                </a:solidFill>
              </a:ln>
              <a:effectLst>
                <a:glow rad="241300">
                  <a:schemeClr val="tx1">
                    <a:lumMod val="50000"/>
                    <a:lumOff val="50000"/>
                    <a:alpha val="42000"/>
                  </a:schemeClr>
                </a:glow>
                <a:outerShdw blurRad="63500" dist="12700" dir="5400000" sx="102000" sy="102000" rotWithShape="0">
                  <a:srgbClr val="000000">
                    <a:alpha val="32000"/>
                  </a:srgbClr>
                </a:outerShdw>
              </a:effectLst>
            </p:spPr>
            <p:txBody>
              <a:bodyPr/>
              <a:lstStyle/>
              <a:p>
                <a:r>
                  <a:rPr lang="en-US">
                    <a:noFill/>
                  </a:rPr>
                  <a:t> </a:t>
                </a:r>
              </a:p>
            </p:txBody>
          </p:sp>
        </mc:Fallback>
      </mc:AlternateContent>
      <p:pic>
        <p:nvPicPr>
          <p:cNvPr id="23" name="Picture 22"/>
          <p:cNvPicPr>
            <a:picLocks noChangeAspect="1"/>
          </p:cNvPicPr>
          <p:nvPr/>
        </p:nvPicPr>
        <p:blipFill>
          <a:blip r:embed="rId4"/>
          <a:stretch>
            <a:fillRect/>
          </a:stretch>
        </p:blipFill>
        <p:spPr>
          <a:xfrm>
            <a:off x="1851451" y="2972626"/>
            <a:ext cx="8206951" cy="2745149"/>
          </a:xfrm>
          <a:prstGeom prst="rect">
            <a:avLst/>
          </a:prstGeom>
        </p:spPr>
      </p:pic>
    </p:spTree>
    <p:extLst>
      <p:ext uri="{BB962C8B-B14F-4D97-AF65-F5344CB8AC3E}">
        <p14:creationId xmlns:p14="http://schemas.microsoft.com/office/powerpoint/2010/main" val="2242515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51152" y="1"/>
            <a:ext cx="9583971" cy="755780"/>
          </a:xfrm>
        </p:spPr>
        <p:txBody>
          <a:bodyPr>
            <a:normAutofit/>
          </a:bodyPr>
          <a:lstStyle/>
          <a:p>
            <a:r>
              <a:rPr lang="en-US" sz="3600" dirty="0"/>
              <a:t>A  Naïve Algorithm for </a:t>
            </a:r>
            <a:r>
              <a:rPr lang="en-US" sz="3600" dirty="0" err="1"/>
              <a:t>Voronoi</a:t>
            </a:r>
            <a:r>
              <a:rPr lang="en-US" sz="3600" dirty="0"/>
              <a:t> Diagrams</a:t>
            </a:r>
          </a:p>
        </p:txBody>
      </p:sp>
      <mc:AlternateContent xmlns:mc="http://schemas.openxmlformats.org/markup-compatibility/2006" xmlns:a14="http://schemas.microsoft.com/office/drawing/2010/main">
        <mc:Choice Requires="a14">
          <p:sp>
            <p:nvSpPr>
              <p:cNvPr id="3" name="Rectangle 3"/>
              <p:cNvSpPr txBox="1">
                <a:spLocks noChangeArrowheads="1"/>
              </p:cNvSpPr>
              <p:nvPr/>
            </p:nvSpPr>
            <p:spPr>
              <a:xfrm>
                <a:off x="651152" y="978243"/>
                <a:ext cx="11107884" cy="49118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ct val="30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9pPr>
              </a:lstStyle>
              <a:p>
                <a:pPr marL="0" indent="0">
                  <a:spcAft>
                    <a:spcPts val="1200"/>
                  </a:spcAft>
                  <a:buNone/>
                </a:pPr>
                <a:r>
                  <a:rPr lang="en-US" altLang="en-US" b="1" dirty="0">
                    <a:solidFill>
                      <a:srgbClr val="ED7D31"/>
                    </a:solidFill>
                  </a:rPr>
                  <a:t>Input: </a:t>
                </a:r>
                <a:r>
                  <a:rPr lang="en-US" altLang="en-US" dirty="0"/>
                  <a:t>A set </a:t>
                </a:r>
                <a:r>
                  <a:rPr lang="en-US" altLang="en-US" i="1" dirty="0"/>
                  <a:t>P of sites whose </a:t>
                </a:r>
                <a:r>
                  <a:rPr lang="en-US" altLang="en-US" i="1" dirty="0" err="1"/>
                  <a:t>voronoi</a:t>
                </a:r>
                <a:r>
                  <a:rPr lang="en-US" altLang="en-US" i="1" dirty="0"/>
                  <a:t> diagram has to be constructed.</a:t>
                </a:r>
                <a:endParaRPr lang="en-US" altLang="en-US" dirty="0"/>
              </a:p>
              <a:p>
                <a:pPr marL="457200" indent="-457200">
                  <a:spcBef>
                    <a:spcPts val="600"/>
                  </a:spcBef>
                  <a:spcAft>
                    <a:spcPts val="600"/>
                  </a:spcAft>
                  <a:buFont typeface="+mj-lt"/>
                  <a:buAutoNum type="arabicPeriod"/>
                </a:pPr>
                <a:r>
                  <a:rPr lang="en-US" altLang="en-US" b="1" dirty="0">
                    <a:solidFill>
                      <a:srgbClr val="ED7D31"/>
                    </a:solidFill>
                  </a:rPr>
                  <a:t>For </a:t>
                </a:r>
                <a:r>
                  <a:rPr lang="en-US" altLang="en-US" dirty="0"/>
                  <a:t>all sites </a:t>
                </a:r>
                <a14:m>
                  <m:oMath xmlns:m="http://schemas.openxmlformats.org/officeDocument/2006/math">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𝑝</m:t>
                        </m:r>
                      </m:e>
                      <m:sub>
                        <m:r>
                          <a:rPr lang="en-US" altLang="en-US" b="0" i="1" smtClean="0">
                            <a:latin typeface="Cambria Math" panose="02040503050406030204" pitchFamily="18" charset="0"/>
                          </a:rPr>
                          <m:t>𝑖</m:t>
                        </m:r>
                      </m:sub>
                    </m:sSub>
                    <m:r>
                      <a:rPr lang="en-US" altLang="en-US" b="0" i="1" smtClean="0">
                        <a:latin typeface="Cambria Math" panose="02040503050406030204" pitchFamily="18" charset="0"/>
                      </a:rPr>
                      <m:t>∈</m:t>
                    </m:r>
                    <m:r>
                      <a:rPr lang="en-US" altLang="en-US" b="0" i="1" smtClean="0">
                        <a:latin typeface="Cambria Math" panose="02040503050406030204" pitchFamily="18" charset="0"/>
                      </a:rPr>
                      <m:t>𝑃</m:t>
                    </m:r>
                  </m:oMath>
                </a14:m>
                <a:r>
                  <a:rPr lang="en-US" altLang="en-US" i="1" dirty="0"/>
                  <a:t> </a:t>
                </a:r>
                <a:r>
                  <a:rPr lang="en-US" altLang="en-US" b="1" i="1" dirty="0">
                    <a:solidFill>
                      <a:srgbClr val="ED7D31"/>
                    </a:solidFill>
                  </a:rPr>
                  <a:t>do </a:t>
                </a:r>
              </a:p>
              <a:p>
                <a:pPr marL="457200" lvl="1" indent="0">
                  <a:spcBef>
                    <a:spcPts val="600"/>
                  </a:spcBef>
                  <a:spcAft>
                    <a:spcPts val="600"/>
                  </a:spcAft>
                  <a:buNone/>
                </a:pPr>
                <a:r>
                  <a:rPr lang="en-US" altLang="en-US" sz="2800" b="1" i="1" dirty="0">
                    <a:solidFill>
                      <a:srgbClr val="ED7D31"/>
                    </a:solidFill>
                  </a:rPr>
                  <a:t>1.1</a:t>
                </a:r>
                <a:r>
                  <a:rPr lang="en-US" altLang="en-US" sz="2800" i="1" dirty="0"/>
                  <a:t> Initialize a data structure </a:t>
                </a:r>
                <a14:m>
                  <m:oMath xmlns:m="http://schemas.openxmlformats.org/officeDocument/2006/math">
                    <m:sSub>
                      <m:sSubPr>
                        <m:ctrlPr>
                          <a:rPr lang="en-US" altLang="en-US" sz="2800" i="1" smtClean="0">
                            <a:latin typeface="Cambria Math" panose="02040503050406030204" pitchFamily="18" charset="0"/>
                          </a:rPr>
                        </m:ctrlPr>
                      </m:sSubPr>
                      <m:e>
                        <m:r>
                          <a:rPr lang="en-US" altLang="en-US" sz="2800" b="0" i="1" smtClean="0">
                            <a:latin typeface="Cambria Math" panose="02040503050406030204" pitchFamily="18" charset="0"/>
                          </a:rPr>
                          <m:t>𝑉𝑜𝑟</m:t>
                        </m:r>
                        <m:r>
                          <a:rPr lang="en-US" altLang="en-US" sz="2800" b="0" i="1" smtClean="0">
                            <a:latin typeface="Cambria Math" panose="02040503050406030204" pitchFamily="18" charset="0"/>
                          </a:rPr>
                          <m:t>(</m:t>
                        </m:r>
                        <m:sSub>
                          <m:sSubPr>
                            <m:ctrlPr>
                              <a:rPr lang="en-US" altLang="en-US" sz="2800" b="0" i="1" smtClean="0">
                                <a:latin typeface="Cambria Math" panose="02040503050406030204" pitchFamily="18" charset="0"/>
                              </a:rPr>
                            </m:ctrlPr>
                          </m:sSubPr>
                          <m:e>
                            <m:r>
                              <a:rPr lang="en-US" altLang="en-US" sz="2800" b="0" i="1" smtClean="0">
                                <a:latin typeface="Cambria Math" panose="02040503050406030204" pitchFamily="18" charset="0"/>
                              </a:rPr>
                              <m:t>𝑝</m:t>
                            </m:r>
                          </m:e>
                          <m:sub>
                            <m:r>
                              <a:rPr lang="en-US" altLang="en-US" sz="2800" b="0" i="1" smtClean="0">
                                <a:latin typeface="Cambria Math" panose="02040503050406030204" pitchFamily="18" charset="0"/>
                              </a:rPr>
                              <m:t>𝑖</m:t>
                            </m:r>
                          </m:sub>
                        </m:sSub>
                        <m:r>
                          <a:rPr lang="en-US" altLang="en-US" sz="2800" b="0" i="1" smtClean="0">
                            <a:latin typeface="Cambria Math" panose="02040503050406030204" pitchFamily="18" charset="0"/>
                          </a:rPr>
                          <m:t>)</m:t>
                        </m:r>
                      </m:e>
                      <m:sub/>
                    </m:sSub>
                  </m:oMath>
                </a14:m>
                <a:r>
                  <a:rPr lang="en-US" altLang="en-US" sz="2800" i="1" dirty="0"/>
                  <a:t>(doubly linked list) to store the boundary of </a:t>
                </a:r>
                <a:r>
                  <a:rPr lang="en-US" altLang="en-US" sz="2800" i="1" dirty="0" err="1"/>
                  <a:t>voronoi</a:t>
                </a:r>
                <a:r>
                  <a:rPr lang="en-US" altLang="en-US" sz="2800" i="1" dirty="0"/>
                  <a:t> cell of </a:t>
                </a:r>
                <a14:m>
                  <m:oMath xmlns:m="http://schemas.openxmlformats.org/officeDocument/2006/math">
                    <m:sSub>
                      <m:sSubPr>
                        <m:ctrlPr>
                          <a:rPr lang="en-US" altLang="en-US" sz="2800" i="1">
                            <a:latin typeface="Cambria Math" panose="02040503050406030204" pitchFamily="18" charset="0"/>
                          </a:rPr>
                        </m:ctrlPr>
                      </m:sSubPr>
                      <m:e>
                        <m:r>
                          <a:rPr lang="en-US" altLang="en-US" sz="2800" i="1">
                            <a:latin typeface="Cambria Math" panose="02040503050406030204" pitchFamily="18" charset="0"/>
                          </a:rPr>
                          <m:t>𝑝</m:t>
                        </m:r>
                      </m:e>
                      <m:sub>
                        <m:r>
                          <a:rPr lang="en-US" altLang="en-US" sz="2800" i="1">
                            <a:latin typeface="Cambria Math" panose="02040503050406030204" pitchFamily="18" charset="0"/>
                          </a:rPr>
                          <m:t>𝑖</m:t>
                        </m:r>
                      </m:sub>
                    </m:sSub>
                  </m:oMath>
                </a14:m>
                <a:endParaRPr lang="en-US" altLang="en-US" sz="2800" i="1" dirty="0"/>
              </a:p>
              <a:p>
                <a:pPr marL="457200" lvl="1" indent="0">
                  <a:spcBef>
                    <a:spcPts val="600"/>
                  </a:spcBef>
                  <a:spcAft>
                    <a:spcPts val="600"/>
                  </a:spcAft>
                  <a:buNone/>
                </a:pPr>
                <a:r>
                  <a:rPr lang="en-US" altLang="en-US" sz="2800" b="1" i="1" dirty="0">
                    <a:solidFill>
                      <a:srgbClr val="ED7D31"/>
                    </a:solidFill>
                  </a:rPr>
                  <a:t>1.2 For </a:t>
                </a:r>
                <a:r>
                  <a:rPr lang="en-US" altLang="en-US" sz="2800" i="1" dirty="0"/>
                  <a:t>all sites  </a:t>
                </a:r>
                <a14:m>
                  <m:oMath xmlns:m="http://schemas.openxmlformats.org/officeDocument/2006/math">
                    <m:sSub>
                      <m:sSubPr>
                        <m:ctrlPr>
                          <a:rPr lang="en-US" altLang="en-US" sz="2800" b="0" i="1" smtClean="0">
                            <a:latin typeface="Cambria Math" panose="02040503050406030204" pitchFamily="18" charset="0"/>
                          </a:rPr>
                        </m:ctrlPr>
                      </m:sSubPr>
                      <m:e>
                        <m:r>
                          <a:rPr lang="en-US" altLang="en-US" sz="2800" b="0" i="1" smtClean="0">
                            <a:latin typeface="Cambria Math" panose="02040503050406030204" pitchFamily="18" charset="0"/>
                          </a:rPr>
                          <m:t>𝑝</m:t>
                        </m:r>
                      </m:e>
                      <m:sub>
                        <m:r>
                          <a:rPr lang="en-US" altLang="en-US" sz="2800" b="0" i="1" smtClean="0">
                            <a:latin typeface="Cambria Math" panose="02040503050406030204" pitchFamily="18" charset="0"/>
                          </a:rPr>
                          <m:t>𝑗</m:t>
                        </m:r>
                      </m:sub>
                    </m:sSub>
                    <m:r>
                      <a:rPr lang="en-US" altLang="en-US" sz="2800" b="0" i="1" smtClean="0">
                        <a:latin typeface="Cambria Math" panose="02040503050406030204" pitchFamily="18" charset="0"/>
                      </a:rPr>
                      <m:t>≠</m:t>
                    </m:r>
                    <m:sSub>
                      <m:sSubPr>
                        <m:ctrlPr>
                          <a:rPr lang="en-US" altLang="en-US" sz="2800" b="0" i="1" smtClean="0">
                            <a:latin typeface="Cambria Math" panose="02040503050406030204" pitchFamily="18" charset="0"/>
                          </a:rPr>
                        </m:ctrlPr>
                      </m:sSubPr>
                      <m:e>
                        <m:r>
                          <a:rPr lang="en-US" altLang="en-US" sz="2800" b="0" i="1" smtClean="0">
                            <a:latin typeface="Cambria Math" panose="02040503050406030204" pitchFamily="18" charset="0"/>
                          </a:rPr>
                          <m:t>𝑝</m:t>
                        </m:r>
                      </m:e>
                      <m:sub>
                        <m:r>
                          <a:rPr lang="en-US" altLang="en-US" sz="2800" b="0" i="1" smtClean="0">
                            <a:latin typeface="Cambria Math" panose="02040503050406030204" pitchFamily="18" charset="0"/>
                          </a:rPr>
                          <m:t>𝑖</m:t>
                        </m:r>
                      </m:sub>
                    </m:sSub>
                    <m:r>
                      <a:rPr lang="en-US" altLang="en-US" sz="2800" b="0" i="1" smtClean="0">
                        <a:latin typeface="Cambria Math" panose="02040503050406030204" pitchFamily="18" charset="0"/>
                      </a:rPr>
                      <m:t> </m:t>
                    </m:r>
                  </m:oMath>
                </a14:m>
                <a:r>
                  <a:rPr lang="en-US" altLang="en-US" sz="2800" dirty="0"/>
                  <a:t> </a:t>
                </a:r>
                <a:r>
                  <a:rPr lang="en-US" altLang="en-US" sz="2800" b="1" dirty="0">
                    <a:solidFill>
                      <a:srgbClr val="ED7D31"/>
                    </a:solidFill>
                  </a:rPr>
                  <a:t>do</a:t>
                </a:r>
              </a:p>
              <a:p>
                <a:pPr marL="914400" lvl="2" indent="0">
                  <a:spcBef>
                    <a:spcPts val="600"/>
                  </a:spcBef>
                  <a:spcAft>
                    <a:spcPts val="600"/>
                  </a:spcAft>
                  <a:buNone/>
                </a:pPr>
                <a:r>
                  <a:rPr lang="en-US" altLang="en-US" sz="2800" b="1" dirty="0">
                    <a:solidFill>
                      <a:srgbClr val="ED7D31"/>
                    </a:solidFill>
                  </a:rPr>
                  <a:t>1.2.1</a:t>
                </a:r>
                <a:r>
                  <a:rPr lang="en-US" altLang="en-US" sz="2800" dirty="0"/>
                  <a:t>   Construct the half plane </a:t>
                </a:r>
                <a14:m>
                  <m:oMath xmlns:m="http://schemas.openxmlformats.org/officeDocument/2006/math">
                    <m:sSub>
                      <m:sSubPr>
                        <m:ctrlPr>
                          <a:rPr lang="en-US" altLang="en-US" sz="2800" i="1">
                            <a:latin typeface="Cambria Math" panose="02040503050406030204" pitchFamily="18" charset="0"/>
                          </a:rPr>
                        </m:ctrlPr>
                      </m:sSubPr>
                      <m:e>
                        <m:r>
                          <a:rPr lang="en-US" altLang="en-US" sz="2800" b="0" i="1" smtClean="0">
                            <a:latin typeface="Cambria Math" panose="02040503050406030204" pitchFamily="18" charset="0"/>
                          </a:rPr>
                          <m:t>h</m:t>
                        </m:r>
                        <m:r>
                          <a:rPr lang="en-US" altLang="en-US" sz="2800" b="0" i="1" smtClean="0">
                            <a:latin typeface="Cambria Math" panose="02040503050406030204" pitchFamily="18" charset="0"/>
                          </a:rPr>
                          <m:t>(</m:t>
                        </m:r>
                        <m:r>
                          <a:rPr lang="en-US" altLang="en-US" sz="2800" i="1">
                            <a:latin typeface="Cambria Math" panose="02040503050406030204" pitchFamily="18" charset="0"/>
                          </a:rPr>
                          <m:t>𝑝</m:t>
                        </m:r>
                      </m:e>
                      <m:sub>
                        <m:r>
                          <a:rPr lang="en-US" altLang="en-US" sz="2800" i="1">
                            <a:latin typeface="Cambria Math" panose="02040503050406030204" pitchFamily="18" charset="0"/>
                          </a:rPr>
                          <m:t>𝑗</m:t>
                        </m:r>
                      </m:sub>
                    </m:sSub>
                    <m:r>
                      <a:rPr lang="en-US" altLang="en-US" sz="2800" b="0" i="1" smtClean="0">
                        <a:latin typeface="Cambria Math" panose="02040503050406030204" pitchFamily="18" charset="0"/>
                      </a:rPr>
                      <m:t>,</m:t>
                    </m:r>
                    <m:sSub>
                      <m:sSubPr>
                        <m:ctrlPr>
                          <a:rPr lang="en-US" altLang="en-US" sz="2800" i="1">
                            <a:latin typeface="Cambria Math" panose="02040503050406030204" pitchFamily="18" charset="0"/>
                          </a:rPr>
                        </m:ctrlPr>
                      </m:sSubPr>
                      <m:e>
                        <m:r>
                          <a:rPr lang="en-US" altLang="en-US" sz="2800" i="1">
                            <a:latin typeface="Cambria Math" panose="02040503050406030204" pitchFamily="18" charset="0"/>
                          </a:rPr>
                          <m:t>𝑝</m:t>
                        </m:r>
                      </m:e>
                      <m:sub>
                        <m:r>
                          <a:rPr lang="en-US" altLang="en-US" sz="2800" i="1">
                            <a:latin typeface="Cambria Math" panose="02040503050406030204" pitchFamily="18" charset="0"/>
                          </a:rPr>
                          <m:t>𝑖</m:t>
                        </m:r>
                      </m:sub>
                    </m:sSub>
                    <m:r>
                      <a:rPr lang="en-US" altLang="en-US" sz="2800" b="0" i="1" smtClean="0">
                        <a:latin typeface="Cambria Math" panose="02040503050406030204" pitchFamily="18" charset="0"/>
                      </a:rPr>
                      <m:t>)</m:t>
                    </m:r>
                  </m:oMath>
                </a14:m>
                <a:r>
                  <a:rPr lang="en-US" altLang="en-US" sz="2800" dirty="0"/>
                  <a:t> corresponding to the perpendicular bisector of the line segment </a:t>
                </a:r>
                <a14:m>
                  <m:oMath xmlns:m="http://schemas.openxmlformats.org/officeDocument/2006/math">
                    <m:sSub>
                      <m:sSubPr>
                        <m:ctrlPr>
                          <a:rPr lang="en-US" altLang="en-US" sz="2800" i="1">
                            <a:latin typeface="Cambria Math" panose="02040503050406030204" pitchFamily="18" charset="0"/>
                          </a:rPr>
                        </m:ctrlPr>
                      </m:sSubPr>
                      <m:e>
                        <m:r>
                          <a:rPr lang="en-US" altLang="en-US" sz="2800" i="1">
                            <a:latin typeface="Cambria Math" panose="02040503050406030204" pitchFamily="18" charset="0"/>
                          </a:rPr>
                          <m:t>𝑝</m:t>
                        </m:r>
                      </m:e>
                      <m:sub>
                        <m:r>
                          <a:rPr lang="en-US" altLang="en-US" sz="2800" i="1">
                            <a:latin typeface="Cambria Math" panose="02040503050406030204" pitchFamily="18" charset="0"/>
                          </a:rPr>
                          <m:t>𝑗</m:t>
                        </m:r>
                      </m:sub>
                    </m:sSub>
                    <m:sSub>
                      <m:sSubPr>
                        <m:ctrlPr>
                          <a:rPr lang="en-US" altLang="en-US" sz="2800" i="1">
                            <a:latin typeface="Cambria Math" panose="02040503050406030204" pitchFamily="18" charset="0"/>
                          </a:rPr>
                        </m:ctrlPr>
                      </m:sSubPr>
                      <m:e>
                        <m:r>
                          <a:rPr lang="en-US" altLang="en-US" sz="2800" i="1">
                            <a:latin typeface="Cambria Math" panose="02040503050406030204" pitchFamily="18" charset="0"/>
                          </a:rPr>
                          <m:t>𝑝</m:t>
                        </m:r>
                      </m:e>
                      <m:sub>
                        <m:r>
                          <a:rPr lang="en-US" altLang="en-US" sz="2800" i="1">
                            <a:latin typeface="Cambria Math" panose="02040503050406030204" pitchFamily="18" charset="0"/>
                          </a:rPr>
                          <m:t>𝑖</m:t>
                        </m:r>
                      </m:sub>
                    </m:sSub>
                  </m:oMath>
                </a14:m>
                <a:endParaRPr lang="en-US" altLang="en-US" sz="2800" dirty="0"/>
              </a:p>
              <a:p>
                <a:pPr marL="914400" lvl="2" indent="0">
                  <a:spcBef>
                    <a:spcPts val="600"/>
                  </a:spcBef>
                  <a:spcAft>
                    <a:spcPts val="600"/>
                  </a:spcAft>
                  <a:buNone/>
                </a:pPr>
                <a:r>
                  <a:rPr lang="en-US" altLang="en-US" sz="2800" b="1" dirty="0">
                    <a:solidFill>
                      <a:srgbClr val="ED7D31"/>
                    </a:solidFill>
                  </a:rPr>
                  <a:t>1.2.2 </a:t>
                </a:r>
                <a:r>
                  <a:rPr lang="en-US" altLang="en-US" sz="2800" dirty="0">
                    <a:solidFill>
                      <a:schemeClr val="accent2"/>
                    </a:solidFill>
                  </a:rPr>
                  <a:t>	</a:t>
                </a:r>
                <a:r>
                  <a:rPr lang="en-US" altLang="en-US" sz="2800" dirty="0"/>
                  <a:t>Determine the intersection of </a:t>
                </a:r>
                <a14:m>
                  <m:oMath xmlns:m="http://schemas.openxmlformats.org/officeDocument/2006/math">
                    <m:sSub>
                      <m:sSubPr>
                        <m:ctrlPr>
                          <a:rPr lang="en-US" altLang="en-US" sz="2800" i="1">
                            <a:latin typeface="Cambria Math" panose="02040503050406030204" pitchFamily="18" charset="0"/>
                          </a:rPr>
                        </m:ctrlPr>
                      </m:sSubPr>
                      <m:e>
                        <m:r>
                          <a:rPr lang="en-US" altLang="en-US" sz="2800" i="1">
                            <a:latin typeface="Cambria Math" panose="02040503050406030204" pitchFamily="18" charset="0"/>
                          </a:rPr>
                          <m:t>h</m:t>
                        </m:r>
                        <m:r>
                          <a:rPr lang="en-US" altLang="en-US" sz="2800" i="1">
                            <a:latin typeface="Cambria Math" panose="02040503050406030204" pitchFamily="18" charset="0"/>
                          </a:rPr>
                          <m:t>(</m:t>
                        </m:r>
                        <m:r>
                          <a:rPr lang="en-US" altLang="en-US" sz="2800" i="1">
                            <a:latin typeface="Cambria Math" panose="02040503050406030204" pitchFamily="18" charset="0"/>
                          </a:rPr>
                          <m:t>𝑝</m:t>
                        </m:r>
                      </m:e>
                      <m:sub>
                        <m:r>
                          <a:rPr lang="en-US" altLang="en-US" sz="2800" i="1">
                            <a:latin typeface="Cambria Math" panose="02040503050406030204" pitchFamily="18" charset="0"/>
                          </a:rPr>
                          <m:t>𝑗</m:t>
                        </m:r>
                      </m:sub>
                    </m:sSub>
                    <m:r>
                      <a:rPr lang="en-US" altLang="en-US" sz="2800" i="1">
                        <a:latin typeface="Cambria Math" panose="02040503050406030204" pitchFamily="18" charset="0"/>
                      </a:rPr>
                      <m:t>,</m:t>
                    </m:r>
                    <m:sSub>
                      <m:sSubPr>
                        <m:ctrlPr>
                          <a:rPr lang="en-US" altLang="en-US" sz="2800" i="1">
                            <a:latin typeface="Cambria Math" panose="02040503050406030204" pitchFamily="18" charset="0"/>
                          </a:rPr>
                        </m:ctrlPr>
                      </m:sSubPr>
                      <m:e>
                        <m:r>
                          <a:rPr lang="en-US" altLang="en-US" sz="2800" i="1">
                            <a:latin typeface="Cambria Math" panose="02040503050406030204" pitchFamily="18" charset="0"/>
                          </a:rPr>
                          <m:t>𝑝</m:t>
                        </m:r>
                      </m:e>
                      <m:sub>
                        <m:r>
                          <a:rPr lang="en-US" altLang="en-US" sz="2800" i="1">
                            <a:latin typeface="Cambria Math" panose="02040503050406030204" pitchFamily="18" charset="0"/>
                          </a:rPr>
                          <m:t>𝑖</m:t>
                        </m:r>
                      </m:sub>
                    </m:sSub>
                    <m:r>
                      <a:rPr lang="en-US" altLang="en-US" sz="2800" i="1">
                        <a:latin typeface="Cambria Math" panose="02040503050406030204" pitchFamily="18" charset="0"/>
                      </a:rPr>
                      <m:t>)</m:t>
                    </m:r>
                  </m:oMath>
                </a14:m>
                <a:r>
                  <a:rPr lang="en-US" altLang="en-US" sz="2800" dirty="0"/>
                  <a:t> with </a:t>
                </a:r>
                <a14:m>
                  <m:oMath xmlns:m="http://schemas.openxmlformats.org/officeDocument/2006/math">
                    <m:r>
                      <a:rPr lang="en-US" altLang="en-US" sz="2800" i="1">
                        <a:latin typeface="Cambria Math" panose="02040503050406030204" pitchFamily="18" charset="0"/>
                      </a:rPr>
                      <m:t>𝑉𝑜𝑟</m:t>
                    </m:r>
                    <m:r>
                      <a:rPr lang="en-US" altLang="en-US" sz="2800" i="1">
                        <a:latin typeface="Cambria Math" panose="02040503050406030204" pitchFamily="18" charset="0"/>
                      </a:rPr>
                      <m:t>(</m:t>
                    </m:r>
                    <m:sSub>
                      <m:sSubPr>
                        <m:ctrlPr>
                          <a:rPr lang="en-US" altLang="en-US" sz="2800" i="1">
                            <a:latin typeface="Cambria Math" panose="02040503050406030204" pitchFamily="18" charset="0"/>
                          </a:rPr>
                        </m:ctrlPr>
                      </m:sSubPr>
                      <m:e>
                        <m:r>
                          <a:rPr lang="en-US" altLang="en-US" sz="2800" i="1">
                            <a:latin typeface="Cambria Math" panose="02040503050406030204" pitchFamily="18" charset="0"/>
                          </a:rPr>
                          <m:t>𝑝</m:t>
                        </m:r>
                      </m:e>
                      <m:sub>
                        <m:r>
                          <a:rPr lang="en-US" altLang="en-US" sz="2800" i="1">
                            <a:latin typeface="Cambria Math" panose="02040503050406030204" pitchFamily="18" charset="0"/>
                          </a:rPr>
                          <m:t>𝑖</m:t>
                        </m:r>
                      </m:sub>
                    </m:sSub>
                    <m:r>
                      <a:rPr lang="en-US" altLang="en-US" sz="2800" i="1">
                        <a:latin typeface="Cambria Math" panose="02040503050406030204" pitchFamily="18" charset="0"/>
                      </a:rPr>
                      <m:t>)</m:t>
                    </m:r>
                  </m:oMath>
                </a14:m>
                <a:r>
                  <a:rPr lang="en-US" altLang="en-US" sz="2800" dirty="0"/>
                  <a:t> and update </a:t>
                </a:r>
                <a14:m>
                  <m:oMath xmlns:m="http://schemas.openxmlformats.org/officeDocument/2006/math">
                    <m:r>
                      <a:rPr lang="en-US" altLang="en-US" sz="2800" i="1">
                        <a:latin typeface="Cambria Math" panose="02040503050406030204" pitchFamily="18" charset="0"/>
                      </a:rPr>
                      <m:t>𝑉𝑜𝑟</m:t>
                    </m:r>
                    <m:r>
                      <a:rPr lang="en-US" altLang="en-US" sz="2800" i="1">
                        <a:latin typeface="Cambria Math" panose="02040503050406030204" pitchFamily="18" charset="0"/>
                      </a:rPr>
                      <m:t>(</m:t>
                    </m:r>
                    <m:sSub>
                      <m:sSubPr>
                        <m:ctrlPr>
                          <a:rPr lang="en-US" altLang="en-US" sz="2800" i="1">
                            <a:latin typeface="Cambria Math" panose="02040503050406030204" pitchFamily="18" charset="0"/>
                          </a:rPr>
                        </m:ctrlPr>
                      </m:sSubPr>
                      <m:e>
                        <m:r>
                          <a:rPr lang="en-US" altLang="en-US" sz="2800" i="1">
                            <a:latin typeface="Cambria Math" panose="02040503050406030204" pitchFamily="18" charset="0"/>
                          </a:rPr>
                          <m:t>𝑝</m:t>
                        </m:r>
                      </m:e>
                      <m:sub>
                        <m:r>
                          <a:rPr lang="en-US" altLang="en-US" sz="2800" i="1">
                            <a:latin typeface="Cambria Math" panose="02040503050406030204" pitchFamily="18" charset="0"/>
                          </a:rPr>
                          <m:t>𝑖</m:t>
                        </m:r>
                      </m:sub>
                    </m:sSub>
                    <m:r>
                      <a:rPr lang="en-US" altLang="en-US" sz="2800" i="1">
                        <a:latin typeface="Cambria Math" panose="02040503050406030204" pitchFamily="18" charset="0"/>
                      </a:rPr>
                      <m:t>)</m:t>
                    </m:r>
                  </m:oMath>
                </a14:m>
                <a:endParaRPr lang="en-US" altLang="en-US" sz="1000" dirty="0"/>
              </a:p>
            </p:txBody>
          </p:sp>
        </mc:Choice>
        <mc:Fallback xmlns="">
          <p:sp>
            <p:nvSpPr>
              <p:cNvPr id="3" name="Rectangle 3"/>
              <p:cNvSpPr txBox="1">
                <a:spLocks noRot="1" noChangeAspect="1" noMove="1" noResize="1" noEditPoints="1" noAdjustHandles="1" noChangeArrowheads="1" noChangeShapeType="1" noTextEdit="1"/>
              </p:cNvSpPr>
              <p:nvPr/>
            </p:nvSpPr>
            <p:spPr>
              <a:xfrm>
                <a:off x="651152" y="978243"/>
                <a:ext cx="11107884" cy="4911811"/>
              </a:xfrm>
              <a:prstGeom prst="rect">
                <a:avLst/>
              </a:prstGeom>
              <a:blipFill rotWithShape="0">
                <a:blip r:embed="rId2"/>
                <a:stretch>
                  <a:fillRect l="-1153" t="-2109" b="-31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ounded Rectangle 1"/>
              <p:cNvSpPr/>
              <p:nvPr/>
            </p:nvSpPr>
            <p:spPr>
              <a:xfrm>
                <a:off x="1245705" y="1118772"/>
                <a:ext cx="10164417" cy="4911811"/>
              </a:xfrm>
              <a:prstGeom prst="roundRect">
                <a:avLst/>
              </a:prstGeom>
              <a:solidFill>
                <a:schemeClr val="bg1"/>
              </a:solidFill>
              <a:ln w="34925">
                <a:solidFill>
                  <a:srgbClr val="7030A0"/>
                </a:solidFill>
              </a:ln>
              <a:effectLst>
                <a:glow rad="241300">
                  <a:schemeClr val="tx1">
                    <a:lumMod val="50000"/>
                    <a:lumOff val="50000"/>
                    <a:alpha val="42000"/>
                  </a:schemeClr>
                </a:glow>
                <a:outerShdw blurRad="63500" dist="12700" dir="5400000" sx="102000" sy="102000" rotWithShape="0">
                  <a:srgbClr val="000000">
                    <a:alpha val="32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r>
                  <a:rPr lang="en-US" sz="2800" dirty="0">
                    <a:solidFill>
                      <a:srgbClr val="7030A0"/>
                    </a:solidFill>
                  </a:rPr>
                  <a:t>Effects of some </a:t>
                </a:r>
                <a14:m>
                  <m:oMath xmlns:m="http://schemas.openxmlformats.org/officeDocument/2006/math">
                    <m:sSub>
                      <m:sSubPr>
                        <m:ctrlPr>
                          <a:rPr lang="en-US" altLang="en-US" sz="2800" i="1">
                            <a:solidFill>
                              <a:srgbClr val="7030A0"/>
                            </a:solidFill>
                            <a:latin typeface="Cambria Math" panose="02040503050406030204" pitchFamily="18" charset="0"/>
                          </a:rPr>
                        </m:ctrlPr>
                      </m:sSubPr>
                      <m:e>
                        <m:r>
                          <a:rPr lang="en-US" altLang="en-US" sz="2800" i="1">
                            <a:solidFill>
                              <a:srgbClr val="7030A0"/>
                            </a:solidFill>
                            <a:latin typeface="Cambria Math" panose="02040503050406030204" pitchFamily="18" charset="0"/>
                          </a:rPr>
                          <m:t>𝑝</m:t>
                        </m:r>
                      </m:e>
                      <m:sub>
                        <m:r>
                          <a:rPr lang="en-US" altLang="en-US" sz="2800" i="1">
                            <a:solidFill>
                              <a:srgbClr val="7030A0"/>
                            </a:solidFill>
                            <a:latin typeface="Cambria Math" panose="02040503050406030204" pitchFamily="18" charset="0"/>
                          </a:rPr>
                          <m:t>𝑗</m:t>
                        </m:r>
                      </m:sub>
                    </m:sSub>
                  </m:oMath>
                </a14:m>
                <a:r>
                  <a:rPr lang="en-US" sz="2800" dirty="0">
                    <a:solidFill>
                      <a:srgbClr val="7030A0"/>
                    </a:solidFill>
                  </a:rPr>
                  <a:t> on </a:t>
                </a:r>
                <a14:m>
                  <m:oMath xmlns:m="http://schemas.openxmlformats.org/officeDocument/2006/math">
                    <m:sSub>
                      <m:sSubPr>
                        <m:ctrlPr>
                          <a:rPr lang="en-US" altLang="en-US" sz="2800" i="1">
                            <a:solidFill>
                              <a:srgbClr val="7030A0"/>
                            </a:solidFill>
                            <a:latin typeface="Cambria Math" panose="02040503050406030204" pitchFamily="18" charset="0"/>
                          </a:rPr>
                        </m:ctrlPr>
                      </m:sSubPr>
                      <m:e>
                        <m:r>
                          <a:rPr lang="en-US" altLang="en-US" sz="2800" i="1">
                            <a:solidFill>
                              <a:srgbClr val="7030A0"/>
                            </a:solidFill>
                            <a:latin typeface="Cambria Math" panose="02040503050406030204" pitchFamily="18" charset="0"/>
                          </a:rPr>
                          <m:t>𝑝</m:t>
                        </m:r>
                      </m:e>
                      <m:sub>
                        <m:r>
                          <a:rPr lang="en-US" altLang="en-US" sz="2800" i="1">
                            <a:solidFill>
                              <a:srgbClr val="7030A0"/>
                            </a:solidFill>
                            <a:latin typeface="Cambria Math" panose="02040503050406030204" pitchFamily="18" charset="0"/>
                          </a:rPr>
                          <m:t>𝑖</m:t>
                        </m:r>
                      </m:sub>
                    </m:sSub>
                  </m:oMath>
                </a14:m>
                <a:r>
                  <a:rPr lang="en-US" sz="2800" dirty="0">
                    <a:solidFill>
                      <a:srgbClr val="7030A0"/>
                    </a:solidFill>
                  </a:rPr>
                  <a:t> might be completely absorbed from some other </a:t>
                </a:r>
                <a14:m>
                  <m:oMath xmlns:m="http://schemas.openxmlformats.org/officeDocument/2006/math">
                    <m:sSub>
                      <m:sSubPr>
                        <m:ctrlPr>
                          <a:rPr lang="en-US" altLang="en-US" sz="2800" i="1">
                            <a:solidFill>
                              <a:srgbClr val="7030A0"/>
                            </a:solidFill>
                            <a:latin typeface="Cambria Math" panose="02040503050406030204" pitchFamily="18" charset="0"/>
                          </a:rPr>
                        </m:ctrlPr>
                      </m:sSubPr>
                      <m:e>
                        <m:r>
                          <a:rPr lang="en-US" altLang="en-US" sz="2800" i="1">
                            <a:solidFill>
                              <a:srgbClr val="7030A0"/>
                            </a:solidFill>
                            <a:latin typeface="Cambria Math" panose="02040503050406030204" pitchFamily="18" charset="0"/>
                          </a:rPr>
                          <m:t>𝑝</m:t>
                        </m:r>
                      </m:e>
                      <m:sub>
                        <m:r>
                          <a:rPr lang="en-US" altLang="en-US" sz="2800" i="1">
                            <a:solidFill>
                              <a:srgbClr val="7030A0"/>
                            </a:solidFill>
                            <a:latin typeface="Cambria Math" panose="02040503050406030204" pitchFamily="18" charset="0"/>
                          </a:rPr>
                          <m:t>𝑗</m:t>
                        </m:r>
                      </m:sub>
                    </m:sSub>
                  </m:oMath>
                </a14:m>
                <a:r>
                  <a:rPr lang="en-US" sz="2800" dirty="0">
                    <a:solidFill>
                      <a:srgbClr val="7030A0"/>
                    </a:solidFill>
                  </a:rPr>
                  <a:t>. In the below example, while processing P3, effects of P4 would be completely absorbed by the sites along the green arc.</a:t>
                </a:r>
              </a:p>
              <a:p>
                <a:endParaRPr lang="en-US" sz="2800" dirty="0">
                  <a:solidFill>
                    <a:srgbClr val="7030A0"/>
                  </a:solidFill>
                </a:endParaRPr>
              </a:p>
              <a:p>
                <a:endParaRPr lang="en-US" sz="2800" dirty="0">
                  <a:solidFill>
                    <a:srgbClr val="7030A0"/>
                  </a:solidFill>
                </a:endParaRPr>
              </a:p>
              <a:p>
                <a:endParaRPr lang="en-US" sz="2800" dirty="0">
                  <a:solidFill>
                    <a:srgbClr val="7030A0"/>
                  </a:solidFill>
                </a:endParaRPr>
              </a:p>
              <a:p>
                <a:endParaRPr lang="en-US" sz="2800" dirty="0">
                  <a:solidFill>
                    <a:srgbClr val="7030A0"/>
                  </a:solidFill>
                </a:endParaRPr>
              </a:p>
              <a:p>
                <a:endParaRPr lang="en-US" sz="2800" dirty="0">
                  <a:solidFill>
                    <a:srgbClr val="7030A0"/>
                  </a:solidFill>
                </a:endParaRPr>
              </a:p>
              <a:p>
                <a:endParaRPr lang="en-US" sz="2000" dirty="0">
                  <a:solidFill>
                    <a:srgbClr val="7030A0"/>
                  </a:solidFill>
                </a:endParaRPr>
              </a:p>
            </p:txBody>
          </p:sp>
        </mc:Choice>
        <mc:Fallback xmlns="">
          <p:sp>
            <p:nvSpPr>
              <p:cNvPr id="2" name="Rounded Rectangle 1"/>
              <p:cNvSpPr>
                <a:spLocks noRot="1" noChangeAspect="1" noMove="1" noResize="1" noEditPoints="1" noAdjustHandles="1" noChangeArrowheads="1" noChangeShapeType="1" noTextEdit="1"/>
              </p:cNvSpPr>
              <p:nvPr/>
            </p:nvSpPr>
            <p:spPr>
              <a:xfrm>
                <a:off x="1245705" y="1118772"/>
                <a:ext cx="10164417" cy="4911811"/>
              </a:xfrm>
              <a:prstGeom prst="roundRect">
                <a:avLst/>
              </a:prstGeom>
              <a:blipFill>
                <a:blip r:embed="rId3"/>
                <a:stretch>
                  <a:fillRect/>
                </a:stretch>
              </a:blipFill>
              <a:ln w="34925">
                <a:solidFill>
                  <a:srgbClr val="7030A0"/>
                </a:solidFill>
              </a:ln>
              <a:effectLst>
                <a:glow rad="241300">
                  <a:schemeClr val="tx1">
                    <a:lumMod val="50000"/>
                    <a:lumOff val="50000"/>
                    <a:alpha val="42000"/>
                  </a:schemeClr>
                </a:glow>
                <a:outerShdw blurRad="63500" dist="12700" dir="5400000" sx="102000" sy="102000" rotWithShape="0">
                  <a:srgbClr val="000000">
                    <a:alpha val="32000"/>
                  </a:srgbClr>
                </a:outerShdw>
              </a:effectLst>
            </p:spPr>
            <p:txBody>
              <a:bodyPr/>
              <a:lstStyle/>
              <a:p>
                <a:r>
                  <a:rPr lang="en-US">
                    <a:noFill/>
                  </a:rPr>
                  <a:t> </a:t>
                </a:r>
              </a:p>
            </p:txBody>
          </p:sp>
        </mc:Fallback>
      </mc:AlternateContent>
      <p:pic>
        <p:nvPicPr>
          <p:cNvPr id="5" name="Picture 4"/>
          <p:cNvPicPr>
            <a:picLocks noChangeAspect="1"/>
          </p:cNvPicPr>
          <p:nvPr/>
        </p:nvPicPr>
        <p:blipFill>
          <a:blip r:embed="rId4"/>
          <a:stretch>
            <a:fillRect/>
          </a:stretch>
        </p:blipFill>
        <p:spPr>
          <a:xfrm>
            <a:off x="4227257" y="3219615"/>
            <a:ext cx="3193959" cy="2427409"/>
          </a:xfrm>
          <a:prstGeom prst="rect">
            <a:avLst/>
          </a:prstGeom>
        </p:spPr>
      </p:pic>
      <p:sp>
        <p:nvSpPr>
          <p:cNvPr id="46" name="Rectangle 45"/>
          <p:cNvSpPr/>
          <p:nvPr/>
        </p:nvSpPr>
        <p:spPr>
          <a:xfrm>
            <a:off x="6502880" y="4689857"/>
            <a:ext cx="597903" cy="446276"/>
          </a:xfrm>
          <a:prstGeom prst="rect">
            <a:avLst/>
          </a:prstGeom>
        </p:spPr>
        <p:txBody>
          <a:bodyPr wrap="square">
            <a:spAutoFit/>
          </a:bodyPr>
          <a:lstStyle/>
          <a:p>
            <a:r>
              <a:rPr lang="en-US" altLang="en-US" sz="2300" i="1" dirty="0"/>
              <a:t>P</a:t>
            </a:r>
            <a:r>
              <a:rPr lang="en-US" altLang="en-US" sz="2300" i="1" baseline="-25000" dirty="0"/>
              <a:t>3</a:t>
            </a:r>
          </a:p>
        </p:txBody>
      </p:sp>
      <p:sp>
        <p:nvSpPr>
          <p:cNvPr id="47" name="Rectangle 46"/>
          <p:cNvSpPr/>
          <p:nvPr/>
        </p:nvSpPr>
        <p:spPr>
          <a:xfrm>
            <a:off x="5144185" y="3433485"/>
            <a:ext cx="597903" cy="446276"/>
          </a:xfrm>
          <a:prstGeom prst="rect">
            <a:avLst/>
          </a:prstGeom>
        </p:spPr>
        <p:txBody>
          <a:bodyPr wrap="square">
            <a:spAutoFit/>
          </a:bodyPr>
          <a:lstStyle/>
          <a:p>
            <a:r>
              <a:rPr lang="en-US" altLang="en-US" sz="2300" i="1" dirty="0"/>
              <a:t>P</a:t>
            </a:r>
            <a:r>
              <a:rPr lang="en-US" altLang="en-US" sz="2300" i="1" baseline="-25000" dirty="0"/>
              <a:t>4</a:t>
            </a:r>
          </a:p>
        </p:txBody>
      </p:sp>
      <p:sp>
        <p:nvSpPr>
          <p:cNvPr id="48" name="Arc 47"/>
          <p:cNvSpPr/>
          <p:nvPr/>
        </p:nvSpPr>
        <p:spPr>
          <a:xfrm rot="16200000">
            <a:off x="6025178" y="3887445"/>
            <a:ext cx="1851171" cy="2584176"/>
          </a:xfrm>
          <a:prstGeom prst="arc">
            <a:avLst>
              <a:gd name="adj1" fmla="val 14255728"/>
              <a:gd name="adj2" fmla="val 1431277"/>
            </a:avLst>
          </a:prstGeom>
          <a:ln w="444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189138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51152" y="1"/>
            <a:ext cx="9583971" cy="755780"/>
          </a:xfrm>
        </p:spPr>
        <p:txBody>
          <a:bodyPr>
            <a:normAutofit/>
          </a:bodyPr>
          <a:lstStyle/>
          <a:p>
            <a:r>
              <a:rPr lang="en-US" sz="3600" dirty="0"/>
              <a:t>A  Naïve Algorithm for </a:t>
            </a:r>
            <a:r>
              <a:rPr lang="en-US" sz="3600" dirty="0" err="1"/>
              <a:t>Voronoi</a:t>
            </a:r>
            <a:r>
              <a:rPr lang="en-US" sz="3600" dirty="0"/>
              <a:t> Diagrams</a:t>
            </a:r>
          </a:p>
        </p:txBody>
      </p:sp>
      <mc:AlternateContent xmlns:mc="http://schemas.openxmlformats.org/markup-compatibility/2006" xmlns:a14="http://schemas.microsoft.com/office/drawing/2010/main">
        <mc:Choice Requires="a14">
          <p:sp>
            <p:nvSpPr>
              <p:cNvPr id="3" name="Rectangle 3"/>
              <p:cNvSpPr txBox="1">
                <a:spLocks noChangeArrowheads="1"/>
              </p:cNvSpPr>
              <p:nvPr/>
            </p:nvSpPr>
            <p:spPr>
              <a:xfrm>
                <a:off x="651152" y="755782"/>
                <a:ext cx="11107884" cy="248992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ct val="30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9pPr>
              </a:lstStyle>
              <a:p>
                <a:pPr marL="457200" indent="-457200">
                  <a:spcBef>
                    <a:spcPts val="600"/>
                  </a:spcBef>
                  <a:spcAft>
                    <a:spcPts val="600"/>
                  </a:spcAft>
                  <a:buFont typeface="+mj-lt"/>
                  <a:buAutoNum type="arabicPeriod"/>
                </a:pPr>
                <a:r>
                  <a:rPr lang="en-US" altLang="en-US" sz="1900" b="1" dirty="0"/>
                  <a:t>For</a:t>
                </a:r>
                <a:r>
                  <a:rPr lang="en-US" altLang="en-US" sz="1900" dirty="0"/>
                  <a:t> all sites </a:t>
                </a:r>
                <a14:m>
                  <m:oMath xmlns:m="http://schemas.openxmlformats.org/officeDocument/2006/math">
                    <m:sSub>
                      <m:sSubPr>
                        <m:ctrlPr>
                          <a:rPr lang="en-US" altLang="en-US" sz="1900" b="0" i="1" smtClean="0">
                            <a:latin typeface="Cambria Math" panose="02040503050406030204" pitchFamily="18" charset="0"/>
                          </a:rPr>
                        </m:ctrlPr>
                      </m:sSubPr>
                      <m:e>
                        <m:r>
                          <a:rPr lang="en-US" altLang="en-US" sz="1900" b="0" i="1" smtClean="0">
                            <a:latin typeface="Cambria Math" panose="02040503050406030204" pitchFamily="18" charset="0"/>
                          </a:rPr>
                          <m:t>𝑝</m:t>
                        </m:r>
                      </m:e>
                      <m:sub>
                        <m:r>
                          <a:rPr lang="en-US" altLang="en-US" sz="1900" b="0" i="1" smtClean="0">
                            <a:latin typeface="Cambria Math" panose="02040503050406030204" pitchFamily="18" charset="0"/>
                          </a:rPr>
                          <m:t>𝑖</m:t>
                        </m:r>
                      </m:sub>
                    </m:sSub>
                    <m:r>
                      <a:rPr lang="en-US" altLang="en-US" sz="1900" b="0" i="1" smtClean="0">
                        <a:latin typeface="Cambria Math" panose="02040503050406030204" pitchFamily="18" charset="0"/>
                      </a:rPr>
                      <m:t>∈</m:t>
                    </m:r>
                    <m:r>
                      <a:rPr lang="en-US" altLang="en-US" sz="1900" b="0" i="1" smtClean="0">
                        <a:latin typeface="Cambria Math" panose="02040503050406030204" pitchFamily="18" charset="0"/>
                      </a:rPr>
                      <m:t>𝑃</m:t>
                    </m:r>
                  </m:oMath>
                </a14:m>
                <a:r>
                  <a:rPr lang="en-US" altLang="en-US" sz="1900" i="1" dirty="0"/>
                  <a:t> </a:t>
                </a:r>
                <a:r>
                  <a:rPr lang="en-US" altLang="en-US" sz="1900" b="1" i="1" dirty="0"/>
                  <a:t>do</a:t>
                </a:r>
                <a:r>
                  <a:rPr lang="en-US" altLang="en-US" sz="1900" i="1" dirty="0"/>
                  <a:t> </a:t>
                </a:r>
              </a:p>
              <a:p>
                <a:pPr marL="457200" lvl="1" indent="0">
                  <a:spcBef>
                    <a:spcPts val="600"/>
                  </a:spcBef>
                  <a:spcAft>
                    <a:spcPts val="600"/>
                  </a:spcAft>
                  <a:buNone/>
                </a:pPr>
                <a:r>
                  <a:rPr lang="en-US" altLang="en-US" sz="1900" i="1" dirty="0">
                    <a:solidFill>
                      <a:schemeClr val="accent2"/>
                    </a:solidFill>
                  </a:rPr>
                  <a:t>1.1</a:t>
                </a:r>
                <a:r>
                  <a:rPr lang="en-US" altLang="en-US" sz="1900" i="1" dirty="0"/>
                  <a:t> Initialize a data structure </a:t>
                </a:r>
                <a14:m>
                  <m:oMath xmlns:m="http://schemas.openxmlformats.org/officeDocument/2006/math">
                    <m:sSub>
                      <m:sSubPr>
                        <m:ctrlPr>
                          <a:rPr lang="en-US" altLang="en-US" sz="1900" i="1" smtClean="0">
                            <a:latin typeface="Cambria Math" panose="02040503050406030204" pitchFamily="18" charset="0"/>
                          </a:rPr>
                        </m:ctrlPr>
                      </m:sSubPr>
                      <m:e>
                        <m:r>
                          <a:rPr lang="en-US" altLang="en-US" sz="1900" b="0" i="1" smtClean="0">
                            <a:latin typeface="Cambria Math" panose="02040503050406030204" pitchFamily="18" charset="0"/>
                          </a:rPr>
                          <m:t>𝑉𝑜𝑟</m:t>
                        </m:r>
                        <m:r>
                          <a:rPr lang="en-US" altLang="en-US" sz="1900" b="0" i="1" smtClean="0">
                            <a:latin typeface="Cambria Math" panose="02040503050406030204" pitchFamily="18" charset="0"/>
                          </a:rPr>
                          <m:t>(</m:t>
                        </m:r>
                        <m:sSub>
                          <m:sSubPr>
                            <m:ctrlPr>
                              <a:rPr lang="en-US" altLang="en-US" sz="1900" b="0" i="1" smtClean="0">
                                <a:latin typeface="Cambria Math" panose="02040503050406030204" pitchFamily="18" charset="0"/>
                              </a:rPr>
                            </m:ctrlPr>
                          </m:sSubPr>
                          <m:e>
                            <m:r>
                              <a:rPr lang="en-US" altLang="en-US" sz="1900" b="0" i="1" smtClean="0">
                                <a:latin typeface="Cambria Math" panose="02040503050406030204" pitchFamily="18" charset="0"/>
                              </a:rPr>
                              <m:t>𝑝</m:t>
                            </m:r>
                          </m:e>
                          <m:sub>
                            <m:r>
                              <a:rPr lang="en-US" altLang="en-US" sz="1900" b="0" i="1" smtClean="0">
                                <a:latin typeface="Cambria Math" panose="02040503050406030204" pitchFamily="18" charset="0"/>
                              </a:rPr>
                              <m:t>𝑖</m:t>
                            </m:r>
                          </m:sub>
                        </m:sSub>
                        <m:r>
                          <a:rPr lang="en-US" altLang="en-US" sz="1900" b="0" i="1" smtClean="0">
                            <a:latin typeface="Cambria Math" panose="02040503050406030204" pitchFamily="18" charset="0"/>
                          </a:rPr>
                          <m:t>)</m:t>
                        </m:r>
                      </m:e>
                      <m:sub/>
                    </m:sSub>
                  </m:oMath>
                </a14:m>
                <a:r>
                  <a:rPr lang="en-US" altLang="en-US" sz="1900" i="1" dirty="0"/>
                  <a:t>(doubly linked list) to store the boundary of 	</a:t>
                </a:r>
                <a:r>
                  <a:rPr lang="en-US" altLang="en-US" sz="1900" i="1" dirty="0" err="1"/>
                  <a:t>voronoi</a:t>
                </a:r>
                <a:r>
                  <a:rPr lang="en-US" altLang="en-US" sz="1900" i="1" dirty="0"/>
                  <a:t> cell of </a:t>
                </a:r>
                <a14:m>
                  <m:oMath xmlns:m="http://schemas.openxmlformats.org/officeDocument/2006/math">
                    <m:sSub>
                      <m:sSubPr>
                        <m:ctrlPr>
                          <a:rPr lang="en-US" altLang="en-US" sz="1900" i="1">
                            <a:latin typeface="Cambria Math" panose="02040503050406030204" pitchFamily="18" charset="0"/>
                          </a:rPr>
                        </m:ctrlPr>
                      </m:sSubPr>
                      <m:e>
                        <m:r>
                          <a:rPr lang="en-US" altLang="en-US" sz="1900" i="1">
                            <a:latin typeface="Cambria Math" panose="02040503050406030204" pitchFamily="18" charset="0"/>
                          </a:rPr>
                          <m:t>𝑝</m:t>
                        </m:r>
                      </m:e>
                      <m:sub>
                        <m:r>
                          <a:rPr lang="en-US" altLang="en-US" sz="1900" i="1">
                            <a:latin typeface="Cambria Math" panose="02040503050406030204" pitchFamily="18" charset="0"/>
                          </a:rPr>
                          <m:t>𝑖</m:t>
                        </m:r>
                      </m:sub>
                    </m:sSub>
                  </m:oMath>
                </a14:m>
                <a:endParaRPr lang="en-US" altLang="en-US" sz="1900" i="1" dirty="0"/>
              </a:p>
              <a:p>
                <a:pPr marL="457200" lvl="1" indent="0">
                  <a:spcBef>
                    <a:spcPts val="600"/>
                  </a:spcBef>
                  <a:spcAft>
                    <a:spcPts val="600"/>
                  </a:spcAft>
                  <a:buNone/>
                </a:pPr>
                <a:r>
                  <a:rPr lang="en-US" altLang="en-US" sz="1900" i="1" dirty="0">
                    <a:solidFill>
                      <a:schemeClr val="accent2"/>
                    </a:solidFill>
                  </a:rPr>
                  <a:t>1.2</a:t>
                </a:r>
                <a:r>
                  <a:rPr lang="en-US" altLang="en-US" sz="1900" i="1" dirty="0"/>
                  <a:t> </a:t>
                </a:r>
                <a:r>
                  <a:rPr lang="en-US" altLang="en-US" sz="1900" b="1" i="1" dirty="0"/>
                  <a:t>For</a:t>
                </a:r>
                <a:r>
                  <a:rPr lang="en-US" altLang="en-US" sz="1900" i="1" dirty="0"/>
                  <a:t> sites  </a:t>
                </a:r>
                <a14:m>
                  <m:oMath xmlns:m="http://schemas.openxmlformats.org/officeDocument/2006/math">
                    <m:sSub>
                      <m:sSubPr>
                        <m:ctrlPr>
                          <a:rPr lang="en-US" altLang="en-US" sz="1900" b="0" i="1" smtClean="0">
                            <a:latin typeface="Cambria Math" panose="02040503050406030204" pitchFamily="18" charset="0"/>
                          </a:rPr>
                        </m:ctrlPr>
                      </m:sSubPr>
                      <m:e>
                        <m:r>
                          <a:rPr lang="en-US" altLang="en-US" sz="1900" b="0" i="1" smtClean="0">
                            <a:latin typeface="Cambria Math" panose="02040503050406030204" pitchFamily="18" charset="0"/>
                          </a:rPr>
                          <m:t>𝑝</m:t>
                        </m:r>
                      </m:e>
                      <m:sub>
                        <m:r>
                          <a:rPr lang="en-US" altLang="en-US" sz="1900" b="0" i="1" smtClean="0">
                            <a:latin typeface="Cambria Math" panose="02040503050406030204" pitchFamily="18" charset="0"/>
                          </a:rPr>
                          <m:t>𝑗</m:t>
                        </m:r>
                      </m:sub>
                    </m:sSub>
                    <m:r>
                      <a:rPr lang="en-US" altLang="en-US" sz="1900" b="0" i="1" smtClean="0">
                        <a:latin typeface="Cambria Math" panose="02040503050406030204" pitchFamily="18" charset="0"/>
                      </a:rPr>
                      <m:t>≠</m:t>
                    </m:r>
                    <m:sSub>
                      <m:sSubPr>
                        <m:ctrlPr>
                          <a:rPr lang="en-US" altLang="en-US" sz="1900" b="0" i="1" smtClean="0">
                            <a:latin typeface="Cambria Math" panose="02040503050406030204" pitchFamily="18" charset="0"/>
                          </a:rPr>
                        </m:ctrlPr>
                      </m:sSubPr>
                      <m:e>
                        <m:r>
                          <a:rPr lang="en-US" altLang="en-US" sz="1900" b="0" i="1" smtClean="0">
                            <a:latin typeface="Cambria Math" panose="02040503050406030204" pitchFamily="18" charset="0"/>
                          </a:rPr>
                          <m:t>𝑝</m:t>
                        </m:r>
                      </m:e>
                      <m:sub>
                        <m:r>
                          <a:rPr lang="en-US" altLang="en-US" sz="1900" b="0" i="1" smtClean="0">
                            <a:latin typeface="Cambria Math" panose="02040503050406030204" pitchFamily="18" charset="0"/>
                          </a:rPr>
                          <m:t>𝑖</m:t>
                        </m:r>
                      </m:sub>
                    </m:sSub>
                    <m:r>
                      <a:rPr lang="en-US" altLang="en-US" sz="1900" b="0" i="1" smtClean="0">
                        <a:latin typeface="Cambria Math" panose="02040503050406030204" pitchFamily="18" charset="0"/>
                      </a:rPr>
                      <m:t> </m:t>
                    </m:r>
                  </m:oMath>
                </a14:m>
                <a:r>
                  <a:rPr lang="en-US" altLang="en-US" sz="1900" dirty="0"/>
                  <a:t> </a:t>
                </a:r>
                <a:r>
                  <a:rPr lang="en-US" altLang="en-US" sz="1900" b="1" dirty="0"/>
                  <a:t>do</a:t>
                </a:r>
              </a:p>
              <a:p>
                <a:pPr marL="914400" lvl="2" indent="0">
                  <a:spcBef>
                    <a:spcPts val="600"/>
                  </a:spcBef>
                  <a:spcAft>
                    <a:spcPts val="600"/>
                  </a:spcAft>
                  <a:buNone/>
                </a:pPr>
                <a:r>
                  <a:rPr lang="en-US" altLang="en-US" sz="1900" dirty="0">
                    <a:solidFill>
                      <a:schemeClr val="accent2"/>
                    </a:solidFill>
                  </a:rPr>
                  <a:t>1.2.1</a:t>
                </a:r>
                <a:r>
                  <a:rPr lang="en-US" altLang="en-US" sz="1900" dirty="0"/>
                  <a:t>   Construct the half plane </a:t>
                </a:r>
                <a14:m>
                  <m:oMath xmlns:m="http://schemas.openxmlformats.org/officeDocument/2006/math">
                    <m:sSub>
                      <m:sSubPr>
                        <m:ctrlPr>
                          <a:rPr lang="en-US" altLang="en-US" sz="1900" i="1">
                            <a:latin typeface="Cambria Math" panose="02040503050406030204" pitchFamily="18" charset="0"/>
                          </a:rPr>
                        </m:ctrlPr>
                      </m:sSubPr>
                      <m:e>
                        <m:r>
                          <a:rPr lang="en-US" altLang="en-US" sz="1900" b="0" i="1" smtClean="0">
                            <a:latin typeface="Cambria Math" panose="02040503050406030204" pitchFamily="18" charset="0"/>
                          </a:rPr>
                          <m:t>h</m:t>
                        </m:r>
                        <m:r>
                          <a:rPr lang="en-US" altLang="en-US" sz="1900" b="0" i="1" smtClean="0">
                            <a:latin typeface="Cambria Math" panose="02040503050406030204" pitchFamily="18" charset="0"/>
                          </a:rPr>
                          <m:t>(</m:t>
                        </m:r>
                        <m:r>
                          <a:rPr lang="en-US" altLang="en-US" sz="1900" i="1">
                            <a:latin typeface="Cambria Math" panose="02040503050406030204" pitchFamily="18" charset="0"/>
                          </a:rPr>
                          <m:t>𝑝</m:t>
                        </m:r>
                      </m:e>
                      <m:sub>
                        <m:r>
                          <a:rPr lang="en-US" altLang="en-US" sz="1900" i="1">
                            <a:latin typeface="Cambria Math" panose="02040503050406030204" pitchFamily="18" charset="0"/>
                          </a:rPr>
                          <m:t>𝑗</m:t>
                        </m:r>
                      </m:sub>
                    </m:sSub>
                    <m:r>
                      <a:rPr lang="en-US" altLang="en-US" sz="1900" b="0" i="1" smtClean="0">
                        <a:latin typeface="Cambria Math" panose="02040503050406030204" pitchFamily="18" charset="0"/>
                      </a:rPr>
                      <m:t>,</m:t>
                    </m:r>
                    <m:sSub>
                      <m:sSubPr>
                        <m:ctrlPr>
                          <a:rPr lang="en-US" altLang="en-US" sz="1900" i="1">
                            <a:latin typeface="Cambria Math" panose="02040503050406030204" pitchFamily="18" charset="0"/>
                          </a:rPr>
                        </m:ctrlPr>
                      </m:sSubPr>
                      <m:e>
                        <m:r>
                          <a:rPr lang="en-US" altLang="en-US" sz="1900" i="1">
                            <a:latin typeface="Cambria Math" panose="02040503050406030204" pitchFamily="18" charset="0"/>
                          </a:rPr>
                          <m:t>𝑝</m:t>
                        </m:r>
                      </m:e>
                      <m:sub>
                        <m:r>
                          <a:rPr lang="en-US" altLang="en-US" sz="1900" i="1">
                            <a:latin typeface="Cambria Math" panose="02040503050406030204" pitchFamily="18" charset="0"/>
                          </a:rPr>
                          <m:t>𝑖</m:t>
                        </m:r>
                      </m:sub>
                    </m:sSub>
                    <m:r>
                      <a:rPr lang="en-US" altLang="en-US" sz="1900" b="0" i="1" smtClean="0">
                        <a:latin typeface="Cambria Math" panose="02040503050406030204" pitchFamily="18" charset="0"/>
                      </a:rPr>
                      <m:t>)</m:t>
                    </m:r>
                  </m:oMath>
                </a14:m>
                <a:r>
                  <a:rPr lang="en-US" altLang="en-US" sz="1900" dirty="0"/>
                  <a:t> corresponding to the perpendicular bisector   	of the line segment </a:t>
                </a:r>
                <a14:m>
                  <m:oMath xmlns:m="http://schemas.openxmlformats.org/officeDocument/2006/math">
                    <m:sSub>
                      <m:sSubPr>
                        <m:ctrlPr>
                          <a:rPr lang="en-US" altLang="en-US" sz="1900" i="1">
                            <a:latin typeface="Cambria Math" panose="02040503050406030204" pitchFamily="18" charset="0"/>
                          </a:rPr>
                        </m:ctrlPr>
                      </m:sSubPr>
                      <m:e>
                        <m:r>
                          <a:rPr lang="en-US" altLang="en-US" sz="1900" i="1">
                            <a:latin typeface="Cambria Math" panose="02040503050406030204" pitchFamily="18" charset="0"/>
                          </a:rPr>
                          <m:t>𝑝</m:t>
                        </m:r>
                      </m:e>
                      <m:sub>
                        <m:r>
                          <a:rPr lang="en-US" altLang="en-US" sz="1900" i="1">
                            <a:latin typeface="Cambria Math" panose="02040503050406030204" pitchFamily="18" charset="0"/>
                          </a:rPr>
                          <m:t>𝑗</m:t>
                        </m:r>
                      </m:sub>
                    </m:sSub>
                    <m:sSub>
                      <m:sSubPr>
                        <m:ctrlPr>
                          <a:rPr lang="en-US" altLang="en-US" sz="1900" i="1">
                            <a:latin typeface="Cambria Math" panose="02040503050406030204" pitchFamily="18" charset="0"/>
                          </a:rPr>
                        </m:ctrlPr>
                      </m:sSubPr>
                      <m:e>
                        <m:r>
                          <a:rPr lang="en-US" altLang="en-US" sz="1900" i="1">
                            <a:latin typeface="Cambria Math" panose="02040503050406030204" pitchFamily="18" charset="0"/>
                          </a:rPr>
                          <m:t>𝑝</m:t>
                        </m:r>
                      </m:e>
                      <m:sub>
                        <m:r>
                          <a:rPr lang="en-US" altLang="en-US" sz="1900" i="1">
                            <a:latin typeface="Cambria Math" panose="02040503050406030204" pitchFamily="18" charset="0"/>
                          </a:rPr>
                          <m:t>𝑖</m:t>
                        </m:r>
                      </m:sub>
                    </m:sSub>
                  </m:oMath>
                </a14:m>
                <a:endParaRPr lang="en-US" altLang="en-US" sz="1900" dirty="0"/>
              </a:p>
              <a:p>
                <a:pPr marL="914400" lvl="2" indent="0">
                  <a:spcBef>
                    <a:spcPts val="600"/>
                  </a:spcBef>
                  <a:spcAft>
                    <a:spcPts val="600"/>
                  </a:spcAft>
                  <a:buNone/>
                </a:pPr>
                <a:r>
                  <a:rPr lang="en-US" altLang="en-US" sz="1900" dirty="0">
                    <a:solidFill>
                      <a:schemeClr val="accent2"/>
                    </a:solidFill>
                  </a:rPr>
                  <a:t>1.2.2 	</a:t>
                </a:r>
                <a:r>
                  <a:rPr lang="en-US" altLang="en-US" sz="1900" dirty="0"/>
                  <a:t>Determine the intersection of </a:t>
                </a:r>
                <a14:m>
                  <m:oMath xmlns:m="http://schemas.openxmlformats.org/officeDocument/2006/math">
                    <m:sSub>
                      <m:sSubPr>
                        <m:ctrlPr>
                          <a:rPr lang="en-US" altLang="en-US" sz="1900" i="1">
                            <a:latin typeface="Cambria Math" panose="02040503050406030204" pitchFamily="18" charset="0"/>
                          </a:rPr>
                        </m:ctrlPr>
                      </m:sSubPr>
                      <m:e>
                        <m:r>
                          <a:rPr lang="en-US" altLang="en-US" sz="1900" i="1">
                            <a:latin typeface="Cambria Math" panose="02040503050406030204" pitchFamily="18" charset="0"/>
                          </a:rPr>
                          <m:t>h</m:t>
                        </m:r>
                        <m:r>
                          <a:rPr lang="en-US" altLang="en-US" sz="1900" i="1">
                            <a:latin typeface="Cambria Math" panose="02040503050406030204" pitchFamily="18" charset="0"/>
                          </a:rPr>
                          <m:t>(</m:t>
                        </m:r>
                        <m:r>
                          <a:rPr lang="en-US" altLang="en-US" sz="1900" i="1">
                            <a:latin typeface="Cambria Math" panose="02040503050406030204" pitchFamily="18" charset="0"/>
                          </a:rPr>
                          <m:t>𝑝</m:t>
                        </m:r>
                      </m:e>
                      <m:sub>
                        <m:r>
                          <a:rPr lang="en-US" altLang="en-US" sz="1900" i="1">
                            <a:latin typeface="Cambria Math" panose="02040503050406030204" pitchFamily="18" charset="0"/>
                          </a:rPr>
                          <m:t>𝑗</m:t>
                        </m:r>
                      </m:sub>
                    </m:sSub>
                    <m:r>
                      <a:rPr lang="en-US" altLang="en-US" sz="1900" i="1">
                        <a:latin typeface="Cambria Math" panose="02040503050406030204" pitchFamily="18" charset="0"/>
                      </a:rPr>
                      <m:t>,</m:t>
                    </m:r>
                    <m:sSub>
                      <m:sSubPr>
                        <m:ctrlPr>
                          <a:rPr lang="en-US" altLang="en-US" sz="1900" i="1">
                            <a:latin typeface="Cambria Math" panose="02040503050406030204" pitchFamily="18" charset="0"/>
                          </a:rPr>
                        </m:ctrlPr>
                      </m:sSubPr>
                      <m:e>
                        <m:r>
                          <a:rPr lang="en-US" altLang="en-US" sz="1900" i="1">
                            <a:latin typeface="Cambria Math" panose="02040503050406030204" pitchFamily="18" charset="0"/>
                          </a:rPr>
                          <m:t>𝑝</m:t>
                        </m:r>
                      </m:e>
                      <m:sub>
                        <m:r>
                          <a:rPr lang="en-US" altLang="en-US" sz="1900" i="1">
                            <a:latin typeface="Cambria Math" panose="02040503050406030204" pitchFamily="18" charset="0"/>
                          </a:rPr>
                          <m:t>𝑖</m:t>
                        </m:r>
                      </m:sub>
                    </m:sSub>
                    <m:r>
                      <a:rPr lang="en-US" altLang="en-US" sz="1900" i="1">
                        <a:latin typeface="Cambria Math" panose="02040503050406030204" pitchFamily="18" charset="0"/>
                      </a:rPr>
                      <m:t>)</m:t>
                    </m:r>
                  </m:oMath>
                </a14:m>
                <a:r>
                  <a:rPr lang="en-US" altLang="en-US" sz="1900" dirty="0"/>
                  <a:t> with </a:t>
                </a:r>
                <a14:m>
                  <m:oMath xmlns:m="http://schemas.openxmlformats.org/officeDocument/2006/math">
                    <m:r>
                      <a:rPr lang="en-US" altLang="en-US" sz="1900" i="1">
                        <a:latin typeface="Cambria Math" panose="02040503050406030204" pitchFamily="18" charset="0"/>
                      </a:rPr>
                      <m:t>𝑉𝑜𝑟</m:t>
                    </m:r>
                    <m:r>
                      <a:rPr lang="en-US" altLang="en-US" sz="1900" i="1">
                        <a:latin typeface="Cambria Math" panose="02040503050406030204" pitchFamily="18" charset="0"/>
                      </a:rPr>
                      <m:t>(</m:t>
                    </m:r>
                    <m:sSub>
                      <m:sSubPr>
                        <m:ctrlPr>
                          <a:rPr lang="en-US" altLang="en-US" sz="1900" i="1">
                            <a:latin typeface="Cambria Math" panose="02040503050406030204" pitchFamily="18" charset="0"/>
                          </a:rPr>
                        </m:ctrlPr>
                      </m:sSubPr>
                      <m:e>
                        <m:r>
                          <a:rPr lang="en-US" altLang="en-US" sz="1900" i="1">
                            <a:latin typeface="Cambria Math" panose="02040503050406030204" pitchFamily="18" charset="0"/>
                          </a:rPr>
                          <m:t>𝑝</m:t>
                        </m:r>
                      </m:e>
                      <m:sub>
                        <m:r>
                          <a:rPr lang="en-US" altLang="en-US" sz="1900" i="1">
                            <a:latin typeface="Cambria Math" panose="02040503050406030204" pitchFamily="18" charset="0"/>
                          </a:rPr>
                          <m:t>𝑖</m:t>
                        </m:r>
                      </m:sub>
                    </m:sSub>
                    <m:r>
                      <a:rPr lang="en-US" altLang="en-US" sz="1900" i="1">
                        <a:latin typeface="Cambria Math" panose="02040503050406030204" pitchFamily="18" charset="0"/>
                      </a:rPr>
                      <m:t>)</m:t>
                    </m:r>
                  </m:oMath>
                </a14:m>
                <a:r>
                  <a:rPr lang="en-US" altLang="en-US" sz="1900" dirty="0"/>
                  <a:t> and update 	</a:t>
                </a:r>
                <a14:m>
                  <m:oMath xmlns:m="http://schemas.openxmlformats.org/officeDocument/2006/math">
                    <m:r>
                      <a:rPr lang="en-US" altLang="en-US" sz="1900" i="1">
                        <a:latin typeface="Cambria Math" panose="02040503050406030204" pitchFamily="18" charset="0"/>
                      </a:rPr>
                      <m:t>𝑉𝑜𝑟</m:t>
                    </m:r>
                    <m:r>
                      <a:rPr lang="en-US" altLang="en-US" sz="1900" i="1">
                        <a:latin typeface="Cambria Math" panose="02040503050406030204" pitchFamily="18" charset="0"/>
                      </a:rPr>
                      <m:t>(</m:t>
                    </m:r>
                    <m:sSub>
                      <m:sSubPr>
                        <m:ctrlPr>
                          <a:rPr lang="en-US" altLang="en-US" sz="1900" i="1">
                            <a:latin typeface="Cambria Math" panose="02040503050406030204" pitchFamily="18" charset="0"/>
                          </a:rPr>
                        </m:ctrlPr>
                      </m:sSubPr>
                      <m:e>
                        <m:r>
                          <a:rPr lang="en-US" altLang="en-US" sz="1900" i="1">
                            <a:latin typeface="Cambria Math" panose="02040503050406030204" pitchFamily="18" charset="0"/>
                          </a:rPr>
                          <m:t>𝑝</m:t>
                        </m:r>
                      </m:e>
                      <m:sub>
                        <m:r>
                          <a:rPr lang="en-US" altLang="en-US" sz="1900" i="1">
                            <a:latin typeface="Cambria Math" panose="02040503050406030204" pitchFamily="18" charset="0"/>
                          </a:rPr>
                          <m:t>𝑖</m:t>
                        </m:r>
                      </m:sub>
                    </m:sSub>
                    <m:r>
                      <a:rPr lang="en-US" altLang="en-US" sz="1900" i="1">
                        <a:latin typeface="Cambria Math" panose="02040503050406030204" pitchFamily="18" charset="0"/>
                      </a:rPr>
                      <m:t>)</m:t>
                    </m:r>
                  </m:oMath>
                </a14:m>
                <a:endParaRPr lang="en-US" altLang="en-US" sz="1900" dirty="0"/>
              </a:p>
              <a:p>
                <a:pPr marL="914400" lvl="2" indent="0">
                  <a:spcAft>
                    <a:spcPts val="1200"/>
                  </a:spcAft>
                  <a:buNone/>
                </a:pPr>
                <a:endParaRPr lang="en-US" altLang="en-US" sz="1900" dirty="0"/>
              </a:p>
            </p:txBody>
          </p:sp>
        </mc:Choice>
        <mc:Fallback xmlns="">
          <p:sp>
            <p:nvSpPr>
              <p:cNvPr id="3" name="Rectangle 3"/>
              <p:cNvSpPr txBox="1">
                <a:spLocks noRot="1" noChangeAspect="1" noMove="1" noResize="1" noEditPoints="1" noAdjustHandles="1" noChangeArrowheads="1" noChangeShapeType="1" noTextEdit="1"/>
              </p:cNvSpPr>
              <p:nvPr/>
            </p:nvSpPr>
            <p:spPr>
              <a:xfrm>
                <a:off x="651152" y="755782"/>
                <a:ext cx="11107884" cy="2489926"/>
              </a:xfrm>
              <a:prstGeom prst="rect">
                <a:avLst/>
              </a:prstGeom>
              <a:blipFill rotWithShape="0">
                <a:blip r:embed="rId2"/>
                <a:stretch>
                  <a:fillRect l="-549" t="-3922" r="-55"/>
                </a:stretch>
              </a:blipFill>
            </p:spPr>
            <p:txBody>
              <a:bodyPr/>
              <a:lstStyle/>
              <a:p>
                <a:r>
                  <a:rPr lang="en-US">
                    <a:noFill/>
                  </a:rPr>
                  <a:t> </a:t>
                </a:r>
              </a:p>
            </p:txBody>
          </p:sp>
        </mc:Fallback>
      </mc:AlternateContent>
      <p:sp>
        <p:nvSpPr>
          <p:cNvPr id="2" name="Rectangle 1"/>
          <p:cNvSpPr/>
          <p:nvPr/>
        </p:nvSpPr>
        <p:spPr>
          <a:xfrm>
            <a:off x="1712879" y="3793103"/>
            <a:ext cx="8403185" cy="2593370"/>
          </a:xfrm>
          <a:prstGeom prst="rect">
            <a:avLst/>
          </a:prstGeom>
          <a:noFill/>
        </p:spPr>
        <p:style>
          <a:lnRef idx="1">
            <a:schemeClr val="accent3"/>
          </a:lnRef>
          <a:fillRef idx="2">
            <a:schemeClr val="accent3"/>
          </a:fillRef>
          <a:effectRef idx="1">
            <a:schemeClr val="accent3"/>
          </a:effectRef>
          <a:fontRef idx="minor">
            <a:schemeClr val="dk1"/>
          </a:fontRef>
        </p:style>
        <p:txBody>
          <a:bodyPr rtlCol="0" anchor="ctr"/>
          <a:lstStyle/>
          <a:p>
            <a:r>
              <a:rPr lang="en-US" sz="2400" b="1" dirty="0"/>
              <a:t>Time Complexity</a:t>
            </a:r>
            <a:r>
              <a:rPr lang="en-US" sz="2400" dirty="0"/>
              <a:t>:</a:t>
            </a:r>
          </a:p>
          <a:p>
            <a:pPr marL="285750" indent="-285750">
              <a:spcAft>
                <a:spcPts val="600"/>
              </a:spcAft>
              <a:buClr>
                <a:schemeClr val="accent2"/>
              </a:buClr>
              <a:buSzPct val="110000"/>
              <a:buFont typeface="Wingdings" panose="05000000000000000000" pitchFamily="2" charset="2"/>
              <a:buChar char="§"/>
            </a:pPr>
            <a:r>
              <a:rPr lang="en-US" sz="2400" dirty="0"/>
              <a:t>Each </a:t>
            </a:r>
            <a:r>
              <a:rPr lang="en-US" sz="2400" dirty="0" err="1"/>
              <a:t>Voronoi</a:t>
            </a:r>
            <a:r>
              <a:rPr lang="en-US" sz="2400" dirty="0"/>
              <a:t> cell is a intersection of n-1 half planes</a:t>
            </a:r>
          </a:p>
          <a:p>
            <a:pPr marL="285750" indent="-285750">
              <a:spcAft>
                <a:spcPts val="600"/>
              </a:spcAft>
              <a:buClr>
                <a:schemeClr val="accent2"/>
              </a:buClr>
              <a:buSzPct val="110000"/>
              <a:buFont typeface="Wingdings" panose="05000000000000000000" pitchFamily="2" charset="2"/>
              <a:buChar char="§"/>
            </a:pPr>
            <a:r>
              <a:rPr lang="en-US" sz="2400" dirty="0"/>
              <a:t>Cost of half plane intersection: O(n log n) </a:t>
            </a:r>
          </a:p>
          <a:p>
            <a:pPr marL="742950" lvl="1" indent="-285750">
              <a:spcAft>
                <a:spcPts val="600"/>
              </a:spcAft>
              <a:buClr>
                <a:schemeClr val="accent2"/>
              </a:buClr>
              <a:buSzPct val="110000"/>
              <a:buFont typeface="Wingdings" panose="05000000000000000000" pitchFamily="2" charset="2"/>
              <a:buChar char="§"/>
            </a:pPr>
            <a:r>
              <a:rPr lang="en-US" sz="2400" dirty="0"/>
              <a:t>Result from Comp Geometry</a:t>
            </a:r>
          </a:p>
          <a:p>
            <a:pPr marL="285750" indent="-285750">
              <a:spcAft>
                <a:spcPts val="600"/>
              </a:spcAft>
              <a:buClr>
                <a:schemeClr val="accent2"/>
              </a:buClr>
              <a:buSzPct val="110000"/>
              <a:buFont typeface="Wingdings" panose="05000000000000000000" pitchFamily="2" charset="2"/>
              <a:buChar char="§"/>
            </a:pPr>
            <a:r>
              <a:rPr lang="en-US" sz="2400" dirty="0"/>
              <a:t>We repeat this for all sites</a:t>
            </a:r>
          </a:p>
          <a:p>
            <a:pPr marL="285750" indent="-285750">
              <a:spcAft>
                <a:spcPts val="600"/>
              </a:spcAft>
              <a:buClr>
                <a:schemeClr val="accent2"/>
              </a:buClr>
              <a:buSzPct val="110000"/>
              <a:buFont typeface="Wingdings" panose="05000000000000000000" pitchFamily="2" charset="2"/>
              <a:buChar char="§"/>
            </a:pPr>
            <a:r>
              <a:rPr lang="en-US" sz="2400" dirty="0"/>
              <a:t>Thus, total cost O(n</a:t>
            </a:r>
            <a:r>
              <a:rPr lang="en-US" sz="2400" baseline="30000" dirty="0"/>
              <a:t>2</a:t>
            </a:r>
            <a:r>
              <a:rPr lang="en-US" sz="2400" dirty="0"/>
              <a:t>log n)</a:t>
            </a:r>
          </a:p>
        </p:txBody>
      </p:sp>
    </p:spTree>
    <p:extLst>
      <p:ext uri="{BB962C8B-B14F-4D97-AF65-F5344CB8AC3E}">
        <p14:creationId xmlns:p14="http://schemas.microsoft.com/office/powerpoint/2010/main" val="373122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51152" y="1"/>
            <a:ext cx="9983897" cy="755780"/>
          </a:xfrm>
        </p:spPr>
        <p:txBody>
          <a:bodyPr>
            <a:normAutofit/>
          </a:bodyPr>
          <a:lstStyle/>
          <a:p>
            <a:r>
              <a:rPr lang="en-US" sz="3600" dirty="0"/>
              <a:t>Sweep Line Algorithm for </a:t>
            </a:r>
            <a:r>
              <a:rPr lang="en-US" sz="3600" dirty="0" err="1"/>
              <a:t>Voronoi</a:t>
            </a:r>
            <a:r>
              <a:rPr lang="en-US" sz="3600" dirty="0"/>
              <a:t> Diagrams</a:t>
            </a:r>
          </a:p>
        </p:txBody>
      </p:sp>
      <p:sp>
        <p:nvSpPr>
          <p:cNvPr id="34" name="Line 62"/>
          <p:cNvSpPr>
            <a:spLocks noChangeShapeType="1"/>
          </p:cNvSpPr>
          <p:nvPr/>
        </p:nvSpPr>
        <p:spPr bwMode="auto">
          <a:xfrm flipH="1" flipV="1">
            <a:off x="3992745" y="2919968"/>
            <a:ext cx="44450" cy="1587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 name="Line 63"/>
          <p:cNvSpPr>
            <a:spLocks noChangeShapeType="1"/>
          </p:cNvSpPr>
          <p:nvPr/>
        </p:nvSpPr>
        <p:spPr bwMode="auto">
          <a:xfrm>
            <a:off x="3764145" y="3637518"/>
            <a:ext cx="52387" cy="106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 name="Line 64"/>
          <p:cNvSpPr>
            <a:spLocks noChangeShapeType="1"/>
          </p:cNvSpPr>
          <p:nvPr/>
        </p:nvSpPr>
        <p:spPr bwMode="auto">
          <a:xfrm flipV="1">
            <a:off x="3764145" y="3304143"/>
            <a:ext cx="252412" cy="3333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 name="Line 65"/>
          <p:cNvSpPr>
            <a:spLocks noChangeShapeType="1"/>
          </p:cNvSpPr>
          <p:nvPr/>
        </p:nvSpPr>
        <p:spPr bwMode="auto">
          <a:xfrm flipV="1">
            <a:off x="4092757" y="3743880"/>
            <a:ext cx="409575" cy="3460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Line 66"/>
          <p:cNvSpPr>
            <a:spLocks noChangeShapeType="1"/>
          </p:cNvSpPr>
          <p:nvPr/>
        </p:nvSpPr>
        <p:spPr bwMode="auto">
          <a:xfrm flipH="1" flipV="1">
            <a:off x="4502332" y="3696255"/>
            <a:ext cx="0" cy="603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9" name="Group 67"/>
          <p:cNvGrpSpPr>
            <a:grpSpLocks/>
          </p:cNvGrpSpPr>
          <p:nvPr/>
        </p:nvGrpSpPr>
        <p:grpSpPr bwMode="auto">
          <a:xfrm>
            <a:off x="2051232" y="2340530"/>
            <a:ext cx="3378200" cy="2846388"/>
            <a:chOff x="1632" y="1089"/>
            <a:chExt cx="3216" cy="2568"/>
          </a:xfrm>
        </p:grpSpPr>
        <p:grpSp>
          <p:nvGrpSpPr>
            <p:cNvPr id="40" name="Group 68"/>
            <p:cNvGrpSpPr>
              <a:grpSpLocks/>
            </p:cNvGrpSpPr>
            <p:nvPr/>
          </p:nvGrpSpPr>
          <p:grpSpPr bwMode="auto">
            <a:xfrm>
              <a:off x="1632" y="1089"/>
              <a:ext cx="3216" cy="2568"/>
              <a:chOff x="1056" y="1134"/>
              <a:chExt cx="3216" cy="2568"/>
            </a:xfrm>
          </p:grpSpPr>
          <p:sp>
            <p:nvSpPr>
              <p:cNvPr id="42" name="Line 69"/>
              <p:cNvSpPr>
                <a:spLocks noChangeShapeType="1"/>
              </p:cNvSpPr>
              <p:nvPr/>
            </p:nvSpPr>
            <p:spPr bwMode="auto">
              <a:xfrm>
                <a:off x="1392" y="1440"/>
                <a:ext cx="864" cy="52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 name="Line 70"/>
              <p:cNvSpPr>
                <a:spLocks noChangeShapeType="1"/>
              </p:cNvSpPr>
              <p:nvPr/>
            </p:nvSpPr>
            <p:spPr bwMode="auto">
              <a:xfrm>
                <a:off x="2256" y="1968"/>
                <a:ext cx="144"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 name="Line 71"/>
              <p:cNvSpPr>
                <a:spLocks noChangeShapeType="1"/>
              </p:cNvSpPr>
              <p:nvPr/>
            </p:nvSpPr>
            <p:spPr bwMode="auto">
              <a:xfrm flipH="1">
                <a:off x="1536" y="2256"/>
                <a:ext cx="864" cy="76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 name="Line 72"/>
              <p:cNvSpPr>
                <a:spLocks noChangeShapeType="1"/>
              </p:cNvSpPr>
              <p:nvPr/>
            </p:nvSpPr>
            <p:spPr bwMode="auto">
              <a:xfrm flipH="1">
                <a:off x="1056" y="3024"/>
                <a:ext cx="48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 name="Line 73"/>
              <p:cNvSpPr>
                <a:spLocks noChangeShapeType="1"/>
              </p:cNvSpPr>
              <p:nvPr/>
            </p:nvSpPr>
            <p:spPr bwMode="auto">
              <a:xfrm flipV="1">
                <a:off x="1536" y="2928"/>
                <a:ext cx="81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 name="Line 74"/>
              <p:cNvSpPr>
                <a:spLocks noChangeShapeType="1"/>
              </p:cNvSpPr>
              <p:nvPr/>
            </p:nvSpPr>
            <p:spPr bwMode="auto">
              <a:xfrm flipV="1">
                <a:off x="2352" y="2400"/>
                <a:ext cx="384" cy="52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 name="Line 75"/>
              <p:cNvSpPr>
                <a:spLocks noChangeShapeType="1"/>
              </p:cNvSpPr>
              <p:nvPr/>
            </p:nvSpPr>
            <p:spPr bwMode="auto">
              <a:xfrm>
                <a:off x="2400" y="2256"/>
                <a:ext cx="28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 name="Line 76"/>
              <p:cNvSpPr>
                <a:spLocks noChangeShapeType="1"/>
              </p:cNvSpPr>
              <p:nvPr/>
            </p:nvSpPr>
            <p:spPr bwMode="auto">
              <a:xfrm>
                <a:off x="2928" y="2004"/>
                <a:ext cx="456" cy="3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 name="Line 77"/>
              <p:cNvSpPr>
                <a:spLocks noChangeShapeType="1"/>
              </p:cNvSpPr>
              <p:nvPr/>
            </p:nvSpPr>
            <p:spPr bwMode="auto">
              <a:xfrm>
                <a:off x="2736" y="2400"/>
                <a:ext cx="264" cy="30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 name="Line 78"/>
              <p:cNvSpPr>
                <a:spLocks noChangeShapeType="1"/>
              </p:cNvSpPr>
              <p:nvPr/>
            </p:nvSpPr>
            <p:spPr bwMode="auto">
              <a:xfrm>
                <a:off x="2352" y="2928"/>
                <a:ext cx="66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 name="Line 79"/>
              <p:cNvSpPr>
                <a:spLocks noChangeShapeType="1"/>
              </p:cNvSpPr>
              <p:nvPr/>
            </p:nvSpPr>
            <p:spPr bwMode="auto">
              <a:xfrm flipH="1" flipV="1">
                <a:off x="3006" y="2712"/>
                <a:ext cx="6" cy="40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 name="Line 80"/>
              <p:cNvSpPr>
                <a:spLocks noChangeShapeType="1"/>
              </p:cNvSpPr>
              <p:nvPr/>
            </p:nvSpPr>
            <p:spPr bwMode="auto">
              <a:xfrm flipV="1">
                <a:off x="2922" y="1782"/>
                <a:ext cx="24" cy="22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 name="Line 81"/>
              <p:cNvSpPr>
                <a:spLocks noChangeShapeType="1"/>
              </p:cNvSpPr>
              <p:nvPr/>
            </p:nvSpPr>
            <p:spPr bwMode="auto">
              <a:xfrm flipV="1">
                <a:off x="2244" y="1650"/>
                <a:ext cx="666" cy="30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 name="Line 82"/>
              <p:cNvSpPr>
                <a:spLocks noChangeShapeType="1"/>
              </p:cNvSpPr>
              <p:nvPr/>
            </p:nvSpPr>
            <p:spPr bwMode="auto">
              <a:xfrm>
                <a:off x="3012" y="3120"/>
                <a:ext cx="354" cy="58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 name="Line 83"/>
              <p:cNvSpPr>
                <a:spLocks noChangeShapeType="1"/>
              </p:cNvSpPr>
              <p:nvPr/>
            </p:nvSpPr>
            <p:spPr bwMode="auto">
              <a:xfrm>
                <a:off x="3396" y="2406"/>
                <a:ext cx="876" cy="72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 name="Line 84"/>
              <p:cNvSpPr>
                <a:spLocks noChangeShapeType="1"/>
              </p:cNvSpPr>
              <p:nvPr/>
            </p:nvSpPr>
            <p:spPr bwMode="auto">
              <a:xfrm>
                <a:off x="2946" y="1794"/>
                <a:ext cx="678"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 name="Line 85"/>
              <p:cNvSpPr>
                <a:spLocks noChangeShapeType="1"/>
              </p:cNvSpPr>
              <p:nvPr/>
            </p:nvSpPr>
            <p:spPr bwMode="auto">
              <a:xfrm flipV="1">
                <a:off x="3390" y="1986"/>
                <a:ext cx="228" cy="3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 name="Line 86"/>
              <p:cNvSpPr>
                <a:spLocks noChangeShapeType="1"/>
              </p:cNvSpPr>
              <p:nvPr/>
            </p:nvSpPr>
            <p:spPr bwMode="auto">
              <a:xfrm flipV="1">
                <a:off x="3618" y="1626"/>
                <a:ext cx="636" cy="3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 name="Line 87"/>
              <p:cNvSpPr>
                <a:spLocks noChangeShapeType="1"/>
              </p:cNvSpPr>
              <p:nvPr/>
            </p:nvSpPr>
            <p:spPr bwMode="auto">
              <a:xfrm flipV="1">
                <a:off x="2910" y="1134"/>
                <a:ext cx="36" cy="5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1" name="Text Box 88"/>
            <p:cNvSpPr txBox="1">
              <a:spLocks noChangeArrowheads="1"/>
            </p:cNvSpPr>
            <p:nvPr/>
          </p:nvSpPr>
          <p:spPr bwMode="auto">
            <a:xfrm>
              <a:off x="3820" y="3154"/>
              <a:ext cx="304" cy="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t>e</a:t>
              </a:r>
              <a:endParaRPr lang="en-US" altLang="en-US" i="1" baseline="-25000"/>
            </a:p>
          </p:txBody>
        </p:sp>
      </p:grpSp>
      <p:sp>
        <p:nvSpPr>
          <p:cNvPr id="61" name="Text Box 89"/>
          <p:cNvSpPr txBox="1">
            <a:spLocks noChangeArrowheads="1"/>
          </p:cNvSpPr>
          <p:nvPr/>
        </p:nvSpPr>
        <p:spPr bwMode="auto">
          <a:xfrm>
            <a:off x="4105457" y="4339193"/>
            <a:ext cx="319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t>v</a:t>
            </a:r>
          </a:p>
        </p:txBody>
      </p:sp>
      <p:grpSp>
        <p:nvGrpSpPr>
          <p:cNvPr id="62" name="Group 90"/>
          <p:cNvGrpSpPr>
            <a:grpSpLocks/>
          </p:cNvGrpSpPr>
          <p:nvPr/>
        </p:nvGrpSpPr>
        <p:grpSpPr bwMode="auto">
          <a:xfrm>
            <a:off x="2546532" y="2904093"/>
            <a:ext cx="2224088" cy="1674812"/>
            <a:chOff x="2104" y="1597"/>
            <a:chExt cx="2117" cy="1512"/>
          </a:xfrm>
        </p:grpSpPr>
        <p:sp>
          <p:nvSpPr>
            <p:cNvPr id="63" name="Oval 91"/>
            <p:cNvSpPr>
              <a:spLocks noChangeArrowheads="1"/>
            </p:cNvSpPr>
            <p:nvPr/>
          </p:nvSpPr>
          <p:spPr bwMode="auto">
            <a:xfrm>
              <a:off x="3560" y="3053"/>
              <a:ext cx="56" cy="5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64" name="Oval 92"/>
            <p:cNvSpPr>
              <a:spLocks noChangeArrowheads="1"/>
            </p:cNvSpPr>
            <p:nvPr/>
          </p:nvSpPr>
          <p:spPr bwMode="auto">
            <a:xfrm>
              <a:off x="2916" y="2853"/>
              <a:ext cx="56" cy="5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65" name="Oval 93"/>
            <p:cNvSpPr>
              <a:spLocks noChangeArrowheads="1"/>
            </p:cNvSpPr>
            <p:nvPr/>
          </p:nvSpPr>
          <p:spPr bwMode="auto">
            <a:xfrm>
              <a:off x="2104" y="2955"/>
              <a:ext cx="56" cy="5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66" name="Oval 94"/>
            <p:cNvSpPr>
              <a:spLocks noChangeArrowheads="1"/>
            </p:cNvSpPr>
            <p:nvPr/>
          </p:nvSpPr>
          <p:spPr bwMode="auto">
            <a:xfrm>
              <a:off x="2952" y="2187"/>
              <a:ext cx="56" cy="5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67" name="Oval 95"/>
            <p:cNvSpPr>
              <a:spLocks noChangeArrowheads="1"/>
            </p:cNvSpPr>
            <p:nvPr/>
          </p:nvSpPr>
          <p:spPr bwMode="auto">
            <a:xfrm>
              <a:off x="3249" y="2241"/>
              <a:ext cx="56" cy="5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68" name="Oval 96"/>
            <p:cNvSpPr>
              <a:spLocks noChangeArrowheads="1"/>
            </p:cNvSpPr>
            <p:nvPr/>
          </p:nvSpPr>
          <p:spPr bwMode="auto">
            <a:xfrm>
              <a:off x="3291" y="2344"/>
              <a:ext cx="56" cy="5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69" name="Oval 97"/>
            <p:cNvSpPr>
              <a:spLocks noChangeArrowheads="1"/>
            </p:cNvSpPr>
            <p:nvPr/>
          </p:nvSpPr>
          <p:spPr bwMode="auto">
            <a:xfrm>
              <a:off x="3550" y="2644"/>
              <a:ext cx="56" cy="5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70" name="Oval 98"/>
            <p:cNvSpPr>
              <a:spLocks noChangeArrowheads="1"/>
            </p:cNvSpPr>
            <p:nvPr/>
          </p:nvSpPr>
          <p:spPr bwMode="auto">
            <a:xfrm>
              <a:off x="3941" y="2349"/>
              <a:ext cx="56" cy="5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71" name="Oval 99"/>
            <p:cNvSpPr>
              <a:spLocks noChangeArrowheads="1"/>
            </p:cNvSpPr>
            <p:nvPr/>
          </p:nvSpPr>
          <p:spPr bwMode="auto">
            <a:xfrm>
              <a:off x="3938" y="2278"/>
              <a:ext cx="56" cy="5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72" name="Oval 100"/>
            <p:cNvSpPr>
              <a:spLocks noChangeArrowheads="1"/>
            </p:cNvSpPr>
            <p:nvPr/>
          </p:nvSpPr>
          <p:spPr bwMode="auto">
            <a:xfrm>
              <a:off x="3474" y="1944"/>
              <a:ext cx="56" cy="5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73" name="Oval 101"/>
            <p:cNvSpPr>
              <a:spLocks noChangeArrowheads="1"/>
            </p:cNvSpPr>
            <p:nvPr/>
          </p:nvSpPr>
          <p:spPr bwMode="auto">
            <a:xfrm>
              <a:off x="3492" y="1728"/>
              <a:ext cx="56" cy="5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74" name="Oval 102"/>
            <p:cNvSpPr>
              <a:spLocks noChangeArrowheads="1"/>
            </p:cNvSpPr>
            <p:nvPr/>
          </p:nvSpPr>
          <p:spPr bwMode="auto">
            <a:xfrm>
              <a:off x="3455" y="1597"/>
              <a:ext cx="56" cy="5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75" name="Oval 103"/>
            <p:cNvSpPr>
              <a:spLocks noChangeArrowheads="1"/>
            </p:cNvSpPr>
            <p:nvPr/>
          </p:nvSpPr>
          <p:spPr bwMode="auto">
            <a:xfrm>
              <a:off x="2799" y="1899"/>
              <a:ext cx="56" cy="5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76" name="Oval 104"/>
            <p:cNvSpPr>
              <a:spLocks noChangeArrowheads="1"/>
            </p:cNvSpPr>
            <p:nvPr/>
          </p:nvSpPr>
          <p:spPr bwMode="auto">
            <a:xfrm>
              <a:off x="4165" y="1914"/>
              <a:ext cx="56" cy="5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sp>
        <p:nvSpPr>
          <p:cNvPr id="77" name="Oval 105"/>
          <p:cNvSpPr>
            <a:spLocks noChangeArrowheads="1"/>
          </p:cNvSpPr>
          <p:nvPr/>
        </p:nvSpPr>
        <p:spPr bwMode="auto">
          <a:xfrm>
            <a:off x="3513320" y="4596368"/>
            <a:ext cx="152400" cy="15875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78" name="Oval 106"/>
          <p:cNvSpPr>
            <a:spLocks noChangeArrowheads="1"/>
          </p:cNvSpPr>
          <p:nvPr/>
        </p:nvSpPr>
        <p:spPr bwMode="auto">
          <a:xfrm>
            <a:off x="3665720" y="4062968"/>
            <a:ext cx="150812" cy="1603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79" name="Oval 107"/>
          <p:cNvSpPr>
            <a:spLocks noChangeArrowheads="1"/>
          </p:cNvSpPr>
          <p:nvPr/>
        </p:nvSpPr>
        <p:spPr bwMode="auto">
          <a:xfrm>
            <a:off x="4068945" y="3585130"/>
            <a:ext cx="150812" cy="15875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0" name="Oval 108"/>
          <p:cNvSpPr>
            <a:spLocks noChangeArrowheads="1"/>
          </p:cNvSpPr>
          <p:nvPr/>
        </p:nvSpPr>
        <p:spPr bwMode="auto">
          <a:xfrm>
            <a:off x="4421370" y="4010580"/>
            <a:ext cx="150812" cy="15875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1" name="Oval 109"/>
          <p:cNvSpPr>
            <a:spLocks noChangeArrowheads="1"/>
          </p:cNvSpPr>
          <p:nvPr/>
        </p:nvSpPr>
        <p:spPr bwMode="auto">
          <a:xfrm>
            <a:off x="4775382" y="3585130"/>
            <a:ext cx="150813" cy="15875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2" name="Oval 110"/>
          <p:cNvSpPr>
            <a:spLocks noChangeArrowheads="1"/>
          </p:cNvSpPr>
          <p:nvPr/>
        </p:nvSpPr>
        <p:spPr bwMode="auto">
          <a:xfrm>
            <a:off x="4319770" y="3264455"/>
            <a:ext cx="152400" cy="1603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3" name="Oval 111"/>
          <p:cNvSpPr>
            <a:spLocks noChangeArrowheads="1"/>
          </p:cNvSpPr>
          <p:nvPr/>
        </p:nvSpPr>
        <p:spPr bwMode="auto">
          <a:xfrm>
            <a:off x="4421370" y="2946955"/>
            <a:ext cx="150812" cy="15875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4" name="Oval 112"/>
          <p:cNvSpPr>
            <a:spLocks noChangeArrowheads="1"/>
          </p:cNvSpPr>
          <p:nvPr/>
        </p:nvSpPr>
        <p:spPr bwMode="auto">
          <a:xfrm>
            <a:off x="3413307" y="3850243"/>
            <a:ext cx="150813" cy="1603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5" name="Oval 113"/>
          <p:cNvSpPr>
            <a:spLocks noChangeArrowheads="1"/>
          </p:cNvSpPr>
          <p:nvPr/>
        </p:nvSpPr>
        <p:spPr bwMode="auto">
          <a:xfrm>
            <a:off x="3059295" y="3424793"/>
            <a:ext cx="150812" cy="1603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6" name="Oval 114"/>
          <p:cNvSpPr>
            <a:spLocks noChangeArrowheads="1"/>
          </p:cNvSpPr>
          <p:nvPr/>
        </p:nvSpPr>
        <p:spPr bwMode="auto">
          <a:xfrm>
            <a:off x="3513320" y="3212068"/>
            <a:ext cx="152400" cy="1603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7" name="Oval 115"/>
          <p:cNvSpPr>
            <a:spLocks noChangeArrowheads="1"/>
          </p:cNvSpPr>
          <p:nvPr/>
        </p:nvSpPr>
        <p:spPr bwMode="auto">
          <a:xfrm>
            <a:off x="3413307" y="2892980"/>
            <a:ext cx="150813" cy="15875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8" name="Text Box 116"/>
          <p:cNvSpPr txBox="1">
            <a:spLocks noChangeArrowheads="1"/>
          </p:cNvSpPr>
          <p:nvPr/>
        </p:nvSpPr>
        <p:spPr bwMode="auto">
          <a:xfrm>
            <a:off x="4595995" y="2683430"/>
            <a:ext cx="3937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t>p</a:t>
            </a:r>
            <a:r>
              <a:rPr lang="en-US" altLang="en-US" i="1" baseline="-25000"/>
              <a:t>i</a:t>
            </a:r>
            <a:endParaRPr lang="en-US" altLang="en-US" i="1"/>
          </a:p>
        </p:txBody>
      </p:sp>
      <p:sp>
        <p:nvSpPr>
          <p:cNvPr id="89" name="Line 120"/>
          <p:cNvSpPr>
            <a:spLocks noChangeShapeType="1"/>
          </p:cNvSpPr>
          <p:nvPr/>
        </p:nvSpPr>
        <p:spPr bwMode="auto">
          <a:xfrm>
            <a:off x="985710" y="3323397"/>
            <a:ext cx="564515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 name="Text Box 121"/>
          <p:cNvSpPr txBox="1">
            <a:spLocks noChangeArrowheads="1"/>
          </p:cNvSpPr>
          <p:nvPr/>
        </p:nvSpPr>
        <p:spPr bwMode="auto">
          <a:xfrm>
            <a:off x="599930" y="2521942"/>
            <a:ext cx="16303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dirty="0"/>
              <a:t>Sweep Line</a:t>
            </a:r>
          </a:p>
        </p:txBody>
      </p:sp>
      <p:sp>
        <p:nvSpPr>
          <p:cNvPr id="91" name="Line 122"/>
          <p:cNvSpPr>
            <a:spLocks noChangeShapeType="1"/>
          </p:cNvSpPr>
          <p:nvPr/>
        </p:nvSpPr>
        <p:spPr bwMode="auto">
          <a:xfrm>
            <a:off x="1258592" y="3400190"/>
            <a:ext cx="0" cy="6096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 name="Text Box 123"/>
          <p:cNvSpPr txBox="1">
            <a:spLocks noChangeArrowheads="1"/>
          </p:cNvSpPr>
          <p:nvPr/>
        </p:nvSpPr>
        <p:spPr bwMode="auto">
          <a:xfrm>
            <a:off x="4729345" y="2367518"/>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t>q</a:t>
            </a:r>
          </a:p>
        </p:txBody>
      </p:sp>
      <p:sp>
        <p:nvSpPr>
          <p:cNvPr id="93" name="Oval 124"/>
          <p:cNvSpPr>
            <a:spLocks noChangeArrowheads="1"/>
          </p:cNvSpPr>
          <p:nvPr/>
        </p:nvSpPr>
        <p:spPr bwMode="auto">
          <a:xfrm>
            <a:off x="4996045" y="2432605"/>
            <a:ext cx="115887" cy="144463"/>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94" name="Text Box 4"/>
          <p:cNvSpPr txBox="1">
            <a:spLocks noChangeArrowheads="1"/>
          </p:cNvSpPr>
          <p:nvPr/>
        </p:nvSpPr>
        <p:spPr bwMode="auto">
          <a:xfrm>
            <a:off x="6510315" y="2367518"/>
            <a:ext cx="5543126" cy="3385542"/>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200" b="1" dirty="0">
                <a:latin typeface="Arial" panose="020B0604020202020204" pitchFamily="34" charset="0"/>
                <a:cs typeface="Arial" panose="020B0604020202020204" pitchFamily="34" charset="0"/>
                <a:sym typeface="Wingdings" panose="05000000000000000000" pitchFamily="2" charset="2"/>
              </a:rPr>
              <a:t>Challenges for Sweep Approach</a:t>
            </a:r>
          </a:p>
          <a:p>
            <a:pPr marL="342900" indent="-342900" eaLnBrk="1" hangingPunct="1">
              <a:buFont typeface="Arial" panose="020B0604020202020204" pitchFamily="34" charset="0"/>
              <a:buChar char="•"/>
            </a:pPr>
            <a:r>
              <a:rPr lang="en-US" altLang="en-US" dirty="0">
                <a:latin typeface="Arial" panose="020B0604020202020204" pitchFamily="34" charset="0"/>
                <a:cs typeface="Arial" panose="020B0604020202020204" pitchFamily="34" charset="0"/>
                <a:sym typeface="Wingdings" panose="05000000000000000000" pitchFamily="2" charset="2"/>
              </a:rPr>
              <a:t>Part of </a:t>
            </a:r>
            <a:r>
              <a:rPr lang="en-US" altLang="en-US" dirty="0" err="1">
                <a:latin typeface="Arial" panose="020B0604020202020204" pitchFamily="34" charset="0"/>
                <a:cs typeface="Arial" panose="020B0604020202020204" pitchFamily="34" charset="0"/>
                <a:sym typeface="Wingdings" panose="05000000000000000000" pitchFamily="2" charset="2"/>
              </a:rPr>
              <a:t>Vor</a:t>
            </a:r>
            <a:r>
              <a:rPr lang="en-US" altLang="en-US" dirty="0">
                <a:latin typeface="Arial" panose="020B0604020202020204" pitchFamily="34" charset="0"/>
                <a:cs typeface="Arial" panose="020B0604020202020204" pitchFamily="34" charset="0"/>
                <a:sym typeface="Wingdings" panose="05000000000000000000" pitchFamily="2" charset="2"/>
              </a:rPr>
              <a:t>(p</a:t>
            </a:r>
            <a:r>
              <a:rPr lang="en-US" altLang="en-US" baseline="-25000" dirty="0">
                <a:latin typeface="Arial" panose="020B0604020202020204" pitchFamily="34" charset="0"/>
                <a:cs typeface="Arial" panose="020B0604020202020204" pitchFamily="34" charset="0"/>
                <a:sym typeface="Wingdings" panose="05000000000000000000" pitchFamily="2" charset="2"/>
              </a:rPr>
              <a:t>i</a:t>
            </a:r>
            <a:r>
              <a:rPr lang="en-US" altLang="en-US" dirty="0">
                <a:latin typeface="Arial" panose="020B0604020202020204" pitchFamily="34" charset="0"/>
                <a:cs typeface="Arial" panose="020B0604020202020204" pitchFamily="34" charset="0"/>
                <a:sym typeface="Wingdings" panose="05000000000000000000" pitchFamily="2" charset="2"/>
              </a:rPr>
              <a:t>) that lies above sweep line depends on things which are below the sweep line</a:t>
            </a:r>
          </a:p>
          <a:p>
            <a:pPr marL="342900" indent="-342900" eaLnBrk="1" hangingPunct="1">
              <a:buFont typeface="Arial" panose="020B0604020202020204" pitchFamily="34" charset="0"/>
              <a:buChar char="•"/>
            </a:pPr>
            <a:endParaRPr lang="en-US" altLang="en-US" dirty="0">
              <a:latin typeface="Arial" panose="020B0604020202020204" pitchFamily="34" charset="0"/>
              <a:cs typeface="Arial" panose="020B0604020202020204" pitchFamily="34" charset="0"/>
              <a:sym typeface="Wingdings" panose="05000000000000000000" pitchFamily="2" charset="2"/>
            </a:endParaRPr>
          </a:p>
          <a:p>
            <a:pPr marL="342900" indent="-342900" eaLnBrk="1" hangingPunct="1">
              <a:buFont typeface="Arial" panose="020B0604020202020204" pitchFamily="34" charset="0"/>
              <a:buChar char="•"/>
            </a:pPr>
            <a:r>
              <a:rPr lang="en-US" altLang="en-US" dirty="0">
                <a:latin typeface="Arial" panose="020B0604020202020204" pitchFamily="34" charset="0"/>
                <a:cs typeface="Arial" panose="020B0604020202020204" pitchFamily="34" charset="0"/>
                <a:sym typeface="Wingdings" panose="05000000000000000000" pitchFamily="2" charset="2"/>
              </a:rPr>
              <a:t>When the sweep lines reaches the topmost </a:t>
            </a:r>
            <a:r>
              <a:rPr lang="en-US" altLang="en-US" dirty="0" err="1">
                <a:latin typeface="Arial" panose="020B0604020202020204" pitchFamily="34" charset="0"/>
                <a:cs typeface="Arial" panose="020B0604020202020204" pitchFamily="34" charset="0"/>
                <a:sym typeface="Wingdings" panose="05000000000000000000" pitchFamily="2" charset="2"/>
              </a:rPr>
              <a:t>voronoi</a:t>
            </a:r>
            <a:r>
              <a:rPr lang="en-US" altLang="en-US" dirty="0">
                <a:latin typeface="Arial" panose="020B0604020202020204" pitchFamily="34" charset="0"/>
                <a:cs typeface="Arial" panose="020B0604020202020204" pitchFamily="34" charset="0"/>
                <a:sym typeface="Wingdings" panose="05000000000000000000" pitchFamily="2" charset="2"/>
              </a:rPr>
              <a:t> vertex of cell, we don’t have all the information required to compute the cell. </a:t>
            </a:r>
          </a:p>
        </p:txBody>
      </p:sp>
      <p:sp>
        <p:nvSpPr>
          <p:cNvPr id="96" name="Rectangle 95"/>
          <p:cNvSpPr/>
          <p:nvPr/>
        </p:nvSpPr>
        <p:spPr>
          <a:xfrm>
            <a:off x="516119" y="945664"/>
            <a:ext cx="10835621" cy="954107"/>
          </a:xfrm>
          <a:prstGeom prst="rect">
            <a:avLst/>
          </a:prstGeom>
        </p:spPr>
        <p:txBody>
          <a:bodyPr wrap="square">
            <a:spAutoFit/>
          </a:bodyPr>
          <a:lstStyle/>
          <a:p>
            <a:pPr lvl="1"/>
            <a:r>
              <a:rPr lang="en-US" altLang="en-US" sz="2800" dirty="0">
                <a:sym typeface="Wingdings" panose="05000000000000000000" pitchFamily="2" charset="2"/>
              </a:rPr>
              <a:t>Goal is to construct the </a:t>
            </a:r>
            <a:r>
              <a:rPr lang="en-US" altLang="en-US" sz="2800" dirty="0" err="1">
                <a:sym typeface="Wingdings" panose="05000000000000000000" pitchFamily="2" charset="2"/>
              </a:rPr>
              <a:t>voronoi</a:t>
            </a:r>
            <a:r>
              <a:rPr lang="en-US" altLang="en-US" sz="2800" dirty="0">
                <a:sym typeface="Wingdings" panose="05000000000000000000" pitchFamily="2" charset="2"/>
              </a:rPr>
              <a:t> diagram as a horizontal line sweeps the set of sites from top to bottom</a:t>
            </a:r>
          </a:p>
        </p:txBody>
      </p:sp>
    </p:spTree>
    <p:extLst>
      <p:ext uri="{BB962C8B-B14F-4D97-AF65-F5344CB8AC3E}">
        <p14:creationId xmlns:p14="http://schemas.microsoft.com/office/powerpoint/2010/main" val="1998485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fade">
                                      <p:cBhvr>
                                        <p:cTn id="7" dur="1000"/>
                                        <p:tgtEl>
                                          <p:spTgt spid="94"/>
                                        </p:tgtEl>
                                      </p:cBhvr>
                                    </p:animEffect>
                                    <p:anim calcmode="lin" valueType="num">
                                      <p:cBhvr>
                                        <p:cTn id="8" dur="1000" fill="hold"/>
                                        <p:tgtEl>
                                          <p:spTgt spid="94"/>
                                        </p:tgtEl>
                                        <p:attrNameLst>
                                          <p:attrName>ppt_x</p:attrName>
                                        </p:attrNameLst>
                                      </p:cBhvr>
                                      <p:tavLst>
                                        <p:tav tm="0">
                                          <p:val>
                                            <p:strVal val="#ppt_x"/>
                                          </p:val>
                                        </p:tav>
                                        <p:tav tm="100000">
                                          <p:val>
                                            <p:strVal val="#ppt_x"/>
                                          </p:val>
                                        </p:tav>
                                      </p:tavLst>
                                    </p:anim>
                                    <p:anim calcmode="lin" valueType="num">
                                      <p:cBhvr>
                                        <p:cTn id="9" dur="1000" fill="hold"/>
                                        <p:tgtEl>
                                          <p:spTgt spid="9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1000"/>
                                        <p:tgtEl>
                                          <p:spTgt spid="36"/>
                                        </p:tgtEl>
                                      </p:cBhvr>
                                    </p:animEffect>
                                    <p:anim calcmode="lin" valueType="num">
                                      <p:cBhvr>
                                        <p:cTn id="23" dur="1000" fill="hold"/>
                                        <p:tgtEl>
                                          <p:spTgt spid="36"/>
                                        </p:tgtEl>
                                        <p:attrNameLst>
                                          <p:attrName>ppt_x</p:attrName>
                                        </p:attrNameLst>
                                      </p:cBhvr>
                                      <p:tavLst>
                                        <p:tav tm="0">
                                          <p:val>
                                            <p:strVal val="#ppt_x"/>
                                          </p:val>
                                        </p:tav>
                                        <p:tav tm="100000">
                                          <p:val>
                                            <p:strVal val="#ppt_x"/>
                                          </p:val>
                                        </p:tav>
                                      </p:tavLst>
                                    </p:anim>
                                    <p:anim calcmode="lin" valueType="num">
                                      <p:cBhvr>
                                        <p:cTn id="24" dur="1000" fill="hold"/>
                                        <p:tgtEl>
                                          <p:spTgt spid="3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1000"/>
                                        <p:tgtEl>
                                          <p:spTgt spid="38"/>
                                        </p:tgtEl>
                                      </p:cBhvr>
                                    </p:animEffect>
                                    <p:anim calcmode="lin" valueType="num">
                                      <p:cBhvr>
                                        <p:cTn id="33" dur="1000" fill="hold"/>
                                        <p:tgtEl>
                                          <p:spTgt spid="38"/>
                                        </p:tgtEl>
                                        <p:attrNameLst>
                                          <p:attrName>ppt_x</p:attrName>
                                        </p:attrNameLst>
                                      </p:cBhvr>
                                      <p:tavLst>
                                        <p:tav tm="0">
                                          <p:val>
                                            <p:strVal val="#ppt_x"/>
                                          </p:val>
                                        </p:tav>
                                        <p:tav tm="100000">
                                          <p:val>
                                            <p:strVal val="#ppt_x"/>
                                          </p:val>
                                        </p:tav>
                                      </p:tavLst>
                                    </p:anim>
                                    <p:anim calcmode="lin" valueType="num">
                                      <p:cBhvr>
                                        <p:cTn id="34" dur="1000" fill="hold"/>
                                        <p:tgtEl>
                                          <p:spTgt spid="38"/>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1000"/>
                                        <p:tgtEl>
                                          <p:spTgt spid="39"/>
                                        </p:tgtEl>
                                      </p:cBhvr>
                                    </p:animEffect>
                                    <p:anim calcmode="lin" valueType="num">
                                      <p:cBhvr>
                                        <p:cTn id="38" dur="1000" fill="hold"/>
                                        <p:tgtEl>
                                          <p:spTgt spid="39"/>
                                        </p:tgtEl>
                                        <p:attrNameLst>
                                          <p:attrName>ppt_x</p:attrName>
                                        </p:attrNameLst>
                                      </p:cBhvr>
                                      <p:tavLst>
                                        <p:tav tm="0">
                                          <p:val>
                                            <p:strVal val="#ppt_x"/>
                                          </p:val>
                                        </p:tav>
                                        <p:tav tm="100000">
                                          <p:val>
                                            <p:strVal val="#ppt_x"/>
                                          </p:val>
                                        </p:tav>
                                      </p:tavLst>
                                    </p:anim>
                                    <p:anim calcmode="lin" valueType="num">
                                      <p:cBhvr>
                                        <p:cTn id="39" dur="1000" fill="hold"/>
                                        <p:tgtEl>
                                          <p:spTgt spid="3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fade">
                                      <p:cBhvr>
                                        <p:cTn id="42" dur="1000"/>
                                        <p:tgtEl>
                                          <p:spTgt spid="61"/>
                                        </p:tgtEl>
                                      </p:cBhvr>
                                    </p:animEffect>
                                    <p:anim calcmode="lin" valueType="num">
                                      <p:cBhvr>
                                        <p:cTn id="43" dur="1000" fill="hold"/>
                                        <p:tgtEl>
                                          <p:spTgt spid="61"/>
                                        </p:tgtEl>
                                        <p:attrNameLst>
                                          <p:attrName>ppt_x</p:attrName>
                                        </p:attrNameLst>
                                      </p:cBhvr>
                                      <p:tavLst>
                                        <p:tav tm="0">
                                          <p:val>
                                            <p:strVal val="#ppt_x"/>
                                          </p:val>
                                        </p:tav>
                                        <p:tav tm="100000">
                                          <p:val>
                                            <p:strVal val="#ppt_x"/>
                                          </p:val>
                                        </p:tav>
                                      </p:tavLst>
                                    </p:anim>
                                    <p:anim calcmode="lin" valueType="num">
                                      <p:cBhvr>
                                        <p:cTn id="44" dur="1000" fill="hold"/>
                                        <p:tgtEl>
                                          <p:spTgt spid="61"/>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62"/>
                                        </p:tgtEl>
                                        <p:attrNameLst>
                                          <p:attrName>style.visibility</p:attrName>
                                        </p:attrNameLst>
                                      </p:cBhvr>
                                      <p:to>
                                        <p:strVal val="visible"/>
                                      </p:to>
                                    </p:set>
                                    <p:animEffect transition="in" filter="fade">
                                      <p:cBhvr>
                                        <p:cTn id="47" dur="1000"/>
                                        <p:tgtEl>
                                          <p:spTgt spid="62"/>
                                        </p:tgtEl>
                                      </p:cBhvr>
                                    </p:animEffect>
                                    <p:anim calcmode="lin" valueType="num">
                                      <p:cBhvr>
                                        <p:cTn id="48" dur="1000" fill="hold"/>
                                        <p:tgtEl>
                                          <p:spTgt spid="62"/>
                                        </p:tgtEl>
                                        <p:attrNameLst>
                                          <p:attrName>ppt_x</p:attrName>
                                        </p:attrNameLst>
                                      </p:cBhvr>
                                      <p:tavLst>
                                        <p:tav tm="0">
                                          <p:val>
                                            <p:strVal val="#ppt_x"/>
                                          </p:val>
                                        </p:tav>
                                        <p:tav tm="100000">
                                          <p:val>
                                            <p:strVal val="#ppt_x"/>
                                          </p:val>
                                        </p:tav>
                                      </p:tavLst>
                                    </p:anim>
                                    <p:anim calcmode="lin" valueType="num">
                                      <p:cBhvr>
                                        <p:cTn id="49" dur="1000" fill="hold"/>
                                        <p:tgtEl>
                                          <p:spTgt spid="6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77"/>
                                        </p:tgtEl>
                                        <p:attrNameLst>
                                          <p:attrName>style.visibility</p:attrName>
                                        </p:attrNameLst>
                                      </p:cBhvr>
                                      <p:to>
                                        <p:strVal val="visible"/>
                                      </p:to>
                                    </p:set>
                                    <p:animEffect transition="in" filter="fade">
                                      <p:cBhvr>
                                        <p:cTn id="52" dur="1000"/>
                                        <p:tgtEl>
                                          <p:spTgt spid="77"/>
                                        </p:tgtEl>
                                      </p:cBhvr>
                                    </p:animEffect>
                                    <p:anim calcmode="lin" valueType="num">
                                      <p:cBhvr>
                                        <p:cTn id="53" dur="1000" fill="hold"/>
                                        <p:tgtEl>
                                          <p:spTgt spid="77"/>
                                        </p:tgtEl>
                                        <p:attrNameLst>
                                          <p:attrName>ppt_x</p:attrName>
                                        </p:attrNameLst>
                                      </p:cBhvr>
                                      <p:tavLst>
                                        <p:tav tm="0">
                                          <p:val>
                                            <p:strVal val="#ppt_x"/>
                                          </p:val>
                                        </p:tav>
                                        <p:tav tm="100000">
                                          <p:val>
                                            <p:strVal val="#ppt_x"/>
                                          </p:val>
                                        </p:tav>
                                      </p:tavLst>
                                    </p:anim>
                                    <p:anim calcmode="lin" valueType="num">
                                      <p:cBhvr>
                                        <p:cTn id="54" dur="1000" fill="hold"/>
                                        <p:tgtEl>
                                          <p:spTgt spid="77"/>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78"/>
                                        </p:tgtEl>
                                        <p:attrNameLst>
                                          <p:attrName>style.visibility</p:attrName>
                                        </p:attrNameLst>
                                      </p:cBhvr>
                                      <p:to>
                                        <p:strVal val="visible"/>
                                      </p:to>
                                    </p:set>
                                    <p:animEffect transition="in" filter="fade">
                                      <p:cBhvr>
                                        <p:cTn id="57" dur="1000"/>
                                        <p:tgtEl>
                                          <p:spTgt spid="78"/>
                                        </p:tgtEl>
                                      </p:cBhvr>
                                    </p:animEffect>
                                    <p:anim calcmode="lin" valueType="num">
                                      <p:cBhvr>
                                        <p:cTn id="58" dur="1000" fill="hold"/>
                                        <p:tgtEl>
                                          <p:spTgt spid="78"/>
                                        </p:tgtEl>
                                        <p:attrNameLst>
                                          <p:attrName>ppt_x</p:attrName>
                                        </p:attrNameLst>
                                      </p:cBhvr>
                                      <p:tavLst>
                                        <p:tav tm="0">
                                          <p:val>
                                            <p:strVal val="#ppt_x"/>
                                          </p:val>
                                        </p:tav>
                                        <p:tav tm="100000">
                                          <p:val>
                                            <p:strVal val="#ppt_x"/>
                                          </p:val>
                                        </p:tav>
                                      </p:tavLst>
                                    </p:anim>
                                    <p:anim calcmode="lin" valueType="num">
                                      <p:cBhvr>
                                        <p:cTn id="59" dur="1000" fill="hold"/>
                                        <p:tgtEl>
                                          <p:spTgt spid="78"/>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79"/>
                                        </p:tgtEl>
                                        <p:attrNameLst>
                                          <p:attrName>style.visibility</p:attrName>
                                        </p:attrNameLst>
                                      </p:cBhvr>
                                      <p:to>
                                        <p:strVal val="visible"/>
                                      </p:to>
                                    </p:set>
                                    <p:animEffect transition="in" filter="fade">
                                      <p:cBhvr>
                                        <p:cTn id="62" dur="1000"/>
                                        <p:tgtEl>
                                          <p:spTgt spid="79"/>
                                        </p:tgtEl>
                                      </p:cBhvr>
                                    </p:animEffect>
                                    <p:anim calcmode="lin" valueType="num">
                                      <p:cBhvr>
                                        <p:cTn id="63" dur="1000" fill="hold"/>
                                        <p:tgtEl>
                                          <p:spTgt spid="79"/>
                                        </p:tgtEl>
                                        <p:attrNameLst>
                                          <p:attrName>ppt_x</p:attrName>
                                        </p:attrNameLst>
                                      </p:cBhvr>
                                      <p:tavLst>
                                        <p:tav tm="0">
                                          <p:val>
                                            <p:strVal val="#ppt_x"/>
                                          </p:val>
                                        </p:tav>
                                        <p:tav tm="100000">
                                          <p:val>
                                            <p:strVal val="#ppt_x"/>
                                          </p:val>
                                        </p:tav>
                                      </p:tavLst>
                                    </p:anim>
                                    <p:anim calcmode="lin" valueType="num">
                                      <p:cBhvr>
                                        <p:cTn id="64" dur="1000" fill="hold"/>
                                        <p:tgtEl>
                                          <p:spTgt spid="7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80"/>
                                        </p:tgtEl>
                                        <p:attrNameLst>
                                          <p:attrName>style.visibility</p:attrName>
                                        </p:attrNameLst>
                                      </p:cBhvr>
                                      <p:to>
                                        <p:strVal val="visible"/>
                                      </p:to>
                                    </p:set>
                                    <p:animEffect transition="in" filter="fade">
                                      <p:cBhvr>
                                        <p:cTn id="67" dur="1000"/>
                                        <p:tgtEl>
                                          <p:spTgt spid="80"/>
                                        </p:tgtEl>
                                      </p:cBhvr>
                                    </p:animEffect>
                                    <p:anim calcmode="lin" valueType="num">
                                      <p:cBhvr>
                                        <p:cTn id="68" dur="1000" fill="hold"/>
                                        <p:tgtEl>
                                          <p:spTgt spid="80"/>
                                        </p:tgtEl>
                                        <p:attrNameLst>
                                          <p:attrName>ppt_x</p:attrName>
                                        </p:attrNameLst>
                                      </p:cBhvr>
                                      <p:tavLst>
                                        <p:tav tm="0">
                                          <p:val>
                                            <p:strVal val="#ppt_x"/>
                                          </p:val>
                                        </p:tav>
                                        <p:tav tm="100000">
                                          <p:val>
                                            <p:strVal val="#ppt_x"/>
                                          </p:val>
                                        </p:tav>
                                      </p:tavLst>
                                    </p:anim>
                                    <p:anim calcmode="lin" valueType="num">
                                      <p:cBhvr>
                                        <p:cTn id="69" dur="1000" fill="hold"/>
                                        <p:tgtEl>
                                          <p:spTgt spid="80"/>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81"/>
                                        </p:tgtEl>
                                        <p:attrNameLst>
                                          <p:attrName>style.visibility</p:attrName>
                                        </p:attrNameLst>
                                      </p:cBhvr>
                                      <p:to>
                                        <p:strVal val="visible"/>
                                      </p:to>
                                    </p:set>
                                    <p:animEffect transition="in" filter="fade">
                                      <p:cBhvr>
                                        <p:cTn id="72" dur="1000"/>
                                        <p:tgtEl>
                                          <p:spTgt spid="81"/>
                                        </p:tgtEl>
                                      </p:cBhvr>
                                    </p:animEffect>
                                    <p:anim calcmode="lin" valueType="num">
                                      <p:cBhvr>
                                        <p:cTn id="73" dur="1000" fill="hold"/>
                                        <p:tgtEl>
                                          <p:spTgt spid="81"/>
                                        </p:tgtEl>
                                        <p:attrNameLst>
                                          <p:attrName>ppt_x</p:attrName>
                                        </p:attrNameLst>
                                      </p:cBhvr>
                                      <p:tavLst>
                                        <p:tav tm="0">
                                          <p:val>
                                            <p:strVal val="#ppt_x"/>
                                          </p:val>
                                        </p:tav>
                                        <p:tav tm="100000">
                                          <p:val>
                                            <p:strVal val="#ppt_x"/>
                                          </p:val>
                                        </p:tav>
                                      </p:tavLst>
                                    </p:anim>
                                    <p:anim calcmode="lin" valueType="num">
                                      <p:cBhvr>
                                        <p:cTn id="74" dur="1000" fill="hold"/>
                                        <p:tgtEl>
                                          <p:spTgt spid="81"/>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fade">
                                      <p:cBhvr>
                                        <p:cTn id="77" dur="1000"/>
                                        <p:tgtEl>
                                          <p:spTgt spid="82"/>
                                        </p:tgtEl>
                                      </p:cBhvr>
                                    </p:animEffect>
                                    <p:anim calcmode="lin" valueType="num">
                                      <p:cBhvr>
                                        <p:cTn id="78" dur="1000" fill="hold"/>
                                        <p:tgtEl>
                                          <p:spTgt spid="82"/>
                                        </p:tgtEl>
                                        <p:attrNameLst>
                                          <p:attrName>ppt_x</p:attrName>
                                        </p:attrNameLst>
                                      </p:cBhvr>
                                      <p:tavLst>
                                        <p:tav tm="0">
                                          <p:val>
                                            <p:strVal val="#ppt_x"/>
                                          </p:val>
                                        </p:tav>
                                        <p:tav tm="100000">
                                          <p:val>
                                            <p:strVal val="#ppt_x"/>
                                          </p:val>
                                        </p:tav>
                                      </p:tavLst>
                                    </p:anim>
                                    <p:anim calcmode="lin" valueType="num">
                                      <p:cBhvr>
                                        <p:cTn id="79" dur="1000" fill="hold"/>
                                        <p:tgtEl>
                                          <p:spTgt spid="82"/>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83"/>
                                        </p:tgtEl>
                                        <p:attrNameLst>
                                          <p:attrName>style.visibility</p:attrName>
                                        </p:attrNameLst>
                                      </p:cBhvr>
                                      <p:to>
                                        <p:strVal val="visible"/>
                                      </p:to>
                                    </p:set>
                                    <p:animEffect transition="in" filter="fade">
                                      <p:cBhvr>
                                        <p:cTn id="82" dur="1000"/>
                                        <p:tgtEl>
                                          <p:spTgt spid="83"/>
                                        </p:tgtEl>
                                      </p:cBhvr>
                                    </p:animEffect>
                                    <p:anim calcmode="lin" valueType="num">
                                      <p:cBhvr>
                                        <p:cTn id="83" dur="1000" fill="hold"/>
                                        <p:tgtEl>
                                          <p:spTgt spid="83"/>
                                        </p:tgtEl>
                                        <p:attrNameLst>
                                          <p:attrName>ppt_x</p:attrName>
                                        </p:attrNameLst>
                                      </p:cBhvr>
                                      <p:tavLst>
                                        <p:tav tm="0">
                                          <p:val>
                                            <p:strVal val="#ppt_x"/>
                                          </p:val>
                                        </p:tav>
                                        <p:tav tm="100000">
                                          <p:val>
                                            <p:strVal val="#ppt_x"/>
                                          </p:val>
                                        </p:tav>
                                      </p:tavLst>
                                    </p:anim>
                                    <p:anim calcmode="lin" valueType="num">
                                      <p:cBhvr>
                                        <p:cTn id="84" dur="1000" fill="hold"/>
                                        <p:tgtEl>
                                          <p:spTgt spid="83"/>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84"/>
                                        </p:tgtEl>
                                        <p:attrNameLst>
                                          <p:attrName>style.visibility</p:attrName>
                                        </p:attrNameLst>
                                      </p:cBhvr>
                                      <p:to>
                                        <p:strVal val="visible"/>
                                      </p:to>
                                    </p:set>
                                    <p:animEffect transition="in" filter="fade">
                                      <p:cBhvr>
                                        <p:cTn id="87" dur="1000"/>
                                        <p:tgtEl>
                                          <p:spTgt spid="84"/>
                                        </p:tgtEl>
                                      </p:cBhvr>
                                    </p:animEffect>
                                    <p:anim calcmode="lin" valueType="num">
                                      <p:cBhvr>
                                        <p:cTn id="88" dur="1000" fill="hold"/>
                                        <p:tgtEl>
                                          <p:spTgt spid="84"/>
                                        </p:tgtEl>
                                        <p:attrNameLst>
                                          <p:attrName>ppt_x</p:attrName>
                                        </p:attrNameLst>
                                      </p:cBhvr>
                                      <p:tavLst>
                                        <p:tav tm="0">
                                          <p:val>
                                            <p:strVal val="#ppt_x"/>
                                          </p:val>
                                        </p:tav>
                                        <p:tav tm="100000">
                                          <p:val>
                                            <p:strVal val="#ppt_x"/>
                                          </p:val>
                                        </p:tav>
                                      </p:tavLst>
                                    </p:anim>
                                    <p:anim calcmode="lin" valueType="num">
                                      <p:cBhvr>
                                        <p:cTn id="89" dur="1000" fill="hold"/>
                                        <p:tgtEl>
                                          <p:spTgt spid="84"/>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85"/>
                                        </p:tgtEl>
                                        <p:attrNameLst>
                                          <p:attrName>style.visibility</p:attrName>
                                        </p:attrNameLst>
                                      </p:cBhvr>
                                      <p:to>
                                        <p:strVal val="visible"/>
                                      </p:to>
                                    </p:set>
                                    <p:animEffect transition="in" filter="fade">
                                      <p:cBhvr>
                                        <p:cTn id="92" dur="1000"/>
                                        <p:tgtEl>
                                          <p:spTgt spid="85"/>
                                        </p:tgtEl>
                                      </p:cBhvr>
                                    </p:animEffect>
                                    <p:anim calcmode="lin" valueType="num">
                                      <p:cBhvr>
                                        <p:cTn id="93" dur="1000" fill="hold"/>
                                        <p:tgtEl>
                                          <p:spTgt spid="85"/>
                                        </p:tgtEl>
                                        <p:attrNameLst>
                                          <p:attrName>ppt_x</p:attrName>
                                        </p:attrNameLst>
                                      </p:cBhvr>
                                      <p:tavLst>
                                        <p:tav tm="0">
                                          <p:val>
                                            <p:strVal val="#ppt_x"/>
                                          </p:val>
                                        </p:tav>
                                        <p:tav tm="100000">
                                          <p:val>
                                            <p:strVal val="#ppt_x"/>
                                          </p:val>
                                        </p:tav>
                                      </p:tavLst>
                                    </p:anim>
                                    <p:anim calcmode="lin" valueType="num">
                                      <p:cBhvr>
                                        <p:cTn id="94" dur="1000" fill="hold"/>
                                        <p:tgtEl>
                                          <p:spTgt spid="85"/>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86"/>
                                        </p:tgtEl>
                                        <p:attrNameLst>
                                          <p:attrName>style.visibility</p:attrName>
                                        </p:attrNameLst>
                                      </p:cBhvr>
                                      <p:to>
                                        <p:strVal val="visible"/>
                                      </p:to>
                                    </p:set>
                                    <p:animEffect transition="in" filter="fade">
                                      <p:cBhvr>
                                        <p:cTn id="97" dur="1000"/>
                                        <p:tgtEl>
                                          <p:spTgt spid="86"/>
                                        </p:tgtEl>
                                      </p:cBhvr>
                                    </p:animEffect>
                                    <p:anim calcmode="lin" valueType="num">
                                      <p:cBhvr>
                                        <p:cTn id="98" dur="1000" fill="hold"/>
                                        <p:tgtEl>
                                          <p:spTgt spid="86"/>
                                        </p:tgtEl>
                                        <p:attrNameLst>
                                          <p:attrName>ppt_x</p:attrName>
                                        </p:attrNameLst>
                                      </p:cBhvr>
                                      <p:tavLst>
                                        <p:tav tm="0">
                                          <p:val>
                                            <p:strVal val="#ppt_x"/>
                                          </p:val>
                                        </p:tav>
                                        <p:tav tm="100000">
                                          <p:val>
                                            <p:strVal val="#ppt_x"/>
                                          </p:val>
                                        </p:tav>
                                      </p:tavLst>
                                    </p:anim>
                                    <p:anim calcmode="lin" valueType="num">
                                      <p:cBhvr>
                                        <p:cTn id="99" dur="1000" fill="hold"/>
                                        <p:tgtEl>
                                          <p:spTgt spid="86"/>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87"/>
                                        </p:tgtEl>
                                        <p:attrNameLst>
                                          <p:attrName>style.visibility</p:attrName>
                                        </p:attrNameLst>
                                      </p:cBhvr>
                                      <p:to>
                                        <p:strVal val="visible"/>
                                      </p:to>
                                    </p:set>
                                    <p:animEffect transition="in" filter="fade">
                                      <p:cBhvr>
                                        <p:cTn id="102" dur="1000"/>
                                        <p:tgtEl>
                                          <p:spTgt spid="87"/>
                                        </p:tgtEl>
                                      </p:cBhvr>
                                    </p:animEffect>
                                    <p:anim calcmode="lin" valueType="num">
                                      <p:cBhvr>
                                        <p:cTn id="103" dur="1000" fill="hold"/>
                                        <p:tgtEl>
                                          <p:spTgt spid="87"/>
                                        </p:tgtEl>
                                        <p:attrNameLst>
                                          <p:attrName>ppt_x</p:attrName>
                                        </p:attrNameLst>
                                      </p:cBhvr>
                                      <p:tavLst>
                                        <p:tav tm="0">
                                          <p:val>
                                            <p:strVal val="#ppt_x"/>
                                          </p:val>
                                        </p:tav>
                                        <p:tav tm="100000">
                                          <p:val>
                                            <p:strVal val="#ppt_x"/>
                                          </p:val>
                                        </p:tav>
                                      </p:tavLst>
                                    </p:anim>
                                    <p:anim calcmode="lin" valueType="num">
                                      <p:cBhvr>
                                        <p:cTn id="104" dur="1000" fill="hold"/>
                                        <p:tgtEl>
                                          <p:spTgt spid="87"/>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88"/>
                                        </p:tgtEl>
                                        <p:attrNameLst>
                                          <p:attrName>style.visibility</p:attrName>
                                        </p:attrNameLst>
                                      </p:cBhvr>
                                      <p:to>
                                        <p:strVal val="visible"/>
                                      </p:to>
                                    </p:set>
                                    <p:animEffect transition="in" filter="fade">
                                      <p:cBhvr>
                                        <p:cTn id="107" dur="1000"/>
                                        <p:tgtEl>
                                          <p:spTgt spid="88"/>
                                        </p:tgtEl>
                                      </p:cBhvr>
                                    </p:animEffect>
                                    <p:anim calcmode="lin" valueType="num">
                                      <p:cBhvr>
                                        <p:cTn id="108" dur="1000" fill="hold"/>
                                        <p:tgtEl>
                                          <p:spTgt spid="88"/>
                                        </p:tgtEl>
                                        <p:attrNameLst>
                                          <p:attrName>ppt_x</p:attrName>
                                        </p:attrNameLst>
                                      </p:cBhvr>
                                      <p:tavLst>
                                        <p:tav tm="0">
                                          <p:val>
                                            <p:strVal val="#ppt_x"/>
                                          </p:val>
                                        </p:tav>
                                        <p:tav tm="100000">
                                          <p:val>
                                            <p:strVal val="#ppt_x"/>
                                          </p:val>
                                        </p:tav>
                                      </p:tavLst>
                                    </p:anim>
                                    <p:anim calcmode="lin" valueType="num">
                                      <p:cBhvr>
                                        <p:cTn id="109" dur="1000" fill="hold"/>
                                        <p:tgtEl>
                                          <p:spTgt spid="88"/>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89"/>
                                        </p:tgtEl>
                                        <p:attrNameLst>
                                          <p:attrName>style.visibility</p:attrName>
                                        </p:attrNameLst>
                                      </p:cBhvr>
                                      <p:to>
                                        <p:strVal val="visible"/>
                                      </p:to>
                                    </p:set>
                                    <p:animEffect transition="in" filter="fade">
                                      <p:cBhvr>
                                        <p:cTn id="112" dur="1000"/>
                                        <p:tgtEl>
                                          <p:spTgt spid="89"/>
                                        </p:tgtEl>
                                      </p:cBhvr>
                                    </p:animEffect>
                                    <p:anim calcmode="lin" valueType="num">
                                      <p:cBhvr>
                                        <p:cTn id="113" dur="1000" fill="hold"/>
                                        <p:tgtEl>
                                          <p:spTgt spid="89"/>
                                        </p:tgtEl>
                                        <p:attrNameLst>
                                          <p:attrName>ppt_x</p:attrName>
                                        </p:attrNameLst>
                                      </p:cBhvr>
                                      <p:tavLst>
                                        <p:tav tm="0">
                                          <p:val>
                                            <p:strVal val="#ppt_x"/>
                                          </p:val>
                                        </p:tav>
                                        <p:tav tm="100000">
                                          <p:val>
                                            <p:strVal val="#ppt_x"/>
                                          </p:val>
                                        </p:tav>
                                      </p:tavLst>
                                    </p:anim>
                                    <p:anim calcmode="lin" valueType="num">
                                      <p:cBhvr>
                                        <p:cTn id="114" dur="1000" fill="hold"/>
                                        <p:tgtEl>
                                          <p:spTgt spid="89"/>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90"/>
                                        </p:tgtEl>
                                        <p:attrNameLst>
                                          <p:attrName>style.visibility</p:attrName>
                                        </p:attrNameLst>
                                      </p:cBhvr>
                                      <p:to>
                                        <p:strVal val="visible"/>
                                      </p:to>
                                    </p:set>
                                    <p:animEffect transition="in" filter="fade">
                                      <p:cBhvr>
                                        <p:cTn id="117" dur="1000"/>
                                        <p:tgtEl>
                                          <p:spTgt spid="90"/>
                                        </p:tgtEl>
                                      </p:cBhvr>
                                    </p:animEffect>
                                    <p:anim calcmode="lin" valueType="num">
                                      <p:cBhvr>
                                        <p:cTn id="118" dur="1000" fill="hold"/>
                                        <p:tgtEl>
                                          <p:spTgt spid="90"/>
                                        </p:tgtEl>
                                        <p:attrNameLst>
                                          <p:attrName>ppt_x</p:attrName>
                                        </p:attrNameLst>
                                      </p:cBhvr>
                                      <p:tavLst>
                                        <p:tav tm="0">
                                          <p:val>
                                            <p:strVal val="#ppt_x"/>
                                          </p:val>
                                        </p:tav>
                                        <p:tav tm="100000">
                                          <p:val>
                                            <p:strVal val="#ppt_x"/>
                                          </p:val>
                                        </p:tav>
                                      </p:tavLst>
                                    </p:anim>
                                    <p:anim calcmode="lin" valueType="num">
                                      <p:cBhvr>
                                        <p:cTn id="119" dur="1000" fill="hold"/>
                                        <p:tgtEl>
                                          <p:spTgt spid="90"/>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91"/>
                                        </p:tgtEl>
                                        <p:attrNameLst>
                                          <p:attrName>style.visibility</p:attrName>
                                        </p:attrNameLst>
                                      </p:cBhvr>
                                      <p:to>
                                        <p:strVal val="visible"/>
                                      </p:to>
                                    </p:set>
                                    <p:animEffect transition="in" filter="fade">
                                      <p:cBhvr>
                                        <p:cTn id="122" dur="1000"/>
                                        <p:tgtEl>
                                          <p:spTgt spid="91"/>
                                        </p:tgtEl>
                                      </p:cBhvr>
                                    </p:animEffect>
                                    <p:anim calcmode="lin" valueType="num">
                                      <p:cBhvr>
                                        <p:cTn id="123" dur="1000" fill="hold"/>
                                        <p:tgtEl>
                                          <p:spTgt spid="91"/>
                                        </p:tgtEl>
                                        <p:attrNameLst>
                                          <p:attrName>ppt_x</p:attrName>
                                        </p:attrNameLst>
                                      </p:cBhvr>
                                      <p:tavLst>
                                        <p:tav tm="0">
                                          <p:val>
                                            <p:strVal val="#ppt_x"/>
                                          </p:val>
                                        </p:tav>
                                        <p:tav tm="100000">
                                          <p:val>
                                            <p:strVal val="#ppt_x"/>
                                          </p:val>
                                        </p:tav>
                                      </p:tavLst>
                                    </p:anim>
                                    <p:anim calcmode="lin" valueType="num">
                                      <p:cBhvr>
                                        <p:cTn id="124" dur="1000" fill="hold"/>
                                        <p:tgtEl>
                                          <p:spTgt spid="91"/>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92"/>
                                        </p:tgtEl>
                                        <p:attrNameLst>
                                          <p:attrName>style.visibility</p:attrName>
                                        </p:attrNameLst>
                                      </p:cBhvr>
                                      <p:to>
                                        <p:strVal val="visible"/>
                                      </p:to>
                                    </p:set>
                                    <p:animEffect transition="in" filter="fade">
                                      <p:cBhvr>
                                        <p:cTn id="127" dur="1000"/>
                                        <p:tgtEl>
                                          <p:spTgt spid="92"/>
                                        </p:tgtEl>
                                      </p:cBhvr>
                                    </p:animEffect>
                                    <p:anim calcmode="lin" valueType="num">
                                      <p:cBhvr>
                                        <p:cTn id="128" dur="1000" fill="hold"/>
                                        <p:tgtEl>
                                          <p:spTgt spid="92"/>
                                        </p:tgtEl>
                                        <p:attrNameLst>
                                          <p:attrName>ppt_x</p:attrName>
                                        </p:attrNameLst>
                                      </p:cBhvr>
                                      <p:tavLst>
                                        <p:tav tm="0">
                                          <p:val>
                                            <p:strVal val="#ppt_x"/>
                                          </p:val>
                                        </p:tav>
                                        <p:tav tm="100000">
                                          <p:val>
                                            <p:strVal val="#ppt_x"/>
                                          </p:val>
                                        </p:tav>
                                      </p:tavLst>
                                    </p:anim>
                                    <p:anim calcmode="lin" valueType="num">
                                      <p:cBhvr>
                                        <p:cTn id="129" dur="1000" fill="hold"/>
                                        <p:tgtEl>
                                          <p:spTgt spid="92"/>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93"/>
                                        </p:tgtEl>
                                        <p:attrNameLst>
                                          <p:attrName>style.visibility</p:attrName>
                                        </p:attrNameLst>
                                      </p:cBhvr>
                                      <p:to>
                                        <p:strVal val="visible"/>
                                      </p:to>
                                    </p:set>
                                    <p:animEffect transition="in" filter="fade">
                                      <p:cBhvr>
                                        <p:cTn id="132" dur="1000"/>
                                        <p:tgtEl>
                                          <p:spTgt spid="93"/>
                                        </p:tgtEl>
                                      </p:cBhvr>
                                    </p:animEffect>
                                    <p:anim calcmode="lin" valueType="num">
                                      <p:cBhvr>
                                        <p:cTn id="133" dur="1000" fill="hold"/>
                                        <p:tgtEl>
                                          <p:spTgt spid="93"/>
                                        </p:tgtEl>
                                        <p:attrNameLst>
                                          <p:attrName>ppt_x</p:attrName>
                                        </p:attrNameLst>
                                      </p:cBhvr>
                                      <p:tavLst>
                                        <p:tav tm="0">
                                          <p:val>
                                            <p:strVal val="#ppt_x"/>
                                          </p:val>
                                        </p:tav>
                                        <p:tav tm="100000">
                                          <p:val>
                                            <p:strVal val="#ppt_x"/>
                                          </p:val>
                                        </p:tav>
                                      </p:tavLst>
                                    </p:anim>
                                    <p:anim calcmode="lin" valueType="num">
                                      <p:cBhvr>
                                        <p:cTn id="134" dur="1000" fill="hold"/>
                                        <p:tgtEl>
                                          <p:spTgt spid="9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38" grpId="0" animBg="1"/>
      <p:bldP spid="61" grpId="0"/>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p:bldP spid="89" grpId="0" animBg="1"/>
      <p:bldP spid="90" grpId="0"/>
      <p:bldP spid="91" grpId="0" animBg="1"/>
      <p:bldP spid="92" grpId="0"/>
      <p:bldP spid="93" grpId="0" animBg="1"/>
      <p:bldP spid="9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51152" y="1"/>
            <a:ext cx="9583971" cy="755780"/>
          </a:xfrm>
        </p:spPr>
        <p:txBody>
          <a:bodyPr>
            <a:normAutofit/>
          </a:bodyPr>
          <a:lstStyle/>
          <a:p>
            <a:r>
              <a:rPr lang="en-US" sz="3600" dirty="0"/>
              <a:t>Fortune’s Algorithm for </a:t>
            </a:r>
            <a:r>
              <a:rPr lang="en-US" sz="3600" dirty="0" err="1"/>
              <a:t>Voronoi</a:t>
            </a:r>
            <a:r>
              <a:rPr lang="en-US" sz="3600" dirty="0"/>
              <a:t> Diagrams</a:t>
            </a:r>
          </a:p>
        </p:txBody>
      </p:sp>
      <p:sp>
        <p:nvSpPr>
          <p:cNvPr id="7" name="Rectangle 6"/>
          <p:cNvSpPr/>
          <p:nvPr/>
        </p:nvSpPr>
        <p:spPr>
          <a:xfrm>
            <a:off x="3822645" y="1394748"/>
            <a:ext cx="4580100" cy="523220"/>
          </a:xfrm>
          <a:prstGeom prst="rect">
            <a:avLst/>
          </a:prstGeom>
        </p:spPr>
        <p:txBody>
          <a:bodyPr wrap="none">
            <a:spAutoFit/>
          </a:bodyPr>
          <a:lstStyle/>
          <a:p>
            <a:pPr>
              <a:buClr>
                <a:schemeClr val="accent2"/>
              </a:buClr>
              <a:buSzPct val="110000"/>
            </a:pPr>
            <a:r>
              <a:rPr lang="en-US" altLang="en-US" sz="2800" b="1" dirty="0">
                <a:sym typeface="Wingdings" panose="05000000000000000000" pitchFamily="2" charset="2"/>
              </a:rPr>
              <a:t>Loop Invariant (key Idea)</a:t>
            </a:r>
          </a:p>
        </p:txBody>
      </p:sp>
      <p:sp>
        <p:nvSpPr>
          <p:cNvPr id="94" name="Text Box 4"/>
          <p:cNvSpPr txBox="1">
            <a:spLocks noChangeArrowheads="1"/>
          </p:cNvSpPr>
          <p:nvPr/>
        </p:nvSpPr>
        <p:spPr bwMode="auto">
          <a:xfrm>
            <a:off x="788978" y="2444052"/>
            <a:ext cx="11105429" cy="2062103"/>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200" dirty="0">
                <a:latin typeface="Arial" panose="020B0604020202020204" pitchFamily="34" charset="0"/>
                <a:cs typeface="Arial" panose="020B0604020202020204" pitchFamily="34" charset="0"/>
                <a:sym typeface="Wingdings" panose="05000000000000000000" pitchFamily="2" charset="2"/>
              </a:rPr>
              <a:t>At any stage during the course of the algorithm we have a representation of the locus of points </a:t>
            </a:r>
            <a:r>
              <a:rPr lang="en-US" altLang="en-US" sz="3200" i="1" dirty="0">
                <a:latin typeface="Arial" panose="020B0604020202020204" pitchFamily="34" charset="0"/>
                <a:cs typeface="Arial" panose="020B0604020202020204" pitchFamily="34" charset="0"/>
                <a:sym typeface="Wingdings" panose="05000000000000000000" pitchFamily="2" charset="2"/>
              </a:rPr>
              <a:t>q</a:t>
            </a:r>
            <a:r>
              <a:rPr lang="en-US" altLang="en-US" sz="3200" dirty="0">
                <a:latin typeface="Arial" panose="020B0604020202020204" pitchFamily="34" charset="0"/>
                <a:cs typeface="Arial" panose="020B0604020202020204" pitchFamily="34" charset="0"/>
                <a:sym typeface="Wingdings" panose="05000000000000000000" pitchFamily="2" charset="2"/>
              </a:rPr>
              <a:t> that are closer to some site </a:t>
            </a:r>
            <a:r>
              <a:rPr lang="en-US" altLang="en-US" sz="3200" i="1" dirty="0">
                <a:latin typeface="Arial" panose="020B0604020202020204" pitchFamily="34" charset="0"/>
                <a:cs typeface="Arial" panose="020B0604020202020204" pitchFamily="34" charset="0"/>
                <a:sym typeface="Wingdings" panose="05000000000000000000" pitchFamily="2" charset="2"/>
              </a:rPr>
              <a:t>p</a:t>
            </a:r>
            <a:r>
              <a:rPr lang="en-US" altLang="en-US" sz="3200" i="1" baseline="-25000" dirty="0">
                <a:latin typeface="Arial" panose="020B0604020202020204" pitchFamily="34" charset="0"/>
                <a:cs typeface="Arial" panose="020B0604020202020204" pitchFamily="34" charset="0"/>
                <a:sym typeface="Wingdings" panose="05000000000000000000" pitchFamily="2" charset="2"/>
              </a:rPr>
              <a:t>i</a:t>
            </a:r>
            <a:r>
              <a:rPr lang="en-US" altLang="en-US" sz="3200" dirty="0">
                <a:latin typeface="Arial" panose="020B0604020202020204" pitchFamily="34" charset="0"/>
                <a:cs typeface="Arial" panose="020B0604020202020204" pitchFamily="34" charset="0"/>
                <a:sym typeface="Wingdings" panose="05000000000000000000" pitchFamily="2" charset="2"/>
              </a:rPr>
              <a:t> </a:t>
            </a:r>
            <a:r>
              <a:rPr lang="en-US" altLang="en-US" sz="3200" i="1" dirty="0">
                <a:latin typeface="Arial" panose="020B0604020202020204" pitchFamily="34" charset="0"/>
                <a:cs typeface="Arial" panose="020B0604020202020204" pitchFamily="34" charset="0"/>
                <a:sym typeface="Wingdings" panose="05000000000000000000" pitchFamily="2" charset="2"/>
              </a:rPr>
              <a:t>above</a:t>
            </a:r>
            <a:r>
              <a:rPr lang="en-US" altLang="en-US" sz="3200" dirty="0">
                <a:latin typeface="Arial" panose="020B0604020202020204" pitchFamily="34" charset="0"/>
                <a:cs typeface="Arial" panose="020B0604020202020204" pitchFamily="34" charset="0"/>
                <a:sym typeface="Wingdings" panose="05000000000000000000" pitchFamily="2" charset="2"/>
              </a:rPr>
              <a:t> the sweep line than to the line itself (and thus to any site below the line).</a:t>
            </a:r>
          </a:p>
        </p:txBody>
      </p:sp>
      <p:sp>
        <p:nvSpPr>
          <p:cNvPr id="127" name="Rectangle 126"/>
          <p:cNvSpPr/>
          <p:nvPr/>
        </p:nvSpPr>
        <p:spPr>
          <a:xfrm>
            <a:off x="7681830" y="6424066"/>
            <a:ext cx="4585505" cy="433934"/>
          </a:xfrm>
          <a:prstGeom prst="rect">
            <a:avLst/>
          </a:prstGeom>
          <a:no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a:t>Slide adapted from Allen </a:t>
            </a:r>
            <a:r>
              <a:rPr lang="en-US" sz="1600" dirty="0" err="1"/>
              <a:t>Miu</a:t>
            </a:r>
            <a:r>
              <a:rPr lang="en-US" sz="1600" dirty="0"/>
              <a:t> CSAIL MIT</a:t>
            </a:r>
          </a:p>
        </p:txBody>
      </p:sp>
    </p:spTree>
    <p:extLst>
      <p:ext uri="{BB962C8B-B14F-4D97-AF65-F5344CB8AC3E}">
        <p14:creationId xmlns:p14="http://schemas.microsoft.com/office/powerpoint/2010/main" val="3708211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51152" y="1"/>
            <a:ext cx="9583971" cy="755780"/>
          </a:xfrm>
        </p:spPr>
        <p:txBody>
          <a:bodyPr>
            <a:normAutofit/>
          </a:bodyPr>
          <a:lstStyle/>
          <a:p>
            <a:r>
              <a:rPr lang="en-US" sz="3600" dirty="0"/>
              <a:t>Fortune’s Algorithm for </a:t>
            </a:r>
            <a:r>
              <a:rPr lang="en-US" sz="3600" dirty="0" err="1"/>
              <a:t>Voronoi</a:t>
            </a:r>
            <a:r>
              <a:rPr lang="en-US" sz="3600" dirty="0"/>
              <a:t> Diagrams</a:t>
            </a:r>
          </a:p>
        </p:txBody>
      </p:sp>
      <p:sp>
        <p:nvSpPr>
          <p:cNvPr id="94" name="Text Box 4"/>
          <p:cNvSpPr txBox="1">
            <a:spLocks noChangeArrowheads="1"/>
          </p:cNvSpPr>
          <p:nvPr/>
        </p:nvSpPr>
        <p:spPr bwMode="auto">
          <a:xfrm>
            <a:off x="903366" y="1028290"/>
            <a:ext cx="10508930" cy="1384995"/>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800" dirty="0">
                <a:latin typeface="+mj-lt"/>
                <a:cs typeface="Arial" panose="020B0604020202020204" pitchFamily="34" charset="0"/>
                <a:sym typeface="Wingdings" panose="05000000000000000000" pitchFamily="2" charset="2"/>
              </a:rPr>
              <a:t>At any stage during the course of the algorithm we have a representation of the locus of points </a:t>
            </a:r>
            <a:r>
              <a:rPr lang="en-US" altLang="en-US" sz="2800" i="1" dirty="0">
                <a:latin typeface="+mj-lt"/>
                <a:cs typeface="Arial" panose="020B0604020202020204" pitchFamily="34" charset="0"/>
                <a:sym typeface="Wingdings" panose="05000000000000000000" pitchFamily="2" charset="2"/>
              </a:rPr>
              <a:t>q</a:t>
            </a:r>
            <a:r>
              <a:rPr lang="en-US" altLang="en-US" sz="2800" dirty="0">
                <a:latin typeface="+mj-lt"/>
                <a:cs typeface="Arial" panose="020B0604020202020204" pitchFamily="34" charset="0"/>
                <a:sym typeface="Wingdings" panose="05000000000000000000" pitchFamily="2" charset="2"/>
              </a:rPr>
              <a:t> that are closer to some site </a:t>
            </a:r>
            <a:r>
              <a:rPr lang="en-US" altLang="en-US" sz="2800" i="1" dirty="0">
                <a:latin typeface="+mj-lt"/>
                <a:cs typeface="Arial" panose="020B0604020202020204" pitchFamily="34" charset="0"/>
                <a:sym typeface="Wingdings" panose="05000000000000000000" pitchFamily="2" charset="2"/>
              </a:rPr>
              <a:t>p</a:t>
            </a:r>
            <a:r>
              <a:rPr lang="en-US" altLang="en-US" sz="2800" i="1" baseline="-25000" dirty="0">
                <a:latin typeface="+mj-lt"/>
                <a:cs typeface="Arial" panose="020B0604020202020204" pitchFamily="34" charset="0"/>
                <a:sym typeface="Wingdings" panose="05000000000000000000" pitchFamily="2" charset="2"/>
              </a:rPr>
              <a:t>i</a:t>
            </a:r>
            <a:r>
              <a:rPr lang="en-US" altLang="en-US" sz="2800" dirty="0">
                <a:latin typeface="+mj-lt"/>
                <a:cs typeface="Arial" panose="020B0604020202020204" pitchFamily="34" charset="0"/>
                <a:sym typeface="Wingdings" panose="05000000000000000000" pitchFamily="2" charset="2"/>
              </a:rPr>
              <a:t> </a:t>
            </a:r>
            <a:r>
              <a:rPr lang="en-US" altLang="en-US" sz="2800" i="1" dirty="0">
                <a:latin typeface="+mj-lt"/>
                <a:cs typeface="Arial" panose="020B0604020202020204" pitchFamily="34" charset="0"/>
                <a:sym typeface="Wingdings" panose="05000000000000000000" pitchFamily="2" charset="2"/>
              </a:rPr>
              <a:t>above</a:t>
            </a:r>
            <a:r>
              <a:rPr lang="en-US" altLang="en-US" sz="2800" dirty="0">
                <a:latin typeface="+mj-lt"/>
                <a:cs typeface="Arial" panose="020B0604020202020204" pitchFamily="34" charset="0"/>
                <a:sym typeface="Wingdings" panose="05000000000000000000" pitchFamily="2" charset="2"/>
              </a:rPr>
              <a:t> the sweep line than to the line itself</a:t>
            </a:r>
            <a:r>
              <a:rPr lang="en-US" altLang="en-US" dirty="0">
                <a:latin typeface="Arial" panose="020B0604020202020204" pitchFamily="34" charset="0"/>
                <a:cs typeface="Arial" panose="020B0604020202020204" pitchFamily="34" charset="0"/>
                <a:sym typeface="Wingdings" panose="05000000000000000000" pitchFamily="2" charset="2"/>
              </a:rPr>
              <a:t>.</a:t>
            </a:r>
          </a:p>
        </p:txBody>
      </p:sp>
      <p:sp>
        <p:nvSpPr>
          <p:cNvPr id="95" name="Line 60"/>
          <p:cNvSpPr>
            <a:spLocks noChangeShapeType="1"/>
          </p:cNvSpPr>
          <p:nvPr/>
        </p:nvSpPr>
        <p:spPr bwMode="auto">
          <a:xfrm>
            <a:off x="1249280" y="5438839"/>
            <a:ext cx="564515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 name="Text Box 61"/>
          <p:cNvSpPr txBox="1">
            <a:spLocks noChangeArrowheads="1"/>
          </p:cNvSpPr>
          <p:nvPr/>
        </p:nvSpPr>
        <p:spPr bwMode="auto">
          <a:xfrm>
            <a:off x="402870" y="4655063"/>
            <a:ext cx="100460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dirty="0"/>
              <a:t>Sweep Line</a:t>
            </a:r>
          </a:p>
        </p:txBody>
      </p:sp>
      <p:sp>
        <p:nvSpPr>
          <p:cNvPr id="97" name="Line 62"/>
          <p:cNvSpPr>
            <a:spLocks noChangeShapeType="1"/>
          </p:cNvSpPr>
          <p:nvPr/>
        </p:nvSpPr>
        <p:spPr bwMode="auto">
          <a:xfrm flipH="1">
            <a:off x="1131512" y="5422964"/>
            <a:ext cx="8218" cy="367954"/>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 name="Line 5"/>
          <p:cNvSpPr>
            <a:spLocks noChangeShapeType="1"/>
          </p:cNvSpPr>
          <p:nvPr/>
        </p:nvSpPr>
        <p:spPr bwMode="auto">
          <a:xfrm flipH="1" flipV="1">
            <a:off x="3908343" y="3983101"/>
            <a:ext cx="74612" cy="2222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 name="Line 12"/>
          <p:cNvSpPr>
            <a:spLocks noChangeShapeType="1"/>
          </p:cNvSpPr>
          <p:nvPr/>
        </p:nvSpPr>
        <p:spPr bwMode="auto">
          <a:xfrm>
            <a:off x="1230230" y="3546539"/>
            <a:ext cx="1555750" cy="973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 name="Line 13"/>
          <p:cNvSpPr>
            <a:spLocks noChangeShapeType="1"/>
          </p:cNvSpPr>
          <p:nvPr/>
        </p:nvSpPr>
        <p:spPr bwMode="auto">
          <a:xfrm>
            <a:off x="2785980" y="4519676"/>
            <a:ext cx="258763" cy="5318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1" name="Line 23"/>
          <p:cNvSpPr>
            <a:spLocks noChangeShapeType="1"/>
          </p:cNvSpPr>
          <p:nvPr/>
        </p:nvSpPr>
        <p:spPr bwMode="auto">
          <a:xfrm flipV="1">
            <a:off x="3913105" y="4214876"/>
            <a:ext cx="63500" cy="850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 name="Line 24"/>
          <p:cNvSpPr>
            <a:spLocks noChangeShapeType="1"/>
          </p:cNvSpPr>
          <p:nvPr/>
        </p:nvSpPr>
        <p:spPr bwMode="auto">
          <a:xfrm flipV="1">
            <a:off x="2765343" y="3970401"/>
            <a:ext cx="1128712" cy="5286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 name="Line 27"/>
          <p:cNvSpPr>
            <a:spLocks noChangeShapeType="1"/>
          </p:cNvSpPr>
          <p:nvPr/>
        </p:nvSpPr>
        <p:spPr bwMode="auto">
          <a:xfrm>
            <a:off x="3982955" y="4199001"/>
            <a:ext cx="1373188" cy="393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 name="Line 30"/>
          <p:cNvSpPr>
            <a:spLocks noChangeShapeType="1"/>
          </p:cNvSpPr>
          <p:nvPr/>
        </p:nvSpPr>
        <p:spPr bwMode="auto">
          <a:xfrm flipV="1">
            <a:off x="3900405" y="2986151"/>
            <a:ext cx="84138" cy="977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 name="Oval 53"/>
          <p:cNvSpPr>
            <a:spLocks noChangeArrowheads="1"/>
          </p:cNvSpPr>
          <p:nvPr/>
        </p:nvSpPr>
        <p:spPr bwMode="auto">
          <a:xfrm>
            <a:off x="4513180" y="4519676"/>
            <a:ext cx="261938" cy="2682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06" name="Oval 54"/>
          <p:cNvSpPr>
            <a:spLocks noChangeArrowheads="1"/>
          </p:cNvSpPr>
          <p:nvPr/>
        </p:nvSpPr>
        <p:spPr bwMode="auto">
          <a:xfrm>
            <a:off x="4687805" y="3991039"/>
            <a:ext cx="258763" cy="26511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07" name="Oval 56"/>
          <p:cNvSpPr>
            <a:spLocks noChangeArrowheads="1"/>
          </p:cNvSpPr>
          <p:nvPr/>
        </p:nvSpPr>
        <p:spPr bwMode="auto">
          <a:xfrm>
            <a:off x="2354180" y="4787964"/>
            <a:ext cx="258763" cy="2667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08" name="Oval 57"/>
          <p:cNvSpPr>
            <a:spLocks noChangeArrowheads="1"/>
          </p:cNvSpPr>
          <p:nvPr/>
        </p:nvSpPr>
        <p:spPr bwMode="auto">
          <a:xfrm>
            <a:off x="3132055" y="4432364"/>
            <a:ext cx="260350" cy="2682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09" name="Oval 58"/>
          <p:cNvSpPr>
            <a:spLocks noChangeArrowheads="1"/>
          </p:cNvSpPr>
          <p:nvPr/>
        </p:nvSpPr>
        <p:spPr bwMode="auto">
          <a:xfrm>
            <a:off x="2960605" y="3900551"/>
            <a:ext cx="258763" cy="26511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10" name="Text Box 59"/>
          <p:cNvSpPr txBox="1">
            <a:spLocks noChangeArrowheads="1"/>
          </p:cNvSpPr>
          <p:nvPr/>
        </p:nvSpPr>
        <p:spPr bwMode="auto">
          <a:xfrm>
            <a:off x="4986255" y="3551301"/>
            <a:ext cx="392113"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t>p</a:t>
            </a:r>
            <a:r>
              <a:rPr lang="en-US" altLang="en-US" i="1" baseline="-25000"/>
              <a:t>i</a:t>
            </a:r>
            <a:endParaRPr lang="en-US" altLang="en-US" i="1"/>
          </a:p>
        </p:txBody>
      </p:sp>
      <p:sp>
        <p:nvSpPr>
          <p:cNvPr id="111" name="Text Box 63"/>
          <p:cNvSpPr txBox="1">
            <a:spLocks noChangeArrowheads="1"/>
          </p:cNvSpPr>
          <p:nvPr/>
        </p:nvSpPr>
        <p:spPr bwMode="auto">
          <a:xfrm>
            <a:off x="5214855" y="3173476"/>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t>q</a:t>
            </a:r>
          </a:p>
        </p:txBody>
      </p:sp>
      <p:sp>
        <p:nvSpPr>
          <p:cNvPr id="112" name="Oval 64"/>
          <p:cNvSpPr>
            <a:spLocks noChangeArrowheads="1"/>
          </p:cNvSpPr>
          <p:nvPr/>
        </p:nvSpPr>
        <p:spPr bwMode="auto">
          <a:xfrm>
            <a:off x="5527593" y="3236976"/>
            <a:ext cx="198437" cy="2413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nvGrpSpPr>
          <p:cNvPr id="113" name="Group 81"/>
          <p:cNvGrpSpPr>
            <a:grpSpLocks/>
          </p:cNvGrpSpPr>
          <p:nvPr/>
        </p:nvGrpSpPr>
        <p:grpSpPr bwMode="auto">
          <a:xfrm>
            <a:off x="4673518" y="4430776"/>
            <a:ext cx="3008312" cy="992188"/>
            <a:chOff x="3474" y="2456"/>
            <a:chExt cx="1895" cy="625"/>
          </a:xfrm>
        </p:grpSpPr>
        <p:sp>
          <p:nvSpPr>
            <p:cNvPr id="114" name="Line 82"/>
            <p:cNvSpPr>
              <a:spLocks noChangeShapeType="1"/>
            </p:cNvSpPr>
            <p:nvPr/>
          </p:nvSpPr>
          <p:spPr bwMode="auto">
            <a:xfrm>
              <a:off x="3474" y="2615"/>
              <a:ext cx="247" cy="146"/>
            </a:xfrm>
            <a:prstGeom prst="line">
              <a:avLst/>
            </a:prstGeom>
            <a:noFill/>
            <a:ln w="9525">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 name="Line 83"/>
            <p:cNvSpPr>
              <a:spLocks noChangeShapeType="1"/>
            </p:cNvSpPr>
            <p:nvPr/>
          </p:nvSpPr>
          <p:spPr bwMode="auto">
            <a:xfrm>
              <a:off x="3730" y="2779"/>
              <a:ext cx="0" cy="302"/>
            </a:xfrm>
            <a:prstGeom prst="line">
              <a:avLst/>
            </a:prstGeom>
            <a:noFill/>
            <a:ln w="9525">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 name="Line 84"/>
            <p:cNvSpPr>
              <a:spLocks noChangeShapeType="1"/>
            </p:cNvSpPr>
            <p:nvPr/>
          </p:nvSpPr>
          <p:spPr bwMode="auto">
            <a:xfrm flipH="1">
              <a:off x="3639" y="2597"/>
              <a:ext cx="612" cy="91"/>
            </a:xfrm>
            <a:prstGeom prst="line">
              <a:avLst/>
            </a:prstGeom>
            <a:noFill/>
            <a:ln w="9525">
              <a:solidFill>
                <a:srgbClr val="33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7" name="Line 85"/>
            <p:cNvSpPr>
              <a:spLocks noChangeShapeType="1"/>
            </p:cNvSpPr>
            <p:nvPr/>
          </p:nvSpPr>
          <p:spPr bwMode="auto">
            <a:xfrm flipH="1">
              <a:off x="3758" y="2725"/>
              <a:ext cx="512" cy="237"/>
            </a:xfrm>
            <a:prstGeom prst="line">
              <a:avLst/>
            </a:prstGeom>
            <a:noFill/>
            <a:ln w="9525">
              <a:solidFill>
                <a:srgbClr val="33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 name="Text Box 86"/>
            <p:cNvSpPr txBox="1">
              <a:spLocks noChangeArrowheads="1"/>
            </p:cNvSpPr>
            <p:nvPr/>
          </p:nvSpPr>
          <p:spPr bwMode="auto">
            <a:xfrm>
              <a:off x="4257" y="2456"/>
              <a:ext cx="1112" cy="294"/>
            </a:xfrm>
            <a:prstGeom prst="rect">
              <a:avLst/>
            </a:prstGeom>
            <a:noFill/>
            <a:ln w="9525">
              <a:solidFill>
                <a:srgbClr val="33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dirty="0"/>
                <a:t>Equidistance</a:t>
              </a:r>
            </a:p>
          </p:txBody>
        </p:sp>
      </p:grpSp>
      <p:grpSp>
        <p:nvGrpSpPr>
          <p:cNvPr id="119" name="Group 98"/>
          <p:cNvGrpSpPr>
            <a:grpSpLocks/>
          </p:cNvGrpSpPr>
          <p:nvPr/>
        </p:nvGrpSpPr>
        <p:grpSpPr bwMode="auto">
          <a:xfrm>
            <a:off x="1608055" y="3392551"/>
            <a:ext cx="4549775" cy="1873250"/>
            <a:chOff x="1552" y="1460"/>
            <a:chExt cx="2866" cy="1180"/>
          </a:xfrm>
        </p:grpSpPr>
        <p:sp>
          <p:nvSpPr>
            <p:cNvPr id="120" name="Freeform 67"/>
            <p:cNvSpPr>
              <a:spLocks/>
            </p:cNvSpPr>
            <p:nvPr/>
          </p:nvSpPr>
          <p:spPr bwMode="auto">
            <a:xfrm>
              <a:off x="1552" y="2144"/>
              <a:ext cx="999" cy="496"/>
            </a:xfrm>
            <a:custGeom>
              <a:avLst/>
              <a:gdLst>
                <a:gd name="T0" fmla="*/ 0 w 969"/>
                <a:gd name="T1" fmla="*/ 0 h 652"/>
                <a:gd name="T2" fmla="*/ 575 w 969"/>
                <a:gd name="T3" fmla="*/ 494 h 652"/>
                <a:gd name="T4" fmla="*/ 999 w 969"/>
                <a:gd name="T5" fmla="*/ 14 h 652"/>
                <a:gd name="T6" fmla="*/ 0 60000 65536"/>
                <a:gd name="T7" fmla="*/ 0 60000 65536"/>
                <a:gd name="T8" fmla="*/ 0 60000 65536"/>
              </a:gdLst>
              <a:ahLst/>
              <a:cxnLst>
                <a:cxn ang="T6">
                  <a:pos x="T0" y="T1"/>
                </a:cxn>
                <a:cxn ang="T7">
                  <a:pos x="T2" y="T3"/>
                </a:cxn>
                <a:cxn ang="T8">
                  <a:pos x="T4" y="T5"/>
                </a:cxn>
              </a:cxnLst>
              <a:rect l="0" t="0" r="r" b="b"/>
              <a:pathLst>
                <a:path w="969" h="652">
                  <a:moveTo>
                    <a:pt x="0" y="0"/>
                  </a:moveTo>
                  <a:cubicBezTo>
                    <a:pt x="198" y="323"/>
                    <a:pt x="397" y="646"/>
                    <a:pt x="558" y="649"/>
                  </a:cubicBezTo>
                  <a:cubicBezTo>
                    <a:pt x="719" y="652"/>
                    <a:pt x="844" y="335"/>
                    <a:pt x="969" y="1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1" name="Freeform 70"/>
            <p:cNvSpPr>
              <a:spLocks/>
            </p:cNvSpPr>
            <p:nvPr/>
          </p:nvSpPr>
          <p:spPr bwMode="auto">
            <a:xfrm>
              <a:off x="2353" y="1460"/>
              <a:ext cx="2065" cy="1132"/>
            </a:xfrm>
            <a:custGeom>
              <a:avLst/>
              <a:gdLst>
                <a:gd name="T0" fmla="*/ 2065 w 1490"/>
                <a:gd name="T1" fmla="*/ 155 h 1132"/>
                <a:gd name="T2" fmla="*/ 1077 w 1490"/>
                <a:gd name="T3" fmla="*/ 1106 h 1132"/>
                <a:gd name="T4" fmla="*/ 0 w 1490"/>
                <a:gd name="T5" fmla="*/ 0 h 1132"/>
                <a:gd name="T6" fmla="*/ 0 60000 65536"/>
                <a:gd name="T7" fmla="*/ 0 60000 65536"/>
                <a:gd name="T8" fmla="*/ 0 60000 65536"/>
              </a:gdLst>
              <a:ahLst/>
              <a:cxnLst>
                <a:cxn ang="T6">
                  <a:pos x="T0" y="T1"/>
                </a:cxn>
                <a:cxn ang="T7">
                  <a:pos x="T2" y="T3"/>
                </a:cxn>
                <a:cxn ang="T8">
                  <a:pos x="T4" y="T5"/>
                </a:cxn>
              </a:cxnLst>
              <a:rect l="0" t="0" r="r" b="b"/>
              <a:pathLst>
                <a:path w="1490" h="1132">
                  <a:moveTo>
                    <a:pt x="1490" y="155"/>
                  </a:moveTo>
                  <a:cubicBezTo>
                    <a:pt x="1257" y="643"/>
                    <a:pt x="1025" y="1132"/>
                    <a:pt x="777" y="1106"/>
                  </a:cubicBezTo>
                  <a:cubicBezTo>
                    <a:pt x="529" y="1080"/>
                    <a:pt x="129" y="184"/>
                    <a:pt x="0"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 name="Freeform 93"/>
            <p:cNvSpPr>
              <a:spLocks/>
            </p:cNvSpPr>
            <p:nvPr/>
          </p:nvSpPr>
          <p:spPr bwMode="auto">
            <a:xfrm>
              <a:off x="1920" y="1926"/>
              <a:ext cx="1426" cy="559"/>
            </a:xfrm>
            <a:custGeom>
              <a:avLst/>
              <a:gdLst>
                <a:gd name="T0" fmla="*/ 0 w 814"/>
                <a:gd name="T1" fmla="*/ 8 h 633"/>
                <a:gd name="T2" fmla="*/ 738 w 814"/>
                <a:gd name="T3" fmla="*/ 557 h 633"/>
                <a:gd name="T4" fmla="*/ 1426 w 814"/>
                <a:gd name="T5" fmla="*/ 0 h 633"/>
                <a:gd name="T6" fmla="*/ 0 60000 65536"/>
                <a:gd name="T7" fmla="*/ 0 60000 65536"/>
                <a:gd name="T8" fmla="*/ 0 60000 65536"/>
              </a:gdLst>
              <a:ahLst/>
              <a:cxnLst>
                <a:cxn ang="T6">
                  <a:pos x="T0" y="T1"/>
                </a:cxn>
                <a:cxn ang="T7">
                  <a:pos x="T2" y="T3"/>
                </a:cxn>
                <a:cxn ang="T8">
                  <a:pos x="T4" y="T5"/>
                </a:cxn>
              </a:cxnLst>
              <a:rect l="0" t="0" r="r" b="b"/>
              <a:pathLst>
                <a:path w="814" h="633">
                  <a:moveTo>
                    <a:pt x="0" y="9"/>
                  </a:moveTo>
                  <a:cubicBezTo>
                    <a:pt x="142" y="321"/>
                    <a:pt x="285" y="633"/>
                    <a:pt x="421" y="631"/>
                  </a:cubicBezTo>
                  <a:cubicBezTo>
                    <a:pt x="557" y="629"/>
                    <a:pt x="685" y="314"/>
                    <a:pt x="814"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3" name="Group 97"/>
          <p:cNvGrpSpPr>
            <a:grpSpLocks/>
          </p:cNvGrpSpPr>
          <p:nvPr/>
        </p:nvGrpSpPr>
        <p:grpSpPr bwMode="auto">
          <a:xfrm>
            <a:off x="1633455" y="4310126"/>
            <a:ext cx="4067175" cy="1003300"/>
            <a:chOff x="1568" y="2038"/>
            <a:chExt cx="2562" cy="632"/>
          </a:xfrm>
        </p:grpSpPr>
        <p:sp>
          <p:nvSpPr>
            <p:cNvPr id="124" name="Freeform 90"/>
            <p:cNvSpPr>
              <a:spLocks/>
            </p:cNvSpPr>
            <p:nvPr/>
          </p:nvSpPr>
          <p:spPr bwMode="auto">
            <a:xfrm>
              <a:off x="3024" y="2038"/>
              <a:ext cx="1106" cy="573"/>
            </a:xfrm>
            <a:custGeom>
              <a:avLst/>
              <a:gdLst>
                <a:gd name="T0" fmla="*/ 0 w 1125"/>
                <a:gd name="T1" fmla="*/ 250 h 799"/>
                <a:gd name="T2" fmla="*/ 503 w 1125"/>
                <a:gd name="T3" fmla="*/ 531 h 799"/>
                <a:gd name="T4" fmla="*/ 1106 w 1125"/>
                <a:gd name="T5" fmla="*/ 0 h 799"/>
                <a:gd name="T6" fmla="*/ 0 60000 65536"/>
                <a:gd name="T7" fmla="*/ 0 60000 65536"/>
                <a:gd name="T8" fmla="*/ 0 60000 65536"/>
              </a:gdLst>
              <a:ahLst/>
              <a:cxnLst>
                <a:cxn ang="T6">
                  <a:pos x="T0" y="T1"/>
                </a:cxn>
                <a:cxn ang="T7">
                  <a:pos x="T2" y="T3"/>
                </a:cxn>
                <a:cxn ang="T8">
                  <a:pos x="T4" y="T5"/>
                </a:cxn>
              </a:cxnLst>
              <a:rect l="0" t="0" r="r" b="b"/>
              <a:pathLst>
                <a:path w="1125" h="799">
                  <a:moveTo>
                    <a:pt x="0" y="348"/>
                  </a:moveTo>
                  <a:cubicBezTo>
                    <a:pt x="162" y="573"/>
                    <a:pt x="325" y="799"/>
                    <a:pt x="512" y="741"/>
                  </a:cubicBezTo>
                  <a:cubicBezTo>
                    <a:pt x="699" y="683"/>
                    <a:pt x="912" y="341"/>
                    <a:pt x="1125" y="0"/>
                  </a:cubicBezTo>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 name="Freeform 95"/>
            <p:cNvSpPr>
              <a:spLocks/>
            </p:cNvSpPr>
            <p:nvPr/>
          </p:nvSpPr>
          <p:spPr bwMode="auto">
            <a:xfrm>
              <a:off x="1568" y="2188"/>
              <a:ext cx="836" cy="482"/>
            </a:xfrm>
            <a:custGeom>
              <a:avLst/>
              <a:gdLst>
                <a:gd name="T0" fmla="*/ 0 w 856"/>
                <a:gd name="T1" fmla="*/ 0 h 514"/>
                <a:gd name="T2" fmla="*/ 539 w 856"/>
                <a:gd name="T3" fmla="*/ 446 h 514"/>
                <a:gd name="T4" fmla="*/ 836 w 856"/>
                <a:gd name="T5" fmla="*/ 214 h 514"/>
                <a:gd name="T6" fmla="*/ 0 60000 65536"/>
                <a:gd name="T7" fmla="*/ 0 60000 65536"/>
                <a:gd name="T8" fmla="*/ 0 60000 65536"/>
              </a:gdLst>
              <a:ahLst/>
              <a:cxnLst>
                <a:cxn ang="T6">
                  <a:pos x="T0" y="T1"/>
                </a:cxn>
                <a:cxn ang="T7">
                  <a:pos x="T2" y="T3"/>
                </a:cxn>
                <a:cxn ang="T8">
                  <a:pos x="T4" y="T5"/>
                </a:cxn>
              </a:cxnLst>
              <a:rect l="0" t="0" r="r" b="b"/>
              <a:pathLst>
                <a:path w="856" h="514">
                  <a:moveTo>
                    <a:pt x="0" y="0"/>
                  </a:moveTo>
                  <a:cubicBezTo>
                    <a:pt x="204" y="219"/>
                    <a:pt x="409" y="438"/>
                    <a:pt x="552" y="476"/>
                  </a:cubicBezTo>
                  <a:cubicBezTo>
                    <a:pt x="695" y="514"/>
                    <a:pt x="775" y="371"/>
                    <a:pt x="856" y="228"/>
                  </a:cubicBezTo>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6" name="Freeform 96"/>
            <p:cNvSpPr>
              <a:spLocks/>
            </p:cNvSpPr>
            <p:nvPr/>
          </p:nvSpPr>
          <p:spPr bwMode="auto">
            <a:xfrm>
              <a:off x="2404" y="2292"/>
              <a:ext cx="616" cy="206"/>
            </a:xfrm>
            <a:custGeom>
              <a:avLst/>
              <a:gdLst>
                <a:gd name="T0" fmla="*/ 0 w 616"/>
                <a:gd name="T1" fmla="*/ 108 h 206"/>
                <a:gd name="T2" fmla="*/ 332 w 616"/>
                <a:gd name="T3" fmla="*/ 188 h 206"/>
                <a:gd name="T4" fmla="*/ 616 w 616"/>
                <a:gd name="T5" fmla="*/ 0 h 206"/>
                <a:gd name="T6" fmla="*/ 0 60000 65536"/>
                <a:gd name="T7" fmla="*/ 0 60000 65536"/>
                <a:gd name="T8" fmla="*/ 0 60000 65536"/>
              </a:gdLst>
              <a:ahLst/>
              <a:cxnLst>
                <a:cxn ang="T6">
                  <a:pos x="T0" y="T1"/>
                </a:cxn>
                <a:cxn ang="T7">
                  <a:pos x="T2" y="T3"/>
                </a:cxn>
                <a:cxn ang="T8">
                  <a:pos x="T4" y="T5"/>
                </a:cxn>
              </a:cxnLst>
              <a:rect l="0" t="0" r="r" b="b"/>
              <a:pathLst>
                <a:path w="616" h="206">
                  <a:moveTo>
                    <a:pt x="0" y="108"/>
                  </a:moveTo>
                  <a:cubicBezTo>
                    <a:pt x="114" y="157"/>
                    <a:pt x="229" y="206"/>
                    <a:pt x="332" y="188"/>
                  </a:cubicBezTo>
                  <a:cubicBezTo>
                    <a:pt x="435" y="170"/>
                    <a:pt x="525" y="85"/>
                    <a:pt x="616" y="0"/>
                  </a:cubicBezTo>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27" name="Rectangle 126"/>
          <p:cNvSpPr/>
          <p:nvPr/>
        </p:nvSpPr>
        <p:spPr>
          <a:xfrm>
            <a:off x="7681830" y="6424066"/>
            <a:ext cx="4585505" cy="433934"/>
          </a:xfrm>
          <a:prstGeom prst="rect">
            <a:avLst/>
          </a:prstGeom>
          <a:no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a:t>Slide adapted from Allen </a:t>
            </a:r>
            <a:r>
              <a:rPr lang="en-US" sz="1600" dirty="0" err="1"/>
              <a:t>Miu</a:t>
            </a:r>
            <a:r>
              <a:rPr lang="en-US" sz="1600" dirty="0"/>
              <a:t> CSAIL MIT</a:t>
            </a:r>
          </a:p>
        </p:txBody>
      </p:sp>
      <p:sp>
        <p:nvSpPr>
          <p:cNvPr id="2" name="Rectangle 1"/>
          <p:cNvSpPr/>
          <p:nvPr/>
        </p:nvSpPr>
        <p:spPr>
          <a:xfrm>
            <a:off x="5378368" y="5896947"/>
            <a:ext cx="1946163" cy="527119"/>
          </a:xfrm>
          <a:prstGeom prst="rect">
            <a:avLst/>
          </a:prstGeom>
          <a:noFill/>
          <a:ln>
            <a:solidFill>
              <a:srgbClr val="0070C0"/>
            </a:solid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200" b="1" dirty="0"/>
              <a:t>Beach Line</a:t>
            </a:r>
          </a:p>
        </p:txBody>
      </p:sp>
      <p:cxnSp>
        <p:nvCxnSpPr>
          <p:cNvPr id="8" name="Straight Arrow Connector 7"/>
          <p:cNvCxnSpPr>
            <a:endCxn id="2" idx="1"/>
          </p:cNvCxnSpPr>
          <p:nvPr/>
        </p:nvCxnSpPr>
        <p:spPr>
          <a:xfrm>
            <a:off x="4687805" y="5189601"/>
            <a:ext cx="690563" cy="970906"/>
          </a:xfrm>
          <a:prstGeom prst="straightConnector1">
            <a:avLst/>
          </a:prstGeom>
          <a:ln>
            <a:headEnd type="triangle" w="lg" len="med"/>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818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53338" y="0"/>
            <a:ext cx="9583971" cy="782595"/>
          </a:xfrm>
        </p:spPr>
        <p:txBody>
          <a:bodyPr>
            <a:normAutofit/>
          </a:bodyPr>
          <a:lstStyle/>
          <a:p>
            <a:r>
              <a:rPr lang="en-US" sz="3600" dirty="0"/>
              <a:t>Spaghetti Model - Example</a:t>
            </a:r>
          </a:p>
        </p:txBody>
      </p:sp>
      <p:pic>
        <p:nvPicPr>
          <p:cNvPr id="5" name="Picture 6" descr="spaghetti_d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2373" y="3716877"/>
            <a:ext cx="6334083" cy="288575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txBox="1">
            <a:spLocks noChangeArrowheads="1"/>
          </p:cNvSpPr>
          <p:nvPr/>
        </p:nvSpPr>
        <p:spPr>
          <a:xfrm>
            <a:off x="790832" y="782594"/>
            <a:ext cx="11088130" cy="54122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ct val="30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9pPr>
          </a:lstStyle>
          <a:p>
            <a:r>
              <a:rPr lang="en-US" altLang="en-US" sz="2400" dirty="0"/>
              <a:t>Each polygonal area is represented by its boundary loop</a:t>
            </a:r>
          </a:p>
          <a:p>
            <a:r>
              <a:rPr lang="en-US" altLang="en-US" sz="2400" dirty="0"/>
              <a:t>Each loop is discretized as a closed polyline</a:t>
            </a:r>
          </a:p>
          <a:p>
            <a:r>
              <a:rPr lang="en-US" altLang="en-US" sz="2400" dirty="0"/>
              <a:t>Each polyline is represented as a list of points</a:t>
            </a:r>
          </a:p>
          <a:p>
            <a:endParaRPr lang="en-US" altLang="en-US" sz="2400" dirty="0"/>
          </a:p>
          <a:p>
            <a:pPr lvl="1">
              <a:buFontTx/>
              <a:buNone/>
            </a:pPr>
            <a:r>
              <a:rPr lang="en-US" altLang="en-US" i="1" dirty="0"/>
              <a:t>A</a:t>
            </a:r>
            <a:r>
              <a:rPr lang="en-US" altLang="en-US" dirty="0"/>
              <a:t>:[1,2,3,4,21,22,23,26,27,28,20,19,18,17]</a:t>
            </a:r>
          </a:p>
          <a:p>
            <a:pPr lvl="1">
              <a:buFontTx/>
              <a:buNone/>
            </a:pPr>
            <a:r>
              <a:rPr lang="en-US" altLang="en-US" i="1" dirty="0"/>
              <a:t>B</a:t>
            </a:r>
            <a:r>
              <a:rPr lang="en-US" altLang="en-US" dirty="0"/>
              <a:t>:[4,5,6,7,8,25,24,23,22,21]</a:t>
            </a:r>
          </a:p>
          <a:p>
            <a:pPr lvl="1">
              <a:buFontTx/>
              <a:buNone/>
            </a:pPr>
            <a:r>
              <a:rPr lang="en-US" altLang="en-US" i="1" dirty="0"/>
              <a:t>C</a:t>
            </a:r>
            <a:r>
              <a:rPr lang="en-US" altLang="en-US" dirty="0"/>
              <a:t>:[8,9,10,11,12,13,29,28,27,26,23,24,25]</a:t>
            </a:r>
          </a:p>
          <a:p>
            <a:pPr lvl="1">
              <a:buFontTx/>
              <a:buNone/>
            </a:pPr>
            <a:r>
              <a:rPr lang="en-US" altLang="en-US" i="1" dirty="0"/>
              <a:t>D</a:t>
            </a:r>
            <a:r>
              <a:rPr lang="en-US" altLang="en-US" dirty="0"/>
              <a:t>:[17,18,19,20,28,29,13,14,15,16]</a:t>
            </a:r>
          </a:p>
        </p:txBody>
      </p:sp>
      <p:sp>
        <p:nvSpPr>
          <p:cNvPr id="2" name="Rectangle 1"/>
          <p:cNvSpPr/>
          <p:nvPr/>
        </p:nvSpPr>
        <p:spPr>
          <a:xfrm>
            <a:off x="1028862" y="5014092"/>
            <a:ext cx="4415481" cy="1046205"/>
          </a:xfrm>
          <a:prstGeom prst="rect">
            <a:avLst/>
          </a:prstGeom>
          <a:noFill/>
          <a:ln w="38100">
            <a:solidFill>
              <a:srgbClr val="0070C0"/>
            </a:solidFill>
          </a:ln>
          <a:effectLst/>
        </p:spPr>
        <p:style>
          <a:lnRef idx="1">
            <a:schemeClr val="accent3"/>
          </a:lnRef>
          <a:fillRef idx="2">
            <a:schemeClr val="accent3"/>
          </a:fillRef>
          <a:effectRef idx="1">
            <a:schemeClr val="accent3"/>
          </a:effectRef>
          <a:fontRef idx="minor">
            <a:schemeClr val="dk1"/>
          </a:fontRef>
        </p:style>
        <p:txBody>
          <a:bodyPr rtlCol="0" anchor="ctr"/>
          <a:lstStyle/>
          <a:p>
            <a:r>
              <a:rPr lang="en-US" sz="2000" b="1" dirty="0">
                <a:solidFill>
                  <a:srgbClr val="0070C0"/>
                </a:solidFill>
              </a:rPr>
              <a:t>Using Spaghetti data model, can we can determine the neighbors of an Area?</a:t>
            </a:r>
          </a:p>
        </p:txBody>
      </p:sp>
      <p:sp>
        <p:nvSpPr>
          <p:cNvPr id="7" name="Rectangle 6"/>
          <p:cNvSpPr/>
          <p:nvPr/>
        </p:nvSpPr>
        <p:spPr>
          <a:xfrm>
            <a:off x="7363401" y="2262897"/>
            <a:ext cx="4415481" cy="1046205"/>
          </a:xfrm>
          <a:prstGeom prst="rect">
            <a:avLst/>
          </a:prstGeom>
          <a:noFill/>
          <a:ln w="38100">
            <a:solidFill>
              <a:srgbClr val="0070C0"/>
            </a:solidFill>
          </a:ln>
          <a:effectLst/>
        </p:spPr>
        <p:style>
          <a:lnRef idx="1">
            <a:schemeClr val="accent3"/>
          </a:lnRef>
          <a:fillRef idx="2">
            <a:schemeClr val="accent3"/>
          </a:fillRef>
          <a:effectRef idx="1">
            <a:schemeClr val="accent3"/>
          </a:effectRef>
          <a:fontRef idx="minor">
            <a:schemeClr val="dk1"/>
          </a:fontRef>
        </p:style>
        <p:txBody>
          <a:bodyPr rtlCol="0" anchor="ctr"/>
          <a:lstStyle/>
          <a:p>
            <a:r>
              <a:rPr lang="en-US" sz="2000" b="1" dirty="0">
                <a:solidFill>
                  <a:srgbClr val="0070C0"/>
                </a:solidFill>
              </a:rPr>
              <a:t>Any comments on its space requirements?</a:t>
            </a:r>
          </a:p>
        </p:txBody>
      </p:sp>
    </p:spTree>
    <p:extLst>
      <p:ext uri="{BB962C8B-B14F-4D97-AF65-F5344CB8AC3E}">
        <p14:creationId xmlns:p14="http://schemas.microsoft.com/office/powerpoint/2010/main" val="3860703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51152" y="1"/>
            <a:ext cx="9583971" cy="755780"/>
          </a:xfrm>
        </p:spPr>
        <p:txBody>
          <a:bodyPr>
            <a:normAutofit/>
          </a:bodyPr>
          <a:lstStyle/>
          <a:p>
            <a:r>
              <a:rPr lang="en-US" sz="3600" dirty="0"/>
              <a:t>Fortune’s Algorithm for </a:t>
            </a:r>
            <a:r>
              <a:rPr lang="en-US" sz="3600" dirty="0" err="1"/>
              <a:t>Voronoi</a:t>
            </a:r>
            <a:r>
              <a:rPr lang="en-US" sz="3600" dirty="0"/>
              <a:t> Diagrams</a:t>
            </a:r>
          </a:p>
        </p:txBody>
      </p:sp>
      <p:sp>
        <p:nvSpPr>
          <p:cNvPr id="127" name="Rectangle 126"/>
          <p:cNvSpPr/>
          <p:nvPr/>
        </p:nvSpPr>
        <p:spPr>
          <a:xfrm>
            <a:off x="7681830" y="6424066"/>
            <a:ext cx="4585505" cy="433934"/>
          </a:xfrm>
          <a:prstGeom prst="rect">
            <a:avLst/>
          </a:prstGeom>
          <a:no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a:t>Slide adapted from Allen </a:t>
            </a:r>
            <a:r>
              <a:rPr lang="en-US" sz="1600" dirty="0" err="1"/>
              <a:t>Miu</a:t>
            </a:r>
            <a:r>
              <a:rPr lang="en-US" sz="1600" dirty="0"/>
              <a:t> CSAIL MIT</a:t>
            </a:r>
          </a:p>
        </p:txBody>
      </p:sp>
      <p:sp>
        <p:nvSpPr>
          <p:cNvPr id="41" name="Line 60"/>
          <p:cNvSpPr>
            <a:spLocks noChangeShapeType="1"/>
          </p:cNvSpPr>
          <p:nvPr/>
        </p:nvSpPr>
        <p:spPr bwMode="auto">
          <a:xfrm>
            <a:off x="2852793" y="4221065"/>
            <a:ext cx="564515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 name="Text Box 61"/>
          <p:cNvSpPr txBox="1">
            <a:spLocks noChangeArrowheads="1"/>
          </p:cNvSpPr>
          <p:nvPr/>
        </p:nvSpPr>
        <p:spPr bwMode="auto">
          <a:xfrm>
            <a:off x="2006383" y="3437289"/>
            <a:ext cx="100460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dirty="0"/>
              <a:t>Sweep Line</a:t>
            </a:r>
          </a:p>
        </p:txBody>
      </p:sp>
      <p:sp>
        <p:nvSpPr>
          <p:cNvPr id="43" name="Line 62"/>
          <p:cNvSpPr>
            <a:spLocks noChangeShapeType="1"/>
          </p:cNvSpPr>
          <p:nvPr/>
        </p:nvSpPr>
        <p:spPr bwMode="auto">
          <a:xfrm flipH="1">
            <a:off x="2735025" y="4205190"/>
            <a:ext cx="8218" cy="367954"/>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 name="Line 5"/>
          <p:cNvSpPr>
            <a:spLocks noChangeShapeType="1"/>
          </p:cNvSpPr>
          <p:nvPr/>
        </p:nvSpPr>
        <p:spPr bwMode="auto">
          <a:xfrm flipH="1" flipV="1">
            <a:off x="6228733" y="3711646"/>
            <a:ext cx="1143337" cy="754901"/>
          </a:xfrm>
          <a:prstGeom prst="line">
            <a:avLst/>
          </a:prstGeom>
          <a:noFill/>
          <a:ln w="158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 name="Line 12"/>
          <p:cNvSpPr>
            <a:spLocks noChangeShapeType="1"/>
          </p:cNvSpPr>
          <p:nvPr/>
        </p:nvSpPr>
        <p:spPr bwMode="auto">
          <a:xfrm flipV="1">
            <a:off x="4212007" y="2740012"/>
            <a:ext cx="1094970" cy="729975"/>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 name="Line 13"/>
          <p:cNvSpPr>
            <a:spLocks noChangeShapeType="1"/>
          </p:cNvSpPr>
          <p:nvPr/>
        </p:nvSpPr>
        <p:spPr bwMode="auto">
          <a:xfrm>
            <a:off x="6115288" y="3327286"/>
            <a:ext cx="75558" cy="219885"/>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 name="Line 23"/>
          <p:cNvSpPr>
            <a:spLocks noChangeShapeType="1"/>
          </p:cNvSpPr>
          <p:nvPr/>
        </p:nvSpPr>
        <p:spPr bwMode="auto">
          <a:xfrm flipH="1" flipV="1">
            <a:off x="6190845" y="3547170"/>
            <a:ext cx="47667" cy="141013"/>
          </a:xfrm>
          <a:prstGeom prst="line">
            <a:avLst/>
          </a:prstGeom>
          <a:noFill/>
          <a:ln w="158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 name="Line 24"/>
          <p:cNvSpPr>
            <a:spLocks noChangeShapeType="1"/>
          </p:cNvSpPr>
          <p:nvPr/>
        </p:nvSpPr>
        <p:spPr bwMode="auto">
          <a:xfrm flipV="1">
            <a:off x="6116377" y="2018070"/>
            <a:ext cx="1265171" cy="1327736"/>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 name="Line 27"/>
          <p:cNvSpPr>
            <a:spLocks noChangeShapeType="1"/>
          </p:cNvSpPr>
          <p:nvPr/>
        </p:nvSpPr>
        <p:spPr bwMode="auto">
          <a:xfrm>
            <a:off x="5321543" y="2720477"/>
            <a:ext cx="806043" cy="623353"/>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 name="Line 30"/>
          <p:cNvSpPr>
            <a:spLocks noChangeShapeType="1"/>
          </p:cNvSpPr>
          <p:nvPr/>
        </p:nvSpPr>
        <p:spPr bwMode="auto">
          <a:xfrm flipH="1" flipV="1">
            <a:off x="5123594" y="1698512"/>
            <a:ext cx="194592" cy="1036371"/>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 name="Oval 53"/>
          <p:cNvSpPr>
            <a:spLocks noChangeArrowheads="1"/>
          </p:cNvSpPr>
          <p:nvPr/>
        </p:nvSpPr>
        <p:spPr bwMode="auto">
          <a:xfrm>
            <a:off x="6895110" y="3087089"/>
            <a:ext cx="261938" cy="2682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2" name="Oval 54"/>
          <p:cNvSpPr>
            <a:spLocks noChangeArrowheads="1"/>
          </p:cNvSpPr>
          <p:nvPr/>
        </p:nvSpPr>
        <p:spPr bwMode="auto">
          <a:xfrm>
            <a:off x="5998204" y="2260094"/>
            <a:ext cx="258763" cy="26511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3" name="Oval 56"/>
          <p:cNvSpPr>
            <a:spLocks noChangeArrowheads="1"/>
          </p:cNvSpPr>
          <p:nvPr/>
        </p:nvSpPr>
        <p:spPr bwMode="auto">
          <a:xfrm>
            <a:off x="6056458" y="4497291"/>
            <a:ext cx="258763" cy="2667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4" name="Oval 57"/>
          <p:cNvSpPr>
            <a:spLocks noChangeArrowheads="1"/>
          </p:cNvSpPr>
          <p:nvPr/>
        </p:nvSpPr>
        <p:spPr bwMode="auto">
          <a:xfrm>
            <a:off x="4919511" y="3365507"/>
            <a:ext cx="260350" cy="2682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5" name="Oval 58"/>
          <p:cNvSpPr>
            <a:spLocks noChangeArrowheads="1"/>
          </p:cNvSpPr>
          <p:nvPr/>
        </p:nvSpPr>
        <p:spPr bwMode="auto">
          <a:xfrm>
            <a:off x="4265285" y="2513122"/>
            <a:ext cx="258763" cy="26511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6" name="Oval 56"/>
          <p:cNvSpPr>
            <a:spLocks noChangeArrowheads="1"/>
          </p:cNvSpPr>
          <p:nvPr/>
        </p:nvSpPr>
        <p:spPr bwMode="auto">
          <a:xfrm>
            <a:off x="4500729" y="4829624"/>
            <a:ext cx="258763" cy="2667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7" name="Freeform 90"/>
          <p:cNvSpPr>
            <a:spLocks/>
          </p:cNvSpPr>
          <p:nvPr/>
        </p:nvSpPr>
        <p:spPr bwMode="auto">
          <a:xfrm>
            <a:off x="6191780" y="3355377"/>
            <a:ext cx="1669533" cy="425349"/>
          </a:xfrm>
          <a:custGeom>
            <a:avLst/>
            <a:gdLst>
              <a:gd name="T0" fmla="*/ 0 w 1125"/>
              <a:gd name="T1" fmla="*/ 250 h 799"/>
              <a:gd name="T2" fmla="*/ 503 w 1125"/>
              <a:gd name="T3" fmla="*/ 531 h 799"/>
              <a:gd name="T4" fmla="*/ 1106 w 1125"/>
              <a:gd name="T5" fmla="*/ 0 h 799"/>
              <a:gd name="T6" fmla="*/ 0 60000 65536"/>
              <a:gd name="T7" fmla="*/ 0 60000 65536"/>
              <a:gd name="T8" fmla="*/ 0 60000 65536"/>
            </a:gdLst>
            <a:ahLst/>
            <a:cxnLst>
              <a:cxn ang="T6">
                <a:pos x="T0" y="T1"/>
              </a:cxn>
              <a:cxn ang="T7">
                <a:pos x="T2" y="T3"/>
              </a:cxn>
              <a:cxn ang="T8">
                <a:pos x="T4" y="T5"/>
              </a:cxn>
            </a:cxnLst>
            <a:rect l="0" t="0" r="r" b="b"/>
            <a:pathLst>
              <a:path w="1125" h="799">
                <a:moveTo>
                  <a:pt x="0" y="348"/>
                </a:moveTo>
                <a:cubicBezTo>
                  <a:pt x="162" y="573"/>
                  <a:pt x="325" y="799"/>
                  <a:pt x="512" y="741"/>
                </a:cubicBezTo>
                <a:cubicBezTo>
                  <a:pt x="699" y="683"/>
                  <a:pt x="912" y="341"/>
                  <a:pt x="1125" y="0"/>
                </a:cubicBezTo>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 name="Freeform 96"/>
          <p:cNvSpPr>
            <a:spLocks/>
          </p:cNvSpPr>
          <p:nvPr/>
        </p:nvSpPr>
        <p:spPr bwMode="auto">
          <a:xfrm>
            <a:off x="3010990" y="3459207"/>
            <a:ext cx="1222254" cy="174587"/>
          </a:xfrm>
          <a:custGeom>
            <a:avLst/>
            <a:gdLst>
              <a:gd name="T0" fmla="*/ 0 w 616"/>
              <a:gd name="T1" fmla="*/ 108 h 206"/>
              <a:gd name="T2" fmla="*/ 332 w 616"/>
              <a:gd name="T3" fmla="*/ 188 h 206"/>
              <a:gd name="T4" fmla="*/ 616 w 616"/>
              <a:gd name="T5" fmla="*/ 0 h 206"/>
              <a:gd name="T6" fmla="*/ 0 60000 65536"/>
              <a:gd name="T7" fmla="*/ 0 60000 65536"/>
              <a:gd name="T8" fmla="*/ 0 60000 65536"/>
            </a:gdLst>
            <a:ahLst/>
            <a:cxnLst>
              <a:cxn ang="T6">
                <a:pos x="T0" y="T1"/>
              </a:cxn>
              <a:cxn ang="T7">
                <a:pos x="T2" y="T3"/>
              </a:cxn>
              <a:cxn ang="T8">
                <a:pos x="T4" y="T5"/>
              </a:cxn>
            </a:cxnLst>
            <a:rect l="0" t="0" r="r" b="b"/>
            <a:pathLst>
              <a:path w="616" h="206">
                <a:moveTo>
                  <a:pt x="0" y="108"/>
                </a:moveTo>
                <a:cubicBezTo>
                  <a:pt x="114" y="157"/>
                  <a:pt x="229" y="206"/>
                  <a:pt x="332" y="188"/>
                </a:cubicBezTo>
                <a:cubicBezTo>
                  <a:pt x="435" y="170"/>
                  <a:pt x="525" y="85"/>
                  <a:pt x="616" y="0"/>
                </a:cubicBezTo>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 name="Freeform 67"/>
          <p:cNvSpPr>
            <a:spLocks/>
          </p:cNvSpPr>
          <p:nvPr/>
        </p:nvSpPr>
        <p:spPr bwMode="auto">
          <a:xfrm>
            <a:off x="4246968" y="3486819"/>
            <a:ext cx="1981765" cy="448079"/>
          </a:xfrm>
          <a:custGeom>
            <a:avLst/>
            <a:gdLst>
              <a:gd name="T0" fmla="*/ 0 w 969"/>
              <a:gd name="T1" fmla="*/ 0 h 652"/>
              <a:gd name="T2" fmla="*/ 575 w 969"/>
              <a:gd name="T3" fmla="*/ 494 h 652"/>
              <a:gd name="T4" fmla="*/ 999 w 969"/>
              <a:gd name="T5" fmla="*/ 14 h 652"/>
              <a:gd name="T6" fmla="*/ 0 60000 65536"/>
              <a:gd name="T7" fmla="*/ 0 60000 65536"/>
              <a:gd name="T8" fmla="*/ 0 60000 65536"/>
            </a:gdLst>
            <a:ahLst/>
            <a:cxnLst>
              <a:cxn ang="T6">
                <a:pos x="T0" y="T1"/>
              </a:cxn>
              <a:cxn ang="T7">
                <a:pos x="T2" y="T3"/>
              </a:cxn>
              <a:cxn ang="T8">
                <a:pos x="T4" y="T5"/>
              </a:cxn>
            </a:cxnLst>
            <a:rect l="0" t="0" r="r" b="b"/>
            <a:pathLst>
              <a:path w="969" h="652">
                <a:moveTo>
                  <a:pt x="0" y="0"/>
                </a:moveTo>
                <a:cubicBezTo>
                  <a:pt x="198" y="323"/>
                  <a:pt x="397" y="646"/>
                  <a:pt x="558" y="649"/>
                </a:cubicBezTo>
                <a:cubicBezTo>
                  <a:pt x="719" y="652"/>
                  <a:pt x="844" y="335"/>
                  <a:pt x="969" y="18"/>
                </a:cubicBezTo>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 name="Line 5"/>
          <p:cNvSpPr>
            <a:spLocks noChangeShapeType="1"/>
          </p:cNvSpPr>
          <p:nvPr/>
        </p:nvSpPr>
        <p:spPr bwMode="auto">
          <a:xfrm flipH="1">
            <a:off x="5260244" y="3711647"/>
            <a:ext cx="984635" cy="750565"/>
          </a:xfrm>
          <a:prstGeom prst="line">
            <a:avLst/>
          </a:prstGeom>
          <a:noFill/>
          <a:ln w="158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 name="Line 5"/>
          <p:cNvSpPr>
            <a:spLocks noChangeShapeType="1"/>
          </p:cNvSpPr>
          <p:nvPr/>
        </p:nvSpPr>
        <p:spPr bwMode="auto">
          <a:xfrm>
            <a:off x="5278905" y="4446503"/>
            <a:ext cx="298187" cy="1034831"/>
          </a:xfrm>
          <a:prstGeom prst="line">
            <a:avLst/>
          </a:prstGeom>
          <a:noFill/>
          <a:ln w="158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 name="Line 5"/>
          <p:cNvSpPr>
            <a:spLocks noChangeShapeType="1"/>
          </p:cNvSpPr>
          <p:nvPr/>
        </p:nvSpPr>
        <p:spPr bwMode="auto">
          <a:xfrm>
            <a:off x="3979479" y="4044096"/>
            <a:ext cx="1327498" cy="411739"/>
          </a:xfrm>
          <a:prstGeom prst="line">
            <a:avLst/>
          </a:prstGeom>
          <a:noFill/>
          <a:ln w="158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 name="Rectangle 62"/>
          <p:cNvSpPr/>
          <p:nvPr/>
        </p:nvSpPr>
        <p:spPr>
          <a:xfrm>
            <a:off x="7788798" y="4559256"/>
            <a:ext cx="1946163" cy="527119"/>
          </a:xfrm>
          <a:prstGeom prst="rect">
            <a:avLst/>
          </a:prstGeom>
          <a:noFill/>
          <a:ln w="19050">
            <a:solidFill>
              <a:srgbClr val="7030A0"/>
            </a:solid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200" b="1" dirty="0"/>
              <a:t>Break Points</a:t>
            </a:r>
          </a:p>
        </p:txBody>
      </p:sp>
      <p:cxnSp>
        <p:nvCxnSpPr>
          <p:cNvPr id="64" name="Straight Arrow Connector 63"/>
          <p:cNvCxnSpPr>
            <a:stCxn id="47" idx="1"/>
            <a:endCxn id="63" idx="1"/>
          </p:cNvCxnSpPr>
          <p:nvPr/>
        </p:nvCxnSpPr>
        <p:spPr>
          <a:xfrm>
            <a:off x="6190845" y="3547170"/>
            <a:ext cx="1597953" cy="1275646"/>
          </a:xfrm>
          <a:prstGeom prst="straightConnector1">
            <a:avLst/>
          </a:prstGeom>
          <a:ln w="19050">
            <a:solidFill>
              <a:srgbClr val="7030A0"/>
            </a:solidFill>
            <a:headEnd type="triangle" w="lg" len="med"/>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5900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51152" y="1"/>
            <a:ext cx="9583971" cy="755780"/>
          </a:xfrm>
        </p:spPr>
        <p:txBody>
          <a:bodyPr>
            <a:normAutofit/>
          </a:bodyPr>
          <a:lstStyle/>
          <a:p>
            <a:r>
              <a:rPr lang="en-US" sz="3600" dirty="0"/>
              <a:t>Fortune’s Algorithm for </a:t>
            </a:r>
            <a:r>
              <a:rPr lang="en-US" sz="3600" dirty="0" err="1"/>
              <a:t>Voronoi</a:t>
            </a:r>
            <a:r>
              <a:rPr lang="en-US" sz="3600" dirty="0"/>
              <a:t> Diagrams</a:t>
            </a:r>
          </a:p>
        </p:txBody>
      </p:sp>
      <p:sp>
        <p:nvSpPr>
          <p:cNvPr id="6" name="Rectangle 3"/>
          <p:cNvSpPr txBox="1">
            <a:spLocks noChangeArrowheads="1"/>
          </p:cNvSpPr>
          <p:nvPr/>
        </p:nvSpPr>
        <p:spPr>
          <a:xfrm>
            <a:off x="881743" y="992156"/>
            <a:ext cx="10221686" cy="12446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ct val="30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9pPr>
          </a:lstStyle>
          <a:p>
            <a:r>
              <a:rPr lang="en-US" altLang="en-US" sz="3200" dirty="0">
                <a:sym typeface="Wingdings" panose="05000000000000000000" pitchFamily="2" charset="2"/>
              </a:rPr>
              <a:t>Break Points trace out </a:t>
            </a:r>
            <a:r>
              <a:rPr lang="en-US" altLang="en-US" sz="3200" dirty="0" err="1">
                <a:sym typeface="Wingdings" panose="05000000000000000000" pitchFamily="2" charset="2"/>
              </a:rPr>
              <a:t>Voronoi</a:t>
            </a:r>
            <a:r>
              <a:rPr lang="en-US" altLang="en-US" sz="3200" dirty="0">
                <a:sym typeface="Wingdings" panose="05000000000000000000" pitchFamily="2" charset="2"/>
              </a:rPr>
              <a:t> edges.</a:t>
            </a:r>
          </a:p>
        </p:txBody>
      </p:sp>
      <p:grpSp>
        <p:nvGrpSpPr>
          <p:cNvPr id="46" name="Group 44"/>
          <p:cNvGrpSpPr>
            <a:grpSpLocks/>
          </p:cNvGrpSpPr>
          <p:nvPr/>
        </p:nvGrpSpPr>
        <p:grpSpPr bwMode="auto">
          <a:xfrm>
            <a:off x="5625615" y="3354874"/>
            <a:ext cx="1781175" cy="2146300"/>
            <a:chOff x="2521" y="2551"/>
            <a:chExt cx="1122" cy="1352"/>
          </a:xfrm>
        </p:grpSpPr>
        <p:sp>
          <p:nvSpPr>
            <p:cNvPr id="47" name="Line 37"/>
            <p:cNvSpPr>
              <a:spLocks noChangeShapeType="1"/>
            </p:cNvSpPr>
            <p:nvPr/>
          </p:nvSpPr>
          <p:spPr bwMode="auto">
            <a:xfrm>
              <a:off x="2578" y="2551"/>
              <a:ext cx="448" cy="91"/>
            </a:xfrm>
            <a:prstGeom prst="line">
              <a:avLst/>
            </a:prstGeom>
            <a:noFill/>
            <a:ln w="254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 name="Line 38"/>
            <p:cNvSpPr>
              <a:spLocks noChangeShapeType="1"/>
            </p:cNvSpPr>
            <p:nvPr/>
          </p:nvSpPr>
          <p:spPr bwMode="auto">
            <a:xfrm flipH="1">
              <a:off x="2999" y="2615"/>
              <a:ext cx="475" cy="27"/>
            </a:xfrm>
            <a:prstGeom prst="line">
              <a:avLst/>
            </a:prstGeom>
            <a:noFill/>
            <a:ln w="254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 name="Line 39"/>
            <p:cNvSpPr>
              <a:spLocks noChangeShapeType="1"/>
            </p:cNvSpPr>
            <p:nvPr/>
          </p:nvSpPr>
          <p:spPr bwMode="auto">
            <a:xfrm>
              <a:off x="3017" y="2642"/>
              <a:ext cx="0" cy="457"/>
            </a:xfrm>
            <a:prstGeom prst="line">
              <a:avLst/>
            </a:prstGeom>
            <a:noFill/>
            <a:ln w="254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 name="Line 40"/>
            <p:cNvSpPr>
              <a:spLocks noChangeShapeType="1"/>
            </p:cNvSpPr>
            <p:nvPr/>
          </p:nvSpPr>
          <p:spPr bwMode="auto">
            <a:xfrm flipH="1" flipV="1">
              <a:off x="2806" y="2661"/>
              <a:ext cx="156" cy="960"/>
            </a:xfrm>
            <a:prstGeom prst="line">
              <a:avLst/>
            </a:prstGeom>
            <a:noFill/>
            <a:ln w="25400">
              <a:solidFill>
                <a:srgbClr val="33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 name="Line 41"/>
            <p:cNvSpPr>
              <a:spLocks noChangeShapeType="1"/>
            </p:cNvSpPr>
            <p:nvPr/>
          </p:nvSpPr>
          <p:spPr bwMode="auto">
            <a:xfrm flipV="1">
              <a:off x="3017" y="3209"/>
              <a:ext cx="0" cy="338"/>
            </a:xfrm>
            <a:prstGeom prst="line">
              <a:avLst/>
            </a:prstGeom>
            <a:noFill/>
            <a:ln w="25400">
              <a:solidFill>
                <a:srgbClr val="33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 name="Line 42"/>
            <p:cNvSpPr>
              <a:spLocks noChangeShapeType="1"/>
            </p:cNvSpPr>
            <p:nvPr/>
          </p:nvSpPr>
          <p:spPr bwMode="auto">
            <a:xfrm flipV="1">
              <a:off x="3090" y="2688"/>
              <a:ext cx="201" cy="914"/>
            </a:xfrm>
            <a:prstGeom prst="line">
              <a:avLst/>
            </a:prstGeom>
            <a:noFill/>
            <a:ln w="25400">
              <a:solidFill>
                <a:srgbClr val="33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 name="Text Box 43"/>
            <p:cNvSpPr txBox="1">
              <a:spLocks noChangeArrowheads="1"/>
            </p:cNvSpPr>
            <p:nvPr/>
          </p:nvSpPr>
          <p:spPr bwMode="auto">
            <a:xfrm>
              <a:off x="2521" y="3599"/>
              <a:ext cx="1122" cy="304"/>
            </a:xfrm>
            <a:prstGeom prst="rect">
              <a:avLst/>
            </a:prstGeom>
            <a:noFill/>
            <a:ln w="25400">
              <a:solidFill>
                <a:srgbClr val="33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t>Equidistance</a:t>
              </a:r>
            </a:p>
          </p:txBody>
        </p:sp>
      </p:grpSp>
      <p:sp>
        <p:nvSpPr>
          <p:cNvPr id="54" name="Line 45"/>
          <p:cNvSpPr>
            <a:spLocks noChangeShapeType="1"/>
          </p:cNvSpPr>
          <p:nvPr/>
        </p:nvSpPr>
        <p:spPr bwMode="auto">
          <a:xfrm>
            <a:off x="3728552" y="4240699"/>
            <a:ext cx="564515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 name="Text Box 46"/>
          <p:cNvSpPr txBox="1">
            <a:spLocks noChangeArrowheads="1"/>
          </p:cNvSpPr>
          <p:nvPr/>
        </p:nvSpPr>
        <p:spPr bwMode="auto">
          <a:xfrm>
            <a:off x="1791802" y="3523149"/>
            <a:ext cx="1630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t>Sweep Line</a:t>
            </a:r>
          </a:p>
        </p:txBody>
      </p:sp>
      <p:sp>
        <p:nvSpPr>
          <p:cNvPr id="56" name="Line 47"/>
          <p:cNvSpPr>
            <a:spLocks noChangeShapeType="1"/>
          </p:cNvSpPr>
          <p:nvPr/>
        </p:nvSpPr>
        <p:spPr bwMode="auto">
          <a:xfrm>
            <a:off x="3236427" y="3994637"/>
            <a:ext cx="0" cy="6096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 name="Line 48"/>
          <p:cNvSpPr>
            <a:spLocks noChangeShapeType="1"/>
          </p:cNvSpPr>
          <p:nvPr/>
        </p:nvSpPr>
        <p:spPr bwMode="auto">
          <a:xfrm flipH="1" flipV="1">
            <a:off x="6387615" y="2784962"/>
            <a:ext cx="74612" cy="2222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 name="Line 49"/>
          <p:cNvSpPr>
            <a:spLocks noChangeShapeType="1"/>
          </p:cNvSpPr>
          <p:nvPr/>
        </p:nvSpPr>
        <p:spPr bwMode="auto">
          <a:xfrm>
            <a:off x="3709502" y="2348399"/>
            <a:ext cx="1555750" cy="9731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 name="Line 50"/>
          <p:cNvSpPr>
            <a:spLocks noChangeShapeType="1"/>
          </p:cNvSpPr>
          <p:nvPr/>
        </p:nvSpPr>
        <p:spPr bwMode="auto">
          <a:xfrm>
            <a:off x="5265252" y="3321537"/>
            <a:ext cx="258763" cy="5318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 name="Line 51"/>
          <p:cNvSpPr>
            <a:spLocks noChangeShapeType="1"/>
          </p:cNvSpPr>
          <p:nvPr/>
        </p:nvSpPr>
        <p:spPr bwMode="auto">
          <a:xfrm flipV="1">
            <a:off x="6392377" y="3016737"/>
            <a:ext cx="63500" cy="8509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 name="Line 52"/>
          <p:cNvSpPr>
            <a:spLocks noChangeShapeType="1"/>
          </p:cNvSpPr>
          <p:nvPr/>
        </p:nvSpPr>
        <p:spPr bwMode="auto">
          <a:xfrm flipV="1">
            <a:off x="5244615" y="2772262"/>
            <a:ext cx="1128712" cy="5286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 name="Line 53"/>
          <p:cNvSpPr>
            <a:spLocks noChangeShapeType="1"/>
          </p:cNvSpPr>
          <p:nvPr/>
        </p:nvSpPr>
        <p:spPr bwMode="auto">
          <a:xfrm>
            <a:off x="6462227" y="3000862"/>
            <a:ext cx="1373188" cy="393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 name="Line 54"/>
          <p:cNvSpPr>
            <a:spLocks noChangeShapeType="1"/>
          </p:cNvSpPr>
          <p:nvPr/>
        </p:nvSpPr>
        <p:spPr bwMode="auto">
          <a:xfrm flipV="1">
            <a:off x="6379677" y="1788012"/>
            <a:ext cx="84138" cy="977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 name="Oval 55"/>
          <p:cNvSpPr>
            <a:spLocks noChangeArrowheads="1"/>
          </p:cNvSpPr>
          <p:nvPr/>
        </p:nvSpPr>
        <p:spPr bwMode="auto">
          <a:xfrm>
            <a:off x="6992452" y="3321537"/>
            <a:ext cx="261938" cy="2682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65" name="Oval 56"/>
          <p:cNvSpPr>
            <a:spLocks noChangeArrowheads="1"/>
          </p:cNvSpPr>
          <p:nvPr/>
        </p:nvSpPr>
        <p:spPr bwMode="auto">
          <a:xfrm>
            <a:off x="7167077" y="2792899"/>
            <a:ext cx="258763" cy="26511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66" name="Oval 57"/>
          <p:cNvSpPr>
            <a:spLocks noChangeArrowheads="1"/>
          </p:cNvSpPr>
          <p:nvPr/>
        </p:nvSpPr>
        <p:spPr bwMode="auto">
          <a:xfrm>
            <a:off x="4833452" y="3589824"/>
            <a:ext cx="258763" cy="2667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67" name="Oval 58"/>
          <p:cNvSpPr>
            <a:spLocks noChangeArrowheads="1"/>
          </p:cNvSpPr>
          <p:nvPr/>
        </p:nvSpPr>
        <p:spPr bwMode="auto">
          <a:xfrm>
            <a:off x="5611327" y="3234224"/>
            <a:ext cx="260350" cy="2682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68" name="Oval 59"/>
          <p:cNvSpPr>
            <a:spLocks noChangeArrowheads="1"/>
          </p:cNvSpPr>
          <p:nvPr/>
        </p:nvSpPr>
        <p:spPr bwMode="auto">
          <a:xfrm>
            <a:off x="5439877" y="2702412"/>
            <a:ext cx="258763" cy="26511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69" name="Text Box 60"/>
          <p:cNvSpPr txBox="1">
            <a:spLocks noChangeArrowheads="1"/>
          </p:cNvSpPr>
          <p:nvPr/>
        </p:nvSpPr>
        <p:spPr bwMode="auto">
          <a:xfrm>
            <a:off x="7465527" y="2353162"/>
            <a:ext cx="392113"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t>p</a:t>
            </a:r>
            <a:r>
              <a:rPr lang="en-US" altLang="en-US" i="1" baseline="-25000"/>
              <a:t>i</a:t>
            </a:r>
            <a:endParaRPr lang="en-US" altLang="en-US" i="1"/>
          </a:p>
        </p:txBody>
      </p:sp>
      <p:sp>
        <p:nvSpPr>
          <p:cNvPr id="70" name="Text Box 61"/>
          <p:cNvSpPr txBox="1">
            <a:spLocks noChangeArrowheads="1"/>
          </p:cNvSpPr>
          <p:nvPr/>
        </p:nvSpPr>
        <p:spPr bwMode="auto">
          <a:xfrm>
            <a:off x="7694127" y="1975337"/>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t>q</a:t>
            </a:r>
          </a:p>
        </p:txBody>
      </p:sp>
      <p:sp>
        <p:nvSpPr>
          <p:cNvPr id="71" name="Oval 62"/>
          <p:cNvSpPr>
            <a:spLocks noChangeArrowheads="1"/>
          </p:cNvSpPr>
          <p:nvPr/>
        </p:nvSpPr>
        <p:spPr bwMode="auto">
          <a:xfrm>
            <a:off x="8006865" y="2038837"/>
            <a:ext cx="198437" cy="2413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72" name="Freeform 71"/>
          <p:cNvSpPr>
            <a:spLocks/>
          </p:cNvSpPr>
          <p:nvPr/>
        </p:nvSpPr>
        <p:spPr bwMode="auto">
          <a:xfrm>
            <a:off x="6424127" y="3111987"/>
            <a:ext cx="1755775" cy="909637"/>
          </a:xfrm>
          <a:custGeom>
            <a:avLst/>
            <a:gdLst>
              <a:gd name="T0" fmla="*/ 0 w 1125"/>
              <a:gd name="T1" fmla="*/ 396187 h 799"/>
              <a:gd name="T2" fmla="*/ 799073 w 1125"/>
              <a:gd name="T3" fmla="*/ 843606 h 799"/>
              <a:gd name="T4" fmla="*/ 1755775 w 1125"/>
              <a:gd name="T5" fmla="*/ 0 h 799"/>
              <a:gd name="T6" fmla="*/ 0 60000 65536"/>
              <a:gd name="T7" fmla="*/ 0 60000 65536"/>
              <a:gd name="T8" fmla="*/ 0 60000 65536"/>
            </a:gdLst>
            <a:ahLst/>
            <a:cxnLst>
              <a:cxn ang="T6">
                <a:pos x="T0" y="T1"/>
              </a:cxn>
              <a:cxn ang="T7">
                <a:pos x="T2" y="T3"/>
              </a:cxn>
              <a:cxn ang="T8">
                <a:pos x="T4" y="T5"/>
              </a:cxn>
            </a:cxnLst>
            <a:rect l="0" t="0" r="r" b="b"/>
            <a:pathLst>
              <a:path w="1125" h="799">
                <a:moveTo>
                  <a:pt x="0" y="348"/>
                </a:moveTo>
                <a:cubicBezTo>
                  <a:pt x="162" y="573"/>
                  <a:pt x="325" y="799"/>
                  <a:pt x="512" y="741"/>
                </a:cubicBezTo>
                <a:cubicBezTo>
                  <a:pt x="699" y="683"/>
                  <a:pt x="912" y="341"/>
                  <a:pt x="1125" y="0"/>
                </a:cubicBezTo>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 name="Freeform 73"/>
          <p:cNvSpPr>
            <a:spLocks/>
          </p:cNvSpPr>
          <p:nvPr/>
        </p:nvSpPr>
        <p:spPr bwMode="auto">
          <a:xfrm>
            <a:off x="4112727" y="3350112"/>
            <a:ext cx="1327150" cy="765175"/>
          </a:xfrm>
          <a:custGeom>
            <a:avLst/>
            <a:gdLst>
              <a:gd name="T0" fmla="*/ 0 w 856"/>
              <a:gd name="T1" fmla="*/ 0 h 514"/>
              <a:gd name="T2" fmla="*/ 855826 w 856"/>
              <a:gd name="T3" fmla="*/ 708606 h 514"/>
              <a:gd name="T4" fmla="*/ 1327150 w 856"/>
              <a:gd name="T5" fmla="*/ 339416 h 514"/>
              <a:gd name="T6" fmla="*/ 0 60000 65536"/>
              <a:gd name="T7" fmla="*/ 0 60000 65536"/>
              <a:gd name="T8" fmla="*/ 0 60000 65536"/>
            </a:gdLst>
            <a:ahLst/>
            <a:cxnLst>
              <a:cxn ang="T6">
                <a:pos x="T0" y="T1"/>
              </a:cxn>
              <a:cxn ang="T7">
                <a:pos x="T2" y="T3"/>
              </a:cxn>
              <a:cxn ang="T8">
                <a:pos x="T4" y="T5"/>
              </a:cxn>
            </a:cxnLst>
            <a:rect l="0" t="0" r="r" b="b"/>
            <a:pathLst>
              <a:path w="856" h="514">
                <a:moveTo>
                  <a:pt x="0" y="0"/>
                </a:moveTo>
                <a:cubicBezTo>
                  <a:pt x="204" y="219"/>
                  <a:pt x="409" y="438"/>
                  <a:pt x="552" y="476"/>
                </a:cubicBezTo>
                <a:cubicBezTo>
                  <a:pt x="695" y="514"/>
                  <a:pt x="775" y="371"/>
                  <a:pt x="856" y="228"/>
                </a:cubicBezTo>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 name="Freeform 74"/>
          <p:cNvSpPr>
            <a:spLocks/>
          </p:cNvSpPr>
          <p:nvPr/>
        </p:nvSpPr>
        <p:spPr bwMode="auto">
          <a:xfrm>
            <a:off x="5439877" y="3515212"/>
            <a:ext cx="977900" cy="327025"/>
          </a:xfrm>
          <a:custGeom>
            <a:avLst/>
            <a:gdLst>
              <a:gd name="T0" fmla="*/ 0 w 616"/>
              <a:gd name="T1" fmla="*/ 171450 h 206"/>
              <a:gd name="T2" fmla="*/ 527050 w 616"/>
              <a:gd name="T3" fmla="*/ 298450 h 206"/>
              <a:gd name="T4" fmla="*/ 977900 w 616"/>
              <a:gd name="T5" fmla="*/ 0 h 206"/>
              <a:gd name="T6" fmla="*/ 0 60000 65536"/>
              <a:gd name="T7" fmla="*/ 0 60000 65536"/>
              <a:gd name="T8" fmla="*/ 0 60000 65536"/>
            </a:gdLst>
            <a:ahLst/>
            <a:cxnLst>
              <a:cxn ang="T6">
                <a:pos x="T0" y="T1"/>
              </a:cxn>
              <a:cxn ang="T7">
                <a:pos x="T2" y="T3"/>
              </a:cxn>
              <a:cxn ang="T8">
                <a:pos x="T4" y="T5"/>
              </a:cxn>
            </a:cxnLst>
            <a:rect l="0" t="0" r="r" b="b"/>
            <a:pathLst>
              <a:path w="616" h="206">
                <a:moveTo>
                  <a:pt x="0" y="108"/>
                </a:moveTo>
                <a:cubicBezTo>
                  <a:pt x="114" y="157"/>
                  <a:pt x="229" y="206"/>
                  <a:pt x="332" y="188"/>
                </a:cubicBezTo>
                <a:cubicBezTo>
                  <a:pt x="435" y="170"/>
                  <a:pt x="525" y="85"/>
                  <a:pt x="616" y="0"/>
                </a:cubicBezTo>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446551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down)">
                                      <p:cBhvr>
                                        <p:cTn id="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51152" y="1"/>
            <a:ext cx="9583971" cy="755780"/>
          </a:xfrm>
        </p:spPr>
        <p:txBody>
          <a:bodyPr>
            <a:normAutofit/>
          </a:bodyPr>
          <a:lstStyle/>
          <a:p>
            <a:r>
              <a:rPr lang="en-US" sz="3600" dirty="0"/>
              <a:t>Fortune’s Algorithm for </a:t>
            </a:r>
            <a:r>
              <a:rPr lang="en-US" sz="3600" dirty="0" err="1"/>
              <a:t>Voronoi</a:t>
            </a:r>
            <a:r>
              <a:rPr lang="en-US" sz="3600" dirty="0"/>
              <a:t> Diagrams</a:t>
            </a:r>
          </a:p>
        </p:txBody>
      </p:sp>
      <p:sp>
        <p:nvSpPr>
          <p:cNvPr id="6" name="Rectangle 3"/>
          <p:cNvSpPr txBox="1">
            <a:spLocks noChangeArrowheads="1"/>
          </p:cNvSpPr>
          <p:nvPr/>
        </p:nvSpPr>
        <p:spPr>
          <a:xfrm>
            <a:off x="949362" y="1162233"/>
            <a:ext cx="10805315" cy="26848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ct val="30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9pPr>
          </a:lstStyle>
          <a:p>
            <a:pPr>
              <a:spcBef>
                <a:spcPts val="600"/>
              </a:spcBef>
              <a:spcAft>
                <a:spcPts val="600"/>
              </a:spcAft>
            </a:pPr>
            <a:r>
              <a:rPr lang="en-US" altLang="en-US" dirty="0">
                <a:sym typeface="Wingdings" panose="05000000000000000000" pitchFamily="2" charset="2"/>
              </a:rPr>
              <a:t>As algorithm proceeds it maintains a list of events which need to be processed. </a:t>
            </a:r>
          </a:p>
          <a:p>
            <a:pPr>
              <a:spcBef>
                <a:spcPts val="600"/>
              </a:spcBef>
              <a:spcAft>
                <a:spcPts val="600"/>
              </a:spcAft>
            </a:pPr>
            <a:r>
              <a:rPr lang="en-US" altLang="en-US" dirty="0">
                <a:sym typeface="Wingdings" panose="05000000000000000000" pitchFamily="2" charset="2"/>
              </a:rPr>
              <a:t>These events have the potential to effect the final diagram.</a:t>
            </a:r>
          </a:p>
          <a:p>
            <a:pPr>
              <a:spcBef>
                <a:spcPts val="600"/>
              </a:spcBef>
              <a:spcAft>
                <a:spcPts val="600"/>
              </a:spcAft>
            </a:pPr>
            <a:r>
              <a:rPr lang="en-US" altLang="en-US" b="1" dirty="0">
                <a:solidFill>
                  <a:srgbClr val="7030A0"/>
                </a:solidFill>
                <a:sym typeface="Wingdings" panose="05000000000000000000" pitchFamily="2" charset="2"/>
              </a:rPr>
              <a:t>Correctness Claim:  </a:t>
            </a:r>
            <a:r>
              <a:rPr lang="en-US" altLang="en-US" dirty="0">
                <a:sym typeface="Wingdings" panose="05000000000000000000" pitchFamily="2" charset="2"/>
              </a:rPr>
              <a:t>It is sufficient to process just these events</a:t>
            </a:r>
          </a:p>
        </p:txBody>
      </p:sp>
      <p:sp>
        <p:nvSpPr>
          <p:cNvPr id="7" name="Rectangle 6"/>
          <p:cNvSpPr/>
          <p:nvPr/>
        </p:nvSpPr>
        <p:spPr>
          <a:xfrm>
            <a:off x="949362" y="3560989"/>
            <a:ext cx="6412333" cy="1384995"/>
          </a:xfrm>
          <a:prstGeom prst="rect">
            <a:avLst/>
          </a:prstGeom>
        </p:spPr>
        <p:txBody>
          <a:bodyPr wrap="none">
            <a:spAutoFit/>
          </a:bodyPr>
          <a:lstStyle/>
          <a:p>
            <a:pPr marL="342900" indent="-342900">
              <a:buClr>
                <a:schemeClr val="accent2"/>
              </a:buClr>
              <a:buSzPct val="110000"/>
              <a:buFont typeface="Wingdings" panose="05000000000000000000" pitchFamily="2" charset="2"/>
              <a:buChar char="§"/>
            </a:pPr>
            <a:r>
              <a:rPr lang="en-US" altLang="en-US" sz="2800" dirty="0">
                <a:sym typeface="Wingdings" panose="05000000000000000000" pitchFamily="2" charset="2"/>
              </a:rPr>
              <a:t>Two Main events to keep track of:</a:t>
            </a:r>
          </a:p>
          <a:p>
            <a:pPr marL="800100" lvl="1" indent="-342900">
              <a:buClr>
                <a:schemeClr val="accent2"/>
              </a:buClr>
              <a:buSzPct val="110000"/>
              <a:buFont typeface="Wingdings" panose="05000000000000000000" pitchFamily="2" charset="2"/>
              <a:buChar char="§"/>
            </a:pPr>
            <a:r>
              <a:rPr lang="en-US" altLang="en-US" sz="2800" b="1" dirty="0">
                <a:solidFill>
                  <a:srgbClr val="7030A0"/>
                </a:solidFill>
                <a:sym typeface="Wingdings" panose="05000000000000000000" pitchFamily="2" charset="2"/>
              </a:rPr>
              <a:t>Circle event</a:t>
            </a:r>
          </a:p>
          <a:p>
            <a:pPr marL="800100" lvl="1" indent="-342900">
              <a:buClr>
                <a:schemeClr val="accent2"/>
              </a:buClr>
              <a:buSzPct val="110000"/>
              <a:buFont typeface="Wingdings" panose="05000000000000000000" pitchFamily="2" charset="2"/>
              <a:buChar char="§"/>
            </a:pPr>
            <a:r>
              <a:rPr lang="en-US" altLang="en-US" sz="2800" b="1" dirty="0">
                <a:solidFill>
                  <a:srgbClr val="7030A0"/>
                </a:solidFill>
                <a:sym typeface="Wingdings" panose="05000000000000000000" pitchFamily="2" charset="2"/>
              </a:rPr>
              <a:t>Site event</a:t>
            </a:r>
          </a:p>
        </p:txBody>
      </p:sp>
    </p:spTree>
    <p:extLst>
      <p:ext uri="{BB962C8B-B14F-4D97-AF65-F5344CB8AC3E}">
        <p14:creationId xmlns:p14="http://schemas.microsoft.com/office/powerpoint/2010/main" val="2394715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51152" y="1"/>
            <a:ext cx="9583971" cy="755780"/>
          </a:xfrm>
        </p:spPr>
        <p:txBody>
          <a:bodyPr>
            <a:normAutofit/>
          </a:bodyPr>
          <a:lstStyle/>
          <a:p>
            <a:r>
              <a:rPr lang="en-US" sz="3600" dirty="0"/>
              <a:t>Fortune’s Algorithm: Site Event</a:t>
            </a:r>
          </a:p>
        </p:txBody>
      </p:sp>
      <p:sp>
        <p:nvSpPr>
          <p:cNvPr id="6" name="Rectangle 3"/>
          <p:cNvSpPr txBox="1">
            <a:spLocks noChangeArrowheads="1"/>
          </p:cNvSpPr>
          <p:nvPr/>
        </p:nvSpPr>
        <p:spPr>
          <a:xfrm>
            <a:off x="881743" y="992156"/>
            <a:ext cx="10221686" cy="12446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ct val="30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9pPr>
          </a:lstStyle>
          <a:p>
            <a:r>
              <a:rPr lang="en-US" altLang="en-US" sz="2400" dirty="0">
                <a:sym typeface="Wingdings" panose="05000000000000000000" pitchFamily="2" charset="2"/>
              </a:rPr>
              <a:t>A new arc appears in the beach line when a new site appears</a:t>
            </a:r>
            <a:endParaRPr lang="en-US" altLang="en-US" sz="2300" dirty="0">
              <a:sym typeface="Wingdings" panose="05000000000000000000" pitchFamily="2" charset="2"/>
            </a:endParaRPr>
          </a:p>
        </p:txBody>
      </p:sp>
      <p:sp>
        <p:nvSpPr>
          <p:cNvPr id="28" name="Oval 32"/>
          <p:cNvSpPr>
            <a:spLocks noChangeArrowheads="1"/>
          </p:cNvSpPr>
          <p:nvPr/>
        </p:nvSpPr>
        <p:spPr bwMode="auto">
          <a:xfrm>
            <a:off x="4773289" y="3637009"/>
            <a:ext cx="139700" cy="1397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9" name="Oval 33"/>
          <p:cNvSpPr>
            <a:spLocks noChangeArrowheads="1"/>
          </p:cNvSpPr>
          <p:nvPr/>
        </p:nvSpPr>
        <p:spPr bwMode="auto">
          <a:xfrm>
            <a:off x="6841801" y="2255884"/>
            <a:ext cx="139700" cy="1397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 name="Line 35"/>
          <p:cNvSpPr>
            <a:spLocks noChangeShapeType="1"/>
          </p:cNvSpPr>
          <p:nvPr/>
        </p:nvSpPr>
        <p:spPr bwMode="auto">
          <a:xfrm>
            <a:off x="4077964" y="4587922"/>
            <a:ext cx="3340100" cy="0"/>
          </a:xfrm>
          <a:prstGeom prst="line">
            <a:avLst/>
          </a:prstGeom>
          <a:noFill/>
          <a:ln w="635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Line 36"/>
          <p:cNvSpPr>
            <a:spLocks noChangeShapeType="1"/>
          </p:cNvSpPr>
          <p:nvPr/>
        </p:nvSpPr>
        <p:spPr bwMode="auto">
          <a:xfrm>
            <a:off x="4408164" y="4613322"/>
            <a:ext cx="0" cy="4445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Line 37"/>
          <p:cNvSpPr>
            <a:spLocks noChangeShapeType="1"/>
          </p:cNvSpPr>
          <p:nvPr/>
        </p:nvSpPr>
        <p:spPr bwMode="auto">
          <a:xfrm>
            <a:off x="7151364" y="4600622"/>
            <a:ext cx="0" cy="4445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Text Box 38"/>
          <p:cNvSpPr txBox="1">
            <a:spLocks noChangeArrowheads="1"/>
          </p:cNvSpPr>
          <p:nvPr/>
        </p:nvSpPr>
        <p:spPr bwMode="auto">
          <a:xfrm>
            <a:off x="7198989" y="4146597"/>
            <a:ext cx="2682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t>l</a:t>
            </a:r>
          </a:p>
        </p:txBody>
      </p:sp>
      <p:sp>
        <p:nvSpPr>
          <p:cNvPr id="34" name="Oval 44"/>
          <p:cNvSpPr>
            <a:spLocks noChangeArrowheads="1"/>
          </p:cNvSpPr>
          <p:nvPr/>
        </p:nvSpPr>
        <p:spPr bwMode="auto">
          <a:xfrm>
            <a:off x="5281289" y="4683172"/>
            <a:ext cx="139700" cy="1397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5" name="Freeform 45"/>
          <p:cNvSpPr>
            <a:spLocks/>
          </p:cNvSpPr>
          <p:nvPr/>
        </p:nvSpPr>
        <p:spPr bwMode="auto">
          <a:xfrm>
            <a:off x="4000176" y="3286172"/>
            <a:ext cx="2030413" cy="920750"/>
          </a:xfrm>
          <a:custGeom>
            <a:avLst/>
            <a:gdLst>
              <a:gd name="T0" fmla="*/ 0 w 1234"/>
              <a:gd name="T1" fmla="*/ 436459 h 616"/>
              <a:gd name="T2" fmla="*/ 901674 w 1234"/>
              <a:gd name="T3" fmla="*/ 847509 h 616"/>
              <a:gd name="T4" fmla="*/ 2030413 w 1234"/>
              <a:gd name="T5" fmla="*/ 0 h 616"/>
              <a:gd name="T6" fmla="*/ 0 60000 65536"/>
              <a:gd name="T7" fmla="*/ 0 60000 65536"/>
              <a:gd name="T8" fmla="*/ 0 60000 65536"/>
            </a:gdLst>
            <a:ahLst/>
            <a:cxnLst>
              <a:cxn ang="T6">
                <a:pos x="T0" y="T1"/>
              </a:cxn>
              <a:cxn ang="T7">
                <a:pos x="T2" y="T3"/>
              </a:cxn>
              <a:cxn ang="T8">
                <a:pos x="T4" y="T5"/>
              </a:cxn>
            </a:cxnLst>
            <a:rect l="0" t="0" r="r" b="b"/>
            <a:pathLst>
              <a:path w="1234" h="616">
                <a:moveTo>
                  <a:pt x="0" y="292"/>
                </a:moveTo>
                <a:cubicBezTo>
                  <a:pt x="171" y="454"/>
                  <a:pt x="342" y="616"/>
                  <a:pt x="548" y="567"/>
                </a:cubicBezTo>
                <a:cubicBezTo>
                  <a:pt x="754" y="518"/>
                  <a:pt x="994" y="259"/>
                  <a:pt x="1234" y="0"/>
                </a:cubicBezTo>
              </a:path>
            </a:pathLst>
          </a:custGeom>
          <a:noFill/>
          <a:ln w="254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 name="Freeform 46"/>
          <p:cNvSpPr>
            <a:spLocks/>
          </p:cNvSpPr>
          <p:nvPr/>
        </p:nvSpPr>
        <p:spPr bwMode="auto">
          <a:xfrm>
            <a:off x="6002014" y="3300459"/>
            <a:ext cx="1539875" cy="187325"/>
          </a:xfrm>
          <a:custGeom>
            <a:avLst/>
            <a:gdLst>
              <a:gd name="T0" fmla="*/ 0 w 970"/>
              <a:gd name="T1" fmla="*/ 0 h 118"/>
              <a:gd name="T2" fmla="*/ 958850 w 970"/>
              <a:gd name="T3" fmla="*/ 174625 h 118"/>
              <a:gd name="T4" fmla="*/ 1539875 w 970"/>
              <a:gd name="T5" fmla="*/ 73025 h 118"/>
              <a:gd name="T6" fmla="*/ 0 60000 65536"/>
              <a:gd name="T7" fmla="*/ 0 60000 65536"/>
              <a:gd name="T8" fmla="*/ 0 60000 65536"/>
            </a:gdLst>
            <a:ahLst/>
            <a:cxnLst>
              <a:cxn ang="T6">
                <a:pos x="T0" y="T1"/>
              </a:cxn>
              <a:cxn ang="T7">
                <a:pos x="T2" y="T3"/>
              </a:cxn>
              <a:cxn ang="T8">
                <a:pos x="T4" y="T5"/>
              </a:cxn>
            </a:cxnLst>
            <a:rect l="0" t="0" r="r" b="b"/>
            <a:pathLst>
              <a:path w="970" h="118">
                <a:moveTo>
                  <a:pt x="0" y="0"/>
                </a:moveTo>
                <a:cubicBezTo>
                  <a:pt x="221" y="51"/>
                  <a:pt x="442" y="102"/>
                  <a:pt x="604" y="110"/>
                </a:cubicBezTo>
                <a:cubicBezTo>
                  <a:pt x="766" y="118"/>
                  <a:pt x="868" y="82"/>
                  <a:pt x="970" y="46"/>
                </a:cubicBezTo>
              </a:path>
            </a:pathLst>
          </a:custGeom>
          <a:noFill/>
          <a:ln w="2540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 name="Line 48"/>
          <p:cNvSpPr>
            <a:spLocks noChangeShapeType="1"/>
          </p:cNvSpPr>
          <p:nvPr/>
        </p:nvSpPr>
        <p:spPr bwMode="auto">
          <a:xfrm>
            <a:off x="5174926" y="2236834"/>
            <a:ext cx="855663" cy="1100138"/>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Line 49"/>
          <p:cNvSpPr>
            <a:spLocks noChangeShapeType="1"/>
          </p:cNvSpPr>
          <p:nvPr/>
        </p:nvSpPr>
        <p:spPr bwMode="auto">
          <a:xfrm flipV="1">
            <a:off x="4527226" y="3583034"/>
            <a:ext cx="1676400" cy="1016000"/>
          </a:xfrm>
          <a:prstGeom prst="line">
            <a:avLst/>
          </a:prstGeom>
          <a:noFill/>
          <a:ln w="158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Line 50"/>
          <p:cNvSpPr>
            <a:spLocks noChangeShapeType="1"/>
          </p:cNvSpPr>
          <p:nvPr/>
        </p:nvSpPr>
        <p:spPr bwMode="auto">
          <a:xfrm>
            <a:off x="6229026" y="3583034"/>
            <a:ext cx="2286000" cy="1117600"/>
          </a:xfrm>
          <a:prstGeom prst="line">
            <a:avLst/>
          </a:prstGeom>
          <a:noFill/>
          <a:ln w="158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 name="Line 48"/>
          <p:cNvSpPr>
            <a:spLocks noChangeShapeType="1"/>
          </p:cNvSpPr>
          <p:nvPr/>
        </p:nvSpPr>
        <p:spPr bwMode="auto">
          <a:xfrm>
            <a:off x="5992587" y="3275059"/>
            <a:ext cx="236440" cy="307975"/>
          </a:xfrm>
          <a:prstGeom prst="line">
            <a:avLst/>
          </a:prstGeom>
          <a:noFill/>
          <a:ln w="158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Rectangle 16"/>
          <p:cNvSpPr/>
          <p:nvPr/>
        </p:nvSpPr>
        <p:spPr>
          <a:xfrm>
            <a:off x="686289" y="6424066"/>
            <a:ext cx="4585505" cy="433934"/>
          </a:xfrm>
          <a:prstGeom prst="rect">
            <a:avLst/>
          </a:prstGeom>
          <a:no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a:t>Slide adapted from Allen </a:t>
            </a:r>
            <a:r>
              <a:rPr lang="en-US" sz="1600" dirty="0" err="1"/>
              <a:t>Miu</a:t>
            </a:r>
            <a:r>
              <a:rPr lang="en-US" sz="1600" dirty="0"/>
              <a:t> CSAIL MIT</a:t>
            </a:r>
          </a:p>
        </p:txBody>
      </p:sp>
    </p:spTree>
    <p:extLst>
      <p:ext uri="{BB962C8B-B14F-4D97-AF65-F5344CB8AC3E}">
        <p14:creationId xmlns:p14="http://schemas.microsoft.com/office/powerpoint/2010/main" val="4021217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51152" y="1"/>
            <a:ext cx="9583971" cy="755780"/>
          </a:xfrm>
        </p:spPr>
        <p:txBody>
          <a:bodyPr>
            <a:normAutofit/>
          </a:bodyPr>
          <a:lstStyle/>
          <a:p>
            <a:r>
              <a:rPr lang="en-US" sz="3600" dirty="0"/>
              <a:t>Fortune’s Algorithm: Site Event</a:t>
            </a:r>
          </a:p>
        </p:txBody>
      </p:sp>
      <p:sp>
        <p:nvSpPr>
          <p:cNvPr id="6" name="Rectangle 3"/>
          <p:cNvSpPr txBox="1">
            <a:spLocks noChangeArrowheads="1"/>
          </p:cNvSpPr>
          <p:nvPr/>
        </p:nvSpPr>
        <p:spPr>
          <a:xfrm>
            <a:off x="881743" y="992156"/>
            <a:ext cx="10221686" cy="12446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ct val="30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9pPr>
          </a:lstStyle>
          <a:p>
            <a:r>
              <a:rPr lang="en-US" altLang="en-US" sz="2400" dirty="0">
                <a:sym typeface="Wingdings" panose="05000000000000000000" pitchFamily="2" charset="2"/>
              </a:rPr>
              <a:t>A new arc appears in the beach line when a new site appears</a:t>
            </a:r>
            <a:endParaRPr lang="en-US" altLang="en-US" sz="2300" dirty="0">
              <a:sym typeface="Wingdings" panose="05000000000000000000" pitchFamily="2" charset="2"/>
            </a:endParaRPr>
          </a:p>
        </p:txBody>
      </p:sp>
      <p:sp>
        <p:nvSpPr>
          <p:cNvPr id="17" name="Oval 7"/>
          <p:cNvSpPr>
            <a:spLocks noChangeArrowheads="1"/>
          </p:cNvSpPr>
          <p:nvPr/>
        </p:nvSpPr>
        <p:spPr bwMode="auto">
          <a:xfrm>
            <a:off x="4754629" y="3637009"/>
            <a:ext cx="139700" cy="1397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8" name="Oval 8"/>
          <p:cNvSpPr>
            <a:spLocks noChangeArrowheads="1"/>
          </p:cNvSpPr>
          <p:nvPr/>
        </p:nvSpPr>
        <p:spPr bwMode="auto">
          <a:xfrm>
            <a:off x="6823141" y="2255884"/>
            <a:ext cx="139700" cy="1397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 name="Line 9"/>
          <p:cNvSpPr>
            <a:spLocks noChangeShapeType="1"/>
          </p:cNvSpPr>
          <p:nvPr/>
        </p:nvSpPr>
        <p:spPr bwMode="auto">
          <a:xfrm>
            <a:off x="4059304" y="4773659"/>
            <a:ext cx="3340100" cy="0"/>
          </a:xfrm>
          <a:prstGeom prst="line">
            <a:avLst/>
          </a:prstGeom>
          <a:noFill/>
          <a:ln w="635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10"/>
          <p:cNvSpPr>
            <a:spLocks noChangeShapeType="1"/>
          </p:cNvSpPr>
          <p:nvPr/>
        </p:nvSpPr>
        <p:spPr bwMode="auto">
          <a:xfrm>
            <a:off x="4389504" y="4799059"/>
            <a:ext cx="0" cy="4445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11"/>
          <p:cNvSpPr>
            <a:spLocks noChangeShapeType="1"/>
          </p:cNvSpPr>
          <p:nvPr/>
        </p:nvSpPr>
        <p:spPr bwMode="auto">
          <a:xfrm>
            <a:off x="7132704" y="4786359"/>
            <a:ext cx="0" cy="4445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Text Box 12"/>
          <p:cNvSpPr txBox="1">
            <a:spLocks noChangeArrowheads="1"/>
          </p:cNvSpPr>
          <p:nvPr/>
        </p:nvSpPr>
        <p:spPr bwMode="auto">
          <a:xfrm>
            <a:off x="7180329" y="4146597"/>
            <a:ext cx="2682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t>l</a:t>
            </a:r>
          </a:p>
        </p:txBody>
      </p:sp>
      <p:sp>
        <p:nvSpPr>
          <p:cNvPr id="23" name="Oval 13"/>
          <p:cNvSpPr>
            <a:spLocks noChangeArrowheads="1"/>
          </p:cNvSpPr>
          <p:nvPr/>
        </p:nvSpPr>
        <p:spPr bwMode="auto">
          <a:xfrm>
            <a:off x="5262629" y="4683172"/>
            <a:ext cx="139700" cy="1397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4" name="Freeform 16"/>
          <p:cNvSpPr>
            <a:spLocks/>
          </p:cNvSpPr>
          <p:nvPr/>
        </p:nvSpPr>
        <p:spPr bwMode="auto">
          <a:xfrm>
            <a:off x="3937066" y="3416347"/>
            <a:ext cx="2206625" cy="839787"/>
          </a:xfrm>
          <a:custGeom>
            <a:avLst/>
            <a:gdLst>
              <a:gd name="T0" fmla="*/ 0 w 1390"/>
              <a:gd name="T1" fmla="*/ 465137 h 529"/>
              <a:gd name="T2" fmla="*/ 958850 w 1390"/>
              <a:gd name="T3" fmla="*/ 827087 h 529"/>
              <a:gd name="T4" fmla="*/ 1858963 w 1390"/>
              <a:gd name="T5" fmla="*/ 392112 h 529"/>
              <a:gd name="T6" fmla="*/ 2206625 w 1390"/>
              <a:gd name="T7" fmla="*/ 0 h 5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90" h="529">
                <a:moveTo>
                  <a:pt x="0" y="293"/>
                </a:moveTo>
                <a:cubicBezTo>
                  <a:pt x="204" y="411"/>
                  <a:pt x="409" y="529"/>
                  <a:pt x="604" y="521"/>
                </a:cubicBezTo>
                <a:cubicBezTo>
                  <a:pt x="799" y="513"/>
                  <a:pt x="1040" y="334"/>
                  <a:pt x="1171" y="247"/>
                </a:cubicBezTo>
                <a:cubicBezTo>
                  <a:pt x="1302" y="160"/>
                  <a:pt x="1346" y="80"/>
                  <a:pt x="1390" y="0"/>
                </a:cubicBezTo>
              </a:path>
            </a:pathLst>
          </a:custGeom>
          <a:noFill/>
          <a:ln w="254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Freeform 17"/>
          <p:cNvSpPr>
            <a:spLocks/>
          </p:cNvSpPr>
          <p:nvPr/>
        </p:nvSpPr>
        <p:spPr bwMode="auto">
          <a:xfrm>
            <a:off x="6129404" y="3402059"/>
            <a:ext cx="1465262" cy="149225"/>
          </a:xfrm>
          <a:custGeom>
            <a:avLst/>
            <a:gdLst>
              <a:gd name="T0" fmla="*/ 0 w 923"/>
              <a:gd name="T1" fmla="*/ 0 h 94"/>
              <a:gd name="T2" fmla="*/ 812800 w 923"/>
              <a:gd name="T3" fmla="*/ 144463 h 94"/>
              <a:gd name="T4" fmla="*/ 1465262 w 923"/>
              <a:gd name="T5" fmla="*/ 28575 h 94"/>
              <a:gd name="T6" fmla="*/ 0 60000 65536"/>
              <a:gd name="T7" fmla="*/ 0 60000 65536"/>
              <a:gd name="T8" fmla="*/ 0 60000 65536"/>
            </a:gdLst>
            <a:ahLst/>
            <a:cxnLst>
              <a:cxn ang="T6">
                <a:pos x="T0" y="T1"/>
              </a:cxn>
              <a:cxn ang="T7">
                <a:pos x="T2" y="T3"/>
              </a:cxn>
              <a:cxn ang="T8">
                <a:pos x="T4" y="T5"/>
              </a:cxn>
            </a:cxnLst>
            <a:rect l="0" t="0" r="r" b="b"/>
            <a:pathLst>
              <a:path w="923" h="94">
                <a:moveTo>
                  <a:pt x="0" y="0"/>
                </a:moveTo>
                <a:cubicBezTo>
                  <a:pt x="179" y="44"/>
                  <a:pt x="358" y="88"/>
                  <a:pt x="512" y="91"/>
                </a:cubicBezTo>
                <a:cubicBezTo>
                  <a:pt x="666" y="94"/>
                  <a:pt x="794" y="56"/>
                  <a:pt x="923" y="18"/>
                </a:cubicBezTo>
              </a:path>
            </a:pathLst>
          </a:custGeom>
          <a:noFill/>
          <a:ln w="2540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Line 18"/>
          <p:cNvSpPr>
            <a:spLocks noChangeShapeType="1"/>
          </p:cNvSpPr>
          <p:nvPr/>
        </p:nvSpPr>
        <p:spPr bwMode="auto">
          <a:xfrm flipV="1">
            <a:off x="5330891" y="4098972"/>
            <a:ext cx="0" cy="652462"/>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Line 19"/>
          <p:cNvSpPr>
            <a:spLocks noChangeShapeType="1"/>
          </p:cNvSpPr>
          <p:nvPr/>
        </p:nvSpPr>
        <p:spPr bwMode="auto">
          <a:xfrm>
            <a:off x="5227704" y="2236834"/>
            <a:ext cx="915987" cy="1179513"/>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 name="Line 20"/>
          <p:cNvSpPr>
            <a:spLocks noChangeShapeType="1"/>
          </p:cNvSpPr>
          <p:nvPr/>
        </p:nvSpPr>
        <p:spPr bwMode="auto">
          <a:xfrm flipV="1">
            <a:off x="4580004" y="3583034"/>
            <a:ext cx="1676400" cy="1016000"/>
          </a:xfrm>
          <a:prstGeom prst="line">
            <a:avLst/>
          </a:prstGeom>
          <a:noFill/>
          <a:ln w="158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 name="Line 21"/>
          <p:cNvSpPr>
            <a:spLocks noChangeShapeType="1"/>
          </p:cNvSpPr>
          <p:nvPr/>
        </p:nvSpPr>
        <p:spPr bwMode="auto">
          <a:xfrm>
            <a:off x="6281804" y="3583034"/>
            <a:ext cx="2286000" cy="1117600"/>
          </a:xfrm>
          <a:prstGeom prst="line">
            <a:avLst/>
          </a:prstGeom>
          <a:noFill/>
          <a:ln w="158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 name="Line 19"/>
          <p:cNvSpPr>
            <a:spLocks noChangeShapeType="1"/>
          </p:cNvSpPr>
          <p:nvPr/>
        </p:nvSpPr>
        <p:spPr bwMode="auto">
          <a:xfrm>
            <a:off x="6129404" y="3416347"/>
            <a:ext cx="127000" cy="166687"/>
          </a:xfrm>
          <a:prstGeom prst="line">
            <a:avLst/>
          </a:prstGeom>
          <a:noFill/>
          <a:ln w="158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Rectangle 27"/>
          <p:cNvSpPr/>
          <p:nvPr/>
        </p:nvSpPr>
        <p:spPr>
          <a:xfrm>
            <a:off x="686289" y="6424066"/>
            <a:ext cx="4585505" cy="433934"/>
          </a:xfrm>
          <a:prstGeom prst="rect">
            <a:avLst/>
          </a:prstGeom>
          <a:no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a:t>Slide adapted from Allen </a:t>
            </a:r>
            <a:r>
              <a:rPr lang="en-US" sz="1600" dirty="0" err="1"/>
              <a:t>Miu</a:t>
            </a:r>
            <a:r>
              <a:rPr lang="en-US" sz="1600" dirty="0"/>
              <a:t> CSAIL MIT</a:t>
            </a:r>
          </a:p>
        </p:txBody>
      </p:sp>
    </p:spTree>
    <p:extLst>
      <p:ext uri="{BB962C8B-B14F-4D97-AF65-F5344CB8AC3E}">
        <p14:creationId xmlns:p14="http://schemas.microsoft.com/office/powerpoint/2010/main" val="2686650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51152" y="1"/>
            <a:ext cx="9583971" cy="755780"/>
          </a:xfrm>
        </p:spPr>
        <p:txBody>
          <a:bodyPr>
            <a:normAutofit/>
          </a:bodyPr>
          <a:lstStyle/>
          <a:p>
            <a:r>
              <a:rPr lang="en-US" sz="3600" dirty="0"/>
              <a:t>Fortune’s Algorithm: Site Event</a:t>
            </a:r>
          </a:p>
        </p:txBody>
      </p:sp>
      <p:sp>
        <p:nvSpPr>
          <p:cNvPr id="6" name="Rectangle 3"/>
          <p:cNvSpPr txBox="1">
            <a:spLocks noChangeArrowheads="1"/>
          </p:cNvSpPr>
          <p:nvPr/>
        </p:nvSpPr>
        <p:spPr>
          <a:xfrm>
            <a:off x="881743" y="992156"/>
            <a:ext cx="10221686" cy="12446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ct val="30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9pPr>
          </a:lstStyle>
          <a:p>
            <a:r>
              <a:rPr lang="en-US" altLang="en-US" sz="2400" dirty="0">
                <a:sym typeface="Wingdings" panose="05000000000000000000" pitchFamily="2" charset="2"/>
              </a:rPr>
              <a:t>A new arc appears in the beach line when a new site appears</a:t>
            </a:r>
            <a:endParaRPr lang="en-US" altLang="en-US" sz="2300" dirty="0">
              <a:sym typeface="Wingdings" panose="05000000000000000000" pitchFamily="2" charset="2"/>
            </a:endParaRPr>
          </a:p>
        </p:txBody>
      </p:sp>
      <p:sp>
        <p:nvSpPr>
          <p:cNvPr id="28" name="Freeform 7"/>
          <p:cNvSpPr>
            <a:spLocks/>
          </p:cNvSpPr>
          <p:nvPr/>
        </p:nvSpPr>
        <p:spPr bwMode="auto">
          <a:xfrm>
            <a:off x="4995965" y="3800522"/>
            <a:ext cx="825500" cy="919162"/>
          </a:xfrm>
          <a:custGeom>
            <a:avLst/>
            <a:gdLst>
              <a:gd name="T0" fmla="*/ 0 w 520"/>
              <a:gd name="T1" fmla="*/ 495300 h 579"/>
              <a:gd name="T2" fmla="*/ 368300 w 520"/>
              <a:gd name="T3" fmla="*/ 914400 h 579"/>
              <a:gd name="T4" fmla="*/ 698500 w 520"/>
              <a:gd name="T5" fmla="*/ 469900 h 579"/>
              <a:gd name="T6" fmla="*/ 825500 w 520"/>
              <a:gd name="T7" fmla="*/ 0 h 5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20" h="579">
                <a:moveTo>
                  <a:pt x="0" y="312"/>
                </a:moveTo>
                <a:cubicBezTo>
                  <a:pt x="79" y="445"/>
                  <a:pt x="159" y="579"/>
                  <a:pt x="232" y="576"/>
                </a:cubicBezTo>
                <a:cubicBezTo>
                  <a:pt x="305" y="573"/>
                  <a:pt x="392" y="392"/>
                  <a:pt x="440" y="296"/>
                </a:cubicBezTo>
                <a:cubicBezTo>
                  <a:pt x="488" y="200"/>
                  <a:pt x="504" y="100"/>
                  <a:pt x="520" y="0"/>
                </a:cubicBezTo>
              </a:path>
            </a:pathLst>
          </a:custGeom>
          <a:noFill/>
          <a:ln w="635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Freeform 8"/>
          <p:cNvSpPr>
            <a:spLocks/>
          </p:cNvSpPr>
          <p:nvPr/>
        </p:nvSpPr>
        <p:spPr bwMode="auto">
          <a:xfrm>
            <a:off x="6151665" y="3444922"/>
            <a:ext cx="1270000" cy="90487"/>
          </a:xfrm>
          <a:custGeom>
            <a:avLst/>
            <a:gdLst>
              <a:gd name="T0" fmla="*/ 0 w 800"/>
              <a:gd name="T1" fmla="*/ 12700 h 57"/>
              <a:gd name="T2" fmla="*/ 635000 w 800"/>
              <a:gd name="T3" fmla="*/ 88900 h 57"/>
              <a:gd name="T4" fmla="*/ 1270000 w 800"/>
              <a:gd name="T5" fmla="*/ 0 h 57"/>
              <a:gd name="T6" fmla="*/ 0 60000 65536"/>
              <a:gd name="T7" fmla="*/ 0 60000 65536"/>
              <a:gd name="T8" fmla="*/ 0 60000 65536"/>
            </a:gdLst>
            <a:ahLst/>
            <a:cxnLst>
              <a:cxn ang="T6">
                <a:pos x="T0" y="T1"/>
              </a:cxn>
              <a:cxn ang="T7">
                <a:pos x="T2" y="T3"/>
              </a:cxn>
              <a:cxn ang="T8">
                <a:pos x="T4" y="T5"/>
              </a:cxn>
            </a:cxnLst>
            <a:rect l="0" t="0" r="r" b="b"/>
            <a:pathLst>
              <a:path w="800" h="57">
                <a:moveTo>
                  <a:pt x="0" y="8"/>
                </a:moveTo>
                <a:cubicBezTo>
                  <a:pt x="133" y="32"/>
                  <a:pt x="267" y="57"/>
                  <a:pt x="400" y="56"/>
                </a:cubicBezTo>
                <a:cubicBezTo>
                  <a:pt x="533" y="55"/>
                  <a:pt x="666" y="27"/>
                  <a:pt x="800" y="0"/>
                </a:cubicBezTo>
              </a:path>
            </a:pathLst>
          </a:custGeom>
          <a:noFill/>
          <a:ln w="6350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Freeform 9"/>
          <p:cNvSpPr>
            <a:spLocks/>
          </p:cNvSpPr>
          <p:nvPr/>
        </p:nvSpPr>
        <p:spPr bwMode="auto">
          <a:xfrm>
            <a:off x="4018065" y="3978322"/>
            <a:ext cx="977900" cy="304800"/>
          </a:xfrm>
          <a:custGeom>
            <a:avLst/>
            <a:gdLst>
              <a:gd name="T0" fmla="*/ 0 w 616"/>
              <a:gd name="T1" fmla="*/ 0 h 192"/>
              <a:gd name="T2" fmla="*/ 457200 w 616"/>
              <a:gd name="T3" fmla="*/ 254000 h 192"/>
              <a:gd name="T4" fmla="*/ 977900 w 616"/>
              <a:gd name="T5" fmla="*/ 304800 h 192"/>
              <a:gd name="T6" fmla="*/ 0 60000 65536"/>
              <a:gd name="T7" fmla="*/ 0 60000 65536"/>
              <a:gd name="T8" fmla="*/ 0 60000 65536"/>
            </a:gdLst>
            <a:ahLst/>
            <a:cxnLst>
              <a:cxn ang="T6">
                <a:pos x="T0" y="T1"/>
              </a:cxn>
              <a:cxn ang="T7">
                <a:pos x="T2" y="T3"/>
              </a:cxn>
              <a:cxn ang="T8">
                <a:pos x="T4" y="T5"/>
              </a:cxn>
            </a:cxnLst>
            <a:rect l="0" t="0" r="r" b="b"/>
            <a:pathLst>
              <a:path w="616" h="192">
                <a:moveTo>
                  <a:pt x="0" y="0"/>
                </a:moveTo>
                <a:cubicBezTo>
                  <a:pt x="92" y="64"/>
                  <a:pt x="185" y="128"/>
                  <a:pt x="288" y="160"/>
                </a:cubicBezTo>
                <a:cubicBezTo>
                  <a:pt x="391" y="192"/>
                  <a:pt x="503" y="192"/>
                  <a:pt x="616" y="192"/>
                </a:cubicBezTo>
              </a:path>
            </a:pathLst>
          </a:custGeom>
          <a:noFill/>
          <a:ln w="635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Oval 10"/>
          <p:cNvSpPr>
            <a:spLocks noChangeArrowheads="1"/>
          </p:cNvSpPr>
          <p:nvPr/>
        </p:nvSpPr>
        <p:spPr bwMode="auto">
          <a:xfrm>
            <a:off x="4792765" y="3584622"/>
            <a:ext cx="139700" cy="1397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2" name="Oval 11"/>
          <p:cNvSpPr>
            <a:spLocks noChangeArrowheads="1"/>
          </p:cNvSpPr>
          <p:nvPr/>
        </p:nvSpPr>
        <p:spPr bwMode="auto">
          <a:xfrm>
            <a:off x="6672365" y="2289222"/>
            <a:ext cx="139700" cy="1397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3" name="Oval 12"/>
          <p:cNvSpPr>
            <a:spLocks noChangeArrowheads="1"/>
          </p:cNvSpPr>
          <p:nvPr/>
        </p:nvSpPr>
        <p:spPr bwMode="auto">
          <a:xfrm>
            <a:off x="5275365" y="4524422"/>
            <a:ext cx="139700" cy="1397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4" name="Line 13"/>
          <p:cNvSpPr>
            <a:spLocks noChangeShapeType="1"/>
          </p:cNvSpPr>
          <p:nvPr/>
        </p:nvSpPr>
        <p:spPr bwMode="auto">
          <a:xfrm>
            <a:off x="4081565" y="4740322"/>
            <a:ext cx="3340100" cy="0"/>
          </a:xfrm>
          <a:prstGeom prst="line">
            <a:avLst/>
          </a:prstGeom>
          <a:noFill/>
          <a:ln w="635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 name="Line 14"/>
          <p:cNvSpPr>
            <a:spLocks noChangeShapeType="1"/>
          </p:cNvSpPr>
          <p:nvPr/>
        </p:nvSpPr>
        <p:spPr bwMode="auto">
          <a:xfrm>
            <a:off x="4411765" y="4765722"/>
            <a:ext cx="0" cy="4445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 name="Line 15"/>
          <p:cNvSpPr>
            <a:spLocks noChangeShapeType="1"/>
          </p:cNvSpPr>
          <p:nvPr/>
        </p:nvSpPr>
        <p:spPr bwMode="auto">
          <a:xfrm>
            <a:off x="7154965" y="4753022"/>
            <a:ext cx="0" cy="4445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 name="Text Box 16"/>
          <p:cNvSpPr txBox="1">
            <a:spLocks noChangeArrowheads="1"/>
          </p:cNvSpPr>
          <p:nvPr/>
        </p:nvSpPr>
        <p:spPr bwMode="auto">
          <a:xfrm>
            <a:off x="7202590" y="4298997"/>
            <a:ext cx="268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t>l</a:t>
            </a:r>
          </a:p>
        </p:txBody>
      </p:sp>
      <p:sp>
        <p:nvSpPr>
          <p:cNvPr id="38" name="Freeform 22"/>
          <p:cNvSpPr>
            <a:spLocks/>
          </p:cNvSpPr>
          <p:nvPr/>
        </p:nvSpPr>
        <p:spPr bwMode="auto">
          <a:xfrm>
            <a:off x="5826228" y="3448097"/>
            <a:ext cx="333375" cy="361950"/>
          </a:xfrm>
          <a:custGeom>
            <a:avLst/>
            <a:gdLst>
              <a:gd name="T0" fmla="*/ 0 w 210"/>
              <a:gd name="T1" fmla="*/ 361950 h 228"/>
              <a:gd name="T2" fmla="*/ 174625 w 210"/>
              <a:gd name="T3" fmla="*/ 173038 h 228"/>
              <a:gd name="T4" fmla="*/ 333375 w 210"/>
              <a:gd name="T5" fmla="*/ 0 h 228"/>
              <a:gd name="T6" fmla="*/ 0 60000 65536"/>
              <a:gd name="T7" fmla="*/ 0 60000 65536"/>
              <a:gd name="T8" fmla="*/ 0 60000 65536"/>
            </a:gdLst>
            <a:ahLst/>
            <a:cxnLst>
              <a:cxn ang="T6">
                <a:pos x="T0" y="T1"/>
              </a:cxn>
              <a:cxn ang="T7">
                <a:pos x="T2" y="T3"/>
              </a:cxn>
              <a:cxn ang="T8">
                <a:pos x="T4" y="T5"/>
              </a:cxn>
            </a:cxnLst>
            <a:rect l="0" t="0" r="r" b="b"/>
            <a:pathLst>
              <a:path w="210" h="228">
                <a:moveTo>
                  <a:pt x="0" y="228"/>
                </a:moveTo>
                <a:cubicBezTo>
                  <a:pt x="37" y="187"/>
                  <a:pt x="75" y="147"/>
                  <a:pt x="110" y="109"/>
                </a:cubicBezTo>
                <a:cubicBezTo>
                  <a:pt x="145" y="71"/>
                  <a:pt x="177" y="35"/>
                  <a:pt x="210" y="0"/>
                </a:cubicBezTo>
              </a:path>
            </a:pathLst>
          </a:custGeom>
          <a:noFill/>
          <a:ln w="635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Line 23"/>
          <p:cNvSpPr>
            <a:spLocks noChangeShapeType="1"/>
          </p:cNvSpPr>
          <p:nvPr/>
        </p:nvSpPr>
        <p:spPr bwMode="auto">
          <a:xfrm>
            <a:off x="5202340" y="2236834"/>
            <a:ext cx="957263" cy="1198564"/>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 name="Line 24"/>
          <p:cNvSpPr>
            <a:spLocks noChangeShapeType="1"/>
          </p:cNvSpPr>
          <p:nvPr/>
        </p:nvSpPr>
        <p:spPr bwMode="auto">
          <a:xfrm flipV="1">
            <a:off x="4554640" y="3583034"/>
            <a:ext cx="1676400" cy="1016000"/>
          </a:xfrm>
          <a:prstGeom prst="line">
            <a:avLst/>
          </a:prstGeom>
          <a:noFill/>
          <a:ln w="158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 name="Line 25"/>
          <p:cNvSpPr>
            <a:spLocks noChangeShapeType="1"/>
          </p:cNvSpPr>
          <p:nvPr/>
        </p:nvSpPr>
        <p:spPr bwMode="auto">
          <a:xfrm>
            <a:off x="6256440" y="3583034"/>
            <a:ext cx="2286000" cy="1117600"/>
          </a:xfrm>
          <a:prstGeom prst="line">
            <a:avLst/>
          </a:prstGeom>
          <a:noFill/>
          <a:ln w="158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 name="Line 19"/>
          <p:cNvSpPr>
            <a:spLocks noChangeShapeType="1"/>
          </p:cNvSpPr>
          <p:nvPr/>
        </p:nvSpPr>
        <p:spPr bwMode="auto">
          <a:xfrm>
            <a:off x="6129404" y="3416347"/>
            <a:ext cx="127000" cy="166687"/>
          </a:xfrm>
          <a:prstGeom prst="line">
            <a:avLst/>
          </a:prstGeom>
          <a:noFill/>
          <a:ln w="158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Rectangle 18"/>
          <p:cNvSpPr/>
          <p:nvPr/>
        </p:nvSpPr>
        <p:spPr>
          <a:xfrm>
            <a:off x="686289" y="6424066"/>
            <a:ext cx="4585505" cy="433934"/>
          </a:xfrm>
          <a:prstGeom prst="rect">
            <a:avLst/>
          </a:prstGeom>
          <a:no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a:t>Slide adapted from Allen </a:t>
            </a:r>
            <a:r>
              <a:rPr lang="en-US" sz="1600" dirty="0" err="1"/>
              <a:t>Miu</a:t>
            </a:r>
            <a:r>
              <a:rPr lang="en-US" sz="1600" dirty="0"/>
              <a:t> CSAIL MIT</a:t>
            </a:r>
          </a:p>
        </p:txBody>
      </p:sp>
    </p:spTree>
    <p:extLst>
      <p:ext uri="{BB962C8B-B14F-4D97-AF65-F5344CB8AC3E}">
        <p14:creationId xmlns:p14="http://schemas.microsoft.com/office/powerpoint/2010/main" val="3195329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51152" y="1"/>
            <a:ext cx="9583971" cy="755780"/>
          </a:xfrm>
        </p:spPr>
        <p:txBody>
          <a:bodyPr>
            <a:normAutofit/>
          </a:bodyPr>
          <a:lstStyle/>
          <a:p>
            <a:r>
              <a:rPr lang="en-US" sz="3600" dirty="0"/>
              <a:t>Fortune’s Algorithm: Circle Event</a:t>
            </a:r>
          </a:p>
        </p:txBody>
      </p:sp>
      <p:sp>
        <p:nvSpPr>
          <p:cNvPr id="6" name="Rectangle 3"/>
          <p:cNvSpPr txBox="1">
            <a:spLocks noChangeArrowheads="1"/>
          </p:cNvSpPr>
          <p:nvPr/>
        </p:nvSpPr>
        <p:spPr>
          <a:xfrm>
            <a:off x="881743" y="992156"/>
            <a:ext cx="10221686" cy="12446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ct val="30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9pPr>
          </a:lstStyle>
          <a:p>
            <a:r>
              <a:rPr lang="en-US" altLang="en-US" sz="2300" dirty="0">
                <a:sym typeface="Wingdings" panose="05000000000000000000" pitchFamily="2" charset="2"/>
              </a:rPr>
              <a:t>Arcs flatten out as sweep line moves down, even lead to a </a:t>
            </a:r>
            <a:r>
              <a:rPr lang="en-US" altLang="en-US" sz="2300" dirty="0" err="1">
                <a:sym typeface="Wingdings" panose="05000000000000000000" pitchFamily="2" charset="2"/>
              </a:rPr>
              <a:t>voronoi</a:t>
            </a:r>
            <a:r>
              <a:rPr lang="en-US" altLang="en-US" sz="2300" dirty="0">
                <a:sym typeface="Wingdings" panose="05000000000000000000" pitchFamily="2" charset="2"/>
              </a:rPr>
              <a:t> vertex</a:t>
            </a:r>
          </a:p>
        </p:txBody>
      </p:sp>
      <p:sp>
        <p:nvSpPr>
          <p:cNvPr id="33" name="Line 44"/>
          <p:cNvSpPr>
            <a:spLocks noChangeShapeType="1"/>
          </p:cNvSpPr>
          <p:nvPr/>
        </p:nvSpPr>
        <p:spPr bwMode="auto">
          <a:xfrm>
            <a:off x="3868511" y="5325253"/>
            <a:ext cx="564515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Text Box 45"/>
          <p:cNvSpPr txBox="1">
            <a:spLocks noChangeArrowheads="1"/>
          </p:cNvSpPr>
          <p:nvPr/>
        </p:nvSpPr>
        <p:spPr bwMode="auto">
          <a:xfrm>
            <a:off x="1931761" y="4607703"/>
            <a:ext cx="1630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t>Sweep Line</a:t>
            </a:r>
          </a:p>
        </p:txBody>
      </p:sp>
      <p:sp>
        <p:nvSpPr>
          <p:cNvPr id="35" name="Line 46"/>
          <p:cNvSpPr>
            <a:spLocks noChangeShapeType="1"/>
          </p:cNvSpPr>
          <p:nvPr/>
        </p:nvSpPr>
        <p:spPr bwMode="auto">
          <a:xfrm>
            <a:off x="3376386" y="5079191"/>
            <a:ext cx="0" cy="6096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 name="Line 47"/>
          <p:cNvSpPr>
            <a:spLocks noChangeShapeType="1"/>
          </p:cNvSpPr>
          <p:nvPr/>
        </p:nvSpPr>
        <p:spPr bwMode="auto">
          <a:xfrm flipH="1" flipV="1">
            <a:off x="6527574" y="2999566"/>
            <a:ext cx="74612" cy="2222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 name="Line 48"/>
          <p:cNvSpPr>
            <a:spLocks noChangeShapeType="1"/>
          </p:cNvSpPr>
          <p:nvPr/>
        </p:nvSpPr>
        <p:spPr bwMode="auto">
          <a:xfrm>
            <a:off x="3849461" y="2563003"/>
            <a:ext cx="1555750" cy="9731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Line 49"/>
          <p:cNvSpPr>
            <a:spLocks noChangeShapeType="1"/>
          </p:cNvSpPr>
          <p:nvPr/>
        </p:nvSpPr>
        <p:spPr bwMode="auto">
          <a:xfrm>
            <a:off x="5405211" y="3536141"/>
            <a:ext cx="561975" cy="1155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Line 50"/>
          <p:cNvSpPr>
            <a:spLocks noChangeShapeType="1"/>
          </p:cNvSpPr>
          <p:nvPr/>
        </p:nvSpPr>
        <p:spPr bwMode="auto">
          <a:xfrm flipV="1">
            <a:off x="6486299" y="3231341"/>
            <a:ext cx="109537" cy="14747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 name="Line 51"/>
          <p:cNvSpPr>
            <a:spLocks noChangeShapeType="1"/>
          </p:cNvSpPr>
          <p:nvPr/>
        </p:nvSpPr>
        <p:spPr bwMode="auto">
          <a:xfrm flipV="1">
            <a:off x="5384574" y="2986866"/>
            <a:ext cx="1128712" cy="5286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 name="Line 52"/>
          <p:cNvSpPr>
            <a:spLocks noChangeShapeType="1"/>
          </p:cNvSpPr>
          <p:nvPr/>
        </p:nvSpPr>
        <p:spPr bwMode="auto">
          <a:xfrm>
            <a:off x="6602186" y="3215466"/>
            <a:ext cx="1373188" cy="393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 name="Line 53"/>
          <p:cNvSpPr>
            <a:spLocks noChangeShapeType="1"/>
          </p:cNvSpPr>
          <p:nvPr/>
        </p:nvSpPr>
        <p:spPr bwMode="auto">
          <a:xfrm flipV="1">
            <a:off x="6519636" y="2002616"/>
            <a:ext cx="84138" cy="977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 name="Oval 54"/>
          <p:cNvSpPr>
            <a:spLocks noChangeArrowheads="1"/>
          </p:cNvSpPr>
          <p:nvPr/>
        </p:nvSpPr>
        <p:spPr bwMode="auto">
          <a:xfrm>
            <a:off x="7132411" y="3536141"/>
            <a:ext cx="261938" cy="2682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4" name="Oval 55"/>
          <p:cNvSpPr>
            <a:spLocks noChangeArrowheads="1"/>
          </p:cNvSpPr>
          <p:nvPr/>
        </p:nvSpPr>
        <p:spPr bwMode="auto">
          <a:xfrm>
            <a:off x="7307036" y="3007503"/>
            <a:ext cx="258763" cy="26511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5" name="Oval 56"/>
          <p:cNvSpPr>
            <a:spLocks noChangeArrowheads="1"/>
          </p:cNvSpPr>
          <p:nvPr/>
        </p:nvSpPr>
        <p:spPr bwMode="auto">
          <a:xfrm>
            <a:off x="4973411" y="3804428"/>
            <a:ext cx="258763" cy="2667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75" name="Oval 57"/>
          <p:cNvSpPr>
            <a:spLocks noChangeArrowheads="1"/>
          </p:cNvSpPr>
          <p:nvPr/>
        </p:nvSpPr>
        <p:spPr bwMode="auto">
          <a:xfrm>
            <a:off x="5751286" y="3448828"/>
            <a:ext cx="260350" cy="2682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76" name="Oval 58"/>
          <p:cNvSpPr>
            <a:spLocks noChangeArrowheads="1"/>
          </p:cNvSpPr>
          <p:nvPr/>
        </p:nvSpPr>
        <p:spPr bwMode="auto">
          <a:xfrm>
            <a:off x="5579836" y="2917016"/>
            <a:ext cx="258763" cy="26511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77" name="Text Box 59"/>
          <p:cNvSpPr txBox="1">
            <a:spLocks noChangeArrowheads="1"/>
          </p:cNvSpPr>
          <p:nvPr/>
        </p:nvSpPr>
        <p:spPr bwMode="auto">
          <a:xfrm>
            <a:off x="7605486" y="2567766"/>
            <a:ext cx="392113"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t>p</a:t>
            </a:r>
            <a:r>
              <a:rPr lang="en-US" altLang="en-US" i="1" baseline="-25000"/>
              <a:t>i</a:t>
            </a:r>
            <a:endParaRPr lang="en-US" altLang="en-US" i="1"/>
          </a:p>
        </p:txBody>
      </p:sp>
      <p:sp>
        <p:nvSpPr>
          <p:cNvPr id="78" name="Text Box 60"/>
          <p:cNvSpPr txBox="1">
            <a:spLocks noChangeArrowheads="1"/>
          </p:cNvSpPr>
          <p:nvPr/>
        </p:nvSpPr>
        <p:spPr bwMode="auto">
          <a:xfrm>
            <a:off x="7834086" y="2189941"/>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t>q</a:t>
            </a:r>
          </a:p>
        </p:txBody>
      </p:sp>
      <p:sp>
        <p:nvSpPr>
          <p:cNvPr id="79" name="Oval 61"/>
          <p:cNvSpPr>
            <a:spLocks noChangeArrowheads="1"/>
          </p:cNvSpPr>
          <p:nvPr/>
        </p:nvSpPr>
        <p:spPr bwMode="auto">
          <a:xfrm>
            <a:off x="8146824" y="2253441"/>
            <a:ext cx="198437" cy="2413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0" name="Freeform 62"/>
          <p:cNvSpPr>
            <a:spLocks/>
          </p:cNvSpPr>
          <p:nvPr/>
        </p:nvSpPr>
        <p:spPr bwMode="auto">
          <a:xfrm>
            <a:off x="6519636" y="4139391"/>
            <a:ext cx="1755775" cy="358775"/>
          </a:xfrm>
          <a:custGeom>
            <a:avLst/>
            <a:gdLst>
              <a:gd name="T0" fmla="*/ 0 w 1125"/>
              <a:gd name="T1" fmla="*/ 156262 h 799"/>
              <a:gd name="T2" fmla="*/ 799073 w 1125"/>
              <a:gd name="T3" fmla="*/ 332731 h 799"/>
              <a:gd name="T4" fmla="*/ 1755775 w 1125"/>
              <a:gd name="T5" fmla="*/ 0 h 799"/>
              <a:gd name="T6" fmla="*/ 0 60000 65536"/>
              <a:gd name="T7" fmla="*/ 0 60000 65536"/>
              <a:gd name="T8" fmla="*/ 0 60000 65536"/>
            </a:gdLst>
            <a:ahLst/>
            <a:cxnLst>
              <a:cxn ang="T6">
                <a:pos x="T0" y="T1"/>
              </a:cxn>
              <a:cxn ang="T7">
                <a:pos x="T2" y="T3"/>
              </a:cxn>
              <a:cxn ang="T8">
                <a:pos x="T4" y="T5"/>
              </a:cxn>
            </a:cxnLst>
            <a:rect l="0" t="0" r="r" b="b"/>
            <a:pathLst>
              <a:path w="1125" h="799">
                <a:moveTo>
                  <a:pt x="0" y="348"/>
                </a:moveTo>
                <a:cubicBezTo>
                  <a:pt x="162" y="573"/>
                  <a:pt x="325" y="799"/>
                  <a:pt x="512" y="741"/>
                </a:cubicBezTo>
                <a:cubicBezTo>
                  <a:pt x="699" y="683"/>
                  <a:pt x="912" y="341"/>
                  <a:pt x="1125" y="0"/>
                </a:cubicBezTo>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 name="Freeform 63"/>
          <p:cNvSpPr>
            <a:spLocks/>
          </p:cNvSpPr>
          <p:nvPr/>
        </p:nvSpPr>
        <p:spPr bwMode="auto">
          <a:xfrm>
            <a:off x="3846286" y="4115578"/>
            <a:ext cx="1951038" cy="547688"/>
          </a:xfrm>
          <a:custGeom>
            <a:avLst/>
            <a:gdLst>
              <a:gd name="T0" fmla="*/ 0 w 856"/>
              <a:gd name="T1" fmla="*/ 0 h 514"/>
              <a:gd name="T2" fmla="*/ 1258146 w 856"/>
              <a:gd name="T3" fmla="*/ 507197 h 514"/>
              <a:gd name="T4" fmla="*/ 1951038 w 856"/>
              <a:gd name="T5" fmla="*/ 242943 h 514"/>
              <a:gd name="T6" fmla="*/ 0 60000 65536"/>
              <a:gd name="T7" fmla="*/ 0 60000 65536"/>
              <a:gd name="T8" fmla="*/ 0 60000 65536"/>
            </a:gdLst>
            <a:ahLst/>
            <a:cxnLst>
              <a:cxn ang="T6">
                <a:pos x="T0" y="T1"/>
              </a:cxn>
              <a:cxn ang="T7">
                <a:pos x="T2" y="T3"/>
              </a:cxn>
              <a:cxn ang="T8">
                <a:pos x="T4" y="T5"/>
              </a:cxn>
            </a:cxnLst>
            <a:rect l="0" t="0" r="r" b="b"/>
            <a:pathLst>
              <a:path w="856" h="514">
                <a:moveTo>
                  <a:pt x="0" y="0"/>
                </a:moveTo>
                <a:cubicBezTo>
                  <a:pt x="204" y="219"/>
                  <a:pt x="409" y="438"/>
                  <a:pt x="552" y="476"/>
                </a:cubicBezTo>
                <a:cubicBezTo>
                  <a:pt x="695" y="514"/>
                  <a:pt x="775" y="371"/>
                  <a:pt x="856" y="228"/>
                </a:cubicBezTo>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 name="Freeform 64"/>
          <p:cNvSpPr>
            <a:spLocks/>
          </p:cNvSpPr>
          <p:nvPr/>
        </p:nvSpPr>
        <p:spPr bwMode="auto">
          <a:xfrm>
            <a:off x="5811611" y="4294966"/>
            <a:ext cx="701675" cy="93662"/>
          </a:xfrm>
          <a:custGeom>
            <a:avLst/>
            <a:gdLst>
              <a:gd name="T0" fmla="*/ 0 w 616"/>
              <a:gd name="T1" fmla="*/ 49104 h 206"/>
              <a:gd name="T2" fmla="*/ 378175 w 616"/>
              <a:gd name="T3" fmla="*/ 85478 h 206"/>
              <a:gd name="T4" fmla="*/ 701675 w 616"/>
              <a:gd name="T5" fmla="*/ 0 h 206"/>
              <a:gd name="T6" fmla="*/ 0 60000 65536"/>
              <a:gd name="T7" fmla="*/ 0 60000 65536"/>
              <a:gd name="T8" fmla="*/ 0 60000 65536"/>
            </a:gdLst>
            <a:ahLst/>
            <a:cxnLst>
              <a:cxn ang="T6">
                <a:pos x="T0" y="T1"/>
              </a:cxn>
              <a:cxn ang="T7">
                <a:pos x="T2" y="T3"/>
              </a:cxn>
              <a:cxn ang="T8">
                <a:pos x="T4" y="T5"/>
              </a:cxn>
            </a:cxnLst>
            <a:rect l="0" t="0" r="r" b="b"/>
            <a:pathLst>
              <a:path w="616" h="206">
                <a:moveTo>
                  <a:pt x="0" y="108"/>
                </a:moveTo>
                <a:cubicBezTo>
                  <a:pt x="114" y="157"/>
                  <a:pt x="229" y="206"/>
                  <a:pt x="332" y="188"/>
                </a:cubicBezTo>
                <a:cubicBezTo>
                  <a:pt x="435" y="170"/>
                  <a:pt x="525" y="85"/>
                  <a:pt x="616" y="0"/>
                </a:cubicBezTo>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670677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51152" y="1"/>
            <a:ext cx="9583971" cy="755780"/>
          </a:xfrm>
        </p:spPr>
        <p:txBody>
          <a:bodyPr>
            <a:normAutofit/>
          </a:bodyPr>
          <a:lstStyle/>
          <a:p>
            <a:r>
              <a:rPr lang="en-US" sz="3600" dirty="0"/>
              <a:t>Fortune’s Algorithm: Circle event</a:t>
            </a:r>
          </a:p>
        </p:txBody>
      </p:sp>
      <p:sp>
        <p:nvSpPr>
          <p:cNvPr id="6" name="Rectangle 3"/>
          <p:cNvSpPr txBox="1">
            <a:spLocks noChangeArrowheads="1"/>
          </p:cNvSpPr>
          <p:nvPr/>
        </p:nvSpPr>
        <p:spPr>
          <a:xfrm>
            <a:off x="881743" y="992156"/>
            <a:ext cx="10221686" cy="12446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ct val="30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9pPr>
          </a:lstStyle>
          <a:p>
            <a:r>
              <a:rPr lang="en-US" altLang="en-US" sz="2300" dirty="0">
                <a:sym typeface="Wingdings" panose="05000000000000000000" pitchFamily="2" charset="2"/>
              </a:rPr>
              <a:t>Arcs flatten out as sweep line moves down, even lead to a </a:t>
            </a:r>
            <a:r>
              <a:rPr lang="en-US" altLang="en-US" sz="2300" dirty="0" err="1">
                <a:sym typeface="Wingdings" panose="05000000000000000000" pitchFamily="2" charset="2"/>
              </a:rPr>
              <a:t>voronoi</a:t>
            </a:r>
            <a:r>
              <a:rPr lang="en-US" altLang="en-US" sz="2300" dirty="0">
                <a:sym typeface="Wingdings" panose="05000000000000000000" pitchFamily="2" charset="2"/>
              </a:rPr>
              <a:t> vertex</a:t>
            </a:r>
          </a:p>
        </p:txBody>
      </p:sp>
      <p:sp>
        <p:nvSpPr>
          <p:cNvPr id="60" name="Line 4"/>
          <p:cNvSpPr>
            <a:spLocks noChangeShapeType="1"/>
          </p:cNvSpPr>
          <p:nvPr/>
        </p:nvSpPr>
        <p:spPr bwMode="auto">
          <a:xfrm>
            <a:off x="3610485" y="6553103"/>
            <a:ext cx="564515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 name="Line 6"/>
          <p:cNvSpPr>
            <a:spLocks noChangeShapeType="1"/>
          </p:cNvSpPr>
          <p:nvPr/>
        </p:nvSpPr>
        <p:spPr bwMode="auto">
          <a:xfrm>
            <a:off x="3326355" y="6045103"/>
            <a:ext cx="0" cy="6096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 name="Line 7"/>
          <p:cNvSpPr>
            <a:spLocks noChangeShapeType="1"/>
          </p:cNvSpPr>
          <p:nvPr/>
        </p:nvSpPr>
        <p:spPr bwMode="auto">
          <a:xfrm flipH="1" flipV="1">
            <a:off x="6282248" y="2355753"/>
            <a:ext cx="74612" cy="2222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 name="Line 8"/>
          <p:cNvSpPr>
            <a:spLocks noChangeShapeType="1"/>
          </p:cNvSpPr>
          <p:nvPr/>
        </p:nvSpPr>
        <p:spPr bwMode="auto">
          <a:xfrm>
            <a:off x="3604135" y="1919190"/>
            <a:ext cx="1555750" cy="9731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 name="Line 9"/>
          <p:cNvSpPr>
            <a:spLocks noChangeShapeType="1"/>
          </p:cNvSpPr>
          <p:nvPr/>
        </p:nvSpPr>
        <p:spPr bwMode="auto">
          <a:xfrm>
            <a:off x="5159885" y="2892328"/>
            <a:ext cx="984250" cy="20256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 name="Line 10"/>
          <p:cNvSpPr>
            <a:spLocks noChangeShapeType="1"/>
          </p:cNvSpPr>
          <p:nvPr/>
        </p:nvSpPr>
        <p:spPr bwMode="auto">
          <a:xfrm flipV="1">
            <a:off x="6175885" y="2587528"/>
            <a:ext cx="174625" cy="23606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 name="Line 11"/>
          <p:cNvSpPr>
            <a:spLocks noChangeShapeType="1"/>
          </p:cNvSpPr>
          <p:nvPr/>
        </p:nvSpPr>
        <p:spPr bwMode="auto">
          <a:xfrm flipV="1">
            <a:off x="5139248" y="2343053"/>
            <a:ext cx="1128712" cy="5286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 name="Line 12"/>
          <p:cNvSpPr>
            <a:spLocks noChangeShapeType="1"/>
          </p:cNvSpPr>
          <p:nvPr/>
        </p:nvSpPr>
        <p:spPr bwMode="auto">
          <a:xfrm>
            <a:off x="6356860" y="2571653"/>
            <a:ext cx="1373188" cy="393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 name="Line 13"/>
          <p:cNvSpPr>
            <a:spLocks noChangeShapeType="1"/>
          </p:cNvSpPr>
          <p:nvPr/>
        </p:nvSpPr>
        <p:spPr bwMode="auto">
          <a:xfrm flipV="1">
            <a:off x="6274310" y="1619153"/>
            <a:ext cx="61913" cy="7175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 name="Oval 14"/>
          <p:cNvSpPr>
            <a:spLocks noChangeArrowheads="1"/>
          </p:cNvSpPr>
          <p:nvPr/>
        </p:nvSpPr>
        <p:spPr bwMode="auto">
          <a:xfrm>
            <a:off x="6887085" y="2892328"/>
            <a:ext cx="261938" cy="2682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70" name="Oval 15"/>
          <p:cNvSpPr>
            <a:spLocks noChangeArrowheads="1"/>
          </p:cNvSpPr>
          <p:nvPr/>
        </p:nvSpPr>
        <p:spPr bwMode="auto">
          <a:xfrm>
            <a:off x="7061710" y="2363690"/>
            <a:ext cx="258763" cy="26511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71" name="Oval 16"/>
          <p:cNvSpPr>
            <a:spLocks noChangeArrowheads="1"/>
          </p:cNvSpPr>
          <p:nvPr/>
        </p:nvSpPr>
        <p:spPr bwMode="auto">
          <a:xfrm>
            <a:off x="4728085" y="3160615"/>
            <a:ext cx="258763" cy="2667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72" name="Oval 17"/>
          <p:cNvSpPr>
            <a:spLocks noChangeArrowheads="1"/>
          </p:cNvSpPr>
          <p:nvPr/>
        </p:nvSpPr>
        <p:spPr bwMode="auto">
          <a:xfrm>
            <a:off x="5505960" y="2805015"/>
            <a:ext cx="260350" cy="2682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73" name="Oval 18"/>
          <p:cNvSpPr>
            <a:spLocks noChangeArrowheads="1"/>
          </p:cNvSpPr>
          <p:nvPr/>
        </p:nvSpPr>
        <p:spPr bwMode="auto">
          <a:xfrm>
            <a:off x="5334510" y="2273203"/>
            <a:ext cx="258763" cy="26511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74" name="Text Box 19"/>
          <p:cNvSpPr txBox="1">
            <a:spLocks noChangeArrowheads="1"/>
          </p:cNvSpPr>
          <p:nvPr/>
        </p:nvSpPr>
        <p:spPr bwMode="auto">
          <a:xfrm>
            <a:off x="7360160" y="1923953"/>
            <a:ext cx="392113"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t>p</a:t>
            </a:r>
            <a:r>
              <a:rPr lang="en-US" altLang="en-US" i="1" baseline="-25000"/>
              <a:t>i</a:t>
            </a:r>
            <a:endParaRPr lang="en-US" altLang="en-US" i="1"/>
          </a:p>
        </p:txBody>
      </p:sp>
      <p:sp>
        <p:nvSpPr>
          <p:cNvPr id="83" name="Text Box 20"/>
          <p:cNvSpPr txBox="1">
            <a:spLocks noChangeArrowheads="1"/>
          </p:cNvSpPr>
          <p:nvPr/>
        </p:nvSpPr>
        <p:spPr bwMode="auto">
          <a:xfrm>
            <a:off x="7588760" y="1546128"/>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t>q</a:t>
            </a:r>
          </a:p>
        </p:txBody>
      </p:sp>
      <p:sp>
        <p:nvSpPr>
          <p:cNvPr id="84" name="Oval 21"/>
          <p:cNvSpPr>
            <a:spLocks noChangeArrowheads="1"/>
          </p:cNvSpPr>
          <p:nvPr/>
        </p:nvSpPr>
        <p:spPr bwMode="auto">
          <a:xfrm>
            <a:off x="7901498" y="1609628"/>
            <a:ext cx="198437" cy="2413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5" name="Freeform 22"/>
          <p:cNvSpPr>
            <a:spLocks/>
          </p:cNvSpPr>
          <p:nvPr/>
        </p:nvSpPr>
        <p:spPr bwMode="auto">
          <a:xfrm>
            <a:off x="6179060" y="4887815"/>
            <a:ext cx="2251075" cy="133350"/>
          </a:xfrm>
          <a:custGeom>
            <a:avLst/>
            <a:gdLst>
              <a:gd name="T0" fmla="*/ 0 w 1125"/>
              <a:gd name="T1" fmla="*/ 58080 h 799"/>
              <a:gd name="T2" fmla="*/ 1024489 w 1125"/>
              <a:gd name="T3" fmla="*/ 123670 h 799"/>
              <a:gd name="T4" fmla="*/ 2251075 w 1125"/>
              <a:gd name="T5" fmla="*/ 0 h 799"/>
              <a:gd name="T6" fmla="*/ 0 60000 65536"/>
              <a:gd name="T7" fmla="*/ 0 60000 65536"/>
              <a:gd name="T8" fmla="*/ 0 60000 65536"/>
            </a:gdLst>
            <a:ahLst/>
            <a:cxnLst>
              <a:cxn ang="T6">
                <a:pos x="T0" y="T1"/>
              </a:cxn>
              <a:cxn ang="T7">
                <a:pos x="T2" y="T3"/>
              </a:cxn>
              <a:cxn ang="T8">
                <a:pos x="T4" y="T5"/>
              </a:cxn>
            </a:cxnLst>
            <a:rect l="0" t="0" r="r" b="b"/>
            <a:pathLst>
              <a:path w="1125" h="799">
                <a:moveTo>
                  <a:pt x="0" y="348"/>
                </a:moveTo>
                <a:cubicBezTo>
                  <a:pt x="162" y="573"/>
                  <a:pt x="325" y="799"/>
                  <a:pt x="512" y="741"/>
                </a:cubicBezTo>
                <a:cubicBezTo>
                  <a:pt x="699" y="683"/>
                  <a:pt x="912" y="341"/>
                  <a:pt x="1125" y="0"/>
                </a:cubicBezTo>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 name="Freeform 23"/>
          <p:cNvSpPr>
            <a:spLocks/>
          </p:cNvSpPr>
          <p:nvPr/>
        </p:nvSpPr>
        <p:spPr bwMode="auto">
          <a:xfrm>
            <a:off x="3731135" y="4892578"/>
            <a:ext cx="2465388" cy="112712"/>
          </a:xfrm>
          <a:custGeom>
            <a:avLst/>
            <a:gdLst>
              <a:gd name="T0" fmla="*/ 0 w 856"/>
              <a:gd name="T1" fmla="*/ 0 h 514"/>
              <a:gd name="T2" fmla="*/ 1589830 w 856"/>
              <a:gd name="T3" fmla="*/ 104379 h 514"/>
              <a:gd name="T4" fmla="*/ 2465388 w 856"/>
              <a:gd name="T5" fmla="*/ 49997 h 514"/>
              <a:gd name="T6" fmla="*/ 0 60000 65536"/>
              <a:gd name="T7" fmla="*/ 0 60000 65536"/>
              <a:gd name="T8" fmla="*/ 0 60000 65536"/>
            </a:gdLst>
            <a:ahLst/>
            <a:cxnLst>
              <a:cxn ang="T6">
                <a:pos x="T0" y="T1"/>
              </a:cxn>
              <a:cxn ang="T7">
                <a:pos x="T2" y="T3"/>
              </a:cxn>
              <a:cxn ang="T8">
                <a:pos x="T4" y="T5"/>
              </a:cxn>
            </a:cxnLst>
            <a:rect l="0" t="0" r="r" b="b"/>
            <a:pathLst>
              <a:path w="856" h="514">
                <a:moveTo>
                  <a:pt x="0" y="0"/>
                </a:moveTo>
                <a:cubicBezTo>
                  <a:pt x="204" y="219"/>
                  <a:pt x="409" y="438"/>
                  <a:pt x="552" y="476"/>
                </a:cubicBezTo>
                <a:cubicBezTo>
                  <a:pt x="695" y="514"/>
                  <a:pt x="775" y="371"/>
                  <a:pt x="856" y="228"/>
                </a:cubicBezTo>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 name="Oval 24"/>
          <p:cNvSpPr>
            <a:spLocks noChangeArrowheads="1"/>
          </p:cNvSpPr>
          <p:nvPr/>
        </p:nvSpPr>
        <p:spPr bwMode="auto">
          <a:xfrm>
            <a:off x="4304223" y="2846290"/>
            <a:ext cx="3702050" cy="3702050"/>
          </a:xfrm>
          <a:prstGeom prst="ellipse">
            <a:avLst/>
          </a:prstGeom>
          <a:noFill/>
          <a:ln w="25400">
            <a:solidFill>
              <a:schemeClr val="accent2"/>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nvGrpSpPr>
          <p:cNvPr id="88" name="Group 26"/>
          <p:cNvGrpSpPr>
            <a:grpSpLocks/>
          </p:cNvGrpSpPr>
          <p:nvPr/>
        </p:nvGrpSpPr>
        <p:grpSpPr bwMode="auto">
          <a:xfrm>
            <a:off x="6163185" y="4957665"/>
            <a:ext cx="4071938" cy="1087438"/>
            <a:chOff x="3017" y="3200"/>
            <a:chExt cx="2565" cy="685"/>
          </a:xfrm>
        </p:grpSpPr>
        <p:sp>
          <p:nvSpPr>
            <p:cNvPr id="89" name="Text Box 27"/>
            <p:cNvSpPr txBox="1">
              <a:spLocks noChangeArrowheads="1"/>
            </p:cNvSpPr>
            <p:nvPr/>
          </p:nvSpPr>
          <p:spPr bwMode="auto">
            <a:xfrm>
              <a:off x="3955" y="3558"/>
              <a:ext cx="162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800" b="1">
                  <a:solidFill>
                    <a:srgbClr val="0000FF"/>
                  </a:solidFill>
                </a:rPr>
                <a:t>Voronoi vertex!</a:t>
              </a:r>
            </a:p>
          </p:txBody>
        </p:sp>
        <p:sp>
          <p:nvSpPr>
            <p:cNvPr id="90" name="Line 28"/>
            <p:cNvSpPr>
              <a:spLocks noChangeShapeType="1"/>
            </p:cNvSpPr>
            <p:nvPr/>
          </p:nvSpPr>
          <p:spPr bwMode="auto">
            <a:xfrm flipH="1" flipV="1">
              <a:off x="3017" y="3200"/>
              <a:ext cx="896" cy="475"/>
            </a:xfrm>
            <a:prstGeom prst="line">
              <a:avLst/>
            </a:prstGeom>
            <a:noFill/>
            <a:ln w="127000">
              <a:solidFill>
                <a:srgbClr val="33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91" name="Text Box 45"/>
          <p:cNvSpPr txBox="1">
            <a:spLocks noChangeArrowheads="1"/>
          </p:cNvSpPr>
          <p:nvPr/>
        </p:nvSpPr>
        <p:spPr bwMode="auto">
          <a:xfrm>
            <a:off x="2100772" y="5475317"/>
            <a:ext cx="1630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dirty="0"/>
              <a:t>Sweep Line</a:t>
            </a:r>
          </a:p>
        </p:txBody>
      </p:sp>
    </p:spTree>
    <p:extLst>
      <p:ext uri="{BB962C8B-B14F-4D97-AF65-F5344CB8AC3E}">
        <p14:creationId xmlns:p14="http://schemas.microsoft.com/office/powerpoint/2010/main" val="2337455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51152" y="1"/>
            <a:ext cx="9583971" cy="755780"/>
          </a:xfrm>
        </p:spPr>
        <p:txBody>
          <a:bodyPr>
            <a:normAutofit/>
          </a:bodyPr>
          <a:lstStyle/>
          <a:p>
            <a:r>
              <a:rPr lang="en-US" sz="3600" dirty="0"/>
              <a:t>Fortune’s Algorithm Data Structures</a:t>
            </a:r>
          </a:p>
        </p:txBody>
      </p:sp>
      <p:sp>
        <p:nvSpPr>
          <p:cNvPr id="127" name="Rectangle 126"/>
          <p:cNvSpPr/>
          <p:nvPr/>
        </p:nvSpPr>
        <p:spPr>
          <a:xfrm>
            <a:off x="7681830" y="6424066"/>
            <a:ext cx="4585505" cy="433934"/>
          </a:xfrm>
          <a:prstGeom prst="rect">
            <a:avLst/>
          </a:prstGeom>
          <a:no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a:t>Slide adapted from Allen </a:t>
            </a:r>
            <a:r>
              <a:rPr lang="en-US" sz="1600" dirty="0" err="1"/>
              <a:t>Miu</a:t>
            </a:r>
            <a:r>
              <a:rPr lang="en-US" sz="1600" dirty="0"/>
              <a:t> CSAIL MIT</a:t>
            </a:r>
          </a:p>
        </p:txBody>
      </p:sp>
      <p:sp>
        <p:nvSpPr>
          <p:cNvPr id="39" name="Rectangle 3"/>
          <p:cNvSpPr txBox="1">
            <a:spLocks noChangeArrowheads="1"/>
          </p:cNvSpPr>
          <p:nvPr/>
        </p:nvSpPr>
        <p:spPr>
          <a:xfrm>
            <a:off x="792891" y="1165654"/>
            <a:ext cx="10830697" cy="4114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ct val="30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9pPr>
          </a:lstStyle>
          <a:p>
            <a:r>
              <a:rPr lang="en-US" altLang="en-US" sz="2300" b="1" dirty="0"/>
              <a:t>Current state of the </a:t>
            </a:r>
            <a:r>
              <a:rPr lang="en-US" altLang="en-US" sz="2300" b="1" dirty="0" err="1"/>
              <a:t>Voronoi</a:t>
            </a:r>
            <a:r>
              <a:rPr lang="en-US" altLang="en-US" sz="2300" b="1" dirty="0"/>
              <a:t> diagram</a:t>
            </a:r>
          </a:p>
          <a:p>
            <a:pPr lvl="1"/>
            <a:r>
              <a:rPr lang="en-US" altLang="en-US" sz="2300" dirty="0"/>
              <a:t>Doubly linked list of half-edge, vertex, cell records</a:t>
            </a:r>
          </a:p>
          <a:p>
            <a:r>
              <a:rPr lang="en-US" altLang="en-US" sz="2300" b="1" dirty="0"/>
              <a:t>Current state of the beach line</a:t>
            </a:r>
          </a:p>
          <a:p>
            <a:pPr lvl="1"/>
            <a:r>
              <a:rPr lang="en-US" altLang="en-US" sz="2300" dirty="0"/>
              <a:t>Keep track of break points</a:t>
            </a:r>
          </a:p>
          <a:p>
            <a:pPr lvl="1"/>
            <a:r>
              <a:rPr lang="en-US" altLang="en-US" sz="2300" dirty="0"/>
              <a:t>Keep track of arcs currently on beach line</a:t>
            </a:r>
          </a:p>
          <a:p>
            <a:r>
              <a:rPr lang="en-US" altLang="en-US" sz="2300" b="1" dirty="0"/>
              <a:t>Current state of the sweep line</a:t>
            </a:r>
          </a:p>
          <a:p>
            <a:pPr lvl="1"/>
            <a:r>
              <a:rPr lang="en-US" altLang="en-US" sz="2300" dirty="0"/>
              <a:t>Priority event queue sorted on decreasing y-coordinate</a:t>
            </a:r>
          </a:p>
        </p:txBody>
      </p:sp>
    </p:spTree>
    <p:extLst>
      <p:ext uri="{BB962C8B-B14F-4D97-AF65-F5344CB8AC3E}">
        <p14:creationId xmlns:p14="http://schemas.microsoft.com/office/powerpoint/2010/main" val="385128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9">
                                            <p:txEl>
                                              <p:pRg st="1" end="1"/>
                                            </p:txEl>
                                          </p:spTgt>
                                        </p:tgtEl>
                                        <p:attrNameLst>
                                          <p:attrName>style.visibility</p:attrName>
                                        </p:attrNameLst>
                                      </p:cBhvr>
                                      <p:to>
                                        <p:strVal val="visible"/>
                                      </p:to>
                                    </p:set>
                                    <p:animEffect transition="in" filter="fade">
                                      <p:cBhvr>
                                        <p:cTn id="7" dur="1000"/>
                                        <p:tgtEl>
                                          <p:spTgt spid="39">
                                            <p:txEl>
                                              <p:pRg st="1" end="1"/>
                                            </p:txEl>
                                          </p:spTgt>
                                        </p:tgtEl>
                                      </p:cBhvr>
                                    </p:animEffect>
                                    <p:anim calcmode="lin" valueType="num">
                                      <p:cBhvr>
                                        <p:cTn id="8"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9">
                                            <p:txEl>
                                              <p:pRg st="3" end="3"/>
                                            </p:txEl>
                                          </p:spTgt>
                                        </p:tgtEl>
                                        <p:attrNameLst>
                                          <p:attrName>style.visibility</p:attrName>
                                        </p:attrNameLst>
                                      </p:cBhvr>
                                      <p:to>
                                        <p:strVal val="visible"/>
                                      </p:to>
                                    </p:set>
                                    <p:animEffect transition="in" filter="fade">
                                      <p:cBhvr>
                                        <p:cTn id="14" dur="1000"/>
                                        <p:tgtEl>
                                          <p:spTgt spid="39">
                                            <p:txEl>
                                              <p:pRg st="3" end="3"/>
                                            </p:txEl>
                                          </p:spTgt>
                                        </p:tgtEl>
                                      </p:cBhvr>
                                    </p:animEffect>
                                    <p:anim calcmode="lin" valueType="num">
                                      <p:cBhvr>
                                        <p:cTn id="15"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9">
                                            <p:txEl>
                                              <p:pRg st="3" end="3"/>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9">
                                            <p:txEl>
                                              <p:pRg st="4" end="4"/>
                                            </p:txEl>
                                          </p:spTgt>
                                        </p:tgtEl>
                                        <p:attrNameLst>
                                          <p:attrName>style.visibility</p:attrName>
                                        </p:attrNameLst>
                                      </p:cBhvr>
                                      <p:to>
                                        <p:strVal val="visible"/>
                                      </p:to>
                                    </p:set>
                                    <p:animEffect transition="in" filter="fade">
                                      <p:cBhvr>
                                        <p:cTn id="19" dur="1000"/>
                                        <p:tgtEl>
                                          <p:spTgt spid="39">
                                            <p:txEl>
                                              <p:pRg st="4" end="4"/>
                                            </p:txEl>
                                          </p:spTgt>
                                        </p:tgtEl>
                                      </p:cBhvr>
                                    </p:animEffect>
                                    <p:anim calcmode="lin" valueType="num">
                                      <p:cBhvr>
                                        <p:cTn id="20"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9">
                                            <p:txEl>
                                              <p:pRg st="6" end="6"/>
                                            </p:txEl>
                                          </p:spTgt>
                                        </p:tgtEl>
                                        <p:attrNameLst>
                                          <p:attrName>style.visibility</p:attrName>
                                        </p:attrNameLst>
                                      </p:cBhvr>
                                      <p:to>
                                        <p:strVal val="visible"/>
                                      </p:to>
                                    </p:set>
                                    <p:animEffect transition="in" filter="fade">
                                      <p:cBhvr>
                                        <p:cTn id="26" dur="1000"/>
                                        <p:tgtEl>
                                          <p:spTgt spid="39">
                                            <p:txEl>
                                              <p:pRg st="6" end="6"/>
                                            </p:txEl>
                                          </p:spTgt>
                                        </p:tgtEl>
                                      </p:cBhvr>
                                    </p:animEffect>
                                    <p:anim calcmode="lin" valueType="num">
                                      <p:cBhvr>
                                        <p:cTn id="27" dur="1000" fill="hold"/>
                                        <p:tgtEl>
                                          <p:spTgt spid="39">
                                            <p:txEl>
                                              <p:pRg st="6" end="6"/>
                                            </p:txEl>
                                          </p:spTgt>
                                        </p:tgtEl>
                                        <p:attrNameLst>
                                          <p:attrName>ppt_x</p:attrName>
                                        </p:attrNameLst>
                                      </p:cBhvr>
                                      <p:tavLst>
                                        <p:tav tm="0">
                                          <p:val>
                                            <p:strVal val="#ppt_x"/>
                                          </p:val>
                                        </p:tav>
                                        <p:tav tm="100000">
                                          <p:val>
                                            <p:strVal val="#ppt_x"/>
                                          </p:val>
                                        </p:tav>
                                      </p:tavLst>
                                    </p:anim>
                                    <p:anim calcmode="lin" valueType="num">
                                      <p:cBhvr>
                                        <p:cTn id="28" dur="1000" fill="hold"/>
                                        <p:tgtEl>
                                          <p:spTgt spid="39">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51152" y="1"/>
            <a:ext cx="9583971" cy="755780"/>
          </a:xfrm>
        </p:spPr>
        <p:txBody>
          <a:bodyPr>
            <a:normAutofit/>
          </a:bodyPr>
          <a:lstStyle/>
          <a:p>
            <a:r>
              <a:rPr lang="en-US" sz="3600" dirty="0"/>
              <a:t>Doubly Linked List (D)</a:t>
            </a:r>
          </a:p>
        </p:txBody>
      </p:sp>
      <p:sp>
        <p:nvSpPr>
          <p:cNvPr id="5" name="Rectangle 3"/>
          <p:cNvSpPr txBox="1">
            <a:spLocks noChangeArrowheads="1"/>
          </p:cNvSpPr>
          <p:nvPr/>
        </p:nvSpPr>
        <p:spPr>
          <a:xfrm>
            <a:off x="771267" y="779540"/>
            <a:ext cx="11074744" cy="20041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ct val="30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9pPr>
          </a:lstStyle>
          <a:p>
            <a:r>
              <a:rPr lang="en-US" altLang="en-US" sz="2200" dirty="0"/>
              <a:t>Goal: a simple data structure that allows an algorithm to traverse a </a:t>
            </a:r>
            <a:r>
              <a:rPr lang="en-US" altLang="en-US" sz="2200" dirty="0" err="1"/>
              <a:t>Voronoi</a:t>
            </a:r>
            <a:r>
              <a:rPr lang="en-US" altLang="en-US" sz="2200" dirty="0"/>
              <a:t> diagram’s edges, cells and vertices.</a:t>
            </a:r>
          </a:p>
          <a:p>
            <a:r>
              <a:rPr lang="en-US" altLang="en-US" sz="2000" dirty="0"/>
              <a:t>Divide </a:t>
            </a:r>
            <a:r>
              <a:rPr lang="en-US" altLang="en-US" sz="2000" dirty="0" err="1"/>
              <a:t>voronoi</a:t>
            </a:r>
            <a:r>
              <a:rPr lang="en-US" altLang="en-US" sz="2000" dirty="0"/>
              <a:t> edges into </a:t>
            </a:r>
            <a:r>
              <a:rPr lang="en-US" altLang="en-US" sz="2000" dirty="0" err="1"/>
              <a:t>uni</a:t>
            </a:r>
            <a:r>
              <a:rPr lang="en-US" altLang="en-US" sz="2000" dirty="0"/>
              <a:t>-directional half-edges</a:t>
            </a:r>
          </a:p>
          <a:p>
            <a:r>
              <a:rPr lang="en-US" altLang="en-US" sz="2000" dirty="0"/>
              <a:t>A chain of counter-clockwise half-edges forms a cell</a:t>
            </a:r>
          </a:p>
          <a:p>
            <a:r>
              <a:rPr lang="en-US" altLang="en-US" sz="2000" dirty="0"/>
              <a:t>Define a half-edge’s “twin” to be its opposite half-edge of the same segment</a:t>
            </a:r>
          </a:p>
          <a:p>
            <a:endParaRPr lang="en-US" altLang="en-US" sz="2200" dirty="0"/>
          </a:p>
          <a:p>
            <a:pPr>
              <a:buFontTx/>
              <a:buNone/>
            </a:pPr>
            <a:endParaRPr lang="en-US" altLang="en-US" dirty="0"/>
          </a:p>
        </p:txBody>
      </p:sp>
      <p:sp>
        <p:nvSpPr>
          <p:cNvPr id="6" name="Line 61"/>
          <p:cNvSpPr>
            <a:spLocks noChangeShapeType="1"/>
          </p:cNvSpPr>
          <p:nvPr/>
        </p:nvSpPr>
        <p:spPr bwMode="auto">
          <a:xfrm flipH="1" flipV="1">
            <a:off x="3163629" y="4098803"/>
            <a:ext cx="53975" cy="1889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Line 62"/>
          <p:cNvSpPr>
            <a:spLocks noChangeShapeType="1"/>
          </p:cNvSpPr>
          <p:nvPr/>
        </p:nvSpPr>
        <p:spPr bwMode="auto">
          <a:xfrm>
            <a:off x="2882642" y="4951291"/>
            <a:ext cx="63500" cy="1254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Line 63"/>
          <p:cNvSpPr>
            <a:spLocks noChangeShapeType="1"/>
          </p:cNvSpPr>
          <p:nvPr/>
        </p:nvSpPr>
        <p:spPr bwMode="auto">
          <a:xfrm flipV="1">
            <a:off x="2882642" y="4556003"/>
            <a:ext cx="311150" cy="395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Line 64"/>
          <p:cNvSpPr>
            <a:spLocks noChangeShapeType="1"/>
          </p:cNvSpPr>
          <p:nvPr/>
        </p:nvSpPr>
        <p:spPr bwMode="auto">
          <a:xfrm flipV="1">
            <a:off x="3287454" y="5076703"/>
            <a:ext cx="504825" cy="4111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Line 65"/>
          <p:cNvSpPr>
            <a:spLocks noChangeShapeType="1"/>
          </p:cNvSpPr>
          <p:nvPr/>
        </p:nvSpPr>
        <p:spPr bwMode="auto">
          <a:xfrm flipH="1" flipV="1">
            <a:off x="3792279" y="5021141"/>
            <a:ext cx="0" cy="71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1" name="Group 66"/>
          <p:cNvGrpSpPr>
            <a:grpSpLocks/>
          </p:cNvGrpSpPr>
          <p:nvPr/>
        </p:nvGrpSpPr>
        <p:grpSpPr bwMode="auto">
          <a:xfrm>
            <a:off x="771267" y="3411416"/>
            <a:ext cx="4162425" cy="3378200"/>
            <a:chOff x="1632" y="1089"/>
            <a:chExt cx="3216" cy="2568"/>
          </a:xfrm>
        </p:grpSpPr>
        <p:grpSp>
          <p:nvGrpSpPr>
            <p:cNvPr id="12" name="Group 67"/>
            <p:cNvGrpSpPr>
              <a:grpSpLocks/>
            </p:cNvGrpSpPr>
            <p:nvPr/>
          </p:nvGrpSpPr>
          <p:grpSpPr bwMode="auto">
            <a:xfrm>
              <a:off x="1632" y="1089"/>
              <a:ext cx="3216" cy="2568"/>
              <a:chOff x="1056" y="1134"/>
              <a:chExt cx="3216" cy="2568"/>
            </a:xfrm>
          </p:grpSpPr>
          <p:sp>
            <p:nvSpPr>
              <p:cNvPr id="14" name="Line 68"/>
              <p:cNvSpPr>
                <a:spLocks noChangeShapeType="1"/>
              </p:cNvSpPr>
              <p:nvPr/>
            </p:nvSpPr>
            <p:spPr bwMode="auto">
              <a:xfrm>
                <a:off x="1392" y="1440"/>
                <a:ext cx="864" cy="52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Line 69"/>
              <p:cNvSpPr>
                <a:spLocks noChangeShapeType="1"/>
              </p:cNvSpPr>
              <p:nvPr/>
            </p:nvSpPr>
            <p:spPr bwMode="auto">
              <a:xfrm>
                <a:off x="2256" y="1968"/>
                <a:ext cx="144"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70"/>
              <p:cNvSpPr>
                <a:spLocks noChangeShapeType="1"/>
              </p:cNvSpPr>
              <p:nvPr/>
            </p:nvSpPr>
            <p:spPr bwMode="auto">
              <a:xfrm flipH="1">
                <a:off x="1536" y="2256"/>
                <a:ext cx="864" cy="76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71"/>
              <p:cNvSpPr>
                <a:spLocks noChangeShapeType="1"/>
              </p:cNvSpPr>
              <p:nvPr/>
            </p:nvSpPr>
            <p:spPr bwMode="auto">
              <a:xfrm flipH="1">
                <a:off x="1056" y="3024"/>
                <a:ext cx="48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72"/>
              <p:cNvSpPr>
                <a:spLocks noChangeShapeType="1"/>
              </p:cNvSpPr>
              <p:nvPr/>
            </p:nvSpPr>
            <p:spPr bwMode="auto">
              <a:xfrm flipV="1">
                <a:off x="1536" y="2928"/>
                <a:ext cx="81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73"/>
              <p:cNvSpPr>
                <a:spLocks noChangeShapeType="1"/>
              </p:cNvSpPr>
              <p:nvPr/>
            </p:nvSpPr>
            <p:spPr bwMode="auto">
              <a:xfrm flipV="1">
                <a:off x="2352" y="2400"/>
                <a:ext cx="384" cy="52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74"/>
              <p:cNvSpPr>
                <a:spLocks noChangeShapeType="1"/>
              </p:cNvSpPr>
              <p:nvPr/>
            </p:nvSpPr>
            <p:spPr bwMode="auto">
              <a:xfrm>
                <a:off x="2400" y="2256"/>
                <a:ext cx="28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75"/>
              <p:cNvSpPr>
                <a:spLocks noChangeShapeType="1"/>
              </p:cNvSpPr>
              <p:nvPr/>
            </p:nvSpPr>
            <p:spPr bwMode="auto">
              <a:xfrm>
                <a:off x="2928" y="2004"/>
                <a:ext cx="456" cy="3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Line 76"/>
              <p:cNvSpPr>
                <a:spLocks noChangeShapeType="1"/>
              </p:cNvSpPr>
              <p:nvPr/>
            </p:nvSpPr>
            <p:spPr bwMode="auto">
              <a:xfrm>
                <a:off x="2736" y="2400"/>
                <a:ext cx="264" cy="30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Line 77"/>
              <p:cNvSpPr>
                <a:spLocks noChangeShapeType="1"/>
              </p:cNvSpPr>
              <p:nvPr/>
            </p:nvSpPr>
            <p:spPr bwMode="auto">
              <a:xfrm>
                <a:off x="2352" y="2928"/>
                <a:ext cx="66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78"/>
              <p:cNvSpPr>
                <a:spLocks noChangeShapeType="1"/>
              </p:cNvSpPr>
              <p:nvPr/>
            </p:nvSpPr>
            <p:spPr bwMode="auto">
              <a:xfrm flipH="1" flipV="1">
                <a:off x="3006" y="2712"/>
                <a:ext cx="6" cy="40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Line 79"/>
              <p:cNvSpPr>
                <a:spLocks noChangeShapeType="1"/>
              </p:cNvSpPr>
              <p:nvPr/>
            </p:nvSpPr>
            <p:spPr bwMode="auto">
              <a:xfrm flipV="1">
                <a:off x="2922" y="1782"/>
                <a:ext cx="24" cy="22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Line 80"/>
              <p:cNvSpPr>
                <a:spLocks noChangeShapeType="1"/>
              </p:cNvSpPr>
              <p:nvPr/>
            </p:nvSpPr>
            <p:spPr bwMode="auto">
              <a:xfrm flipV="1">
                <a:off x="2244" y="1650"/>
                <a:ext cx="666" cy="30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Line 81"/>
              <p:cNvSpPr>
                <a:spLocks noChangeShapeType="1"/>
              </p:cNvSpPr>
              <p:nvPr/>
            </p:nvSpPr>
            <p:spPr bwMode="auto">
              <a:xfrm>
                <a:off x="3012" y="3120"/>
                <a:ext cx="354" cy="58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Line 82"/>
              <p:cNvSpPr>
                <a:spLocks noChangeShapeType="1"/>
              </p:cNvSpPr>
              <p:nvPr/>
            </p:nvSpPr>
            <p:spPr bwMode="auto">
              <a:xfrm>
                <a:off x="3396" y="2406"/>
                <a:ext cx="876" cy="72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Line 83"/>
              <p:cNvSpPr>
                <a:spLocks noChangeShapeType="1"/>
              </p:cNvSpPr>
              <p:nvPr/>
            </p:nvSpPr>
            <p:spPr bwMode="auto">
              <a:xfrm>
                <a:off x="2946" y="1794"/>
                <a:ext cx="678"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Line 84"/>
              <p:cNvSpPr>
                <a:spLocks noChangeShapeType="1"/>
              </p:cNvSpPr>
              <p:nvPr/>
            </p:nvSpPr>
            <p:spPr bwMode="auto">
              <a:xfrm flipV="1">
                <a:off x="3390" y="1986"/>
                <a:ext cx="228" cy="3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Line 85"/>
              <p:cNvSpPr>
                <a:spLocks noChangeShapeType="1"/>
              </p:cNvSpPr>
              <p:nvPr/>
            </p:nvSpPr>
            <p:spPr bwMode="auto">
              <a:xfrm flipV="1">
                <a:off x="3618" y="1626"/>
                <a:ext cx="636" cy="3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Line 86"/>
              <p:cNvSpPr>
                <a:spLocks noChangeShapeType="1"/>
              </p:cNvSpPr>
              <p:nvPr/>
            </p:nvSpPr>
            <p:spPr bwMode="auto">
              <a:xfrm flipV="1">
                <a:off x="2910" y="1134"/>
                <a:ext cx="36" cy="5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3" name="Text Box 87"/>
            <p:cNvSpPr txBox="1">
              <a:spLocks noChangeArrowheads="1"/>
            </p:cNvSpPr>
            <p:nvPr/>
          </p:nvSpPr>
          <p:spPr bwMode="auto">
            <a:xfrm>
              <a:off x="3821" y="3153"/>
              <a:ext cx="247" cy="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t>e</a:t>
              </a:r>
              <a:endParaRPr lang="en-US" altLang="en-US" i="1" baseline="-25000"/>
            </a:p>
          </p:txBody>
        </p:sp>
      </p:grpSp>
      <p:sp>
        <p:nvSpPr>
          <p:cNvPr id="33" name="Text Box 88"/>
          <p:cNvSpPr txBox="1">
            <a:spLocks noChangeArrowheads="1"/>
          </p:cNvSpPr>
          <p:nvPr/>
        </p:nvSpPr>
        <p:spPr bwMode="auto">
          <a:xfrm>
            <a:off x="3301742" y="5781553"/>
            <a:ext cx="3190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t>v</a:t>
            </a:r>
          </a:p>
        </p:txBody>
      </p:sp>
      <p:grpSp>
        <p:nvGrpSpPr>
          <p:cNvPr id="34" name="Group 89"/>
          <p:cNvGrpSpPr>
            <a:grpSpLocks/>
          </p:cNvGrpSpPr>
          <p:nvPr/>
        </p:nvGrpSpPr>
        <p:grpSpPr bwMode="auto">
          <a:xfrm>
            <a:off x="1382454" y="4079753"/>
            <a:ext cx="2740025" cy="1989138"/>
            <a:chOff x="2104" y="1597"/>
            <a:chExt cx="2117" cy="1512"/>
          </a:xfrm>
        </p:grpSpPr>
        <p:sp>
          <p:nvSpPr>
            <p:cNvPr id="35" name="Oval 90"/>
            <p:cNvSpPr>
              <a:spLocks noChangeArrowheads="1"/>
            </p:cNvSpPr>
            <p:nvPr/>
          </p:nvSpPr>
          <p:spPr bwMode="auto">
            <a:xfrm>
              <a:off x="3560" y="3053"/>
              <a:ext cx="56" cy="5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6" name="Oval 91"/>
            <p:cNvSpPr>
              <a:spLocks noChangeArrowheads="1"/>
            </p:cNvSpPr>
            <p:nvPr/>
          </p:nvSpPr>
          <p:spPr bwMode="auto">
            <a:xfrm>
              <a:off x="2916" y="2853"/>
              <a:ext cx="56" cy="5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7" name="Oval 92"/>
            <p:cNvSpPr>
              <a:spLocks noChangeArrowheads="1"/>
            </p:cNvSpPr>
            <p:nvPr/>
          </p:nvSpPr>
          <p:spPr bwMode="auto">
            <a:xfrm>
              <a:off x="2104" y="2955"/>
              <a:ext cx="56" cy="5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8" name="Oval 93"/>
            <p:cNvSpPr>
              <a:spLocks noChangeArrowheads="1"/>
            </p:cNvSpPr>
            <p:nvPr/>
          </p:nvSpPr>
          <p:spPr bwMode="auto">
            <a:xfrm>
              <a:off x="2952" y="2187"/>
              <a:ext cx="56" cy="5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0" name="Oval 94"/>
            <p:cNvSpPr>
              <a:spLocks noChangeArrowheads="1"/>
            </p:cNvSpPr>
            <p:nvPr/>
          </p:nvSpPr>
          <p:spPr bwMode="auto">
            <a:xfrm>
              <a:off x="3249" y="2241"/>
              <a:ext cx="56" cy="5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1" name="Oval 95"/>
            <p:cNvSpPr>
              <a:spLocks noChangeArrowheads="1"/>
            </p:cNvSpPr>
            <p:nvPr/>
          </p:nvSpPr>
          <p:spPr bwMode="auto">
            <a:xfrm>
              <a:off x="3291" y="2344"/>
              <a:ext cx="56" cy="5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2" name="Oval 96"/>
            <p:cNvSpPr>
              <a:spLocks noChangeArrowheads="1"/>
            </p:cNvSpPr>
            <p:nvPr/>
          </p:nvSpPr>
          <p:spPr bwMode="auto">
            <a:xfrm>
              <a:off x="3550" y="2644"/>
              <a:ext cx="56" cy="5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3" name="Oval 97"/>
            <p:cNvSpPr>
              <a:spLocks noChangeArrowheads="1"/>
            </p:cNvSpPr>
            <p:nvPr/>
          </p:nvSpPr>
          <p:spPr bwMode="auto">
            <a:xfrm>
              <a:off x="3941" y="2349"/>
              <a:ext cx="56" cy="5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4" name="Oval 98"/>
            <p:cNvSpPr>
              <a:spLocks noChangeArrowheads="1"/>
            </p:cNvSpPr>
            <p:nvPr/>
          </p:nvSpPr>
          <p:spPr bwMode="auto">
            <a:xfrm>
              <a:off x="3938" y="2278"/>
              <a:ext cx="56" cy="5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5" name="Oval 99"/>
            <p:cNvSpPr>
              <a:spLocks noChangeArrowheads="1"/>
            </p:cNvSpPr>
            <p:nvPr/>
          </p:nvSpPr>
          <p:spPr bwMode="auto">
            <a:xfrm>
              <a:off x="3474" y="1944"/>
              <a:ext cx="56" cy="5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6" name="Oval 100"/>
            <p:cNvSpPr>
              <a:spLocks noChangeArrowheads="1"/>
            </p:cNvSpPr>
            <p:nvPr/>
          </p:nvSpPr>
          <p:spPr bwMode="auto">
            <a:xfrm>
              <a:off x="3492" y="1728"/>
              <a:ext cx="56" cy="5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7" name="Oval 101"/>
            <p:cNvSpPr>
              <a:spLocks noChangeArrowheads="1"/>
            </p:cNvSpPr>
            <p:nvPr/>
          </p:nvSpPr>
          <p:spPr bwMode="auto">
            <a:xfrm>
              <a:off x="3455" y="1597"/>
              <a:ext cx="56" cy="5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8" name="Oval 102"/>
            <p:cNvSpPr>
              <a:spLocks noChangeArrowheads="1"/>
            </p:cNvSpPr>
            <p:nvPr/>
          </p:nvSpPr>
          <p:spPr bwMode="auto">
            <a:xfrm>
              <a:off x="2799" y="1899"/>
              <a:ext cx="56" cy="5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9" name="Oval 103"/>
            <p:cNvSpPr>
              <a:spLocks noChangeArrowheads="1"/>
            </p:cNvSpPr>
            <p:nvPr/>
          </p:nvSpPr>
          <p:spPr bwMode="auto">
            <a:xfrm>
              <a:off x="4165" y="1914"/>
              <a:ext cx="56" cy="5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sp>
        <p:nvSpPr>
          <p:cNvPr id="50" name="Oval 104"/>
          <p:cNvSpPr>
            <a:spLocks noChangeArrowheads="1"/>
          </p:cNvSpPr>
          <p:nvPr/>
        </p:nvSpPr>
        <p:spPr bwMode="auto">
          <a:xfrm>
            <a:off x="2573079" y="6087941"/>
            <a:ext cx="187325" cy="18891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1" name="Oval 105"/>
          <p:cNvSpPr>
            <a:spLocks noChangeArrowheads="1"/>
          </p:cNvSpPr>
          <p:nvPr/>
        </p:nvSpPr>
        <p:spPr bwMode="auto">
          <a:xfrm>
            <a:off x="2760404" y="5456116"/>
            <a:ext cx="185738" cy="18891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2" name="Oval 106"/>
          <p:cNvSpPr>
            <a:spLocks noChangeArrowheads="1"/>
          </p:cNvSpPr>
          <p:nvPr/>
        </p:nvSpPr>
        <p:spPr bwMode="auto">
          <a:xfrm>
            <a:off x="3257292" y="4887791"/>
            <a:ext cx="185737" cy="18891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3" name="Oval 107"/>
          <p:cNvSpPr>
            <a:spLocks noChangeArrowheads="1"/>
          </p:cNvSpPr>
          <p:nvPr/>
        </p:nvSpPr>
        <p:spPr bwMode="auto">
          <a:xfrm>
            <a:off x="3692267" y="5392616"/>
            <a:ext cx="185737" cy="18891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4" name="Oval 108"/>
          <p:cNvSpPr>
            <a:spLocks noChangeArrowheads="1"/>
          </p:cNvSpPr>
          <p:nvPr/>
        </p:nvSpPr>
        <p:spPr bwMode="auto">
          <a:xfrm>
            <a:off x="4127242" y="4887791"/>
            <a:ext cx="185737" cy="18891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5" name="Oval 109"/>
          <p:cNvSpPr>
            <a:spLocks noChangeArrowheads="1"/>
          </p:cNvSpPr>
          <p:nvPr/>
        </p:nvSpPr>
        <p:spPr bwMode="auto">
          <a:xfrm>
            <a:off x="3566854" y="4508378"/>
            <a:ext cx="187325" cy="1905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6" name="Oval 110"/>
          <p:cNvSpPr>
            <a:spLocks noChangeArrowheads="1"/>
          </p:cNvSpPr>
          <p:nvPr/>
        </p:nvSpPr>
        <p:spPr bwMode="auto">
          <a:xfrm>
            <a:off x="3692267" y="4130553"/>
            <a:ext cx="185737" cy="18891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7" name="Oval 111"/>
          <p:cNvSpPr>
            <a:spLocks noChangeArrowheads="1"/>
          </p:cNvSpPr>
          <p:nvPr/>
        </p:nvSpPr>
        <p:spPr bwMode="auto">
          <a:xfrm>
            <a:off x="2449254" y="5203703"/>
            <a:ext cx="185738" cy="18891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8" name="Oval 112"/>
          <p:cNvSpPr>
            <a:spLocks noChangeArrowheads="1"/>
          </p:cNvSpPr>
          <p:nvPr/>
        </p:nvSpPr>
        <p:spPr bwMode="auto">
          <a:xfrm>
            <a:off x="2014279" y="4698878"/>
            <a:ext cx="185738" cy="18891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9" name="Oval 113"/>
          <p:cNvSpPr>
            <a:spLocks noChangeArrowheads="1"/>
          </p:cNvSpPr>
          <p:nvPr/>
        </p:nvSpPr>
        <p:spPr bwMode="auto">
          <a:xfrm>
            <a:off x="2573079" y="4446466"/>
            <a:ext cx="187325" cy="18891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60" name="Oval 114"/>
          <p:cNvSpPr>
            <a:spLocks noChangeArrowheads="1"/>
          </p:cNvSpPr>
          <p:nvPr/>
        </p:nvSpPr>
        <p:spPr bwMode="auto">
          <a:xfrm>
            <a:off x="2449254" y="4067053"/>
            <a:ext cx="185738" cy="18891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61" name="Text Box 115"/>
          <p:cNvSpPr txBox="1">
            <a:spLocks noChangeArrowheads="1"/>
          </p:cNvSpPr>
          <p:nvPr/>
        </p:nvSpPr>
        <p:spPr bwMode="auto">
          <a:xfrm>
            <a:off x="1784092" y="5343403"/>
            <a:ext cx="8747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800"/>
              <a:t>Cell(</a:t>
            </a:r>
            <a:r>
              <a:rPr lang="en-US" altLang="en-US" sz="1800" i="1"/>
              <a:t>p</a:t>
            </a:r>
            <a:r>
              <a:rPr lang="en-US" altLang="en-US" sz="1800" i="1" baseline="-25000"/>
              <a:t>i</a:t>
            </a:r>
            <a:r>
              <a:rPr lang="en-US" altLang="en-US" sz="1800"/>
              <a:t>)</a:t>
            </a:r>
            <a:endParaRPr lang="en-US" altLang="en-US" sz="1800" i="1"/>
          </a:p>
        </p:txBody>
      </p:sp>
      <p:grpSp>
        <p:nvGrpSpPr>
          <p:cNvPr id="62" name="Group 59"/>
          <p:cNvGrpSpPr>
            <a:grpSpLocks/>
          </p:cNvGrpSpPr>
          <p:nvPr/>
        </p:nvGrpSpPr>
        <p:grpSpPr bwMode="auto">
          <a:xfrm>
            <a:off x="6615768" y="2814516"/>
            <a:ext cx="4897437" cy="3975100"/>
            <a:chOff x="1341" y="2029"/>
            <a:chExt cx="2622" cy="2128"/>
          </a:xfrm>
        </p:grpSpPr>
        <p:sp>
          <p:nvSpPr>
            <p:cNvPr id="63" name="Line 4"/>
            <p:cNvSpPr>
              <a:spLocks noChangeShapeType="1"/>
            </p:cNvSpPr>
            <p:nvPr/>
          </p:nvSpPr>
          <p:spPr bwMode="auto">
            <a:xfrm flipH="1" flipV="1">
              <a:off x="2848" y="2462"/>
              <a:ext cx="34" cy="11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 name="Line 5"/>
            <p:cNvSpPr>
              <a:spLocks noChangeShapeType="1"/>
            </p:cNvSpPr>
            <p:nvPr/>
          </p:nvSpPr>
          <p:spPr bwMode="auto">
            <a:xfrm>
              <a:off x="2671" y="2999"/>
              <a:ext cx="40" cy="7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 name="Line 6"/>
            <p:cNvSpPr>
              <a:spLocks noChangeShapeType="1"/>
            </p:cNvSpPr>
            <p:nvPr/>
          </p:nvSpPr>
          <p:spPr bwMode="auto">
            <a:xfrm flipV="1">
              <a:off x="2671" y="2750"/>
              <a:ext cx="196" cy="24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 name="Line 7"/>
            <p:cNvSpPr>
              <a:spLocks noChangeShapeType="1"/>
            </p:cNvSpPr>
            <p:nvPr/>
          </p:nvSpPr>
          <p:spPr bwMode="auto">
            <a:xfrm flipV="1">
              <a:off x="2926" y="3078"/>
              <a:ext cx="318" cy="25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 name="Line 8"/>
            <p:cNvSpPr>
              <a:spLocks noChangeShapeType="1"/>
            </p:cNvSpPr>
            <p:nvPr/>
          </p:nvSpPr>
          <p:spPr bwMode="auto">
            <a:xfrm flipH="1" flipV="1">
              <a:off x="3244" y="3043"/>
              <a:ext cx="0"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 name="Line 11"/>
            <p:cNvSpPr>
              <a:spLocks noChangeShapeType="1"/>
            </p:cNvSpPr>
            <p:nvPr/>
          </p:nvSpPr>
          <p:spPr bwMode="auto">
            <a:xfrm>
              <a:off x="1615" y="2283"/>
              <a:ext cx="704" cy="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 name="Line 12"/>
            <p:cNvSpPr>
              <a:spLocks noChangeShapeType="1"/>
            </p:cNvSpPr>
            <p:nvPr/>
          </p:nvSpPr>
          <p:spPr bwMode="auto">
            <a:xfrm>
              <a:off x="2319" y="2720"/>
              <a:ext cx="118" cy="23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 name="Line 13"/>
            <p:cNvSpPr>
              <a:spLocks noChangeShapeType="1"/>
            </p:cNvSpPr>
            <p:nvPr/>
          </p:nvSpPr>
          <p:spPr bwMode="auto">
            <a:xfrm flipH="1">
              <a:off x="1732" y="2959"/>
              <a:ext cx="705" cy="6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 name="Line 14"/>
            <p:cNvSpPr>
              <a:spLocks noChangeShapeType="1"/>
            </p:cNvSpPr>
            <p:nvPr/>
          </p:nvSpPr>
          <p:spPr bwMode="auto">
            <a:xfrm flipH="1">
              <a:off x="1341" y="3595"/>
              <a:ext cx="391" cy="15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 name="Line 15"/>
            <p:cNvSpPr>
              <a:spLocks noChangeShapeType="1"/>
            </p:cNvSpPr>
            <p:nvPr/>
          </p:nvSpPr>
          <p:spPr bwMode="auto">
            <a:xfrm flipV="1">
              <a:off x="1732" y="3516"/>
              <a:ext cx="666" cy="7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 name="Line 16"/>
            <p:cNvSpPr>
              <a:spLocks noChangeShapeType="1"/>
            </p:cNvSpPr>
            <p:nvPr/>
          </p:nvSpPr>
          <p:spPr bwMode="auto">
            <a:xfrm flipV="1">
              <a:off x="2398" y="3078"/>
              <a:ext cx="313" cy="4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 name="Line 17"/>
            <p:cNvSpPr>
              <a:spLocks noChangeShapeType="1"/>
            </p:cNvSpPr>
            <p:nvPr/>
          </p:nvSpPr>
          <p:spPr bwMode="auto">
            <a:xfrm>
              <a:off x="2437" y="2959"/>
              <a:ext cx="235" cy="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 name="Line 18"/>
            <p:cNvSpPr>
              <a:spLocks noChangeShapeType="1"/>
            </p:cNvSpPr>
            <p:nvPr/>
          </p:nvSpPr>
          <p:spPr bwMode="auto">
            <a:xfrm>
              <a:off x="2867" y="2750"/>
              <a:ext cx="372" cy="29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 name="Line 19"/>
            <p:cNvSpPr>
              <a:spLocks noChangeShapeType="1"/>
            </p:cNvSpPr>
            <p:nvPr/>
          </p:nvSpPr>
          <p:spPr bwMode="auto">
            <a:xfrm>
              <a:off x="2711" y="3078"/>
              <a:ext cx="215" cy="2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 name="Line 20"/>
            <p:cNvSpPr>
              <a:spLocks noChangeShapeType="1"/>
            </p:cNvSpPr>
            <p:nvPr/>
          </p:nvSpPr>
          <p:spPr bwMode="auto">
            <a:xfrm>
              <a:off x="2398" y="3516"/>
              <a:ext cx="538" cy="15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 name="Line 21"/>
            <p:cNvSpPr>
              <a:spLocks noChangeShapeType="1"/>
            </p:cNvSpPr>
            <p:nvPr/>
          </p:nvSpPr>
          <p:spPr bwMode="auto">
            <a:xfrm flipH="1" flipV="1">
              <a:off x="2931" y="3337"/>
              <a:ext cx="5" cy="33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 name="Line 22"/>
            <p:cNvSpPr>
              <a:spLocks noChangeShapeType="1"/>
            </p:cNvSpPr>
            <p:nvPr/>
          </p:nvSpPr>
          <p:spPr bwMode="auto">
            <a:xfrm flipV="1">
              <a:off x="2862" y="2566"/>
              <a:ext cx="20" cy="1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 name="Line 23"/>
            <p:cNvSpPr>
              <a:spLocks noChangeShapeType="1"/>
            </p:cNvSpPr>
            <p:nvPr/>
          </p:nvSpPr>
          <p:spPr bwMode="auto">
            <a:xfrm flipV="1">
              <a:off x="2310" y="2457"/>
              <a:ext cx="543" cy="2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 name="Line 24"/>
            <p:cNvSpPr>
              <a:spLocks noChangeShapeType="1"/>
            </p:cNvSpPr>
            <p:nvPr/>
          </p:nvSpPr>
          <p:spPr bwMode="auto">
            <a:xfrm>
              <a:off x="2936" y="3675"/>
              <a:ext cx="288" cy="48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 name="Line 25"/>
            <p:cNvSpPr>
              <a:spLocks noChangeShapeType="1"/>
            </p:cNvSpPr>
            <p:nvPr/>
          </p:nvSpPr>
          <p:spPr bwMode="auto">
            <a:xfrm>
              <a:off x="3249" y="3083"/>
              <a:ext cx="714" cy="59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 name="Line 26"/>
            <p:cNvSpPr>
              <a:spLocks noChangeShapeType="1"/>
            </p:cNvSpPr>
            <p:nvPr/>
          </p:nvSpPr>
          <p:spPr bwMode="auto">
            <a:xfrm>
              <a:off x="2882" y="2576"/>
              <a:ext cx="553" cy="15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 name="Line 27"/>
            <p:cNvSpPr>
              <a:spLocks noChangeShapeType="1"/>
            </p:cNvSpPr>
            <p:nvPr/>
          </p:nvSpPr>
          <p:spPr bwMode="auto">
            <a:xfrm flipV="1">
              <a:off x="3244" y="2735"/>
              <a:ext cx="186" cy="3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 name="Line 28"/>
            <p:cNvSpPr>
              <a:spLocks noChangeShapeType="1"/>
            </p:cNvSpPr>
            <p:nvPr/>
          </p:nvSpPr>
          <p:spPr bwMode="auto">
            <a:xfrm flipV="1">
              <a:off x="3430" y="2437"/>
              <a:ext cx="518" cy="29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 name="Line 29"/>
            <p:cNvSpPr>
              <a:spLocks noChangeShapeType="1"/>
            </p:cNvSpPr>
            <p:nvPr/>
          </p:nvSpPr>
          <p:spPr bwMode="auto">
            <a:xfrm flipV="1">
              <a:off x="2853" y="2029"/>
              <a:ext cx="29" cy="42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 name="Text Box 30"/>
            <p:cNvSpPr txBox="1">
              <a:spLocks noChangeArrowheads="1"/>
            </p:cNvSpPr>
            <p:nvPr/>
          </p:nvSpPr>
          <p:spPr bwMode="auto">
            <a:xfrm>
              <a:off x="3126" y="3739"/>
              <a:ext cx="171"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t>e</a:t>
              </a:r>
              <a:endParaRPr lang="en-US" altLang="en-US" i="1" baseline="-25000"/>
            </a:p>
          </p:txBody>
        </p:sp>
        <p:sp>
          <p:nvSpPr>
            <p:cNvPr id="88" name="Text Box 31"/>
            <p:cNvSpPr txBox="1">
              <a:spLocks noChangeArrowheads="1"/>
            </p:cNvSpPr>
            <p:nvPr/>
          </p:nvSpPr>
          <p:spPr bwMode="auto">
            <a:xfrm>
              <a:off x="2935" y="3522"/>
              <a:ext cx="170"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t>v</a:t>
              </a:r>
            </a:p>
          </p:txBody>
        </p:sp>
        <p:grpSp>
          <p:nvGrpSpPr>
            <p:cNvPr id="89" name="Group 32"/>
            <p:cNvGrpSpPr>
              <a:grpSpLocks/>
            </p:cNvGrpSpPr>
            <p:nvPr/>
          </p:nvGrpSpPr>
          <p:grpSpPr bwMode="auto">
            <a:xfrm>
              <a:off x="1726" y="2450"/>
              <a:ext cx="1726" cy="1253"/>
              <a:chOff x="2104" y="1597"/>
              <a:chExt cx="2117" cy="1512"/>
            </a:xfrm>
          </p:grpSpPr>
          <p:sp>
            <p:nvSpPr>
              <p:cNvPr id="102" name="Oval 33"/>
              <p:cNvSpPr>
                <a:spLocks noChangeArrowheads="1"/>
              </p:cNvSpPr>
              <p:nvPr/>
            </p:nvSpPr>
            <p:spPr bwMode="auto">
              <a:xfrm>
                <a:off x="3560" y="3053"/>
                <a:ext cx="56" cy="5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03" name="Oval 34"/>
              <p:cNvSpPr>
                <a:spLocks noChangeArrowheads="1"/>
              </p:cNvSpPr>
              <p:nvPr/>
            </p:nvSpPr>
            <p:spPr bwMode="auto">
              <a:xfrm>
                <a:off x="2916" y="2853"/>
                <a:ext cx="56" cy="5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04" name="Oval 35"/>
              <p:cNvSpPr>
                <a:spLocks noChangeArrowheads="1"/>
              </p:cNvSpPr>
              <p:nvPr/>
            </p:nvSpPr>
            <p:spPr bwMode="auto">
              <a:xfrm>
                <a:off x="2104" y="2955"/>
                <a:ext cx="56" cy="5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05" name="Oval 36"/>
              <p:cNvSpPr>
                <a:spLocks noChangeArrowheads="1"/>
              </p:cNvSpPr>
              <p:nvPr/>
            </p:nvSpPr>
            <p:spPr bwMode="auto">
              <a:xfrm>
                <a:off x="2952" y="2187"/>
                <a:ext cx="56" cy="5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06" name="Oval 37"/>
              <p:cNvSpPr>
                <a:spLocks noChangeArrowheads="1"/>
              </p:cNvSpPr>
              <p:nvPr/>
            </p:nvSpPr>
            <p:spPr bwMode="auto">
              <a:xfrm>
                <a:off x="3249" y="2241"/>
                <a:ext cx="56" cy="5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07" name="Oval 38"/>
              <p:cNvSpPr>
                <a:spLocks noChangeArrowheads="1"/>
              </p:cNvSpPr>
              <p:nvPr/>
            </p:nvSpPr>
            <p:spPr bwMode="auto">
              <a:xfrm>
                <a:off x="3291" y="2344"/>
                <a:ext cx="56" cy="5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08" name="Oval 39"/>
              <p:cNvSpPr>
                <a:spLocks noChangeArrowheads="1"/>
              </p:cNvSpPr>
              <p:nvPr/>
            </p:nvSpPr>
            <p:spPr bwMode="auto">
              <a:xfrm>
                <a:off x="3550" y="2644"/>
                <a:ext cx="56" cy="5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09" name="Oval 40"/>
              <p:cNvSpPr>
                <a:spLocks noChangeArrowheads="1"/>
              </p:cNvSpPr>
              <p:nvPr/>
            </p:nvSpPr>
            <p:spPr bwMode="auto">
              <a:xfrm>
                <a:off x="3941" y="2349"/>
                <a:ext cx="56" cy="5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10" name="Oval 41"/>
              <p:cNvSpPr>
                <a:spLocks noChangeArrowheads="1"/>
              </p:cNvSpPr>
              <p:nvPr/>
            </p:nvSpPr>
            <p:spPr bwMode="auto">
              <a:xfrm>
                <a:off x="3938" y="2278"/>
                <a:ext cx="56" cy="5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11" name="Oval 42"/>
              <p:cNvSpPr>
                <a:spLocks noChangeArrowheads="1"/>
              </p:cNvSpPr>
              <p:nvPr/>
            </p:nvSpPr>
            <p:spPr bwMode="auto">
              <a:xfrm>
                <a:off x="3474" y="1944"/>
                <a:ext cx="56" cy="5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12" name="Oval 43"/>
              <p:cNvSpPr>
                <a:spLocks noChangeArrowheads="1"/>
              </p:cNvSpPr>
              <p:nvPr/>
            </p:nvSpPr>
            <p:spPr bwMode="auto">
              <a:xfrm>
                <a:off x="3492" y="1728"/>
                <a:ext cx="56" cy="5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13" name="Oval 44"/>
              <p:cNvSpPr>
                <a:spLocks noChangeArrowheads="1"/>
              </p:cNvSpPr>
              <p:nvPr/>
            </p:nvSpPr>
            <p:spPr bwMode="auto">
              <a:xfrm>
                <a:off x="3455" y="1597"/>
                <a:ext cx="56" cy="5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14" name="Oval 45"/>
              <p:cNvSpPr>
                <a:spLocks noChangeArrowheads="1"/>
              </p:cNvSpPr>
              <p:nvPr/>
            </p:nvSpPr>
            <p:spPr bwMode="auto">
              <a:xfrm>
                <a:off x="2799" y="1899"/>
                <a:ext cx="56" cy="5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15" name="Oval 46"/>
              <p:cNvSpPr>
                <a:spLocks noChangeArrowheads="1"/>
              </p:cNvSpPr>
              <p:nvPr/>
            </p:nvSpPr>
            <p:spPr bwMode="auto">
              <a:xfrm>
                <a:off x="4165" y="1914"/>
                <a:ext cx="56" cy="5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sp>
          <p:nvSpPr>
            <p:cNvPr id="90" name="Oval 47"/>
            <p:cNvSpPr>
              <a:spLocks noChangeArrowheads="1"/>
            </p:cNvSpPr>
            <p:nvPr/>
          </p:nvSpPr>
          <p:spPr bwMode="auto">
            <a:xfrm>
              <a:off x="2476" y="3715"/>
              <a:ext cx="118" cy="119"/>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91" name="Oval 48"/>
            <p:cNvSpPr>
              <a:spLocks noChangeArrowheads="1"/>
            </p:cNvSpPr>
            <p:nvPr/>
          </p:nvSpPr>
          <p:spPr bwMode="auto">
            <a:xfrm>
              <a:off x="2594" y="3317"/>
              <a:ext cx="117" cy="119"/>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92" name="Oval 49"/>
            <p:cNvSpPr>
              <a:spLocks noChangeArrowheads="1"/>
            </p:cNvSpPr>
            <p:nvPr/>
          </p:nvSpPr>
          <p:spPr bwMode="auto">
            <a:xfrm>
              <a:off x="2907" y="2959"/>
              <a:ext cx="117" cy="119"/>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93" name="Oval 50"/>
            <p:cNvSpPr>
              <a:spLocks noChangeArrowheads="1"/>
            </p:cNvSpPr>
            <p:nvPr/>
          </p:nvSpPr>
          <p:spPr bwMode="auto">
            <a:xfrm>
              <a:off x="3181" y="3277"/>
              <a:ext cx="117" cy="119"/>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94" name="Oval 51"/>
            <p:cNvSpPr>
              <a:spLocks noChangeArrowheads="1"/>
            </p:cNvSpPr>
            <p:nvPr/>
          </p:nvSpPr>
          <p:spPr bwMode="auto">
            <a:xfrm>
              <a:off x="3455" y="2959"/>
              <a:ext cx="117" cy="119"/>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95" name="Oval 52"/>
            <p:cNvSpPr>
              <a:spLocks noChangeArrowheads="1"/>
            </p:cNvSpPr>
            <p:nvPr/>
          </p:nvSpPr>
          <p:spPr bwMode="auto">
            <a:xfrm>
              <a:off x="3102" y="2720"/>
              <a:ext cx="118" cy="12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96" name="Oval 53"/>
            <p:cNvSpPr>
              <a:spLocks noChangeArrowheads="1"/>
            </p:cNvSpPr>
            <p:nvPr/>
          </p:nvSpPr>
          <p:spPr bwMode="auto">
            <a:xfrm>
              <a:off x="3181" y="2482"/>
              <a:ext cx="117" cy="119"/>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97" name="Oval 54"/>
            <p:cNvSpPr>
              <a:spLocks noChangeArrowheads="1"/>
            </p:cNvSpPr>
            <p:nvPr/>
          </p:nvSpPr>
          <p:spPr bwMode="auto">
            <a:xfrm>
              <a:off x="2398" y="3158"/>
              <a:ext cx="117" cy="119"/>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98" name="Oval 55"/>
            <p:cNvSpPr>
              <a:spLocks noChangeArrowheads="1"/>
            </p:cNvSpPr>
            <p:nvPr/>
          </p:nvSpPr>
          <p:spPr bwMode="auto">
            <a:xfrm>
              <a:off x="2124" y="2840"/>
              <a:ext cx="117" cy="119"/>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99" name="Oval 56"/>
            <p:cNvSpPr>
              <a:spLocks noChangeArrowheads="1"/>
            </p:cNvSpPr>
            <p:nvPr/>
          </p:nvSpPr>
          <p:spPr bwMode="auto">
            <a:xfrm>
              <a:off x="2476" y="2681"/>
              <a:ext cx="118" cy="119"/>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00" name="Oval 57"/>
            <p:cNvSpPr>
              <a:spLocks noChangeArrowheads="1"/>
            </p:cNvSpPr>
            <p:nvPr/>
          </p:nvSpPr>
          <p:spPr bwMode="auto">
            <a:xfrm>
              <a:off x="2398" y="2442"/>
              <a:ext cx="117" cy="119"/>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01" name="Text Box 58"/>
            <p:cNvSpPr txBox="1">
              <a:spLocks noChangeArrowheads="1"/>
            </p:cNvSpPr>
            <p:nvPr/>
          </p:nvSpPr>
          <p:spPr bwMode="auto">
            <a:xfrm>
              <a:off x="1979" y="3246"/>
              <a:ext cx="530" cy="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800"/>
                <a:t>  Cell(</a:t>
              </a:r>
              <a:r>
                <a:rPr lang="en-US" altLang="en-US" sz="1800" i="1"/>
                <a:t>p</a:t>
              </a:r>
              <a:r>
                <a:rPr lang="en-US" altLang="en-US" sz="1800" i="1" baseline="-25000"/>
                <a:t>i</a:t>
              </a:r>
              <a:r>
                <a:rPr lang="en-US" altLang="en-US" sz="1800"/>
                <a:t>)</a:t>
              </a:r>
              <a:endParaRPr lang="en-US" altLang="en-US" sz="1800" i="1"/>
            </a:p>
          </p:txBody>
        </p:sp>
      </p:grpSp>
      <p:sp>
        <p:nvSpPr>
          <p:cNvPr id="116" name="Line 60"/>
          <p:cNvSpPr>
            <a:spLocks noChangeShapeType="1"/>
          </p:cNvSpPr>
          <p:nvPr/>
        </p:nvSpPr>
        <p:spPr bwMode="auto">
          <a:xfrm>
            <a:off x="7242830" y="3289178"/>
            <a:ext cx="1117600" cy="6985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7" name="Line 61"/>
          <p:cNvSpPr>
            <a:spLocks noChangeShapeType="1"/>
          </p:cNvSpPr>
          <p:nvPr/>
        </p:nvSpPr>
        <p:spPr bwMode="auto">
          <a:xfrm flipV="1">
            <a:off x="8423930" y="3593978"/>
            <a:ext cx="914400" cy="4318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 name="Line 62"/>
          <p:cNvSpPr>
            <a:spLocks noChangeShapeType="1"/>
          </p:cNvSpPr>
          <p:nvPr/>
        </p:nvSpPr>
        <p:spPr bwMode="auto">
          <a:xfrm flipV="1">
            <a:off x="9401830" y="2882778"/>
            <a:ext cx="25400" cy="6350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 name="Line 63"/>
          <p:cNvSpPr>
            <a:spLocks noChangeShapeType="1"/>
          </p:cNvSpPr>
          <p:nvPr/>
        </p:nvSpPr>
        <p:spPr bwMode="auto">
          <a:xfrm flipH="1">
            <a:off x="9516130" y="2882778"/>
            <a:ext cx="50800" cy="6604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 name="Line 64"/>
          <p:cNvSpPr>
            <a:spLocks noChangeShapeType="1"/>
          </p:cNvSpPr>
          <p:nvPr/>
        </p:nvSpPr>
        <p:spPr bwMode="auto">
          <a:xfrm>
            <a:off x="9490730" y="3619378"/>
            <a:ext cx="63500" cy="1905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1" name="Line 65"/>
          <p:cNvSpPr>
            <a:spLocks noChangeShapeType="1"/>
          </p:cNvSpPr>
          <p:nvPr/>
        </p:nvSpPr>
        <p:spPr bwMode="auto">
          <a:xfrm>
            <a:off x="9655830" y="3822578"/>
            <a:ext cx="812800" cy="2413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 name="Line 66"/>
          <p:cNvSpPr>
            <a:spLocks noChangeShapeType="1"/>
          </p:cNvSpPr>
          <p:nvPr/>
        </p:nvSpPr>
        <p:spPr bwMode="auto">
          <a:xfrm flipV="1">
            <a:off x="10532130" y="3568578"/>
            <a:ext cx="863600" cy="4699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 name="Line 67"/>
          <p:cNvSpPr>
            <a:spLocks noChangeShapeType="1"/>
          </p:cNvSpPr>
          <p:nvPr/>
        </p:nvSpPr>
        <p:spPr bwMode="auto">
          <a:xfrm flipH="1">
            <a:off x="10608330" y="3670178"/>
            <a:ext cx="863600" cy="4699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 name="Line 68"/>
          <p:cNvSpPr>
            <a:spLocks noChangeShapeType="1"/>
          </p:cNvSpPr>
          <p:nvPr/>
        </p:nvSpPr>
        <p:spPr bwMode="auto">
          <a:xfrm flipH="1">
            <a:off x="10252730" y="4216278"/>
            <a:ext cx="304800" cy="5207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 name="Line 69"/>
          <p:cNvSpPr>
            <a:spLocks noChangeShapeType="1"/>
          </p:cNvSpPr>
          <p:nvPr/>
        </p:nvSpPr>
        <p:spPr bwMode="auto">
          <a:xfrm>
            <a:off x="10316230" y="4825878"/>
            <a:ext cx="1130300" cy="9271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6" name="Line 70"/>
          <p:cNvSpPr>
            <a:spLocks noChangeShapeType="1"/>
          </p:cNvSpPr>
          <p:nvPr/>
        </p:nvSpPr>
        <p:spPr bwMode="auto">
          <a:xfrm flipH="1" flipV="1">
            <a:off x="10189230" y="4914778"/>
            <a:ext cx="1231900" cy="9779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 name="Line 71"/>
          <p:cNvSpPr>
            <a:spLocks noChangeShapeType="1"/>
          </p:cNvSpPr>
          <p:nvPr/>
        </p:nvSpPr>
        <p:spPr bwMode="auto">
          <a:xfrm flipH="1">
            <a:off x="9693930" y="4914778"/>
            <a:ext cx="381000" cy="3429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9" name="Line 72"/>
          <p:cNvSpPr>
            <a:spLocks noChangeShapeType="1"/>
          </p:cNvSpPr>
          <p:nvPr/>
        </p:nvSpPr>
        <p:spPr bwMode="auto">
          <a:xfrm>
            <a:off x="9643130" y="5333878"/>
            <a:ext cx="0" cy="5207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 name="Line 73"/>
          <p:cNvSpPr>
            <a:spLocks noChangeShapeType="1"/>
          </p:cNvSpPr>
          <p:nvPr/>
        </p:nvSpPr>
        <p:spPr bwMode="auto">
          <a:xfrm>
            <a:off x="9719330" y="5968878"/>
            <a:ext cx="431800" cy="7493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1" name="Line 74"/>
          <p:cNvSpPr>
            <a:spLocks noChangeShapeType="1"/>
          </p:cNvSpPr>
          <p:nvPr/>
        </p:nvSpPr>
        <p:spPr bwMode="auto">
          <a:xfrm flipH="1" flipV="1">
            <a:off x="9579630" y="5981578"/>
            <a:ext cx="457200" cy="8001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 name="Line 75"/>
          <p:cNvSpPr>
            <a:spLocks noChangeShapeType="1"/>
          </p:cNvSpPr>
          <p:nvPr/>
        </p:nvSpPr>
        <p:spPr bwMode="auto">
          <a:xfrm flipH="1" flipV="1">
            <a:off x="8652530" y="5664078"/>
            <a:ext cx="850900" cy="2667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 name="Line 76"/>
          <p:cNvSpPr>
            <a:spLocks noChangeShapeType="1"/>
          </p:cNvSpPr>
          <p:nvPr/>
        </p:nvSpPr>
        <p:spPr bwMode="auto">
          <a:xfrm flipH="1">
            <a:off x="7420630" y="5664078"/>
            <a:ext cx="1155700" cy="1397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4" name="Line 77"/>
          <p:cNvSpPr>
            <a:spLocks noChangeShapeType="1"/>
          </p:cNvSpPr>
          <p:nvPr/>
        </p:nvSpPr>
        <p:spPr bwMode="auto">
          <a:xfrm flipH="1">
            <a:off x="6696730" y="5841878"/>
            <a:ext cx="647700" cy="2413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5" name="Line 78"/>
          <p:cNvSpPr>
            <a:spLocks noChangeShapeType="1"/>
          </p:cNvSpPr>
          <p:nvPr/>
        </p:nvSpPr>
        <p:spPr bwMode="auto">
          <a:xfrm flipV="1">
            <a:off x="6645930" y="5664078"/>
            <a:ext cx="647700" cy="2667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6" name="Line 79"/>
          <p:cNvSpPr>
            <a:spLocks noChangeShapeType="1"/>
          </p:cNvSpPr>
          <p:nvPr/>
        </p:nvSpPr>
        <p:spPr bwMode="auto">
          <a:xfrm flipV="1">
            <a:off x="7382530" y="4571878"/>
            <a:ext cx="1193800" cy="10795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7" name="Line 80"/>
          <p:cNvSpPr>
            <a:spLocks noChangeShapeType="1"/>
          </p:cNvSpPr>
          <p:nvPr/>
        </p:nvSpPr>
        <p:spPr bwMode="auto">
          <a:xfrm flipH="1" flipV="1">
            <a:off x="8411230" y="4190878"/>
            <a:ext cx="139700" cy="3175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8" name="Line 81"/>
          <p:cNvSpPr>
            <a:spLocks noChangeShapeType="1"/>
          </p:cNvSpPr>
          <p:nvPr/>
        </p:nvSpPr>
        <p:spPr bwMode="auto">
          <a:xfrm flipH="1" flipV="1">
            <a:off x="7179330" y="3416178"/>
            <a:ext cx="1181100" cy="7366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 name="Line 82"/>
          <p:cNvSpPr>
            <a:spLocks noChangeShapeType="1"/>
          </p:cNvSpPr>
          <p:nvPr/>
        </p:nvSpPr>
        <p:spPr bwMode="auto">
          <a:xfrm>
            <a:off x="8512830" y="4101978"/>
            <a:ext cx="177800" cy="3683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 name="Line 83"/>
          <p:cNvSpPr>
            <a:spLocks noChangeShapeType="1"/>
          </p:cNvSpPr>
          <p:nvPr/>
        </p:nvSpPr>
        <p:spPr bwMode="auto">
          <a:xfrm>
            <a:off x="8741430" y="4508378"/>
            <a:ext cx="342900" cy="508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1" name="Line 84"/>
          <p:cNvSpPr>
            <a:spLocks noChangeShapeType="1"/>
          </p:cNvSpPr>
          <p:nvPr/>
        </p:nvSpPr>
        <p:spPr bwMode="auto">
          <a:xfrm flipV="1">
            <a:off x="9109730" y="4152778"/>
            <a:ext cx="279400" cy="3429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2" name="Line 85"/>
          <p:cNvSpPr>
            <a:spLocks noChangeShapeType="1"/>
          </p:cNvSpPr>
          <p:nvPr/>
        </p:nvSpPr>
        <p:spPr bwMode="auto">
          <a:xfrm flipV="1">
            <a:off x="9401830" y="3886078"/>
            <a:ext cx="25400" cy="2032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 name="Line 86"/>
          <p:cNvSpPr>
            <a:spLocks noChangeShapeType="1"/>
          </p:cNvSpPr>
          <p:nvPr/>
        </p:nvSpPr>
        <p:spPr bwMode="auto">
          <a:xfrm flipH="1" flipV="1">
            <a:off x="9376430" y="3695578"/>
            <a:ext cx="63500" cy="1524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4" name="Line 87"/>
          <p:cNvSpPr>
            <a:spLocks noChangeShapeType="1"/>
          </p:cNvSpPr>
          <p:nvPr/>
        </p:nvSpPr>
        <p:spPr bwMode="auto">
          <a:xfrm flipH="1">
            <a:off x="8550930" y="3733678"/>
            <a:ext cx="774700" cy="3683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5" name="Line 88"/>
          <p:cNvSpPr>
            <a:spLocks noChangeShapeType="1"/>
          </p:cNvSpPr>
          <p:nvPr/>
        </p:nvSpPr>
        <p:spPr bwMode="auto">
          <a:xfrm flipH="1">
            <a:off x="7496830" y="4622678"/>
            <a:ext cx="1193800" cy="10414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6" name="Line 89"/>
          <p:cNvSpPr>
            <a:spLocks noChangeShapeType="1"/>
          </p:cNvSpPr>
          <p:nvPr/>
        </p:nvSpPr>
        <p:spPr bwMode="auto">
          <a:xfrm flipV="1">
            <a:off x="7585730" y="5524378"/>
            <a:ext cx="952500" cy="1270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7" name="Line 90"/>
          <p:cNvSpPr>
            <a:spLocks noChangeShapeType="1"/>
          </p:cNvSpPr>
          <p:nvPr/>
        </p:nvSpPr>
        <p:spPr bwMode="auto">
          <a:xfrm flipV="1">
            <a:off x="8614430" y="4800478"/>
            <a:ext cx="482600" cy="6731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 name="Line 91"/>
          <p:cNvSpPr>
            <a:spLocks noChangeShapeType="1"/>
          </p:cNvSpPr>
          <p:nvPr/>
        </p:nvSpPr>
        <p:spPr bwMode="auto">
          <a:xfrm flipH="1" flipV="1">
            <a:off x="9046230" y="4635378"/>
            <a:ext cx="50800" cy="1143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9" name="Line 92"/>
          <p:cNvSpPr>
            <a:spLocks noChangeShapeType="1"/>
          </p:cNvSpPr>
          <p:nvPr/>
        </p:nvSpPr>
        <p:spPr bwMode="auto">
          <a:xfrm flipH="1" flipV="1">
            <a:off x="8716030" y="4622678"/>
            <a:ext cx="254000" cy="381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0" name="Line 93"/>
          <p:cNvSpPr>
            <a:spLocks noChangeShapeType="1"/>
          </p:cNvSpPr>
          <p:nvPr/>
        </p:nvSpPr>
        <p:spPr bwMode="auto">
          <a:xfrm>
            <a:off x="9173230" y="4622678"/>
            <a:ext cx="50800" cy="1270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 name="Line 94"/>
          <p:cNvSpPr>
            <a:spLocks noChangeShapeType="1"/>
          </p:cNvSpPr>
          <p:nvPr/>
        </p:nvSpPr>
        <p:spPr bwMode="auto">
          <a:xfrm flipH="1">
            <a:off x="9224030" y="4267078"/>
            <a:ext cx="254000" cy="2794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2" name="Line 95"/>
          <p:cNvSpPr>
            <a:spLocks noChangeShapeType="1"/>
          </p:cNvSpPr>
          <p:nvPr/>
        </p:nvSpPr>
        <p:spPr bwMode="auto">
          <a:xfrm flipH="1" flipV="1">
            <a:off x="9566930" y="4292478"/>
            <a:ext cx="520700" cy="4318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 name="Line 96"/>
          <p:cNvSpPr>
            <a:spLocks noChangeShapeType="1"/>
          </p:cNvSpPr>
          <p:nvPr/>
        </p:nvSpPr>
        <p:spPr bwMode="auto">
          <a:xfrm>
            <a:off x="9274830" y="4787778"/>
            <a:ext cx="330200" cy="3937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 name="Line 97"/>
          <p:cNvSpPr>
            <a:spLocks noChangeShapeType="1"/>
          </p:cNvSpPr>
          <p:nvPr/>
        </p:nvSpPr>
        <p:spPr bwMode="auto">
          <a:xfrm flipV="1">
            <a:off x="9655830" y="4762378"/>
            <a:ext cx="419100" cy="3302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5" name="Line 98"/>
          <p:cNvSpPr>
            <a:spLocks noChangeShapeType="1"/>
          </p:cNvSpPr>
          <p:nvPr/>
        </p:nvSpPr>
        <p:spPr bwMode="auto">
          <a:xfrm flipH="1" flipV="1">
            <a:off x="9554230" y="3911478"/>
            <a:ext cx="838200" cy="2286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6" name="Line 99"/>
          <p:cNvSpPr>
            <a:spLocks noChangeShapeType="1"/>
          </p:cNvSpPr>
          <p:nvPr/>
        </p:nvSpPr>
        <p:spPr bwMode="auto">
          <a:xfrm flipH="1">
            <a:off x="9503430" y="3936878"/>
            <a:ext cx="12700" cy="1905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7" name="Line 100"/>
          <p:cNvSpPr>
            <a:spLocks noChangeShapeType="1"/>
          </p:cNvSpPr>
          <p:nvPr/>
        </p:nvSpPr>
        <p:spPr bwMode="auto">
          <a:xfrm>
            <a:off x="9554230" y="4178178"/>
            <a:ext cx="584200" cy="4445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8" name="Line 101"/>
          <p:cNvSpPr>
            <a:spLocks noChangeShapeType="1"/>
          </p:cNvSpPr>
          <p:nvPr/>
        </p:nvSpPr>
        <p:spPr bwMode="auto">
          <a:xfrm flipV="1">
            <a:off x="10163830" y="4216278"/>
            <a:ext cx="190500" cy="3175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9" name="Line 102"/>
          <p:cNvSpPr>
            <a:spLocks noChangeShapeType="1"/>
          </p:cNvSpPr>
          <p:nvPr/>
        </p:nvSpPr>
        <p:spPr bwMode="auto">
          <a:xfrm flipH="1" flipV="1">
            <a:off x="9193868" y="4886203"/>
            <a:ext cx="288925" cy="358775"/>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0" name="Line 103"/>
          <p:cNvSpPr>
            <a:spLocks noChangeShapeType="1"/>
          </p:cNvSpPr>
          <p:nvPr/>
        </p:nvSpPr>
        <p:spPr bwMode="auto">
          <a:xfrm flipH="1">
            <a:off x="8714443" y="4914778"/>
            <a:ext cx="449262" cy="595313"/>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1" name="Line 104"/>
          <p:cNvSpPr>
            <a:spLocks noChangeShapeType="1"/>
          </p:cNvSpPr>
          <p:nvPr/>
        </p:nvSpPr>
        <p:spPr bwMode="auto">
          <a:xfrm>
            <a:off x="8743018" y="5567241"/>
            <a:ext cx="769937" cy="233362"/>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 name="Line 105"/>
          <p:cNvSpPr>
            <a:spLocks noChangeShapeType="1"/>
          </p:cNvSpPr>
          <p:nvPr/>
        </p:nvSpPr>
        <p:spPr bwMode="auto">
          <a:xfrm flipV="1">
            <a:off x="9541530" y="5244978"/>
            <a:ext cx="0" cy="468313"/>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Right Arrow 1"/>
          <p:cNvSpPr/>
          <p:nvPr/>
        </p:nvSpPr>
        <p:spPr>
          <a:xfrm>
            <a:off x="5165124" y="4446466"/>
            <a:ext cx="1664044" cy="477020"/>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312361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2"/>
          <p:cNvSpPr>
            <a:spLocks noGrp="1"/>
          </p:cNvSpPr>
          <p:nvPr>
            <p:ph type="title"/>
          </p:nvPr>
        </p:nvSpPr>
        <p:spPr>
          <a:xfrm>
            <a:off x="653338" y="0"/>
            <a:ext cx="9583971" cy="782595"/>
          </a:xfrm>
        </p:spPr>
        <p:txBody>
          <a:bodyPr>
            <a:normAutofit/>
          </a:bodyPr>
          <a:lstStyle/>
          <a:p>
            <a:r>
              <a:rPr lang="en-US" sz="3600" dirty="0"/>
              <a:t>NAA : Node Arc Area</a:t>
            </a:r>
          </a:p>
        </p:txBody>
      </p:sp>
      <p:sp>
        <p:nvSpPr>
          <p:cNvPr id="7" name="Rectangle 3"/>
          <p:cNvSpPr txBox="1">
            <a:spLocks noChangeArrowheads="1"/>
          </p:cNvSpPr>
          <p:nvPr/>
        </p:nvSpPr>
        <p:spPr>
          <a:xfrm>
            <a:off x="653338" y="1031789"/>
            <a:ext cx="11425881" cy="39603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ct val="30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9pPr>
          </a:lstStyle>
          <a:p>
            <a:pPr>
              <a:spcAft>
                <a:spcPts val="1200"/>
              </a:spcAft>
            </a:pPr>
            <a:r>
              <a:rPr lang="en-US" altLang="en-US" sz="2200" dirty="0"/>
              <a:t>Each directed arc has exactly one start and one end node.</a:t>
            </a:r>
          </a:p>
          <a:p>
            <a:pPr>
              <a:spcAft>
                <a:spcPts val="1200"/>
              </a:spcAft>
            </a:pPr>
            <a:r>
              <a:rPr lang="en-US" altLang="en-US" sz="2200" dirty="0"/>
              <a:t>Each node must be the start node or end node (maybe both) of at least one directed arc.</a:t>
            </a:r>
          </a:p>
          <a:p>
            <a:pPr>
              <a:spcAft>
                <a:spcPts val="1200"/>
              </a:spcAft>
            </a:pPr>
            <a:r>
              <a:rPr lang="en-US" altLang="en-US" sz="2200"/>
              <a:t>Directed </a:t>
            </a:r>
            <a:r>
              <a:rPr lang="en-US" altLang="en-US" sz="2200" dirty="0"/>
              <a:t>arcs may intersect only at their end nodes.</a:t>
            </a:r>
          </a:p>
          <a:p>
            <a:pPr>
              <a:spcAft>
                <a:spcPts val="1200"/>
              </a:spcAft>
            </a:pPr>
            <a:r>
              <a:rPr lang="en-US" altLang="en-US" sz="2200" dirty="0"/>
              <a:t>Each directed arc has exactly one area on its right and one area on its left.</a:t>
            </a:r>
          </a:p>
          <a:p>
            <a:pPr>
              <a:spcAft>
                <a:spcPts val="1200"/>
              </a:spcAft>
            </a:pPr>
            <a:r>
              <a:rPr lang="en-US" altLang="en-US" sz="2200" dirty="0"/>
              <a:t>Each area must be the left area or right area (maybe both) of at least one directed arc.</a:t>
            </a:r>
          </a:p>
          <a:p>
            <a:endParaRPr lang="en-US" altLang="en-US" dirty="0"/>
          </a:p>
        </p:txBody>
      </p:sp>
    </p:spTree>
    <p:extLst>
      <p:ext uri="{BB962C8B-B14F-4D97-AF65-F5344CB8AC3E}">
        <p14:creationId xmlns:p14="http://schemas.microsoft.com/office/powerpoint/2010/main" val="496447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51152" y="1"/>
            <a:ext cx="9583971" cy="755780"/>
          </a:xfrm>
        </p:spPr>
        <p:txBody>
          <a:bodyPr>
            <a:normAutofit/>
          </a:bodyPr>
          <a:lstStyle/>
          <a:p>
            <a:r>
              <a:rPr lang="en-US" sz="3600" dirty="0"/>
              <a:t>Doubly Linked List (D)</a:t>
            </a:r>
          </a:p>
        </p:txBody>
      </p:sp>
      <p:sp>
        <p:nvSpPr>
          <p:cNvPr id="163" name="Rectangle 3"/>
          <p:cNvSpPr txBox="1">
            <a:spLocks noChangeArrowheads="1"/>
          </p:cNvSpPr>
          <p:nvPr/>
        </p:nvSpPr>
        <p:spPr>
          <a:xfrm>
            <a:off x="850556" y="1116227"/>
            <a:ext cx="10781272" cy="47573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ct val="30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9pPr>
          </a:lstStyle>
          <a:p>
            <a:r>
              <a:rPr lang="en-US" altLang="en-US" sz="2200" b="1" dirty="0"/>
              <a:t>Cell Table</a:t>
            </a:r>
          </a:p>
          <a:p>
            <a:pPr lvl="1"/>
            <a:r>
              <a:rPr lang="en-US" altLang="en-US" sz="2200" dirty="0"/>
              <a:t>Cell(</a:t>
            </a:r>
            <a:r>
              <a:rPr lang="en-US" altLang="en-US" sz="2200" i="1" dirty="0"/>
              <a:t>p</a:t>
            </a:r>
            <a:r>
              <a:rPr lang="en-US" altLang="en-US" sz="2200" i="1" baseline="-25000" dirty="0"/>
              <a:t>i</a:t>
            </a:r>
            <a:r>
              <a:rPr lang="en-US" altLang="en-US" sz="2200" dirty="0"/>
              <a:t>) : pointer to any incident half-edge</a:t>
            </a:r>
          </a:p>
          <a:p>
            <a:pPr marL="457200" lvl="1" indent="0">
              <a:buNone/>
            </a:pPr>
            <a:endParaRPr lang="en-US" altLang="en-US" sz="2200" dirty="0"/>
          </a:p>
          <a:p>
            <a:r>
              <a:rPr lang="en-US" altLang="en-US" sz="2200" b="1" dirty="0"/>
              <a:t>Vertex Table</a:t>
            </a:r>
          </a:p>
          <a:p>
            <a:pPr lvl="1"/>
            <a:r>
              <a:rPr lang="en-US" altLang="en-US" sz="2200" i="1" dirty="0"/>
              <a:t>v</a:t>
            </a:r>
            <a:r>
              <a:rPr lang="en-US" altLang="en-US" sz="2200" i="1" baseline="-25000" dirty="0"/>
              <a:t>i </a:t>
            </a:r>
            <a:r>
              <a:rPr lang="en-US" altLang="en-US" sz="2200" dirty="0"/>
              <a:t>: list of pointers to all incident half-edges</a:t>
            </a:r>
          </a:p>
          <a:p>
            <a:pPr marL="457200" lvl="1" indent="0">
              <a:buNone/>
            </a:pPr>
            <a:endParaRPr lang="en-US" altLang="en-US" sz="2200" i="1" dirty="0"/>
          </a:p>
          <a:p>
            <a:r>
              <a:rPr lang="en-US" altLang="en-US" sz="2200" b="1" dirty="0"/>
              <a:t>Doubly Linked-List of half-edges; each has:</a:t>
            </a:r>
          </a:p>
          <a:p>
            <a:pPr lvl="1"/>
            <a:r>
              <a:rPr lang="en-US" altLang="en-US" sz="2200" dirty="0"/>
              <a:t>Pointer to Cell Table entry</a:t>
            </a:r>
          </a:p>
          <a:p>
            <a:pPr lvl="1"/>
            <a:r>
              <a:rPr lang="en-US" altLang="en-US" sz="2200" dirty="0"/>
              <a:t>Pointers to start/end vertices of half-edge</a:t>
            </a:r>
          </a:p>
          <a:p>
            <a:pPr lvl="1"/>
            <a:r>
              <a:rPr lang="en-US" altLang="en-US" sz="2200" dirty="0"/>
              <a:t>Pointers to previous/next half-edges in the CCW chain</a:t>
            </a:r>
          </a:p>
          <a:p>
            <a:pPr lvl="1"/>
            <a:r>
              <a:rPr lang="en-US" altLang="en-US" sz="2200" dirty="0"/>
              <a:t>Pointer to twin half-edge</a:t>
            </a:r>
          </a:p>
        </p:txBody>
      </p:sp>
    </p:spTree>
    <p:extLst>
      <p:ext uri="{BB962C8B-B14F-4D97-AF65-F5344CB8AC3E}">
        <p14:creationId xmlns:p14="http://schemas.microsoft.com/office/powerpoint/2010/main" val="3118189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51152" y="1"/>
            <a:ext cx="9583971" cy="755780"/>
          </a:xfrm>
        </p:spPr>
        <p:txBody>
          <a:bodyPr>
            <a:normAutofit/>
          </a:bodyPr>
          <a:lstStyle/>
          <a:p>
            <a:r>
              <a:rPr lang="en-US" sz="3600" dirty="0"/>
              <a:t>Balanced Binary Tree</a:t>
            </a:r>
          </a:p>
        </p:txBody>
      </p:sp>
      <p:sp>
        <p:nvSpPr>
          <p:cNvPr id="6" name="Rectangle 3"/>
          <p:cNvSpPr txBox="1">
            <a:spLocks noChangeArrowheads="1"/>
          </p:cNvSpPr>
          <p:nvPr/>
        </p:nvSpPr>
        <p:spPr>
          <a:xfrm>
            <a:off x="742949" y="877888"/>
            <a:ext cx="10880639" cy="4114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ct val="30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9pPr>
          </a:lstStyle>
          <a:p>
            <a:r>
              <a:rPr lang="en-US" altLang="en-US" sz="2200" b="1" dirty="0">
                <a:solidFill>
                  <a:srgbClr val="7030A0"/>
                </a:solidFill>
              </a:rPr>
              <a:t>Internal nodes represent break points between two arcs</a:t>
            </a:r>
          </a:p>
          <a:p>
            <a:pPr lvl="1"/>
            <a:r>
              <a:rPr lang="en-US" altLang="en-US" sz="2200" dirty="0"/>
              <a:t>Also contains a pointer to the record of the </a:t>
            </a:r>
            <a:r>
              <a:rPr lang="en-US" altLang="en-US" sz="2200" dirty="0" err="1"/>
              <a:t>voronoi</a:t>
            </a:r>
            <a:r>
              <a:rPr lang="en-US" altLang="en-US" sz="2200" dirty="0"/>
              <a:t> edge being traced</a:t>
            </a:r>
          </a:p>
          <a:p>
            <a:r>
              <a:rPr lang="en-US" altLang="en-US" sz="2200" b="1" dirty="0">
                <a:solidFill>
                  <a:srgbClr val="7030A0"/>
                </a:solidFill>
              </a:rPr>
              <a:t>Leaf nodes represent arcs.</a:t>
            </a:r>
          </a:p>
          <a:p>
            <a:r>
              <a:rPr lang="en-US" altLang="en-US" sz="2200" b="1" dirty="0">
                <a:solidFill>
                  <a:srgbClr val="7030A0"/>
                </a:solidFill>
              </a:rPr>
              <a:t>Each arc is in turn represented by the site that generated it</a:t>
            </a:r>
          </a:p>
          <a:p>
            <a:pPr lvl="1"/>
            <a:r>
              <a:rPr lang="en-US" altLang="en-US" sz="2200" dirty="0"/>
              <a:t>Also contains a pointer to a </a:t>
            </a:r>
            <a:r>
              <a:rPr lang="en-US" altLang="en-US" sz="2200" i="1" dirty="0"/>
              <a:t>potential </a:t>
            </a:r>
            <a:r>
              <a:rPr lang="en-US" altLang="en-US" sz="2200" dirty="0"/>
              <a:t>circle event</a:t>
            </a:r>
          </a:p>
        </p:txBody>
      </p:sp>
      <p:grpSp>
        <p:nvGrpSpPr>
          <p:cNvPr id="7" name="Group 49"/>
          <p:cNvGrpSpPr>
            <a:grpSpLocks/>
          </p:cNvGrpSpPr>
          <p:nvPr/>
        </p:nvGrpSpPr>
        <p:grpSpPr bwMode="auto">
          <a:xfrm>
            <a:off x="2222843" y="3323367"/>
            <a:ext cx="3732213" cy="3032125"/>
            <a:chOff x="352" y="2218"/>
            <a:chExt cx="2351" cy="1910"/>
          </a:xfrm>
        </p:grpSpPr>
        <p:sp>
          <p:nvSpPr>
            <p:cNvPr id="8" name="Oval 5"/>
            <p:cNvSpPr>
              <a:spLocks noChangeArrowheads="1"/>
            </p:cNvSpPr>
            <p:nvPr/>
          </p:nvSpPr>
          <p:spPr bwMode="auto">
            <a:xfrm>
              <a:off x="1160" y="2256"/>
              <a:ext cx="256" cy="25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9" name="Oval 6"/>
            <p:cNvSpPr>
              <a:spLocks noChangeArrowheads="1"/>
            </p:cNvSpPr>
            <p:nvPr/>
          </p:nvSpPr>
          <p:spPr bwMode="auto">
            <a:xfrm>
              <a:off x="616" y="3040"/>
              <a:ext cx="256" cy="25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0" name="Oval 7"/>
            <p:cNvSpPr>
              <a:spLocks noChangeArrowheads="1"/>
            </p:cNvSpPr>
            <p:nvPr/>
          </p:nvSpPr>
          <p:spPr bwMode="auto">
            <a:xfrm>
              <a:off x="1680" y="3032"/>
              <a:ext cx="256" cy="25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cxnSp>
          <p:nvCxnSpPr>
            <p:cNvPr id="11" name="AutoShape 8"/>
            <p:cNvCxnSpPr>
              <a:cxnSpLocks noChangeShapeType="1"/>
              <a:stCxn id="8" idx="3"/>
              <a:endCxn id="9" idx="7"/>
            </p:cNvCxnSpPr>
            <p:nvPr/>
          </p:nvCxnSpPr>
          <p:spPr bwMode="auto">
            <a:xfrm flipH="1">
              <a:off x="835" y="2475"/>
              <a:ext cx="362" cy="60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AutoShape 9"/>
            <p:cNvCxnSpPr>
              <a:cxnSpLocks noChangeShapeType="1"/>
              <a:stCxn id="8" idx="5"/>
              <a:endCxn id="10" idx="1"/>
            </p:cNvCxnSpPr>
            <p:nvPr/>
          </p:nvCxnSpPr>
          <p:spPr bwMode="auto">
            <a:xfrm>
              <a:off x="1379" y="2475"/>
              <a:ext cx="338" cy="594"/>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Rectangle 10"/>
            <p:cNvSpPr>
              <a:spLocks noChangeArrowheads="1"/>
            </p:cNvSpPr>
            <p:nvPr/>
          </p:nvSpPr>
          <p:spPr bwMode="auto">
            <a:xfrm>
              <a:off x="352" y="3856"/>
              <a:ext cx="272" cy="2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i="1"/>
                <a:t>p</a:t>
              </a:r>
              <a:r>
                <a:rPr lang="en-US" altLang="en-US" i="1" baseline="-25000"/>
                <a:t>i</a:t>
              </a:r>
            </a:p>
          </p:txBody>
        </p:sp>
        <p:sp>
          <p:nvSpPr>
            <p:cNvPr id="14" name="Rectangle 11"/>
            <p:cNvSpPr>
              <a:spLocks noChangeArrowheads="1"/>
            </p:cNvSpPr>
            <p:nvPr/>
          </p:nvSpPr>
          <p:spPr bwMode="auto">
            <a:xfrm>
              <a:off x="888" y="3848"/>
              <a:ext cx="272" cy="2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i="1"/>
                <a:t>p</a:t>
              </a:r>
              <a:r>
                <a:rPr lang="en-US" altLang="en-US" i="1" baseline="-25000"/>
                <a:t>j</a:t>
              </a:r>
            </a:p>
          </p:txBody>
        </p:sp>
        <p:sp>
          <p:nvSpPr>
            <p:cNvPr id="15" name="Rectangle 12"/>
            <p:cNvSpPr>
              <a:spLocks noChangeArrowheads="1"/>
            </p:cNvSpPr>
            <p:nvPr/>
          </p:nvSpPr>
          <p:spPr bwMode="auto">
            <a:xfrm>
              <a:off x="1416" y="3856"/>
              <a:ext cx="272" cy="2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i="1"/>
                <a:t>p</a:t>
              </a:r>
              <a:r>
                <a:rPr lang="en-US" altLang="en-US" i="1" baseline="-25000"/>
                <a:t>k</a:t>
              </a:r>
            </a:p>
          </p:txBody>
        </p:sp>
        <p:sp>
          <p:nvSpPr>
            <p:cNvPr id="16" name="Rectangle 13"/>
            <p:cNvSpPr>
              <a:spLocks noChangeArrowheads="1"/>
            </p:cNvSpPr>
            <p:nvPr/>
          </p:nvSpPr>
          <p:spPr bwMode="auto">
            <a:xfrm>
              <a:off x="1952" y="3840"/>
              <a:ext cx="272" cy="2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i="1"/>
                <a:t>p</a:t>
              </a:r>
              <a:r>
                <a:rPr lang="en-US" altLang="en-US" i="1" baseline="-25000"/>
                <a:t>l</a:t>
              </a:r>
            </a:p>
          </p:txBody>
        </p:sp>
        <p:sp>
          <p:nvSpPr>
            <p:cNvPr id="17" name="Text Box 14"/>
            <p:cNvSpPr txBox="1">
              <a:spLocks noChangeArrowheads="1"/>
            </p:cNvSpPr>
            <p:nvPr/>
          </p:nvSpPr>
          <p:spPr bwMode="auto">
            <a:xfrm>
              <a:off x="1446" y="2218"/>
              <a:ext cx="76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t>&lt; </a:t>
              </a:r>
              <a:r>
                <a:rPr lang="en-US" altLang="en-US" i="1"/>
                <a:t>p</a:t>
              </a:r>
              <a:r>
                <a:rPr lang="en-US" altLang="en-US" i="1" baseline="-25000"/>
                <a:t>j</a:t>
              </a:r>
              <a:r>
                <a:rPr lang="en-US" altLang="en-US"/>
                <a:t>, </a:t>
              </a:r>
              <a:r>
                <a:rPr lang="en-US" altLang="en-US" i="1"/>
                <a:t>p</a:t>
              </a:r>
              <a:r>
                <a:rPr lang="en-US" altLang="en-US" i="1" baseline="-25000"/>
                <a:t>k</a:t>
              </a:r>
              <a:r>
                <a:rPr lang="en-US" altLang="en-US"/>
                <a:t>&gt;</a:t>
              </a:r>
            </a:p>
          </p:txBody>
        </p:sp>
        <p:sp>
          <p:nvSpPr>
            <p:cNvPr id="18" name="Text Box 15"/>
            <p:cNvSpPr txBox="1">
              <a:spLocks noChangeArrowheads="1"/>
            </p:cNvSpPr>
            <p:nvPr/>
          </p:nvSpPr>
          <p:spPr bwMode="auto">
            <a:xfrm>
              <a:off x="878" y="3050"/>
              <a:ext cx="7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t>&lt; </a:t>
              </a:r>
              <a:r>
                <a:rPr lang="en-US" altLang="en-US" i="1"/>
                <a:t>p</a:t>
              </a:r>
              <a:r>
                <a:rPr lang="en-US" altLang="en-US" i="1" baseline="-25000"/>
                <a:t>i</a:t>
              </a:r>
              <a:r>
                <a:rPr lang="en-US" altLang="en-US"/>
                <a:t>, </a:t>
              </a:r>
              <a:r>
                <a:rPr lang="en-US" altLang="en-US" i="1"/>
                <a:t>p</a:t>
              </a:r>
              <a:r>
                <a:rPr lang="en-US" altLang="en-US" i="1" baseline="-25000"/>
                <a:t>j</a:t>
              </a:r>
              <a:r>
                <a:rPr lang="en-US" altLang="en-US"/>
                <a:t>&gt;</a:t>
              </a:r>
            </a:p>
          </p:txBody>
        </p:sp>
        <p:sp>
          <p:nvSpPr>
            <p:cNvPr id="19" name="Text Box 16"/>
            <p:cNvSpPr txBox="1">
              <a:spLocks noChangeArrowheads="1"/>
            </p:cNvSpPr>
            <p:nvPr/>
          </p:nvSpPr>
          <p:spPr bwMode="auto">
            <a:xfrm>
              <a:off x="1942" y="3058"/>
              <a:ext cx="76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t>&lt; </a:t>
              </a:r>
              <a:r>
                <a:rPr lang="en-US" altLang="en-US" i="1"/>
                <a:t>p</a:t>
              </a:r>
              <a:r>
                <a:rPr lang="en-US" altLang="en-US" i="1" baseline="-25000"/>
                <a:t>k</a:t>
              </a:r>
              <a:r>
                <a:rPr lang="en-US" altLang="en-US"/>
                <a:t>, </a:t>
              </a:r>
              <a:r>
                <a:rPr lang="en-US" altLang="en-US" i="1"/>
                <a:t>p</a:t>
              </a:r>
              <a:r>
                <a:rPr lang="en-US" altLang="en-US" i="1" baseline="-25000"/>
                <a:t>l</a:t>
              </a:r>
              <a:r>
                <a:rPr lang="en-US" altLang="en-US"/>
                <a:t>&gt;</a:t>
              </a:r>
            </a:p>
          </p:txBody>
        </p:sp>
        <p:cxnSp>
          <p:nvCxnSpPr>
            <p:cNvPr id="20" name="AutoShape 21"/>
            <p:cNvCxnSpPr>
              <a:cxnSpLocks noChangeShapeType="1"/>
              <a:stCxn id="9" idx="3"/>
              <a:endCxn id="13" idx="0"/>
            </p:cNvCxnSpPr>
            <p:nvPr/>
          </p:nvCxnSpPr>
          <p:spPr bwMode="auto">
            <a:xfrm flipH="1">
              <a:off x="488" y="3259"/>
              <a:ext cx="165" cy="59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AutoShape 22"/>
            <p:cNvCxnSpPr>
              <a:cxnSpLocks noChangeShapeType="1"/>
              <a:stCxn id="9" idx="5"/>
              <a:endCxn id="14" idx="0"/>
            </p:cNvCxnSpPr>
            <p:nvPr/>
          </p:nvCxnSpPr>
          <p:spPr bwMode="auto">
            <a:xfrm>
              <a:off x="835" y="3259"/>
              <a:ext cx="189" cy="58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23"/>
            <p:cNvCxnSpPr>
              <a:cxnSpLocks noChangeShapeType="1"/>
              <a:stCxn id="10" idx="3"/>
              <a:endCxn id="15" idx="0"/>
            </p:cNvCxnSpPr>
            <p:nvPr/>
          </p:nvCxnSpPr>
          <p:spPr bwMode="auto">
            <a:xfrm flipH="1">
              <a:off x="1552" y="3251"/>
              <a:ext cx="165" cy="60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24"/>
            <p:cNvCxnSpPr>
              <a:cxnSpLocks noChangeShapeType="1"/>
              <a:stCxn id="10" idx="5"/>
              <a:endCxn id="16" idx="0"/>
            </p:cNvCxnSpPr>
            <p:nvPr/>
          </p:nvCxnSpPr>
          <p:spPr bwMode="auto">
            <a:xfrm>
              <a:off x="1899" y="3251"/>
              <a:ext cx="189" cy="58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4" name="Oval 26"/>
          <p:cNvSpPr>
            <a:spLocks noChangeArrowheads="1"/>
          </p:cNvSpPr>
          <p:nvPr/>
        </p:nvSpPr>
        <p:spPr bwMode="auto">
          <a:xfrm>
            <a:off x="7112343" y="5491892"/>
            <a:ext cx="152400" cy="1651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5" name="Oval 27"/>
          <p:cNvSpPr>
            <a:spLocks noChangeArrowheads="1"/>
          </p:cNvSpPr>
          <p:nvPr/>
        </p:nvSpPr>
        <p:spPr bwMode="auto">
          <a:xfrm>
            <a:off x="7975943" y="5453792"/>
            <a:ext cx="152400" cy="1651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6" name="Oval 28"/>
          <p:cNvSpPr>
            <a:spLocks noChangeArrowheads="1"/>
          </p:cNvSpPr>
          <p:nvPr/>
        </p:nvSpPr>
        <p:spPr bwMode="auto">
          <a:xfrm>
            <a:off x="8737943" y="5834792"/>
            <a:ext cx="152400" cy="1651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7" name="Oval 29"/>
          <p:cNvSpPr>
            <a:spLocks noChangeArrowheads="1"/>
          </p:cNvSpPr>
          <p:nvPr/>
        </p:nvSpPr>
        <p:spPr bwMode="auto">
          <a:xfrm>
            <a:off x="9042743" y="5301392"/>
            <a:ext cx="152400" cy="1651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8" name="Oval 30"/>
          <p:cNvSpPr>
            <a:spLocks noChangeArrowheads="1"/>
          </p:cNvSpPr>
          <p:nvPr/>
        </p:nvSpPr>
        <p:spPr bwMode="auto">
          <a:xfrm>
            <a:off x="7544143" y="6063392"/>
            <a:ext cx="152400" cy="1651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9" name="Oval 31"/>
          <p:cNvSpPr>
            <a:spLocks noChangeArrowheads="1"/>
          </p:cNvSpPr>
          <p:nvPr/>
        </p:nvSpPr>
        <p:spPr bwMode="auto">
          <a:xfrm>
            <a:off x="8407743" y="4552092"/>
            <a:ext cx="152400" cy="1651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 name="Oval 32"/>
          <p:cNvSpPr>
            <a:spLocks noChangeArrowheads="1"/>
          </p:cNvSpPr>
          <p:nvPr/>
        </p:nvSpPr>
        <p:spPr bwMode="auto">
          <a:xfrm>
            <a:off x="9271343" y="4234592"/>
            <a:ext cx="152400" cy="1651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 name="Oval 33"/>
          <p:cNvSpPr>
            <a:spLocks noChangeArrowheads="1"/>
          </p:cNvSpPr>
          <p:nvPr/>
        </p:nvSpPr>
        <p:spPr bwMode="auto">
          <a:xfrm>
            <a:off x="8699843" y="3663092"/>
            <a:ext cx="152400" cy="1651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2" name="Oval 34"/>
          <p:cNvSpPr>
            <a:spLocks noChangeArrowheads="1"/>
          </p:cNvSpPr>
          <p:nvPr/>
        </p:nvSpPr>
        <p:spPr bwMode="auto">
          <a:xfrm>
            <a:off x="7493343" y="4056792"/>
            <a:ext cx="152400" cy="1651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3" name="Oval 35"/>
          <p:cNvSpPr>
            <a:spLocks noChangeArrowheads="1"/>
          </p:cNvSpPr>
          <p:nvPr/>
        </p:nvSpPr>
        <p:spPr bwMode="auto">
          <a:xfrm>
            <a:off x="7290143" y="3459892"/>
            <a:ext cx="152400" cy="1651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4" name="Oval 36"/>
          <p:cNvSpPr>
            <a:spLocks noChangeArrowheads="1"/>
          </p:cNvSpPr>
          <p:nvPr/>
        </p:nvSpPr>
        <p:spPr bwMode="auto">
          <a:xfrm>
            <a:off x="6705943" y="4259992"/>
            <a:ext cx="152400" cy="1651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5" name="Text Box 37"/>
          <p:cNvSpPr txBox="1">
            <a:spLocks noChangeArrowheads="1"/>
          </p:cNvSpPr>
          <p:nvPr/>
        </p:nvSpPr>
        <p:spPr bwMode="auto">
          <a:xfrm>
            <a:off x="6270968" y="3932967"/>
            <a:ext cx="393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t>p</a:t>
            </a:r>
            <a:r>
              <a:rPr lang="en-US" altLang="en-US" i="1" baseline="-25000"/>
              <a:t>i</a:t>
            </a:r>
          </a:p>
        </p:txBody>
      </p:sp>
      <p:sp>
        <p:nvSpPr>
          <p:cNvPr id="36" name="Text Box 38"/>
          <p:cNvSpPr txBox="1">
            <a:spLocks noChangeArrowheads="1"/>
          </p:cNvSpPr>
          <p:nvPr/>
        </p:nvSpPr>
        <p:spPr bwMode="auto">
          <a:xfrm>
            <a:off x="7071068" y="3717067"/>
            <a:ext cx="393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t>p</a:t>
            </a:r>
            <a:r>
              <a:rPr lang="en-US" altLang="en-US" i="1" baseline="-25000"/>
              <a:t>j</a:t>
            </a:r>
          </a:p>
        </p:txBody>
      </p:sp>
      <p:sp>
        <p:nvSpPr>
          <p:cNvPr id="37" name="Text Box 39"/>
          <p:cNvSpPr txBox="1">
            <a:spLocks noChangeArrowheads="1"/>
          </p:cNvSpPr>
          <p:nvPr/>
        </p:nvSpPr>
        <p:spPr bwMode="auto">
          <a:xfrm>
            <a:off x="8252168" y="3996467"/>
            <a:ext cx="4270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t>p</a:t>
            </a:r>
            <a:r>
              <a:rPr lang="en-US" altLang="en-US" i="1" baseline="-25000"/>
              <a:t>k</a:t>
            </a:r>
          </a:p>
        </p:txBody>
      </p:sp>
      <p:sp>
        <p:nvSpPr>
          <p:cNvPr id="38" name="Text Box 40"/>
          <p:cNvSpPr txBox="1">
            <a:spLocks noChangeArrowheads="1"/>
          </p:cNvSpPr>
          <p:nvPr/>
        </p:nvSpPr>
        <p:spPr bwMode="auto">
          <a:xfrm>
            <a:off x="9484068" y="3907567"/>
            <a:ext cx="393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t>p</a:t>
            </a:r>
            <a:r>
              <a:rPr lang="en-US" altLang="en-US" i="1" baseline="-25000"/>
              <a:t>l</a:t>
            </a:r>
          </a:p>
        </p:txBody>
      </p:sp>
      <p:sp>
        <p:nvSpPr>
          <p:cNvPr id="39" name="Line 41"/>
          <p:cNvSpPr>
            <a:spLocks noChangeShapeType="1"/>
          </p:cNvSpPr>
          <p:nvPr/>
        </p:nvSpPr>
        <p:spPr bwMode="auto">
          <a:xfrm>
            <a:off x="6210643" y="5187092"/>
            <a:ext cx="4013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 name="Line 42"/>
          <p:cNvSpPr>
            <a:spLocks noChangeShapeType="1"/>
          </p:cNvSpPr>
          <p:nvPr/>
        </p:nvSpPr>
        <p:spPr bwMode="auto">
          <a:xfrm>
            <a:off x="6451943" y="5199792"/>
            <a:ext cx="0" cy="355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 name="Line 43"/>
          <p:cNvSpPr>
            <a:spLocks noChangeShapeType="1"/>
          </p:cNvSpPr>
          <p:nvPr/>
        </p:nvSpPr>
        <p:spPr bwMode="auto">
          <a:xfrm>
            <a:off x="10007943" y="5212492"/>
            <a:ext cx="0" cy="355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 name="Text Box 44"/>
          <p:cNvSpPr txBox="1">
            <a:spLocks noChangeArrowheads="1"/>
          </p:cNvSpPr>
          <p:nvPr/>
        </p:nvSpPr>
        <p:spPr bwMode="auto">
          <a:xfrm>
            <a:off x="10131768" y="4733067"/>
            <a:ext cx="268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t>l</a:t>
            </a:r>
          </a:p>
        </p:txBody>
      </p:sp>
      <p:sp>
        <p:nvSpPr>
          <p:cNvPr id="43" name="Freeform 45"/>
          <p:cNvSpPr>
            <a:spLocks/>
          </p:cNvSpPr>
          <p:nvPr/>
        </p:nvSpPr>
        <p:spPr bwMode="auto">
          <a:xfrm>
            <a:off x="6197943" y="4590192"/>
            <a:ext cx="1104900" cy="222250"/>
          </a:xfrm>
          <a:custGeom>
            <a:avLst/>
            <a:gdLst>
              <a:gd name="T0" fmla="*/ 0 w 696"/>
              <a:gd name="T1" fmla="*/ 0 h 140"/>
              <a:gd name="T2" fmla="*/ 609600 w 696"/>
              <a:gd name="T3" fmla="*/ 215900 h 140"/>
              <a:gd name="T4" fmla="*/ 1104900 w 696"/>
              <a:gd name="T5" fmla="*/ 38100 h 140"/>
              <a:gd name="T6" fmla="*/ 0 60000 65536"/>
              <a:gd name="T7" fmla="*/ 0 60000 65536"/>
              <a:gd name="T8" fmla="*/ 0 60000 65536"/>
            </a:gdLst>
            <a:ahLst/>
            <a:cxnLst>
              <a:cxn ang="T6">
                <a:pos x="T0" y="T1"/>
              </a:cxn>
              <a:cxn ang="T7">
                <a:pos x="T2" y="T3"/>
              </a:cxn>
              <a:cxn ang="T8">
                <a:pos x="T4" y="T5"/>
              </a:cxn>
            </a:cxnLst>
            <a:rect l="0" t="0" r="r" b="b"/>
            <a:pathLst>
              <a:path w="696" h="140">
                <a:moveTo>
                  <a:pt x="0" y="0"/>
                </a:moveTo>
                <a:cubicBezTo>
                  <a:pt x="134" y="66"/>
                  <a:pt x="268" y="132"/>
                  <a:pt x="384" y="136"/>
                </a:cubicBezTo>
                <a:cubicBezTo>
                  <a:pt x="500" y="140"/>
                  <a:pt x="598" y="82"/>
                  <a:pt x="696" y="24"/>
                </a:cubicBezTo>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 name="Freeform 46"/>
          <p:cNvSpPr>
            <a:spLocks/>
          </p:cNvSpPr>
          <p:nvPr/>
        </p:nvSpPr>
        <p:spPr bwMode="auto">
          <a:xfrm>
            <a:off x="7277443" y="4602892"/>
            <a:ext cx="635000" cy="65088"/>
          </a:xfrm>
          <a:custGeom>
            <a:avLst/>
            <a:gdLst>
              <a:gd name="T0" fmla="*/ 0 w 376"/>
              <a:gd name="T1" fmla="*/ 12700 h 41"/>
              <a:gd name="T2" fmla="*/ 310745 w 376"/>
              <a:gd name="T3" fmla="*/ 63500 h 41"/>
              <a:gd name="T4" fmla="*/ 635000 w 376"/>
              <a:gd name="T5" fmla="*/ 0 h 41"/>
              <a:gd name="T6" fmla="*/ 0 60000 65536"/>
              <a:gd name="T7" fmla="*/ 0 60000 65536"/>
              <a:gd name="T8" fmla="*/ 0 60000 65536"/>
            </a:gdLst>
            <a:ahLst/>
            <a:cxnLst>
              <a:cxn ang="T6">
                <a:pos x="T0" y="T1"/>
              </a:cxn>
              <a:cxn ang="T7">
                <a:pos x="T2" y="T3"/>
              </a:cxn>
              <a:cxn ang="T8">
                <a:pos x="T4" y="T5"/>
              </a:cxn>
            </a:cxnLst>
            <a:rect l="0" t="0" r="r" b="b"/>
            <a:pathLst>
              <a:path w="376" h="41">
                <a:moveTo>
                  <a:pt x="0" y="8"/>
                </a:moveTo>
                <a:cubicBezTo>
                  <a:pt x="60" y="24"/>
                  <a:pt x="121" y="41"/>
                  <a:pt x="184" y="40"/>
                </a:cubicBezTo>
                <a:cubicBezTo>
                  <a:pt x="247" y="39"/>
                  <a:pt x="311" y="19"/>
                  <a:pt x="376" y="0"/>
                </a:cubicBezTo>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 name="Freeform 47"/>
          <p:cNvSpPr>
            <a:spLocks/>
          </p:cNvSpPr>
          <p:nvPr/>
        </p:nvSpPr>
        <p:spPr bwMode="auto">
          <a:xfrm>
            <a:off x="7861643" y="4590192"/>
            <a:ext cx="1231900" cy="342900"/>
          </a:xfrm>
          <a:custGeom>
            <a:avLst/>
            <a:gdLst>
              <a:gd name="T0" fmla="*/ 0 w 720"/>
              <a:gd name="T1" fmla="*/ 0 h 216"/>
              <a:gd name="T2" fmla="*/ 615950 w 720"/>
              <a:gd name="T3" fmla="*/ 330200 h 216"/>
              <a:gd name="T4" fmla="*/ 1177149 w 720"/>
              <a:gd name="T5" fmla="*/ 76200 h 216"/>
              <a:gd name="T6" fmla="*/ 944457 w 720"/>
              <a:gd name="T7" fmla="*/ 228600 h 2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0" h="216">
                <a:moveTo>
                  <a:pt x="0" y="0"/>
                </a:moveTo>
                <a:cubicBezTo>
                  <a:pt x="122" y="100"/>
                  <a:pt x="245" y="200"/>
                  <a:pt x="360" y="208"/>
                </a:cubicBezTo>
                <a:cubicBezTo>
                  <a:pt x="475" y="216"/>
                  <a:pt x="656" y="59"/>
                  <a:pt x="688" y="48"/>
                </a:cubicBezTo>
                <a:cubicBezTo>
                  <a:pt x="720" y="37"/>
                  <a:pt x="636" y="90"/>
                  <a:pt x="552" y="144"/>
                </a:cubicBezTo>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 name="Freeform 48"/>
          <p:cNvSpPr>
            <a:spLocks/>
          </p:cNvSpPr>
          <p:nvPr/>
        </p:nvSpPr>
        <p:spPr bwMode="auto">
          <a:xfrm>
            <a:off x="9030043" y="4348892"/>
            <a:ext cx="1231900" cy="476250"/>
          </a:xfrm>
          <a:custGeom>
            <a:avLst/>
            <a:gdLst>
              <a:gd name="T0" fmla="*/ 0 w 776"/>
              <a:gd name="T1" fmla="*/ 342900 h 300"/>
              <a:gd name="T2" fmla="*/ 495300 w 776"/>
              <a:gd name="T3" fmla="*/ 419100 h 300"/>
              <a:gd name="T4" fmla="*/ 1231900 w 776"/>
              <a:gd name="T5" fmla="*/ 0 h 300"/>
              <a:gd name="T6" fmla="*/ 0 60000 65536"/>
              <a:gd name="T7" fmla="*/ 0 60000 65536"/>
              <a:gd name="T8" fmla="*/ 0 60000 65536"/>
            </a:gdLst>
            <a:ahLst/>
            <a:cxnLst>
              <a:cxn ang="T6">
                <a:pos x="T0" y="T1"/>
              </a:cxn>
              <a:cxn ang="T7">
                <a:pos x="T2" y="T3"/>
              </a:cxn>
              <a:cxn ang="T8">
                <a:pos x="T4" y="T5"/>
              </a:cxn>
            </a:cxnLst>
            <a:rect l="0" t="0" r="r" b="b"/>
            <a:pathLst>
              <a:path w="776" h="300">
                <a:moveTo>
                  <a:pt x="0" y="216"/>
                </a:moveTo>
                <a:cubicBezTo>
                  <a:pt x="91" y="258"/>
                  <a:pt x="183" y="300"/>
                  <a:pt x="312" y="264"/>
                </a:cubicBezTo>
                <a:cubicBezTo>
                  <a:pt x="441" y="228"/>
                  <a:pt x="608" y="114"/>
                  <a:pt x="776" y="0"/>
                </a:cubicBezTo>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165208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6">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51152" y="1"/>
            <a:ext cx="9583971" cy="755780"/>
          </a:xfrm>
        </p:spPr>
        <p:txBody>
          <a:bodyPr>
            <a:normAutofit/>
          </a:bodyPr>
          <a:lstStyle/>
          <a:p>
            <a:r>
              <a:rPr lang="en-US" sz="3600" dirty="0"/>
              <a:t>Event Queue (Q)</a:t>
            </a:r>
          </a:p>
        </p:txBody>
      </p:sp>
      <p:sp>
        <p:nvSpPr>
          <p:cNvPr id="47" name="Rectangle 3"/>
          <p:cNvSpPr txBox="1">
            <a:spLocks noChangeArrowheads="1"/>
          </p:cNvSpPr>
          <p:nvPr/>
        </p:nvSpPr>
        <p:spPr>
          <a:xfrm>
            <a:off x="759940" y="1107989"/>
            <a:ext cx="10616514" cy="48150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ct val="30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9pPr>
          </a:lstStyle>
          <a:p>
            <a:pPr>
              <a:spcBef>
                <a:spcPts val="1200"/>
              </a:spcBef>
              <a:spcAft>
                <a:spcPts val="1200"/>
              </a:spcAft>
            </a:pPr>
            <a:r>
              <a:rPr lang="en-US" altLang="en-US" sz="2400" dirty="0"/>
              <a:t>An event is an </a:t>
            </a:r>
            <a:r>
              <a:rPr lang="en-US" altLang="en-US" sz="2400" b="1" dirty="0">
                <a:solidFill>
                  <a:srgbClr val="0070C0"/>
                </a:solidFill>
              </a:rPr>
              <a:t>interesting point</a:t>
            </a:r>
            <a:r>
              <a:rPr lang="en-US" altLang="en-US" sz="2400" dirty="0"/>
              <a:t> </a:t>
            </a:r>
            <a:r>
              <a:rPr lang="en-US" altLang="en-US" sz="2400" b="1" dirty="0">
                <a:solidFill>
                  <a:srgbClr val="0070C0"/>
                </a:solidFill>
              </a:rPr>
              <a:t>encountered by the sweep line </a:t>
            </a:r>
            <a:r>
              <a:rPr lang="en-US" altLang="en-US" sz="2400" dirty="0"/>
              <a:t>as it sweeps from top to bottom</a:t>
            </a:r>
          </a:p>
          <a:p>
            <a:pPr lvl="1">
              <a:spcBef>
                <a:spcPts val="1200"/>
              </a:spcBef>
              <a:spcAft>
                <a:spcPts val="1200"/>
              </a:spcAft>
            </a:pPr>
            <a:r>
              <a:rPr lang="en-US" altLang="en-US" dirty="0"/>
              <a:t>Sweep line makes discrete stops, rather than a continuous sweep</a:t>
            </a:r>
          </a:p>
          <a:p>
            <a:pPr>
              <a:spcBef>
                <a:spcPts val="1200"/>
              </a:spcBef>
              <a:spcAft>
                <a:spcPts val="1200"/>
              </a:spcAft>
            </a:pPr>
            <a:r>
              <a:rPr lang="en-US" altLang="en-US" sz="2400" b="1" dirty="0">
                <a:solidFill>
                  <a:srgbClr val="0070C0"/>
                </a:solidFill>
              </a:rPr>
              <a:t>Event Queue </a:t>
            </a:r>
            <a:r>
              <a:rPr lang="en-US" altLang="en-US" sz="2400" dirty="0"/>
              <a:t>consists of:</a:t>
            </a:r>
          </a:p>
          <a:p>
            <a:pPr lvl="1">
              <a:spcBef>
                <a:spcPts val="600"/>
              </a:spcBef>
              <a:spcAft>
                <a:spcPts val="600"/>
              </a:spcAft>
            </a:pPr>
            <a:r>
              <a:rPr lang="en-US" altLang="en-US" dirty="0"/>
              <a:t> </a:t>
            </a:r>
            <a:r>
              <a:rPr lang="en-US" altLang="en-US" b="1" dirty="0">
                <a:solidFill>
                  <a:srgbClr val="0070C0"/>
                </a:solidFill>
              </a:rPr>
              <a:t>Site Events </a:t>
            </a:r>
            <a:r>
              <a:rPr lang="en-US" altLang="en-US" dirty="0"/>
              <a:t>(when the sweep line encounters a new site point) </a:t>
            </a:r>
          </a:p>
          <a:p>
            <a:pPr lvl="1">
              <a:spcBef>
                <a:spcPts val="600"/>
              </a:spcBef>
              <a:spcAft>
                <a:spcPts val="600"/>
              </a:spcAft>
            </a:pPr>
            <a:r>
              <a:rPr lang="en-US" altLang="en-US" b="1" dirty="0">
                <a:solidFill>
                  <a:srgbClr val="0070C0"/>
                </a:solidFill>
              </a:rPr>
              <a:t>Circle Events </a:t>
            </a:r>
            <a:r>
              <a:rPr lang="en-US" altLang="en-US" dirty="0"/>
              <a:t>(when the sweep line encounters the </a:t>
            </a:r>
            <a:r>
              <a:rPr lang="en-US" altLang="en-US" i="1" dirty="0"/>
              <a:t>bottom</a:t>
            </a:r>
            <a:r>
              <a:rPr lang="en-US" altLang="en-US" dirty="0"/>
              <a:t> of an empty circle touching 3 or more sites).</a:t>
            </a:r>
          </a:p>
          <a:p>
            <a:pPr>
              <a:spcBef>
                <a:spcPts val="1200"/>
              </a:spcBef>
              <a:spcAft>
                <a:spcPts val="1200"/>
              </a:spcAft>
            </a:pPr>
            <a:r>
              <a:rPr lang="en-US" altLang="en-US" sz="2400" dirty="0"/>
              <a:t>Events are prioritized based on y-coordinate</a:t>
            </a:r>
          </a:p>
        </p:txBody>
      </p:sp>
    </p:spTree>
    <p:extLst>
      <p:ext uri="{BB962C8B-B14F-4D97-AF65-F5344CB8AC3E}">
        <p14:creationId xmlns:p14="http://schemas.microsoft.com/office/powerpoint/2010/main" val="348595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51152" y="1"/>
            <a:ext cx="9583971" cy="755780"/>
          </a:xfrm>
        </p:spPr>
        <p:txBody>
          <a:bodyPr>
            <a:normAutofit/>
          </a:bodyPr>
          <a:lstStyle/>
          <a:p>
            <a:r>
              <a:rPr lang="en-US" sz="3600" dirty="0"/>
              <a:t>Summarizing Data Structures </a:t>
            </a:r>
          </a:p>
        </p:txBody>
      </p:sp>
      <p:sp>
        <p:nvSpPr>
          <p:cNvPr id="5" name="Rectangle 3"/>
          <p:cNvSpPr txBox="1">
            <a:spLocks noChangeArrowheads="1"/>
          </p:cNvSpPr>
          <p:nvPr/>
        </p:nvSpPr>
        <p:spPr>
          <a:xfrm>
            <a:off x="651152" y="898849"/>
            <a:ext cx="11366677" cy="52966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ct val="30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9pPr>
          </a:lstStyle>
          <a:p>
            <a:r>
              <a:rPr lang="en-US" altLang="en-US" sz="2400" b="1" dirty="0">
                <a:solidFill>
                  <a:srgbClr val="0070C0"/>
                </a:solidFill>
              </a:rPr>
              <a:t>Current state of the </a:t>
            </a:r>
            <a:r>
              <a:rPr lang="en-US" altLang="en-US" sz="2400" b="1" dirty="0" err="1">
                <a:solidFill>
                  <a:srgbClr val="0070C0"/>
                </a:solidFill>
              </a:rPr>
              <a:t>Voronoi</a:t>
            </a:r>
            <a:r>
              <a:rPr lang="en-US" altLang="en-US" sz="2400" b="1" dirty="0">
                <a:solidFill>
                  <a:srgbClr val="0070C0"/>
                </a:solidFill>
              </a:rPr>
              <a:t> diagram</a:t>
            </a:r>
          </a:p>
          <a:p>
            <a:pPr lvl="1"/>
            <a:r>
              <a:rPr lang="en-US" altLang="en-US" sz="2200" dirty="0"/>
              <a:t>Doubly linked list of half-edge, vertex, cell records</a:t>
            </a:r>
          </a:p>
          <a:p>
            <a:pPr marL="457200" lvl="1" indent="0">
              <a:buNone/>
            </a:pPr>
            <a:endParaRPr lang="en-US" altLang="en-US" sz="2200" dirty="0"/>
          </a:p>
          <a:p>
            <a:r>
              <a:rPr lang="en-US" altLang="en-US" sz="2400" b="1" dirty="0">
                <a:solidFill>
                  <a:srgbClr val="0070C0"/>
                </a:solidFill>
              </a:rPr>
              <a:t>Current state of the beach line</a:t>
            </a:r>
          </a:p>
          <a:p>
            <a:pPr lvl="1"/>
            <a:r>
              <a:rPr lang="en-US" altLang="en-US" sz="2200" dirty="0"/>
              <a:t>Keep track of break points</a:t>
            </a:r>
          </a:p>
          <a:p>
            <a:pPr lvl="2"/>
            <a:r>
              <a:rPr lang="en-US" altLang="en-US" sz="2200" dirty="0"/>
              <a:t>Inner nodes of binary search tree; represented by a tuple</a:t>
            </a:r>
          </a:p>
          <a:p>
            <a:pPr lvl="1"/>
            <a:r>
              <a:rPr lang="en-US" altLang="en-US" sz="2200" dirty="0"/>
              <a:t>Keep track of arcs currently on beach line</a:t>
            </a:r>
          </a:p>
          <a:p>
            <a:pPr lvl="2"/>
            <a:r>
              <a:rPr lang="en-US" altLang="en-US" sz="2200" dirty="0"/>
              <a:t>Leaf nodes of the tree;  represented by a site that generated the arc</a:t>
            </a:r>
          </a:p>
          <a:p>
            <a:pPr marL="914400" lvl="2" indent="0">
              <a:buNone/>
            </a:pPr>
            <a:endParaRPr lang="en-US" altLang="en-US" sz="2200" dirty="0"/>
          </a:p>
          <a:p>
            <a:r>
              <a:rPr lang="en-US" altLang="en-US" sz="2400" b="1" dirty="0">
                <a:solidFill>
                  <a:srgbClr val="0070C0"/>
                </a:solidFill>
              </a:rPr>
              <a:t>Current state of the sweep line</a:t>
            </a:r>
          </a:p>
          <a:p>
            <a:pPr lvl="1"/>
            <a:r>
              <a:rPr lang="en-US" altLang="en-US" sz="2200" dirty="0"/>
              <a:t>Priority event queue sorted on decreasing y-coordinate</a:t>
            </a:r>
          </a:p>
        </p:txBody>
      </p:sp>
    </p:spTree>
    <p:extLst>
      <p:ext uri="{BB962C8B-B14F-4D97-AF65-F5344CB8AC3E}">
        <p14:creationId xmlns:p14="http://schemas.microsoft.com/office/powerpoint/2010/main" val="269006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51152" y="1"/>
            <a:ext cx="9583971" cy="755780"/>
          </a:xfrm>
        </p:spPr>
        <p:txBody>
          <a:bodyPr>
            <a:normAutofit/>
          </a:bodyPr>
          <a:lstStyle/>
          <a:p>
            <a:r>
              <a:rPr lang="en-US" altLang="en-US" sz="3600" dirty="0"/>
              <a:t>Algorithm</a:t>
            </a:r>
            <a:endParaRPr lang="en-US" sz="3600" dirty="0"/>
          </a:p>
        </p:txBody>
      </p:sp>
      <p:sp>
        <p:nvSpPr>
          <p:cNvPr id="6" name="Rectangle 3"/>
          <p:cNvSpPr txBox="1">
            <a:spLocks noChangeArrowheads="1"/>
          </p:cNvSpPr>
          <p:nvPr/>
        </p:nvSpPr>
        <p:spPr>
          <a:xfrm>
            <a:off x="881742" y="1010815"/>
            <a:ext cx="10511187" cy="44009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ct val="30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9pPr>
          </a:lstStyle>
          <a:p>
            <a:pPr marL="609600" indent="-609600">
              <a:buFontTx/>
              <a:buAutoNum type="arabicPeriod"/>
            </a:pPr>
            <a:r>
              <a:rPr lang="en-US" altLang="en-US" dirty="0"/>
              <a:t>Initialize </a:t>
            </a:r>
          </a:p>
          <a:p>
            <a:pPr marL="990600" lvl="1" indent="-533400">
              <a:buFontTx/>
              <a:buChar char="•"/>
            </a:pPr>
            <a:r>
              <a:rPr lang="en-US" altLang="en-US" sz="2800" dirty="0"/>
              <a:t>Event queue Q </a:t>
            </a:r>
            <a:r>
              <a:rPr lang="en-US" altLang="en-US" sz="2800" dirty="0">
                <a:sym typeface="Wingdings" panose="05000000000000000000" pitchFamily="2" charset="2"/>
              </a:rPr>
              <a:t></a:t>
            </a:r>
            <a:r>
              <a:rPr lang="en-US" altLang="en-US" sz="2800" dirty="0"/>
              <a:t> all site events</a:t>
            </a:r>
          </a:p>
          <a:p>
            <a:pPr marL="990600" lvl="1" indent="-533400">
              <a:buFontTx/>
              <a:buChar char="•"/>
            </a:pPr>
            <a:r>
              <a:rPr lang="en-US" altLang="en-US" sz="2800" dirty="0"/>
              <a:t>Binary search tree T  </a:t>
            </a:r>
            <a:r>
              <a:rPr lang="en-US" altLang="en-US" sz="2800" dirty="0">
                <a:sym typeface="Wingdings" panose="05000000000000000000" pitchFamily="2" charset="2"/>
              </a:rPr>
              <a:t> </a:t>
            </a:r>
            <a:r>
              <a:rPr lang="en-US" altLang="en-US" sz="2800" dirty="0">
                <a:sym typeface="Symbol" panose="05050102010706020507" pitchFamily="18" charset="2"/>
              </a:rPr>
              <a:t></a:t>
            </a:r>
          </a:p>
          <a:p>
            <a:pPr marL="990600" lvl="1" indent="-533400">
              <a:spcAft>
                <a:spcPts val="1200"/>
              </a:spcAft>
              <a:buFontTx/>
              <a:buChar char="•"/>
            </a:pPr>
            <a:r>
              <a:rPr lang="en-US" altLang="en-US" sz="2800" dirty="0"/>
              <a:t>Doubly linked list D </a:t>
            </a:r>
            <a:r>
              <a:rPr lang="en-US" altLang="en-US" sz="2800" dirty="0">
                <a:sym typeface="Wingdings" panose="05000000000000000000" pitchFamily="2" charset="2"/>
              </a:rPr>
              <a:t> </a:t>
            </a:r>
            <a:r>
              <a:rPr lang="en-US" altLang="en-US" sz="2800" dirty="0">
                <a:sym typeface="Symbol" panose="05050102010706020507" pitchFamily="18" charset="2"/>
              </a:rPr>
              <a:t></a:t>
            </a:r>
          </a:p>
          <a:p>
            <a:pPr marL="609600" indent="-609600">
              <a:buFontTx/>
              <a:buAutoNum type="arabicPeriod"/>
            </a:pPr>
            <a:r>
              <a:rPr lang="en-US" altLang="en-US" dirty="0"/>
              <a:t>While Q not </a:t>
            </a:r>
            <a:r>
              <a:rPr lang="en-US" altLang="en-US" dirty="0">
                <a:sym typeface="Symbol" panose="05050102010706020507" pitchFamily="18" charset="2"/>
              </a:rPr>
              <a:t>,</a:t>
            </a:r>
          </a:p>
          <a:p>
            <a:pPr marL="990600" lvl="1" indent="-533400">
              <a:buFontTx/>
              <a:buChar char="•"/>
            </a:pPr>
            <a:r>
              <a:rPr lang="en-US" altLang="en-US" sz="2800" dirty="0"/>
              <a:t>Remove event (e) from Q with largest y-coordinate</a:t>
            </a:r>
          </a:p>
          <a:p>
            <a:pPr marL="1371600" lvl="2" indent="-457200"/>
            <a:r>
              <a:rPr lang="en-US" altLang="en-US" sz="2800" dirty="0" err="1"/>
              <a:t>HandleEvent</a:t>
            </a:r>
            <a:r>
              <a:rPr lang="en-US" altLang="en-US" sz="2800" dirty="0"/>
              <a:t>(e, T, D)</a:t>
            </a:r>
            <a:endParaRPr lang="en-US" altLang="en-US" sz="2800" dirty="0">
              <a:sym typeface="Wingdings" panose="05000000000000000000" pitchFamily="2" charset="2"/>
            </a:endParaRPr>
          </a:p>
          <a:p>
            <a:pPr marL="609600" indent="-609600">
              <a:buFontTx/>
              <a:buNone/>
            </a:pPr>
            <a:endParaRPr lang="en-US" altLang="en-US" dirty="0">
              <a:sym typeface="Wingdings" panose="05000000000000000000" pitchFamily="2" charset="2"/>
            </a:endParaRPr>
          </a:p>
        </p:txBody>
      </p:sp>
    </p:spTree>
    <p:extLst>
      <p:ext uri="{BB962C8B-B14F-4D97-AF65-F5344CB8AC3E}">
        <p14:creationId xmlns:p14="http://schemas.microsoft.com/office/powerpoint/2010/main" val="3507361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51152" y="1"/>
            <a:ext cx="9583971" cy="755780"/>
          </a:xfrm>
        </p:spPr>
        <p:txBody>
          <a:bodyPr>
            <a:normAutofit/>
          </a:bodyPr>
          <a:lstStyle/>
          <a:p>
            <a:r>
              <a:rPr lang="en-US" altLang="en-US" sz="3600" dirty="0"/>
              <a:t>Handling Site Events</a:t>
            </a:r>
            <a:endParaRPr lang="en-US" sz="3600" dirty="0"/>
          </a:p>
        </p:txBody>
      </p:sp>
      <p:sp>
        <p:nvSpPr>
          <p:cNvPr id="5" name="Rectangle 3"/>
          <p:cNvSpPr txBox="1">
            <a:spLocks noChangeArrowheads="1"/>
          </p:cNvSpPr>
          <p:nvPr/>
        </p:nvSpPr>
        <p:spPr>
          <a:xfrm>
            <a:off x="764366" y="1311965"/>
            <a:ext cx="10585580" cy="50490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ct val="30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9pPr>
          </a:lstStyle>
          <a:p>
            <a:pPr marL="609600" indent="-609600">
              <a:spcBef>
                <a:spcPts val="1200"/>
              </a:spcBef>
              <a:spcAft>
                <a:spcPts val="1200"/>
              </a:spcAft>
              <a:buFontTx/>
              <a:buAutoNum type="arabicPeriod"/>
            </a:pPr>
            <a:r>
              <a:rPr lang="en-US" altLang="en-US" dirty="0"/>
              <a:t>Locate the existing arc (if any) that is above the new site. If this is pointing to a circle event then delete it as that is not going to happen. </a:t>
            </a:r>
          </a:p>
          <a:p>
            <a:pPr marL="609600" indent="-609600">
              <a:spcBef>
                <a:spcPts val="1200"/>
              </a:spcBef>
              <a:spcAft>
                <a:spcPts val="1200"/>
              </a:spcAft>
              <a:buFontTx/>
              <a:buAutoNum type="arabicPeriod"/>
            </a:pPr>
            <a:r>
              <a:rPr lang="en-US" altLang="en-US" dirty="0"/>
              <a:t>Break the arc by replacing the leaf node with a sub tree representing the new arc and its break points. Rebalance if necessary.</a:t>
            </a:r>
          </a:p>
          <a:p>
            <a:pPr marL="609600" indent="-609600">
              <a:spcBef>
                <a:spcPts val="1200"/>
              </a:spcBef>
              <a:spcAft>
                <a:spcPts val="1200"/>
              </a:spcAft>
              <a:buFontTx/>
              <a:buAutoNum type="arabicPeriod"/>
            </a:pPr>
            <a:r>
              <a:rPr lang="en-US" altLang="en-US" dirty="0">
                <a:sym typeface="Symbol" panose="05050102010706020507" pitchFamily="18" charset="2"/>
              </a:rPr>
              <a:t>Add two half-edge records in the doubly linked list</a:t>
            </a:r>
          </a:p>
          <a:p>
            <a:pPr marL="609600" indent="-609600">
              <a:spcBef>
                <a:spcPts val="1200"/>
              </a:spcBef>
              <a:spcAft>
                <a:spcPts val="1200"/>
              </a:spcAft>
              <a:buFontTx/>
              <a:buAutoNum type="arabicPeriod"/>
            </a:pPr>
            <a:r>
              <a:rPr lang="en-US" altLang="en-US" dirty="0"/>
              <a:t>Check for potential circle event(s), add them to event queue if they don’t exist. Here, we check the new triples created by the arc corresponding to the new site. </a:t>
            </a:r>
          </a:p>
        </p:txBody>
      </p:sp>
    </p:spTree>
    <p:extLst>
      <p:ext uri="{BB962C8B-B14F-4D97-AF65-F5344CB8AC3E}">
        <p14:creationId xmlns:p14="http://schemas.microsoft.com/office/powerpoint/2010/main" val="553477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51152" y="1"/>
            <a:ext cx="9583971" cy="755780"/>
          </a:xfrm>
        </p:spPr>
        <p:txBody>
          <a:bodyPr>
            <a:normAutofit/>
          </a:bodyPr>
          <a:lstStyle/>
          <a:p>
            <a:r>
              <a:rPr lang="en-US" altLang="en-US" sz="3600" dirty="0"/>
              <a:t>Handling Site Events</a:t>
            </a:r>
            <a:endParaRPr lang="en-US" sz="3600" dirty="0"/>
          </a:p>
        </p:txBody>
      </p:sp>
      <p:sp>
        <p:nvSpPr>
          <p:cNvPr id="6" name="Oval 3"/>
          <p:cNvSpPr>
            <a:spLocks noChangeArrowheads="1"/>
          </p:cNvSpPr>
          <p:nvPr/>
        </p:nvSpPr>
        <p:spPr bwMode="auto">
          <a:xfrm>
            <a:off x="2560409" y="3095365"/>
            <a:ext cx="406400" cy="406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7" name="Oval 4"/>
          <p:cNvSpPr>
            <a:spLocks noChangeArrowheads="1"/>
          </p:cNvSpPr>
          <p:nvPr/>
        </p:nvSpPr>
        <p:spPr bwMode="auto">
          <a:xfrm>
            <a:off x="1696809" y="4339965"/>
            <a:ext cx="406400" cy="406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 name="Oval 5"/>
          <p:cNvSpPr>
            <a:spLocks noChangeArrowheads="1"/>
          </p:cNvSpPr>
          <p:nvPr/>
        </p:nvSpPr>
        <p:spPr bwMode="auto">
          <a:xfrm>
            <a:off x="3385909" y="4327265"/>
            <a:ext cx="406400" cy="406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cxnSp>
        <p:nvCxnSpPr>
          <p:cNvPr id="9" name="AutoShape 6"/>
          <p:cNvCxnSpPr>
            <a:cxnSpLocks noChangeShapeType="1"/>
            <a:stCxn id="6" idx="3"/>
            <a:endCxn id="7" idx="7"/>
          </p:cNvCxnSpPr>
          <p:nvPr/>
        </p:nvCxnSpPr>
        <p:spPr bwMode="auto">
          <a:xfrm flipH="1">
            <a:off x="2044472" y="3443028"/>
            <a:ext cx="574675" cy="9556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AutoShape 7"/>
          <p:cNvCxnSpPr>
            <a:cxnSpLocks noChangeShapeType="1"/>
            <a:stCxn id="6" idx="5"/>
            <a:endCxn id="8" idx="1"/>
          </p:cNvCxnSpPr>
          <p:nvPr/>
        </p:nvCxnSpPr>
        <p:spPr bwMode="auto">
          <a:xfrm>
            <a:off x="2908072" y="3443028"/>
            <a:ext cx="536575" cy="9429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Rectangle 8"/>
          <p:cNvSpPr>
            <a:spLocks noChangeArrowheads="1"/>
          </p:cNvSpPr>
          <p:nvPr/>
        </p:nvSpPr>
        <p:spPr bwMode="auto">
          <a:xfrm>
            <a:off x="1277709" y="5635365"/>
            <a:ext cx="431800" cy="431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i="1"/>
              <a:t>p</a:t>
            </a:r>
            <a:r>
              <a:rPr lang="en-US" altLang="en-US" i="1" baseline="-25000"/>
              <a:t>i</a:t>
            </a:r>
          </a:p>
        </p:txBody>
      </p:sp>
      <p:sp>
        <p:nvSpPr>
          <p:cNvPr id="12" name="Rectangle 9"/>
          <p:cNvSpPr>
            <a:spLocks noChangeArrowheads="1"/>
          </p:cNvSpPr>
          <p:nvPr/>
        </p:nvSpPr>
        <p:spPr bwMode="auto">
          <a:xfrm>
            <a:off x="2128609" y="5622665"/>
            <a:ext cx="431800" cy="431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i="1"/>
              <a:t>p</a:t>
            </a:r>
            <a:r>
              <a:rPr lang="en-US" altLang="en-US" i="1" baseline="-25000"/>
              <a:t>j</a:t>
            </a:r>
          </a:p>
        </p:txBody>
      </p:sp>
      <p:sp>
        <p:nvSpPr>
          <p:cNvPr id="13" name="Rectangle 10"/>
          <p:cNvSpPr>
            <a:spLocks noChangeArrowheads="1"/>
          </p:cNvSpPr>
          <p:nvPr/>
        </p:nvSpPr>
        <p:spPr bwMode="auto">
          <a:xfrm>
            <a:off x="2966809" y="5635365"/>
            <a:ext cx="431800" cy="431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i="1"/>
              <a:t>p</a:t>
            </a:r>
            <a:r>
              <a:rPr lang="en-US" altLang="en-US" i="1" baseline="-25000"/>
              <a:t>k</a:t>
            </a:r>
          </a:p>
        </p:txBody>
      </p:sp>
      <p:sp>
        <p:nvSpPr>
          <p:cNvPr id="14" name="Rectangle 11"/>
          <p:cNvSpPr>
            <a:spLocks noChangeArrowheads="1"/>
          </p:cNvSpPr>
          <p:nvPr/>
        </p:nvSpPr>
        <p:spPr bwMode="auto">
          <a:xfrm>
            <a:off x="3817709" y="5609965"/>
            <a:ext cx="431800" cy="431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i="1"/>
              <a:t>p</a:t>
            </a:r>
            <a:r>
              <a:rPr lang="en-US" altLang="en-US" i="1" baseline="-25000"/>
              <a:t>l</a:t>
            </a:r>
          </a:p>
        </p:txBody>
      </p:sp>
      <p:sp>
        <p:nvSpPr>
          <p:cNvPr id="15" name="Text Box 12"/>
          <p:cNvSpPr txBox="1">
            <a:spLocks noChangeArrowheads="1"/>
          </p:cNvSpPr>
          <p:nvPr/>
        </p:nvSpPr>
        <p:spPr bwMode="auto">
          <a:xfrm>
            <a:off x="3014434" y="3035040"/>
            <a:ext cx="1208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t>&lt; </a:t>
            </a:r>
            <a:r>
              <a:rPr lang="en-US" altLang="en-US" i="1"/>
              <a:t>p</a:t>
            </a:r>
            <a:r>
              <a:rPr lang="en-US" altLang="en-US" i="1" baseline="-25000"/>
              <a:t>j</a:t>
            </a:r>
            <a:r>
              <a:rPr lang="en-US" altLang="en-US"/>
              <a:t>, </a:t>
            </a:r>
            <a:r>
              <a:rPr lang="en-US" altLang="en-US" i="1"/>
              <a:t>p</a:t>
            </a:r>
            <a:r>
              <a:rPr lang="en-US" altLang="en-US" i="1" baseline="-25000"/>
              <a:t>k</a:t>
            </a:r>
            <a:r>
              <a:rPr lang="en-US" altLang="en-US"/>
              <a:t>&gt;</a:t>
            </a:r>
          </a:p>
        </p:txBody>
      </p:sp>
      <p:sp>
        <p:nvSpPr>
          <p:cNvPr id="16" name="Text Box 13"/>
          <p:cNvSpPr txBox="1">
            <a:spLocks noChangeArrowheads="1"/>
          </p:cNvSpPr>
          <p:nvPr/>
        </p:nvSpPr>
        <p:spPr bwMode="auto">
          <a:xfrm>
            <a:off x="2112734" y="4355840"/>
            <a:ext cx="1174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t>&lt; </a:t>
            </a:r>
            <a:r>
              <a:rPr lang="en-US" altLang="en-US" i="1"/>
              <a:t>p</a:t>
            </a:r>
            <a:r>
              <a:rPr lang="en-US" altLang="en-US" i="1" baseline="-25000"/>
              <a:t>i</a:t>
            </a:r>
            <a:r>
              <a:rPr lang="en-US" altLang="en-US"/>
              <a:t>, </a:t>
            </a:r>
            <a:r>
              <a:rPr lang="en-US" altLang="en-US" i="1"/>
              <a:t>p</a:t>
            </a:r>
            <a:r>
              <a:rPr lang="en-US" altLang="en-US" i="1" baseline="-25000"/>
              <a:t>j</a:t>
            </a:r>
            <a:r>
              <a:rPr lang="en-US" altLang="en-US"/>
              <a:t>&gt;</a:t>
            </a:r>
          </a:p>
        </p:txBody>
      </p:sp>
      <p:sp>
        <p:nvSpPr>
          <p:cNvPr id="17" name="Text Box 14"/>
          <p:cNvSpPr txBox="1">
            <a:spLocks noChangeArrowheads="1"/>
          </p:cNvSpPr>
          <p:nvPr/>
        </p:nvSpPr>
        <p:spPr bwMode="auto">
          <a:xfrm>
            <a:off x="3801834" y="4368540"/>
            <a:ext cx="1208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t>&lt; </a:t>
            </a:r>
            <a:r>
              <a:rPr lang="en-US" altLang="en-US" i="1"/>
              <a:t>p</a:t>
            </a:r>
            <a:r>
              <a:rPr lang="en-US" altLang="en-US" i="1" baseline="-25000"/>
              <a:t>k</a:t>
            </a:r>
            <a:r>
              <a:rPr lang="en-US" altLang="en-US"/>
              <a:t>, </a:t>
            </a:r>
            <a:r>
              <a:rPr lang="en-US" altLang="en-US" i="1"/>
              <a:t>p</a:t>
            </a:r>
            <a:r>
              <a:rPr lang="en-US" altLang="en-US" i="1" baseline="-25000"/>
              <a:t>l</a:t>
            </a:r>
            <a:r>
              <a:rPr lang="en-US" altLang="en-US"/>
              <a:t>&gt;</a:t>
            </a:r>
          </a:p>
        </p:txBody>
      </p:sp>
      <p:cxnSp>
        <p:nvCxnSpPr>
          <p:cNvPr id="18" name="AutoShape 15"/>
          <p:cNvCxnSpPr>
            <a:cxnSpLocks noChangeShapeType="1"/>
            <a:stCxn id="7" idx="3"/>
            <a:endCxn id="11" idx="0"/>
          </p:cNvCxnSpPr>
          <p:nvPr/>
        </p:nvCxnSpPr>
        <p:spPr bwMode="auto">
          <a:xfrm flipH="1">
            <a:off x="1493609" y="4687628"/>
            <a:ext cx="261938" cy="94773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AutoShape 16"/>
          <p:cNvCxnSpPr>
            <a:cxnSpLocks noChangeShapeType="1"/>
            <a:stCxn id="7" idx="5"/>
            <a:endCxn id="12" idx="0"/>
          </p:cNvCxnSpPr>
          <p:nvPr/>
        </p:nvCxnSpPr>
        <p:spPr bwMode="auto">
          <a:xfrm>
            <a:off x="2044472" y="4687628"/>
            <a:ext cx="300037" cy="93503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AutoShape 17"/>
          <p:cNvCxnSpPr>
            <a:cxnSpLocks noChangeShapeType="1"/>
            <a:stCxn id="8" idx="3"/>
            <a:endCxn id="13" idx="0"/>
          </p:cNvCxnSpPr>
          <p:nvPr/>
        </p:nvCxnSpPr>
        <p:spPr bwMode="auto">
          <a:xfrm flipH="1">
            <a:off x="3182709" y="4674928"/>
            <a:ext cx="261938" cy="96043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AutoShape 18"/>
          <p:cNvCxnSpPr>
            <a:cxnSpLocks noChangeShapeType="1"/>
            <a:stCxn id="8" idx="5"/>
            <a:endCxn id="14" idx="0"/>
          </p:cNvCxnSpPr>
          <p:nvPr/>
        </p:nvCxnSpPr>
        <p:spPr bwMode="auto">
          <a:xfrm>
            <a:off x="3733572" y="4674928"/>
            <a:ext cx="300037" cy="93503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Text Box 19"/>
          <p:cNvSpPr txBox="1">
            <a:spLocks noChangeArrowheads="1"/>
          </p:cNvSpPr>
          <p:nvPr/>
        </p:nvSpPr>
        <p:spPr bwMode="auto">
          <a:xfrm>
            <a:off x="767294" y="1044706"/>
            <a:ext cx="10732728"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457200" indent="-457200" eaLnBrk="1" hangingPunct="1">
              <a:spcBef>
                <a:spcPts val="600"/>
              </a:spcBef>
              <a:spcAft>
                <a:spcPts val="600"/>
              </a:spcAft>
              <a:buFont typeface="Wingdings" panose="05000000000000000000" pitchFamily="2" charset="2"/>
              <a:buChar char="Ø"/>
            </a:pPr>
            <a:r>
              <a:rPr lang="en-US" altLang="en-US" sz="2600" dirty="0">
                <a:latin typeface="+mj-lt"/>
              </a:rPr>
              <a:t> The x coordinate of the new site is used for the binary search</a:t>
            </a:r>
          </a:p>
          <a:p>
            <a:pPr marL="457200" indent="-457200" eaLnBrk="1" hangingPunct="1">
              <a:spcBef>
                <a:spcPts val="600"/>
              </a:spcBef>
              <a:spcAft>
                <a:spcPts val="600"/>
              </a:spcAft>
              <a:buFont typeface="Wingdings" panose="05000000000000000000" pitchFamily="2" charset="2"/>
              <a:buChar char="Ø"/>
            </a:pPr>
            <a:r>
              <a:rPr lang="en-US" altLang="en-US" sz="2600" dirty="0">
                <a:latin typeface="+mj-lt"/>
              </a:rPr>
              <a:t> The x coordinate of each breakpoint along the root to leaf path is computed on the fly</a:t>
            </a:r>
          </a:p>
        </p:txBody>
      </p:sp>
      <p:sp>
        <p:nvSpPr>
          <p:cNvPr id="23" name="Oval 25"/>
          <p:cNvSpPr>
            <a:spLocks noChangeArrowheads="1"/>
          </p:cNvSpPr>
          <p:nvPr/>
        </p:nvSpPr>
        <p:spPr bwMode="auto">
          <a:xfrm>
            <a:off x="8863563" y="4416165"/>
            <a:ext cx="152400" cy="1651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4" name="Oval 26"/>
          <p:cNvSpPr>
            <a:spLocks noChangeArrowheads="1"/>
          </p:cNvSpPr>
          <p:nvPr/>
        </p:nvSpPr>
        <p:spPr bwMode="auto">
          <a:xfrm>
            <a:off x="9727163" y="4098665"/>
            <a:ext cx="152400" cy="1651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5" name="Oval 28"/>
          <p:cNvSpPr>
            <a:spLocks noChangeArrowheads="1"/>
          </p:cNvSpPr>
          <p:nvPr/>
        </p:nvSpPr>
        <p:spPr bwMode="auto">
          <a:xfrm>
            <a:off x="7949163" y="3920865"/>
            <a:ext cx="152400" cy="1651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6" name="Oval 30"/>
          <p:cNvSpPr>
            <a:spLocks noChangeArrowheads="1"/>
          </p:cNvSpPr>
          <p:nvPr/>
        </p:nvSpPr>
        <p:spPr bwMode="auto">
          <a:xfrm>
            <a:off x="7161763" y="4124065"/>
            <a:ext cx="152400" cy="1651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7" name="Text Box 31"/>
          <p:cNvSpPr txBox="1">
            <a:spLocks noChangeArrowheads="1"/>
          </p:cNvSpPr>
          <p:nvPr/>
        </p:nvSpPr>
        <p:spPr bwMode="auto">
          <a:xfrm>
            <a:off x="6726788" y="3797040"/>
            <a:ext cx="393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t>p</a:t>
            </a:r>
            <a:r>
              <a:rPr lang="en-US" altLang="en-US" i="1" baseline="-25000"/>
              <a:t>i</a:t>
            </a:r>
          </a:p>
        </p:txBody>
      </p:sp>
      <p:sp>
        <p:nvSpPr>
          <p:cNvPr id="28" name="Text Box 32"/>
          <p:cNvSpPr txBox="1">
            <a:spLocks noChangeArrowheads="1"/>
          </p:cNvSpPr>
          <p:nvPr/>
        </p:nvSpPr>
        <p:spPr bwMode="auto">
          <a:xfrm>
            <a:off x="7526888" y="3581140"/>
            <a:ext cx="393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t>p</a:t>
            </a:r>
            <a:r>
              <a:rPr lang="en-US" altLang="en-US" i="1" baseline="-25000"/>
              <a:t>j</a:t>
            </a:r>
          </a:p>
        </p:txBody>
      </p:sp>
      <p:sp>
        <p:nvSpPr>
          <p:cNvPr id="29" name="Text Box 33"/>
          <p:cNvSpPr txBox="1">
            <a:spLocks noChangeArrowheads="1"/>
          </p:cNvSpPr>
          <p:nvPr/>
        </p:nvSpPr>
        <p:spPr bwMode="auto">
          <a:xfrm>
            <a:off x="8707988" y="3860540"/>
            <a:ext cx="4270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t>p</a:t>
            </a:r>
            <a:r>
              <a:rPr lang="en-US" altLang="en-US" i="1" baseline="-25000"/>
              <a:t>k</a:t>
            </a:r>
          </a:p>
        </p:txBody>
      </p:sp>
      <p:sp>
        <p:nvSpPr>
          <p:cNvPr id="30" name="Text Box 34"/>
          <p:cNvSpPr txBox="1">
            <a:spLocks noChangeArrowheads="1"/>
          </p:cNvSpPr>
          <p:nvPr/>
        </p:nvSpPr>
        <p:spPr bwMode="auto">
          <a:xfrm>
            <a:off x="9939888" y="3771640"/>
            <a:ext cx="393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t>p</a:t>
            </a:r>
            <a:r>
              <a:rPr lang="en-US" altLang="en-US" i="1" baseline="-25000"/>
              <a:t>l</a:t>
            </a:r>
          </a:p>
        </p:txBody>
      </p:sp>
      <p:sp>
        <p:nvSpPr>
          <p:cNvPr id="31" name="Line 35"/>
          <p:cNvSpPr>
            <a:spLocks noChangeShapeType="1"/>
          </p:cNvSpPr>
          <p:nvPr/>
        </p:nvSpPr>
        <p:spPr bwMode="auto">
          <a:xfrm>
            <a:off x="6679163" y="5368665"/>
            <a:ext cx="4013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Line 36"/>
          <p:cNvSpPr>
            <a:spLocks noChangeShapeType="1"/>
          </p:cNvSpPr>
          <p:nvPr/>
        </p:nvSpPr>
        <p:spPr bwMode="auto">
          <a:xfrm>
            <a:off x="6920463" y="5381365"/>
            <a:ext cx="0" cy="355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Line 37"/>
          <p:cNvSpPr>
            <a:spLocks noChangeShapeType="1"/>
          </p:cNvSpPr>
          <p:nvPr/>
        </p:nvSpPr>
        <p:spPr bwMode="auto">
          <a:xfrm>
            <a:off x="10476463" y="5394065"/>
            <a:ext cx="0" cy="355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Text Box 38"/>
          <p:cNvSpPr txBox="1">
            <a:spLocks noChangeArrowheads="1"/>
          </p:cNvSpPr>
          <p:nvPr/>
        </p:nvSpPr>
        <p:spPr bwMode="auto">
          <a:xfrm>
            <a:off x="10600288" y="4914640"/>
            <a:ext cx="268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t>l</a:t>
            </a:r>
          </a:p>
        </p:txBody>
      </p:sp>
      <p:sp>
        <p:nvSpPr>
          <p:cNvPr id="35" name="Freeform 39"/>
          <p:cNvSpPr>
            <a:spLocks/>
          </p:cNvSpPr>
          <p:nvPr/>
        </p:nvSpPr>
        <p:spPr bwMode="auto">
          <a:xfrm>
            <a:off x="6653763" y="4454265"/>
            <a:ext cx="1104900" cy="222250"/>
          </a:xfrm>
          <a:custGeom>
            <a:avLst/>
            <a:gdLst>
              <a:gd name="T0" fmla="*/ 0 w 696"/>
              <a:gd name="T1" fmla="*/ 0 h 140"/>
              <a:gd name="T2" fmla="*/ 609600 w 696"/>
              <a:gd name="T3" fmla="*/ 215900 h 140"/>
              <a:gd name="T4" fmla="*/ 1104900 w 696"/>
              <a:gd name="T5" fmla="*/ 38100 h 140"/>
              <a:gd name="T6" fmla="*/ 0 60000 65536"/>
              <a:gd name="T7" fmla="*/ 0 60000 65536"/>
              <a:gd name="T8" fmla="*/ 0 60000 65536"/>
            </a:gdLst>
            <a:ahLst/>
            <a:cxnLst>
              <a:cxn ang="T6">
                <a:pos x="T0" y="T1"/>
              </a:cxn>
              <a:cxn ang="T7">
                <a:pos x="T2" y="T3"/>
              </a:cxn>
              <a:cxn ang="T8">
                <a:pos x="T4" y="T5"/>
              </a:cxn>
            </a:cxnLst>
            <a:rect l="0" t="0" r="r" b="b"/>
            <a:pathLst>
              <a:path w="696" h="140">
                <a:moveTo>
                  <a:pt x="0" y="0"/>
                </a:moveTo>
                <a:cubicBezTo>
                  <a:pt x="134" y="66"/>
                  <a:pt x="268" y="132"/>
                  <a:pt x="384" y="136"/>
                </a:cubicBezTo>
                <a:cubicBezTo>
                  <a:pt x="500" y="140"/>
                  <a:pt x="598" y="82"/>
                  <a:pt x="696" y="24"/>
                </a:cubicBezTo>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 name="Freeform 40"/>
          <p:cNvSpPr>
            <a:spLocks/>
          </p:cNvSpPr>
          <p:nvPr/>
        </p:nvSpPr>
        <p:spPr bwMode="auto">
          <a:xfrm>
            <a:off x="7733263" y="4466965"/>
            <a:ext cx="635000" cy="65088"/>
          </a:xfrm>
          <a:custGeom>
            <a:avLst/>
            <a:gdLst>
              <a:gd name="T0" fmla="*/ 0 w 376"/>
              <a:gd name="T1" fmla="*/ 12700 h 41"/>
              <a:gd name="T2" fmla="*/ 310745 w 376"/>
              <a:gd name="T3" fmla="*/ 63500 h 41"/>
              <a:gd name="T4" fmla="*/ 635000 w 376"/>
              <a:gd name="T5" fmla="*/ 0 h 41"/>
              <a:gd name="T6" fmla="*/ 0 60000 65536"/>
              <a:gd name="T7" fmla="*/ 0 60000 65536"/>
              <a:gd name="T8" fmla="*/ 0 60000 65536"/>
            </a:gdLst>
            <a:ahLst/>
            <a:cxnLst>
              <a:cxn ang="T6">
                <a:pos x="T0" y="T1"/>
              </a:cxn>
              <a:cxn ang="T7">
                <a:pos x="T2" y="T3"/>
              </a:cxn>
              <a:cxn ang="T8">
                <a:pos x="T4" y="T5"/>
              </a:cxn>
            </a:cxnLst>
            <a:rect l="0" t="0" r="r" b="b"/>
            <a:pathLst>
              <a:path w="376" h="41">
                <a:moveTo>
                  <a:pt x="0" y="8"/>
                </a:moveTo>
                <a:cubicBezTo>
                  <a:pt x="60" y="24"/>
                  <a:pt x="121" y="41"/>
                  <a:pt x="184" y="40"/>
                </a:cubicBezTo>
                <a:cubicBezTo>
                  <a:pt x="247" y="39"/>
                  <a:pt x="311" y="19"/>
                  <a:pt x="376" y="0"/>
                </a:cubicBezTo>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 name="Freeform 41"/>
          <p:cNvSpPr>
            <a:spLocks/>
          </p:cNvSpPr>
          <p:nvPr/>
        </p:nvSpPr>
        <p:spPr bwMode="auto">
          <a:xfrm>
            <a:off x="8317463" y="4454265"/>
            <a:ext cx="1231900" cy="342900"/>
          </a:xfrm>
          <a:custGeom>
            <a:avLst/>
            <a:gdLst>
              <a:gd name="T0" fmla="*/ 0 w 720"/>
              <a:gd name="T1" fmla="*/ 0 h 216"/>
              <a:gd name="T2" fmla="*/ 615950 w 720"/>
              <a:gd name="T3" fmla="*/ 330200 h 216"/>
              <a:gd name="T4" fmla="*/ 1177149 w 720"/>
              <a:gd name="T5" fmla="*/ 76200 h 216"/>
              <a:gd name="T6" fmla="*/ 944457 w 720"/>
              <a:gd name="T7" fmla="*/ 228600 h 2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0" h="216">
                <a:moveTo>
                  <a:pt x="0" y="0"/>
                </a:moveTo>
                <a:cubicBezTo>
                  <a:pt x="122" y="100"/>
                  <a:pt x="245" y="200"/>
                  <a:pt x="360" y="208"/>
                </a:cubicBezTo>
                <a:cubicBezTo>
                  <a:pt x="475" y="216"/>
                  <a:pt x="656" y="59"/>
                  <a:pt x="688" y="48"/>
                </a:cubicBezTo>
                <a:cubicBezTo>
                  <a:pt x="720" y="37"/>
                  <a:pt x="636" y="90"/>
                  <a:pt x="552" y="144"/>
                </a:cubicBezTo>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Freeform 42"/>
          <p:cNvSpPr>
            <a:spLocks/>
          </p:cNvSpPr>
          <p:nvPr/>
        </p:nvSpPr>
        <p:spPr bwMode="auto">
          <a:xfrm>
            <a:off x="9500151" y="4184390"/>
            <a:ext cx="1231900" cy="476250"/>
          </a:xfrm>
          <a:custGeom>
            <a:avLst/>
            <a:gdLst>
              <a:gd name="T0" fmla="*/ 0 w 776"/>
              <a:gd name="T1" fmla="*/ 342900 h 300"/>
              <a:gd name="T2" fmla="*/ 495300 w 776"/>
              <a:gd name="T3" fmla="*/ 419100 h 300"/>
              <a:gd name="T4" fmla="*/ 1231900 w 776"/>
              <a:gd name="T5" fmla="*/ 0 h 300"/>
              <a:gd name="T6" fmla="*/ 0 60000 65536"/>
              <a:gd name="T7" fmla="*/ 0 60000 65536"/>
              <a:gd name="T8" fmla="*/ 0 60000 65536"/>
            </a:gdLst>
            <a:ahLst/>
            <a:cxnLst>
              <a:cxn ang="T6">
                <a:pos x="T0" y="T1"/>
              </a:cxn>
              <a:cxn ang="T7">
                <a:pos x="T2" y="T3"/>
              </a:cxn>
              <a:cxn ang="T8">
                <a:pos x="T4" y="T5"/>
              </a:cxn>
            </a:cxnLst>
            <a:rect l="0" t="0" r="r" b="b"/>
            <a:pathLst>
              <a:path w="776" h="300">
                <a:moveTo>
                  <a:pt x="0" y="216"/>
                </a:moveTo>
                <a:cubicBezTo>
                  <a:pt x="91" y="258"/>
                  <a:pt x="183" y="300"/>
                  <a:pt x="312" y="264"/>
                </a:cubicBezTo>
                <a:cubicBezTo>
                  <a:pt x="441" y="228"/>
                  <a:pt x="608" y="114"/>
                  <a:pt x="776" y="0"/>
                </a:cubicBezTo>
              </a:path>
            </a:pathLst>
          </a:cu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Oval 45"/>
          <p:cNvSpPr>
            <a:spLocks noChangeArrowheads="1"/>
          </p:cNvSpPr>
          <p:nvPr/>
        </p:nvSpPr>
        <p:spPr bwMode="auto">
          <a:xfrm>
            <a:off x="3601809" y="5368665"/>
            <a:ext cx="965200" cy="9652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0" name="Oval 49"/>
          <p:cNvSpPr>
            <a:spLocks noChangeArrowheads="1"/>
          </p:cNvSpPr>
          <p:nvPr/>
        </p:nvSpPr>
        <p:spPr bwMode="auto">
          <a:xfrm>
            <a:off x="9777963" y="5216265"/>
            <a:ext cx="152400" cy="1651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1" name="Line 50"/>
          <p:cNvSpPr>
            <a:spLocks noChangeShapeType="1"/>
          </p:cNvSpPr>
          <p:nvPr/>
        </p:nvSpPr>
        <p:spPr bwMode="auto">
          <a:xfrm flipV="1">
            <a:off x="9854163" y="4632065"/>
            <a:ext cx="0" cy="7239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 name="Text Box 51"/>
          <p:cNvSpPr txBox="1">
            <a:spLocks noChangeArrowheads="1"/>
          </p:cNvSpPr>
          <p:nvPr/>
        </p:nvSpPr>
        <p:spPr bwMode="auto">
          <a:xfrm>
            <a:off x="10028788" y="4876540"/>
            <a:ext cx="48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t>p</a:t>
            </a:r>
            <a:r>
              <a:rPr lang="en-US" altLang="en-US" i="1" baseline="-25000"/>
              <a:t>m</a:t>
            </a:r>
            <a:endParaRPr lang="en-US" altLang="en-US" i="1"/>
          </a:p>
        </p:txBody>
      </p:sp>
    </p:spTree>
    <p:extLst>
      <p:ext uri="{BB962C8B-B14F-4D97-AF65-F5344CB8AC3E}">
        <p14:creationId xmlns:p14="http://schemas.microsoft.com/office/powerpoint/2010/main" val="2692439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51152" y="1"/>
            <a:ext cx="9583971" cy="755780"/>
          </a:xfrm>
        </p:spPr>
        <p:txBody>
          <a:bodyPr>
            <a:normAutofit/>
          </a:bodyPr>
          <a:lstStyle/>
          <a:p>
            <a:r>
              <a:rPr lang="en-US" altLang="en-US" sz="3600" dirty="0"/>
              <a:t>Handling Site Events</a:t>
            </a:r>
            <a:endParaRPr lang="en-US" sz="3600" dirty="0"/>
          </a:p>
        </p:txBody>
      </p:sp>
      <p:sp>
        <p:nvSpPr>
          <p:cNvPr id="22" name="Text Box 19"/>
          <p:cNvSpPr txBox="1">
            <a:spLocks noChangeArrowheads="1"/>
          </p:cNvSpPr>
          <p:nvPr/>
        </p:nvSpPr>
        <p:spPr bwMode="auto">
          <a:xfrm>
            <a:off x="1110919" y="772390"/>
            <a:ext cx="9361858"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300" dirty="0">
                <a:latin typeface="+mj-lt"/>
              </a:rPr>
              <a:t>Corresponding leaf replaced by a new sub-tree. </a:t>
            </a:r>
          </a:p>
          <a:p>
            <a:r>
              <a:rPr lang="en-US" altLang="en-US" sz="2300" dirty="0">
                <a:latin typeface="+mj-lt"/>
              </a:rPr>
              <a:t>Now </a:t>
            </a:r>
            <a:r>
              <a:rPr lang="en-US" altLang="en-US" sz="2300" dirty="0" err="1">
                <a:latin typeface="+mj-lt"/>
              </a:rPr>
              <a:t>P</a:t>
            </a:r>
            <a:r>
              <a:rPr lang="en-US" altLang="en-US" sz="2300" baseline="-25000" dirty="0" err="1">
                <a:latin typeface="+mj-lt"/>
              </a:rPr>
              <a:t>k</a:t>
            </a:r>
            <a:r>
              <a:rPr lang="en-US" altLang="en-US" sz="2300" dirty="0">
                <a:latin typeface="+mj-lt"/>
              </a:rPr>
              <a:t> P</a:t>
            </a:r>
            <a:r>
              <a:rPr lang="en-US" altLang="en-US" sz="2300" baseline="-25000" dirty="0">
                <a:latin typeface="+mj-lt"/>
              </a:rPr>
              <a:t>l</a:t>
            </a:r>
            <a:r>
              <a:rPr lang="en-US" altLang="en-US" sz="2300" dirty="0">
                <a:latin typeface="+mj-lt"/>
              </a:rPr>
              <a:t> and P</a:t>
            </a:r>
            <a:r>
              <a:rPr lang="en-US" altLang="en-US" sz="2300" baseline="-25000" dirty="0">
                <a:latin typeface="+mj-lt"/>
              </a:rPr>
              <a:t>m</a:t>
            </a:r>
            <a:r>
              <a:rPr lang="en-US" altLang="en-US" sz="2300" dirty="0">
                <a:latin typeface="+mj-lt"/>
              </a:rPr>
              <a:t> would have a new circle event. Put that into Q</a:t>
            </a:r>
          </a:p>
        </p:txBody>
      </p:sp>
      <p:sp>
        <p:nvSpPr>
          <p:cNvPr id="43" name="Oval 3"/>
          <p:cNvSpPr>
            <a:spLocks noChangeArrowheads="1"/>
          </p:cNvSpPr>
          <p:nvPr/>
        </p:nvSpPr>
        <p:spPr bwMode="auto">
          <a:xfrm>
            <a:off x="3651898" y="1974254"/>
            <a:ext cx="406400" cy="406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4" name="Oval 4"/>
          <p:cNvSpPr>
            <a:spLocks noChangeArrowheads="1"/>
          </p:cNvSpPr>
          <p:nvPr/>
        </p:nvSpPr>
        <p:spPr bwMode="auto">
          <a:xfrm>
            <a:off x="2800998" y="2761654"/>
            <a:ext cx="406400" cy="406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5" name="Oval 5"/>
          <p:cNvSpPr>
            <a:spLocks noChangeArrowheads="1"/>
          </p:cNvSpPr>
          <p:nvPr/>
        </p:nvSpPr>
        <p:spPr bwMode="auto">
          <a:xfrm>
            <a:off x="4490098" y="2748954"/>
            <a:ext cx="406400" cy="406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cxnSp>
        <p:nvCxnSpPr>
          <p:cNvPr id="46" name="AutoShape 6"/>
          <p:cNvCxnSpPr>
            <a:cxnSpLocks noChangeShapeType="1"/>
            <a:stCxn id="43" idx="3"/>
            <a:endCxn id="44" idx="7"/>
          </p:cNvCxnSpPr>
          <p:nvPr/>
        </p:nvCxnSpPr>
        <p:spPr bwMode="auto">
          <a:xfrm flipH="1">
            <a:off x="3148661" y="2321917"/>
            <a:ext cx="561975" cy="4984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AutoShape 7"/>
          <p:cNvCxnSpPr>
            <a:cxnSpLocks noChangeShapeType="1"/>
            <a:stCxn id="43" idx="5"/>
            <a:endCxn id="45" idx="1"/>
          </p:cNvCxnSpPr>
          <p:nvPr/>
        </p:nvCxnSpPr>
        <p:spPr bwMode="auto">
          <a:xfrm>
            <a:off x="3999561" y="2321917"/>
            <a:ext cx="549275" cy="485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 name="Rectangle 8"/>
          <p:cNvSpPr>
            <a:spLocks noChangeArrowheads="1"/>
          </p:cNvSpPr>
          <p:nvPr/>
        </p:nvSpPr>
        <p:spPr bwMode="auto">
          <a:xfrm>
            <a:off x="2381898" y="3549054"/>
            <a:ext cx="431800" cy="431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i="1"/>
              <a:t>p</a:t>
            </a:r>
            <a:r>
              <a:rPr lang="en-US" altLang="en-US" i="1" baseline="-25000"/>
              <a:t>i</a:t>
            </a:r>
          </a:p>
        </p:txBody>
      </p:sp>
      <p:sp>
        <p:nvSpPr>
          <p:cNvPr id="49" name="Rectangle 9"/>
          <p:cNvSpPr>
            <a:spLocks noChangeArrowheads="1"/>
          </p:cNvSpPr>
          <p:nvPr/>
        </p:nvSpPr>
        <p:spPr bwMode="auto">
          <a:xfrm>
            <a:off x="3232798" y="3536354"/>
            <a:ext cx="431800" cy="431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i="1"/>
              <a:t>p</a:t>
            </a:r>
            <a:r>
              <a:rPr lang="en-US" altLang="en-US" i="1" baseline="-25000"/>
              <a:t>j</a:t>
            </a:r>
          </a:p>
        </p:txBody>
      </p:sp>
      <p:sp>
        <p:nvSpPr>
          <p:cNvPr id="50" name="Rectangle 10"/>
          <p:cNvSpPr>
            <a:spLocks noChangeArrowheads="1"/>
          </p:cNvSpPr>
          <p:nvPr/>
        </p:nvSpPr>
        <p:spPr bwMode="auto">
          <a:xfrm>
            <a:off x="4070998" y="3549054"/>
            <a:ext cx="431800" cy="431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i="1"/>
              <a:t>p</a:t>
            </a:r>
            <a:r>
              <a:rPr lang="en-US" altLang="en-US" i="1" baseline="-25000"/>
              <a:t>k</a:t>
            </a:r>
          </a:p>
        </p:txBody>
      </p:sp>
      <p:sp>
        <p:nvSpPr>
          <p:cNvPr id="51" name="Text Box 12"/>
          <p:cNvSpPr txBox="1">
            <a:spLocks noChangeArrowheads="1"/>
          </p:cNvSpPr>
          <p:nvPr/>
        </p:nvSpPr>
        <p:spPr bwMode="auto">
          <a:xfrm>
            <a:off x="4105923" y="1913929"/>
            <a:ext cx="1208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t>&lt; </a:t>
            </a:r>
            <a:r>
              <a:rPr lang="en-US" altLang="en-US" i="1"/>
              <a:t>p</a:t>
            </a:r>
            <a:r>
              <a:rPr lang="en-US" altLang="en-US" i="1" baseline="-25000"/>
              <a:t>j</a:t>
            </a:r>
            <a:r>
              <a:rPr lang="en-US" altLang="en-US"/>
              <a:t>, </a:t>
            </a:r>
            <a:r>
              <a:rPr lang="en-US" altLang="en-US" i="1"/>
              <a:t>p</a:t>
            </a:r>
            <a:r>
              <a:rPr lang="en-US" altLang="en-US" i="1" baseline="-25000"/>
              <a:t>k</a:t>
            </a:r>
            <a:r>
              <a:rPr lang="en-US" altLang="en-US"/>
              <a:t>&gt;</a:t>
            </a:r>
          </a:p>
        </p:txBody>
      </p:sp>
      <p:sp>
        <p:nvSpPr>
          <p:cNvPr id="52" name="Text Box 13"/>
          <p:cNvSpPr txBox="1">
            <a:spLocks noChangeArrowheads="1"/>
          </p:cNvSpPr>
          <p:nvPr/>
        </p:nvSpPr>
        <p:spPr bwMode="auto">
          <a:xfrm>
            <a:off x="3216923" y="2777529"/>
            <a:ext cx="1174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t>&lt; </a:t>
            </a:r>
            <a:r>
              <a:rPr lang="en-US" altLang="en-US" i="1"/>
              <a:t>p</a:t>
            </a:r>
            <a:r>
              <a:rPr lang="en-US" altLang="en-US" i="1" baseline="-25000"/>
              <a:t>i</a:t>
            </a:r>
            <a:r>
              <a:rPr lang="en-US" altLang="en-US"/>
              <a:t>, </a:t>
            </a:r>
            <a:r>
              <a:rPr lang="en-US" altLang="en-US" i="1"/>
              <a:t>p</a:t>
            </a:r>
            <a:r>
              <a:rPr lang="en-US" altLang="en-US" i="1" baseline="-25000"/>
              <a:t>j</a:t>
            </a:r>
            <a:r>
              <a:rPr lang="en-US" altLang="en-US"/>
              <a:t>&gt;</a:t>
            </a:r>
          </a:p>
        </p:txBody>
      </p:sp>
      <p:sp>
        <p:nvSpPr>
          <p:cNvPr id="53" name="Text Box 14"/>
          <p:cNvSpPr txBox="1">
            <a:spLocks noChangeArrowheads="1"/>
          </p:cNvSpPr>
          <p:nvPr/>
        </p:nvSpPr>
        <p:spPr bwMode="auto">
          <a:xfrm>
            <a:off x="4906023" y="2790229"/>
            <a:ext cx="1208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t>&lt; </a:t>
            </a:r>
            <a:r>
              <a:rPr lang="en-US" altLang="en-US" i="1"/>
              <a:t>p</a:t>
            </a:r>
            <a:r>
              <a:rPr lang="en-US" altLang="en-US" i="1" baseline="-25000"/>
              <a:t>k</a:t>
            </a:r>
            <a:r>
              <a:rPr lang="en-US" altLang="en-US"/>
              <a:t>, </a:t>
            </a:r>
            <a:r>
              <a:rPr lang="en-US" altLang="en-US" i="1"/>
              <a:t>p</a:t>
            </a:r>
            <a:r>
              <a:rPr lang="en-US" altLang="en-US" i="1" baseline="-25000"/>
              <a:t>l</a:t>
            </a:r>
            <a:r>
              <a:rPr lang="en-US" altLang="en-US"/>
              <a:t>&gt;</a:t>
            </a:r>
          </a:p>
        </p:txBody>
      </p:sp>
      <p:cxnSp>
        <p:nvCxnSpPr>
          <p:cNvPr id="54" name="AutoShape 15"/>
          <p:cNvCxnSpPr>
            <a:cxnSpLocks noChangeShapeType="1"/>
            <a:stCxn id="44" idx="3"/>
            <a:endCxn id="48" idx="0"/>
          </p:cNvCxnSpPr>
          <p:nvPr/>
        </p:nvCxnSpPr>
        <p:spPr bwMode="auto">
          <a:xfrm flipH="1">
            <a:off x="2597798" y="3109317"/>
            <a:ext cx="261938" cy="43973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AutoShape 16"/>
          <p:cNvCxnSpPr>
            <a:cxnSpLocks noChangeShapeType="1"/>
            <a:stCxn id="44" idx="5"/>
            <a:endCxn id="49" idx="0"/>
          </p:cNvCxnSpPr>
          <p:nvPr/>
        </p:nvCxnSpPr>
        <p:spPr bwMode="auto">
          <a:xfrm>
            <a:off x="3148661" y="3109317"/>
            <a:ext cx="300037" cy="42703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AutoShape 17"/>
          <p:cNvCxnSpPr>
            <a:cxnSpLocks noChangeShapeType="1"/>
            <a:stCxn id="45" idx="3"/>
            <a:endCxn id="50" idx="0"/>
          </p:cNvCxnSpPr>
          <p:nvPr/>
        </p:nvCxnSpPr>
        <p:spPr bwMode="auto">
          <a:xfrm flipH="1">
            <a:off x="4286898" y="3096617"/>
            <a:ext cx="261938" cy="45243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AutoShape 18"/>
          <p:cNvCxnSpPr>
            <a:cxnSpLocks noChangeShapeType="1"/>
            <a:stCxn id="45" idx="5"/>
            <a:endCxn id="78" idx="0"/>
          </p:cNvCxnSpPr>
          <p:nvPr/>
        </p:nvCxnSpPr>
        <p:spPr bwMode="auto">
          <a:xfrm>
            <a:off x="4837761" y="3096617"/>
            <a:ext cx="325437" cy="45243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 name="Oval 23"/>
          <p:cNvSpPr>
            <a:spLocks noChangeArrowheads="1"/>
          </p:cNvSpPr>
          <p:nvPr/>
        </p:nvSpPr>
        <p:spPr bwMode="auto">
          <a:xfrm>
            <a:off x="9658998" y="4996854"/>
            <a:ext cx="152400" cy="1651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9" name="Oval 25"/>
          <p:cNvSpPr>
            <a:spLocks noChangeArrowheads="1"/>
          </p:cNvSpPr>
          <p:nvPr/>
        </p:nvSpPr>
        <p:spPr bwMode="auto">
          <a:xfrm>
            <a:off x="8744598" y="4196754"/>
            <a:ext cx="152400" cy="1651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60" name="Oval 26"/>
          <p:cNvSpPr>
            <a:spLocks noChangeArrowheads="1"/>
          </p:cNvSpPr>
          <p:nvPr/>
        </p:nvSpPr>
        <p:spPr bwMode="auto">
          <a:xfrm>
            <a:off x="9608198" y="3879254"/>
            <a:ext cx="152400" cy="1651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61" name="Oval 28"/>
          <p:cNvSpPr>
            <a:spLocks noChangeArrowheads="1"/>
          </p:cNvSpPr>
          <p:nvPr/>
        </p:nvSpPr>
        <p:spPr bwMode="auto">
          <a:xfrm>
            <a:off x="7830198" y="3701454"/>
            <a:ext cx="152400" cy="1651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62" name="Oval 30"/>
          <p:cNvSpPr>
            <a:spLocks noChangeArrowheads="1"/>
          </p:cNvSpPr>
          <p:nvPr/>
        </p:nvSpPr>
        <p:spPr bwMode="auto">
          <a:xfrm>
            <a:off x="7042798" y="3904654"/>
            <a:ext cx="152400" cy="1651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63" name="Text Box 31"/>
          <p:cNvSpPr txBox="1">
            <a:spLocks noChangeArrowheads="1"/>
          </p:cNvSpPr>
          <p:nvPr/>
        </p:nvSpPr>
        <p:spPr bwMode="auto">
          <a:xfrm>
            <a:off x="6607823" y="3577629"/>
            <a:ext cx="393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t>p</a:t>
            </a:r>
            <a:r>
              <a:rPr lang="en-US" altLang="en-US" i="1" baseline="-25000"/>
              <a:t>i</a:t>
            </a:r>
          </a:p>
        </p:txBody>
      </p:sp>
      <p:sp>
        <p:nvSpPr>
          <p:cNvPr id="64" name="Text Box 32"/>
          <p:cNvSpPr txBox="1">
            <a:spLocks noChangeArrowheads="1"/>
          </p:cNvSpPr>
          <p:nvPr/>
        </p:nvSpPr>
        <p:spPr bwMode="auto">
          <a:xfrm>
            <a:off x="7407923" y="3361729"/>
            <a:ext cx="393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t>p</a:t>
            </a:r>
            <a:r>
              <a:rPr lang="en-US" altLang="en-US" i="1" baseline="-25000"/>
              <a:t>j</a:t>
            </a:r>
          </a:p>
        </p:txBody>
      </p:sp>
      <p:sp>
        <p:nvSpPr>
          <p:cNvPr id="65" name="Text Box 33"/>
          <p:cNvSpPr txBox="1">
            <a:spLocks noChangeArrowheads="1"/>
          </p:cNvSpPr>
          <p:nvPr/>
        </p:nvSpPr>
        <p:spPr bwMode="auto">
          <a:xfrm>
            <a:off x="8589023" y="3641129"/>
            <a:ext cx="4270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t>p</a:t>
            </a:r>
            <a:r>
              <a:rPr lang="en-US" altLang="en-US" i="1" baseline="-25000"/>
              <a:t>k</a:t>
            </a:r>
          </a:p>
        </p:txBody>
      </p:sp>
      <p:sp>
        <p:nvSpPr>
          <p:cNvPr id="66" name="Text Box 34"/>
          <p:cNvSpPr txBox="1">
            <a:spLocks noChangeArrowheads="1"/>
          </p:cNvSpPr>
          <p:nvPr/>
        </p:nvSpPr>
        <p:spPr bwMode="auto">
          <a:xfrm>
            <a:off x="9820923" y="3552229"/>
            <a:ext cx="393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t>p</a:t>
            </a:r>
            <a:r>
              <a:rPr lang="en-US" altLang="en-US" i="1" baseline="-25000"/>
              <a:t>l</a:t>
            </a:r>
          </a:p>
        </p:txBody>
      </p:sp>
      <p:sp>
        <p:nvSpPr>
          <p:cNvPr id="67" name="Line 35"/>
          <p:cNvSpPr>
            <a:spLocks noChangeShapeType="1"/>
          </p:cNvSpPr>
          <p:nvPr/>
        </p:nvSpPr>
        <p:spPr bwMode="auto">
          <a:xfrm>
            <a:off x="6560198" y="5301654"/>
            <a:ext cx="4013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 name="Line 36"/>
          <p:cNvSpPr>
            <a:spLocks noChangeShapeType="1"/>
          </p:cNvSpPr>
          <p:nvPr/>
        </p:nvSpPr>
        <p:spPr bwMode="auto">
          <a:xfrm>
            <a:off x="6801498" y="5314354"/>
            <a:ext cx="0" cy="355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 name="Line 37"/>
          <p:cNvSpPr>
            <a:spLocks noChangeShapeType="1"/>
          </p:cNvSpPr>
          <p:nvPr/>
        </p:nvSpPr>
        <p:spPr bwMode="auto">
          <a:xfrm>
            <a:off x="10357498" y="5327054"/>
            <a:ext cx="0" cy="355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 name="Text Box 38"/>
          <p:cNvSpPr txBox="1">
            <a:spLocks noChangeArrowheads="1"/>
          </p:cNvSpPr>
          <p:nvPr/>
        </p:nvSpPr>
        <p:spPr bwMode="auto">
          <a:xfrm>
            <a:off x="10481323" y="4847629"/>
            <a:ext cx="268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t>l</a:t>
            </a:r>
          </a:p>
        </p:txBody>
      </p:sp>
      <p:sp>
        <p:nvSpPr>
          <p:cNvPr id="71" name="Freeform 39"/>
          <p:cNvSpPr>
            <a:spLocks/>
          </p:cNvSpPr>
          <p:nvPr/>
        </p:nvSpPr>
        <p:spPr bwMode="auto">
          <a:xfrm>
            <a:off x="6577661" y="4652367"/>
            <a:ext cx="1104900" cy="90487"/>
          </a:xfrm>
          <a:custGeom>
            <a:avLst/>
            <a:gdLst>
              <a:gd name="T0" fmla="*/ 0 w 696"/>
              <a:gd name="T1" fmla="*/ 0 h 140"/>
              <a:gd name="T2" fmla="*/ 609600 w 696"/>
              <a:gd name="T3" fmla="*/ 87902 h 140"/>
              <a:gd name="T4" fmla="*/ 1104900 w 696"/>
              <a:gd name="T5" fmla="*/ 15512 h 140"/>
              <a:gd name="T6" fmla="*/ 0 60000 65536"/>
              <a:gd name="T7" fmla="*/ 0 60000 65536"/>
              <a:gd name="T8" fmla="*/ 0 60000 65536"/>
            </a:gdLst>
            <a:ahLst/>
            <a:cxnLst>
              <a:cxn ang="T6">
                <a:pos x="T0" y="T1"/>
              </a:cxn>
              <a:cxn ang="T7">
                <a:pos x="T2" y="T3"/>
              </a:cxn>
              <a:cxn ang="T8">
                <a:pos x="T4" y="T5"/>
              </a:cxn>
            </a:cxnLst>
            <a:rect l="0" t="0" r="r" b="b"/>
            <a:pathLst>
              <a:path w="696" h="140">
                <a:moveTo>
                  <a:pt x="0" y="0"/>
                </a:moveTo>
                <a:cubicBezTo>
                  <a:pt x="134" y="66"/>
                  <a:pt x="268" y="132"/>
                  <a:pt x="384" y="136"/>
                </a:cubicBezTo>
                <a:cubicBezTo>
                  <a:pt x="500" y="140"/>
                  <a:pt x="598" y="82"/>
                  <a:pt x="696" y="24"/>
                </a:cubicBezTo>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 name="Freeform 40"/>
          <p:cNvSpPr>
            <a:spLocks/>
          </p:cNvSpPr>
          <p:nvPr/>
        </p:nvSpPr>
        <p:spPr bwMode="auto">
          <a:xfrm>
            <a:off x="7671448" y="4658717"/>
            <a:ext cx="504825" cy="57150"/>
          </a:xfrm>
          <a:custGeom>
            <a:avLst/>
            <a:gdLst>
              <a:gd name="T0" fmla="*/ 0 w 376"/>
              <a:gd name="T1" fmla="*/ 11151 h 41"/>
              <a:gd name="T2" fmla="*/ 247042 w 376"/>
              <a:gd name="T3" fmla="*/ 55756 h 41"/>
              <a:gd name="T4" fmla="*/ 504825 w 376"/>
              <a:gd name="T5" fmla="*/ 0 h 41"/>
              <a:gd name="T6" fmla="*/ 0 60000 65536"/>
              <a:gd name="T7" fmla="*/ 0 60000 65536"/>
              <a:gd name="T8" fmla="*/ 0 60000 65536"/>
            </a:gdLst>
            <a:ahLst/>
            <a:cxnLst>
              <a:cxn ang="T6">
                <a:pos x="T0" y="T1"/>
              </a:cxn>
              <a:cxn ang="T7">
                <a:pos x="T2" y="T3"/>
              </a:cxn>
              <a:cxn ang="T8">
                <a:pos x="T4" y="T5"/>
              </a:cxn>
            </a:cxnLst>
            <a:rect l="0" t="0" r="r" b="b"/>
            <a:pathLst>
              <a:path w="376" h="41">
                <a:moveTo>
                  <a:pt x="0" y="8"/>
                </a:moveTo>
                <a:cubicBezTo>
                  <a:pt x="60" y="24"/>
                  <a:pt x="121" y="41"/>
                  <a:pt x="184" y="40"/>
                </a:cubicBezTo>
                <a:cubicBezTo>
                  <a:pt x="247" y="39"/>
                  <a:pt x="311" y="19"/>
                  <a:pt x="376" y="0"/>
                </a:cubicBezTo>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 name="Freeform 41"/>
          <p:cNvSpPr>
            <a:spLocks/>
          </p:cNvSpPr>
          <p:nvPr/>
        </p:nvSpPr>
        <p:spPr bwMode="auto">
          <a:xfrm>
            <a:off x="8169923" y="4666654"/>
            <a:ext cx="1333500" cy="138113"/>
          </a:xfrm>
          <a:custGeom>
            <a:avLst/>
            <a:gdLst>
              <a:gd name="T0" fmla="*/ 0 w 720"/>
              <a:gd name="T1" fmla="*/ 0 h 216"/>
              <a:gd name="T2" fmla="*/ 666750 w 720"/>
              <a:gd name="T3" fmla="*/ 132998 h 216"/>
              <a:gd name="T4" fmla="*/ 1274233 w 720"/>
              <a:gd name="T5" fmla="*/ 30692 h 216"/>
              <a:gd name="T6" fmla="*/ 1022350 w 720"/>
              <a:gd name="T7" fmla="*/ 92075 h 2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0" h="216">
                <a:moveTo>
                  <a:pt x="0" y="0"/>
                </a:moveTo>
                <a:cubicBezTo>
                  <a:pt x="122" y="100"/>
                  <a:pt x="245" y="200"/>
                  <a:pt x="360" y="208"/>
                </a:cubicBezTo>
                <a:cubicBezTo>
                  <a:pt x="475" y="216"/>
                  <a:pt x="656" y="59"/>
                  <a:pt x="688" y="48"/>
                </a:cubicBezTo>
                <a:cubicBezTo>
                  <a:pt x="720" y="37"/>
                  <a:pt x="636" y="90"/>
                  <a:pt x="552" y="144"/>
                </a:cubicBezTo>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 name="Text Box 45"/>
          <p:cNvSpPr txBox="1">
            <a:spLocks noChangeArrowheads="1"/>
          </p:cNvSpPr>
          <p:nvPr/>
        </p:nvSpPr>
        <p:spPr bwMode="auto">
          <a:xfrm>
            <a:off x="9909823" y="4657129"/>
            <a:ext cx="48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t>p</a:t>
            </a:r>
            <a:r>
              <a:rPr lang="en-US" altLang="en-US" i="1" baseline="-25000"/>
              <a:t>m</a:t>
            </a:r>
            <a:endParaRPr lang="en-US" altLang="en-US" i="1"/>
          </a:p>
        </p:txBody>
      </p:sp>
      <p:sp>
        <p:nvSpPr>
          <p:cNvPr id="75" name="Freeform 46"/>
          <p:cNvSpPr>
            <a:spLocks/>
          </p:cNvSpPr>
          <p:nvPr/>
        </p:nvSpPr>
        <p:spPr bwMode="auto">
          <a:xfrm>
            <a:off x="9663761" y="4699992"/>
            <a:ext cx="157162" cy="563562"/>
          </a:xfrm>
          <a:custGeom>
            <a:avLst/>
            <a:gdLst>
              <a:gd name="T0" fmla="*/ 0 w 184"/>
              <a:gd name="T1" fmla="*/ 8928 h 505"/>
              <a:gd name="T2" fmla="*/ 81998 w 184"/>
              <a:gd name="T3" fmla="*/ 562446 h 505"/>
              <a:gd name="T4" fmla="*/ 157162 w 184"/>
              <a:gd name="T5" fmla="*/ 0 h 505"/>
              <a:gd name="T6" fmla="*/ 0 60000 65536"/>
              <a:gd name="T7" fmla="*/ 0 60000 65536"/>
              <a:gd name="T8" fmla="*/ 0 60000 65536"/>
            </a:gdLst>
            <a:ahLst/>
            <a:cxnLst>
              <a:cxn ang="T6">
                <a:pos x="T0" y="T1"/>
              </a:cxn>
              <a:cxn ang="T7">
                <a:pos x="T2" y="T3"/>
              </a:cxn>
              <a:cxn ang="T8">
                <a:pos x="T4" y="T5"/>
              </a:cxn>
            </a:cxnLst>
            <a:rect l="0" t="0" r="r" b="b"/>
            <a:pathLst>
              <a:path w="184" h="505">
                <a:moveTo>
                  <a:pt x="0" y="8"/>
                </a:moveTo>
                <a:cubicBezTo>
                  <a:pt x="32" y="256"/>
                  <a:pt x="65" y="505"/>
                  <a:pt x="96" y="504"/>
                </a:cubicBezTo>
                <a:cubicBezTo>
                  <a:pt x="127" y="503"/>
                  <a:pt x="155" y="251"/>
                  <a:pt x="184" y="0"/>
                </a:cubicBezTo>
              </a:path>
            </a:pathLst>
          </a:custGeom>
          <a:noFill/>
          <a:ln w="381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 name="Freeform 47"/>
          <p:cNvSpPr>
            <a:spLocks/>
          </p:cNvSpPr>
          <p:nvPr/>
        </p:nvSpPr>
        <p:spPr bwMode="auto">
          <a:xfrm>
            <a:off x="9466911" y="4674592"/>
            <a:ext cx="211137" cy="42862"/>
          </a:xfrm>
          <a:custGeom>
            <a:avLst/>
            <a:gdLst>
              <a:gd name="T0" fmla="*/ 0 w 160"/>
              <a:gd name="T1" fmla="*/ 0 h 76"/>
              <a:gd name="T2" fmla="*/ 126682 w 160"/>
              <a:gd name="T3" fmla="*/ 36094 h 76"/>
              <a:gd name="T4" fmla="*/ 211137 w 160"/>
              <a:gd name="T5" fmla="*/ 40606 h 76"/>
              <a:gd name="T6" fmla="*/ 0 60000 65536"/>
              <a:gd name="T7" fmla="*/ 0 60000 65536"/>
              <a:gd name="T8" fmla="*/ 0 60000 65536"/>
            </a:gdLst>
            <a:ahLst/>
            <a:cxnLst>
              <a:cxn ang="T6">
                <a:pos x="T0" y="T1"/>
              </a:cxn>
              <a:cxn ang="T7">
                <a:pos x="T2" y="T3"/>
              </a:cxn>
              <a:cxn ang="T8">
                <a:pos x="T4" y="T5"/>
              </a:cxn>
            </a:cxnLst>
            <a:rect l="0" t="0" r="r" b="b"/>
            <a:pathLst>
              <a:path w="160" h="76">
                <a:moveTo>
                  <a:pt x="0" y="0"/>
                </a:moveTo>
                <a:cubicBezTo>
                  <a:pt x="34" y="26"/>
                  <a:pt x="69" y="52"/>
                  <a:pt x="96" y="64"/>
                </a:cubicBezTo>
                <a:cubicBezTo>
                  <a:pt x="123" y="76"/>
                  <a:pt x="141" y="74"/>
                  <a:pt x="160" y="72"/>
                </a:cubicBezTo>
              </a:path>
            </a:pathLst>
          </a:cu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 name="Freeform 48"/>
          <p:cNvSpPr>
            <a:spLocks/>
          </p:cNvSpPr>
          <p:nvPr/>
        </p:nvSpPr>
        <p:spPr bwMode="auto">
          <a:xfrm>
            <a:off x="9822511" y="4547592"/>
            <a:ext cx="749300" cy="165100"/>
          </a:xfrm>
          <a:custGeom>
            <a:avLst/>
            <a:gdLst>
              <a:gd name="T0" fmla="*/ 0 w 472"/>
              <a:gd name="T1" fmla="*/ 165100 h 256"/>
              <a:gd name="T2" fmla="*/ 406400 w 472"/>
              <a:gd name="T3" fmla="*/ 98028 h 256"/>
              <a:gd name="T4" fmla="*/ 749300 w 472"/>
              <a:gd name="T5" fmla="*/ 0 h 256"/>
              <a:gd name="T6" fmla="*/ 0 60000 65536"/>
              <a:gd name="T7" fmla="*/ 0 60000 65536"/>
              <a:gd name="T8" fmla="*/ 0 60000 65536"/>
            </a:gdLst>
            <a:ahLst/>
            <a:cxnLst>
              <a:cxn ang="T6">
                <a:pos x="T0" y="T1"/>
              </a:cxn>
              <a:cxn ang="T7">
                <a:pos x="T2" y="T3"/>
              </a:cxn>
              <a:cxn ang="T8">
                <a:pos x="T4" y="T5"/>
              </a:cxn>
            </a:cxnLst>
            <a:rect l="0" t="0" r="r" b="b"/>
            <a:pathLst>
              <a:path w="472" h="256">
                <a:moveTo>
                  <a:pt x="0" y="256"/>
                </a:moveTo>
                <a:cubicBezTo>
                  <a:pt x="88" y="225"/>
                  <a:pt x="177" y="195"/>
                  <a:pt x="256" y="152"/>
                </a:cubicBezTo>
                <a:cubicBezTo>
                  <a:pt x="335" y="109"/>
                  <a:pt x="437" y="25"/>
                  <a:pt x="472" y="0"/>
                </a:cubicBezTo>
              </a:path>
            </a:pathLst>
          </a:cu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 name="Oval 49"/>
          <p:cNvSpPr>
            <a:spLocks noChangeArrowheads="1"/>
          </p:cNvSpPr>
          <p:nvPr/>
        </p:nvSpPr>
        <p:spPr bwMode="auto">
          <a:xfrm>
            <a:off x="4959998" y="3549054"/>
            <a:ext cx="406400" cy="406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79" name="Oval 50"/>
          <p:cNvSpPr>
            <a:spLocks noChangeArrowheads="1"/>
          </p:cNvSpPr>
          <p:nvPr/>
        </p:nvSpPr>
        <p:spPr bwMode="auto">
          <a:xfrm>
            <a:off x="4959998" y="4704754"/>
            <a:ext cx="406400" cy="406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0" name="Rectangle 52"/>
          <p:cNvSpPr>
            <a:spLocks noChangeArrowheads="1"/>
          </p:cNvSpPr>
          <p:nvPr/>
        </p:nvSpPr>
        <p:spPr bwMode="auto">
          <a:xfrm>
            <a:off x="4540898" y="6012854"/>
            <a:ext cx="431800" cy="431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i="1"/>
              <a:t>p</a:t>
            </a:r>
            <a:r>
              <a:rPr lang="en-US" altLang="en-US" i="1" baseline="-25000"/>
              <a:t>m</a:t>
            </a:r>
          </a:p>
        </p:txBody>
      </p:sp>
      <p:sp>
        <p:nvSpPr>
          <p:cNvPr id="81" name="Rectangle 53"/>
          <p:cNvSpPr>
            <a:spLocks noChangeArrowheads="1"/>
          </p:cNvSpPr>
          <p:nvPr/>
        </p:nvSpPr>
        <p:spPr bwMode="auto">
          <a:xfrm>
            <a:off x="5391798" y="5987454"/>
            <a:ext cx="431800" cy="4318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i="1"/>
              <a:t>p</a:t>
            </a:r>
            <a:r>
              <a:rPr lang="en-US" altLang="en-US" i="1" baseline="-25000"/>
              <a:t>l</a:t>
            </a:r>
          </a:p>
        </p:txBody>
      </p:sp>
      <p:sp>
        <p:nvSpPr>
          <p:cNvPr id="82" name="Text Box 54"/>
          <p:cNvSpPr txBox="1">
            <a:spLocks noChangeArrowheads="1"/>
          </p:cNvSpPr>
          <p:nvPr/>
        </p:nvSpPr>
        <p:spPr bwMode="auto">
          <a:xfrm>
            <a:off x="5210823" y="3234729"/>
            <a:ext cx="1263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t>&lt; </a:t>
            </a:r>
            <a:r>
              <a:rPr lang="en-US" altLang="en-US" i="1"/>
              <a:t>p</a:t>
            </a:r>
            <a:r>
              <a:rPr lang="en-US" altLang="en-US" i="1" baseline="-25000"/>
              <a:t>l</a:t>
            </a:r>
            <a:r>
              <a:rPr lang="en-US" altLang="en-US"/>
              <a:t>, </a:t>
            </a:r>
            <a:r>
              <a:rPr lang="en-US" altLang="en-US" i="1"/>
              <a:t>p</a:t>
            </a:r>
            <a:r>
              <a:rPr lang="en-US" altLang="en-US" i="1" baseline="-25000"/>
              <a:t>m</a:t>
            </a:r>
            <a:r>
              <a:rPr lang="en-US" altLang="en-US"/>
              <a:t>&gt;</a:t>
            </a:r>
          </a:p>
        </p:txBody>
      </p:sp>
      <p:sp>
        <p:nvSpPr>
          <p:cNvPr id="83" name="Text Box 55"/>
          <p:cNvSpPr txBox="1">
            <a:spLocks noChangeArrowheads="1"/>
          </p:cNvSpPr>
          <p:nvPr/>
        </p:nvSpPr>
        <p:spPr bwMode="auto">
          <a:xfrm>
            <a:off x="5160023" y="4339629"/>
            <a:ext cx="1263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t>&lt; </a:t>
            </a:r>
            <a:r>
              <a:rPr lang="en-US" altLang="en-US" i="1"/>
              <a:t>p</a:t>
            </a:r>
            <a:r>
              <a:rPr lang="en-US" altLang="en-US" i="1" baseline="-25000"/>
              <a:t>m</a:t>
            </a:r>
            <a:r>
              <a:rPr lang="en-US" altLang="en-US"/>
              <a:t>, </a:t>
            </a:r>
            <a:r>
              <a:rPr lang="en-US" altLang="en-US" i="1"/>
              <a:t>p</a:t>
            </a:r>
            <a:r>
              <a:rPr lang="en-US" altLang="en-US" i="1" baseline="-25000"/>
              <a:t>l</a:t>
            </a:r>
            <a:r>
              <a:rPr lang="en-US" altLang="en-US"/>
              <a:t>&gt;</a:t>
            </a:r>
          </a:p>
        </p:txBody>
      </p:sp>
      <p:cxnSp>
        <p:nvCxnSpPr>
          <p:cNvPr id="84" name="AutoShape 56"/>
          <p:cNvCxnSpPr>
            <a:cxnSpLocks noChangeShapeType="1"/>
            <a:stCxn id="79" idx="3"/>
            <a:endCxn id="80" idx="0"/>
          </p:cNvCxnSpPr>
          <p:nvPr/>
        </p:nvCxnSpPr>
        <p:spPr bwMode="auto">
          <a:xfrm flipH="1">
            <a:off x="4756798" y="5052417"/>
            <a:ext cx="261938" cy="96043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AutoShape 57"/>
          <p:cNvCxnSpPr>
            <a:cxnSpLocks noChangeShapeType="1"/>
            <a:stCxn id="79" idx="5"/>
            <a:endCxn id="81" idx="0"/>
          </p:cNvCxnSpPr>
          <p:nvPr/>
        </p:nvCxnSpPr>
        <p:spPr bwMode="auto">
          <a:xfrm>
            <a:off x="5307661" y="5052417"/>
            <a:ext cx="300037" cy="93503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6" name="Rectangle 60"/>
          <p:cNvSpPr>
            <a:spLocks noChangeArrowheads="1"/>
          </p:cNvSpPr>
          <p:nvPr/>
        </p:nvSpPr>
        <p:spPr bwMode="auto">
          <a:xfrm>
            <a:off x="3766198" y="6038254"/>
            <a:ext cx="431800" cy="4318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i="1"/>
              <a:t>p</a:t>
            </a:r>
            <a:r>
              <a:rPr lang="en-US" altLang="en-US" i="1" baseline="-25000"/>
              <a:t>l</a:t>
            </a:r>
          </a:p>
        </p:txBody>
      </p:sp>
      <p:cxnSp>
        <p:nvCxnSpPr>
          <p:cNvPr id="87" name="AutoShape 61"/>
          <p:cNvCxnSpPr>
            <a:cxnSpLocks noChangeShapeType="1"/>
            <a:stCxn id="78" idx="3"/>
            <a:endCxn id="86" idx="0"/>
          </p:cNvCxnSpPr>
          <p:nvPr/>
        </p:nvCxnSpPr>
        <p:spPr bwMode="auto">
          <a:xfrm flipH="1">
            <a:off x="3982098" y="3896717"/>
            <a:ext cx="1036638" cy="214153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AutoShape 62"/>
          <p:cNvCxnSpPr>
            <a:cxnSpLocks noChangeShapeType="1"/>
            <a:stCxn id="78" idx="4"/>
            <a:endCxn id="79" idx="0"/>
          </p:cNvCxnSpPr>
          <p:nvPr/>
        </p:nvCxnSpPr>
        <p:spPr bwMode="auto">
          <a:xfrm>
            <a:off x="5163198" y="3955454"/>
            <a:ext cx="0" cy="7493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9" name="Rectangle 88"/>
          <p:cNvSpPr/>
          <p:nvPr/>
        </p:nvSpPr>
        <p:spPr>
          <a:xfrm>
            <a:off x="7858371" y="6475271"/>
            <a:ext cx="4333630" cy="433934"/>
          </a:xfrm>
          <a:prstGeom prst="rect">
            <a:avLst/>
          </a:prstGeom>
          <a:no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a:t>Slide adapted from Allen </a:t>
            </a:r>
            <a:r>
              <a:rPr lang="en-US" sz="1600" dirty="0" err="1"/>
              <a:t>Miu</a:t>
            </a:r>
            <a:r>
              <a:rPr lang="en-US" sz="1600" dirty="0"/>
              <a:t> CSAIL MIT</a:t>
            </a:r>
          </a:p>
        </p:txBody>
      </p:sp>
    </p:spTree>
    <p:extLst>
      <p:ext uri="{BB962C8B-B14F-4D97-AF65-F5344CB8AC3E}">
        <p14:creationId xmlns:p14="http://schemas.microsoft.com/office/powerpoint/2010/main" val="8785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51152" y="1"/>
            <a:ext cx="9583971" cy="755780"/>
          </a:xfrm>
        </p:spPr>
        <p:txBody>
          <a:bodyPr>
            <a:normAutofit/>
          </a:bodyPr>
          <a:lstStyle/>
          <a:p>
            <a:r>
              <a:rPr lang="en-US" altLang="en-US" sz="3600" dirty="0"/>
              <a:t>Handling Circle Events</a:t>
            </a:r>
            <a:endParaRPr lang="en-US" sz="3600" dirty="0"/>
          </a:p>
        </p:txBody>
      </p:sp>
      <p:sp>
        <p:nvSpPr>
          <p:cNvPr id="89" name="Rectangle 3"/>
          <p:cNvSpPr txBox="1">
            <a:spLocks noChangeArrowheads="1"/>
          </p:cNvSpPr>
          <p:nvPr/>
        </p:nvSpPr>
        <p:spPr>
          <a:xfrm>
            <a:off x="758502" y="1420881"/>
            <a:ext cx="11115446" cy="435706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ct val="30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9pPr>
          </a:lstStyle>
          <a:p>
            <a:pPr marL="609600" indent="-609600">
              <a:spcBef>
                <a:spcPts val="1200"/>
              </a:spcBef>
              <a:spcAft>
                <a:spcPts val="1200"/>
              </a:spcAft>
              <a:buFontTx/>
              <a:buAutoNum type="arabicPeriod"/>
            </a:pPr>
            <a:r>
              <a:rPr lang="en-US" altLang="en-US" dirty="0"/>
              <a:t>Delete from T the leaf node of the disappearing arc and its associated circle events in the event queue. Note an arc (a portion of beach line) can technically be involved in multiple circle events. </a:t>
            </a:r>
          </a:p>
          <a:p>
            <a:pPr marL="609600" indent="-609600">
              <a:spcBef>
                <a:spcPts val="1200"/>
              </a:spcBef>
              <a:spcAft>
                <a:spcPts val="1200"/>
              </a:spcAft>
              <a:buFontTx/>
              <a:buAutoNum type="arabicPeriod"/>
            </a:pPr>
            <a:r>
              <a:rPr lang="en-US" altLang="en-US" dirty="0"/>
              <a:t>Add vertex to corresponding edge record in doubly linked list</a:t>
            </a:r>
          </a:p>
          <a:p>
            <a:pPr marL="609600" indent="-609600">
              <a:spcBef>
                <a:spcPts val="1200"/>
              </a:spcBef>
              <a:spcAft>
                <a:spcPts val="1200"/>
              </a:spcAft>
              <a:buFontTx/>
              <a:buAutoNum type="arabicPeriod"/>
            </a:pPr>
            <a:r>
              <a:rPr lang="en-US" altLang="en-US" dirty="0"/>
              <a:t>Create new edge record in doubly linked list</a:t>
            </a:r>
          </a:p>
          <a:p>
            <a:pPr marL="609600" indent="-609600">
              <a:spcBef>
                <a:spcPts val="1200"/>
              </a:spcBef>
              <a:spcAft>
                <a:spcPts val="1200"/>
              </a:spcAft>
              <a:buFontTx/>
              <a:buAutoNum type="arabicPeriod"/>
            </a:pPr>
            <a:r>
              <a:rPr lang="en-US" altLang="en-US" dirty="0"/>
              <a:t>Check the new triplets formed by the former neighboring arcs for potential circle events</a:t>
            </a:r>
          </a:p>
        </p:txBody>
      </p:sp>
    </p:spTree>
    <p:extLst>
      <p:ext uri="{BB962C8B-B14F-4D97-AF65-F5344CB8AC3E}">
        <p14:creationId xmlns:p14="http://schemas.microsoft.com/office/powerpoint/2010/main" val="2440063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51152" y="1"/>
            <a:ext cx="9583971" cy="755780"/>
          </a:xfrm>
        </p:spPr>
        <p:txBody>
          <a:bodyPr>
            <a:normAutofit/>
          </a:bodyPr>
          <a:lstStyle/>
          <a:p>
            <a:r>
              <a:rPr lang="en-US" altLang="en-US" sz="3600" dirty="0"/>
              <a:t>Handling Circle Events</a:t>
            </a:r>
            <a:endParaRPr lang="en-US" sz="3600" dirty="0"/>
          </a:p>
        </p:txBody>
      </p:sp>
      <p:sp>
        <p:nvSpPr>
          <p:cNvPr id="5" name="Oval 22"/>
          <p:cNvSpPr>
            <a:spLocks noChangeArrowheads="1"/>
          </p:cNvSpPr>
          <p:nvPr/>
        </p:nvSpPr>
        <p:spPr bwMode="auto">
          <a:xfrm>
            <a:off x="2786845" y="1448158"/>
            <a:ext cx="406400" cy="406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6" name="Oval 23"/>
          <p:cNvSpPr>
            <a:spLocks noChangeArrowheads="1"/>
          </p:cNvSpPr>
          <p:nvPr/>
        </p:nvSpPr>
        <p:spPr bwMode="auto">
          <a:xfrm>
            <a:off x="1935945" y="2235558"/>
            <a:ext cx="406400" cy="406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7" name="Oval 24"/>
          <p:cNvSpPr>
            <a:spLocks noChangeArrowheads="1"/>
          </p:cNvSpPr>
          <p:nvPr/>
        </p:nvSpPr>
        <p:spPr bwMode="auto">
          <a:xfrm>
            <a:off x="3625045" y="2222858"/>
            <a:ext cx="406400" cy="406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cxnSp>
        <p:nvCxnSpPr>
          <p:cNvPr id="8" name="AutoShape 25"/>
          <p:cNvCxnSpPr>
            <a:cxnSpLocks noChangeShapeType="1"/>
            <a:stCxn id="5" idx="3"/>
            <a:endCxn id="6" idx="7"/>
          </p:cNvCxnSpPr>
          <p:nvPr/>
        </p:nvCxnSpPr>
        <p:spPr bwMode="auto">
          <a:xfrm flipH="1">
            <a:off x="2283608" y="1795821"/>
            <a:ext cx="561975" cy="4984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AutoShape 26"/>
          <p:cNvCxnSpPr>
            <a:cxnSpLocks noChangeShapeType="1"/>
            <a:stCxn id="5" idx="5"/>
            <a:endCxn id="7" idx="1"/>
          </p:cNvCxnSpPr>
          <p:nvPr/>
        </p:nvCxnSpPr>
        <p:spPr bwMode="auto">
          <a:xfrm>
            <a:off x="3134508" y="1795821"/>
            <a:ext cx="549275" cy="485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Rectangle 27"/>
          <p:cNvSpPr>
            <a:spLocks noChangeArrowheads="1"/>
          </p:cNvSpPr>
          <p:nvPr/>
        </p:nvSpPr>
        <p:spPr bwMode="auto">
          <a:xfrm>
            <a:off x="1516845" y="3022958"/>
            <a:ext cx="431800" cy="431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i="1"/>
              <a:t>p</a:t>
            </a:r>
            <a:r>
              <a:rPr lang="en-US" altLang="en-US" i="1" baseline="-25000"/>
              <a:t>i</a:t>
            </a:r>
          </a:p>
        </p:txBody>
      </p:sp>
      <p:sp>
        <p:nvSpPr>
          <p:cNvPr id="11" name="Rectangle 28"/>
          <p:cNvSpPr>
            <a:spLocks noChangeArrowheads="1"/>
          </p:cNvSpPr>
          <p:nvPr/>
        </p:nvSpPr>
        <p:spPr bwMode="auto">
          <a:xfrm>
            <a:off x="2367745" y="3010258"/>
            <a:ext cx="431800" cy="431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i="1"/>
              <a:t>p</a:t>
            </a:r>
            <a:r>
              <a:rPr lang="en-US" altLang="en-US" i="1" baseline="-25000"/>
              <a:t>j</a:t>
            </a:r>
          </a:p>
        </p:txBody>
      </p:sp>
      <p:sp>
        <p:nvSpPr>
          <p:cNvPr id="12" name="Rectangle 29"/>
          <p:cNvSpPr>
            <a:spLocks noChangeArrowheads="1"/>
          </p:cNvSpPr>
          <p:nvPr/>
        </p:nvSpPr>
        <p:spPr bwMode="auto">
          <a:xfrm>
            <a:off x="3205945" y="3022958"/>
            <a:ext cx="431800" cy="431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i="1"/>
              <a:t>p</a:t>
            </a:r>
            <a:r>
              <a:rPr lang="en-US" altLang="en-US" i="1" baseline="-25000"/>
              <a:t>k</a:t>
            </a:r>
          </a:p>
        </p:txBody>
      </p:sp>
      <p:sp>
        <p:nvSpPr>
          <p:cNvPr id="13" name="Text Box 30"/>
          <p:cNvSpPr txBox="1">
            <a:spLocks noChangeArrowheads="1"/>
          </p:cNvSpPr>
          <p:nvPr/>
        </p:nvSpPr>
        <p:spPr bwMode="auto">
          <a:xfrm>
            <a:off x="3240870" y="1387833"/>
            <a:ext cx="1208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t>&lt; </a:t>
            </a:r>
            <a:r>
              <a:rPr lang="en-US" altLang="en-US" i="1"/>
              <a:t>p</a:t>
            </a:r>
            <a:r>
              <a:rPr lang="en-US" altLang="en-US" i="1" baseline="-25000"/>
              <a:t>j</a:t>
            </a:r>
            <a:r>
              <a:rPr lang="en-US" altLang="en-US"/>
              <a:t>, </a:t>
            </a:r>
            <a:r>
              <a:rPr lang="en-US" altLang="en-US" i="1"/>
              <a:t>p</a:t>
            </a:r>
            <a:r>
              <a:rPr lang="en-US" altLang="en-US" i="1" baseline="-25000"/>
              <a:t>k</a:t>
            </a:r>
            <a:r>
              <a:rPr lang="en-US" altLang="en-US"/>
              <a:t>&gt;</a:t>
            </a:r>
          </a:p>
        </p:txBody>
      </p:sp>
      <p:sp>
        <p:nvSpPr>
          <p:cNvPr id="14" name="Text Box 31"/>
          <p:cNvSpPr txBox="1">
            <a:spLocks noChangeArrowheads="1"/>
          </p:cNvSpPr>
          <p:nvPr/>
        </p:nvSpPr>
        <p:spPr bwMode="auto">
          <a:xfrm>
            <a:off x="2351870" y="2251433"/>
            <a:ext cx="1174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t>&lt; </a:t>
            </a:r>
            <a:r>
              <a:rPr lang="en-US" altLang="en-US" i="1"/>
              <a:t>p</a:t>
            </a:r>
            <a:r>
              <a:rPr lang="en-US" altLang="en-US" i="1" baseline="-25000"/>
              <a:t>i</a:t>
            </a:r>
            <a:r>
              <a:rPr lang="en-US" altLang="en-US"/>
              <a:t>, </a:t>
            </a:r>
            <a:r>
              <a:rPr lang="en-US" altLang="en-US" i="1"/>
              <a:t>p</a:t>
            </a:r>
            <a:r>
              <a:rPr lang="en-US" altLang="en-US" i="1" baseline="-25000"/>
              <a:t>j</a:t>
            </a:r>
            <a:r>
              <a:rPr lang="en-US" altLang="en-US"/>
              <a:t>&gt;</a:t>
            </a:r>
          </a:p>
        </p:txBody>
      </p:sp>
      <p:sp>
        <p:nvSpPr>
          <p:cNvPr id="15" name="Text Box 32"/>
          <p:cNvSpPr txBox="1">
            <a:spLocks noChangeArrowheads="1"/>
          </p:cNvSpPr>
          <p:nvPr/>
        </p:nvSpPr>
        <p:spPr bwMode="auto">
          <a:xfrm>
            <a:off x="4040970" y="2264133"/>
            <a:ext cx="1208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t>&lt; </a:t>
            </a:r>
            <a:r>
              <a:rPr lang="en-US" altLang="en-US" i="1"/>
              <a:t>p</a:t>
            </a:r>
            <a:r>
              <a:rPr lang="en-US" altLang="en-US" i="1" baseline="-25000"/>
              <a:t>k</a:t>
            </a:r>
            <a:r>
              <a:rPr lang="en-US" altLang="en-US"/>
              <a:t>, </a:t>
            </a:r>
            <a:r>
              <a:rPr lang="en-US" altLang="en-US" i="1"/>
              <a:t>p</a:t>
            </a:r>
            <a:r>
              <a:rPr lang="en-US" altLang="en-US" i="1" baseline="-25000"/>
              <a:t>l</a:t>
            </a:r>
            <a:r>
              <a:rPr lang="en-US" altLang="en-US"/>
              <a:t>&gt;</a:t>
            </a:r>
          </a:p>
        </p:txBody>
      </p:sp>
      <p:cxnSp>
        <p:nvCxnSpPr>
          <p:cNvPr id="16" name="AutoShape 33"/>
          <p:cNvCxnSpPr>
            <a:cxnSpLocks noChangeShapeType="1"/>
            <a:stCxn id="6" idx="3"/>
            <a:endCxn id="10" idx="0"/>
          </p:cNvCxnSpPr>
          <p:nvPr/>
        </p:nvCxnSpPr>
        <p:spPr bwMode="auto">
          <a:xfrm flipH="1">
            <a:off x="1732745" y="2583221"/>
            <a:ext cx="261938" cy="43973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AutoShape 34"/>
          <p:cNvCxnSpPr>
            <a:cxnSpLocks noChangeShapeType="1"/>
            <a:stCxn id="6" idx="5"/>
            <a:endCxn id="11" idx="0"/>
          </p:cNvCxnSpPr>
          <p:nvPr/>
        </p:nvCxnSpPr>
        <p:spPr bwMode="auto">
          <a:xfrm>
            <a:off x="2283608" y="2583221"/>
            <a:ext cx="300037" cy="42703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AutoShape 35"/>
          <p:cNvCxnSpPr>
            <a:cxnSpLocks noChangeShapeType="1"/>
            <a:stCxn id="7" idx="3"/>
            <a:endCxn id="12" idx="0"/>
          </p:cNvCxnSpPr>
          <p:nvPr/>
        </p:nvCxnSpPr>
        <p:spPr bwMode="auto">
          <a:xfrm flipH="1">
            <a:off x="3421845" y="2570521"/>
            <a:ext cx="261938" cy="45243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AutoShape 36"/>
          <p:cNvCxnSpPr>
            <a:cxnSpLocks noChangeShapeType="1"/>
            <a:stCxn id="7" idx="5"/>
            <a:endCxn id="40" idx="0"/>
          </p:cNvCxnSpPr>
          <p:nvPr/>
        </p:nvCxnSpPr>
        <p:spPr bwMode="auto">
          <a:xfrm>
            <a:off x="3972708" y="2570521"/>
            <a:ext cx="325437" cy="45243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Oval 40"/>
          <p:cNvSpPr>
            <a:spLocks noChangeArrowheads="1"/>
          </p:cNvSpPr>
          <p:nvPr/>
        </p:nvSpPr>
        <p:spPr bwMode="auto">
          <a:xfrm>
            <a:off x="10386632" y="4619983"/>
            <a:ext cx="152400" cy="1651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1" name="Oval 42"/>
          <p:cNvSpPr>
            <a:spLocks noChangeArrowheads="1"/>
          </p:cNvSpPr>
          <p:nvPr/>
        </p:nvSpPr>
        <p:spPr bwMode="auto">
          <a:xfrm>
            <a:off x="9472232" y="3819883"/>
            <a:ext cx="152400" cy="1651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 name="Oval 43"/>
          <p:cNvSpPr>
            <a:spLocks noChangeArrowheads="1"/>
          </p:cNvSpPr>
          <p:nvPr/>
        </p:nvSpPr>
        <p:spPr bwMode="auto">
          <a:xfrm>
            <a:off x="10335832" y="3502383"/>
            <a:ext cx="152400" cy="1651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3" name="Oval 45"/>
          <p:cNvSpPr>
            <a:spLocks noChangeArrowheads="1"/>
          </p:cNvSpPr>
          <p:nvPr/>
        </p:nvSpPr>
        <p:spPr bwMode="auto">
          <a:xfrm>
            <a:off x="8583232" y="3946883"/>
            <a:ext cx="152400" cy="1651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4" name="Oval 47"/>
          <p:cNvSpPr>
            <a:spLocks noChangeArrowheads="1"/>
          </p:cNvSpPr>
          <p:nvPr/>
        </p:nvSpPr>
        <p:spPr bwMode="auto">
          <a:xfrm>
            <a:off x="7694232" y="3438883"/>
            <a:ext cx="152400" cy="1651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5" name="Text Box 48"/>
          <p:cNvSpPr txBox="1">
            <a:spLocks noChangeArrowheads="1"/>
          </p:cNvSpPr>
          <p:nvPr/>
        </p:nvSpPr>
        <p:spPr bwMode="auto">
          <a:xfrm>
            <a:off x="7449757" y="3010258"/>
            <a:ext cx="393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t>p</a:t>
            </a:r>
            <a:r>
              <a:rPr lang="en-US" altLang="en-US" i="1" baseline="-25000"/>
              <a:t>i</a:t>
            </a:r>
          </a:p>
        </p:txBody>
      </p:sp>
      <p:sp>
        <p:nvSpPr>
          <p:cNvPr id="26" name="Text Box 49"/>
          <p:cNvSpPr txBox="1">
            <a:spLocks noChangeArrowheads="1"/>
          </p:cNvSpPr>
          <p:nvPr/>
        </p:nvSpPr>
        <p:spPr bwMode="auto">
          <a:xfrm>
            <a:off x="8160957" y="3607158"/>
            <a:ext cx="393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t>p</a:t>
            </a:r>
            <a:r>
              <a:rPr lang="en-US" altLang="en-US" i="1" baseline="-25000"/>
              <a:t>j</a:t>
            </a:r>
          </a:p>
        </p:txBody>
      </p:sp>
      <p:sp>
        <p:nvSpPr>
          <p:cNvPr id="27" name="Text Box 50"/>
          <p:cNvSpPr txBox="1">
            <a:spLocks noChangeArrowheads="1"/>
          </p:cNvSpPr>
          <p:nvPr/>
        </p:nvSpPr>
        <p:spPr bwMode="auto">
          <a:xfrm>
            <a:off x="9316657" y="3264258"/>
            <a:ext cx="4270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t>p</a:t>
            </a:r>
            <a:r>
              <a:rPr lang="en-US" altLang="en-US" i="1" baseline="-25000"/>
              <a:t>k</a:t>
            </a:r>
          </a:p>
        </p:txBody>
      </p:sp>
      <p:sp>
        <p:nvSpPr>
          <p:cNvPr id="28" name="Text Box 51"/>
          <p:cNvSpPr txBox="1">
            <a:spLocks noChangeArrowheads="1"/>
          </p:cNvSpPr>
          <p:nvPr/>
        </p:nvSpPr>
        <p:spPr bwMode="auto">
          <a:xfrm>
            <a:off x="10548557" y="3175358"/>
            <a:ext cx="393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t>p</a:t>
            </a:r>
            <a:r>
              <a:rPr lang="en-US" altLang="en-US" i="1" baseline="-25000"/>
              <a:t>l</a:t>
            </a:r>
          </a:p>
        </p:txBody>
      </p:sp>
      <p:sp>
        <p:nvSpPr>
          <p:cNvPr id="29" name="Line 52"/>
          <p:cNvSpPr>
            <a:spLocks noChangeShapeType="1"/>
          </p:cNvSpPr>
          <p:nvPr/>
        </p:nvSpPr>
        <p:spPr bwMode="auto">
          <a:xfrm>
            <a:off x="7275132" y="4861283"/>
            <a:ext cx="4013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Line 53"/>
          <p:cNvSpPr>
            <a:spLocks noChangeShapeType="1"/>
          </p:cNvSpPr>
          <p:nvPr/>
        </p:nvSpPr>
        <p:spPr bwMode="auto">
          <a:xfrm>
            <a:off x="7516432" y="4873983"/>
            <a:ext cx="0" cy="355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Line 54"/>
          <p:cNvSpPr>
            <a:spLocks noChangeShapeType="1"/>
          </p:cNvSpPr>
          <p:nvPr/>
        </p:nvSpPr>
        <p:spPr bwMode="auto">
          <a:xfrm>
            <a:off x="11072432" y="4886683"/>
            <a:ext cx="0" cy="355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Text Box 55"/>
          <p:cNvSpPr txBox="1">
            <a:spLocks noChangeArrowheads="1"/>
          </p:cNvSpPr>
          <p:nvPr/>
        </p:nvSpPr>
        <p:spPr bwMode="auto">
          <a:xfrm>
            <a:off x="11208957" y="4559658"/>
            <a:ext cx="268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t>l</a:t>
            </a:r>
          </a:p>
        </p:txBody>
      </p:sp>
      <p:sp>
        <p:nvSpPr>
          <p:cNvPr id="33" name="Freeform 56"/>
          <p:cNvSpPr>
            <a:spLocks/>
          </p:cNvSpPr>
          <p:nvPr/>
        </p:nvSpPr>
        <p:spPr bwMode="auto">
          <a:xfrm>
            <a:off x="7249732" y="4150083"/>
            <a:ext cx="1028700" cy="115888"/>
          </a:xfrm>
          <a:custGeom>
            <a:avLst/>
            <a:gdLst>
              <a:gd name="T0" fmla="*/ 0 w 696"/>
              <a:gd name="T1" fmla="*/ 0 h 140"/>
              <a:gd name="T2" fmla="*/ 567559 w 696"/>
              <a:gd name="T3" fmla="*/ 112577 h 140"/>
              <a:gd name="T4" fmla="*/ 1028700 w 696"/>
              <a:gd name="T5" fmla="*/ 19867 h 140"/>
              <a:gd name="T6" fmla="*/ 0 60000 65536"/>
              <a:gd name="T7" fmla="*/ 0 60000 65536"/>
              <a:gd name="T8" fmla="*/ 0 60000 65536"/>
            </a:gdLst>
            <a:ahLst/>
            <a:cxnLst>
              <a:cxn ang="T6">
                <a:pos x="T0" y="T1"/>
              </a:cxn>
              <a:cxn ang="T7">
                <a:pos x="T2" y="T3"/>
              </a:cxn>
              <a:cxn ang="T8">
                <a:pos x="T4" y="T5"/>
              </a:cxn>
            </a:cxnLst>
            <a:rect l="0" t="0" r="r" b="b"/>
            <a:pathLst>
              <a:path w="696" h="140">
                <a:moveTo>
                  <a:pt x="0" y="0"/>
                </a:moveTo>
                <a:cubicBezTo>
                  <a:pt x="134" y="66"/>
                  <a:pt x="268" y="132"/>
                  <a:pt x="384" y="136"/>
                </a:cubicBezTo>
                <a:cubicBezTo>
                  <a:pt x="500" y="140"/>
                  <a:pt x="598" y="82"/>
                  <a:pt x="696" y="24"/>
                </a:cubicBezTo>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Freeform 57"/>
          <p:cNvSpPr>
            <a:spLocks/>
          </p:cNvSpPr>
          <p:nvPr/>
        </p:nvSpPr>
        <p:spPr bwMode="auto">
          <a:xfrm>
            <a:off x="8240332" y="4111983"/>
            <a:ext cx="838200" cy="360363"/>
          </a:xfrm>
          <a:custGeom>
            <a:avLst/>
            <a:gdLst>
              <a:gd name="T0" fmla="*/ 0 w 376"/>
              <a:gd name="T1" fmla="*/ 70315 h 41"/>
              <a:gd name="T2" fmla="*/ 410183 w 376"/>
              <a:gd name="T3" fmla="*/ 351574 h 41"/>
              <a:gd name="T4" fmla="*/ 838200 w 376"/>
              <a:gd name="T5" fmla="*/ 0 h 41"/>
              <a:gd name="T6" fmla="*/ 0 60000 65536"/>
              <a:gd name="T7" fmla="*/ 0 60000 65536"/>
              <a:gd name="T8" fmla="*/ 0 60000 65536"/>
            </a:gdLst>
            <a:ahLst/>
            <a:cxnLst>
              <a:cxn ang="T6">
                <a:pos x="T0" y="T1"/>
              </a:cxn>
              <a:cxn ang="T7">
                <a:pos x="T2" y="T3"/>
              </a:cxn>
              <a:cxn ang="T8">
                <a:pos x="T4" y="T5"/>
              </a:cxn>
            </a:cxnLst>
            <a:rect l="0" t="0" r="r" b="b"/>
            <a:pathLst>
              <a:path w="376" h="41">
                <a:moveTo>
                  <a:pt x="0" y="8"/>
                </a:moveTo>
                <a:cubicBezTo>
                  <a:pt x="60" y="24"/>
                  <a:pt x="121" y="41"/>
                  <a:pt x="184" y="40"/>
                </a:cubicBezTo>
                <a:cubicBezTo>
                  <a:pt x="247" y="39"/>
                  <a:pt x="311" y="19"/>
                  <a:pt x="376" y="0"/>
                </a:cubicBezTo>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 name="Freeform 58"/>
          <p:cNvSpPr>
            <a:spLocks/>
          </p:cNvSpPr>
          <p:nvPr/>
        </p:nvSpPr>
        <p:spPr bwMode="auto">
          <a:xfrm>
            <a:off x="9065832" y="4111983"/>
            <a:ext cx="1079500" cy="254000"/>
          </a:xfrm>
          <a:custGeom>
            <a:avLst/>
            <a:gdLst>
              <a:gd name="T0" fmla="*/ 0 w 720"/>
              <a:gd name="T1" fmla="*/ 0 h 216"/>
              <a:gd name="T2" fmla="*/ 539750 w 720"/>
              <a:gd name="T3" fmla="*/ 244593 h 216"/>
              <a:gd name="T4" fmla="*/ 1031522 w 720"/>
              <a:gd name="T5" fmla="*/ 56444 h 216"/>
              <a:gd name="T6" fmla="*/ 827617 w 720"/>
              <a:gd name="T7" fmla="*/ 169333 h 2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0" h="216">
                <a:moveTo>
                  <a:pt x="0" y="0"/>
                </a:moveTo>
                <a:cubicBezTo>
                  <a:pt x="122" y="100"/>
                  <a:pt x="245" y="200"/>
                  <a:pt x="360" y="208"/>
                </a:cubicBezTo>
                <a:cubicBezTo>
                  <a:pt x="475" y="216"/>
                  <a:pt x="656" y="59"/>
                  <a:pt x="688" y="48"/>
                </a:cubicBezTo>
                <a:cubicBezTo>
                  <a:pt x="720" y="37"/>
                  <a:pt x="636" y="90"/>
                  <a:pt x="552" y="144"/>
                </a:cubicBezTo>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 name="Text Box 59"/>
          <p:cNvSpPr txBox="1">
            <a:spLocks noChangeArrowheads="1"/>
          </p:cNvSpPr>
          <p:nvPr/>
        </p:nvSpPr>
        <p:spPr bwMode="auto">
          <a:xfrm>
            <a:off x="10637457" y="4280258"/>
            <a:ext cx="48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t>p</a:t>
            </a:r>
            <a:r>
              <a:rPr lang="en-US" altLang="en-US" i="1" baseline="-25000"/>
              <a:t>m</a:t>
            </a:r>
            <a:endParaRPr lang="en-US" altLang="en-US" i="1"/>
          </a:p>
        </p:txBody>
      </p:sp>
      <p:sp>
        <p:nvSpPr>
          <p:cNvPr id="37" name="Freeform 60"/>
          <p:cNvSpPr>
            <a:spLocks/>
          </p:cNvSpPr>
          <p:nvPr/>
        </p:nvSpPr>
        <p:spPr bwMode="auto">
          <a:xfrm>
            <a:off x="10221532" y="4162783"/>
            <a:ext cx="419100" cy="636588"/>
          </a:xfrm>
          <a:custGeom>
            <a:avLst/>
            <a:gdLst>
              <a:gd name="T0" fmla="*/ 0 w 184"/>
              <a:gd name="T1" fmla="*/ 10085 h 505"/>
              <a:gd name="T2" fmla="*/ 218661 w 184"/>
              <a:gd name="T3" fmla="*/ 635327 h 505"/>
              <a:gd name="T4" fmla="*/ 419100 w 184"/>
              <a:gd name="T5" fmla="*/ 0 h 505"/>
              <a:gd name="T6" fmla="*/ 0 60000 65536"/>
              <a:gd name="T7" fmla="*/ 0 60000 65536"/>
              <a:gd name="T8" fmla="*/ 0 60000 65536"/>
            </a:gdLst>
            <a:ahLst/>
            <a:cxnLst>
              <a:cxn ang="T6">
                <a:pos x="T0" y="T1"/>
              </a:cxn>
              <a:cxn ang="T7">
                <a:pos x="T2" y="T3"/>
              </a:cxn>
              <a:cxn ang="T8">
                <a:pos x="T4" y="T5"/>
              </a:cxn>
            </a:cxnLst>
            <a:rect l="0" t="0" r="r" b="b"/>
            <a:pathLst>
              <a:path w="184" h="505">
                <a:moveTo>
                  <a:pt x="0" y="8"/>
                </a:moveTo>
                <a:cubicBezTo>
                  <a:pt x="32" y="256"/>
                  <a:pt x="65" y="505"/>
                  <a:pt x="96" y="504"/>
                </a:cubicBezTo>
                <a:cubicBezTo>
                  <a:pt x="127" y="503"/>
                  <a:pt x="155" y="251"/>
                  <a:pt x="184" y="0"/>
                </a:cubicBezTo>
              </a:path>
            </a:pathLst>
          </a:custGeom>
          <a:noFill/>
          <a:ln w="381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Freeform 61"/>
          <p:cNvSpPr>
            <a:spLocks/>
          </p:cNvSpPr>
          <p:nvPr/>
        </p:nvSpPr>
        <p:spPr bwMode="auto">
          <a:xfrm>
            <a:off x="10107232" y="4110396"/>
            <a:ext cx="139700" cy="42862"/>
          </a:xfrm>
          <a:custGeom>
            <a:avLst/>
            <a:gdLst>
              <a:gd name="T0" fmla="*/ 0 w 160"/>
              <a:gd name="T1" fmla="*/ 0 h 76"/>
              <a:gd name="T2" fmla="*/ 83820 w 160"/>
              <a:gd name="T3" fmla="*/ 36094 h 76"/>
              <a:gd name="T4" fmla="*/ 139700 w 160"/>
              <a:gd name="T5" fmla="*/ 40606 h 76"/>
              <a:gd name="T6" fmla="*/ 0 60000 65536"/>
              <a:gd name="T7" fmla="*/ 0 60000 65536"/>
              <a:gd name="T8" fmla="*/ 0 60000 65536"/>
            </a:gdLst>
            <a:ahLst/>
            <a:cxnLst>
              <a:cxn ang="T6">
                <a:pos x="T0" y="T1"/>
              </a:cxn>
              <a:cxn ang="T7">
                <a:pos x="T2" y="T3"/>
              </a:cxn>
              <a:cxn ang="T8">
                <a:pos x="T4" y="T5"/>
              </a:cxn>
            </a:cxnLst>
            <a:rect l="0" t="0" r="r" b="b"/>
            <a:pathLst>
              <a:path w="160" h="76">
                <a:moveTo>
                  <a:pt x="0" y="0"/>
                </a:moveTo>
                <a:cubicBezTo>
                  <a:pt x="34" y="26"/>
                  <a:pt x="69" y="52"/>
                  <a:pt x="96" y="64"/>
                </a:cubicBezTo>
                <a:cubicBezTo>
                  <a:pt x="123" y="76"/>
                  <a:pt x="141" y="74"/>
                  <a:pt x="160" y="72"/>
                </a:cubicBezTo>
              </a:path>
            </a:pathLst>
          </a:cu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Freeform 62"/>
          <p:cNvSpPr>
            <a:spLocks/>
          </p:cNvSpPr>
          <p:nvPr/>
        </p:nvSpPr>
        <p:spPr bwMode="auto">
          <a:xfrm>
            <a:off x="10640632" y="3921483"/>
            <a:ext cx="749300" cy="228600"/>
          </a:xfrm>
          <a:custGeom>
            <a:avLst/>
            <a:gdLst>
              <a:gd name="T0" fmla="*/ 0 w 472"/>
              <a:gd name="T1" fmla="*/ 228600 h 256"/>
              <a:gd name="T2" fmla="*/ 406400 w 472"/>
              <a:gd name="T3" fmla="*/ 135731 h 256"/>
              <a:gd name="T4" fmla="*/ 749300 w 472"/>
              <a:gd name="T5" fmla="*/ 0 h 256"/>
              <a:gd name="T6" fmla="*/ 0 60000 65536"/>
              <a:gd name="T7" fmla="*/ 0 60000 65536"/>
              <a:gd name="T8" fmla="*/ 0 60000 65536"/>
            </a:gdLst>
            <a:ahLst/>
            <a:cxnLst>
              <a:cxn ang="T6">
                <a:pos x="T0" y="T1"/>
              </a:cxn>
              <a:cxn ang="T7">
                <a:pos x="T2" y="T3"/>
              </a:cxn>
              <a:cxn ang="T8">
                <a:pos x="T4" y="T5"/>
              </a:cxn>
            </a:cxnLst>
            <a:rect l="0" t="0" r="r" b="b"/>
            <a:pathLst>
              <a:path w="472" h="256">
                <a:moveTo>
                  <a:pt x="0" y="256"/>
                </a:moveTo>
                <a:cubicBezTo>
                  <a:pt x="88" y="225"/>
                  <a:pt x="177" y="195"/>
                  <a:pt x="256" y="152"/>
                </a:cubicBezTo>
                <a:cubicBezTo>
                  <a:pt x="335" y="109"/>
                  <a:pt x="437" y="25"/>
                  <a:pt x="472" y="0"/>
                </a:cubicBezTo>
              </a:path>
            </a:pathLst>
          </a:cu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 name="Oval 63"/>
          <p:cNvSpPr>
            <a:spLocks noChangeArrowheads="1"/>
          </p:cNvSpPr>
          <p:nvPr/>
        </p:nvSpPr>
        <p:spPr bwMode="auto">
          <a:xfrm>
            <a:off x="4094945" y="3022958"/>
            <a:ext cx="406400" cy="406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1" name="Oval 64"/>
          <p:cNvSpPr>
            <a:spLocks noChangeArrowheads="1"/>
          </p:cNvSpPr>
          <p:nvPr/>
        </p:nvSpPr>
        <p:spPr bwMode="auto">
          <a:xfrm>
            <a:off x="4094945" y="4178658"/>
            <a:ext cx="406400" cy="406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2" name="Rectangle 65"/>
          <p:cNvSpPr>
            <a:spLocks noChangeArrowheads="1"/>
          </p:cNvSpPr>
          <p:nvPr/>
        </p:nvSpPr>
        <p:spPr bwMode="auto">
          <a:xfrm>
            <a:off x="3675845" y="5486758"/>
            <a:ext cx="431800" cy="431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i="1"/>
              <a:t>p</a:t>
            </a:r>
            <a:r>
              <a:rPr lang="en-US" altLang="en-US" i="1" baseline="-25000"/>
              <a:t>m</a:t>
            </a:r>
          </a:p>
        </p:txBody>
      </p:sp>
      <p:sp>
        <p:nvSpPr>
          <p:cNvPr id="43" name="Rectangle 66"/>
          <p:cNvSpPr>
            <a:spLocks noChangeArrowheads="1"/>
          </p:cNvSpPr>
          <p:nvPr/>
        </p:nvSpPr>
        <p:spPr bwMode="auto">
          <a:xfrm>
            <a:off x="4526745" y="5461358"/>
            <a:ext cx="431800" cy="4318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i="1"/>
              <a:t>p</a:t>
            </a:r>
            <a:r>
              <a:rPr lang="en-US" altLang="en-US" i="1" baseline="-25000"/>
              <a:t>l</a:t>
            </a:r>
          </a:p>
        </p:txBody>
      </p:sp>
      <p:sp>
        <p:nvSpPr>
          <p:cNvPr id="44" name="Text Box 67"/>
          <p:cNvSpPr txBox="1">
            <a:spLocks noChangeArrowheads="1"/>
          </p:cNvSpPr>
          <p:nvPr/>
        </p:nvSpPr>
        <p:spPr bwMode="auto">
          <a:xfrm>
            <a:off x="4345770" y="2708633"/>
            <a:ext cx="1263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t>&lt; </a:t>
            </a:r>
            <a:r>
              <a:rPr lang="en-US" altLang="en-US" i="1"/>
              <a:t>p</a:t>
            </a:r>
            <a:r>
              <a:rPr lang="en-US" altLang="en-US" i="1" baseline="-25000"/>
              <a:t>l</a:t>
            </a:r>
            <a:r>
              <a:rPr lang="en-US" altLang="en-US"/>
              <a:t>, </a:t>
            </a:r>
            <a:r>
              <a:rPr lang="en-US" altLang="en-US" i="1"/>
              <a:t>p</a:t>
            </a:r>
            <a:r>
              <a:rPr lang="en-US" altLang="en-US" i="1" baseline="-25000"/>
              <a:t>m</a:t>
            </a:r>
            <a:r>
              <a:rPr lang="en-US" altLang="en-US"/>
              <a:t>&gt;</a:t>
            </a:r>
          </a:p>
        </p:txBody>
      </p:sp>
      <p:sp>
        <p:nvSpPr>
          <p:cNvPr id="45" name="Text Box 68"/>
          <p:cNvSpPr txBox="1">
            <a:spLocks noChangeArrowheads="1"/>
          </p:cNvSpPr>
          <p:nvPr/>
        </p:nvSpPr>
        <p:spPr bwMode="auto">
          <a:xfrm>
            <a:off x="4294970" y="3813533"/>
            <a:ext cx="1263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t>&lt; </a:t>
            </a:r>
            <a:r>
              <a:rPr lang="en-US" altLang="en-US" i="1"/>
              <a:t>p</a:t>
            </a:r>
            <a:r>
              <a:rPr lang="en-US" altLang="en-US" i="1" baseline="-25000"/>
              <a:t>m</a:t>
            </a:r>
            <a:r>
              <a:rPr lang="en-US" altLang="en-US"/>
              <a:t>, </a:t>
            </a:r>
            <a:r>
              <a:rPr lang="en-US" altLang="en-US" i="1"/>
              <a:t>p</a:t>
            </a:r>
            <a:r>
              <a:rPr lang="en-US" altLang="en-US" i="1" baseline="-25000"/>
              <a:t>l</a:t>
            </a:r>
            <a:r>
              <a:rPr lang="en-US" altLang="en-US"/>
              <a:t>&gt;</a:t>
            </a:r>
          </a:p>
        </p:txBody>
      </p:sp>
      <p:cxnSp>
        <p:nvCxnSpPr>
          <p:cNvPr id="46" name="AutoShape 69"/>
          <p:cNvCxnSpPr>
            <a:cxnSpLocks noChangeShapeType="1"/>
            <a:stCxn id="41" idx="3"/>
            <a:endCxn id="42" idx="0"/>
          </p:cNvCxnSpPr>
          <p:nvPr/>
        </p:nvCxnSpPr>
        <p:spPr bwMode="auto">
          <a:xfrm flipH="1">
            <a:off x="3891745" y="4526321"/>
            <a:ext cx="261938" cy="96043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AutoShape 70"/>
          <p:cNvCxnSpPr>
            <a:cxnSpLocks noChangeShapeType="1"/>
            <a:stCxn id="41" idx="5"/>
            <a:endCxn id="43" idx="0"/>
          </p:cNvCxnSpPr>
          <p:nvPr/>
        </p:nvCxnSpPr>
        <p:spPr bwMode="auto">
          <a:xfrm>
            <a:off x="4442608" y="4526321"/>
            <a:ext cx="300037" cy="93503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 name="Rectangle 71"/>
          <p:cNvSpPr>
            <a:spLocks noChangeArrowheads="1"/>
          </p:cNvSpPr>
          <p:nvPr/>
        </p:nvSpPr>
        <p:spPr bwMode="auto">
          <a:xfrm>
            <a:off x="2901145" y="5512158"/>
            <a:ext cx="431800" cy="4318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i="1"/>
              <a:t>p</a:t>
            </a:r>
            <a:r>
              <a:rPr lang="en-US" altLang="en-US" i="1" baseline="-25000"/>
              <a:t>l</a:t>
            </a:r>
          </a:p>
        </p:txBody>
      </p:sp>
      <p:cxnSp>
        <p:nvCxnSpPr>
          <p:cNvPr id="49" name="AutoShape 72"/>
          <p:cNvCxnSpPr>
            <a:cxnSpLocks noChangeShapeType="1"/>
            <a:stCxn id="40" idx="3"/>
            <a:endCxn id="48" idx="0"/>
          </p:cNvCxnSpPr>
          <p:nvPr/>
        </p:nvCxnSpPr>
        <p:spPr bwMode="auto">
          <a:xfrm flipH="1">
            <a:off x="3117045" y="3370621"/>
            <a:ext cx="1036638" cy="214153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AutoShape 73"/>
          <p:cNvCxnSpPr>
            <a:cxnSpLocks noChangeShapeType="1"/>
            <a:stCxn id="40" idx="4"/>
            <a:endCxn id="41" idx="0"/>
          </p:cNvCxnSpPr>
          <p:nvPr/>
        </p:nvCxnSpPr>
        <p:spPr bwMode="auto">
          <a:xfrm>
            <a:off x="4298145" y="3429358"/>
            <a:ext cx="0" cy="7493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 name="Oval 75"/>
          <p:cNvSpPr>
            <a:spLocks noChangeArrowheads="1"/>
          </p:cNvSpPr>
          <p:nvPr/>
        </p:nvSpPr>
        <p:spPr bwMode="auto">
          <a:xfrm>
            <a:off x="9497632" y="3527783"/>
            <a:ext cx="1282700" cy="1282700"/>
          </a:xfrm>
          <a:prstGeom prst="ellipse">
            <a:avLst/>
          </a:prstGeom>
          <a:noFill/>
          <a:ln w="63500">
            <a:solidFill>
              <a:srgbClr val="3366FF"/>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2" name="Oval 76"/>
          <p:cNvSpPr>
            <a:spLocks noChangeArrowheads="1"/>
          </p:cNvSpPr>
          <p:nvPr/>
        </p:nvSpPr>
        <p:spPr bwMode="auto">
          <a:xfrm>
            <a:off x="10081832" y="4746983"/>
            <a:ext cx="152400" cy="152400"/>
          </a:xfrm>
          <a:prstGeom prst="ellipse">
            <a:avLst/>
          </a:prstGeom>
          <a:solidFill>
            <a:srgbClr val="33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3" name="Freeform 78"/>
          <p:cNvSpPr>
            <a:spLocks/>
          </p:cNvSpPr>
          <p:nvPr/>
        </p:nvSpPr>
        <p:spPr bwMode="auto">
          <a:xfrm>
            <a:off x="2528083" y="1921233"/>
            <a:ext cx="3217862" cy="4146550"/>
          </a:xfrm>
          <a:custGeom>
            <a:avLst/>
            <a:gdLst>
              <a:gd name="T0" fmla="*/ 1490662 w 2027"/>
              <a:gd name="T1" fmla="*/ 73025 h 2612"/>
              <a:gd name="T2" fmla="*/ 1033462 w 2027"/>
              <a:gd name="T3" fmla="*/ 187325 h 2612"/>
              <a:gd name="T4" fmla="*/ 995362 w 2027"/>
              <a:gd name="T5" fmla="*/ 301625 h 2612"/>
              <a:gd name="T6" fmla="*/ 969962 w 2027"/>
              <a:gd name="T7" fmla="*/ 403225 h 2612"/>
              <a:gd name="T8" fmla="*/ 1033462 w 2027"/>
              <a:gd name="T9" fmla="*/ 733425 h 2612"/>
              <a:gd name="T10" fmla="*/ 1287462 w 2027"/>
              <a:gd name="T11" fmla="*/ 1012825 h 2612"/>
              <a:gd name="T12" fmla="*/ 1274762 w 2027"/>
              <a:gd name="T13" fmla="*/ 1431925 h 2612"/>
              <a:gd name="T14" fmla="*/ 1147762 w 2027"/>
              <a:gd name="T15" fmla="*/ 1647825 h 2612"/>
              <a:gd name="T16" fmla="*/ 1135062 w 2027"/>
              <a:gd name="T17" fmla="*/ 1685925 h 2612"/>
              <a:gd name="T18" fmla="*/ 1071562 w 2027"/>
              <a:gd name="T19" fmla="*/ 1762125 h 2612"/>
              <a:gd name="T20" fmla="*/ 944562 w 2027"/>
              <a:gd name="T21" fmla="*/ 2041525 h 2612"/>
              <a:gd name="T22" fmla="*/ 830262 w 2027"/>
              <a:gd name="T23" fmla="*/ 2193925 h 2612"/>
              <a:gd name="T24" fmla="*/ 677862 w 2027"/>
              <a:gd name="T25" fmla="*/ 2435225 h 2612"/>
              <a:gd name="T26" fmla="*/ 614362 w 2027"/>
              <a:gd name="T27" fmla="*/ 2486025 h 2612"/>
              <a:gd name="T28" fmla="*/ 487362 w 2027"/>
              <a:gd name="T29" fmla="*/ 2638425 h 2612"/>
              <a:gd name="T30" fmla="*/ 360362 w 2027"/>
              <a:gd name="T31" fmla="*/ 2854325 h 2612"/>
              <a:gd name="T32" fmla="*/ 169862 w 2027"/>
              <a:gd name="T33" fmla="*/ 3184525 h 2612"/>
              <a:gd name="T34" fmla="*/ 55562 w 2027"/>
              <a:gd name="T35" fmla="*/ 3476625 h 2612"/>
              <a:gd name="T36" fmla="*/ 30162 w 2027"/>
              <a:gd name="T37" fmla="*/ 3603625 h 2612"/>
              <a:gd name="T38" fmla="*/ 4762 w 2027"/>
              <a:gd name="T39" fmla="*/ 3705225 h 2612"/>
              <a:gd name="T40" fmla="*/ 169862 w 2027"/>
              <a:gd name="T41" fmla="*/ 4098925 h 2612"/>
              <a:gd name="T42" fmla="*/ 322262 w 2027"/>
              <a:gd name="T43" fmla="*/ 4124325 h 2612"/>
              <a:gd name="T44" fmla="*/ 360362 w 2027"/>
              <a:gd name="T45" fmla="*/ 4137025 h 2612"/>
              <a:gd name="T46" fmla="*/ 766762 w 2027"/>
              <a:gd name="T47" fmla="*/ 4098925 h 2612"/>
              <a:gd name="T48" fmla="*/ 1020762 w 2027"/>
              <a:gd name="T49" fmla="*/ 3641725 h 2612"/>
              <a:gd name="T50" fmla="*/ 1185862 w 2027"/>
              <a:gd name="T51" fmla="*/ 2727325 h 2612"/>
              <a:gd name="T52" fmla="*/ 1287462 w 2027"/>
              <a:gd name="T53" fmla="*/ 2422525 h 2612"/>
              <a:gd name="T54" fmla="*/ 1541462 w 2027"/>
              <a:gd name="T55" fmla="*/ 2155825 h 2612"/>
              <a:gd name="T56" fmla="*/ 1630362 w 2027"/>
              <a:gd name="T57" fmla="*/ 2066925 h 2612"/>
              <a:gd name="T58" fmla="*/ 2074862 w 2027"/>
              <a:gd name="T59" fmla="*/ 1851025 h 2612"/>
              <a:gd name="T60" fmla="*/ 2341562 w 2027"/>
              <a:gd name="T61" fmla="*/ 1749425 h 2612"/>
              <a:gd name="T62" fmla="*/ 2582862 w 2027"/>
              <a:gd name="T63" fmla="*/ 1635125 h 2612"/>
              <a:gd name="T64" fmla="*/ 2836862 w 2027"/>
              <a:gd name="T65" fmla="*/ 1584325 h 2612"/>
              <a:gd name="T66" fmla="*/ 3027362 w 2027"/>
              <a:gd name="T67" fmla="*/ 1470025 h 2612"/>
              <a:gd name="T68" fmla="*/ 3065462 w 2027"/>
              <a:gd name="T69" fmla="*/ 1431925 h 2612"/>
              <a:gd name="T70" fmla="*/ 3141662 w 2027"/>
              <a:gd name="T71" fmla="*/ 1381125 h 2612"/>
              <a:gd name="T72" fmla="*/ 3217862 w 2027"/>
              <a:gd name="T73" fmla="*/ 1266825 h 2612"/>
              <a:gd name="T74" fmla="*/ 3205162 w 2027"/>
              <a:gd name="T75" fmla="*/ 1012825 h 2612"/>
              <a:gd name="T76" fmla="*/ 3141662 w 2027"/>
              <a:gd name="T77" fmla="*/ 847725 h 2612"/>
              <a:gd name="T78" fmla="*/ 3090862 w 2027"/>
              <a:gd name="T79" fmla="*/ 682625 h 2612"/>
              <a:gd name="T80" fmla="*/ 2963862 w 2027"/>
              <a:gd name="T81" fmla="*/ 542925 h 2612"/>
              <a:gd name="T82" fmla="*/ 2608262 w 2027"/>
              <a:gd name="T83" fmla="*/ 288925 h 2612"/>
              <a:gd name="T84" fmla="*/ 2392362 w 2027"/>
              <a:gd name="T85" fmla="*/ 174625 h 2612"/>
              <a:gd name="T86" fmla="*/ 1744662 w 2027"/>
              <a:gd name="T87" fmla="*/ 73025 h 2612"/>
              <a:gd name="T88" fmla="*/ 1490662 w 2027"/>
              <a:gd name="T89" fmla="*/ 73025 h 261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027" h="2612">
                <a:moveTo>
                  <a:pt x="939" y="46"/>
                </a:moveTo>
                <a:cubicBezTo>
                  <a:pt x="670" y="55"/>
                  <a:pt x="745" y="0"/>
                  <a:pt x="651" y="118"/>
                </a:cubicBezTo>
                <a:cubicBezTo>
                  <a:pt x="649" y="125"/>
                  <a:pt x="628" y="187"/>
                  <a:pt x="627" y="190"/>
                </a:cubicBezTo>
                <a:cubicBezTo>
                  <a:pt x="620" y="211"/>
                  <a:pt x="611" y="254"/>
                  <a:pt x="611" y="254"/>
                </a:cubicBezTo>
                <a:cubicBezTo>
                  <a:pt x="616" y="296"/>
                  <a:pt x="617" y="411"/>
                  <a:pt x="651" y="462"/>
                </a:cubicBezTo>
                <a:cubicBezTo>
                  <a:pt x="695" y="528"/>
                  <a:pt x="766" y="571"/>
                  <a:pt x="811" y="638"/>
                </a:cubicBezTo>
                <a:cubicBezTo>
                  <a:pt x="828" y="723"/>
                  <a:pt x="834" y="820"/>
                  <a:pt x="803" y="902"/>
                </a:cubicBezTo>
                <a:cubicBezTo>
                  <a:pt x="785" y="950"/>
                  <a:pt x="752" y="995"/>
                  <a:pt x="723" y="1038"/>
                </a:cubicBezTo>
                <a:cubicBezTo>
                  <a:pt x="718" y="1045"/>
                  <a:pt x="720" y="1055"/>
                  <a:pt x="715" y="1062"/>
                </a:cubicBezTo>
                <a:cubicBezTo>
                  <a:pt x="690" y="1100"/>
                  <a:pt x="692" y="1071"/>
                  <a:pt x="675" y="1110"/>
                </a:cubicBezTo>
                <a:cubicBezTo>
                  <a:pt x="649" y="1170"/>
                  <a:pt x="628" y="1229"/>
                  <a:pt x="595" y="1286"/>
                </a:cubicBezTo>
                <a:cubicBezTo>
                  <a:pt x="574" y="1322"/>
                  <a:pt x="548" y="1350"/>
                  <a:pt x="523" y="1382"/>
                </a:cubicBezTo>
                <a:cubicBezTo>
                  <a:pt x="488" y="1427"/>
                  <a:pt x="456" y="1486"/>
                  <a:pt x="427" y="1534"/>
                </a:cubicBezTo>
                <a:cubicBezTo>
                  <a:pt x="418" y="1549"/>
                  <a:pt x="399" y="1554"/>
                  <a:pt x="387" y="1566"/>
                </a:cubicBezTo>
                <a:cubicBezTo>
                  <a:pt x="359" y="1596"/>
                  <a:pt x="326" y="1625"/>
                  <a:pt x="307" y="1662"/>
                </a:cubicBezTo>
                <a:cubicBezTo>
                  <a:pt x="283" y="1710"/>
                  <a:pt x="252" y="1751"/>
                  <a:pt x="227" y="1798"/>
                </a:cubicBezTo>
                <a:cubicBezTo>
                  <a:pt x="190" y="1867"/>
                  <a:pt x="164" y="1949"/>
                  <a:pt x="107" y="2006"/>
                </a:cubicBezTo>
                <a:cubicBezTo>
                  <a:pt x="83" y="2065"/>
                  <a:pt x="64" y="2133"/>
                  <a:pt x="35" y="2190"/>
                </a:cubicBezTo>
                <a:cubicBezTo>
                  <a:pt x="30" y="2217"/>
                  <a:pt x="24" y="2243"/>
                  <a:pt x="19" y="2270"/>
                </a:cubicBezTo>
                <a:cubicBezTo>
                  <a:pt x="15" y="2292"/>
                  <a:pt x="3" y="2334"/>
                  <a:pt x="3" y="2334"/>
                </a:cubicBezTo>
                <a:cubicBezTo>
                  <a:pt x="8" y="2415"/>
                  <a:pt x="0" y="2555"/>
                  <a:pt x="107" y="2582"/>
                </a:cubicBezTo>
                <a:cubicBezTo>
                  <a:pt x="138" y="2590"/>
                  <a:pt x="172" y="2588"/>
                  <a:pt x="203" y="2598"/>
                </a:cubicBezTo>
                <a:cubicBezTo>
                  <a:pt x="211" y="2601"/>
                  <a:pt x="219" y="2603"/>
                  <a:pt x="227" y="2606"/>
                </a:cubicBezTo>
                <a:cubicBezTo>
                  <a:pt x="343" y="2601"/>
                  <a:pt x="394" y="2612"/>
                  <a:pt x="483" y="2582"/>
                </a:cubicBezTo>
                <a:cubicBezTo>
                  <a:pt x="572" y="2493"/>
                  <a:pt x="604" y="2412"/>
                  <a:pt x="643" y="2294"/>
                </a:cubicBezTo>
                <a:cubicBezTo>
                  <a:pt x="655" y="2099"/>
                  <a:pt x="658" y="1895"/>
                  <a:pt x="747" y="1718"/>
                </a:cubicBezTo>
                <a:cubicBezTo>
                  <a:pt x="761" y="1649"/>
                  <a:pt x="771" y="1586"/>
                  <a:pt x="811" y="1526"/>
                </a:cubicBezTo>
                <a:cubicBezTo>
                  <a:pt x="831" y="1447"/>
                  <a:pt x="915" y="1409"/>
                  <a:pt x="971" y="1358"/>
                </a:cubicBezTo>
                <a:cubicBezTo>
                  <a:pt x="991" y="1340"/>
                  <a:pt x="1005" y="1317"/>
                  <a:pt x="1027" y="1302"/>
                </a:cubicBezTo>
                <a:cubicBezTo>
                  <a:pt x="1112" y="1246"/>
                  <a:pt x="1208" y="1191"/>
                  <a:pt x="1307" y="1166"/>
                </a:cubicBezTo>
                <a:cubicBezTo>
                  <a:pt x="1357" y="1133"/>
                  <a:pt x="1419" y="1122"/>
                  <a:pt x="1475" y="1102"/>
                </a:cubicBezTo>
                <a:cubicBezTo>
                  <a:pt x="1534" y="1081"/>
                  <a:pt x="1572" y="1055"/>
                  <a:pt x="1627" y="1030"/>
                </a:cubicBezTo>
                <a:cubicBezTo>
                  <a:pt x="1678" y="1007"/>
                  <a:pt x="1731" y="1006"/>
                  <a:pt x="1787" y="998"/>
                </a:cubicBezTo>
                <a:cubicBezTo>
                  <a:pt x="1828" y="974"/>
                  <a:pt x="1868" y="952"/>
                  <a:pt x="1907" y="926"/>
                </a:cubicBezTo>
                <a:cubicBezTo>
                  <a:pt x="1916" y="920"/>
                  <a:pt x="1922" y="909"/>
                  <a:pt x="1931" y="902"/>
                </a:cubicBezTo>
                <a:cubicBezTo>
                  <a:pt x="1946" y="890"/>
                  <a:pt x="1979" y="870"/>
                  <a:pt x="1979" y="870"/>
                </a:cubicBezTo>
                <a:cubicBezTo>
                  <a:pt x="1996" y="844"/>
                  <a:pt x="2017" y="828"/>
                  <a:pt x="2027" y="798"/>
                </a:cubicBezTo>
                <a:cubicBezTo>
                  <a:pt x="2024" y="745"/>
                  <a:pt x="2023" y="691"/>
                  <a:pt x="2019" y="638"/>
                </a:cubicBezTo>
                <a:cubicBezTo>
                  <a:pt x="2016" y="598"/>
                  <a:pt x="1994" y="568"/>
                  <a:pt x="1979" y="534"/>
                </a:cubicBezTo>
                <a:cubicBezTo>
                  <a:pt x="1964" y="501"/>
                  <a:pt x="1961" y="463"/>
                  <a:pt x="1947" y="430"/>
                </a:cubicBezTo>
                <a:cubicBezTo>
                  <a:pt x="1935" y="401"/>
                  <a:pt x="1874" y="349"/>
                  <a:pt x="1867" y="342"/>
                </a:cubicBezTo>
                <a:cubicBezTo>
                  <a:pt x="1798" y="273"/>
                  <a:pt x="1728" y="229"/>
                  <a:pt x="1643" y="182"/>
                </a:cubicBezTo>
                <a:cubicBezTo>
                  <a:pt x="1596" y="156"/>
                  <a:pt x="1561" y="124"/>
                  <a:pt x="1507" y="110"/>
                </a:cubicBezTo>
                <a:cubicBezTo>
                  <a:pt x="1403" y="41"/>
                  <a:pt x="1209" y="51"/>
                  <a:pt x="1099" y="46"/>
                </a:cubicBezTo>
                <a:cubicBezTo>
                  <a:pt x="1003" y="34"/>
                  <a:pt x="1056" y="36"/>
                  <a:pt x="939" y="46"/>
                </a:cubicBezTo>
                <a:close/>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 name="Rectangle 53"/>
          <p:cNvSpPr/>
          <p:nvPr/>
        </p:nvSpPr>
        <p:spPr>
          <a:xfrm>
            <a:off x="686289" y="6424066"/>
            <a:ext cx="4585505" cy="433934"/>
          </a:xfrm>
          <a:prstGeom prst="rect">
            <a:avLst/>
          </a:prstGeom>
          <a:no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a:t>Slide adapted from Allen </a:t>
            </a:r>
            <a:r>
              <a:rPr lang="en-US" sz="1600" dirty="0" err="1"/>
              <a:t>Miu</a:t>
            </a:r>
            <a:r>
              <a:rPr lang="en-US" sz="1600" dirty="0"/>
              <a:t> CSAIL MIT</a:t>
            </a:r>
          </a:p>
        </p:txBody>
      </p:sp>
    </p:spTree>
    <p:extLst>
      <p:ext uri="{BB962C8B-B14F-4D97-AF65-F5344CB8AC3E}">
        <p14:creationId xmlns:p14="http://schemas.microsoft.com/office/powerpoint/2010/main" val="1663659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2"/>
          <p:cNvSpPr>
            <a:spLocks noGrp="1"/>
          </p:cNvSpPr>
          <p:nvPr>
            <p:ph type="title"/>
          </p:nvPr>
        </p:nvSpPr>
        <p:spPr>
          <a:xfrm>
            <a:off x="653338" y="0"/>
            <a:ext cx="9583971" cy="782595"/>
          </a:xfrm>
        </p:spPr>
        <p:txBody>
          <a:bodyPr>
            <a:normAutofit/>
          </a:bodyPr>
          <a:lstStyle/>
          <a:p>
            <a:r>
              <a:rPr lang="en-US" sz="3600" dirty="0"/>
              <a:t>NAA : Example</a:t>
            </a:r>
          </a:p>
        </p:txBody>
      </p:sp>
      <p:pic>
        <p:nvPicPr>
          <p:cNvPr id="5" name="Picture 4" descr="planar_na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103" y="1506496"/>
            <a:ext cx="4431956" cy="425999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oup 198"/>
          <p:cNvGraphicFramePr>
            <a:graphicFrameLocks noGrp="1"/>
          </p:cNvGraphicFramePr>
          <p:nvPr>
            <p:ph idx="1"/>
            <p:extLst>
              <p:ext uri="{D42A27DB-BD31-4B8C-83A1-F6EECF244321}">
                <p14:modId xmlns:p14="http://schemas.microsoft.com/office/powerpoint/2010/main" val="1881119742"/>
              </p:ext>
            </p:extLst>
          </p:nvPr>
        </p:nvGraphicFramePr>
        <p:xfrm>
          <a:off x="7216347" y="1486628"/>
          <a:ext cx="3811758" cy="4279861"/>
        </p:xfrm>
        <a:graphic>
          <a:graphicData uri="http://schemas.openxmlformats.org/drawingml/2006/table">
            <a:tbl>
              <a:tblPr/>
              <a:tblGrid>
                <a:gridCol w="623608">
                  <a:extLst>
                    <a:ext uri="{9D8B030D-6E8A-4147-A177-3AD203B41FA5}">
                      <a16:colId xmlns:a16="http://schemas.microsoft.com/office/drawing/2014/main" val="20000"/>
                    </a:ext>
                  </a:extLst>
                </a:gridCol>
                <a:gridCol w="929877">
                  <a:extLst>
                    <a:ext uri="{9D8B030D-6E8A-4147-A177-3AD203B41FA5}">
                      <a16:colId xmlns:a16="http://schemas.microsoft.com/office/drawing/2014/main" val="20001"/>
                    </a:ext>
                  </a:extLst>
                </a:gridCol>
                <a:gridCol w="717702">
                  <a:extLst>
                    <a:ext uri="{9D8B030D-6E8A-4147-A177-3AD203B41FA5}">
                      <a16:colId xmlns:a16="http://schemas.microsoft.com/office/drawing/2014/main" val="20002"/>
                    </a:ext>
                  </a:extLst>
                </a:gridCol>
                <a:gridCol w="664198">
                  <a:extLst>
                    <a:ext uri="{9D8B030D-6E8A-4147-A177-3AD203B41FA5}">
                      <a16:colId xmlns:a16="http://schemas.microsoft.com/office/drawing/2014/main" val="20003"/>
                    </a:ext>
                  </a:extLst>
                </a:gridCol>
                <a:gridCol w="876373">
                  <a:extLst>
                    <a:ext uri="{9D8B030D-6E8A-4147-A177-3AD203B41FA5}">
                      <a16:colId xmlns:a16="http://schemas.microsoft.com/office/drawing/2014/main" val="20004"/>
                    </a:ext>
                  </a:extLst>
                </a:gridCol>
              </a:tblGrid>
              <a:tr h="427477">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35000"/>
                        </a:spcBef>
                        <a:spcAft>
                          <a:spcPct val="3500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Arc</a:t>
                      </a: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35000"/>
                        </a:spcBef>
                        <a:spcAft>
                          <a:spcPct val="3500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Begin</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35000"/>
                        </a:spcBef>
                        <a:spcAft>
                          <a:spcPct val="3500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End</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35000"/>
                        </a:spcBef>
                        <a:spcAft>
                          <a:spcPct val="3500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Left</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35000"/>
                        </a:spcBef>
                        <a:spcAft>
                          <a:spcPct val="3500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Right</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9174">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15000"/>
                        </a:spcBef>
                        <a:spcAft>
                          <a:spcPct val="15000"/>
                        </a:spcAft>
                        <a:buClrTx/>
                        <a:buSzTx/>
                        <a:buFontTx/>
                        <a:buNone/>
                        <a:tabLst/>
                      </a:pPr>
                      <a:r>
                        <a:rPr kumimoji="0" lang="en-US" altLang="en-US" sz="1800" b="0" i="1" u="none" strike="noStrike" cap="none" normalizeH="0" baseline="0">
                          <a:ln>
                            <a:noFill/>
                          </a:ln>
                          <a:solidFill>
                            <a:schemeClr val="tx1"/>
                          </a:solidFill>
                          <a:effectLst/>
                          <a:latin typeface="Arial" panose="020B0604020202020204" pitchFamily="34" charset="0"/>
                        </a:rPr>
                        <a:t>a</a:t>
                      </a:r>
                    </a:p>
                  </a:txBody>
                  <a:tcP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15000"/>
                        </a:spcBef>
                        <a:spcAft>
                          <a:spcPct val="1500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1</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15000"/>
                        </a:spcBef>
                        <a:spcAft>
                          <a:spcPct val="1500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2</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15000"/>
                        </a:spcBef>
                        <a:spcAft>
                          <a:spcPct val="15000"/>
                        </a:spcAft>
                        <a:buClrTx/>
                        <a:buSzTx/>
                        <a:buFontTx/>
                        <a:buNone/>
                        <a:tabLst/>
                      </a:pPr>
                      <a:r>
                        <a:rPr kumimoji="0" lang="en-US" altLang="en-US" sz="1800" b="0" i="1" u="none" strike="noStrike" cap="none" normalizeH="0" baseline="0">
                          <a:ln>
                            <a:noFill/>
                          </a:ln>
                          <a:solidFill>
                            <a:schemeClr val="tx1"/>
                          </a:solidFill>
                          <a:effectLst/>
                          <a:latin typeface="Arial" panose="020B0604020202020204" pitchFamily="34" charset="0"/>
                        </a:rPr>
                        <a:t>A</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15000"/>
                        </a:spcBef>
                        <a:spcAft>
                          <a:spcPct val="15000"/>
                        </a:spcAft>
                        <a:buClrTx/>
                        <a:buSzTx/>
                        <a:buFontTx/>
                        <a:buNone/>
                        <a:tabLst/>
                      </a:pPr>
                      <a:r>
                        <a:rPr kumimoji="0" lang="en-US" altLang="en-US" sz="1800" b="0" i="1" u="none" strike="noStrike" cap="none" normalizeH="0" baseline="0">
                          <a:ln>
                            <a:noFill/>
                          </a:ln>
                          <a:solidFill>
                            <a:schemeClr val="tx1"/>
                          </a:solidFill>
                          <a:effectLst/>
                          <a:latin typeface="Arial" panose="020B0604020202020204" pitchFamily="34" charset="0"/>
                        </a:rPr>
                        <a:t>X</a:t>
                      </a: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427477">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15000"/>
                        </a:spcBef>
                        <a:spcAft>
                          <a:spcPct val="15000"/>
                        </a:spcAft>
                        <a:buClrTx/>
                        <a:buSzTx/>
                        <a:buFontTx/>
                        <a:buNone/>
                        <a:tabLst/>
                      </a:pPr>
                      <a:r>
                        <a:rPr kumimoji="0" lang="en-US" altLang="en-US" sz="1800" b="0" i="1" u="none" strike="noStrike" cap="none" normalizeH="0" baseline="0">
                          <a:ln>
                            <a:noFill/>
                          </a:ln>
                          <a:solidFill>
                            <a:schemeClr val="tx1"/>
                          </a:solidFill>
                          <a:effectLst/>
                          <a:latin typeface="Arial" panose="020B0604020202020204" pitchFamily="34" charset="0"/>
                        </a:rPr>
                        <a:t>b</a:t>
                      </a:r>
                    </a:p>
                  </a:txBody>
                  <a:tcPr horzOverflow="overflow">
                    <a:lnL cap="flat">
                      <a:noFill/>
                    </a:lnL>
                    <a:lnR>
                      <a:noFill/>
                    </a:lnR>
                    <a:lnT>
                      <a:noFill/>
                    </a:lnT>
                    <a:lnB>
                      <a:noFill/>
                    </a:lnB>
                    <a:lnTlToBr>
                      <a:noFill/>
                    </a:lnTlToBr>
                    <a:lnBlToTr>
                      <a:noFill/>
                    </a:lnBlToTr>
                    <a:noFill/>
                  </a:tcPr>
                </a:tc>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15000"/>
                        </a:spcBef>
                        <a:spcAft>
                          <a:spcPct val="1500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4</a:t>
                      </a:r>
                    </a:p>
                  </a:txBody>
                  <a:tcPr horzOverflow="overflow">
                    <a:lnL>
                      <a:noFill/>
                    </a:lnL>
                    <a:lnR>
                      <a:noFill/>
                    </a:lnR>
                    <a:lnT>
                      <a:noFill/>
                    </a:lnT>
                    <a:lnB>
                      <a:noFill/>
                    </a:lnB>
                    <a:lnTlToBr>
                      <a:noFill/>
                    </a:lnTlToBr>
                    <a:lnBlToTr>
                      <a:noFill/>
                    </a:lnBlToTr>
                    <a:noFill/>
                  </a:tcPr>
                </a:tc>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15000"/>
                        </a:spcBef>
                        <a:spcAft>
                          <a:spcPct val="1500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1</a:t>
                      </a:r>
                    </a:p>
                  </a:txBody>
                  <a:tcPr horzOverflow="overflow">
                    <a:lnL>
                      <a:noFill/>
                    </a:lnL>
                    <a:lnR>
                      <a:noFill/>
                    </a:lnR>
                    <a:lnT>
                      <a:noFill/>
                    </a:lnT>
                    <a:lnB>
                      <a:noFill/>
                    </a:lnB>
                    <a:lnTlToBr>
                      <a:noFill/>
                    </a:lnTlToBr>
                    <a:lnBlToTr>
                      <a:noFill/>
                    </a:lnBlToTr>
                    <a:noFill/>
                  </a:tcPr>
                </a:tc>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15000"/>
                        </a:spcBef>
                        <a:spcAft>
                          <a:spcPct val="15000"/>
                        </a:spcAft>
                        <a:buClrTx/>
                        <a:buSzTx/>
                        <a:buFontTx/>
                        <a:buNone/>
                        <a:tabLst/>
                      </a:pPr>
                      <a:r>
                        <a:rPr kumimoji="0" lang="en-US" altLang="en-US" sz="1800" b="0" i="1" u="none" strike="noStrike" cap="none" normalizeH="0" baseline="0">
                          <a:ln>
                            <a:noFill/>
                          </a:ln>
                          <a:solidFill>
                            <a:schemeClr val="tx1"/>
                          </a:solidFill>
                          <a:effectLst/>
                          <a:latin typeface="Arial" panose="020B0604020202020204" pitchFamily="34" charset="0"/>
                        </a:rPr>
                        <a:t>B</a:t>
                      </a:r>
                    </a:p>
                  </a:txBody>
                  <a:tcPr horzOverflow="overflow">
                    <a:lnL>
                      <a:noFill/>
                    </a:lnL>
                    <a:lnR>
                      <a:noFill/>
                    </a:lnR>
                    <a:lnT>
                      <a:noFill/>
                    </a:lnT>
                    <a:lnB>
                      <a:noFill/>
                    </a:lnB>
                    <a:lnTlToBr>
                      <a:noFill/>
                    </a:lnTlToBr>
                    <a:lnBlToTr>
                      <a:noFill/>
                    </a:lnBlToTr>
                    <a:noFill/>
                  </a:tcPr>
                </a:tc>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15000"/>
                        </a:spcBef>
                        <a:spcAft>
                          <a:spcPct val="15000"/>
                        </a:spcAft>
                        <a:buClrTx/>
                        <a:buSzTx/>
                        <a:buFontTx/>
                        <a:buNone/>
                        <a:tabLst/>
                      </a:pPr>
                      <a:r>
                        <a:rPr kumimoji="0" lang="en-US" altLang="en-US" sz="1800" b="0" i="1" u="none" strike="noStrike" cap="none" normalizeH="0" baseline="0">
                          <a:ln>
                            <a:noFill/>
                          </a:ln>
                          <a:solidFill>
                            <a:schemeClr val="tx1"/>
                          </a:solidFill>
                          <a:effectLst/>
                          <a:latin typeface="Arial" panose="020B0604020202020204" pitchFamily="34" charset="0"/>
                        </a:rPr>
                        <a:t>X</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427477">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15000"/>
                        </a:spcBef>
                        <a:spcAft>
                          <a:spcPct val="15000"/>
                        </a:spcAft>
                        <a:buClrTx/>
                        <a:buSzTx/>
                        <a:buFontTx/>
                        <a:buNone/>
                        <a:tabLst/>
                      </a:pPr>
                      <a:r>
                        <a:rPr kumimoji="0" lang="en-US" altLang="en-US" sz="1800" b="0" i="1" u="none" strike="noStrike" cap="none" normalizeH="0" baseline="0">
                          <a:ln>
                            <a:noFill/>
                          </a:ln>
                          <a:solidFill>
                            <a:schemeClr val="tx1"/>
                          </a:solidFill>
                          <a:effectLst/>
                          <a:latin typeface="Arial" panose="020B0604020202020204" pitchFamily="34" charset="0"/>
                        </a:rPr>
                        <a:t>c</a:t>
                      </a:r>
                    </a:p>
                  </a:txBody>
                  <a:tcPr horzOverflow="overflow">
                    <a:lnL cap="flat">
                      <a:noFill/>
                    </a:lnL>
                    <a:lnR>
                      <a:noFill/>
                    </a:lnR>
                    <a:lnT>
                      <a:noFill/>
                    </a:lnT>
                    <a:lnB>
                      <a:noFill/>
                    </a:lnB>
                    <a:lnTlToBr>
                      <a:noFill/>
                    </a:lnTlToBr>
                    <a:lnBlToTr>
                      <a:noFill/>
                    </a:lnBlToTr>
                    <a:noFill/>
                  </a:tcPr>
                </a:tc>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15000"/>
                        </a:spcBef>
                        <a:spcAft>
                          <a:spcPct val="1500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3</a:t>
                      </a:r>
                    </a:p>
                  </a:txBody>
                  <a:tcPr horzOverflow="overflow">
                    <a:lnL>
                      <a:noFill/>
                    </a:lnL>
                    <a:lnR>
                      <a:noFill/>
                    </a:lnR>
                    <a:lnT>
                      <a:noFill/>
                    </a:lnT>
                    <a:lnB>
                      <a:noFill/>
                    </a:lnB>
                    <a:lnTlToBr>
                      <a:noFill/>
                    </a:lnTlToBr>
                    <a:lnBlToTr>
                      <a:noFill/>
                    </a:lnBlToTr>
                    <a:noFill/>
                  </a:tcPr>
                </a:tc>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15000"/>
                        </a:spcBef>
                        <a:spcAft>
                          <a:spcPct val="1500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4</a:t>
                      </a:r>
                    </a:p>
                  </a:txBody>
                  <a:tcPr horzOverflow="overflow">
                    <a:lnL>
                      <a:noFill/>
                    </a:lnL>
                    <a:lnR>
                      <a:noFill/>
                    </a:lnR>
                    <a:lnT>
                      <a:noFill/>
                    </a:lnT>
                    <a:lnB>
                      <a:noFill/>
                    </a:lnB>
                    <a:lnTlToBr>
                      <a:noFill/>
                    </a:lnTlToBr>
                    <a:lnBlToTr>
                      <a:noFill/>
                    </a:lnBlToTr>
                    <a:noFill/>
                  </a:tcPr>
                </a:tc>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15000"/>
                        </a:spcBef>
                        <a:spcAft>
                          <a:spcPct val="15000"/>
                        </a:spcAft>
                        <a:buClrTx/>
                        <a:buSzTx/>
                        <a:buFontTx/>
                        <a:buNone/>
                        <a:tabLst/>
                      </a:pPr>
                      <a:r>
                        <a:rPr kumimoji="0" lang="en-US" altLang="en-US" sz="1800" b="0" i="1" u="none" strike="noStrike" cap="none" normalizeH="0" baseline="0">
                          <a:ln>
                            <a:noFill/>
                          </a:ln>
                          <a:solidFill>
                            <a:schemeClr val="tx1"/>
                          </a:solidFill>
                          <a:effectLst/>
                          <a:latin typeface="Arial" panose="020B0604020202020204" pitchFamily="34" charset="0"/>
                        </a:rPr>
                        <a:t>C</a:t>
                      </a:r>
                    </a:p>
                  </a:txBody>
                  <a:tcPr horzOverflow="overflow">
                    <a:lnL>
                      <a:noFill/>
                    </a:lnL>
                    <a:lnR>
                      <a:noFill/>
                    </a:lnR>
                    <a:lnT>
                      <a:noFill/>
                    </a:lnT>
                    <a:lnB>
                      <a:noFill/>
                    </a:lnB>
                    <a:lnTlToBr>
                      <a:noFill/>
                    </a:lnTlToBr>
                    <a:lnBlToTr>
                      <a:noFill/>
                    </a:lnBlToTr>
                    <a:noFill/>
                  </a:tcPr>
                </a:tc>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15000"/>
                        </a:spcBef>
                        <a:spcAft>
                          <a:spcPct val="15000"/>
                        </a:spcAft>
                        <a:buClrTx/>
                        <a:buSzTx/>
                        <a:buFontTx/>
                        <a:buNone/>
                        <a:tabLst/>
                      </a:pPr>
                      <a:r>
                        <a:rPr kumimoji="0" lang="en-US" altLang="en-US" sz="1800" b="0" i="1" u="none" strike="noStrike" cap="none" normalizeH="0" baseline="0">
                          <a:ln>
                            <a:noFill/>
                          </a:ln>
                          <a:solidFill>
                            <a:schemeClr val="tx1"/>
                          </a:solidFill>
                          <a:effectLst/>
                          <a:latin typeface="Arial" panose="020B0604020202020204" pitchFamily="34" charset="0"/>
                        </a:rPr>
                        <a:t>X</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429174">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15000"/>
                        </a:spcBef>
                        <a:spcAft>
                          <a:spcPct val="15000"/>
                        </a:spcAft>
                        <a:buClrTx/>
                        <a:buSzTx/>
                        <a:buFontTx/>
                        <a:buNone/>
                        <a:tabLst/>
                      </a:pPr>
                      <a:r>
                        <a:rPr kumimoji="0" lang="en-US" altLang="en-US" sz="1800" b="0" i="1" u="none" strike="noStrike" cap="none" normalizeH="0" baseline="0">
                          <a:ln>
                            <a:noFill/>
                          </a:ln>
                          <a:solidFill>
                            <a:schemeClr val="tx1"/>
                          </a:solidFill>
                          <a:effectLst/>
                          <a:latin typeface="Arial" panose="020B0604020202020204" pitchFamily="34" charset="0"/>
                        </a:rPr>
                        <a:t>d</a:t>
                      </a:r>
                    </a:p>
                  </a:txBody>
                  <a:tcPr horzOverflow="overflow">
                    <a:lnL cap="flat">
                      <a:noFill/>
                    </a:lnL>
                    <a:lnR>
                      <a:noFill/>
                    </a:lnR>
                    <a:lnT>
                      <a:noFill/>
                    </a:lnT>
                    <a:lnB>
                      <a:noFill/>
                    </a:lnB>
                    <a:lnTlToBr>
                      <a:noFill/>
                    </a:lnTlToBr>
                    <a:lnBlToTr>
                      <a:noFill/>
                    </a:lnBlToTr>
                    <a:noFill/>
                  </a:tcPr>
                </a:tc>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15000"/>
                        </a:spcBef>
                        <a:spcAft>
                          <a:spcPct val="1500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2</a:t>
                      </a:r>
                    </a:p>
                  </a:txBody>
                  <a:tcPr horzOverflow="overflow">
                    <a:lnL>
                      <a:noFill/>
                    </a:lnL>
                    <a:lnR>
                      <a:noFill/>
                    </a:lnR>
                    <a:lnT>
                      <a:noFill/>
                    </a:lnT>
                    <a:lnB>
                      <a:noFill/>
                    </a:lnB>
                    <a:lnTlToBr>
                      <a:noFill/>
                    </a:lnTlToBr>
                    <a:lnBlToTr>
                      <a:noFill/>
                    </a:lnBlToTr>
                    <a:noFill/>
                  </a:tcPr>
                </a:tc>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15000"/>
                        </a:spcBef>
                        <a:spcAft>
                          <a:spcPct val="1500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3</a:t>
                      </a:r>
                    </a:p>
                  </a:txBody>
                  <a:tcPr horzOverflow="overflow">
                    <a:lnL>
                      <a:noFill/>
                    </a:lnL>
                    <a:lnR>
                      <a:noFill/>
                    </a:lnR>
                    <a:lnT>
                      <a:noFill/>
                    </a:lnT>
                    <a:lnB>
                      <a:noFill/>
                    </a:lnB>
                    <a:lnTlToBr>
                      <a:noFill/>
                    </a:lnTlToBr>
                    <a:lnBlToTr>
                      <a:noFill/>
                    </a:lnBlToTr>
                    <a:noFill/>
                  </a:tcPr>
                </a:tc>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15000"/>
                        </a:spcBef>
                        <a:spcAft>
                          <a:spcPct val="15000"/>
                        </a:spcAft>
                        <a:buClrTx/>
                        <a:buSzTx/>
                        <a:buFontTx/>
                        <a:buNone/>
                        <a:tabLst/>
                      </a:pPr>
                      <a:r>
                        <a:rPr kumimoji="0" lang="en-US" altLang="en-US" sz="1800" b="0" i="1" u="none" strike="noStrike" cap="none" normalizeH="0" baseline="0">
                          <a:ln>
                            <a:noFill/>
                          </a:ln>
                          <a:solidFill>
                            <a:schemeClr val="tx1"/>
                          </a:solidFill>
                          <a:effectLst/>
                          <a:latin typeface="Arial" panose="020B0604020202020204" pitchFamily="34" charset="0"/>
                        </a:rPr>
                        <a:t>D</a:t>
                      </a:r>
                    </a:p>
                  </a:txBody>
                  <a:tcPr horzOverflow="overflow">
                    <a:lnL>
                      <a:noFill/>
                    </a:lnL>
                    <a:lnR>
                      <a:noFill/>
                    </a:lnR>
                    <a:lnT>
                      <a:noFill/>
                    </a:lnT>
                    <a:lnB>
                      <a:noFill/>
                    </a:lnB>
                    <a:lnTlToBr>
                      <a:noFill/>
                    </a:lnTlToBr>
                    <a:lnBlToTr>
                      <a:noFill/>
                    </a:lnBlToTr>
                    <a:noFill/>
                  </a:tcPr>
                </a:tc>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15000"/>
                        </a:spcBef>
                        <a:spcAft>
                          <a:spcPct val="15000"/>
                        </a:spcAft>
                        <a:buClrTx/>
                        <a:buSzTx/>
                        <a:buFontTx/>
                        <a:buNone/>
                        <a:tabLst/>
                      </a:pPr>
                      <a:r>
                        <a:rPr kumimoji="0" lang="en-US" altLang="en-US" sz="1800" b="0" i="1" u="none" strike="noStrike" cap="none" normalizeH="0" baseline="0">
                          <a:ln>
                            <a:noFill/>
                          </a:ln>
                          <a:solidFill>
                            <a:schemeClr val="tx1"/>
                          </a:solidFill>
                          <a:effectLst/>
                          <a:latin typeface="Arial" panose="020B0604020202020204" pitchFamily="34" charset="0"/>
                        </a:rPr>
                        <a:t>X</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427477">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15000"/>
                        </a:spcBef>
                        <a:spcAft>
                          <a:spcPct val="15000"/>
                        </a:spcAft>
                        <a:buClrTx/>
                        <a:buSzTx/>
                        <a:buFontTx/>
                        <a:buNone/>
                        <a:tabLst/>
                      </a:pPr>
                      <a:r>
                        <a:rPr kumimoji="0" lang="en-US" altLang="en-US" sz="1800" b="0" i="1" u="none" strike="noStrike" cap="none" normalizeH="0" baseline="0">
                          <a:ln>
                            <a:noFill/>
                          </a:ln>
                          <a:solidFill>
                            <a:schemeClr val="tx1"/>
                          </a:solidFill>
                          <a:effectLst/>
                          <a:latin typeface="Arial" panose="020B0604020202020204" pitchFamily="34" charset="0"/>
                        </a:rPr>
                        <a:t>e</a:t>
                      </a:r>
                    </a:p>
                  </a:txBody>
                  <a:tcPr horzOverflow="overflow">
                    <a:lnL cap="flat">
                      <a:noFill/>
                    </a:lnL>
                    <a:lnR>
                      <a:noFill/>
                    </a:lnR>
                    <a:lnT>
                      <a:noFill/>
                    </a:lnT>
                    <a:lnB>
                      <a:noFill/>
                    </a:lnB>
                    <a:lnTlToBr>
                      <a:noFill/>
                    </a:lnTlToBr>
                    <a:lnBlToTr>
                      <a:noFill/>
                    </a:lnBlToTr>
                    <a:noFill/>
                  </a:tcPr>
                </a:tc>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15000"/>
                        </a:spcBef>
                        <a:spcAft>
                          <a:spcPct val="1500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5</a:t>
                      </a:r>
                    </a:p>
                  </a:txBody>
                  <a:tcPr horzOverflow="overflow">
                    <a:lnL>
                      <a:noFill/>
                    </a:lnL>
                    <a:lnR>
                      <a:noFill/>
                    </a:lnR>
                    <a:lnT>
                      <a:noFill/>
                    </a:lnT>
                    <a:lnB>
                      <a:noFill/>
                    </a:lnB>
                    <a:lnTlToBr>
                      <a:noFill/>
                    </a:lnTlToBr>
                    <a:lnBlToTr>
                      <a:noFill/>
                    </a:lnBlToTr>
                    <a:noFill/>
                  </a:tcPr>
                </a:tc>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15000"/>
                        </a:spcBef>
                        <a:spcAft>
                          <a:spcPct val="1500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1</a:t>
                      </a:r>
                    </a:p>
                  </a:txBody>
                  <a:tcPr horzOverflow="overflow">
                    <a:lnL>
                      <a:noFill/>
                    </a:lnL>
                    <a:lnR>
                      <a:noFill/>
                    </a:lnR>
                    <a:lnT>
                      <a:noFill/>
                    </a:lnT>
                    <a:lnB>
                      <a:noFill/>
                    </a:lnB>
                    <a:lnTlToBr>
                      <a:noFill/>
                    </a:lnTlToBr>
                    <a:lnBlToTr>
                      <a:noFill/>
                    </a:lnBlToTr>
                    <a:noFill/>
                  </a:tcPr>
                </a:tc>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15000"/>
                        </a:spcBef>
                        <a:spcAft>
                          <a:spcPct val="15000"/>
                        </a:spcAft>
                        <a:buClrTx/>
                        <a:buSzTx/>
                        <a:buFontTx/>
                        <a:buNone/>
                        <a:tabLst/>
                      </a:pPr>
                      <a:r>
                        <a:rPr kumimoji="0" lang="en-US" altLang="en-US" sz="1800" b="0" i="1" u="none" strike="noStrike" cap="none" normalizeH="0" baseline="0">
                          <a:ln>
                            <a:noFill/>
                          </a:ln>
                          <a:solidFill>
                            <a:schemeClr val="tx1"/>
                          </a:solidFill>
                          <a:effectLst/>
                          <a:latin typeface="Arial" panose="020B0604020202020204" pitchFamily="34" charset="0"/>
                        </a:rPr>
                        <a:t>A</a:t>
                      </a:r>
                    </a:p>
                  </a:txBody>
                  <a:tcPr horzOverflow="overflow">
                    <a:lnL>
                      <a:noFill/>
                    </a:lnL>
                    <a:lnR>
                      <a:noFill/>
                    </a:lnR>
                    <a:lnT>
                      <a:noFill/>
                    </a:lnT>
                    <a:lnB>
                      <a:noFill/>
                    </a:lnB>
                    <a:lnTlToBr>
                      <a:noFill/>
                    </a:lnTlToBr>
                    <a:lnBlToTr>
                      <a:noFill/>
                    </a:lnBlToTr>
                    <a:noFill/>
                  </a:tcPr>
                </a:tc>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15000"/>
                        </a:spcBef>
                        <a:spcAft>
                          <a:spcPct val="15000"/>
                        </a:spcAft>
                        <a:buClrTx/>
                        <a:buSzTx/>
                        <a:buFontTx/>
                        <a:buNone/>
                        <a:tabLst/>
                      </a:pPr>
                      <a:r>
                        <a:rPr kumimoji="0" lang="en-US" altLang="en-US" sz="1800" b="0" i="1" u="none" strike="noStrike" cap="none" normalizeH="0" baseline="0">
                          <a:ln>
                            <a:noFill/>
                          </a:ln>
                          <a:solidFill>
                            <a:schemeClr val="tx1"/>
                          </a:solidFill>
                          <a:effectLst/>
                          <a:latin typeface="Arial" panose="020B0604020202020204" pitchFamily="34" charset="0"/>
                        </a:rPr>
                        <a:t>B</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427477">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15000"/>
                        </a:spcBef>
                        <a:spcAft>
                          <a:spcPct val="15000"/>
                        </a:spcAft>
                        <a:buClrTx/>
                        <a:buSzTx/>
                        <a:buFontTx/>
                        <a:buNone/>
                        <a:tabLst/>
                      </a:pPr>
                      <a:r>
                        <a:rPr kumimoji="0" lang="en-US" altLang="en-US" sz="1800" b="0" i="1" u="none" strike="noStrike" cap="none" normalizeH="0" baseline="0">
                          <a:ln>
                            <a:noFill/>
                          </a:ln>
                          <a:solidFill>
                            <a:schemeClr val="tx1"/>
                          </a:solidFill>
                          <a:effectLst/>
                          <a:latin typeface="Arial" panose="020B0604020202020204" pitchFamily="34" charset="0"/>
                        </a:rPr>
                        <a:t>f</a:t>
                      </a:r>
                    </a:p>
                  </a:txBody>
                  <a:tcPr horzOverflow="overflow">
                    <a:lnL cap="flat">
                      <a:noFill/>
                    </a:lnL>
                    <a:lnR>
                      <a:noFill/>
                    </a:lnR>
                    <a:lnT>
                      <a:noFill/>
                    </a:lnT>
                    <a:lnB>
                      <a:noFill/>
                    </a:lnB>
                    <a:lnTlToBr>
                      <a:noFill/>
                    </a:lnTlToBr>
                    <a:lnBlToTr>
                      <a:noFill/>
                    </a:lnBlToTr>
                    <a:noFill/>
                  </a:tcPr>
                </a:tc>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15000"/>
                        </a:spcBef>
                        <a:spcAft>
                          <a:spcPct val="1500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4</a:t>
                      </a:r>
                    </a:p>
                  </a:txBody>
                  <a:tcPr horzOverflow="overflow">
                    <a:lnL>
                      <a:noFill/>
                    </a:lnL>
                    <a:lnR>
                      <a:noFill/>
                    </a:lnR>
                    <a:lnT>
                      <a:noFill/>
                    </a:lnT>
                    <a:lnB>
                      <a:noFill/>
                    </a:lnB>
                    <a:lnTlToBr>
                      <a:noFill/>
                    </a:lnTlToBr>
                    <a:lnBlToTr>
                      <a:noFill/>
                    </a:lnBlToTr>
                    <a:noFill/>
                  </a:tcPr>
                </a:tc>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15000"/>
                        </a:spcBef>
                        <a:spcAft>
                          <a:spcPct val="1500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5</a:t>
                      </a:r>
                    </a:p>
                  </a:txBody>
                  <a:tcPr horzOverflow="overflow">
                    <a:lnL>
                      <a:noFill/>
                    </a:lnL>
                    <a:lnR>
                      <a:noFill/>
                    </a:lnR>
                    <a:lnT>
                      <a:noFill/>
                    </a:lnT>
                    <a:lnB>
                      <a:noFill/>
                    </a:lnB>
                    <a:lnTlToBr>
                      <a:noFill/>
                    </a:lnTlToBr>
                    <a:lnBlToTr>
                      <a:noFill/>
                    </a:lnBlToTr>
                    <a:noFill/>
                  </a:tcPr>
                </a:tc>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15000"/>
                        </a:spcBef>
                        <a:spcAft>
                          <a:spcPct val="15000"/>
                        </a:spcAft>
                        <a:buClrTx/>
                        <a:buSzTx/>
                        <a:buFontTx/>
                        <a:buNone/>
                        <a:tabLst/>
                      </a:pPr>
                      <a:r>
                        <a:rPr kumimoji="0" lang="en-US" altLang="en-US" sz="1800" b="0" i="1" u="none" strike="noStrike" cap="none" normalizeH="0" baseline="0">
                          <a:ln>
                            <a:noFill/>
                          </a:ln>
                          <a:solidFill>
                            <a:schemeClr val="tx1"/>
                          </a:solidFill>
                          <a:effectLst/>
                          <a:latin typeface="Arial" panose="020B0604020202020204" pitchFamily="34" charset="0"/>
                        </a:rPr>
                        <a:t>C</a:t>
                      </a:r>
                    </a:p>
                  </a:txBody>
                  <a:tcPr horzOverflow="overflow">
                    <a:lnL>
                      <a:noFill/>
                    </a:lnL>
                    <a:lnR>
                      <a:noFill/>
                    </a:lnR>
                    <a:lnT>
                      <a:noFill/>
                    </a:lnT>
                    <a:lnB>
                      <a:noFill/>
                    </a:lnB>
                    <a:lnTlToBr>
                      <a:noFill/>
                    </a:lnTlToBr>
                    <a:lnBlToTr>
                      <a:noFill/>
                    </a:lnBlToTr>
                    <a:noFill/>
                  </a:tcPr>
                </a:tc>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15000"/>
                        </a:spcBef>
                        <a:spcAft>
                          <a:spcPct val="15000"/>
                        </a:spcAft>
                        <a:buClrTx/>
                        <a:buSzTx/>
                        <a:buFontTx/>
                        <a:buNone/>
                        <a:tabLst/>
                      </a:pPr>
                      <a:r>
                        <a:rPr kumimoji="0" lang="en-US" altLang="en-US" sz="1800" b="0" i="1" u="none" strike="noStrike" cap="none" normalizeH="0" baseline="0">
                          <a:ln>
                            <a:noFill/>
                          </a:ln>
                          <a:solidFill>
                            <a:schemeClr val="tx1"/>
                          </a:solidFill>
                          <a:effectLst/>
                          <a:latin typeface="Arial" panose="020B0604020202020204" pitchFamily="34" charset="0"/>
                        </a:rPr>
                        <a:t>B</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6"/>
                  </a:ext>
                </a:extLst>
              </a:tr>
              <a:tr h="427477">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15000"/>
                        </a:spcBef>
                        <a:spcAft>
                          <a:spcPct val="15000"/>
                        </a:spcAft>
                        <a:buClrTx/>
                        <a:buSzTx/>
                        <a:buFontTx/>
                        <a:buNone/>
                        <a:tabLst/>
                      </a:pPr>
                      <a:r>
                        <a:rPr kumimoji="0" lang="en-US" altLang="en-US" sz="1800" b="0" i="1" u="none" strike="noStrike" cap="none" normalizeH="0" baseline="0">
                          <a:ln>
                            <a:noFill/>
                          </a:ln>
                          <a:solidFill>
                            <a:schemeClr val="tx1"/>
                          </a:solidFill>
                          <a:effectLst/>
                          <a:latin typeface="Arial" panose="020B0604020202020204" pitchFamily="34" charset="0"/>
                        </a:rPr>
                        <a:t>g</a:t>
                      </a:r>
                    </a:p>
                  </a:txBody>
                  <a:tcPr horzOverflow="overflow">
                    <a:lnL cap="flat">
                      <a:noFill/>
                    </a:lnL>
                    <a:lnR>
                      <a:noFill/>
                    </a:lnR>
                    <a:lnT>
                      <a:noFill/>
                    </a:lnT>
                    <a:lnB>
                      <a:noFill/>
                    </a:lnB>
                    <a:lnTlToBr>
                      <a:noFill/>
                    </a:lnTlToBr>
                    <a:lnBlToTr>
                      <a:noFill/>
                    </a:lnBlToTr>
                    <a:noFill/>
                  </a:tcPr>
                </a:tc>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15000"/>
                        </a:spcBef>
                        <a:spcAft>
                          <a:spcPct val="1500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6</a:t>
                      </a:r>
                    </a:p>
                  </a:txBody>
                  <a:tcPr horzOverflow="overflow">
                    <a:lnL>
                      <a:noFill/>
                    </a:lnL>
                    <a:lnR>
                      <a:noFill/>
                    </a:lnR>
                    <a:lnT>
                      <a:noFill/>
                    </a:lnT>
                    <a:lnB>
                      <a:noFill/>
                    </a:lnB>
                    <a:lnTlToBr>
                      <a:noFill/>
                    </a:lnTlToBr>
                    <a:lnBlToTr>
                      <a:noFill/>
                    </a:lnBlToTr>
                    <a:noFill/>
                  </a:tcPr>
                </a:tc>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15000"/>
                        </a:spcBef>
                        <a:spcAft>
                          <a:spcPct val="1500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2</a:t>
                      </a:r>
                    </a:p>
                  </a:txBody>
                  <a:tcPr horzOverflow="overflow">
                    <a:lnL>
                      <a:noFill/>
                    </a:lnL>
                    <a:lnR>
                      <a:noFill/>
                    </a:lnR>
                    <a:lnT>
                      <a:noFill/>
                    </a:lnT>
                    <a:lnB>
                      <a:noFill/>
                    </a:lnB>
                    <a:lnTlToBr>
                      <a:noFill/>
                    </a:lnTlToBr>
                    <a:lnBlToTr>
                      <a:noFill/>
                    </a:lnBlToTr>
                    <a:noFill/>
                  </a:tcPr>
                </a:tc>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15000"/>
                        </a:spcBef>
                        <a:spcAft>
                          <a:spcPct val="15000"/>
                        </a:spcAft>
                        <a:buClrTx/>
                        <a:buSzTx/>
                        <a:buFontTx/>
                        <a:buNone/>
                        <a:tabLst/>
                      </a:pPr>
                      <a:r>
                        <a:rPr kumimoji="0" lang="en-US" altLang="en-US" sz="1800" b="0" i="1" u="none" strike="noStrike" cap="none" normalizeH="0" baseline="0">
                          <a:ln>
                            <a:noFill/>
                          </a:ln>
                          <a:solidFill>
                            <a:schemeClr val="tx1"/>
                          </a:solidFill>
                          <a:effectLst/>
                          <a:latin typeface="Arial" panose="020B0604020202020204" pitchFamily="34" charset="0"/>
                        </a:rPr>
                        <a:t>D</a:t>
                      </a:r>
                    </a:p>
                  </a:txBody>
                  <a:tcPr horzOverflow="overflow">
                    <a:lnL>
                      <a:noFill/>
                    </a:lnL>
                    <a:lnR>
                      <a:noFill/>
                    </a:lnR>
                    <a:lnT>
                      <a:noFill/>
                    </a:lnT>
                    <a:lnB>
                      <a:noFill/>
                    </a:lnB>
                    <a:lnTlToBr>
                      <a:noFill/>
                    </a:lnTlToBr>
                    <a:lnBlToTr>
                      <a:noFill/>
                    </a:lnBlToTr>
                    <a:noFill/>
                  </a:tcPr>
                </a:tc>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15000"/>
                        </a:spcBef>
                        <a:spcAft>
                          <a:spcPct val="15000"/>
                        </a:spcAft>
                        <a:buClrTx/>
                        <a:buSzTx/>
                        <a:buFontTx/>
                        <a:buNone/>
                        <a:tabLst/>
                      </a:pPr>
                      <a:r>
                        <a:rPr kumimoji="0" lang="en-US" altLang="en-US" sz="1800" b="0" i="1" u="none" strike="noStrike" cap="none" normalizeH="0" baseline="0">
                          <a:ln>
                            <a:noFill/>
                          </a:ln>
                          <a:solidFill>
                            <a:schemeClr val="tx1"/>
                          </a:solidFill>
                          <a:effectLst/>
                          <a:latin typeface="Arial" panose="020B0604020202020204" pitchFamily="34" charset="0"/>
                        </a:rPr>
                        <a:t>A</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7"/>
                  </a:ext>
                </a:extLst>
              </a:tr>
              <a:tr h="429174">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15000"/>
                        </a:spcBef>
                        <a:spcAft>
                          <a:spcPct val="15000"/>
                        </a:spcAft>
                        <a:buClrTx/>
                        <a:buSzTx/>
                        <a:buFontTx/>
                        <a:buNone/>
                        <a:tabLst/>
                      </a:pPr>
                      <a:r>
                        <a:rPr kumimoji="0" lang="en-US" altLang="en-US" sz="1800" b="0" i="1" u="none" strike="noStrike" cap="none" normalizeH="0" baseline="0" dirty="0">
                          <a:ln>
                            <a:noFill/>
                          </a:ln>
                          <a:solidFill>
                            <a:schemeClr val="tx1"/>
                          </a:solidFill>
                          <a:effectLst/>
                          <a:latin typeface="Arial" panose="020B0604020202020204" pitchFamily="34" charset="0"/>
                        </a:rPr>
                        <a:t>h</a:t>
                      </a:r>
                    </a:p>
                  </a:txBody>
                  <a:tcPr horzOverflow="overflow">
                    <a:lnL cap="flat">
                      <a:noFill/>
                    </a:lnL>
                    <a:lnR>
                      <a:noFill/>
                    </a:lnR>
                    <a:lnT>
                      <a:noFill/>
                    </a:lnT>
                    <a:lnB>
                      <a:noFill/>
                    </a:lnB>
                    <a:lnTlToBr>
                      <a:noFill/>
                    </a:lnTlToBr>
                    <a:lnBlToTr>
                      <a:noFill/>
                    </a:lnBlToTr>
                    <a:noFill/>
                  </a:tcPr>
                </a:tc>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15000"/>
                        </a:spcBef>
                        <a:spcAft>
                          <a:spcPct val="1500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5</a:t>
                      </a:r>
                    </a:p>
                  </a:txBody>
                  <a:tcPr horzOverflow="overflow">
                    <a:lnL>
                      <a:noFill/>
                    </a:lnL>
                    <a:lnR>
                      <a:noFill/>
                    </a:lnR>
                    <a:lnT>
                      <a:noFill/>
                    </a:lnT>
                    <a:lnB>
                      <a:noFill/>
                    </a:lnB>
                    <a:lnTlToBr>
                      <a:noFill/>
                    </a:lnTlToBr>
                    <a:lnBlToTr>
                      <a:noFill/>
                    </a:lnBlToTr>
                    <a:noFill/>
                  </a:tcPr>
                </a:tc>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15000"/>
                        </a:spcBef>
                        <a:spcAft>
                          <a:spcPct val="1500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6</a:t>
                      </a:r>
                    </a:p>
                  </a:txBody>
                  <a:tcPr horzOverflow="overflow">
                    <a:lnL>
                      <a:noFill/>
                    </a:lnL>
                    <a:lnR>
                      <a:noFill/>
                    </a:lnR>
                    <a:lnT>
                      <a:noFill/>
                    </a:lnT>
                    <a:lnB>
                      <a:noFill/>
                    </a:lnB>
                    <a:lnTlToBr>
                      <a:noFill/>
                    </a:lnTlToBr>
                    <a:lnBlToTr>
                      <a:noFill/>
                    </a:lnBlToTr>
                    <a:noFill/>
                  </a:tcPr>
                </a:tc>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15000"/>
                        </a:spcBef>
                        <a:spcAft>
                          <a:spcPct val="15000"/>
                        </a:spcAft>
                        <a:buClrTx/>
                        <a:buSzTx/>
                        <a:buFontTx/>
                        <a:buNone/>
                        <a:tabLst/>
                      </a:pPr>
                      <a:r>
                        <a:rPr kumimoji="0" lang="en-US" altLang="en-US" sz="1800" b="0" i="1" u="none" strike="noStrike" cap="none" normalizeH="0" baseline="0">
                          <a:ln>
                            <a:noFill/>
                          </a:ln>
                          <a:solidFill>
                            <a:schemeClr val="tx1"/>
                          </a:solidFill>
                          <a:effectLst/>
                          <a:latin typeface="Arial" panose="020B0604020202020204" pitchFamily="34" charset="0"/>
                        </a:rPr>
                        <a:t>C</a:t>
                      </a:r>
                    </a:p>
                  </a:txBody>
                  <a:tcPr horzOverflow="overflow">
                    <a:lnL>
                      <a:noFill/>
                    </a:lnL>
                    <a:lnR>
                      <a:noFill/>
                    </a:lnR>
                    <a:lnT>
                      <a:noFill/>
                    </a:lnT>
                    <a:lnB>
                      <a:noFill/>
                    </a:lnB>
                    <a:lnTlToBr>
                      <a:noFill/>
                    </a:lnTlToBr>
                    <a:lnBlToTr>
                      <a:noFill/>
                    </a:lnBlToTr>
                    <a:noFill/>
                  </a:tcPr>
                </a:tc>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15000"/>
                        </a:spcBef>
                        <a:spcAft>
                          <a:spcPct val="15000"/>
                        </a:spcAft>
                        <a:buClrTx/>
                        <a:buSzTx/>
                        <a:buFontTx/>
                        <a:buNone/>
                        <a:tabLst/>
                      </a:pPr>
                      <a:r>
                        <a:rPr kumimoji="0" lang="en-US" altLang="en-US" sz="1800" b="0" i="1" u="none" strike="noStrike" cap="none" normalizeH="0" baseline="0">
                          <a:ln>
                            <a:noFill/>
                          </a:ln>
                          <a:solidFill>
                            <a:schemeClr val="tx1"/>
                          </a:solidFill>
                          <a:effectLst/>
                          <a:latin typeface="Arial" panose="020B0604020202020204" pitchFamily="34" charset="0"/>
                        </a:rPr>
                        <a:t>A</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8"/>
                  </a:ext>
                </a:extLst>
              </a:tr>
              <a:tr h="427477">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15000"/>
                        </a:spcBef>
                        <a:spcAft>
                          <a:spcPct val="15000"/>
                        </a:spcAft>
                        <a:buClrTx/>
                        <a:buSzTx/>
                        <a:buFontTx/>
                        <a:buNone/>
                        <a:tabLst/>
                      </a:pPr>
                      <a:r>
                        <a:rPr kumimoji="0" lang="en-US" altLang="en-US" sz="1800" b="0" i="1" u="none" strike="noStrike" cap="none" normalizeH="0" baseline="0">
                          <a:ln>
                            <a:noFill/>
                          </a:ln>
                          <a:solidFill>
                            <a:schemeClr val="tx1"/>
                          </a:solidFill>
                          <a:effectLst/>
                          <a:latin typeface="Arial" panose="020B0604020202020204" pitchFamily="34" charset="0"/>
                        </a:rPr>
                        <a:t>i</a:t>
                      </a:r>
                    </a:p>
                  </a:txBody>
                  <a:tcPr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15000"/>
                        </a:spcBef>
                        <a:spcAft>
                          <a:spcPct val="1500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3</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15000"/>
                        </a:spcBef>
                        <a:spcAft>
                          <a:spcPct val="1500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6</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15000"/>
                        </a:spcBef>
                        <a:spcAft>
                          <a:spcPct val="15000"/>
                        </a:spcAft>
                        <a:buClrTx/>
                        <a:buSzTx/>
                        <a:buFontTx/>
                        <a:buNone/>
                        <a:tabLst/>
                      </a:pPr>
                      <a:r>
                        <a:rPr kumimoji="0" lang="en-US" altLang="en-US" sz="1800" b="0" i="1" u="none" strike="noStrike" cap="none" normalizeH="0" baseline="0">
                          <a:ln>
                            <a:noFill/>
                          </a:ln>
                          <a:solidFill>
                            <a:schemeClr val="tx1"/>
                          </a:solidFill>
                          <a:effectLst/>
                          <a:latin typeface="Arial" panose="020B0604020202020204" pitchFamily="34" charset="0"/>
                        </a:rPr>
                        <a:t>D</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15000"/>
                        </a:spcBef>
                        <a:spcAft>
                          <a:spcPct val="15000"/>
                        </a:spcAft>
                        <a:buClrTx/>
                        <a:buSzTx/>
                        <a:buFontTx/>
                        <a:buNone/>
                        <a:tabLst/>
                      </a:pPr>
                      <a:r>
                        <a:rPr kumimoji="0" lang="en-US" altLang="en-US" sz="1800" b="0" i="1" u="none" strike="noStrike" cap="none" normalizeH="0" baseline="0" dirty="0">
                          <a:ln>
                            <a:noFill/>
                          </a:ln>
                          <a:solidFill>
                            <a:schemeClr val="tx1"/>
                          </a:solidFill>
                          <a:effectLst/>
                          <a:latin typeface="Arial" panose="020B0604020202020204" pitchFamily="34" charset="0"/>
                        </a:rPr>
                        <a:t>C</a:t>
                      </a:r>
                    </a:p>
                  </a:txBody>
                  <a:tcPr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205827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51152" y="1"/>
            <a:ext cx="11364837" cy="755780"/>
          </a:xfrm>
        </p:spPr>
        <p:txBody>
          <a:bodyPr>
            <a:normAutofit fontScale="90000"/>
          </a:bodyPr>
          <a:lstStyle/>
          <a:p>
            <a:r>
              <a:rPr lang="en-US" altLang="en-US" sz="3600" dirty="0"/>
              <a:t>Handling Circle Events: Adding vertex to edge record</a:t>
            </a:r>
            <a:endParaRPr lang="en-US" sz="3600" dirty="0"/>
          </a:p>
        </p:txBody>
      </p:sp>
      <p:sp>
        <p:nvSpPr>
          <p:cNvPr id="114" name="Oval 3"/>
          <p:cNvSpPr>
            <a:spLocks noChangeArrowheads="1"/>
          </p:cNvSpPr>
          <p:nvPr/>
        </p:nvSpPr>
        <p:spPr bwMode="auto">
          <a:xfrm>
            <a:off x="2900608" y="1705735"/>
            <a:ext cx="406400" cy="406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15" name="Oval 4"/>
          <p:cNvSpPr>
            <a:spLocks noChangeArrowheads="1"/>
          </p:cNvSpPr>
          <p:nvPr/>
        </p:nvSpPr>
        <p:spPr bwMode="auto">
          <a:xfrm>
            <a:off x="2049708" y="2493135"/>
            <a:ext cx="406400" cy="406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16" name="Oval 5"/>
          <p:cNvSpPr>
            <a:spLocks noChangeArrowheads="1"/>
          </p:cNvSpPr>
          <p:nvPr/>
        </p:nvSpPr>
        <p:spPr bwMode="auto">
          <a:xfrm>
            <a:off x="3738808" y="2480435"/>
            <a:ext cx="406400" cy="406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cxnSp>
        <p:nvCxnSpPr>
          <p:cNvPr id="117" name="AutoShape 6"/>
          <p:cNvCxnSpPr>
            <a:cxnSpLocks noChangeShapeType="1"/>
            <a:stCxn id="114" idx="3"/>
            <a:endCxn id="115" idx="7"/>
          </p:cNvCxnSpPr>
          <p:nvPr/>
        </p:nvCxnSpPr>
        <p:spPr bwMode="auto">
          <a:xfrm flipH="1">
            <a:off x="2397371" y="2053398"/>
            <a:ext cx="561975" cy="4984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AutoShape 7"/>
          <p:cNvCxnSpPr>
            <a:cxnSpLocks noChangeShapeType="1"/>
            <a:stCxn id="114" idx="5"/>
            <a:endCxn id="116" idx="1"/>
          </p:cNvCxnSpPr>
          <p:nvPr/>
        </p:nvCxnSpPr>
        <p:spPr bwMode="auto">
          <a:xfrm>
            <a:off x="3248271" y="2053398"/>
            <a:ext cx="549275" cy="485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9" name="Rectangle 8"/>
          <p:cNvSpPr>
            <a:spLocks noChangeArrowheads="1"/>
          </p:cNvSpPr>
          <p:nvPr/>
        </p:nvSpPr>
        <p:spPr bwMode="auto">
          <a:xfrm>
            <a:off x="1630608" y="3280535"/>
            <a:ext cx="431800" cy="431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i="1"/>
              <a:t>p</a:t>
            </a:r>
            <a:r>
              <a:rPr lang="en-US" altLang="en-US" i="1" baseline="-25000"/>
              <a:t>i</a:t>
            </a:r>
          </a:p>
        </p:txBody>
      </p:sp>
      <p:sp>
        <p:nvSpPr>
          <p:cNvPr id="120" name="Rectangle 9"/>
          <p:cNvSpPr>
            <a:spLocks noChangeArrowheads="1"/>
          </p:cNvSpPr>
          <p:nvPr/>
        </p:nvSpPr>
        <p:spPr bwMode="auto">
          <a:xfrm>
            <a:off x="2481508" y="3267835"/>
            <a:ext cx="431800" cy="431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i="1"/>
              <a:t>p</a:t>
            </a:r>
            <a:r>
              <a:rPr lang="en-US" altLang="en-US" i="1" baseline="-25000"/>
              <a:t>j</a:t>
            </a:r>
          </a:p>
        </p:txBody>
      </p:sp>
      <p:sp>
        <p:nvSpPr>
          <p:cNvPr id="121" name="Rectangle 10"/>
          <p:cNvSpPr>
            <a:spLocks noChangeArrowheads="1"/>
          </p:cNvSpPr>
          <p:nvPr/>
        </p:nvSpPr>
        <p:spPr bwMode="auto">
          <a:xfrm>
            <a:off x="3319708" y="3280535"/>
            <a:ext cx="431800" cy="431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i="1"/>
              <a:t>p</a:t>
            </a:r>
            <a:r>
              <a:rPr lang="en-US" altLang="en-US" i="1" baseline="-25000"/>
              <a:t>k</a:t>
            </a:r>
          </a:p>
        </p:txBody>
      </p:sp>
      <p:sp>
        <p:nvSpPr>
          <p:cNvPr id="122" name="Text Box 11"/>
          <p:cNvSpPr txBox="1">
            <a:spLocks noChangeArrowheads="1"/>
          </p:cNvSpPr>
          <p:nvPr/>
        </p:nvSpPr>
        <p:spPr bwMode="auto">
          <a:xfrm>
            <a:off x="3354633" y="1645410"/>
            <a:ext cx="1208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t>&lt; </a:t>
            </a:r>
            <a:r>
              <a:rPr lang="en-US" altLang="en-US" i="1"/>
              <a:t>p</a:t>
            </a:r>
            <a:r>
              <a:rPr lang="en-US" altLang="en-US" i="1" baseline="-25000"/>
              <a:t>j</a:t>
            </a:r>
            <a:r>
              <a:rPr lang="en-US" altLang="en-US"/>
              <a:t>, </a:t>
            </a:r>
            <a:r>
              <a:rPr lang="en-US" altLang="en-US" i="1"/>
              <a:t>p</a:t>
            </a:r>
            <a:r>
              <a:rPr lang="en-US" altLang="en-US" i="1" baseline="-25000"/>
              <a:t>k</a:t>
            </a:r>
            <a:r>
              <a:rPr lang="en-US" altLang="en-US"/>
              <a:t>&gt;</a:t>
            </a:r>
          </a:p>
        </p:txBody>
      </p:sp>
      <p:sp>
        <p:nvSpPr>
          <p:cNvPr id="123" name="Text Box 12"/>
          <p:cNvSpPr txBox="1">
            <a:spLocks noChangeArrowheads="1"/>
          </p:cNvSpPr>
          <p:nvPr/>
        </p:nvSpPr>
        <p:spPr bwMode="auto">
          <a:xfrm>
            <a:off x="2465633" y="2509010"/>
            <a:ext cx="1174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t>&lt; </a:t>
            </a:r>
            <a:r>
              <a:rPr lang="en-US" altLang="en-US" i="1"/>
              <a:t>p</a:t>
            </a:r>
            <a:r>
              <a:rPr lang="en-US" altLang="en-US" i="1" baseline="-25000"/>
              <a:t>i</a:t>
            </a:r>
            <a:r>
              <a:rPr lang="en-US" altLang="en-US"/>
              <a:t>, </a:t>
            </a:r>
            <a:r>
              <a:rPr lang="en-US" altLang="en-US" i="1"/>
              <a:t>p</a:t>
            </a:r>
            <a:r>
              <a:rPr lang="en-US" altLang="en-US" i="1" baseline="-25000"/>
              <a:t>j</a:t>
            </a:r>
            <a:r>
              <a:rPr lang="en-US" altLang="en-US"/>
              <a:t>&gt;</a:t>
            </a:r>
          </a:p>
        </p:txBody>
      </p:sp>
      <p:sp>
        <p:nvSpPr>
          <p:cNvPr id="124" name="Text Box 13"/>
          <p:cNvSpPr txBox="1">
            <a:spLocks noChangeArrowheads="1"/>
          </p:cNvSpPr>
          <p:nvPr/>
        </p:nvSpPr>
        <p:spPr bwMode="auto">
          <a:xfrm>
            <a:off x="4154733" y="2521710"/>
            <a:ext cx="1208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t>&lt; </a:t>
            </a:r>
            <a:r>
              <a:rPr lang="en-US" altLang="en-US" i="1"/>
              <a:t>p</a:t>
            </a:r>
            <a:r>
              <a:rPr lang="en-US" altLang="en-US" i="1" baseline="-25000"/>
              <a:t>k</a:t>
            </a:r>
            <a:r>
              <a:rPr lang="en-US" altLang="en-US"/>
              <a:t>, </a:t>
            </a:r>
            <a:r>
              <a:rPr lang="en-US" altLang="en-US" i="1"/>
              <a:t>p</a:t>
            </a:r>
            <a:r>
              <a:rPr lang="en-US" altLang="en-US" i="1" baseline="-25000"/>
              <a:t>l</a:t>
            </a:r>
            <a:r>
              <a:rPr lang="en-US" altLang="en-US"/>
              <a:t>&gt;</a:t>
            </a:r>
          </a:p>
        </p:txBody>
      </p:sp>
      <p:cxnSp>
        <p:nvCxnSpPr>
          <p:cNvPr id="125" name="AutoShape 14"/>
          <p:cNvCxnSpPr>
            <a:cxnSpLocks noChangeShapeType="1"/>
            <a:stCxn id="115" idx="3"/>
            <a:endCxn id="119" idx="0"/>
          </p:cNvCxnSpPr>
          <p:nvPr/>
        </p:nvCxnSpPr>
        <p:spPr bwMode="auto">
          <a:xfrm flipH="1">
            <a:off x="1846508" y="2840798"/>
            <a:ext cx="261938" cy="43973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AutoShape 15"/>
          <p:cNvCxnSpPr>
            <a:cxnSpLocks noChangeShapeType="1"/>
            <a:stCxn id="115" idx="5"/>
            <a:endCxn id="120" idx="0"/>
          </p:cNvCxnSpPr>
          <p:nvPr/>
        </p:nvCxnSpPr>
        <p:spPr bwMode="auto">
          <a:xfrm>
            <a:off x="2397371" y="2840798"/>
            <a:ext cx="300037" cy="42703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AutoShape 16"/>
          <p:cNvCxnSpPr>
            <a:cxnSpLocks noChangeShapeType="1"/>
            <a:stCxn id="116" idx="3"/>
            <a:endCxn id="121" idx="0"/>
          </p:cNvCxnSpPr>
          <p:nvPr/>
        </p:nvCxnSpPr>
        <p:spPr bwMode="auto">
          <a:xfrm flipH="1">
            <a:off x="3535608" y="2828098"/>
            <a:ext cx="261938" cy="45243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AutoShape 17"/>
          <p:cNvCxnSpPr>
            <a:cxnSpLocks noChangeShapeType="1"/>
            <a:stCxn id="116" idx="5"/>
            <a:endCxn id="149" idx="0"/>
          </p:cNvCxnSpPr>
          <p:nvPr/>
        </p:nvCxnSpPr>
        <p:spPr bwMode="auto">
          <a:xfrm>
            <a:off x="4086471" y="2828098"/>
            <a:ext cx="325437" cy="45243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9" name="Oval 18"/>
          <p:cNvSpPr>
            <a:spLocks noChangeArrowheads="1"/>
          </p:cNvSpPr>
          <p:nvPr/>
        </p:nvSpPr>
        <p:spPr bwMode="auto">
          <a:xfrm>
            <a:off x="8907708" y="4728335"/>
            <a:ext cx="152400" cy="1651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30" name="Oval 19"/>
          <p:cNvSpPr>
            <a:spLocks noChangeArrowheads="1"/>
          </p:cNvSpPr>
          <p:nvPr/>
        </p:nvSpPr>
        <p:spPr bwMode="auto">
          <a:xfrm>
            <a:off x="7993308" y="3928235"/>
            <a:ext cx="152400" cy="1651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31" name="Oval 20"/>
          <p:cNvSpPr>
            <a:spLocks noChangeArrowheads="1"/>
          </p:cNvSpPr>
          <p:nvPr/>
        </p:nvSpPr>
        <p:spPr bwMode="auto">
          <a:xfrm>
            <a:off x="8856908" y="3610735"/>
            <a:ext cx="152400" cy="1651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32" name="Oval 22"/>
          <p:cNvSpPr>
            <a:spLocks noChangeArrowheads="1"/>
          </p:cNvSpPr>
          <p:nvPr/>
        </p:nvSpPr>
        <p:spPr bwMode="auto">
          <a:xfrm>
            <a:off x="7104308" y="4055235"/>
            <a:ext cx="152400" cy="1651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33" name="Oval 24"/>
          <p:cNvSpPr>
            <a:spLocks noChangeArrowheads="1"/>
          </p:cNvSpPr>
          <p:nvPr/>
        </p:nvSpPr>
        <p:spPr bwMode="auto">
          <a:xfrm>
            <a:off x="6215308" y="3547235"/>
            <a:ext cx="152400" cy="1651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34" name="Text Box 25"/>
          <p:cNvSpPr txBox="1">
            <a:spLocks noChangeArrowheads="1"/>
          </p:cNvSpPr>
          <p:nvPr/>
        </p:nvSpPr>
        <p:spPr bwMode="auto">
          <a:xfrm>
            <a:off x="5970833" y="3118610"/>
            <a:ext cx="393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t>p</a:t>
            </a:r>
            <a:r>
              <a:rPr lang="en-US" altLang="en-US" i="1" baseline="-25000"/>
              <a:t>i</a:t>
            </a:r>
          </a:p>
        </p:txBody>
      </p:sp>
      <p:sp>
        <p:nvSpPr>
          <p:cNvPr id="135" name="Text Box 26"/>
          <p:cNvSpPr txBox="1">
            <a:spLocks noChangeArrowheads="1"/>
          </p:cNvSpPr>
          <p:nvPr/>
        </p:nvSpPr>
        <p:spPr bwMode="auto">
          <a:xfrm>
            <a:off x="6682033" y="3715510"/>
            <a:ext cx="393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t>p</a:t>
            </a:r>
            <a:r>
              <a:rPr lang="en-US" altLang="en-US" i="1" baseline="-25000"/>
              <a:t>j</a:t>
            </a:r>
          </a:p>
        </p:txBody>
      </p:sp>
      <p:sp>
        <p:nvSpPr>
          <p:cNvPr id="136" name="Text Box 27"/>
          <p:cNvSpPr txBox="1">
            <a:spLocks noChangeArrowheads="1"/>
          </p:cNvSpPr>
          <p:nvPr/>
        </p:nvSpPr>
        <p:spPr bwMode="auto">
          <a:xfrm>
            <a:off x="7837733" y="3372610"/>
            <a:ext cx="4270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t>p</a:t>
            </a:r>
            <a:r>
              <a:rPr lang="en-US" altLang="en-US" i="1" baseline="-25000"/>
              <a:t>k</a:t>
            </a:r>
          </a:p>
        </p:txBody>
      </p:sp>
      <p:sp>
        <p:nvSpPr>
          <p:cNvPr id="137" name="Text Box 28"/>
          <p:cNvSpPr txBox="1">
            <a:spLocks noChangeArrowheads="1"/>
          </p:cNvSpPr>
          <p:nvPr/>
        </p:nvSpPr>
        <p:spPr bwMode="auto">
          <a:xfrm>
            <a:off x="9069633" y="3283710"/>
            <a:ext cx="393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t>p</a:t>
            </a:r>
            <a:r>
              <a:rPr lang="en-US" altLang="en-US" i="1" baseline="-25000"/>
              <a:t>l</a:t>
            </a:r>
          </a:p>
        </p:txBody>
      </p:sp>
      <p:sp>
        <p:nvSpPr>
          <p:cNvPr id="138" name="Line 29"/>
          <p:cNvSpPr>
            <a:spLocks noChangeShapeType="1"/>
          </p:cNvSpPr>
          <p:nvPr/>
        </p:nvSpPr>
        <p:spPr bwMode="auto">
          <a:xfrm>
            <a:off x="5796208" y="4969635"/>
            <a:ext cx="4013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 name="Line 30"/>
          <p:cNvSpPr>
            <a:spLocks noChangeShapeType="1"/>
          </p:cNvSpPr>
          <p:nvPr/>
        </p:nvSpPr>
        <p:spPr bwMode="auto">
          <a:xfrm>
            <a:off x="6037508" y="4982335"/>
            <a:ext cx="0" cy="355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 name="Line 31"/>
          <p:cNvSpPr>
            <a:spLocks noChangeShapeType="1"/>
          </p:cNvSpPr>
          <p:nvPr/>
        </p:nvSpPr>
        <p:spPr bwMode="auto">
          <a:xfrm>
            <a:off x="9593508" y="4995035"/>
            <a:ext cx="0" cy="355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1" name="Text Box 32"/>
          <p:cNvSpPr txBox="1">
            <a:spLocks noChangeArrowheads="1"/>
          </p:cNvSpPr>
          <p:nvPr/>
        </p:nvSpPr>
        <p:spPr bwMode="auto">
          <a:xfrm>
            <a:off x="9730033" y="4668010"/>
            <a:ext cx="268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t>l</a:t>
            </a:r>
          </a:p>
        </p:txBody>
      </p:sp>
      <p:sp>
        <p:nvSpPr>
          <p:cNvPr id="142" name="Freeform 33"/>
          <p:cNvSpPr>
            <a:spLocks/>
          </p:cNvSpPr>
          <p:nvPr/>
        </p:nvSpPr>
        <p:spPr bwMode="auto">
          <a:xfrm>
            <a:off x="5770808" y="4258435"/>
            <a:ext cx="1028700" cy="115888"/>
          </a:xfrm>
          <a:custGeom>
            <a:avLst/>
            <a:gdLst>
              <a:gd name="T0" fmla="*/ 0 w 696"/>
              <a:gd name="T1" fmla="*/ 0 h 140"/>
              <a:gd name="T2" fmla="*/ 567559 w 696"/>
              <a:gd name="T3" fmla="*/ 112577 h 140"/>
              <a:gd name="T4" fmla="*/ 1028700 w 696"/>
              <a:gd name="T5" fmla="*/ 19867 h 140"/>
              <a:gd name="T6" fmla="*/ 0 60000 65536"/>
              <a:gd name="T7" fmla="*/ 0 60000 65536"/>
              <a:gd name="T8" fmla="*/ 0 60000 65536"/>
            </a:gdLst>
            <a:ahLst/>
            <a:cxnLst>
              <a:cxn ang="T6">
                <a:pos x="T0" y="T1"/>
              </a:cxn>
              <a:cxn ang="T7">
                <a:pos x="T2" y="T3"/>
              </a:cxn>
              <a:cxn ang="T8">
                <a:pos x="T4" y="T5"/>
              </a:cxn>
            </a:cxnLst>
            <a:rect l="0" t="0" r="r" b="b"/>
            <a:pathLst>
              <a:path w="696" h="140">
                <a:moveTo>
                  <a:pt x="0" y="0"/>
                </a:moveTo>
                <a:cubicBezTo>
                  <a:pt x="134" y="66"/>
                  <a:pt x="268" y="132"/>
                  <a:pt x="384" y="136"/>
                </a:cubicBezTo>
                <a:cubicBezTo>
                  <a:pt x="500" y="140"/>
                  <a:pt x="598" y="82"/>
                  <a:pt x="696" y="24"/>
                </a:cubicBezTo>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 name="Freeform 34"/>
          <p:cNvSpPr>
            <a:spLocks/>
          </p:cNvSpPr>
          <p:nvPr/>
        </p:nvSpPr>
        <p:spPr bwMode="auto">
          <a:xfrm>
            <a:off x="6761408" y="4220335"/>
            <a:ext cx="838200" cy="360363"/>
          </a:xfrm>
          <a:custGeom>
            <a:avLst/>
            <a:gdLst>
              <a:gd name="T0" fmla="*/ 0 w 376"/>
              <a:gd name="T1" fmla="*/ 70315 h 41"/>
              <a:gd name="T2" fmla="*/ 410183 w 376"/>
              <a:gd name="T3" fmla="*/ 351574 h 41"/>
              <a:gd name="T4" fmla="*/ 838200 w 376"/>
              <a:gd name="T5" fmla="*/ 0 h 41"/>
              <a:gd name="T6" fmla="*/ 0 60000 65536"/>
              <a:gd name="T7" fmla="*/ 0 60000 65536"/>
              <a:gd name="T8" fmla="*/ 0 60000 65536"/>
            </a:gdLst>
            <a:ahLst/>
            <a:cxnLst>
              <a:cxn ang="T6">
                <a:pos x="T0" y="T1"/>
              </a:cxn>
              <a:cxn ang="T7">
                <a:pos x="T2" y="T3"/>
              </a:cxn>
              <a:cxn ang="T8">
                <a:pos x="T4" y="T5"/>
              </a:cxn>
            </a:cxnLst>
            <a:rect l="0" t="0" r="r" b="b"/>
            <a:pathLst>
              <a:path w="376" h="41">
                <a:moveTo>
                  <a:pt x="0" y="8"/>
                </a:moveTo>
                <a:cubicBezTo>
                  <a:pt x="60" y="24"/>
                  <a:pt x="121" y="41"/>
                  <a:pt x="184" y="40"/>
                </a:cubicBezTo>
                <a:cubicBezTo>
                  <a:pt x="247" y="39"/>
                  <a:pt x="311" y="19"/>
                  <a:pt x="376" y="0"/>
                </a:cubicBezTo>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4" name="Freeform 35"/>
          <p:cNvSpPr>
            <a:spLocks/>
          </p:cNvSpPr>
          <p:nvPr/>
        </p:nvSpPr>
        <p:spPr bwMode="auto">
          <a:xfrm>
            <a:off x="7586908" y="4220335"/>
            <a:ext cx="1079500" cy="254000"/>
          </a:xfrm>
          <a:custGeom>
            <a:avLst/>
            <a:gdLst>
              <a:gd name="T0" fmla="*/ 0 w 720"/>
              <a:gd name="T1" fmla="*/ 0 h 216"/>
              <a:gd name="T2" fmla="*/ 539750 w 720"/>
              <a:gd name="T3" fmla="*/ 244593 h 216"/>
              <a:gd name="T4" fmla="*/ 1031522 w 720"/>
              <a:gd name="T5" fmla="*/ 56444 h 216"/>
              <a:gd name="T6" fmla="*/ 827617 w 720"/>
              <a:gd name="T7" fmla="*/ 169333 h 2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0" h="216">
                <a:moveTo>
                  <a:pt x="0" y="0"/>
                </a:moveTo>
                <a:cubicBezTo>
                  <a:pt x="122" y="100"/>
                  <a:pt x="245" y="200"/>
                  <a:pt x="360" y="208"/>
                </a:cubicBezTo>
                <a:cubicBezTo>
                  <a:pt x="475" y="216"/>
                  <a:pt x="656" y="59"/>
                  <a:pt x="688" y="48"/>
                </a:cubicBezTo>
                <a:cubicBezTo>
                  <a:pt x="720" y="37"/>
                  <a:pt x="636" y="90"/>
                  <a:pt x="552" y="144"/>
                </a:cubicBezTo>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5" name="Text Box 36"/>
          <p:cNvSpPr txBox="1">
            <a:spLocks noChangeArrowheads="1"/>
          </p:cNvSpPr>
          <p:nvPr/>
        </p:nvSpPr>
        <p:spPr bwMode="auto">
          <a:xfrm>
            <a:off x="9158533" y="4388610"/>
            <a:ext cx="48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t>p</a:t>
            </a:r>
            <a:r>
              <a:rPr lang="en-US" altLang="en-US" i="1" baseline="-25000"/>
              <a:t>m</a:t>
            </a:r>
            <a:endParaRPr lang="en-US" altLang="en-US" i="1"/>
          </a:p>
        </p:txBody>
      </p:sp>
      <p:sp>
        <p:nvSpPr>
          <p:cNvPr id="146" name="Freeform 37"/>
          <p:cNvSpPr>
            <a:spLocks/>
          </p:cNvSpPr>
          <p:nvPr/>
        </p:nvSpPr>
        <p:spPr bwMode="auto">
          <a:xfrm>
            <a:off x="8742608" y="4271135"/>
            <a:ext cx="419100" cy="636588"/>
          </a:xfrm>
          <a:custGeom>
            <a:avLst/>
            <a:gdLst>
              <a:gd name="T0" fmla="*/ 0 w 184"/>
              <a:gd name="T1" fmla="*/ 10085 h 505"/>
              <a:gd name="T2" fmla="*/ 218661 w 184"/>
              <a:gd name="T3" fmla="*/ 635327 h 505"/>
              <a:gd name="T4" fmla="*/ 419100 w 184"/>
              <a:gd name="T5" fmla="*/ 0 h 505"/>
              <a:gd name="T6" fmla="*/ 0 60000 65536"/>
              <a:gd name="T7" fmla="*/ 0 60000 65536"/>
              <a:gd name="T8" fmla="*/ 0 60000 65536"/>
            </a:gdLst>
            <a:ahLst/>
            <a:cxnLst>
              <a:cxn ang="T6">
                <a:pos x="T0" y="T1"/>
              </a:cxn>
              <a:cxn ang="T7">
                <a:pos x="T2" y="T3"/>
              </a:cxn>
              <a:cxn ang="T8">
                <a:pos x="T4" y="T5"/>
              </a:cxn>
            </a:cxnLst>
            <a:rect l="0" t="0" r="r" b="b"/>
            <a:pathLst>
              <a:path w="184" h="505">
                <a:moveTo>
                  <a:pt x="0" y="8"/>
                </a:moveTo>
                <a:cubicBezTo>
                  <a:pt x="32" y="256"/>
                  <a:pt x="65" y="505"/>
                  <a:pt x="96" y="504"/>
                </a:cubicBezTo>
                <a:cubicBezTo>
                  <a:pt x="127" y="503"/>
                  <a:pt x="155" y="251"/>
                  <a:pt x="184" y="0"/>
                </a:cubicBezTo>
              </a:path>
            </a:pathLst>
          </a:custGeom>
          <a:noFill/>
          <a:ln w="381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7" name="Freeform 38"/>
          <p:cNvSpPr>
            <a:spLocks/>
          </p:cNvSpPr>
          <p:nvPr/>
        </p:nvSpPr>
        <p:spPr bwMode="auto">
          <a:xfrm>
            <a:off x="8628308" y="4218748"/>
            <a:ext cx="139700" cy="42862"/>
          </a:xfrm>
          <a:custGeom>
            <a:avLst/>
            <a:gdLst>
              <a:gd name="T0" fmla="*/ 0 w 160"/>
              <a:gd name="T1" fmla="*/ 0 h 76"/>
              <a:gd name="T2" fmla="*/ 83820 w 160"/>
              <a:gd name="T3" fmla="*/ 36094 h 76"/>
              <a:gd name="T4" fmla="*/ 139700 w 160"/>
              <a:gd name="T5" fmla="*/ 40606 h 76"/>
              <a:gd name="T6" fmla="*/ 0 60000 65536"/>
              <a:gd name="T7" fmla="*/ 0 60000 65536"/>
              <a:gd name="T8" fmla="*/ 0 60000 65536"/>
            </a:gdLst>
            <a:ahLst/>
            <a:cxnLst>
              <a:cxn ang="T6">
                <a:pos x="T0" y="T1"/>
              </a:cxn>
              <a:cxn ang="T7">
                <a:pos x="T2" y="T3"/>
              </a:cxn>
              <a:cxn ang="T8">
                <a:pos x="T4" y="T5"/>
              </a:cxn>
            </a:cxnLst>
            <a:rect l="0" t="0" r="r" b="b"/>
            <a:pathLst>
              <a:path w="160" h="76">
                <a:moveTo>
                  <a:pt x="0" y="0"/>
                </a:moveTo>
                <a:cubicBezTo>
                  <a:pt x="34" y="26"/>
                  <a:pt x="69" y="52"/>
                  <a:pt x="96" y="64"/>
                </a:cubicBezTo>
                <a:cubicBezTo>
                  <a:pt x="123" y="76"/>
                  <a:pt x="141" y="74"/>
                  <a:pt x="160" y="72"/>
                </a:cubicBezTo>
              </a:path>
            </a:pathLst>
          </a:cu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 name="Freeform 39"/>
          <p:cNvSpPr>
            <a:spLocks/>
          </p:cNvSpPr>
          <p:nvPr/>
        </p:nvSpPr>
        <p:spPr bwMode="auto">
          <a:xfrm>
            <a:off x="9161708" y="4029835"/>
            <a:ext cx="749300" cy="228600"/>
          </a:xfrm>
          <a:custGeom>
            <a:avLst/>
            <a:gdLst>
              <a:gd name="T0" fmla="*/ 0 w 472"/>
              <a:gd name="T1" fmla="*/ 228600 h 256"/>
              <a:gd name="T2" fmla="*/ 406400 w 472"/>
              <a:gd name="T3" fmla="*/ 135731 h 256"/>
              <a:gd name="T4" fmla="*/ 749300 w 472"/>
              <a:gd name="T5" fmla="*/ 0 h 256"/>
              <a:gd name="T6" fmla="*/ 0 60000 65536"/>
              <a:gd name="T7" fmla="*/ 0 60000 65536"/>
              <a:gd name="T8" fmla="*/ 0 60000 65536"/>
            </a:gdLst>
            <a:ahLst/>
            <a:cxnLst>
              <a:cxn ang="T6">
                <a:pos x="T0" y="T1"/>
              </a:cxn>
              <a:cxn ang="T7">
                <a:pos x="T2" y="T3"/>
              </a:cxn>
              <a:cxn ang="T8">
                <a:pos x="T4" y="T5"/>
              </a:cxn>
            </a:cxnLst>
            <a:rect l="0" t="0" r="r" b="b"/>
            <a:pathLst>
              <a:path w="472" h="256">
                <a:moveTo>
                  <a:pt x="0" y="256"/>
                </a:moveTo>
                <a:cubicBezTo>
                  <a:pt x="88" y="225"/>
                  <a:pt x="177" y="195"/>
                  <a:pt x="256" y="152"/>
                </a:cubicBezTo>
                <a:cubicBezTo>
                  <a:pt x="335" y="109"/>
                  <a:pt x="437" y="25"/>
                  <a:pt x="472" y="0"/>
                </a:cubicBezTo>
              </a:path>
            </a:pathLst>
          </a:cu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9" name="Oval 40"/>
          <p:cNvSpPr>
            <a:spLocks noChangeArrowheads="1"/>
          </p:cNvSpPr>
          <p:nvPr/>
        </p:nvSpPr>
        <p:spPr bwMode="auto">
          <a:xfrm>
            <a:off x="4208708" y="3280535"/>
            <a:ext cx="406400" cy="406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50" name="Oval 41"/>
          <p:cNvSpPr>
            <a:spLocks noChangeArrowheads="1"/>
          </p:cNvSpPr>
          <p:nvPr/>
        </p:nvSpPr>
        <p:spPr bwMode="auto">
          <a:xfrm>
            <a:off x="4208708" y="4436235"/>
            <a:ext cx="406400" cy="406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51" name="Rectangle 42"/>
          <p:cNvSpPr>
            <a:spLocks noChangeArrowheads="1"/>
          </p:cNvSpPr>
          <p:nvPr/>
        </p:nvSpPr>
        <p:spPr bwMode="auto">
          <a:xfrm>
            <a:off x="3789608" y="5744335"/>
            <a:ext cx="431800" cy="431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i="1"/>
              <a:t>p</a:t>
            </a:r>
            <a:r>
              <a:rPr lang="en-US" altLang="en-US" i="1" baseline="-25000"/>
              <a:t>m</a:t>
            </a:r>
          </a:p>
        </p:txBody>
      </p:sp>
      <p:sp>
        <p:nvSpPr>
          <p:cNvPr id="152" name="Rectangle 43"/>
          <p:cNvSpPr>
            <a:spLocks noChangeArrowheads="1"/>
          </p:cNvSpPr>
          <p:nvPr/>
        </p:nvSpPr>
        <p:spPr bwMode="auto">
          <a:xfrm>
            <a:off x="4640508" y="5718935"/>
            <a:ext cx="431800" cy="4318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i="1"/>
              <a:t>p</a:t>
            </a:r>
            <a:r>
              <a:rPr lang="en-US" altLang="en-US" i="1" baseline="-25000"/>
              <a:t>l</a:t>
            </a:r>
          </a:p>
        </p:txBody>
      </p:sp>
      <p:sp>
        <p:nvSpPr>
          <p:cNvPr id="153" name="Text Box 44"/>
          <p:cNvSpPr txBox="1">
            <a:spLocks noChangeArrowheads="1"/>
          </p:cNvSpPr>
          <p:nvPr/>
        </p:nvSpPr>
        <p:spPr bwMode="auto">
          <a:xfrm>
            <a:off x="4459533" y="2966210"/>
            <a:ext cx="1263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t>&lt; </a:t>
            </a:r>
            <a:r>
              <a:rPr lang="en-US" altLang="en-US" i="1"/>
              <a:t>p</a:t>
            </a:r>
            <a:r>
              <a:rPr lang="en-US" altLang="en-US" i="1" baseline="-25000"/>
              <a:t>l</a:t>
            </a:r>
            <a:r>
              <a:rPr lang="en-US" altLang="en-US"/>
              <a:t>, </a:t>
            </a:r>
            <a:r>
              <a:rPr lang="en-US" altLang="en-US" i="1"/>
              <a:t>p</a:t>
            </a:r>
            <a:r>
              <a:rPr lang="en-US" altLang="en-US" i="1" baseline="-25000"/>
              <a:t>m</a:t>
            </a:r>
            <a:r>
              <a:rPr lang="en-US" altLang="en-US"/>
              <a:t>&gt;</a:t>
            </a:r>
          </a:p>
        </p:txBody>
      </p:sp>
      <p:sp>
        <p:nvSpPr>
          <p:cNvPr id="154" name="Text Box 45"/>
          <p:cNvSpPr txBox="1">
            <a:spLocks noChangeArrowheads="1"/>
          </p:cNvSpPr>
          <p:nvPr/>
        </p:nvSpPr>
        <p:spPr bwMode="auto">
          <a:xfrm>
            <a:off x="4408733" y="4071110"/>
            <a:ext cx="1263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t>&lt; </a:t>
            </a:r>
            <a:r>
              <a:rPr lang="en-US" altLang="en-US" i="1"/>
              <a:t>p</a:t>
            </a:r>
            <a:r>
              <a:rPr lang="en-US" altLang="en-US" i="1" baseline="-25000"/>
              <a:t>m</a:t>
            </a:r>
            <a:r>
              <a:rPr lang="en-US" altLang="en-US"/>
              <a:t>, </a:t>
            </a:r>
            <a:r>
              <a:rPr lang="en-US" altLang="en-US" i="1"/>
              <a:t>p</a:t>
            </a:r>
            <a:r>
              <a:rPr lang="en-US" altLang="en-US" i="1" baseline="-25000"/>
              <a:t>l</a:t>
            </a:r>
            <a:r>
              <a:rPr lang="en-US" altLang="en-US"/>
              <a:t>&gt;</a:t>
            </a:r>
          </a:p>
        </p:txBody>
      </p:sp>
      <p:cxnSp>
        <p:nvCxnSpPr>
          <p:cNvPr id="155" name="AutoShape 46"/>
          <p:cNvCxnSpPr>
            <a:cxnSpLocks noChangeShapeType="1"/>
            <a:stCxn id="150" idx="3"/>
            <a:endCxn id="151" idx="0"/>
          </p:cNvCxnSpPr>
          <p:nvPr/>
        </p:nvCxnSpPr>
        <p:spPr bwMode="auto">
          <a:xfrm flipH="1">
            <a:off x="4005508" y="4783898"/>
            <a:ext cx="261938" cy="96043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 name="AutoShape 47"/>
          <p:cNvCxnSpPr>
            <a:cxnSpLocks noChangeShapeType="1"/>
            <a:stCxn id="150" idx="5"/>
            <a:endCxn id="152" idx="0"/>
          </p:cNvCxnSpPr>
          <p:nvPr/>
        </p:nvCxnSpPr>
        <p:spPr bwMode="auto">
          <a:xfrm>
            <a:off x="4556371" y="4783898"/>
            <a:ext cx="300037" cy="93503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7" name="Rectangle 48"/>
          <p:cNvSpPr>
            <a:spLocks noChangeArrowheads="1"/>
          </p:cNvSpPr>
          <p:nvPr/>
        </p:nvSpPr>
        <p:spPr bwMode="auto">
          <a:xfrm>
            <a:off x="3014908" y="5769735"/>
            <a:ext cx="431800" cy="4318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i="1"/>
              <a:t>p</a:t>
            </a:r>
            <a:r>
              <a:rPr lang="en-US" altLang="en-US" i="1" baseline="-25000"/>
              <a:t>l</a:t>
            </a:r>
          </a:p>
        </p:txBody>
      </p:sp>
      <p:cxnSp>
        <p:nvCxnSpPr>
          <p:cNvPr id="158" name="AutoShape 49"/>
          <p:cNvCxnSpPr>
            <a:cxnSpLocks noChangeShapeType="1"/>
            <a:stCxn id="149" idx="3"/>
            <a:endCxn id="157" idx="0"/>
          </p:cNvCxnSpPr>
          <p:nvPr/>
        </p:nvCxnSpPr>
        <p:spPr bwMode="auto">
          <a:xfrm flipH="1">
            <a:off x="3230808" y="3628198"/>
            <a:ext cx="1036638" cy="214153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9" name="AutoShape 50"/>
          <p:cNvCxnSpPr>
            <a:cxnSpLocks noChangeShapeType="1"/>
            <a:stCxn id="149" idx="4"/>
            <a:endCxn id="150" idx="0"/>
          </p:cNvCxnSpPr>
          <p:nvPr/>
        </p:nvCxnSpPr>
        <p:spPr bwMode="auto">
          <a:xfrm>
            <a:off x="4411908" y="3686935"/>
            <a:ext cx="0" cy="7493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0" name="Oval 51"/>
          <p:cNvSpPr>
            <a:spLocks noChangeArrowheads="1"/>
          </p:cNvSpPr>
          <p:nvPr/>
        </p:nvSpPr>
        <p:spPr bwMode="auto">
          <a:xfrm>
            <a:off x="8018708" y="3636135"/>
            <a:ext cx="1282700" cy="1282700"/>
          </a:xfrm>
          <a:prstGeom prst="ellipse">
            <a:avLst/>
          </a:prstGeom>
          <a:noFill/>
          <a:ln w="63500">
            <a:solidFill>
              <a:srgbClr val="3366FF"/>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61" name="Oval 52"/>
          <p:cNvSpPr>
            <a:spLocks noChangeArrowheads="1"/>
          </p:cNvSpPr>
          <p:nvPr/>
        </p:nvSpPr>
        <p:spPr bwMode="auto">
          <a:xfrm>
            <a:off x="8602908" y="4855335"/>
            <a:ext cx="152400" cy="152400"/>
          </a:xfrm>
          <a:prstGeom prst="ellipse">
            <a:avLst/>
          </a:prstGeom>
          <a:solidFill>
            <a:srgbClr val="33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62" name="Freeform 53"/>
          <p:cNvSpPr>
            <a:spLocks/>
          </p:cNvSpPr>
          <p:nvPr/>
        </p:nvSpPr>
        <p:spPr bwMode="auto">
          <a:xfrm>
            <a:off x="2641846" y="2178810"/>
            <a:ext cx="3217862" cy="4146550"/>
          </a:xfrm>
          <a:custGeom>
            <a:avLst/>
            <a:gdLst>
              <a:gd name="T0" fmla="*/ 1490662 w 2027"/>
              <a:gd name="T1" fmla="*/ 73025 h 2612"/>
              <a:gd name="T2" fmla="*/ 1033462 w 2027"/>
              <a:gd name="T3" fmla="*/ 187325 h 2612"/>
              <a:gd name="T4" fmla="*/ 995362 w 2027"/>
              <a:gd name="T5" fmla="*/ 301625 h 2612"/>
              <a:gd name="T6" fmla="*/ 969962 w 2027"/>
              <a:gd name="T7" fmla="*/ 403225 h 2612"/>
              <a:gd name="T8" fmla="*/ 1033462 w 2027"/>
              <a:gd name="T9" fmla="*/ 733425 h 2612"/>
              <a:gd name="T10" fmla="*/ 1287462 w 2027"/>
              <a:gd name="T11" fmla="*/ 1012825 h 2612"/>
              <a:gd name="T12" fmla="*/ 1274762 w 2027"/>
              <a:gd name="T13" fmla="*/ 1431925 h 2612"/>
              <a:gd name="T14" fmla="*/ 1147762 w 2027"/>
              <a:gd name="T15" fmla="*/ 1647825 h 2612"/>
              <a:gd name="T16" fmla="*/ 1135062 w 2027"/>
              <a:gd name="T17" fmla="*/ 1685925 h 2612"/>
              <a:gd name="T18" fmla="*/ 1071562 w 2027"/>
              <a:gd name="T19" fmla="*/ 1762125 h 2612"/>
              <a:gd name="T20" fmla="*/ 944562 w 2027"/>
              <a:gd name="T21" fmla="*/ 2041525 h 2612"/>
              <a:gd name="T22" fmla="*/ 830262 w 2027"/>
              <a:gd name="T23" fmla="*/ 2193925 h 2612"/>
              <a:gd name="T24" fmla="*/ 677862 w 2027"/>
              <a:gd name="T25" fmla="*/ 2435225 h 2612"/>
              <a:gd name="T26" fmla="*/ 614362 w 2027"/>
              <a:gd name="T27" fmla="*/ 2486025 h 2612"/>
              <a:gd name="T28" fmla="*/ 487362 w 2027"/>
              <a:gd name="T29" fmla="*/ 2638425 h 2612"/>
              <a:gd name="T30" fmla="*/ 360362 w 2027"/>
              <a:gd name="T31" fmla="*/ 2854325 h 2612"/>
              <a:gd name="T32" fmla="*/ 169862 w 2027"/>
              <a:gd name="T33" fmla="*/ 3184525 h 2612"/>
              <a:gd name="T34" fmla="*/ 55562 w 2027"/>
              <a:gd name="T35" fmla="*/ 3476625 h 2612"/>
              <a:gd name="T36" fmla="*/ 30162 w 2027"/>
              <a:gd name="T37" fmla="*/ 3603625 h 2612"/>
              <a:gd name="T38" fmla="*/ 4762 w 2027"/>
              <a:gd name="T39" fmla="*/ 3705225 h 2612"/>
              <a:gd name="T40" fmla="*/ 169862 w 2027"/>
              <a:gd name="T41" fmla="*/ 4098925 h 2612"/>
              <a:gd name="T42" fmla="*/ 322262 w 2027"/>
              <a:gd name="T43" fmla="*/ 4124325 h 2612"/>
              <a:gd name="T44" fmla="*/ 360362 w 2027"/>
              <a:gd name="T45" fmla="*/ 4137025 h 2612"/>
              <a:gd name="T46" fmla="*/ 766762 w 2027"/>
              <a:gd name="T47" fmla="*/ 4098925 h 2612"/>
              <a:gd name="T48" fmla="*/ 1020762 w 2027"/>
              <a:gd name="T49" fmla="*/ 3641725 h 2612"/>
              <a:gd name="T50" fmla="*/ 1185862 w 2027"/>
              <a:gd name="T51" fmla="*/ 2727325 h 2612"/>
              <a:gd name="T52" fmla="*/ 1287462 w 2027"/>
              <a:gd name="T53" fmla="*/ 2422525 h 2612"/>
              <a:gd name="T54" fmla="*/ 1541462 w 2027"/>
              <a:gd name="T55" fmla="*/ 2155825 h 2612"/>
              <a:gd name="T56" fmla="*/ 1630362 w 2027"/>
              <a:gd name="T57" fmla="*/ 2066925 h 2612"/>
              <a:gd name="T58" fmla="*/ 2074862 w 2027"/>
              <a:gd name="T59" fmla="*/ 1851025 h 2612"/>
              <a:gd name="T60" fmla="*/ 2341562 w 2027"/>
              <a:gd name="T61" fmla="*/ 1749425 h 2612"/>
              <a:gd name="T62" fmla="*/ 2582862 w 2027"/>
              <a:gd name="T63" fmla="*/ 1635125 h 2612"/>
              <a:gd name="T64" fmla="*/ 2836862 w 2027"/>
              <a:gd name="T65" fmla="*/ 1584325 h 2612"/>
              <a:gd name="T66" fmla="*/ 3027362 w 2027"/>
              <a:gd name="T67" fmla="*/ 1470025 h 2612"/>
              <a:gd name="T68" fmla="*/ 3065462 w 2027"/>
              <a:gd name="T69" fmla="*/ 1431925 h 2612"/>
              <a:gd name="T70" fmla="*/ 3141662 w 2027"/>
              <a:gd name="T71" fmla="*/ 1381125 h 2612"/>
              <a:gd name="T72" fmla="*/ 3217862 w 2027"/>
              <a:gd name="T73" fmla="*/ 1266825 h 2612"/>
              <a:gd name="T74" fmla="*/ 3205162 w 2027"/>
              <a:gd name="T75" fmla="*/ 1012825 h 2612"/>
              <a:gd name="T76" fmla="*/ 3141662 w 2027"/>
              <a:gd name="T77" fmla="*/ 847725 h 2612"/>
              <a:gd name="T78" fmla="*/ 3090862 w 2027"/>
              <a:gd name="T79" fmla="*/ 682625 h 2612"/>
              <a:gd name="T80" fmla="*/ 2963862 w 2027"/>
              <a:gd name="T81" fmla="*/ 542925 h 2612"/>
              <a:gd name="T82" fmla="*/ 2608262 w 2027"/>
              <a:gd name="T83" fmla="*/ 288925 h 2612"/>
              <a:gd name="T84" fmla="*/ 2392362 w 2027"/>
              <a:gd name="T85" fmla="*/ 174625 h 2612"/>
              <a:gd name="T86" fmla="*/ 1744662 w 2027"/>
              <a:gd name="T87" fmla="*/ 73025 h 2612"/>
              <a:gd name="T88" fmla="*/ 1490662 w 2027"/>
              <a:gd name="T89" fmla="*/ 73025 h 261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027" h="2612">
                <a:moveTo>
                  <a:pt x="939" y="46"/>
                </a:moveTo>
                <a:cubicBezTo>
                  <a:pt x="670" y="55"/>
                  <a:pt x="745" y="0"/>
                  <a:pt x="651" y="118"/>
                </a:cubicBezTo>
                <a:cubicBezTo>
                  <a:pt x="649" y="125"/>
                  <a:pt x="628" y="187"/>
                  <a:pt x="627" y="190"/>
                </a:cubicBezTo>
                <a:cubicBezTo>
                  <a:pt x="620" y="211"/>
                  <a:pt x="611" y="254"/>
                  <a:pt x="611" y="254"/>
                </a:cubicBezTo>
                <a:cubicBezTo>
                  <a:pt x="616" y="296"/>
                  <a:pt x="617" y="411"/>
                  <a:pt x="651" y="462"/>
                </a:cubicBezTo>
                <a:cubicBezTo>
                  <a:pt x="695" y="528"/>
                  <a:pt x="766" y="571"/>
                  <a:pt x="811" y="638"/>
                </a:cubicBezTo>
                <a:cubicBezTo>
                  <a:pt x="828" y="723"/>
                  <a:pt x="834" y="820"/>
                  <a:pt x="803" y="902"/>
                </a:cubicBezTo>
                <a:cubicBezTo>
                  <a:pt x="785" y="950"/>
                  <a:pt x="752" y="995"/>
                  <a:pt x="723" y="1038"/>
                </a:cubicBezTo>
                <a:cubicBezTo>
                  <a:pt x="718" y="1045"/>
                  <a:pt x="720" y="1055"/>
                  <a:pt x="715" y="1062"/>
                </a:cubicBezTo>
                <a:cubicBezTo>
                  <a:pt x="690" y="1100"/>
                  <a:pt x="692" y="1071"/>
                  <a:pt x="675" y="1110"/>
                </a:cubicBezTo>
                <a:cubicBezTo>
                  <a:pt x="649" y="1170"/>
                  <a:pt x="628" y="1229"/>
                  <a:pt x="595" y="1286"/>
                </a:cubicBezTo>
                <a:cubicBezTo>
                  <a:pt x="574" y="1322"/>
                  <a:pt x="548" y="1350"/>
                  <a:pt x="523" y="1382"/>
                </a:cubicBezTo>
                <a:cubicBezTo>
                  <a:pt x="488" y="1427"/>
                  <a:pt x="456" y="1486"/>
                  <a:pt x="427" y="1534"/>
                </a:cubicBezTo>
                <a:cubicBezTo>
                  <a:pt x="418" y="1549"/>
                  <a:pt x="399" y="1554"/>
                  <a:pt x="387" y="1566"/>
                </a:cubicBezTo>
                <a:cubicBezTo>
                  <a:pt x="359" y="1596"/>
                  <a:pt x="326" y="1625"/>
                  <a:pt x="307" y="1662"/>
                </a:cubicBezTo>
                <a:cubicBezTo>
                  <a:pt x="283" y="1710"/>
                  <a:pt x="252" y="1751"/>
                  <a:pt x="227" y="1798"/>
                </a:cubicBezTo>
                <a:cubicBezTo>
                  <a:pt x="190" y="1867"/>
                  <a:pt x="164" y="1949"/>
                  <a:pt x="107" y="2006"/>
                </a:cubicBezTo>
                <a:cubicBezTo>
                  <a:pt x="83" y="2065"/>
                  <a:pt x="64" y="2133"/>
                  <a:pt x="35" y="2190"/>
                </a:cubicBezTo>
                <a:cubicBezTo>
                  <a:pt x="30" y="2217"/>
                  <a:pt x="24" y="2243"/>
                  <a:pt x="19" y="2270"/>
                </a:cubicBezTo>
                <a:cubicBezTo>
                  <a:pt x="15" y="2292"/>
                  <a:pt x="3" y="2334"/>
                  <a:pt x="3" y="2334"/>
                </a:cubicBezTo>
                <a:cubicBezTo>
                  <a:pt x="8" y="2415"/>
                  <a:pt x="0" y="2555"/>
                  <a:pt x="107" y="2582"/>
                </a:cubicBezTo>
                <a:cubicBezTo>
                  <a:pt x="138" y="2590"/>
                  <a:pt x="172" y="2588"/>
                  <a:pt x="203" y="2598"/>
                </a:cubicBezTo>
                <a:cubicBezTo>
                  <a:pt x="211" y="2601"/>
                  <a:pt x="219" y="2603"/>
                  <a:pt x="227" y="2606"/>
                </a:cubicBezTo>
                <a:cubicBezTo>
                  <a:pt x="343" y="2601"/>
                  <a:pt x="394" y="2612"/>
                  <a:pt x="483" y="2582"/>
                </a:cubicBezTo>
                <a:cubicBezTo>
                  <a:pt x="572" y="2493"/>
                  <a:pt x="604" y="2412"/>
                  <a:pt x="643" y="2294"/>
                </a:cubicBezTo>
                <a:cubicBezTo>
                  <a:pt x="655" y="2099"/>
                  <a:pt x="658" y="1895"/>
                  <a:pt x="747" y="1718"/>
                </a:cubicBezTo>
                <a:cubicBezTo>
                  <a:pt x="761" y="1649"/>
                  <a:pt x="771" y="1586"/>
                  <a:pt x="811" y="1526"/>
                </a:cubicBezTo>
                <a:cubicBezTo>
                  <a:pt x="831" y="1447"/>
                  <a:pt x="915" y="1409"/>
                  <a:pt x="971" y="1358"/>
                </a:cubicBezTo>
                <a:cubicBezTo>
                  <a:pt x="991" y="1340"/>
                  <a:pt x="1005" y="1317"/>
                  <a:pt x="1027" y="1302"/>
                </a:cubicBezTo>
                <a:cubicBezTo>
                  <a:pt x="1112" y="1246"/>
                  <a:pt x="1208" y="1191"/>
                  <a:pt x="1307" y="1166"/>
                </a:cubicBezTo>
                <a:cubicBezTo>
                  <a:pt x="1357" y="1133"/>
                  <a:pt x="1419" y="1122"/>
                  <a:pt x="1475" y="1102"/>
                </a:cubicBezTo>
                <a:cubicBezTo>
                  <a:pt x="1534" y="1081"/>
                  <a:pt x="1572" y="1055"/>
                  <a:pt x="1627" y="1030"/>
                </a:cubicBezTo>
                <a:cubicBezTo>
                  <a:pt x="1678" y="1007"/>
                  <a:pt x="1731" y="1006"/>
                  <a:pt x="1787" y="998"/>
                </a:cubicBezTo>
                <a:cubicBezTo>
                  <a:pt x="1828" y="974"/>
                  <a:pt x="1868" y="952"/>
                  <a:pt x="1907" y="926"/>
                </a:cubicBezTo>
                <a:cubicBezTo>
                  <a:pt x="1916" y="920"/>
                  <a:pt x="1922" y="909"/>
                  <a:pt x="1931" y="902"/>
                </a:cubicBezTo>
                <a:cubicBezTo>
                  <a:pt x="1946" y="890"/>
                  <a:pt x="1979" y="870"/>
                  <a:pt x="1979" y="870"/>
                </a:cubicBezTo>
                <a:cubicBezTo>
                  <a:pt x="1996" y="844"/>
                  <a:pt x="2017" y="828"/>
                  <a:pt x="2027" y="798"/>
                </a:cubicBezTo>
                <a:cubicBezTo>
                  <a:pt x="2024" y="745"/>
                  <a:pt x="2023" y="691"/>
                  <a:pt x="2019" y="638"/>
                </a:cubicBezTo>
                <a:cubicBezTo>
                  <a:pt x="2016" y="598"/>
                  <a:pt x="1994" y="568"/>
                  <a:pt x="1979" y="534"/>
                </a:cubicBezTo>
                <a:cubicBezTo>
                  <a:pt x="1964" y="501"/>
                  <a:pt x="1961" y="463"/>
                  <a:pt x="1947" y="430"/>
                </a:cubicBezTo>
                <a:cubicBezTo>
                  <a:pt x="1935" y="401"/>
                  <a:pt x="1874" y="349"/>
                  <a:pt x="1867" y="342"/>
                </a:cubicBezTo>
                <a:cubicBezTo>
                  <a:pt x="1798" y="273"/>
                  <a:pt x="1728" y="229"/>
                  <a:pt x="1643" y="182"/>
                </a:cubicBezTo>
                <a:cubicBezTo>
                  <a:pt x="1596" y="156"/>
                  <a:pt x="1561" y="124"/>
                  <a:pt x="1507" y="110"/>
                </a:cubicBezTo>
                <a:cubicBezTo>
                  <a:pt x="1403" y="41"/>
                  <a:pt x="1209" y="51"/>
                  <a:pt x="1099" y="46"/>
                </a:cubicBezTo>
                <a:cubicBezTo>
                  <a:pt x="1003" y="34"/>
                  <a:pt x="1056" y="36"/>
                  <a:pt x="939" y="46"/>
                </a:cubicBezTo>
                <a:close/>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 name="Line 55"/>
          <p:cNvSpPr>
            <a:spLocks noChangeShapeType="1"/>
          </p:cNvSpPr>
          <p:nvPr/>
        </p:nvSpPr>
        <p:spPr bwMode="auto">
          <a:xfrm flipV="1">
            <a:off x="3980108" y="1870835"/>
            <a:ext cx="1498600" cy="8636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 name="Text Box 58"/>
          <p:cNvSpPr txBox="1">
            <a:spLocks noChangeArrowheads="1"/>
          </p:cNvSpPr>
          <p:nvPr/>
        </p:nvSpPr>
        <p:spPr bwMode="auto">
          <a:xfrm>
            <a:off x="6605833" y="145491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s-ES" altLang="en-US"/>
          </a:p>
        </p:txBody>
      </p:sp>
      <p:sp>
        <p:nvSpPr>
          <p:cNvPr id="165" name="Text Box 59"/>
          <p:cNvSpPr txBox="1">
            <a:spLocks noChangeArrowheads="1"/>
          </p:cNvSpPr>
          <p:nvPr/>
        </p:nvSpPr>
        <p:spPr bwMode="auto">
          <a:xfrm>
            <a:off x="6618533" y="140411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s-ES" altLang="en-US"/>
          </a:p>
        </p:txBody>
      </p:sp>
      <p:sp>
        <p:nvSpPr>
          <p:cNvPr id="166" name="AutoShape 57"/>
          <p:cNvSpPr>
            <a:spLocks noChangeArrowheads="1"/>
          </p:cNvSpPr>
          <p:nvPr/>
        </p:nvSpPr>
        <p:spPr bwMode="auto">
          <a:xfrm>
            <a:off x="5504108" y="1616835"/>
            <a:ext cx="1981200" cy="685800"/>
          </a:xfrm>
          <a:prstGeom prst="roundRect">
            <a:avLst>
              <a:gd name="adj" fmla="val 16667"/>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800"/>
              <a:t>Half Edge Record</a:t>
            </a:r>
          </a:p>
          <a:p>
            <a:pPr eaLnBrk="1" hangingPunct="1"/>
            <a:r>
              <a:rPr lang="en-US" altLang="en-US" sz="1800"/>
              <a:t>Endpoints.add(x, y)</a:t>
            </a:r>
          </a:p>
        </p:txBody>
      </p:sp>
      <p:sp>
        <p:nvSpPr>
          <p:cNvPr id="167" name="Line 61"/>
          <p:cNvSpPr>
            <a:spLocks noChangeShapeType="1"/>
          </p:cNvSpPr>
          <p:nvPr/>
        </p:nvSpPr>
        <p:spPr bwMode="auto">
          <a:xfrm flipH="1" flipV="1">
            <a:off x="7307508" y="2226435"/>
            <a:ext cx="1371600" cy="20828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8" name="Line 65"/>
          <p:cNvSpPr>
            <a:spLocks noChangeShapeType="1"/>
          </p:cNvSpPr>
          <p:nvPr/>
        </p:nvSpPr>
        <p:spPr bwMode="auto">
          <a:xfrm flipV="1">
            <a:off x="4462708" y="2302635"/>
            <a:ext cx="3454400" cy="12192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9" name="AutoShape 67"/>
          <p:cNvSpPr>
            <a:spLocks noChangeArrowheads="1"/>
          </p:cNvSpPr>
          <p:nvPr/>
        </p:nvSpPr>
        <p:spPr bwMode="auto">
          <a:xfrm>
            <a:off x="7904408" y="1591435"/>
            <a:ext cx="1981200" cy="749300"/>
          </a:xfrm>
          <a:prstGeom prst="roundRect">
            <a:avLst>
              <a:gd name="adj" fmla="val 16667"/>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800"/>
              <a:t>Half Edge Record</a:t>
            </a:r>
          </a:p>
          <a:p>
            <a:pPr eaLnBrk="1" hangingPunct="1"/>
            <a:r>
              <a:rPr lang="en-US" altLang="en-US" sz="1800"/>
              <a:t>Endpoints.add(x, y)</a:t>
            </a:r>
          </a:p>
        </p:txBody>
      </p:sp>
      <p:sp>
        <p:nvSpPr>
          <p:cNvPr id="170" name="Line 68"/>
          <p:cNvSpPr>
            <a:spLocks noChangeShapeType="1"/>
          </p:cNvSpPr>
          <p:nvPr/>
        </p:nvSpPr>
        <p:spPr bwMode="auto">
          <a:xfrm flipV="1">
            <a:off x="8742608" y="2289935"/>
            <a:ext cx="850900" cy="19812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1" name="Text Box 69"/>
          <p:cNvSpPr txBox="1">
            <a:spLocks noChangeArrowheads="1"/>
          </p:cNvSpPr>
          <p:nvPr/>
        </p:nvSpPr>
        <p:spPr bwMode="auto">
          <a:xfrm>
            <a:off x="7342433" y="1224723"/>
            <a:ext cx="7477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a:solidFill>
                  <a:srgbClr val="FF0000"/>
                </a:solidFill>
              </a:rPr>
              <a:t>Link!</a:t>
            </a:r>
          </a:p>
        </p:txBody>
      </p:sp>
      <p:cxnSp>
        <p:nvCxnSpPr>
          <p:cNvPr id="172" name="AutoShape 70"/>
          <p:cNvCxnSpPr>
            <a:cxnSpLocks noChangeShapeType="1"/>
          </p:cNvCxnSpPr>
          <p:nvPr/>
        </p:nvCxnSpPr>
        <p:spPr bwMode="auto">
          <a:xfrm>
            <a:off x="7485308" y="1883535"/>
            <a:ext cx="419100" cy="6350"/>
          </a:xfrm>
          <a:prstGeom prst="straightConnector1">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3" name="AutoShape 71"/>
          <p:cNvCxnSpPr>
            <a:cxnSpLocks noChangeShapeType="1"/>
          </p:cNvCxnSpPr>
          <p:nvPr/>
        </p:nvCxnSpPr>
        <p:spPr bwMode="auto">
          <a:xfrm>
            <a:off x="7485308" y="2048635"/>
            <a:ext cx="419100" cy="6350"/>
          </a:xfrm>
          <a:prstGeom prst="straightConnector1">
            <a:avLst/>
          </a:prstGeom>
          <a:noFill/>
          <a:ln w="381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3" name="Rectangle 62"/>
          <p:cNvSpPr/>
          <p:nvPr/>
        </p:nvSpPr>
        <p:spPr>
          <a:xfrm>
            <a:off x="7604840" y="6424066"/>
            <a:ext cx="4585505" cy="433934"/>
          </a:xfrm>
          <a:prstGeom prst="rect">
            <a:avLst/>
          </a:prstGeom>
          <a:no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a:t>Slide adapted from Allen </a:t>
            </a:r>
            <a:r>
              <a:rPr lang="en-US" sz="1600" dirty="0" err="1"/>
              <a:t>Miu</a:t>
            </a:r>
            <a:r>
              <a:rPr lang="en-US" sz="1600" dirty="0"/>
              <a:t> CSAIL MIT</a:t>
            </a:r>
          </a:p>
        </p:txBody>
      </p:sp>
    </p:spTree>
    <p:extLst>
      <p:ext uri="{BB962C8B-B14F-4D97-AF65-F5344CB8AC3E}">
        <p14:creationId xmlns:p14="http://schemas.microsoft.com/office/powerpoint/2010/main" val="3828548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51152" y="1"/>
            <a:ext cx="11364837" cy="755780"/>
          </a:xfrm>
        </p:spPr>
        <p:txBody>
          <a:bodyPr>
            <a:normAutofit/>
          </a:bodyPr>
          <a:lstStyle/>
          <a:p>
            <a:r>
              <a:rPr lang="en-US" altLang="en-US" sz="3600" dirty="0"/>
              <a:t>Handling Circle Events: Delete disappearing arc</a:t>
            </a:r>
            <a:endParaRPr lang="en-US" sz="3600" dirty="0"/>
          </a:p>
        </p:txBody>
      </p:sp>
      <p:sp>
        <p:nvSpPr>
          <p:cNvPr id="63" name="Oval 3"/>
          <p:cNvSpPr>
            <a:spLocks noChangeArrowheads="1"/>
          </p:cNvSpPr>
          <p:nvPr/>
        </p:nvSpPr>
        <p:spPr bwMode="auto">
          <a:xfrm>
            <a:off x="3171065" y="1486795"/>
            <a:ext cx="406400" cy="406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64" name="Oval 4"/>
          <p:cNvSpPr>
            <a:spLocks noChangeArrowheads="1"/>
          </p:cNvSpPr>
          <p:nvPr/>
        </p:nvSpPr>
        <p:spPr bwMode="auto">
          <a:xfrm>
            <a:off x="2320165" y="2274195"/>
            <a:ext cx="406400" cy="406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cxnSp>
        <p:nvCxnSpPr>
          <p:cNvPr id="65" name="AutoShape 6"/>
          <p:cNvCxnSpPr>
            <a:cxnSpLocks noChangeShapeType="1"/>
            <a:stCxn id="63" idx="3"/>
            <a:endCxn id="64" idx="7"/>
          </p:cNvCxnSpPr>
          <p:nvPr/>
        </p:nvCxnSpPr>
        <p:spPr bwMode="auto">
          <a:xfrm flipH="1">
            <a:off x="2667828" y="1834458"/>
            <a:ext cx="561975" cy="4984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AutoShape 7"/>
          <p:cNvCxnSpPr>
            <a:cxnSpLocks noChangeShapeType="1"/>
            <a:stCxn id="63" idx="5"/>
          </p:cNvCxnSpPr>
          <p:nvPr/>
        </p:nvCxnSpPr>
        <p:spPr bwMode="auto">
          <a:xfrm>
            <a:off x="3518728" y="1834458"/>
            <a:ext cx="549275" cy="485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 name="Rectangle 8"/>
          <p:cNvSpPr>
            <a:spLocks noChangeArrowheads="1"/>
          </p:cNvSpPr>
          <p:nvPr/>
        </p:nvSpPr>
        <p:spPr bwMode="auto">
          <a:xfrm>
            <a:off x="1901065" y="3061595"/>
            <a:ext cx="431800" cy="431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i="1"/>
              <a:t>p</a:t>
            </a:r>
            <a:r>
              <a:rPr lang="en-US" altLang="en-US" i="1" baseline="-25000"/>
              <a:t>i</a:t>
            </a:r>
          </a:p>
        </p:txBody>
      </p:sp>
      <p:sp>
        <p:nvSpPr>
          <p:cNvPr id="68" name="Rectangle 9"/>
          <p:cNvSpPr>
            <a:spLocks noChangeArrowheads="1"/>
          </p:cNvSpPr>
          <p:nvPr/>
        </p:nvSpPr>
        <p:spPr bwMode="auto">
          <a:xfrm>
            <a:off x="2751965" y="3048895"/>
            <a:ext cx="431800" cy="431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i="1"/>
              <a:t>p</a:t>
            </a:r>
            <a:r>
              <a:rPr lang="en-US" altLang="en-US" i="1" baseline="-25000"/>
              <a:t>j</a:t>
            </a:r>
          </a:p>
        </p:txBody>
      </p:sp>
      <p:sp>
        <p:nvSpPr>
          <p:cNvPr id="69" name="Rectangle 10"/>
          <p:cNvSpPr>
            <a:spLocks noChangeArrowheads="1"/>
          </p:cNvSpPr>
          <p:nvPr/>
        </p:nvSpPr>
        <p:spPr bwMode="auto">
          <a:xfrm>
            <a:off x="3590165" y="3061595"/>
            <a:ext cx="431800" cy="431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i="1"/>
              <a:t>p</a:t>
            </a:r>
            <a:r>
              <a:rPr lang="en-US" altLang="en-US" i="1" baseline="-25000"/>
              <a:t>k</a:t>
            </a:r>
          </a:p>
        </p:txBody>
      </p:sp>
      <p:sp>
        <p:nvSpPr>
          <p:cNvPr id="70" name="Text Box 11"/>
          <p:cNvSpPr txBox="1">
            <a:spLocks noChangeArrowheads="1"/>
          </p:cNvSpPr>
          <p:nvPr/>
        </p:nvSpPr>
        <p:spPr bwMode="auto">
          <a:xfrm>
            <a:off x="3625090" y="1426470"/>
            <a:ext cx="1208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t>&lt; </a:t>
            </a:r>
            <a:r>
              <a:rPr lang="en-US" altLang="en-US" i="1"/>
              <a:t>p</a:t>
            </a:r>
            <a:r>
              <a:rPr lang="en-US" altLang="en-US" i="1" baseline="-25000"/>
              <a:t>j</a:t>
            </a:r>
            <a:r>
              <a:rPr lang="en-US" altLang="en-US"/>
              <a:t>, </a:t>
            </a:r>
            <a:r>
              <a:rPr lang="en-US" altLang="en-US" i="1"/>
              <a:t>p</a:t>
            </a:r>
            <a:r>
              <a:rPr lang="en-US" altLang="en-US" i="1" baseline="-25000"/>
              <a:t>k</a:t>
            </a:r>
            <a:r>
              <a:rPr lang="en-US" altLang="en-US"/>
              <a:t>&gt;</a:t>
            </a:r>
          </a:p>
        </p:txBody>
      </p:sp>
      <p:sp>
        <p:nvSpPr>
          <p:cNvPr id="71" name="Text Box 12"/>
          <p:cNvSpPr txBox="1">
            <a:spLocks noChangeArrowheads="1"/>
          </p:cNvSpPr>
          <p:nvPr/>
        </p:nvSpPr>
        <p:spPr bwMode="auto">
          <a:xfrm>
            <a:off x="2736090" y="2290070"/>
            <a:ext cx="1174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t>&lt; </a:t>
            </a:r>
            <a:r>
              <a:rPr lang="en-US" altLang="en-US" i="1"/>
              <a:t>p</a:t>
            </a:r>
            <a:r>
              <a:rPr lang="en-US" altLang="en-US" i="1" baseline="-25000"/>
              <a:t>i</a:t>
            </a:r>
            <a:r>
              <a:rPr lang="en-US" altLang="en-US"/>
              <a:t>, </a:t>
            </a:r>
            <a:r>
              <a:rPr lang="en-US" altLang="en-US" i="1"/>
              <a:t>p</a:t>
            </a:r>
            <a:r>
              <a:rPr lang="en-US" altLang="en-US" i="1" baseline="-25000"/>
              <a:t>j</a:t>
            </a:r>
            <a:r>
              <a:rPr lang="en-US" altLang="en-US"/>
              <a:t>&gt;</a:t>
            </a:r>
          </a:p>
        </p:txBody>
      </p:sp>
      <p:cxnSp>
        <p:nvCxnSpPr>
          <p:cNvPr id="72" name="AutoShape 14"/>
          <p:cNvCxnSpPr>
            <a:cxnSpLocks noChangeShapeType="1"/>
            <a:stCxn id="64" idx="3"/>
            <a:endCxn id="67" idx="0"/>
          </p:cNvCxnSpPr>
          <p:nvPr/>
        </p:nvCxnSpPr>
        <p:spPr bwMode="auto">
          <a:xfrm flipH="1">
            <a:off x="2116965" y="2621858"/>
            <a:ext cx="261938" cy="43973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AutoShape 15"/>
          <p:cNvCxnSpPr>
            <a:cxnSpLocks noChangeShapeType="1"/>
            <a:stCxn id="64" idx="5"/>
            <a:endCxn id="68" idx="0"/>
          </p:cNvCxnSpPr>
          <p:nvPr/>
        </p:nvCxnSpPr>
        <p:spPr bwMode="auto">
          <a:xfrm>
            <a:off x="2667828" y="2621858"/>
            <a:ext cx="300037" cy="42703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AutoShape 16"/>
          <p:cNvCxnSpPr>
            <a:cxnSpLocks noChangeShapeType="1"/>
            <a:endCxn id="69" idx="0"/>
          </p:cNvCxnSpPr>
          <p:nvPr/>
        </p:nvCxnSpPr>
        <p:spPr bwMode="auto">
          <a:xfrm flipH="1">
            <a:off x="3806065" y="2609158"/>
            <a:ext cx="261938" cy="45243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 name="Oval 18"/>
          <p:cNvSpPr>
            <a:spLocks noChangeArrowheads="1"/>
          </p:cNvSpPr>
          <p:nvPr/>
        </p:nvSpPr>
        <p:spPr bwMode="auto">
          <a:xfrm>
            <a:off x="9178165" y="4509395"/>
            <a:ext cx="152400" cy="1651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76" name="Oval 19"/>
          <p:cNvSpPr>
            <a:spLocks noChangeArrowheads="1"/>
          </p:cNvSpPr>
          <p:nvPr/>
        </p:nvSpPr>
        <p:spPr bwMode="auto">
          <a:xfrm>
            <a:off x="8263765" y="3709295"/>
            <a:ext cx="152400" cy="1651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77" name="Oval 20"/>
          <p:cNvSpPr>
            <a:spLocks noChangeArrowheads="1"/>
          </p:cNvSpPr>
          <p:nvPr/>
        </p:nvSpPr>
        <p:spPr bwMode="auto">
          <a:xfrm>
            <a:off x="9127365" y="3391795"/>
            <a:ext cx="152400" cy="1651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78" name="Oval 22"/>
          <p:cNvSpPr>
            <a:spLocks noChangeArrowheads="1"/>
          </p:cNvSpPr>
          <p:nvPr/>
        </p:nvSpPr>
        <p:spPr bwMode="auto">
          <a:xfrm>
            <a:off x="7374765" y="3836295"/>
            <a:ext cx="152400" cy="1651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79" name="Oval 24"/>
          <p:cNvSpPr>
            <a:spLocks noChangeArrowheads="1"/>
          </p:cNvSpPr>
          <p:nvPr/>
        </p:nvSpPr>
        <p:spPr bwMode="auto">
          <a:xfrm>
            <a:off x="6485765" y="3328295"/>
            <a:ext cx="152400" cy="1651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0" name="Text Box 25"/>
          <p:cNvSpPr txBox="1">
            <a:spLocks noChangeArrowheads="1"/>
          </p:cNvSpPr>
          <p:nvPr/>
        </p:nvSpPr>
        <p:spPr bwMode="auto">
          <a:xfrm>
            <a:off x="6241290" y="2899670"/>
            <a:ext cx="393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t>p</a:t>
            </a:r>
            <a:r>
              <a:rPr lang="en-US" altLang="en-US" i="1" baseline="-25000"/>
              <a:t>i</a:t>
            </a:r>
          </a:p>
        </p:txBody>
      </p:sp>
      <p:sp>
        <p:nvSpPr>
          <p:cNvPr id="81" name="Text Box 26"/>
          <p:cNvSpPr txBox="1">
            <a:spLocks noChangeArrowheads="1"/>
          </p:cNvSpPr>
          <p:nvPr/>
        </p:nvSpPr>
        <p:spPr bwMode="auto">
          <a:xfrm>
            <a:off x="6952490" y="3496570"/>
            <a:ext cx="393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t>p</a:t>
            </a:r>
            <a:r>
              <a:rPr lang="en-US" altLang="en-US" i="1" baseline="-25000"/>
              <a:t>j</a:t>
            </a:r>
          </a:p>
        </p:txBody>
      </p:sp>
      <p:sp>
        <p:nvSpPr>
          <p:cNvPr id="82" name="Text Box 27"/>
          <p:cNvSpPr txBox="1">
            <a:spLocks noChangeArrowheads="1"/>
          </p:cNvSpPr>
          <p:nvPr/>
        </p:nvSpPr>
        <p:spPr bwMode="auto">
          <a:xfrm>
            <a:off x="8108190" y="3153670"/>
            <a:ext cx="4270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t>p</a:t>
            </a:r>
            <a:r>
              <a:rPr lang="en-US" altLang="en-US" i="1" baseline="-25000"/>
              <a:t>k</a:t>
            </a:r>
          </a:p>
        </p:txBody>
      </p:sp>
      <p:sp>
        <p:nvSpPr>
          <p:cNvPr id="83" name="Text Box 28"/>
          <p:cNvSpPr txBox="1">
            <a:spLocks noChangeArrowheads="1"/>
          </p:cNvSpPr>
          <p:nvPr/>
        </p:nvSpPr>
        <p:spPr bwMode="auto">
          <a:xfrm>
            <a:off x="9340090" y="3064770"/>
            <a:ext cx="393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t>p</a:t>
            </a:r>
            <a:r>
              <a:rPr lang="en-US" altLang="en-US" i="1" baseline="-25000"/>
              <a:t>l</a:t>
            </a:r>
          </a:p>
        </p:txBody>
      </p:sp>
      <p:sp>
        <p:nvSpPr>
          <p:cNvPr id="84" name="Line 29"/>
          <p:cNvSpPr>
            <a:spLocks noChangeShapeType="1"/>
          </p:cNvSpPr>
          <p:nvPr/>
        </p:nvSpPr>
        <p:spPr bwMode="auto">
          <a:xfrm>
            <a:off x="6066665" y="4750695"/>
            <a:ext cx="4013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 name="Line 30"/>
          <p:cNvSpPr>
            <a:spLocks noChangeShapeType="1"/>
          </p:cNvSpPr>
          <p:nvPr/>
        </p:nvSpPr>
        <p:spPr bwMode="auto">
          <a:xfrm>
            <a:off x="6307965" y="4763395"/>
            <a:ext cx="0" cy="355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 name="Line 31"/>
          <p:cNvSpPr>
            <a:spLocks noChangeShapeType="1"/>
          </p:cNvSpPr>
          <p:nvPr/>
        </p:nvSpPr>
        <p:spPr bwMode="auto">
          <a:xfrm>
            <a:off x="9863965" y="4776095"/>
            <a:ext cx="0" cy="355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 name="Text Box 32"/>
          <p:cNvSpPr txBox="1">
            <a:spLocks noChangeArrowheads="1"/>
          </p:cNvSpPr>
          <p:nvPr/>
        </p:nvSpPr>
        <p:spPr bwMode="auto">
          <a:xfrm>
            <a:off x="10000490" y="4449070"/>
            <a:ext cx="268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t>l</a:t>
            </a:r>
          </a:p>
        </p:txBody>
      </p:sp>
      <p:sp>
        <p:nvSpPr>
          <p:cNvPr id="88" name="Freeform 33"/>
          <p:cNvSpPr>
            <a:spLocks/>
          </p:cNvSpPr>
          <p:nvPr/>
        </p:nvSpPr>
        <p:spPr bwMode="auto">
          <a:xfrm>
            <a:off x="6041265" y="4039495"/>
            <a:ext cx="1028700" cy="115888"/>
          </a:xfrm>
          <a:custGeom>
            <a:avLst/>
            <a:gdLst>
              <a:gd name="T0" fmla="*/ 0 w 696"/>
              <a:gd name="T1" fmla="*/ 0 h 140"/>
              <a:gd name="T2" fmla="*/ 567559 w 696"/>
              <a:gd name="T3" fmla="*/ 112577 h 140"/>
              <a:gd name="T4" fmla="*/ 1028700 w 696"/>
              <a:gd name="T5" fmla="*/ 19867 h 140"/>
              <a:gd name="T6" fmla="*/ 0 60000 65536"/>
              <a:gd name="T7" fmla="*/ 0 60000 65536"/>
              <a:gd name="T8" fmla="*/ 0 60000 65536"/>
            </a:gdLst>
            <a:ahLst/>
            <a:cxnLst>
              <a:cxn ang="T6">
                <a:pos x="T0" y="T1"/>
              </a:cxn>
              <a:cxn ang="T7">
                <a:pos x="T2" y="T3"/>
              </a:cxn>
              <a:cxn ang="T8">
                <a:pos x="T4" y="T5"/>
              </a:cxn>
            </a:cxnLst>
            <a:rect l="0" t="0" r="r" b="b"/>
            <a:pathLst>
              <a:path w="696" h="140">
                <a:moveTo>
                  <a:pt x="0" y="0"/>
                </a:moveTo>
                <a:cubicBezTo>
                  <a:pt x="134" y="66"/>
                  <a:pt x="268" y="132"/>
                  <a:pt x="384" y="136"/>
                </a:cubicBezTo>
                <a:cubicBezTo>
                  <a:pt x="500" y="140"/>
                  <a:pt x="598" y="82"/>
                  <a:pt x="696" y="24"/>
                </a:cubicBezTo>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 name="Freeform 34"/>
          <p:cNvSpPr>
            <a:spLocks/>
          </p:cNvSpPr>
          <p:nvPr/>
        </p:nvSpPr>
        <p:spPr bwMode="auto">
          <a:xfrm>
            <a:off x="7031865" y="4001395"/>
            <a:ext cx="838200" cy="360363"/>
          </a:xfrm>
          <a:custGeom>
            <a:avLst/>
            <a:gdLst>
              <a:gd name="T0" fmla="*/ 0 w 376"/>
              <a:gd name="T1" fmla="*/ 70315 h 41"/>
              <a:gd name="T2" fmla="*/ 410183 w 376"/>
              <a:gd name="T3" fmla="*/ 351574 h 41"/>
              <a:gd name="T4" fmla="*/ 838200 w 376"/>
              <a:gd name="T5" fmla="*/ 0 h 41"/>
              <a:gd name="T6" fmla="*/ 0 60000 65536"/>
              <a:gd name="T7" fmla="*/ 0 60000 65536"/>
              <a:gd name="T8" fmla="*/ 0 60000 65536"/>
            </a:gdLst>
            <a:ahLst/>
            <a:cxnLst>
              <a:cxn ang="T6">
                <a:pos x="T0" y="T1"/>
              </a:cxn>
              <a:cxn ang="T7">
                <a:pos x="T2" y="T3"/>
              </a:cxn>
              <a:cxn ang="T8">
                <a:pos x="T4" y="T5"/>
              </a:cxn>
            </a:cxnLst>
            <a:rect l="0" t="0" r="r" b="b"/>
            <a:pathLst>
              <a:path w="376" h="41">
                <a:moveTo>
                  <a:pt x="0" y="8"/>
                </a:moveTo>
                <a:cubicBezTo>
                  <a:pt x="60" y="24"/>
                  <a:pt x="121" y="41"/>
                  <a:pt x="184" y="40"/>
                </a:cubicBezTo>
                <a:cubicBezTo>
                  <a:pt x="247" y="39"/>
                  <a:pt x="311" y="19"/>
                  <a:pt x="376" y="0"/>
                </a:cubicBezTo>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 name="Freeform 35"/>
          <p:cNvSpPr>
            <a:spLocks/>
          </p:cNvSpPr>
          <p:nvPr/>
        </p:nvSpPr>
        <p:spPr bwMode="auto">
          <a:xfrm>
            <a:off x="7857365" y="4026795"/>
            <a:ext cx="1117600" cy="228600"/>
          </a:xfrm>
          <a:custGeom>
            <a:avLst/>
            <a:gdLst>
              <a:gd name="T0" fmla="*/ 0 w 720"/>
              <a:gd name="T1" fmla="*/ 0 h 216"/>
              <a:gd name="T2" fmla="*/ 558800 w 720"/>
              <a:gd name="T3" fmla="*/ 220133 h 216"/>
              <a:gd name="T4" fmla="*/ 1067929 w 720"/>
              <a:gd name="T5" fmla="*/ 50800 h 216"/>
              <a:gd name="T6" fmla="*/ 856827 w 720"/>
              <a:gd name="T7" fmla="*/ 152400 h 2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0" h="216">
                <a:moveTo>
                  <a:pt x="0" y="0"/>
                </a:moveTo>
                <a:cubicBezTo>
                  <a:pt x="122" y="100"/>
                  <a:pt x="245" y="200"/>
                  <a:pt x="360" y="208"/>
                </a:cubicBezTo>
                <a:cubicBezTo>
                  <a:pt x="475" y="216"/>
                  <a:pt x="656" y="59"/>
                  <a:pt x="688" y="48"/>
                </a:cubicBezTo>
                <a:cubicBezTo>
                  <a:pt x="720" y="37"/>
                  <a:pt x="636" y="90"/>
                  <a:pt x="552" y="144"/>
                </a:cubicBezTo>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 name="Text Box 36"/>
          <p:cNvSpPr txBox="1">
            <a:spLocks noChangeArrowheads="1"/>
          </p:cNvSpPr>
          <p:nvPr/>
        </p:nvSpPr>
        <p:spPr bwMode="auto">
          <a:xfrm>
            <a:off x="9428990" y="4169670"/>
            <a:ext cx="48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t>p</a:t>
            </a:r>
            <a:r>
              <a:rPr lang="en-US" altLang="en-US" i="1" baseline="-25000"/>
              <a:t>m</a:t>
            </a:r>
            <a:endParaRPr lang="en-US" altLang="en-US" i="1"/>
          </a:p>
        </p:txBody>
      </p:sp>
      <p:sp>
        <p:nvSpPr>
          <p:cNvPr id="92" name="Freeform 37"/>
          <p:cNvSpPr>
            <a:spLocks/>
          </p:cNvSpPr>
          <p:nvPr/>
        </p:nvSpPr>
        <p:spPr bwMode="auto">
          <a:xfrm>
            <a:off x="8974965" y="4052195"/>
            <a:ext cx="482600" cy="636588"/>
          </a:xfrm>
          <a:custGeom>
            <a:avLst/>
            <a:gdLst>
              <a:gd name="T0" fmla="*/ 0 w 184"/>
              <a:gd name="T1" fmla="*/ 10085 h 505"/>
              <a:gd name="T2" fmla="*/ 251791 w 184"/>
              <a:gd name="T3" fmla="*/ 635327 h 505"/>
              <a:gd name="T4" fmla="*/ 482600 w 184"/>
              <a:gd name="T5" fmla="*/ 0 h 505"/>
              <a:gd name="T6" fmla="*/ 0 60000 65536"/>
              <a:gd name="T7" fmla="*/ 0 60000 65536"/>
              <a:gd name="T8" fmla="*/ 0 60000 65536"/>
            </a:gdLst>
            <a:ahLst/>
            <a:cxnLst>
              <a:cxn ang="T6">
                <a:pos x="T0" y="T1"/>
              </a:cxn>
              <a:cxn ang="T7">
                <a:pos x="T2" y="T3"/>
              </a:cxn>
              <a:cxn ang="T8">
                <a:pos x="T4" y="T5"/>
              </a:cxn>
            </a:cxnLst>
            <a:rect l="0" t="0" r="r" b="b"/>
            <a:pathLst>
              <a:path w="184" h="505">
                <a:moveTo>
                  <a:pt x="0" y="8"/>
                </a:moveTo>
                <a:cubicBezTo>
                  <a:pt x="32" y="256"/>
                  <a:pt x="65" y="505"/>
                  <a:pt x="96" y="504"/>
                </a:cubicBezTo>
                <a:cubicBezTo>
                  <a:pt x="127" y="503"/>
                  <a:pt x="155" y="251"/>
                  <a:pt x="184" y="0"/>
                </a:cubicBezTo>
              </a:path>
            </a:pathLst>
          </a:custGeom>
          <a:noFill/>
          <a:ln w="381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 name="Freeform 39"/>
          <p:cNvSpPr>
            <a:spLocks/>
          </p:cNvSpPr>
          <p:nvPr/>
        </p:nvSpPr>
        <p:spPr bwMode="auto">
          <a:xfrm>
            <a:off x="9470265" y="3836295"/>
            <a:ext cx="749300" cy="228600"/>
          </a:xfrm>
          <a:custGeom>
            <a:avLst/>
            <a:gdLst>
              <a:gd name="T0" fmla="*/ 0 w 472"/>
              <a:gd name="T1" fmla="*/ 228600 h 256"/>
              <a:gd name="T2" fmla="*/ 406400 w 472"/>
              <a:gd name="T3" fmla="*/ 135731 h 256"/>
              <a:gd name="T4" fmla="*/ 749300 w 472"/>
              <a:gd name="T5" fmla="*/ 0 h 256"/>
              <a:gd name="T6" fmla="*/ 0 60000 65536"/>
              <a:gd name="T7" fmla="*/ 0 60000 65536"/>
              <a:gd name="T8" fmla="*/ 0 60000 65536"/>
            </a:gdLst>
            <a:ahLst/>
            <a:cxnLst>
              <a:cxn ang="T6">
                <a:pos x="T0" y="T1"/>
              </a:cxn>
              <a:cxn ang="T7">
                <a:pos x="T2" y="T3"/>
              </a:cxn>
              <a:cxn ang="T8">
                <a:pos x="T4" y="T5"/>
              </a:cxn>
            </a:cxnLst>
            <a:rect l="0" t="0" r="r" b="b"/>
            <a:pathLst>
              <a:path w="472" h="256">
                <a:moveTo>
                  <a:pt x="0" y="256"/>
                </a:moveTo>
                <a:cubicBezTo>
                  <a:pt x="88" y="225"/>
                  <a:pt x="177" y="195"/>
                  <a:pt x="256" y="152"/>
                </a:cubicBezTo>
                <a:cubicBezTo>
                  <a:pt x="335" y="109"/>
                  <a:pt x="437" y="25"/>
                  <a:pt x="472" y="0"/>
                </a:cubicBezTo>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 name="Oval 41"/>
          <p:cNvSpPr>
            <a:spLocks noChangeArrowheads="1"/>
          </p:cNvSpPr>
          <p:nvPr/>
        </p:nvSpPr>
        <p:spPr bwMode="auto">
          <a:xfrm>
            <a:off x="4479165" y="4217295"/>
            <a:ext cx="406400" cy="406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95" name="Rectangle 42"/>
          <p:cNvSpPr>
            <a:spLocks noChangeArrowheads="1"/>
          </p:cNvSpPr>
          <p:nvPr/>
        </p:nvSpPr>
        <p:spPr bwMode="auto">
          <a:xfrm>
            <a:off x="4060065" y="5525395"/>
            <a:ext cx="431800" cy="431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i="1"/>
              <a:t>p</a:t>
            </a:r>
            <a:r>
              <a:rPr lang="en-US" altLang="en-US" i="1" baseline="-25000"/>
              <a:t>m</a:t>
            </a:r>
          </a:p>
        </p:txBody>
      </p:sp>
      <p:sp>
        <p:nvSpPr>
          <p:cNvPr id="96" name="Rectangle 43"/>
          <p:cNvSpPr>
            <a:spLocks noChangeArrowheads="1"/>
          </p:cNvSpPr>
          <p:nvPr/>
        </p:nvSpPr>
        <p:spPr bwMode="auto">
          <a:xfrm>
            <a:off x="4910965" y="5499995"/>
            <a:ext cx="431800" cy="431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i="1"/>
              <a:t>p</a:t>
            </a:r>
            <a:r>
              <a:rPr lang="en-US" altLang="en-US" i="1" baseline="-25000"/>
              <a:t>l</a:t>
            </a:r>
          </a:p>
        </p:txBody>
      </p:sp>
      <p:sp>
        <p:nvSpPr>
          <p:cNvPr id="97" name="Text Box 45"/>
          <p:cNvSpPr txBox="1">
            <a:spLocks noChangeArrowheads="1"/>
          </p:cNvSpPr>
          <p:nvPr/>
        </p:nvSpPr>
        <p:spPr bwMode="auto">
          <a:xfrm>
            <a:off x="4679190" y="3852170"/>
            <a:ext cx="1263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t>&lt; </a:t>
            </a:r>
            <a:r>
              <a:rPr lang="en-US" altLang="en-US" i="1"/>
              <a:t>p</a:t>
            </a:r>
            <a:r>
              <a:rPr lang="en-US" altLang="en-US" i="1" baseline="-25000"/>
              <a:t>m</a:t>
            </a:r>
            <a:r>
              <a:rPr lang="en-US" altLang="en-US"/>
              <a:t>, </a:t>
            </a:r>
            <a:r>
              <a:rPr lang="en-US" altLang="en-US" i="1"/>
              <a:t>p</a:t>
            </a:r>
            <a:r>
              <a:rPr lang="en-US" altLang="en-US" i="1" baseline="-25000"/>
              <a:t>l</a:t>
            </a:r>
            <a:r>
              <a:rPr lang="en-US" altLang="en-US"/>
              <a:t>&gt;</a:t>
            </a:r>
          </a:p>
        </p:txBody>
      </p:sp>
      <p:cxnSp>
        <p:nvCxnSpPr>
          <p:cNvPr id="98" name="AutoShape 46"/>
          <p:cNvCxnSpPr>
            <a:cxnSpLocks noChangeShapeType="1"/>
            <a:stCxn id="94" idx="3"/>
            <a:endCxn id="95" idx="0"/>
          </p:cNvCxnSpPr>
          <p:nvPr/>
        </p:nvCxnSpPr>
        <p:spPr bwMode="auto">
          <a:xfrm flipH="1">
            <a:off x="4275965" y="4564958"/>
            <a:ext cx="261938" cy="96043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AutoShape 47"/>
          <p:cNvCxnSpPr>
            <a:cxnSpLocks noChangeShapeType="1"/>
            <a:stCxn id="94" idx="5"/>
            <a:endCxn id="96" idx="0"/>
          </p:cNvCxnSpPr>
          <p:nvPr/>
        </p:nvCxnSpPr>
        <p:spPr bwMode="auto">
          <a:xfrm>
            <a:off x="4826828" y="4564958"/>
            <a:ext cx="300037" cy="93503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AutoShape 50"/>
          <p:cNvCxnSpPr>
            <a:cxnSpLocks noChangeShapeType="1"/>
            <a:endCxn id="94" idx="0"/>
          </p:cNvCxnSpPr>
          <p:nvPr/>
        </p:nvCxnSpPr>
        <p:spPr bwMode="auto">
          <a:xfrm>
            <a:off x="4682365" y="3467995"/>
            <a:ext cx="0" cy="7493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1" name="Oval 51"/>
          <p:cNvSpPr>
            <a:spLocks noChangeArrowheads="1"/>
          </p:cNvSpPr>
          <p:nvPr/>
        </p:nvSpPr>
        <p:spPr bwMode="auto">
          <a:xfrm>
            <a:off x="8289165" y="3417195"/>
            <a:ext cx="1282700" cy="1282700"/>
          </a:xfrm>
          <a:prstGeom prst="ellipse">
            <a:avLst/>
          </a:prstGeom>
          <a:noFill/>
          <a:ln w="63500">
            <a:solidFill>
              <a:srgbClr val="3366FF"/>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02" name="Oval 52"/>
          <p:cNvSpPr>
            <a:spLocks noChangeArrowheads="1"/>
          </p:cNvSpPr>
          <p:nvPr/>
        </p:nvSpPr>
        <p:spPr bwMode="auto">
          <a:xfrm>
            <a:off x="8873365" y="4636395"/>
            <a:ext cx="152400" cy="152400"/>
          </a:xfrm>
          <a:prstGeom prst="ellipse">
            <a:avLst/>
          </a:prstGeom>
          <a:solidFill>
            <a:srgbClr val="33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03" name="Rectangle 102"/>
          <p:cNvSpPr/>
          <p:nvPr/>
        </p:nvSpPr>
        <p:spPr>
          <a:xfrm>
            <a:off x="7604840" y="6424066"/>
            <a:ext cx="4585505" cy="433934"/>
          </a:xfrm>
          <a:prstGeom prst="rect">
            <a:avLst/>
          </a:prstGeom>
          <a:no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a:t>Slide adapted from Allen </a:t>
            </a:r>
            <a:r>
              <a:rPr lang="en-US" sz="1600" dirty="0" err="1"/>
              <a:t>Miu</a:t>
            </a:r>
            <a:r>
              <a:rPr lang="en-US" sz="1600" dirty="0"/>
              <a:t> CSAIL MIT</a:t>
            </a:r>
          </a:p>
        </p:txBody>
      </p:sp>
    </p:spTree>
    <p:extLst>
      <p:ext uri="{BB962C8B-B14F-4D97-AF65-F5344CB8AC3E}">
        <p14:creationId xmlns:p14="http://schemas.microsoft.com/office/powerpoint/2010/main" val="3894809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51152" y="1"/>
            <a:ext cx="11364837" cy="755780"/>
          </a:xfrm>
        </p:spPr>
        <p:txBody>
          <a:bodyPr>
            <a:normAutofit/>
          </a:bodyPr>
          <a:lstStyle/>
          <a:p>
            <a:r>
              <a:rPr lang="en-US" altLang="en-US" sz="3600" dirty="0"/>
              <a:t>Handling Circle Events: Delete disappearing arc</a:t>
            </a:r>
            <a:endParaRPr lang="en-US" sz="3600" dirty="0"/>
          </a:p>
        </p:txBody>
      </p:sp>
      <p:sp>
        <p:nvSpPr>
          <p:cNvPr id="43" name="Oval 3"/>
          <p:cNvSpPr>
            <a:spLocks noChangeArrowheads="1"/>
          </p:cNvSpPr>
          <p:nvPr/>
        </p:nvSpPr>
        <p:spPr bwMode="auto">
          <a:xfrm>
            <a:off x="3467279" y="1808766"/>
            <a:ext cx="406400" cy="406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4" name="Oval 4"/>
          <p:cNvSpPr>
            <a:spLocks noChangeArrowheads="1"/>
          </p:cNvSpPr>
          <p:nvPr/>
        </p:nvSpPr>
        <p:spPr bwMode="auto">
          <a:xfrm>
            <a:off x="2616379" y="2596166"/>
            <a:ext cx="406400" cy="406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cxnSp>
        <p:nvCxnSpPr>
          <p:cNvPr id="45" name="AutoShape 6"/>
          <p:cNvCxnSpPr>
            <a:cxnSpLocks noChangeShapeType="1"/>
            <a:stCxn id="43" idx="3"/>
            <a:endCxn id="44" idx="7"/>
          </p:cNvCxnSpPr>
          <p:nvPr/>
        </p:nvCxnSpPr>
        <p:spPr bwMode="auto">
          <a:xfrm flipH="1">
            <a:off x="2964042" y="2156429"/>
            <a:ext cx="561975" cy="4984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AutoShape 7"/>
          <p:cNvCxnSpPr>
            <a:cxnSpLocks noChangeShapeType="1"/>
            <a:stCxn id="43" idx="5"/>
          </p:cNvCxnSpPr>
          <p:nvPr/>
        </p:nvCxnSpPr>
        <p:spPr bwMode="auto">
          <a:xfrm>
            <a:off x="3814942" y="2156429"/>
            <a:ext cx="549275" cy="485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Rectangle 8"/>
          <p:cNvSpPr>
            <a:spLocks noChangeArrowheads="1"/>
          </p:cNvSpPr>
          <p:nvPr/>
        </p:nvSpPr>
        <p:spPr bwMode="auto">
          <a:xfrm>
            <a:off x="2197279" y="3383566"/>
            <a:ext cx="431800" cy="431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i="1"/>
              <a:t>p</a:t>
            </a:r>
            <a:r>
              <a:rPr lang="en-US" altLang="en-US" i="1" baseline="-25000"/>
              <a:t>i</a:t>
            </a:r>
          </a:p>
        </p:txBody>
      </p:sp>
      <p:sp>
        <p:nvSpPr>
          <p:cNvPr id="48" name="Rectangle 9"/>
          <p:cNvSpPr>
            <a:spLocks noChangeArrowheads="1"/>
          </p:cNvSpPr>
          <p:nvPr/>
        </p:nvSpPr>
        <p:spPr bwMode="auto">
          <a:xfrm>
            <a:off x="3048179" y="3370866"/>
            <a:ext cx="431800" cy="431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i="1"/>
              <a:t>p</a:t>
            </a:r>
            <a:r>
              <a:rPr lang="en-US" altLang="en-US" i="1" baseline="-25000"/>
              <a:t>j</a:t>
            </a:r>
          </a:p>
        </p:txBody>
      </p:sp>
      <p:sp>
        <p:nvSpPr>
          <p:cNvPr id="49" name="Rectangle 10"/>
          <p:cNvSpPr>
            <a:spLocks noChangeArrowheads="1"/>
          </p:cNvSpPr>
          <p:nvPr/>
        </p:nvSpPr>
        <p:spPr bwMode="auto">
          <a:xfrm>
            <a:off x="3886379" y="3383566"/>
            <a:ext cx="431800" cy="431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i="1"/>
              <a:t>p</a:t>
            </a:r>
            <a:r>
              <a:rPr lang="en-US" altLang="en-US" i="1" baseline="-25000"/>
              <a:t>k</a:t>
            </a:r>
          </a:p>
        </p:txBody>
      </p:sp>
      <p:sp>
        <p:nvSpPr>
          <p:cNvPr id="50" name="Text Box 11"/>
          <p:cNvSpPr txBox="1">
            <a:spLocks noChangeArrowheads="1"/>
          </p:cNvSpPr>
          <p:nvPr/>
        </p:nvSpPr>
        <p:spPr bwMode="auto">
          <a:xfrm>
            <a:off x="3921304" y="1748441"/>
            <a:ext cx="1208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t>&lt; </a:t>
            </a:r>
            <a:r>
              <a:rPr lang="en-US" altLang="en-US" i="1"/>
              <a:t>p</a:t>
            </a:r>
            <a:r>
              <a:rPr lang="en-US" altLang="en-US" i="1" baseline="-25000"/>
              <a:t>j</a:t>
            </a:r>
            <a:r>
              <a:rPr lang="en-US" altLang="en-US"/>
              <a:t>, </a:t>
            </a:r>
            <a:r>
              <a:rPr lang="en-US" altLang="en-US" i="1"/>
              <a:t>p</a:t>
            </a:r>
            <a:r>
              <a:rPr lang="en-US" altLang="en-US" i="1" baseline="-25000"/>
              <a:t>k</a:t>
            </a:r>
            <a:r>
              <a:rPr lang="en-US" altLang="en-US"/>
              <a:t>&gt;</a:t>
            </a:r>
          </a:p>
        </p:txBody>
      </p:sp>
      <p:sp>
        <p:nvSpPr>
          <p:cNvPr id="51" name="Text Box 12"/>
          <p:cNvSpPr txBox="1">
            <a:spLocks noChangeArrowheads="1"/>
          </p:cNvSpPr>
          <p:nvPr/>
        </p:nvSpPr>
        <p:spPr bwMode="auto">
          <a:xfrm>
            <a:off x="3032304" y="2612041"/>
            <a:ext cx="1174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t>&lt; </a:t>
            </a:r>
            <a:r>
              <a:rPr lang="en-US" altLang="en-US" i="1"/>
              <a:t>p</a:t>
            </a:r>
            <a:r>
              <a:rPr lang="en-US" altLang="en-US" i="1" baseline="-25000"/>
              <a:t>i</a:t>
            </a:r>
            <a:r>
              <a:rPr lang="en-US" altLang="en-US"/>
              <a:t>, </a:t>
            </a:r>
            <a:r>
              <a:rPr lang="en-US" altLang="en-US" i="1"/>
              <a:t>p</a:t>
            </a:r>
            <a:r>
              <a:rPr lang="en-US" altLang="en-US" i="1" baseline="-25000"/>
              <a:t>j</a:t>
            </a:r>
            <a:r>
              <a:rPr lang="en-US" altLang="en-US"/>
              <a:t>&gt;</a:t>
            </a:r>
          </a:p>
        </p:txBody>
      </p:sp>
      <p:cxnSp>
        <p:nvCxnSpPr>
          <p:cNvPr id="52" name="AutoShape 14"/>
          <p:cNvCxnSpPr>
            <a:cxnSpLocks noChangeShapeType="1"/>
            <a:stCxn id="44" idx="3"/>
            <a:endCxn id="47" idx="0"/>
          </p:cNvCxnSpPr>
          <p:nvPr/>
        </p:nvCxnSpPr>
        <p:spPr bwMode="auto">
          <a:xfrm flipH="1">
            <a:off x="2413179" y="2943829"/>
            <a:ext cx="261938" cy="43973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AutoShape 15"/>
          <p:cNvCxnSpPr>
            <a:cxnSpLocks noChangeShapeType="1"/>
            <a:stCxn id="44" idx="5"/>
            <a:endCxn id="48" idx="0"/>
          </p:cNvCxnSpPr>
          <p:nvPr/>
        </p:nvCxnSpPr>
        <p:spPr bwMode="auto">
          <a:xfrm>
            <a:off x="2964042" y="2943829"/>
            <a:ext cx="300037" cy="42703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 name="Oval 18"/>
          <p:cNvSpPr>
            <a:spLocks noChangeArrowheads="1"/>
          </p:cNvSpPr>
          <p:nvPr/>
        </p:nvSpPr>
        <p:spPr bwMode="auto">
          <a:xfrm>
            <a:off x="9925139" y="4777391"/>
            <a:ext cx="152400" cy="1651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5" name="Oval 19"/>
          <p:cNvSpPr>
            <a:spLocks noChangeArrowheads="1"/>
          </p:cNvSpPr>
          <p:nvPr/>
        </p:nvSpPr>
        <p:spPr bwMode="auto">
          <a:xfrm>
            <a:off x="9010739" y="3977291"/>
            <a:ext cx="152400" cy="1651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6" name="Oval 20"/>
          <p:cNvSpPr>
            <a:spLocks noChangeArrowheads="1"/>
          </p:cNvSpPr>
          <p:nvPr/>
        </p:nvSpPr>
        <p:spPr bwMode="auto">
          <a:xfrm>
            <a:off x="9874339" y="3659791"/>
            <a:ext cx="152400" cy="1651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7" name="Oval 22"/>
          <p:cNvSpPr>
            <a:spLocks noChangeArrowheads="1"/>
          </p:cNvSpPr>
          <p:nvPr/>
        </p:nvSpPr>
        <p:spPr bwMode="auto">
          <a:xfrm>
            <a:off x="8121739" y="4104291"/>
            <a:ext cx="152400" cy="1651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8" name="Oval 24"/>
          <p:cNvSpPr>
            <a:spLocks noChangeArrowheads="1"/>
          </p:cNvSpPr>
          <p:nvPr/>
        </p:nvSpPr>
        <p:spPr bwMode="auto">
          <a:xfrm>
            <a:off x="7232739" y="3596291"/>
            <a:ext cx="152400" cy="1651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9" name="Text Box 25"/>
          <p:cNvSpPr txBox="1">
            <a:spLocks noChangeArrowheads="1"/>
          </p:cNvSpPr>
          <p:nvPr/>
        </p:nvSpPr>
        <p:spPr bwMode="auto">
          <a:xfrm>
            <a:off x="6988264" y="3167666"/>
            <a:ext cx="393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t>p</a:t>
            </a:r>
            <a:r>
              <a:rPr lang="en-US" altLang="en-US" i="1" baseline="-25000"/>
              <a:t>i</a:t>
            </a:r>
          </a:p>
        </p:txBody>
      </p:sp>
      <p:sp>
        <p:nvSpPr>
          <p:cNvPr id="60" name="Text Box 26"/>
          <p:cNvSpPr txBox="1">
            <a:spLocks noChangeArrowheads="1"/>
          </p:cNvSpPr>
          <p:nvPr/>
        </p:nvSpPr>
        <p:spPr bwMode="auto">
          <a:xfrm>
            <a:off x="7699464" y="3764566"/>
            <a:ext cx="393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t>p</a:t>
            </a:r>
            <a:r>
              <a:rPr lang="en-US" altLang="en-US" i="1" baseline="-25000"/>
              <a:t>j</a:t>
            </a:r>
          </a:p>
        </p:txBody>
      </p:sp>
      <p:sp>
        <p:nvSpPr>
          <p:cNvPr id="61" name="Text Box 27"/>
          <p:cNvSpPr txBox="1">
            <a:spLocks noChangeArrowheads="1"/>
          </p:cNvSpPr>
          <p:nvPr/>
        </p:nvSpPr>
        <p:spPr bwMode="auto">
          <a:xfrm>
            <a:off x="8855164" y="3421666"/>
            <a:ext cx="4270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t>p</a:t>
            </a:r>
            <a:r>
              <a:rPr lang="en-US" altLang="en-US" i="1" baseline="-25000"/>
              <a:t>k</a:t>
            </a:r>
          </a:p>
        </p:txBody>
      </p:sp>
      <p:sp>
        <p:nvSpPr>
          <p:cNvPr id="62" name="Text Box 28"/>
          <p:cNvSpPr txBox="1">
            <a:spLocks noChangeArrowheads="1"/>
          </p:cNvSpPr>
          <p:nvPr/>
        </p:nvSpPr>
        <p:spPr bwMode="auto">
          <a:xfrm>
            <a:off x="10087064" y="3332766"/>
            <a:ext cx="393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t>p</a:t>
            </a:r>
            <a:r>
              <a:rPr lang="en-US" altLang="en-US" i="1" baseline="-25000"/>
              <a:t>l</a:t>
            </a:r>
          </a:p>
        </p:txBody>
      </p:sp>
      <p:sp>
        <p:nvSpPr>
          <p:cNvPr id="103" name="Line 29"/>
          <p:cNvSpPr>
            <a:spLocks noChangeShapeType="1"/>
          </p:cNvSpPr>
          <p:nvPr/>
        </p:nvSpPr>
        <p:spPr bwMode="auto">
          <a:xfrm>
            <a:off x="6813639" y="5018691"/>
            <a:ext cx="4013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 name="Line 30"/>
          <p:cNvSpPr>
            <a:spLocks noChangeShapeType="1"/>
          </p:cNvSpPr>
          <p:nvPr/>
        </p:nvSpPr>
        <p:spPr bwMode="auto">
          <a:xfrm>
            <a:off x="6953339" y="5056791"/>
            <a:ext cx="0" cy="355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 name="Line 31"/>
          <p:cNvSpPr>
            <a:spLocks noChangeShapeType="1"/>
          </p:cNvSpPr>
          <p:nvPr/>
        </p:nvSpPr>
        <p:spPr bwMode="auto">
          <a:xfrm>
            <a:off x="10610939" y="5044091"/>
            <a:ext cx="0" cy="355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 name="Text Box 32"/>
          <p:cNvSpPr txBox="1">
            <a:spLocks noChangeArrowheads="1"/>
          </p:cNvSpPr>
          <p:nvPr/>
        </p:nvSpPr>
        <p:spPr bwMode="auto">
          <a:xfrm>
            <a:off x="10747464" y="4717066"/>
            <a:ext cx="268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t>l</a:t>
            </a:r>
          </a:p>
        </p:txBody>
      </p:sp>
      <p:sp>
        <p:nvSpPr>
          <p:cNvPr id="107" name="Freeform 33"/>
          <p:cNvSpPr>
            <a:spLocks/>
          </p:cNvSpPr>
          <p:nvPr/>
        </p:nvSpPr>
        <p:spPr bwMode="auto">
          <a:xfrm>
            <a:off x="6788239" y="4307491"/>
            <a:ext cx="1028700" cy="115888"/>
          </a:xfrm>
          <a:custGeom>
            <a:avLst/>
            <a:gdLst>
              <a:gd name="T0" fmla="*/ 0 w 696"/>
              <a:gd name="T1" fmla="*/ 0 h 140"/>
              <a:gd name="T2" fmla="*/ 567559 w 696"/>
              <a:gd name="T3" fmla="*/ 112577 h 140"/>
              <a:gd name="T4" fmla="*/ 1028700 w 696"/>
              <a:gd name="T5" fmla="*/ 19867 h 140"/>
              <a:gd name="T6" fmla="*/ 0 60000 65536"/>
              <a:gd name="T7" fmla="*/ 0 60000 65536"/>
              <a:gd name="T8" fmla="*/ 0 60000 65536"/>
            </a:gdLst>
            <a:ahLst/>
            <a:cxnLst>
              <a:cxn ang="T6">
                <a:pos x="T0" y="T1"/>
              </a:cxn>
              <a:cxn ang="T7">
                <a:pos x="T2" y="T3"/>
              </a:cxn>
              <a:cxn ang="T8">
                <a:pos x="T4" y="T5"/>
              </a:cxn>
            </a:cxnLst>
            <a:rect l="0" t="0" r="r" b="b"/>
            <a:pathLst>
              <a:path w="696" h="140">
                <a:moveTo>
                  <a:pt x="0" y="0"/>
                </a:moveTo>
                <a:cubicBezTo>
                  <a:pt x="134" y="66"/>
                  <a:pt x="268" y="132"/>
                  <a:pt x="384" y="136"/>
                </a:cubicBezTo>
                <a:cubicBezTo>
                  <a:pt x="500" y="140"/>
                  <a:pt x="598" y="82"/>
                  <a:pt x="696" y="24"/>
                </a:cubicBezTo>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 name="Freeform 34"/>
          <p:cNvSpPr>
            <a:spLocks/>
          </p:cNvSpPr>
          <p:nvPr/>
        </p:nvSpPr>
        <p:spPr bwMode="auto">
          <a:xfrm>
            <a:off x="7778839" y="4269391"/>
            <a:ext cx="838200" cy="360363"/>
          </a:xfrm>
          <a:custGeom>
            <a:avLst/>
            <a:gdLst>
              <a:gd name="T0" fmla="*/ 0 w 376"/>
              <a:gd name="T1" fmla="*/ 70315 h 41"/>
              <a:gd name="T2" fmla="*/ 410183 w 376"/>
              <a:gd name="T3" fmla="*/ 351574 h 41"/>
              <a:gd name="T4" fmla="*/ 838200 w 376"/>
              <a:gd name="T5" fmla="*/ 0 h 41"/>
              <a:gd name="T6" fmla="*/ 0 60000 65536"/>
              <a:gd name="T7" fmla="*/ 0 60000 65536"/>
              <a:gd name="T8" fmla="*/ 0 60000 65536"/>
            </a:gdLst>
            <a:ahLst/>
            <a:cxnLst>
              <a:cxn ang="T6">
                <a:pos x="T0" y="T1"/>
              </a:cxn>
              <a:cxn ang="T7">
                <a:pos x="T2" y="T3"/>
              </a:cxn>
              <a:cxn ang="T8">
                <a:pos x="T4" y="T5"/>
              </a:cxn>
            </a:cxnLst>
            <a:rect l="0" t="0" r="r" b="b"/>
            <a:pathLst>
              <a:path w="376" h="41">
                <a:moveTo>
                  <a:pt x="0" y="8"/>
                </a:moveTo>
                <a:cubicBezTo>
                  <a:pt x="60" y="24"/>
                  <a:pt x="121" y="41"/>
                  <a:pt x="184" y="40"/>
                </a:cubicBezTo>
                <a:cubicBezTo>
                  <a:pt x="247" y="39"/>
                  <a:pt x="311" y="19"/>
                  <a:pt x="376" y="0"/>
                </a:cubicBezTo>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9" name="Freeform 35"/>
          <p:cNvSpPr>
            <a:spLocks/>
          </p:cNvSpPr>
          <p:nvPr/>
        </p:nvSpPr>
        <p:spPr bwMode="auto">
          <a:xfrm>
            <a:off x="8604339" y="4294791"/>
            <a:ext cx="1104900" cy="228600"/>
          </a:xfrm>
          <a:custGeom>
            <a:avLst/>
            <a:gdLst>
              <a:gd name="T0" fmla="*/ 0 w 720"/>
              <a:gd name="T1" fmla="*/ 0 h 216"/>
              <a:gd name="T2" fmla="*/ 552450 w 720"/>
              <a:gd name="T3" fmla="*/ 220133 h 216"/>
              <a:gd name="T4" fmla="*/ 1055793 w 720"/>
              <a:gd name="T5" fmla="*/ 50800 h 216"/>
              <a:gd name="T6" fmla="*/ 847090 w 720"/>
              <a:gd name="T7" fmla="*/ 152400 h 2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0" h="216">
                <a:moveTo>
                  <a:pt x="0" y="0"/>
                </a:moveTo>
                <a:cubicBezTo>
                  <a:pt x="122" y="100"/>
                  <a:pt x="245" y="200"/>
                  <a:pt x="360" y="208"/>
                </a:cubicBezTo>
                <a:cubicBezTo>
                  <a:pt x="475" y="216"/>
                  <a:pt x="656" y="59"/>
                  <a:pt x="688" y="48"/>
                </a:cubicBezTo>
                <a:cubicBezTo>
                  <a:pt x="720" y="37"/>
                  <a:pt x="636" y="90"/>
                  <a:pt x="552" y="144"/>
                </a:cubicBezTo>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 name="Text Box 36"/>
          <p:cNvSpPr txBox="1">
            <a:spLocks noChangeArrowheads="1"/>
          </p:cNvSpPr>
          <p:nvPr/>
        </p:nvSpPr>
        <p:spPr bwMode="auto">
          <a:xfrm>
            <a:off x="10175964" y="4437666"/>
            <a:ext cx="48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t>p</a:t>
            </a:r>
            <a:r>
              <a:rPr lang="en-US" altLang="en-US" i="1" baseline="-25000"/>
              <a:t>m</a:t>
            </a:r>
            <a:endParaRPr lang="en-US" altLang="en-US" i="1"/>
          </a:p>
        </p:txBody>
      </p:sp>
      <p:sp>
        <p:nvSpPr>
          <p:cNvPr id="111" name="Freeform 37"/>
          <p:cNvSpPr>
            <a:spLocks/>
          </p:cNvSpPr>
          <p:nvPr/>
        </p:nvSpPr>
        <p:spPr bwMode="auto">
          <a:xfrm>
            <a:off x="9696539" y="4320191"/>
            <a:ext cx="558800" cy="636588"/>
          </a:xfrm>
          <a:custGeom>
            <a:avLst/>
            <a:gdLst>
              <a:gd name="T0" fmla="*/ 0 w 184"/>
              <a:gd name="T1" fmla="*/ 10085 h 505"/>
              <a:gd name="T2" fmla="*/ 291548 w 184"/>
              <a:gd name="T3" fmla="*/ 635327 h 505"/>
              <a:gd name="T4" fmla="*/ 558800 w 184"/>
              <a:gd name="T5" fmla="*/ 0 h 505"/>
              <a:gd name="T6" fmla="*/ 0 60000 65536"/>
              <a:gd name="T7" fmla="*/ 0 60000 65536"/>
              <a:gd name="T8" fmla="*/ 0 60000 65536"/>
            </a:gdLst>
            <a:ahLst/>
            <a:cxnLst>
              <a:cxn ang="T6">
                <a:pos x="T0" y="T1"/>
              </a:cxn>
              <a:cxn ang="T7">
                <a:pos x="T2" y="T3"/>
              </a:cxn>
              <a:cxn ang="T8">
                <a:pos x="T4" y="T5"/>
              </a:cxn>
            </a:cxnLst>
            <a:rect l="0" t="0" r="r" b="b"/>
            <a:pathLst>
              <a:path w="184" h="505">
                <a:moveTo>
                  <a:pt x="0" y="8"/>
                </a:moveTo>
                <a:cubicBezTo>
                  <a:pt x="32" y="256"/>
                  <a:pt x="65" y="505"/>
                  <a:pt x="96" y="504"/>
                </a:cubicBezTo>
                <a:cubicBezTo>
                  <a:pt x="127" y="503"/>
                  <a:pt x="155" y="251"/>
                  <a:pt x="184" y="0"/>
                </a:cubicBezTo>
              </a:path>
            </a:pathLst>
          </a:custGeom>
          <a:noFill/>
          <a:ln w="381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 name="Freeform 39"/>
          <p:cNvSpPr>
            <a:spLocks/>
          </p:cNvSpPr>
          <p:nvPr/>
        </p:nvSpPr>
        <p:spPr bwMode="auto">
          <a:xfrm>
            <a:off x="10217239" y="4104291"/>
            <a:ext cx="749300" cy="228600"/>
          </a:xfrm>
          <a:custGeom>
            <a:avLst/>
            <a:gdLst>
              <a:gd name="T0" fmla="*/ 0 w 472"/>
              <a:gd name="T1" fmla="*/ 228600 h 256"/>
              <a:gd name="T2" fmla="*/ 406400 w 472"/>
              <a:gd name="T3" fmla="*/ 135731 h 256"/>
              <a:gd name="T4" fmla="*/ 749300 w 472"/>
              <a:gd name="T5" fmla="*/ 0 h 256"/>
              <a:gd name="T6" fmla="*/ 0 60000 65536"/>
              <a:gd name="T7" fmla="*/ 0 60000 65536"/>
              <a:gd name="T8" fmla="*/ 0 60000 65536"/>
            </a:gdLst>
            <a:ahLst/>
            <a:cxnLst>
              <a:cxn ang="T6">
                <a:pos x="T0" y="T1"/>
              </a:cxn>
              <a:cxn ang="T7">
                <a:pos x="T2" y="T3"/>
              </a:cxn>
              <a:cxn ang="T8">
                <a:pos x="T4" y="T5"/>
              </a:cxn>
            </a:cxnLst>
            <a:rect l="0" t="0" r="r" b="b"/>
            <a:pathLst>
              <a:path w="472" h="256">
                <a:moveTo>
                  <a:pt x="0" y="256"/>
                </a:moveTo>
                <a:cubicBezTo>
                  <a:pt x="88" y="225"/>
                  <a:pt x="177" y="195"/>
                  <a:pt x="256" y="152"/>
                </a:cubicBezTo>
                <a:cubicBezTo>
                  <a:pt x="335" y="109"/>
                  <a:pt x="437" y="25"/>
                  <a:pt x="472" y="0"/>
                </a:cubicBezTo>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 name="Oval 41"/>
          <p:cNvSpPr>
            <a:spLocks noChangeArrowheads="1"/>
          </p:cNvSpPr>
          <p:nvPr/>
        </p:nvSpPr>
        <p:spPr bwMode="auto">
          <a:xfrm>
            <a:off x="4673779" y="3434366"/>
            <a:ext cx="406400" cy="406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14" name="Rectangle 42"/>
          <p:cNvSpPr>
            <a:spLocks noChangeArrowheads="1"/>
          </p:cNvSpPr>
          <p:nvPr/>
        </p:nvSpPr>
        <p:spPr bwMode="auto">
          <a:xfrm>
            <a:off x="4254679" y="4742466"/>
            <a:ext cx="431800" cy="431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i="1"/>
              <a:t>p</a:t>
            </a:r>
            <a:r>
              <a:rPr lang="en-US" altLang="en-US" i="1" baseline="-25000"/>
              <a:t>m</a:t>
            </a:r>
          </a:p>
        </p:txBody>
      </p:sp>
      <p:sp>
        <p:nvSpPr>
          <p:cNvPr id="115" name="Rectangle 43"/>
          <p:cNvSpPr>
            <a:spLocks noChangeArrowheads="1"/>
          </p:cNvSpPr>
          <p:nvPr/>
        </p:nvSpPr>
        <p:spPr bwMode="auto">
          <a:xfrm>
            <a:off x="5105579" y="4717066"/>
            <a:ext cx="431800" cy="431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i="1"/>
              <a:t>p</a:t>
            </a:r>
            <a:r>
              <a:rPr lang="en-US" altLang="en-US" i="1" baseline="-25000"/>
              <a:t>l</a:t>
            </a:r>
          </a:p>
        </p:txBody>
      </p:sp>
      <p:sp>
        <p:nvSpPr>
          <p:cNvPr id="116" name="Text Box 45"/>
          <p:cNvSpPr txBox="1">
            <a:spLocks noChangeArrowheads="1"/>
          </p:cNvSpPr>
          <p:nvPr/>
        </p:nvSpPr>
        <p:spPr bwMode="auto">
          <a:xfrm>
            <a:off x="4975404" y="3145441"/>
            <a:ext cx="1263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t>&lt; </a:t>
            </a:r>
            <a:r>
              <a:rPr lang="en-US" altLang="en-US" i="1"/>
              <a:t>p</a:t>
            </a:r>
            <a:r>
              <a:rPr lang="en-US" altLang="en-US" i="1" baseline="-25000"/>
              <a:t>m</a:t>
            </a:r>
            <a:r>
              <a:rPr lang="en-US" altLang="en-US"/>
              <a:t>, </a:t>
            </a:r>
            <a:r>
              <a:rPr lang="en-US" altLang="en-US" i="1"/>
              <a:t>p</a:t>
            </a:r>
            <a:r>
              <a:rPr lang="en-US" altLang="en-US" i="1" baseline="-25000"/>
              <a:t>l</a:t>
            </a:r>
            <a:r>
              <a:rPr lang="en-US" altLang="en-US"/>
              <a:t>&gt;</a:t>
            </a:r>
          </a:p>
        </p:txBody>
      </p:sp>
      <p:cxnSp>
        <p:nvCxnSpPr>
          <p:cNvPr id="117" name="AutoShape 46"/>
          <p:cNvCxnSpPr>
            <a:cxnSpLocks noChangeShapeType="1"/>
            <a:stCxn id="113" idx="3"/>
            <a:endCxn id="114" idx="0"/>
          </p:cNvCxnSpPr>
          <p:nvPr/>
        </p:nvCxnSpPr>
        <p:spPr bwMode="auto">
          <a:xfrm flipH="1">
            <a:off x="4470579" y="3782029"/>
            <a:ext cx="261938" cy="96043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AutoShape 47"/>
          <p:cNvCxnSpPr>
            <a:cxnSpLocks noChangeShapeType="1"/>
            <a:stCxn id="113" idx="5"/>
            <a:endCxn id="115" idx="0"/>
          </p:cNvCxnSpPr>
          <p:nvPr/>
        </p:nvCxnSpPr>
        <p:spPr bwMode="auto">
          <a:xfrm>
            <a:off x="5021442" y="3782029"/>
            <a:ext cx="300037" cy="93503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AutoShape 50"/>
          <p:cNvCxnSpPr>
            <a:cxnSpLocks noChangeShapeType="1"/>
            <a:stCxn id="122" idx="5"/>
            <a:endCxn id="113" idx="0"/>
          </p:cNvCxnSpPr>
          <p:nvPr/>
        </p:nvCxnSpPr>
        <p:spPr bwMode="auto">
          <a:xfrm>
            <a:off x="4627742" y="2981929"/>
            <a:ext cx="249237" cy="45243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0" name="Oval 51"/>
          <p:cNvSpPr>
            <a:spLocks noChangeArrowheads="1"/>
          </p:cNvSpPr>
          <p:nvPr/>
        </p:nvSpPr>
        <p:spPr bwMode="auto">
          <a:xfrm>
            <a:off x="9036139" y="3685191"/>
            <a:ext cx="1282700" cy="1282700"/>
          </a:xfrm>
          <a:prstGeom prst="ellipse">
            <a:avLst/>
          </a:prstGeom>
          <a:noFill/>
          <a:ln w="63500">
            <a:solidFill>
              <a:srgbClr val="3366FF"/>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21" name="Oval 52"/>
          <p:cNvSpPr>
            <a:spLocks noChangeArrowheads="1"/>
          </p:cNvSpPr>
          <p:nvPr/>
        </p:nvSpPr>
        <p:spPr bwMode="auto">
          <a:xfrm>
            <a:off x="9620339" y="4904391"/>
            <a:ext cx="152400" cy="152400"/>
          </a:xfrm>
          <a:prstGeom prst="ellipse">
            <a:avLst/>
          </a:prstGeom>
          <a:solidFill>
            <a:srgbClr val="33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22" name="Oval 54"/>
          <p:cNvSpPr>
            <a:spLocks noChangeArrowheads="1"/>
          </p:cNvSpPr>
          <p:nvPr/>
        </p:nvSpPr>
        <p:spPr bwMode="auto">
          <a:xfrm>
            <a:off x="4280079" y="2634266"/>
            <a:ext cx="406400" cy="406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cxnSp>
        <p:nvCxnSpPr>
          <p:cNvPr id="123" name="AutoShape 55"/>
          <p:cNvCxnSpPr>
            <a:cxnSpLocks noChangeShapeType="1"/>
            <a:stCxn id="122" idx="3"/>
            <a:endCxn id="49" idx="0"/>
          </p:cNvCxnSpPr>
          <p:nvPr/>
        </p:nvCxnSpPr>
        <p:spPr bwMode="auto">
          <a:xfrm flipH="1">
            <a:off x="4102279" y="2981929"/>
            <a:ext cx="236538" cy="40163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4" name="Text Box 56"/>
          <p:cNvSpPr txBox="1">
            <a:spLocks noChangeArrowheads="1"/>
          </p:cNvSpPr>
          <p:nvPr/>
        </p:nvSpPr>
        <p:spPr bwMode="auto">
          <a:xfrm>
            <a:off x="4696004" y="2624741"/>
            <a:ext cx="12969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t>&lt; </a:t>
            </a:r>
            <a:r>
              <a:rPr lang="en-US" altLang="en-US" i="1"/>
              <a:t>p</a:t>
            </a:r>
            <a:r>
              <a:rPr lang="en-US" altLang="en-US" i="1" baseline="-25000"/>
              <a:t>k</a:t>
            </a:r>
            <a:r>
              <a:rPr lang="en-US" altLang="en-US"/>
              <a:t>, </a:t>
            </a:r>
            <a:r>
              <a:rPr lang="en-US" altLang="en-US" i="1"/>
              <a:t>p</a:t>
            </a:r>
            <a:r>
              <a:rPr lang="en-US" altLang="en-US" i="1" baseline="-25000"/>
              <a:t>m</a:t>
            </a:r>
            <a:r>
              <a:rPr lang="en-US" altLang="en-US"/>
              <a:t>&gt;</a:t>
            </a:r>
          </a:p>
        </p:txBody>
      </p:sp>
      <p:sp>
        <p:nvSpPr>
          <p:cNvPr id="125" name="Rectangle 124"/>
          <p:cNvSpPr/>
          <p:nvPr/>
        </p:nvSpPr>
        <p:spPr>
          <a:xfrm>
            <a:off x="7604840" y="6424066"/>
            <a:ext cx="4585505" cy="433934"/>
          </a:xfrm>
          <a:prstGeom prst="rect">
            <a:avLst/>
          </a:prstGeom>
          <a:no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a:t>Slide adapted from Allen </a:t>
            </a:r>
            <a:r>
              <a:rPr lang="en-US" sz="1600" dirty="0" err="1"/>
              <a:t>Miu</a:t>
            </a:r>
            <a:r>
              <a:rPr lang="en-US" sz="1600" dirty="0"/>
              <a:t> CSAIL MIT</a:t>
            </a:r>
          </a:p>
        </p:txBody>
      </p:sp>
    </p:spTree>
    <p:extLst>
      <p:ext uri="{BB962C8B-B14F-4D97-AF65-F5344CB8AC3E}">
        <p14:creationId xmlns:p14="http://schemas.microsoft.com/office/powerpoint/2010/main" val="426919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51152" y="1"/>
            <a:ext cx="11364837" cy="755780"/>
          </a:xfrm>
        </p:spPr>
        <p:txBody>
          <a:bodyPr>
            <a:normAutofit/>
          </a:bodyPr>
          <a:lstStyle/>
          <a:p>
            <a:r>
              <a:rPr lang="en-US" altLang="en-US" sz="3600" dirty="0"/>
              <a:t>Handling Circle Events: Create new edge record</a:t>
            </a:r>
            <a:endParaRPr lang="en-US" sz="3600" dirty="0"/>
          </a:p>
        </p:txBody>
      </p:sp>
      <p:sp>
        <p:nvSpPr>
          <p:cNvPr id="63" name="Oval 3"/>
          <p:cNvSpPr>
            <a:spLocks noChangeArrowheads="1"/>
          </p:cNvSpPr>
          <p:nvPr/>
        </p:nvSpPr>
        <p:spPr bwMode="auto">
          <a:xfrm>
            <a:off x="2874850" y="1679977"/>
            <a:ext cx="406400" cy="406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64" name="Oval 4"/>
          <p:cNvSpPr>
            <a:spLocks noChangeArrowheads="1"/>
          </p:cNvSpPr>
          <p:nvPr/>
        </p:nvSpPr>
        <p:spPr bwMode="auto">
          <a:xfrm>
            <a:off x="2023950" y="2467377"/>
            <a:ext cx="406400" cy="406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cxnSp>
        <p:nvCxnSpPr>
          <p:cNvPr id="65" name="AutoShape 5"/>
          <p:cNvCxnSpPr>
            <a:cxnSpLocks noChangeShapeType="1"/>
            <a:stCxn id="63" idx="3"/>
            <a:endCxn id="64" idx="7"/>
          </p:cNvCxnSpPr>
          <p:nvPr/>
        </p:nvCxnSpPr>
        <p:spPr bwMode="auto">
          <a:xfrm flipH="1">
            <a:off x="2371613" y="2027640"/>
            <a:ext cx="561975" cy="4984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AutoShape 6"/>
          <p:cNvCxnSpPr>
            <a:cxnSpLocks noChangeShapeType="1"/>
            <a:stCxn id="63" idx="5"/>
          </p:cNvCxnSpPr>
          <p:nvPr/>
        </p:nvCxnSpPr>
        <p:spPr bwMode="auto">
          <a:xfrm>
            <a:off x="3222513" y="2027640"/>
            <a:ext cx="549275" cy="485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 name="Rectangle 7"/>
          <p:cNvSpPr>
            <a:spLocks noChangeArrowheads="1"/>
          </p:cNvSpPr>
          <p:nvPr/>
        </p:nvSpPr>
        <p:spPr bwMode="auto">
          <a:xfrm>
            <a:off x="1604850" y="3254777"/>
            <a:ext cx="431800" cy="431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i="1"/>
              <a:t>p</a:t>
            </a:r>
            <a:r>
              <a:rPr lang="en-US" altLang="en-US" i="1" baseline="-25000"/>
              <a:t>i</a:t>
            </a:r>
          </a:p>
        </p:txBody>
      </p:sp>
      <p:sp>
        <p:nvSpPr>
          <p:cNvPr id="68" name="Rectangle 8"/>
          <p:cNvSpPr>
            <a:spLocks noChangeArrowheads="1"/>
          </p:cNvSpPr>
          <p:nvPr/>
        </p:nvSpPr>
        <p:spPr bwMode="auto">
          <a:xfrm>
            <a:off x="2455750" y="3242077"/>
            <a:ext cx="431800" cy="431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i="1"/>
              <a:t>p</a:t>
            </a:r>
            <a:r>
              <a:rPr lang="en-US" altLang="en-US" i="1" baseline="-25000"/>
              <a:t>j</a:t>
            </a:r>
          </a:p>
        </p:txBody>
      </p:sp>
      <p:sp>
        <p:nvSpPr>
          <p:cNvPr id="69" name="Rectangle 9"/>
          <p:cNvSpPr>
            <a:spLocks noChangeArrowheads="1"/>
          </p:cNvSpPr>
          <p:nvPr/>
        </p:nvSpPr>
        <p:spPr bwMode="auto">
          <a:xfrm>
            <a:off x="3293950" y="3254777"/>
            <a:ext cx="431800" cy="431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i="1"/>
              <a:t>p</a:t>
            </a:r>
            <a:r>
              <a:rPr lang="en-US" altLang="en-US" i="1" baseline="-25000"/>
              <a:t>k</a:t>
            </a:r>
          </a:p>
        </p:txBody>
      </p:sp>
      <p:sp>
        <p:nvSpPr>
          <p:cNvPr id="70" name="Text Box 10"/>
          <p:cNvSpPr txBox="1">
            <a:spLocks noChangeArrowheads="1"/>
          </p:cNvSpPr>
          <p:nvPr/>
        </p:nvSpPr>
        <p:spPr bwMode="auto">
          <a:xfrm>
            <a:off x="3328875" y="1619652"/>
            <a:ext cx="1208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t>&lt; </a:t>
            </a:r>
            <a:r>
              <a:rPr lang="en-US" altLang="en-US" i="1"/>
              <a:t>p</a:t>
            </a:r>
            <a:r>
              <a:rPr lang="en-US" altLang="en-US" i="1" baseline="-25000"/>
              <a:t>j</a:t>
            </a:r>
            <a:r>
              <a:rPr lang="en-US" altLang="en-US"/>
              <a:t>, </a:t>
            </a:r>
            <a:r>
              <a:rPr lang="en-US" altLang="en-US" i="1"/>
              <a:t>p</a:t>
            </a:r>
            <a:r>
              <a:rPr lang="en-US" altLang="en-US" i="1" baseline="-25000"/>
              <a:t>k</a:t>
            </a:r>
            <a:r>
              <a:rPr lang="en-US" altLang="en-US"/>
              <a:t>&gt;</a:t>
            </a:r>
          </a:p>
        </p:txBody>
      </p:sp>
      <p:sp>
        <p:nvSpPr>
          <p:cNvPr id="71" name="Text Box 11"/>
          <p:cNvSpPr txBox="1">
            <a:spLocks noChangeArrowheads="1"/>
          </p:cNvSpPr>
          <p:nvPr/>
        </p:nvSpPr>
        <p:spPr bwMode="auto">
          <a:xfrm>
            <a:off x="2439875" y="2483252"/>
            <a:ext cx="1174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t>&lt; </a:t>
            </a:r>
            <a:r>
              <a:rPr lang="en-US" altLang="en-US" i="1"/>
              <a:t>p</a:t>
            </a:r>
            <a:r>
              <a:rPr lang="en-US" altLang="en-US" i="1" baseline="-25000"/>
              <a:t>i</a:t>
            </a:r>
            <a:r>
              <a:rPr lang="en-US" altLang="en-US"/>
              <a:t>, </a:t>
            </a:r>
            <a:r>
              <a:rPr lang="en-US" altLang="en-US" i="1"/>
              <a:t>p</a:t>
            </a:r>
            <a:r>
              <a:rPr lang="en-US" altLang="en-US" i="1" baseline="-25000"/>
              <a:t>j</a:t>
            </a:r>
            <a:r>
              <a:rPr lang="en-US" altLang="en-US"/>
              <a:t>&gt;</a:t>
            </a:r>
          </a:p>
        </p:txBody>
      </p:sp>
      <p:cxnSp>
        <p:nvCxnSpPr>
          <p:cNvPr id="72" name="AutoShape 12"/>
          <p:cNvCxnSpPr>
            <a:cxnSpLocks noChangeShapeType="1"/>
            <a:stCxn id="64" idx="3"/>
            <a:endCxn id="67" idx="0"/>
          </p:cNvCxnSpPr>
          <p:nvPr/>
        </p:nvCxnSpPr>
        <p:spPr bwMode="auto">
          <a:xfrm flipH="1">
            <a:off x="1820750" y="2815040"/>
            <a:ext cx="261938" cy="43973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AutoShape 13"/>
          <p:cNvCxnSpPr>
            <a:cxnSpLocks noChangeShapeType="1"/>
            <a:stCxn id="64" idx="5"/>
            <a:endCxn id="68" idx="0"/>
          </p:cNvCxnSpPr>
          <p:nvPr/>
        </p:nvCxnSpPr>
        <p:spPr bwMode="auto">
          <a:xfrm>
            <a:off x="2371613" y="2815040"/>
            <a:ext cx="300037" cy="42703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4" name="Oval 14"/>
          <p:cNvSpPr>
            <a:spLocks noChangeArrowheads="1"/>
          </p:cNvSpPr>
          <p:nvPr/>
        </p:nvSpPr>
        <p:spPr bwMode="auto">
          <a:xfrm>
            <a:off x="8881950" y="4702577"/>
            <a:ext cx="152400" cy="1651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75" name="Oval 15"/>
          <p:cNvSpPr>
            <a:spLocks noChangeArrowheads="1"/>
          </p:cNvSpPr>
          <p:nvPr/>
        </p:nvSpPr>
        <p:spPr bwMode="auto">
          <a:xfrm>
            <a:off x="7967550" y="3902477"/>
            <a:ext cx="152400" cy="1651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76" name="Oval 16"/>
          <p:cNvSpPr>
            <a:spLocks noChangeArrowheads="1"/>
          </p:cNvSpPr>
          <p:nvPr/>
        </p:nvSpPr>
        <p:spPr bwMode="auto">
          <a:xfrm>
            <a:off x="8831150" y="3584977"/>
            <a:ext cx="152400" cy="1651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77" name="Oval 18"/>
          <p:cNvSpPr>
            <a:spLocks noChangeArrowheads="1"/>
          </p:cNvSpPr>
          <p:nvPr/>
        </p:nvSpPr>
        <p:spPr bwMode="auto">
          <a:xfrm>
            <a:off x="7078550" y="4029477"/>
            <a:ext cx="152400" cy="1651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78" name="Oval 20"/>
          <p:cNvSpPr>
            <a:spLocks noChangeArrowheads="1"/>
          </p:cNvSpPr>
          <p:nvPr/>
        </p:nvSpPr>
        <p:spPr bwMode="auto">
          <a:xfrm>
            <a:off x="6189550" y="3521477"/>
            <a:ext cx="152400" cy="1651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79" name="Text Box 21"/>
          <p:cNvSpPr txBox="1">
            <a:spLocks noChangeArrowheads="1"/>
          </p:cNvSpPr>
          <p:nvPr/>
        </p:nvSpPr>
        <p:spPr bwMode="auto">
          <a:xfrm>
            <a:off x="5945075" y="3092852"/>
            <a:ext cx="393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t>p</a:t>
            </a:r>
            <a:r>
              <a:rPr lang="en-US" altLang="en-US" i="1" baseline="-25000"/>
              <a:t>i</a:t>
            </a:r>
          </a:p>
        </p:txBody>
      </p:sp>
      <p:sp>
        <p:nvSpPr>
          <p:cNvPr id="80" name="Text Box 22"/>
          <p:cNvSpPr txBox="1">
            <a:spLocks noChangeArrowheads="1"/>
          </p:cNvSpPr>
          <p:nvPr/>
        </p:nvSpPr>
        <p:spPr bwMode="auto">
          <a:xfrm>
            <a:off x="6656275" y="3689752"/>
            <a:ext cx="393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t>p</a:t>
            </a:r>
            <a:r>
              <a:rPr lang="en-US" altLang="en-US" i="1" baseline="-25000"/>
              <a:t>j</a:t>
            </a:r>
          </a:p>
        </p:txBody>
      </p:sp>
      <p:sp>
        <p:nvSpPr>
          <p:cNvPr id="81" name="Text Box 23"/>
          <p:cNvSpPr txBox="1">
            <a:spLocks noChangeArrowheads="1"/>
          </p:cNvSpPr>
          <p:nvPr/>
        </p:nvSpPr>
        <p:spPr bwMode="auto">
          <a:xfrm>
            <a:off x="7811975" y="3346852"/>
            <a:ext cx="4270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t>p</a:t>
            </a:r>
            <a:r>
              <a:rPr lang="en-US" altLang="en-US" i="1" baseline="-25000"/>
              <a:t>k</a:t>
            </a:r>
          </a:p>
        </p:txBody>
      </p:sp>
      <p:sp>
        <p:nvSpPr>
          <p:cNvPr id="82" name="Text Box 24"/>
          <p:cNvSpPr txBox="1">
            <a:spLocks noChangeArrowheads="1"/>
          </p:cNvSpPr>
          <p:nvPr/>
        </p:nvSpPr>
        <p:spPr bwMode="auto">
          <a:xfrm>
            <a:off x="9043875" y="3257952"/>
            <a:ext cx="393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t>p</a:t>
            </a:r>
            <a:r>
              <a:rPr lang="en-US" altLang="en-US" i="1" baseline="-25000"/>
              <a:t>l</a:t>
            </a:r>
          </a:p>
        </p:txBody>
      </p:sp>
      <p:sp>
        <p:nvSpPr>
          <p:cNvPr id="83" name="Line 25"/>
          <p:cNvSpPr>
            <a:spLocks noChangeShapeType="1"/>
          </p:cNvSpPr>
          <p:nvPr/>
        </p:nvSpPr>
        <p:spPr bwMode="auto">
          <a:xfrm>
            <a:off x="5770450" y="4943877"/>
            <a:ext cx="4013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 name="Line 26"/>
          <p:cNvSpPr>
            <a:spLocks noChangeShapeType="1"/>
          </p:cNvSpPr>
          <p:nvPr/>
        </p:nvSpPr>
        <p:spPr bwMode="auto">
          <a:xfrm>
            <a:off x="5910150" y="4981977"/>
            <a:ext cx="0" cy="355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 name="Line 27"/>
          <p:cNvSpPr>
            <a:spLocks noChangeShapeType="1"/>
          </p:cNvSpPr>
          <p:nvPr/>
        </p:nvSpPr>
        <p:spPr bwMode="auto">
          <a:xfrm>
            <a:off x="9567750" y="4969277"/>
            <a:ext cx="0" cy="355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 name="Text Box 28"/>
          <p:cNvSpPr txBox="1">
            <a:spLocks noChangeArrowheads="1"/>
          </p:cNvSpPr>
          <p:nvPr/>
        </p:nvSpPr>
        <p:spPr bwMode="auto">
          <a:xfrm>
            <a:off x="9704275" y="4642252"/>
            <a:ext cx="268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t>l</a:t>
            </a:r>
          </a:p>
        </p:txBody>
      </p:sp>
      <p:sp>
        <p:nvSpPr>
          <p:cNvPr id="87" name="Freeform 29"/>
          <p:cNvSpPr>
            <a:spLocks/>
          </p:cNvSpPr>
          <p:nvPr/>
        </p:nvSpPr>
        <p:spPr bwMode="auto">
          <a:xfrm>
            <a:off x="5745050" y="4232677"/>
            <a:ext cx="1028700" cy="115888"/>
          </a:xfrm>
          <a:custGeom>
            <a:avLst/>
            <a:gdLst>
              <a:gd name="T0" fmla="*/ 0 w 696"/>
              <a:gd name="T1" fmla="*/ 0 h 140"/>
              <a:gd name="T2" fmla="*/ 567559 w 696"/>
              <a:gd name="T3" fmla="*/ 112577 h 140"/>
              <a:gd name="T4" fmla="*/ 1028700 w 696"/>
              <a:gd name="T5" fmla="*/ 19867 h 140"/>
              <a:gd name="T6" fmla="*/ 0 60000 65536"/>
              <a:gd name="T7" fmla="*/ 0 60000 65536"/>
              <a:gd name="T8" fmla="*/ 0 60000 65536"/>
            </a:gdLst>
            <a:ahLst/>
            <a:cxnLst>
              <a:cxn ang="T6">
                <a:pos x="T0" y="T1"/>
              </a:cxn>
              <a:cxn ang="T7">
                <a:pos x="T2" y="T3"/>
              </a:cxn>
              <a:cxn ang="T8">
                <a:pos x="T4" y="T5"/>
              </a:cxn>
            </a:cxnLst>
            <a:rect l="0" t="0" r="r" b="b"/>
            <a:pathLst>
              <a:path w="696" h="140">
                <a:moveTo>
                  <a:pt x="0" y="0"/>
                </a:moveTo>
                <a:cubicBezTo>
                  <a:pt x="134" y="66"/>
                  <a:pt x="268" y="132"/>
                  <a:pt x="384" y="136"/>
                </a:cubicBezTo>
                <a:cubicBezTo>
                  <a:pt x="500" y="140"/>
                  <a:pt x="598" y="82"/>
                  <a:pt x="696" y="24"/>
                </a:cubicBezTo>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 name="Freeform 30"/>
          <p:cNvSpPr>
            <a:spLocks/>
          </p:cNvSpPr>
          <p:nvPr/>
        </p:nvSpPr>
        <p:spPr bwMode="auto">
          <a:xfrm>
            <a:off x="6735650" y="4194577"/>
            <a:ext cx="838200" cy="360363"/>
          </a:xfrm>
          <a:custGeom>
            <a:avLst/>
            <a:gdLst>
              <a:gd name="T0" fmla="*/ 0 w 376"/>
              <a:gd name="T1" fmla="*/ 70315 h 41"/>
              <a:gd name="T2" fmla="*/ 410183 w 376"/>
              <a:gd name="T3" fmla="*/ 351574 h 41"/>
              <a:gd name="T4" fmla="*/ 838200 w 376"/>
              <a:gd name="T5" fmla="*/ 0 h 41"/>
              <a:gd name="T6" fmla="*/ 0 60000 65536"/>
              <a:gd name="T7" fmla="*/ 0 60000 65536"/>
              <a:gd name="T8" fmla="*/ 0 60000 65536"/>
            </a:gdLst>
            <a:ahLst/>
            <a:cxnLst>
              <a:cxn ang="T6">
                <a:pos x="T0" y="T1"/>
              </a:cxn>
              <a:cxn ang="T7">
                <a:pos x="T2" y="T3"/>
              </a:cxn>
              <a:cxn ang="T8">
                <a:pos x="T4" y="T5"/>
              </a:cxn>
            </a:cxnLst>
            <a:rect l="0" t="0" r="r" b="b"/>
            <a:pathLst>
              <a:path w="376" h="41">
                <a:moveTo>
                  <a:pt x="0" y="8"/>
                </a:moveTo>
                <a:cubicBezTo>
                  <a:pt x="60" y="24"/>
                  <a:pt x="121" y="41"/>
                  <a:pt x="184" y="40"/>
                </a:cubicBezTo>
                <a:cubicBezTo>
                  <a:pt x="247" y="39"/>
                  <a:pt x="311" y="19"/>
                  <a:pt x="376" y="0"/>
                </a:cubicBezTo>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 name="Freeform 31"/>
          <p:cNvSpPr>
            <a:spLocks/>
          </p:cNvSpPr>
          <p:nvPr/>
        </p:nvSpPr>
        <p:spPr bwMode="auto">
          <a:xfrm>
            <a:off x="7561150" y="4219977"/>
            <a:ext cx="1104900" cy="228600"/>
          </a:xfrm>
          <a:custGeom>
            <a:avLst/>
            <a:gdLst>
              <a:gd name="T0" fmla="*/ 0 w 720"/>
              <a:gd name="T1" fmla="*/ 0 h 216"/>
              <a:gd name="T2" fmla="*/ 552450 w 720"/>
              <a:gd name="T3" fmla="*/ 220133 h 216"/>
              <a:gd name="T4" fmla="*/ 1055793 w 720"/>
              <a:gd name="T5" fmla="*/ 50800 h 216"/>
              <a:gd name="T6" fmla="*/ 847090 w 720"/>
              <a:gd name="T7" fmla="*/ 152400 h 2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0" h="216">
                <a:moveTo>
                  <a:pt x="0" y="0"/>
                </a:moveTo>
                <a:cubicBezTo>
                  <a:pt x="122" y="100"/>
                  <a:pt x="245" y="200"/>
                  <a:pt x="360" y="208"/>
                </a:cubicBezTo>
                <a:cubicBezTo>
                  <a:pt x="475" y="216"/>
                  <a:pt x="656" y="59"/>
                  <a:pt x="688" y="48"/>
                </a:cubicBezTo>
                <a:cubicBezTo>
                  <a:pt x="720" y="37"/>
                  <a:pt x="636" y="90"/>
                  <a:pt x="552" y="144"/>
                </a:cubicBezTo>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 name="Text Box 32"/>
          <p:cNvSpPr txBox="1">
            <a:spLocks noChangeArrowheads="1"/>
          </p:cNvSpPr>
          <p:nvPr/>
        </p:nvSpPr>
        <p:spPr bwMode="auto">
          <a:xfrm>
            <a:off x="9132775" y="4362852"/>
            <a:ext cx="48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t>p</a:t>
            </a:r>
            <a:r>
              <a:rPr lang="en-US" altLang="en-US" i="1" baseline="-25000"/>
              <a:t>m</a:t>
            </a:r>
            <a:endParaRPr lang="en-US" altLang="en-US" i="1"/>
          </a:p>
        </p:txBody>
      </p:sp>
      <p:sp>
        <p:nvSpPr>
          <p:cNvPr id="91" name="Freeform 33"/>
          <p:cNvSpPr>
            <a:spLocks/>
          </p:cNvSpPr>
          <p:nvPr/>
        </p:nvSpPr>
        <p:spPr bwMode="auto">
          <a:xfrm>
            <a:off x="8653350" y="4245377"/>
            <a:ext cx="558800" cy="636588"/>
          </a:xfrm>
          <a:custGeom>
            <a:avLst/>
            <a:gdLst>
              <a:gd name="T0" fmla="*/ 0 w 184"/>
              <a:gd name="T1" fmla="*/ 10085 h 505"/>
              <a:gd name="T2" fmla="*/ 291548 w 184"/>
              <a:gd name="T3" fmla="*/ 635327 h 505"/>
              <a:gd name="T4" fmla="*/ 558800 w 184"/>
              <a:gd name="T5" fmla="*/ 0 h 505"/>
              <a:gd name="T6" fmla="*/ 0 60000 65536"/>
              <a:gd name="T7" fmla="*/ 0 60000 65536"/>
              <a:gd name="T8" fmla="*/ 0 60000 65536"/>
            </a:gdLst>
            <a:ahLst/>
            <a:cxnLst>
              <a:cxn ang="T6">
                <a:pos x="T0" y="T1"/>
              </a:cxn>
              <a:cxn ang="T7">
                <a:pos x="T2" y="T3"/>
              </a:cxn>
              <a:cxn ang="T8">
                <a:pos x="T4" y="T5"/>
              </a:cxn>
            </a:cxnLst>
            <a:rect l="0" t="0" r="r" b="b"/>
            <a:pathLst>
              <a:path w="184" h="505">
                <a:moveTo>
                  <a:pt x="0" y="8"/>
                </a:moveTo>
                <a:cubicBezTo>
                  <a:pt x="32" y="256"/>
                  <a:pt x="65" y="505"/>
                  <a:pt x="96" y="504"/>
                </a:cubicBezTo>
                <a:cubicBezTo>
                  <a:pt x="127" y="503"/>
                  <a:pt x="155" y="251"/>
                  <a:pt x="184" y="0"/>
                </a:cubicBezTo>
              </a:path>
            </a:pathLst>
          </a:custGeom>
          <a:noFill/>
          <a:ln w="381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 name="Freeform 34"/>
          <p:cNvSpPr>
            <a:spLocks/>
          </p:cNvSpPr>
          <p:nvPr/>
        </p:nvSpPr>
        <p:spPr bwMode="auto">
          <a:xfrm>
            <a:off x="9174050" y="4029477"/>
            <a:ext cx="749300" cy="228600"/>
          </a:xfrm>
          <a:custGeom>
            <a:avLst/>
            <a:gdLst>
              <a:gd name="T0" fmla="*/ 0 w 472"/>
              <a:gd name="T1" fmla="*/ 228600 h 256"/>
              <a:gd name="T2" fmla="*/ 406400 w 472"/>
              <a:gd name="T3" fmla="*/ 135731 h 256"/>
              <a:gd name="T4" fmla="*/ 749300 w 472"/>
              <a:gd name="T5" fmla="*/ 0 h 256"/>
              <a:gd name="T6" fmla="*/ 0 60000 65536"/>
              <a:gd name="T7" fmla="*/ 0 60000 65536"/>
              <a:gd name="T8" fmla="*/ 0 60000 65536"/>
            </a:gdLst>
            <a:ahLst/>
            <a:cxnLst>
              <a:cxn ang="T6">
                <a:pos x="T0" y="T1"/>
              </a:cxn>
              <a:cxn ang="T7">
                <a:pos x="T2" y="T3"/>
              </a:cxn>
              <a:cxn ang="T8">
                <a:pos x="T4" y="T5"/>
              </a:cxn>
            </a:cxnLst>
            <a:rect l="0" t="0" r="r" b="b"/>
            <a:pathLst>
              <a:path w="472" h="256">
                <a:moveTo>
                  <a:pt x="0" y="256"/>
                </a:moveTo>
                <a:cubicBezTo>
                  <a:pt x="88" y="225"/>
                  <a:pt x="177" y="195"/>
                  <a:pt x="256" y="152"/>
                </a:cubicBezTo>
                <a:cubicBezTo>
                  <a:pt x="335" y="109"/>
                  <a:pt x="437" y="25"/>
                  <a:pt x="472" y="0"/>
                </a:cubicBezTo>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 name="Oval 35"/>
          <p:cNvSpPr>
            <a:spLocks noChangeArrowheads="1"/>
          </p:cNvSpPr>
          <p:nvPr/>
        </p:nvSpPr>
        <p:spPr bwMode="auto">
          <a:xfrm>
            <a:off x="4081350" y="3305577"/>
            <a:ext cx="406400" cy="406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94" name="Rectangle 36"/>
          <p:cNvSpPr>
            <a:spLocks noChangeArrowheads="1"/>
          </p:cNvSpPr>
          <p:nvPr/>
        </p:nvSpPr>
        <p:spPr bwMode="auto">
          <a:xfrm>
            <a:off x="3662250" y="4613677"/>
            <a:ext cx="431800" cy="431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i="1"/>
              <a:t>p</a:t>
            </a:r>
            <a:r>
              <a:rPr lang="en-US" altLang="en-US" i="1" baseline="-25000"/>
              <a:t>m</a:t>
            </a:r>
          </a:p>
        </p:txBody>
      </p:sp>
      <p:sp>
        <p:nvSpPr>
          <p:cNvPr id="95" name="Rectangle 37"/>
          <p:cNvSpPr>
            <a:spLocks noChangeArrowheads="1"/>
          </p:cNvSpPr>
          <p:nvPr/>
        </p:nvSpPr>
        <p:spPr bwMode="auto">
          <a:xfrm>
            <a:off x="4513150" y="4588277"/>
            <a:ext cx="431800" cy="431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i="1"/>
              <a:t>p</a:t>
            </a:r>
            <a:r>
              <a:rPr lang="en-US" altLang="en-US" i="1" baseline="-25000"/>
              <a:t>l</a:t>
            </a:r>
          </a:p>
        </p:txBody>
      </p:sp>
      <p:sp>
        <p:nvSpPr>
          <p:cNvPr id="96" name="Text Box 38"/>
          <p:cNvSpPr txBox="1">
            <a:spLocks noChangeArrowheads="1"/>
          </p:cNvSpPr>
          <p:nvPr/>
        </p:nvSpPr>
        <p:spPr bwMode="auto">
          <a:xfrm>
            <a:off x="4382975" y="3016652"/>
            <a:ext cx="1263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t>&lt; </a:t>
            </a:r>
            <a:r>
              <a:rPr lang="en-US" altLang="en-US" i="1"/>
              <a:t>p</a:t>
            </a:r>
            <a:r>
              <a:rPr lang="en-US" altLang="en-US" i="1" baseline="-25000"/>
              <a:t>m</a:t>
            </a:r>
            <a:r>
              <a:rPr lang="en-US" altLang="en-US"/>
              <a:t>, </a:t>
            </a:r>
            <a:r>
              <a:rPr lang="en-US" altLang="en-US" i="1"/>
              <a:t>p</a:t>
            </a:r>
            <a:r>
              <a:rPr lang="en-US" altLang="en-US" i="1" baseline="-25000"/>
              <a:t>l</a:t>
            </a:r>
            <a:r>
              <a:rPr lang="en-US" altLang="en-US"/>
              <a:t>&gt;</a:t>
            </a:r>
          </a:p>
        </p:txBody>
      </p:sp>
      <p:cxnSp>
        <p:nvCxnSpPr>
          <p:cNvPr id="97" name="AutoShape 39"/>
          <p:cNvCxnSpPr>
            <a:cxnSpLocks noChangeShapeType="1"/>
            <a:stCxn id="93" idx="3"/>
            <a:endCxn id="94" idx="0"/>
          </p:cNvCxnSpPr>
          <p:nvPr/>
        </p:nvCxnSpPr>
        <p:spPr bwMode="auto">
          <a:xfrm flipH="1">
            <a:off x="3878150" y="3653240"/>
            <a:ext cx="261938" cy="96043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AutoShape 40"/>
          <p:cNvCxnSpPr>
            <a:cxnSpLocks noChangeShapeType="1"/>
            <a:stCxn id="93" idx="5"/>
            <a:endCxn id="95" idx="0"/>
          </p:cNvCxnSpPr>
          <p:nvPr/>
        </p:nvCxnSpPr>
        <p:spPr bwMode="auto">
          <a:xfrm>
            <a:off x="4429013" y="3653240"/>
            <a:ext cx="300037" cy="93503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AutoShape 41"/>
          <p:cNvCxnSpPr>
            <a:cxnSpLocks noChangeShapeType="1"/>
            <a:stCxn id="100" idx="5"/>
            <a:endCxn id="93" idx="0"/>
          </p:cNvCxnSpPr>
          <p:nvPr/>
        </p:nvCxnSpPr>
        <p:spPr bwMode="auto">
          <a:xfrm>
            <a:off x="4035313" y="2853140"/>
            <a:ext cx="249237" cy="45243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0" name="Oval 44"/>
          <p:cNvSpPr>
            <a:spLocks noChangeArrowheads="1"/>
          </p:cNvSpPr>
          <p:nvPr/>
        </p:nvSpPr>
        <p:spPr bwMode="auto">
          <a:xfrm>
            <a:off x="3687650" y="2505477"/>
            <a:ext cx="406400" cy="406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cxnSp>
        <p:nvCxnSpPr>
          <p:cNvPr id="101" name="AutoShape 45"/>
          <p:cNvCxnSpPr>
            <a:cxnSpLocks noChangeShapeType="1"/>
            <a:stCxn id="100" idx="3"/>
            <a:endCxn id="69" idx="0"/>
          </p:cNvCxnSpPr>
          <p:nvPr/>
        </p:nvCxnSpPr>
        <p:spPr bwMode="auto">
          <a:xfrm flipH="1">
            <a:off x="3509850" y="2853140"/>
            <a:ext cx="236538" cy="40163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 name="Text Box 46"/>
          <p:cNvSpPr txBox="1">
            <a:spLocks noChangeArrowheads="1"/>
          </p:cNvSpPr>
          <p:nvPr/>
        </p:nvSpPr>
        <p:spPr bwMode="auto">
          <a:xfrm>
            <a:off x="4103575" y="2495952"/>
            <a:ext cx="12969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t>&lt; </a:t>
            </a:r>
            <a:r>
              <a:rPr lang="en-US" altLang="en-US" i="1"/>
              <a:t>p</a:t>
            </a:r>
            <a:r>
              <a:rPr lang="en-US" altLang="en-US" i="1" baseline="-25000"/>
              <a:t>k</a:t>
            </a:r>
            <a:r>
              <a:rPr lang="en-US" altLang="en-US"/>
              <a:t>, </a:t>
            </a:r>
            <a:r>
              <a:rPr lang="en-US" altLang="en-US" i="1"/>
              <a:t>p</a:t>
            </a:r>
            <a:r>
              <a:rPr lang="en-US" altLang="en-US" i="1" baseline="-25000"/>
              <a:t>m</a:t>
            </a:r>
            <a:r>
              <a:rPr lang="en-US" altLang="en-US"/>
              <a:t>&gt;</a:t>
            </a:r>
          </a:p>
        </p:txBody>
      </p:sp>
      <p:sp>
        <p:nvSpPr>
          <p:cNvPr id="125" name="Text Box 47"/>
          <p:cNvSpPr txBox="1">
            <a:spLocks noChangeArrowheads="1"/>
          </p:cNvSpPr>
          <p:nvPr/>
        </p:nvSpPr>
        <p:spPr bwMode="auto">
          <a:xfrm>
            <a:off x="6580075" y="1429152"/>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s-ES" altLang="en-US"/>
          </a:p>
        </p:txBody>
      </p:sp>
      <p:sp>
        <p:nvSpPr>
          <p:cNvPr id="126" name="Text Box 48"/>
          <p:cNvSpPr txBox="1">
            <a:spLocks noChangeArrowheads="1"/>
          </p:cNvSpPr>
          <p:nvPr/>
        </p:nvSpPr>
        <p:spPr bwMode="auto">
          <a:xfrm>
            <a:off x="6592775" y="1378352"/>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s-ES" altLang="en-US"/>
          </a:p>
        </p:txBody>
      </p:sp>
      <p:sp>
        <p:nvSpPr>
          <p:cNvPr id="127" name="AutoShape 50"/>
          <p:cNvSpPr>
            <a:spLocks noChangeArrowheads="1"/>
          </p:cNvSpPr>
          <p:nvPr/>
        </p:nvSpPr>
        <p:spPr bwMode="auto">
          <a:xfrm>
            <a:off x="6532450" y="1781577"/>
            <a:ext cx="2565400" cy="787400"/>
          </a:xfrm>
          <a:prstGeom prst="roundRect">
            <a:avLst>
              <a:gd name="adj" fmla="val 16667"/>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a:t>New Half Edge Record</a:t>
            </a:r>
          </a:p>
          <a:p>
            <a:pPr eaLnBrk="1" hangingPunct="1"/>
            <a:r>
              <a:rPr lang="en-US" altLang="en-US" sz="2000"/>
              <a:t>Endpoints.add(x, y)</a:t>
            </a:r>
          </a:p>
        </p:txBody>
      </p:sp>
      <p:sp>
        <p:nvSpPr>
          <p:cNvPr id="128" name="Line 51"/>
          <p:cNvSpPr>
            <a:spLocks noChangeShapeType="1"/>
          </p:cNvSpPr>
          <p:nvPr/>
        </p:nvSpPr>
        <p:spPr bwMode="auto">
          <a:xfrm flipV="1">
            <a:off x="3954350" y="2124477"/>
            <a:ext cx="2514600" cy="5842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9" name="Line 52"/>
          <p:cNvSpPr>
            <a:spLocks noChangeShapeType="1"/>
          </p:cNvSpPr>
          <p:nvPr/>
        </p:nvSpPr>
        <p:spPr bwMode="auto">
          <a:xfrm flipH="1" flipV="1">
            <a:off x="8272350" y="2429277"/>
            <a:ext cx="381000" cy="18542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 name="Text Box 54"/>
          <p:cNvSpPr txBox="1">
            <a:spLocks noChangeArrowheads="1"/>
          </p:cNvSpPr>
          <p:nvPr/>
        </p:nvSpPr>
        <p:spPr bwMode="auto">
          <a:xfrm>
            <a:off x="4217875" y="5747152"/>
            <a:ext cx="46926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rgbClr val="FF0000"/>
                </a:solidFill>
              </a:rPr>
              <a:t>A new edge is traced out by the new </a:t>
            </a:r>
            <a:br>
              <a:rPr lang="en-US" altLang="en-US">
                <a:solidFill>
                  <a:srgbClr val="FF0000"/>
                </a:solidFill>
              </a:rPr>
            </a:br>
            <a:r>
              <a:rPr lang="en-US" altLang="en-US">
                <a:solidFill>
                  <a:srgbClr val="FF0000"/>
                </a:solidFill>
              </a:rPr>
              <a:t>break point &lt; </a:t>
            </a:r>
            <a:r>
              <a:rPr lang="en-US" altLang="en-US" i="1">
                <a:solidFill>
                  <a:srgbClr val="FF0000"/>
                </a:solidFill>
              </a:rPr>
              <a:t>p</a:t>
            </a:r>
            <a:r>
              <a:rPr lang="en-US" altLang="en-US" i="1" baseline="-25000">
                <a:solidFill>
                  <a:srgbClr val="FF0000"/>
                </a:solidFill>
              </a:rPr>
              <a:t>k</a:t>
            </a:r>
            <a:r>
              <a:rPr lang="en-US" altLang="en-US">
                <a:solidFill>
                  <a:srgbClr val="FF0000"/>
                </a:solidFill>
              </a:rPr>
              <a:t>, </a:t>
            </a:r>
            <a:r>
              <a:rPr lang="en-US" altLang="en-US" i="1">
                <a:solidFill>
                  <a:srgbClr val="FF0000"/>
                </a:solidFill>
              </a:rPr>
              <a:t>p</a:t>
            </a:r>
            <a:r>
              <a:rPr lang="en-US" altLang="en-US" i="1" baseline="-25000">
                <a:solidFill>
                  <a:srgbClr val="FF0000"/>
                </a:solidFill>
              </a:rPr>
              <a:t>m</a:t>
            </a:r>
            <a:r>
              <a:rPr lang="en-US" altLang="en-US">
                <a:solidFill>
                  <a:srgbClr val="FF0000"/>
                </a:solidFill>
              </a:rPr>
              <a:t>&gt;</a:t>
            </a:r>
          </a:p>
        </p:txBody>
      </p:sp>
      <p:cxnSp>
        <p:nvCxnSpPr>
          <p:cNvPr id="131" name="AutoShape 55"/>
          <p:cNvCxnSpPr>
            <a:cxnSpLocks noChangeShapeType="1"/>
          </p:cNvCxnSpPr>
          <p:nvPr/>
        </p:nvCxnSpPr>
        <p:spPr bwMode="auto">
          <a:xfrm rot="16200000">
            <a:off x="6895987" y="4599390"/>
            <a:ext cx="1069975" cy="1200150"/>
          </a:xfrm>
          <a:prstGeom prst="curvedConnector2">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2" name="Line 56"/>
          <p:cNvSpPr>
            <a:spLocks noChangeShapeType="1"/>
          </p:cNvSpPr>
          <p:nvPr/>
        </p:nvSpPr>
        <p:spPr bwMode="auto">
          <a:xfrm flipH="1">
            <a:off x="7789750" y="4270777"/>
            <a:ext cx="863600" cy="914400"/>
          </a:xfrm>
          <a:prstGeom prst="line">
            <a:avLst/>
          </a:prstGeom>
          <a:noFill/>
          <a:ln w="254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 name="Rectangle 132"/>
          <p:cNvSpPr/>
          <p:nvPr/>
        </p:nvSpPr>
        <p:spPr>
          <a:xfrm>
            <a:off x="7604840" y="6424066"/>
            <a:ext cx="4585505" cy="433934"/>
          </a:xfrm>
          <a:prstGeom prst="rect">
            <a:avLst/>
          </a:prstGeom>
          <a:no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a:t>Slide adapted from Allen </a:t>
            </a:r>
            <a:r>
              <a:rPr lang="en-US" sz="1600" dirty="0" err="1"/>
              <a:t>Miu</a:t>
            </a:r>
            <a:r>
              <a:rPr lang="en-US" sz="1600" dirty="0"/>
              <a:t> CSAIL MIT</a:t>
            </a:r>
          </a:p>
        </p:txBody>
      </p:sp>
    </p:spTree>
    <p:extLst>
      <p:ext uri="{BB962C8B-B14F-4D97-AF65-F5344CB8AC3E}">
        <p14:creationId xmlns:p14="http://schemas.microsoft.com/office/powerpoint/2010/main" val="2743539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51152" y="1"/>
            <a:ext cx="11364837" cy="755780"/>
          </a:xfrm>
        </p:spPr>
        <p:txBody>
          <a:bodyPr>
            <a:normAutofit/>
          </a:bodyPr>
          <a:lstStyle/>
          <a:p>
            <a:r>
              <a:rPr lang="en-US" altLang="en-US" sz="3600" dirty="0"/>
              <a:t>Handling Circle Events: Check new triplets </a:t>
            </a:r>
            <a:endParaRPr lang="en-US" sz="3600" dirty="0"/>
          </a:p>
        </p:txBody>
      </p:sp>
      <p:sp>
        <p:nvSpPr>
          <p:cNvPr id="125" name="Text Box 47"/>
          <p:cNvSpPr txBox="1">
            <a:spLocks noChangeArrowheads="1"/>
          </p:cNvSpPr>
          <p:nvPr/>
        </p:nvSpPr>
        <p:spPr bwMode="auto">
          <a:xfrm>
            <a:off x="6580075" y="1429152"/>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s-ES" altLang="en-US"/>
          </a:p>
        </p:txBody>
      </p:sp>
      <p:sp>
        <p:nvSpPr>
          <p:cNvPr id="126" name="Text Box 48"/>
          <p:cNvSpPr txBox="1">
            <a:spLocks noChangeArrowheads="1"/>
          </p:cNvSpPr>
          <p:nvPr/>
        </p:nvSpPr>
        <p:spPr bwMode="auto">
          <a:xfrm>
            <a:off x="6592775" y="1378352"/>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s-ES" altLang="en-US"/>
          </a:p>
        </p:txBody>
      </p:sp>
      <p:sp>
        <p:nvSpPr>
          <p:cNvPr id="133" name="Rectangle 132"/>
          <p:cNvSpPr/>
          <p:nvPr/>
        </p:nvSpPr>
        <p:spPr>
          <a:xfrm>
            <a:off x="7604840" y="6424066"/>
            <a:ext cx="4585505" cy="433934"/>
          </a:xfrm>
          <a:prstGeom prst="rect">
            <a:avLst/>
          </a:prstGeom>
          <a:no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a:t>Slide adapted from Allen </a:t>
            </a:r>
            <a:r>
              <a:rPr lang="en-US" sz="1600" dirty="0" err="1"/>
              <a:t>Miu</a:t>
            </a:r>
            <a:r>
              <a:rPr lang="en-US" sz="1600" dirty="0"/>
              <a:t> CSAIL MIT</a:t>
            </a:r>
          </a:p>
        </p:txBody>
      </p:sp>
      <p:sp>
        <p:nvSpPr>
          <p:cNvPr id="52" name="Oval 1027"/>
          <p:cNvSpPr>
            <a:spLocks noChangeArrowheads="1"/>
          </p:cNvSpPr>
          <p:nvPr/>
        </p:nvSpPr>
        <p:spPr bwMode="auto">
          <a:xfrm>
            <a:off x="2939245" y="1190580"/>
            <a:ext cx="406400" cy="406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3" name="Oval 1028"/>
          <p:cNvSpPr>
            <a:spLocks noChangeArrowheads="1"/>
          </p:cNvSpPr>
          <p:nvPr/>
        </p:nvSpPr>
        <p:spPr bwMode="auto">
          <a:xfrm>
            <a:off x="2088345" y="1977980"/>
            <a:ext cx="406400" cy="406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cxnSp>
        <p:nvCxnSpPr>
          <p:cNvPr id="54" name="AutoShape 1029"/>
          <p:cNvCxnSpPr>
            <a:cxnSpLocks noChangeShapeType="1"/>
            <a:stCxn id="52" idx="3"/>
            <a:endCxn id="53" idx="7"/>
          </p:cNvCxnSpPr>
          <p:nvPr/>
        </p:nvCxnSpPr>
        <p:spPr bwMode="auto">
          <a:xfrm flipH="1">
            <a:off x="2436008" y="1538243"/>
            <a:ext cx="561975" cy="4984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AutoShape 1030"/>
          <p:cNvCxnSpPr>
            <a:cxnSpLocks noChangeShapeType="1"/>
            <a:stCxn id="52" idx="5"/>
          </p:cNvCxnSpPr>
          <p:nvPr/>
        </p:nvCxnSpPr>
        <p:spPr bwMode="auto">
          <a:xfrm>
            <a:off x="3286908" y="1538243"/>
            <a:ext cx="549275" cy="485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6" name="Rectangle 1031"/>
          <p:cNvSpPr>
            <a:spLocks noChangeArrowheads="1"/>
          </p:cNvSpPr>
          <p:nvPr/>
        </p:nvSpPr>
        <p:spPr bwMode="auto">
          <a:xfrm>
            <a:off x="1669245" y="2765380"/>
            <a:ext cx="431800" cy="431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i="1"/>
              <a:t>p</a:t>
            </a:r>
            <a:r>
              <a:rPr lang="en-US" altLang="en-US" i="1" baseline="-25000"/>
              <a:t>i</a:t>
            </a:r>
          </a:p>
        </p:txBody>
      </p:sp>
      <p:sp>
        <p:nvSpPr>
          <p:cNvPr id="57" name="Rectangle 1032"/>
          <p:cNvSpPr>
            <a:spLocks noChangeArrowheads="1"/>
          </p:cNvSpPr>
          <p:nvPr/>
        </p:nvSpPr>
        <p:spPr bwMode="auto">
          <a:xfrm>
            <a:off x="2520145" y="2752680"/>
            <a:ext cx="431800" cy="431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i="1"/>
              <a:t>p</a:t>
            </a:r>
            <a:r>
              <a:rPr lang="en-US" altLang="en-US" i="1" baseline="-25000"/>
              <a:t>j</a:t>
            </a:r>
          </a:p>
        </p:txBody>
      </p:sp>
      <p:sp>
        <p:nvSpPr>
          <p:cNvPr id="58" name="Rectangle 1033"/>
          <p:cNvSpPr>
            <a:spLocks noChangeArrowheads="1"/>
          </p:cNvSpPr>
          <p:nvPr/>
        </p:nvSpPr>
        <p:spPr bwMode="auto">
          <a:xfrm>
            <a:off x="3358345" y="2765380"/>
            <a:ext cx="431800" cy="431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i="1"/>
              <a:t>p</a:t>
            </a:r>
            <a:r>
              <a:rPr lang="en-US" altLang="en-US" i="1" baseline="-25000"/>
              <a:t>k</a:t>
            </a:r>
          </a:p>
        </p:txBody>
      </p:sp>
      <p:sp>
        <p:nvSpPr>
          <p:cNvPr id="59" name="Text Box 1034"/>
          <p:cNvSpPr txBox="1">
            <a:spLocks noChangeArrowheads="1"/>
          </p:cNvSpPr>
          <p:nvPr/>
        </p:nvSpPr>
        <p:spPr bwMode="auto">
          <a:xfrm>
            <a:off x="3393270" y="1130255"/>
            <a:ext cx="1208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t>&lt; </a:t>
            </a:r>
            <a:r>
              <a:rPr lang="en-US" altLang="en-US" i="1"/>
              <a:t>p</a:t>
            </a:r>
            <a:r>
              <a:rPr lang="en-US" altLang="en-US" i="1" baseline="-25000"/>
              <a:t>j</a:t>
            </a:r>
            <a:r>
              <a:rPr lang="en-US" altLang="en-US"/>
              <a:t>, </a:t>
            </a:r>
            <a:r>
              <a:rPr lang="en-US" altLang="en-US" i="1"/>
              <a:t>p</a:t>
            </a:r>
            <a:r>
              <a:rPr lang="en-US" altLang="en-US" i="1" baseline="-25000"/>
              <a:t>k</a:t>
            </a:r>
            <a:r>
              <a:rPr lang="en-US" altLang="en-US"/>
              <a:t>&gt;</a:t>
            </a:r>
          </a:p>
        </p:txBody>
      </p:sp>
      <p:sp>
        <p:nvSpPr>
          <p:cNvPr id="60" name="Text Box 1035"/>
          <p:cNvSpPr txBox="1">
            <a:spLocks noChangeArrowheads="1"/>
          </p:cNvSpPr>
          <p:nvPr/>
        </p:nvSpPr>
        <p:spPr bwMode="auto">
          <a:xfrm>
            <a:off x="2504270" y="1993855"/>
            <a:ext cx="1174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t>&lt; </a:t>
            </a:r>
            <a:r>
              <a:rPr lang="en-US" altLang="en-US" i="1"/>
              <a:t>p</a:t>
            </a:r>
            <a:r>
              <a:rPr lang="en-US" altLang="en-US" i="1" baseline="-25000"/>
              <a:t>i</a:t>
            </a:r>
            <a:r>
              <a:rPr lang="en-US" altLang="en-US"/>
              <a:t>, </a:t>
            </a:r>
            <a:r>
              <a:rPr lang="en-US" altLang="en-US" i="1"/>
              <a:t>p</a:t>
            </a:r>
            <a:r>
              <a:rPr lang="en-US" altLang="en-US" i="1" baseline="-25000"/>
              <a:t>j</a:t>
            </a:r>
            <a:r>
              <a:rPr lang="en-US" altLang="en-US"/>
              <a:t>&gt;</a:t>
            </a:r>
          </a:p>
        </p:txBody>
      </p:sp>
      <p:cxnSp>
        <p:nvCxnSpPr>
          <p:cNvPr id="61" name="AutoShape 1036"/>
          <p:cNvCxnSpPr>
            <a:cxnSpLocks noChangeShapeType="1"/>
            <a:stCxn id="53" idx="3"/>
            <a:endCxn id="56" idx="0"/>
          </p:cNvCxnSpPr>
          <p:nvPr/>
        </p:nvCxnSpPr>
        <p:spPr bwMode="auto">
          <a:xfrm flipH="1">
            <a:off x="1885145" y="2325643"/>
            <a:ext cx="261938" cy="43973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AutoShape 1037"/>
          <p:cNvCxnSpPr>
            <a:cxnSpLocks noChangeShapeType="1"/>
            <a:stCxn id="53" idx="5"/>
            <a:endCxn id="57" idx="0"/>
          </p:cNvCxnSpPr>
          <p:nvPr/>
        </p:nvCxnSpPr>
        <p:spPr bwMode="auto">
          <a:xfrm>
            <a:off x="2436008" y="2325643"/>
            <a:ext cx="300037" cy="42703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3" name="Oval 1038"/>
          <p:cNvSpPr>
            <a:spLocks noChangeArrowheads="1"/>
          </p:cNvSpPr>
          <p:nvPr/>
        </p:nvSpPr>
        <p:spPr bwMode="auto">
          <a:xfrm>
            <a:off x="8946345" y="4213180"/>
            <a:ext cx="152400" cy="1651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04" name="Oval 1039"/>
          <p:cNvSpPr>
            <a:spLocks noChangeArrowheads="1"/>
          </p:cNvSpPr>
          <p:nvPr/>
        </p:nvSpPr>
        <p:spPr bwMode="auto">
          <a:xfrm>
            <a:off x="8031945" y="3413080"/>
            <a:ext cx="152400" cy="1651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05" name="Oval 1040"/>
          <p:cNvSpPr>
            <a:spLocks noChangeArrowheads="1"/>
          </p:cNvSpPr>
          <p:nvPr/>
        </p:nvSpPr>
        <p:spPr bwMode="auto">
          <a:xfrm>
            <a:off x="8895545" y="3095580"/>
            <a:ext cx="152400" cy="1651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06" name="Oval 1042"/>
          <p:cNvSpPr>
            <a:spLocks noChangeArrowheads="1"/>
          </p:cNvSpPr>
          <p:nvPr/>
        </p:nvSpPr>
        <p:spPr bwMode="auto">
          <a:xfrm>
            <a:off x="7142945" y="3540080"/>
            <a:ext cx="152400" cy="1651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07" name="Oval 1044"/>
          <p:cNvSpPr>
            <a:spLocks noChangeArrowheads="1"/>
          </p:cNvSpPr>
          <p:nvPr/>
        </p:nvSpPr>
        <p:spPr bwMode="auto">
          <a:xfrm>
            <a:off x="6253945" y="3032080"/>
            <a:ext cx="152400" cy="1651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08" name="Text Box 1045"/>
          <p:cNvSpPr txBox="1">
            <a:spLocks noChangeArrowheads="1"/>
          </p:cNvSpPr>
          <p:nvPr/>
        </p:nvSpPr>
        <p:spPr bwMode="auto">
          <a:xfrm>
            <a:off x="6009470" y="2603455"/>
            <a:ext cx="393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t>p</a:t>
            </a:r>
            <a:r>
              <a:rPr lang="en-US" altLang="en-US" i="1" baseline="-25000"/>
              <a:t>i</a:t>
            </a:r>
          </a:p>
        </p:txBody>
      </p:sp>
      <p:sp>
        <p:nvSpPr>
          <p:cNvPr id="109" name="Text Box 1046"/>
          <p:cNvSpPr txBox="1">
            <a:spLocks noChangeArrowheads="1"/>
          </p:cNvSpPr>
          <p:nvPr/>
        </p:nvSpPr>
        <p:spPr bwMode="auto">
          <a:xfrm>
            <a:off x="6720670" y="3200355"/>
            <a:ext cx="393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t>p</a:t>
            </a:r>
            <a:r>
              <a:rPr lang="en-US" altLang="en-US" i="1" baseline="-25000"/>
              <a:t>j</a:t>
            </a:r>
          </a:p>
        </p:txBody>
      </p:sp>
      <p:sp>
        <p:nvSpPr>
          <p:cNvPr id="110" name="Text Box 1047"/>
          <p:cNvSpPr txBox="1">
            <a:spLocks noChangeArrowheads="1"/>
          </p:cNvSpPr>
          <p:nvPr/>
        </p:nvSpPr>
        <p:spPr bwMode="auto">
          <a:xfrm>
            <a:off x="7876370" y="2857455"/>
            <a:ext cx="4270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t>p</a:t>
            </a:r>
            <a:r>
              <a:rPr lang="en-US" altLang="en-US" i="1" baseline="-25000"/>
              <a:t>k</a:t>
            </a:r>
          </a:p>
        </p:txBody>
      </p:sp>
      <p:sp>
        <p:nvSpPr>
          <p:cNvPr id="111" name="Text Box 1048"/>
          <p:cNvSpPr txBox="1">
            <a:spLocks noChangeArrowheads="1"/>
          </p:cNvSpPr>
          <p:nvPr/>
        </p:nvSpPr>
        <p:spPr bwMode="auto">
          <a:xfrm>
            <a:off x="9108270" y="2768555"/>
            <a:ext cx="393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t>p</a:t>
            </a:r>
            <a:r>
              <a:rPr lang="en-US" altLang="en-US" i="1" baseline="-25000"/>
              <a:t>l</a:t>
            </a:r>
          </a:p>
        </p:txBody>
      </p:sp>
      <p:sp>
        <p:nvSpPr>
          <p:cNvPr id="112" name="Line 1049"/>
          <p:cNvSpPr>
            <a:spLocks noChangeShapeType="1"/>
          </p:cNvSpPr>
          <p:nvPr/>
        </p:nvSpPr>
        <p:spPr bwMode="auto">
          <a:xfrm>
            <a:off x="5834845" y="4454480"/>
            <a:ext cx="4013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 name="Line 1050"/>
          <p:cNvSpPr>
            <a:spLocks noChangeShapeType="1"/>
          </p:cNvSpPr>
          <p:nvPr/>
        </p:nvSpPr>
        <p:spPr bwMode="auto">
          <a:xfrm>
            <a:off x="5974545" y="4492580"/>
            <a:ext cx="0" cy="355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 name="Line 1051"/>
          <p:cNvSpPr>
            <a:spLocks noChangeShapeType="1"/>
          </p:cNvSpPr>
          <p:nvPr/>
        </p:nvSpPr>
        <p:spPr bwMode="auto">
          <a:xfrm>
            <a:off x="9632145" y="4479880"/>
            <a:ext cx="0" cy="355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 name="Text Box 1052"/>
          <p:cNvSpPr txBox="1">
            <a:spLocks noChangeArrowheads="1"/>
          </p:cNvSpPr>
          <p:nvPr/>
        </p:nvSpPr>
        <p:spPr bwMode="auto">
          <a:xfrm>
            <a:off x="9768670" y="4152855"/>
            <a:ext cx="268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t>l</a:t>
            </a:r>
          </a:p>
        </p:txBody>
      </p:sp>
      <p:sp>
        <p:nvSpPr>
          <p:cNvPr id="116" name="Freeform 1053"/>
          <p:cNvSpPr>
            <a:spLocks/>
          </p:cNvSpPr>
          <p:nvPr/>
        </p:nvSpPr>
        <p:spPr bwMode="auto">
          <a:xfrm>
            <a:off x="5809445" y="3743280"/>
            <a:ext cx="1028700" cy="115888"/>
          </a:xfrm>
          <a:custGeom>
            <a:avLst/>
            <a:gdLst>
              <a:gd name="T0" fmla="*/ 0 w 696"/>
              <a:gd name="T1" fmla="*/ 0 h 140"/>
              <a:gd name="T2" fmla="*/ 567559 w 696"/>
              <a:gd name="T3" fmla="*/ 112577 h 140"/>
              <a:gd name="T4" fmla="*/ 1028700 w 696"/>
              <a:gd name="T5" fmla="*/ 19867 h 140"/>
              <a:gd name="T6" fmla="*/ 0 60000 65536"/>
              <a:gd name="T7" fmla="*/ 0 60000 65536"/>
              <a:gd name="T8" fmla="*/ 0 60000 65536"/>
            </a:gdLst>
            <a:ahLst/>
            <a:cxnLst>
              <a:cxn ang="T6">
                <a:pos x="T0" y="T1"/>
              </a:cxn>
              <a:cxn ang="T7">
                <a:pos x="T2" y="T3"/>
              </a:cxn>
              <a:cxn ang="T8">
                <a:pos x="T4" y="T5"/>
              </a:cxn>
            </a:cxnLst>
            <a:rect l="0" t="0" r="r" b="b"/>
            <a:pathLst>
              <a:path w="696" h="140">
                <a:moveTo>
                  <a:pt x="0" y="0"/>
                </a:moveTo>
                <a:cubicBezTo>
                  <a:pt x="134" y="66"/>
                  <a:pt x="268" y="132"/>
                  <a:pt x="384" y="136"/>
                </a:cubicBezTo>
                <a:cubicBezTo>
                  <a:pt x="500" y="140"/>
                  <a:pt x="598" y="82"/>
                  <a:pt x="696" y="24"/>
                </a:cubicBezTo>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7" name="Freeform 1054"/>
          <p:cNvSpPr>
            <a:spLocks/>
          </p:cNvSpPr>
          <p:nvPr/>
        </p:nvSpPr>
        <p:spPr bwMode="auto">
          <a:xfrm>
            <a:off x="6800045" y="3705180"/>
            <a:ext cx="838200" cy="360363"/>
          </a:xfrm>
          <a:custGeom>
            <a:avLst/>
            <a:gdLst>
              <a:gd name="T0" fmla="*/ 0 w 376"/>
              <a:gd name="T1" fmla="*/ 70315 h 41"/>
              <a:gd name="T2" fmla="*/ 410183 w 376"/>
              <a:gd name="T3" fmla="*/ 351574 h 41"/>
              <a:gd name="T4" fmla="*/ 838200 w 376"/>
              <a:gd name="T5" fmla="*/ 0 h 41"/>
              <a:gd name="T6" fmla="*/ 0 60000 65536"/>
              <a:gd name="T7" fmla="*/ 0 60000 65536"/>
              <a:gd name="T8" fmla="*/ 0 60000 65536"/>
            </a:gdLst>
            <a:ahLst/>
            <a:cxnLst>
              <a:cxn ang="T6">
                <a:pos x="T0" y="T1"/>
              </a:cxn>
              <a:cxn ang="T7">
                <a:pos x="T2" y="T3"/>
              </a:cxn>
              <a:cxn ang="T8">
                <a:pos x="T4" y="T5"/>
              </a:cxn>
            </a:cxnLst>
            <a:rect l="0" t="0" r="r" b="b"/>
            <a:pathLst>
              <a:path w="376" h="41">
                <a:moveTo>
                  <a:pt x="0" y="8"/>
                </a:moveTo>
                <a:cubicBezTo>
                  <a:pt x="60" y="24"/>
                  <a:pt x="121" y="41"/>
                  <a:pt x="184" y="40"/>
                </a:cubicBezTo>
                <a:cubicBezTo>
                  <a:pt x="247" y="39"/>
                  <a:pt x="311" y="19"/>
                  <a:pt x="376" y="0"/>
                </a:cubicBezTo>
              </a:path>
            </a:pathLst>
          </a:custGeom>
          <a:noFill/>
          <a:ln w="38100">
            <a:solidFill>
              <a:srgbClr val="33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 name="Freeform 1055"/>
          <p:cNvSpPr>
            <a:spLocks/>
          </p:cNvSpPr>
          <p:nvPr/>
        </p:nvSpPr>
        <p:spPr bwMode="auto">
          <a:xfrm>
            <a:off x="7625545" y="3730580"/>
            <a:ext cx="1104900" cy="228600"/>
          </a:xfrm>
          <a:custGeom>
            <a:avLst/>
            <a:gdLst>
              <a:gd name="T0" fmla="*/ 0 w 720"/>
              <a:gd name="T1" fmla="*/ 0 h 216"/>
              <a:gd name="T2" fmla="*/ 552450 w 720"/>
              <a:gd name="T3" fmla="*/ 220133 h 216"/>
              <a:gd name="T4" fmla="*/ 1055793 w 720"/>
              <a:gd name="T5" fmla="*/ 50800 h 216"/>
              <a:gd name="T6" fmla="*/ 847090 w 720"/>
              <a:gd name="T7" fmla="*/ 152400 h 2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0" h="216">
                <a:moveTo>
                  <a:pt x="0" y="0"/>
                </a:moveTo>
                <a:cubicBezTo>
                  <a:pt x="122" y="100"/>
                  <a:pt x="245" y="200"/>
                  <a:pt x="360" y="208"/>
                </a:cubicBezTo>
                <a:cubicBezTo>
                  <a:pt x="475" y="216"/>
                  <a:pt x="656" y="59"/>
                  <a:pt x="688" y="48"/>
                </a:cubicBezTo>
                <a:cubicBezTo>
                  <a:pt x="720" y="37"/>
                  <a:pt x="636" y="90"/>
                  <a:pt x="552" y="144"/>
                </a:cubicBezTo>
              </a:path>
            </a:pathLst>
          </a:custGeom>
          <a:noFill/>
          <a:ln w="38100">
            <a:solidFill>
              <a:srgbClr val="33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 name="Text Box 1056"/>
          <p:cNvSpPr txBox="1">
            <a:spLocks noChangeArrowheads="1"/>
          </p:cNvSpPr>
          <p:nvPr/>
        </p:nvSpPr>
        <p:spPr bwMode="auto">
          <a:xfrm>
            <a:off x="9197170" y="3873455"/>
            <a:ext cx="48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t>p</a:t>
            </a:r>
            <a:r>
              <a:rPr lang="en-US" altLang="en-US" i="1" baseline="-25000"/>
              <a:t>m</a:t>
            </a:r>
            <a:endParaRPr lang="en-US" altLang="en-US" i="1"/>
          </a:p>
        </p:txBody>
      </p:sp>
      <p:sp>
        <p:nvSpPr>
          <p:cNvPr id="120" name="Freeform 1057"/>
          <p:cNvSpPr>
            <a:spLocks/>
          </p:cNvSpPr>
          <p:nvPr/>
        </p:nvSpPr>
        <p:spPr bwMode="auto">
          <a:xfrm>
            <a:off x="8717745" y="3755980"/>
            <a:ext cx="558800" cy="636588"/>
          </a:xfrm>
          <a:custGeom>
            <a:avLst/>
            <a:gdLst>
              <a:gd name="T0" fmla="*/ 0 w 184"/>
              <a:gd name="T1" fmla="*/ 10085 h 505"/>
              <a:gd name="T2" fmla="*/ 291548 w 184"/>
              <a:gd name="T3" fmla="*/ 635327 h 505"/>
              <a:gd name="T4" fmla="*/ 558800 w 184"/>
              <a:gd name="T5" fmla="*/ 0 h 505"/>
              <a:gd name="T6" fmla="*/ 0 60000 65536"/>
              <a:gd name="T7" fmla="*/ 0 60000 65536"/>
              <a:gd name="T8" fmla="*/ 0 60000 65536"/>
            </a:gdLst>
            <a:ahLst/>
            <a:cxnLst>
              <a:cxn ang="T6">
                <a:pos x="T0" y="T1"/>
              </a:cxn>
              <a:cxn ang="T7">
                <a:pos x="T2" y="T3"/>
              </a:cxn>
              <a:cxn ang="T8">
                <a:pos x="T4" y="T5"/>
              </a:cxn>
            </a:cxnLst>
            <a:rect l="0" t="0" r="r" b="b"/>
            <a:pathLst>
              <a:path w="184" h="505">
                <a:moveTo>
                  <a:pt x="0" y="8"/>
                </a:moveTo>
                <a:cubicBezTo>
                  <a:pt x="32" y="256"/>
                  <a:pt x="65" y="505"/>
                  <a:pt x="96" y="504"/>
                </a:cubicBezTo>
                <a:cubicBezTo>
                  <a:pt x="127" y="503"/>
                  <a:pt x="155" y="251"/>
                  <a:pt x="184" y="0"/>
                </a:cubicBezTo>
              </a:path>
            </a:pathLst>
          </a:custGeom>
          <a:noFill/>
          <a:ln w="381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1" name="Freeform 1058"/>
          <p:cNvSpPr>
            <a:spLocks/>
          </p:cNvSpPr>
          <p:nvPr/>
        </p:nvSpPr>
        <p:spPr bwMode="auto">
          <a:xfrm>
            <a:off x="9238445" y="3540080"/>
            <a:ext cx="749300" cy="228600"/>
          </a:xfrm>
          <a:custGeom>
            <a:avLst/>
            <a:gdLst>
              <a:gd name="T0" fmla="*/ 0 w 472"/>
              <a:gd name="T1" fmla="*/ 228600 h 256"/>
              <a:gd name="T2" fmla="*/ 406400 w 472"/>
              <a:gd name="T3" fmla="*/ 135731 h 256"/>
              <a:gd name="T4" fmla="*/ 749300 w 472"/>
              <a:gd name="T5" fmla="*/ 0 h 256"/>
              <a:gd name="T6" fmla="*/ 0 60000 65536"/>
              <a:gd name="T7" fmla="*/ 0 60000 65536"/>
              <a:gd name="T8" fmla="*/ 0 60000 65536"/>
            </a:gdLst>
            <a:ahLst/>
            <a:cxnLst>
              <a:cxn ang="T6">
                <a:pos x="T0" y="T1"/>
              </a:cxn>
              <a:cxn ang="T7">
                <a:pos x="T2" y="T3"/>
              </a:cxn>
              <a:cxn ang="T8">
                <a:pos x="T4" y="T5"/>
              </a:cxn>
            </a:cxnLst>
            <a:rect l="0" t="0" r="r" b="b"/>
            <a:pathLst>
              <a:path w="472" h="256">
                <a:moveTo>
                  <a:pt x="0" y="256"/>
                </a:moveTo>
                <a:cubicBezTo>
                  <a:pt x="88" y="225"/>
                  <a:pt x="177" y="195"/>
                  <a:pt x="256" y="152"/>
                </a:cubicBezTo>
                <a:cubicBezTo>
                  <a:pt x="335" y="109"/>
                  <a:pt x="437" y="25"/>
                  <a:pt x="472" y="0"/>
                </a:cubicBezTo>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 name="Oval 1059"/>
          <p:cNvSpPr>
            <a:spLocks noChangeArrowheads="1"/>
          </p:cNvSpPr>
          <p:nvPr/>
        </p:nvSpPr>
        <p:spPr bwMode="auto">
          <a:xfrm>
            <a:off x="4145745" y="2816180"/>
            <a:ext cx="406400" cy="406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23" name="Rectangle 1060"/>
          <p:cNvSpPr>
            <a:spLocks noChangeArrowheads="1"/>
          </p:cNvSpPr>
          <p:nvPr/>
        </p:nvSpPr>
        <p:spPr bwMode="auto">
          <a:xfrm>
            <a:off x="3726645" y="4124280"/>
            <a:ext cx="431800" cy="431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i="1"/>
              <a:t>p</a:t>
            </a:r>
            <a:r>
              <a:rPr lang="en-US" altLang="en-US" i="1" baseline="-25000"/>
              <a:t>m</a:t>
            </a:r>
          </a:p>
        </p:txBody>
      </p:sp>
      <p:sp>
        <p:nvSpPr>
          <p:cNvPr id="124" name="Rectangle 1061"/>
          <p:cNvSpPr>
            <a:spLocks noChangeArrowheads="1"/>
          </p:cNvSpPr>
          <p:nvPr/>
        </p:nvSpPr>
        <p:spPr bwMode="auto">
          <a:xfrm>
            <a:off x="4577545" y="4098880"/>
            <a:ext cx="431800" cy="431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i="1"/>
              <a:t>p</a:t>
            </a:r>
            <a:r>
              <a:rPr lang="en-US" altLang="en-US" i="1" baseline="-25000"/>
              <a:t>l</a:t>
            </a:r>
          </a:p>
        </p:txBody>
      </p:sp>
      <p:sp>
        <p:nvSpPr>
          <p:cNvPr id="134" name="Text Box 1062"/>
          <p:cNvSpPr txBox="1">
            <a:spLocks noChangeArrowheads="1"/>
          </p:cNvSpPr>
          <p:nvPr/>
        </p:nvSpPr>
        <p:spPr bwMode="auto">
          <a:xfrm>
            <a:off x="4447370" y="2527255"/>
            <a:ext cx="1263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t>&lt; </a:t>
            </a:r>
            <a:r>
              <a:rPr lang="en-US" altLang="en-US" i="1"/>
              <a:t>p</a:t>
            </a:r>
            <a:r>
              <a:rPr lang="en-US" altLang="en-US" i="1" baseline="-25000"/>
              <a:t>m</a:t>
            </a:r>
            <a:r>
              <a:rPr lang="en-US" altLang="en-US"/>
              <a:t>, </a:t>
            </a:r>
            <a:r>
              <a:rPr lang="en-US" altLang="en-US" i="1"/>
              <a:t>p</a:t>
            </a:r>
            <a:r>
              <a:rPr lang="en-US" altLang="en-US" i="1" baseline="-25000"/>
              <a:t>l</a:t>
            </a:r>
            <a:r>
              <a:rPr lang="en-US" altLang="en-US"/>
              <a:t>&gt;</a:t>
            </a:r>
          </a:p>
        </p:txBody>
      </p:sp>
      <p:cxnSp>
        <p:nvCxnSpPr>
          <p:cNvPr id="135" name="AutoShape 1063"/>
          <p:cNvCxnSpPr>
            <a:cxnSpLocks noChangeShapeType="1"/>
            <a:stCxn id="122" idx="3"/>
            <a:endCxn id="123" idx="0"/>
          </p:cNvCxnSpPr>
          <p:nvPr/>
        </p:nvCxnSpPr>
        <p:spPr bwMode="auto">
          <a:xfrm flipH="1">
            <a:off x="3942545" y="3163843"/>
            <a:ext cx="261938" cy="96043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AutoShape 1064"/>
          <p:cNvCxnSpPr>
            <a:cxnSpLocks noChangeShapeType="1"/>
            <a:stCxn id="122" idx="5"/>
            <a:endCxn id="124" idx="0"/>
          </p:cNvCxnSpPr>
          <p:nvPr/>
        </p:nvCxnSpPr>
        <p:spPr bwMode="auto">
          <a:xfrm>
            <a:off x="4493408" y="3163843"/>
            <a:ext cx="300037" cy="93503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AutoShape 1065"/>
          <p:cNvCxnSpPr>
            <a:cxnSpLocks noChangeShapeType="1"/>
            <a:stCxn id="138" idx="5"/>
            <a:endCxn id="122" idx="0"/>
          </p:cNvCxnSpPr>
          <p:nvPr/>
        </p:nvCxnSpPr>
        <p:spPr bwMode="auto">
          <a:xfrm>
            <a:off x="4099708" y="2363743"/>
            <a:ext cx="249237" cy="45243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8" name="Oval 1066"/>
          <p:cNvSpPr>
            <a:spLocks noChangeArrowheads="1"/>
          </p:cNvSpPr>
          <p:nvPr/>
        </p:nvSpPr>
        <p:spPr bwMode="auto">
          <a:xfrm>
            <a:off x="3752045" y="2016080"/>
            <a:ext cx="406400" cy="406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cxnSp>
        <p:nvCxnSpPr>
          <p:cNvPr id="139" name="AutoShape 1067"/>
          <p:cNvCxnSpPr>
            <a:cxnSpLocks noChangeShapeType="1"/>
            <a:stCxn id="138" idx="3"/>
            <a:endCxn id="58" idx="0"/>
          </p:cNvCxnSpPr>
          <p:nvPr/>
        </p:nvCxnSpPr>
        <p:spPr bwMode="auto">
          <a:xfrm flipH="1">
            <a:off x="3574245" y="2363743"/>
            <a:ext cx="236538" cy="40163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0" name="Text Box 1068"/>
          <p:cNvSpPr txBox="1">
            <a:spLocks noChangeArrowheads="1"/>
          </p:cNvSpPr>
          <p:nvPr/>
        </p:nvSpPr>
        <p:spPr bwMode="auto">
          <a:xfrm>
            <a:off x="4167970" y="2006555"/>
            <a:ext cx="12969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t>&lt; </a:t>
            </a:r>
            <a:r>
              <a:rPr lang="en-US" altLang="en-US" i="1"/>
              <a:t>p</a:t>
            </a:r>
            <a:r>
              <a:rPr lang="en-US" altLang="en-US" i="1" baseline="-25000"/>
              <a:t>k</a:t>
            </a:r>
            <a:r>
              <a:rPr lang="en-US" altLang="en-US"/>
              <a:t>, </a:t>
            </a:r>
            <a:r>
              <a:rPr lang="en-US" altLang="en-US" i="1"/>
              <a:t>p</a:t>
            </a:r>
            <a:r>
              <a:rPr lang="en-US" altLang="en-US" i="1" baseline="-25000"/>
              <a:t>m</a:t>
            </a:r>
            <a:r>
              <a:rPr lang="en-US" altLang="en-US"/>
              <a:t>&gt;</a:t>
            </a:r>
          </a:p>
        </p:txBody>
      </p:sp>
      <p:sp>
        <p:nvSpPr>
          <p:cNvPr id="141" name="Line 1074"/>
          <p:cNvSpPr>
            <a:spLocks noChangeShapeType="1"/>
          </p:cNvSpPr>
          <p:nvPr/>
        </p:nvSpPr>
        <p:spPr bwMode="auto">
          <a:xfrm flipH="1">
            <a:off x="7854145" y="3781380"/>
            <a:ext cx="863600" cy="914400"/>
          </a:xfrm>
          <a:prstGeom prst="line">
            <a:avLst/>
          </a:prstGeom>
          <a:noFill/>
          <a:ln w="25400">
            <a:solidFill>
              <a:srgbClr val="3366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2" name="Oval 1077"/>
          <p:cNvSpPr>
            <a:spLocks noChangeArrowheads="1"/>
          </p:cNvSpPr>
          <p:nvPr/>
        </p:nvSpPr>
        <p:spPr bwMode="auto">
          <a:xfrm>
            <a:off x="6723845" y="3476580"/>
            <a:ext cx="2298700" cy="2298700"/>
          </a:xfrm>
          <a:prstGeom prst="ellipse">
            <a:avLst/>
          </a:prstGeom>
          <a:noFill/>
          <a:ln w="63500">
            <a:solidFill>
              <a:srgbClr val="3366FF"/>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43" name="Oval 1078"/>
          <p:cNvSpPr>
            <a:spLocks noChangeArrowheads="1"/>
          </p:cNvSpPr>
          <p:nvPr/>
        </p:nvSpPr>
        <p:spPr bwMode="auto">
          <a:xfrm>
            <a:off x="7803345" y="5724480"/>
            <a:ext cx="152400" cy="165100"/>
          </a:xfrm>
          <a:prstGeom prst="ellipse">
            <a:avLst/>
          </a:prstGeom>
          <a:solidFill>
            <a:srgbClr val="33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44" name="Line 1079"/>
          <p:cNvSpPr>
            <a:spLocks noChangeShapeType="1"/>
          </p:cNvSpPr>
          <p:nvPr/>
        </p:nvSpPr>
        <p:spPr bwMode="auto">
          <a:xfrm>
            <a:off x="2316945" y="5381580"/>
            <a:ext cx="1320800"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5" name="Line 1080"/>
          <p:cNvSpPr>
            <a:spLocks noChangeShapeType="1"/>
          </p:cNvSpPr>
          <p:nvPr/>
        </p:nvSpPr>
        <p:spPr bwMode="auto">
          <a:xfrm>
            <a:off x="2316945" y="5851480"/>
            <a:ext cx="1320800"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6" name="Line 1081"/>
          <p:cNvSpPr>
            <a:spLocks noChangeShapeType="1"/>
          </p:cNvSpPr>
          <p:nvPr/>
        </p:nvSpPr>
        <p:spPr bwMode="auto">
          <a:xfrm>
            <a:off x="2316945" y="5381580"/>
            <a:ext cx="0" cy="46990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7" name="Text Box 1082"/>
          <p:cNvSpPr txBox="1">
            <a:spLocks noChangeArrowheads="1"/>
          </p:cNvSpPr>
          <p:nvPr/>
        </p:nvSpPr>
        <p:spPr bwMode="auto">
          <a:xfrm>
            <a:off x="1856570" y="5372055"/>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solidFill>
                  <a:srgbClr val="FF0000"/>
                </a:solidFill>
              </a:rPr>
              <a:t>Q</a:t>
            </a:r>
          </a:p>
        </p:txBody>
      </p:sp>
      <p:cxnSp>
        <p:nvCxnSpPr>
          <p:cNvPr id="148" name="AutoShape 1083"/>
          <p:cNvCxnSpPr>
            <a:cxnSpLocks noChangeShapeType="1"/>
            <a:stCxn id="143" idx="3"/>
          </p:cNvCxnSpPr>
          <p:nvPr/>
        </p:nvCxnSpPr>
        <p:spPr bwMode="auto">
          <a:xfrm rot="16200000" flipV="1">
            <a:off x="5800714" y="3840911"/>
            <a:ext cx="230188" cy="3819525"/>
          </a:xfrm>
          <a:prstGeom prst="curvedConnector4">
            <a:avLst>
              <a:gd name="adj1" fmla="val -109657"/>
              <a:gd name="adj2" fmla="val 50292"/>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9" name="AutoShape 1084"/>
          <p:cNvSpPr>
            <a:spLocks noChangeArrowheads="1"/>
          </p:cNvSpPr>
          <p:nvPr/>
        </p:nvSpPr>
        <p:spPr bwMode="auto">
          <a:xfrm>
            <a:off x="3193245" y="5419680"/>
            <a:ext cx="774700" cy="393700"/>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a:solidFill>
                  <a:srgbClr val="FF0000"/>
                </a:solidFill>
              </a:rPr>
              <a:t>y</a:t>
            </a:r>
          </a:p>
        </p:txBody>
      </p:sp>
      <p:sp>
        <p:nvSpPr>
          <p:cNvPr id="150" name="Text Box 1087"/>
          <p:cNvSpPr txBox="1">
            <a:spLocks noChangeArrowheads="1"/>
          </p:cNvSpPr>
          <p:nvPr/>
        </p:nvSpPr>
        <p:spPr bwMode="auto">
          <a:xfrm>
            <a:off x="2491570" y="5333955"/>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rgbClr val="FF0000"/>
                </a:solidFill>
              </a:rPr>
              <a:t>…</a:t>
            </a:r>
          </a:p>
        </p:txBody>
      </p:sp>
      <p:cxnSp>
        <p:nvCxnSpPr>
          <p:cNvPr id="151" name="AutoShape 1088"/>
          <p:cNvCxnSpPr>
            <a:cxnSpLocks noChangeShapeType="1"/>
            <a:stCxn id="58" idx="2"/>
            <a:endCxn id="149" idx="0"/>
          </p:cNvCxnSpPr>
          <p:nvPr/>
        </p:nvCxnSpPr>
        <p:spPr bwMode="auto">
          <a:xfrm rot="16200000" flipH="1">
            <a:off x="2466170" y="4305255"/>
            <a:ext cx="2222500" cy="6350"/>
          </a:xfrm>
          <a:prstGeom prst="curvedConnector3">
            <a:avLst>
              <a:gd name="adj1" fmla="val 50000"/>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2" name="Text Box 1089"/>
          <p:cNvSpPr txBox="1">
            <a:spLocks noChangeArrowheads="1"/>
          </p:cNvSpPr>
          <p:nvPr/>
        </p:nvSpPr>
        <p:spPr bwMode="auto">
          <a:xfrm>
            <a:off x="3202770" y="5829255"/>
            <a:ext cx="2160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solidFill>
                  <a:srgbClr val="FF0000"/>
                </a:solidFill>
              </a:rPr>
              <a:t>new circle event</a:t>
            </a:r>
          </a:p>
        </p:txBody>
      </p:sp>
      <p:sp>
        <p:nvSpPr>
          <p:cNvPr id="153" name="Line 1090"/>
          <p:cNvSpPr>
            <a:spLocks noChangeShapeType="1"/>
          </p:cNvSpPr>
          <p:nvPr/>
        </p:nvSpPr>
        <p:spPr bwMode="auto">
          <a:xfrm>
            <a:off x="7600145" y="3527380"/>
            <a:ext cx="266700" cy="1168400"/>
          </a:xfrm>
          <a:prstGeom prst="line">
            <a:avLst/>
          </a:prstGeom>
          <a:noFill/>
          <a:ln w="25400">
            <a:solidFill>
              <a:srgbClr val="3366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434386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51152" y="1"/>
            <a:ext cx="11364837" cy="755780"/>
          </a:xfrm>
        </p:spPr>
        <p:txBody>
          <a:bodyPr>
            <a:normAutofit/>
          </a:bodyPr>
          <a:lstStyle/>
          <a:p>
            <a:r>
              <a:rPr lang="en-US" sz="3600" dirty="0"/>
              <a:t>Note on Algorithm Termination</a:t>
            </a:r>
          </a:p>
        </p:txBody>
      </p:sp>
      <p:sp>
        <p:nvSpPr>
          <p:cNvPr id="2" name="Rectangle 1"/>
          <p:cNvSpPr/>
          <p:nvPr/>
        </p:nvSpPr>
        <p:spPr>
          <a:xfrm>
            <a:off x="651152" y="2407003"/>
            <a:ext cx="11068623" cy="2062103"/>
          </a:xfrm>
          <a:prstGeom prst="rect">
            <a:avLst/>
          </a:prstGeom>
        </p:spPr>
        <p:txBody>
          <a:bodyPr wrap="square">
            <a:spAutoFit/>
          </a:bodyPr>
          <a:lstStyle/>
          <a:p>
            <a:pPr marL="457200" indent="-457200">
              <a:spcAft>
                <a:spcPts val="1200"/>
              </a:spcAft>
              <a:buClr>
                <a:schemeClr val="accent2"/>
              </a:buClr>
              <a:buSzPct val="114000"/>
              <a:buFont typeface="Wingdings" panose="05000000000000000000" pitchFamily="2" charset="2"/>
              <a:buChar char="§"/>
            </a:pPr>
            <a:r>
              <a:rPr lang="en-US" altLang="en-US" sz="2700" dirty="0"/>
              <a:t>Algorithm terminates when Q = </a:t>
            </a:r>
            <a:r>
              <a:rPr lang="en-US" altLang="en-US" sz="2700" dirty="0">
                <a:sym typeface="Symbol" panose="05050102010706020507" pitchFamily="18" charset="2"/>
              </a:rPr>
              <a:t>.</a:t>
            </a:r>
          </a:p>
          <a:p>
            <a:pPr marL="457200" indent="-457200">
              <a:spcAft>
                <a:spcPts val="1200"/>
              </a:spcAft>
              <a:buClr>
                <a:schemeClr val="accent2"/>
              </a:buClr>
              <a:buSzPct val="114000"/>
              <a:buFont typeface="Wingdings" panose="05000000000000000000" pitchFamily="2" charset="2"/>
              <a:buChar char="§"/>
            </a:pPr>
            <a:r>
              <a:rPr lang="en-US" altLang="en-US" sz="2700" dirty="0">
                <a:sym typeface="Symbol" panose="05050102010706020507" pitchFamily="18" charset="2"/>
              </a:rPr>
              <a:t>However, the beach line and its break points continue to trace the </a:t>
            </a:r>
            <a:r>
              <a:rPr lang="en-US" altLang="en-US" sz="2700" dirty="0" err="1">
                <a:sym typeface="Symbol" panose="05050102010706020507" pitchFamily="18" charset="2"/>
              </a:rPr>
              <a:t>Voronoi</a:t>
            </a:r>
            <a:r>
              <a:rPr lang="en-US" altLang="en-US" sz="2700" dirty="0">
                <a:sym typeface="Symbol" panose="05050102010706020507" pitchFamily="18" charset="2"/>
              </a:rPr>
              <a:t> edge.</a:t>
            </a:r>
          </a:p>
          <a:p>
            <a:pPr marL="457200" indent="-457200">
              <a:spcAft>
                <a:spcPts val="1200"/>
              </a:spcAft>
              <a:buClr>
                <a:schemeClr val="accent2"/>
              </a:buClr>
              <a:buSzPct val="114000"/>
              <a:buFont typeface="Wingdings" panose="05000000000000000000" pitchFamily="2" charset="2"/>
              <a:buChar char="§"/>
            </a:pPr>
            <a:r>
              <a:rPr lang="en-US" altLang="en-US" sz="2700" dirty="0">
                <a:sym typeface="Symbol" panose="05050102010706020507" pitchFamily="18" charset="2"/>
              </a:rPr>
              <a:t>Terminate these “half-infinite” edges via a bounding box.</a:t>
            </a:r>
          </a:p>
        </p:txBody>
      </p:sp>
    </p:spTree>
    <p:extLst>
      <p:ext uri="{BB962C8B-B14F-4D97-AF65-F5344CB8AC3E}">
        <p14:creationId xmlns:p14="http://schemas.microsoft.com/office/powerpoint/2010/main" val="3959523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51152" y="1"/>
            <a:ext cx="11364837" cy="755780"/>
          </a:xfrm>
        </p:spPr>
        <p:txBody>
          <a:bodyPr>
            <a:normAutofit/>
          </a:bodyPr>
          <a:lstStyle/>
          <a:p>
            <a:r>
              <a:rPr lang="en-US" sz="3600" dirty="0"/>
              <a:t>Note on Algorithm Termination</a:t>
            </a:r>
          </a:p>
        </p:txBody>
      </p:sp>
      <p:sp>
        <p:nvSpPr>
          <p:cNvPr id="5" name="Oval 3"/>
          <p:cNvSpPr>
            <a:spLocks noChangeArrowheads="1"/>
          </p:cNvSpPr>
          <p:nvPr/>
        </p:nvSpPr>
        <p:spPr bwMode="auto">
          <a:xfrm>
            <a:off x="3055155" y="1332248"/>
            <a:ext cx="406400" cy="406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6" name="Oval 4"/>
          <p:cNvSpPr>
            <a:spLocks noChangeArrowheads="1"/>
          </p:cNvSpPr>
          <p:nvPr/>
        </p:nvSpPr>
        <p:spPr bwMode="auto">
          <a:xfrm>
            <a:off x="2204255" y="2119648"/>
            <a:ext cx="406400" cy="406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cxnSp>
        <p:nvCxnSpPr>
          <p:cNvPr id="7" name="AutoShape 5"/>
          <p:cNvCxnSpPr>
            <a:cxnSpLocks noChangeShapeType="1"/>
            <a:stCxn id="5" idx="3"/>
            <a:endCxn id="6" idx="7"/>
          </p:cNvCxnSpPr>
          <p:nvPr/>
        </p:nvCxnSpPr>
        <p:spPr bwMode="auto">
          <a:xfrm flipH="1">
            <a:off x="2551918" y="1679911"/>
            <a:ext cx="561975" cy="4984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AutoShape 6"/>
          <p:cNvCxnSpPr>
            <a:cxnSpLocks noChangeShapeType="1"/>
            <a:stCxn id="5" idx="5"/>
          </p:cNvCxnSpPr>
          <p:nvPr/>
        </p:nvCxnSpPr>
        <p:spPr bwMode="auto">
          <a:xfrm>
            <a:off x="3402818" y="1679911"/>
            <a:ext cx="549275" cy="485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Rectangle 7"/>
          <p:cNvSpPr>
            <a:spLocks noChangeArrowheads="1"/>
          </p:cNvSpPr>
          <p:nvPr/>
        </p:nvSpPr>
        <p:spPr bwMode="auto">
          <a:xfrm>
            <a:off x="1785155" y="2907048"/>
            <a:ext cx="431800" cy="431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i="1"/>
              <a:t>p</a:t>
            </a:r>
            <a:r>
              <a:rPr lang="en-US" altLang="en-US" i="1" baseline="-25000"/>
              <a:t>i</a:t>
            </a:r>
          </a:p>
        </p:txBody>
      </p:sp>
      <p:sp>
        <p:nvSpPr>
          <p:cNvPr id="10" name="Rectangle 8"/>
          <p:cNvSpPr>
            <a:spLocks noChangeArrowheads="1"/>
          </p:cNvSpPr>
          <p:nvPr/>
        </p:nvSpPr>
        <p:spPr bwMode="auto">
          <a:xfrm>
            <a:off x="2636055" y="2894348"/>
            <a:ext cx="431800" cy="431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i="1"/>
              <a:t>p</a:t>
            </a:r>
            <a:r>
              <a:rPr lang="en-US" altLang="en-US" i="1" baseline="-25000"/>
              <a:t>j</a:t>
            </a:r>
          </a:p>
        </p:txBody>
      </p:sp>
      <p:sp>
        <p:nvSpPr>
          <p:cNvPr id="11" name="Rectangle 9"/>
          <p:cNvSpPr>
            <a:spLocks noChangeArrowheads="1"/>
          </p:cNvSpPr>
          <p:nvPr/>
        </p:nvSpPr>
        <p:spPr bwMode="auto">
          <a:xfrm>
            <a:off x="3474255" y="2907048"/>
            <a:ext cx="431800" cy="431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i="1"/>
              <a:t>p</a:t>
            </a:r>
            <a:r>
              <a:rPr lang="en-US" altLang="en-US" i="1" baseline="-25000"/>
              <a:t>k</a:t>
            </a:r>
          </a:p>
        </p:txBody>
      </p:sp>
      <p:sp>
        <p:nvSpPr>
          <p:cNvPr id="12" name="Text Box 10"/>
          <p:cNvSpPr txBox="1">
            <a:spLocks noChangeArrowheads="1"/>
          </p:cNvSpPr>
          <p:nvPr/>
        </p:nvSpPr>
        <p:spPr bwMode="auto">
          <a:xfrm>
            <a:off x="3509180" y="1271923"/>
            <a:ext cx="1208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t>&lt; </a:t>
            </a:r>
            <a:r>
              <a:rPr lang="en-US" altLang="en-US" i="1"/>
              <a:t>p</a:t>
            </a:r>
            <a:r>
              <a:rPr lang="en-US" altLang="en-US" i="1" baseline="-25000"/>
              <a:t>j</a:t>
            </a:r>
            <a:r>
              <a:rPr lang="en-US" altLang="en-US"/>
              <a:t>, </a:t>
            </a:r>
            <a:r>
              <a:rPr lang="en-US" altLang="en-US" i="1"/>
              <a:t>p</a:t>
            </a:r>
            <a:r>
              <a:rPr lang="en-US" altLang="en-US" i="1" baseline="-25000"/>
              <a:t>k</a:t>
            </a:r>
            <a:r>
              <a:rPr lang="en-US" altLang="en-US"/>
              <a:t>&gt;</a:t>
            </a:r>
          </a:p>
        </p:txBody>
      </p:sp>
      <p:sp>
        <p:nvSpPr>
          <p:cNvPr id="13" name="Text Box 11"/>
          <p:cNvSpPr txBox="1">
            <a:spLocks noChangeArrowheads="1"/>
          </p:cNvSpPr>
          <p:nvPr/>
        </p:nvSpPr>
        <p:spPr bwMode="auto">
          <a:xfrm>
            <a:off x="2620180" y="2135523"/>
            <a:ext cx="1174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t>&lt; </a:t>
            </a:r>
            <a:r>
              <a:rPr lang="en-US" altLang="en-US" i="1"/>
              <a:t>p</a:t>
            </a:r>
            <a:r>
              <a:rPr lang="en-US" altLang="en-US" i="1" baseline="-25000"/>
              <a:t>i</a:t>
            </a:r>
            <a:r>
              <a:rPr lang="en-US" altLang="en-US"/>
              <a:t>, </a:t>
            </a:r>
            <a:r>
              <a:rPr lang="en-US" altLang="en-US" i="1"/>
              <a:t>p</a:t>
            </a:r>
            <a:r>
              <a:rPr lang="en-US" altLang="en-US" i="1" baseline="-25000"/>
              <a:t>j</a:t>
            </a:r>
            <a:r>
              <a:rPr lang="en-US" altLang="en-US"/>
              <a:t>&gt;</a:t>
            </a:r>
          </a:p>
        </p:txBody>
      </p:sp>
      <p:cxnSp>
        <p:nvCxnSpPr>
          <p:cNvPr id="14" name="AutoShape 12"/>
          <p:cNvCxnSpPr>
            <a:cxnSpLocks noChangeShapeType="1"/>
            <a:stCxn id="6" idx="3"/>
            <a:endCxn id="9" idx="0"/>
          </p:cNvCxnSpPr>
          <p:nvPr/>
        </p:nvCxnSpPr>
        <p:spPr bwMode="auto">
          <a:xfrm flipH="1">
            <a:off x="2001055" y="2467311"/>
            <a:ext cx="261938" cy="43973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AutoShape 13"/>
          <p:cNvCxnSpPr>
            <a:cxnSpLocks noChangeShapeType="1"/>
            <a:stCxn id="6" idx="5"/>
            <a:endCxn id="10" idx="0"/>
          </p:cNvCxnSpPr>
          <p:nvPr/>
        </p:nvCxnSpPr>
        <p:spPr bwMode="auto">
          <a:xfrm>
            <a:off x="2551918" y="2467311"/>
            <a:ext cx="300037" cy="42703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Oval 14"/>
          <p:cNvSpPr>
            <a:spLocks noChangeArrowheads="1"/>
          </p:cNvSpPr>
          <p:nvPr/>
        </p:nvSpPr>
        <p:spPr bwMode="auto">
          <a:xfrm>
            <a:off x="9062255" y="4354848"/>
            <a:ext cx="152400" cy="1651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7" name="Oval 15"/>
          <p:cNvSpPr>
            <a:spLocks noChangeArrowheads="1"/>
          </p:cNvSpPr>
          <p:nvPr/>
        </p:nvSpPr>
        <p:spPr bwMode="auto">
          <a:xfrm>
            <a:off x="8147855" y="3554748"/>
            <a:ext cx="152400" cy="1651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8" name="Oval 16"/>
          <p:cNvSpPr>
            <a:spLocks noChangeArrowheads="1"/>
          </p:cNvSpPr>
          <p:nvPr/>
        </p:nvSpPr>
        <p:spPr bwMode="auto">
          <a:xfrm>
            <a:off x="9011455" y="3237248"/>
            <a:ext cx="152400" cy="1651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 name="Oval 18"/>
          <p:cNvSpPr>
            <a:spLocks noChangeArrowheads="1"/>
          </p:cNvSpPr>
          <p:nvPr/>
        </p:nvSpPr>
        <p:spPr bwMode="auto">
          <a:xfrm>
            <a:off x="7258855" y="3681748"/>
            <a:ext cx="152400" cy="1651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 name="Oval 20"/>
          <p:cNvSpPr>
            <a:spLocks noChangeArrowheads="1"/>
          </p:cNvSpPr>
          <p:nvPr/>
        </p:nvSpPr>
        <p:spPr bwMode="auto">
          <a:xfrm>
            <a:off x="6369855" y="3173748"/>
            <a:ext cx="152400" cy="1651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1" name="Text Box 21"/>
          <p:cNvSpPr txBox="1">
            <a:spLocks noChangeArrowheads="1"/>
          </p:cNvSpPr>
          <p:nvPr/>
        </p:nvSpPr>
        <p:spPr bwMode="auto">
          <a:xfrm>
            <a:off x="6125380" y="2745123"/>
            <a:ext cx="393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t>p</a:t>
            </a:r>
            <a:r>
              <a:rPr lang="en-US" altLang="en-US" i="1" baseline="-25000"/>
              <a:t>i</a:t>
            </a:r>
          </a:p>
        </p:txBody>
      </p:sp>
      <p:sp>
        <p:nvSpPr>
          <p:cNvPr id="22" name="Text Box 22"/>
          <p:cNvSpPr txBox="1">
            <a:spLocks noChangeArrowheads="1"/>
          </p:cNvSpPr>
          <p:nvPr/>
        </p:nvSpPr>
        <p:spPr bwMode="auto">
          <a:xfrm>
            <a:off x="6836580" y="3342023"/>
            <a:ext cx="393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t>p</a:t>
            </a:r>
            <a:r>
              <a:rPr lang="en-US" altLang="en-US" i="1" baseline="-25000"/>
              <a:t>j</a:t>
            </a:r>
          </a:p>
        </p:txBody>
      </p:sp>
      <p:sp>
        <p:nvSpPr>
          <p:cNvPr id="23" name="Text Box 23"/>
          <p:cNvSpPr txBox="1">
            <a:spLocks noChangeArrowheads="1"/>
          </p:cNvSpPr>
          <p:nvPr/>
        </p:nvSpPr>
        <p:spPr bwMode="auto">
          <a:xfrm>
            <a:off x="7992280" y="2999123"/>
            <a:ext cx="4270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t>p</a:t>
            </a:r>
            <a:r>
              <a:rPr lang="en-US" altLang="en-US" i="1" baseline="-25000"/>
              <a:t>k</a:t>
            </a:r>
          </a:p>
        </p:txBody>
      </p:sp>
      <p:sp>
        <p:nvSpPr>
          <p:cNvPr id="24" name="Text Box 24"/>
          <p:cNvSpPr txBox="1">
            <a:spLocks noChangeArrowheads="1"/>
          </p:cNvSpPr>
          <p:nvPr/>
        </p:nvSpPr>
        <p:spPr bwMode="auto">
          <a:xfrm>
            <a:off x="9224180" y="2910223"/>
            <a:ext cx="393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t>p</a:t>
            </a:r>
            <a:r>
              <a:rPr lang="en-US" altLang="en-US" i="1" baseline="-25000"/>
              <a:t>l</a:t>
            </a:r>
          </a:p>
        </p:txBody>
      </p:sp>
      <p:sp>
        <p:nvSpPr>
          <p:cNvPr id="25" name="Line 25"/>
          <p:cNvSpPr>
            <a:spLocks noChangeShapeType="1"/>
          </p:cNvSpPr>
          <p:nvPr/>
        </p:nvSpPr>
        <p:spPr bwMode="auto">
          <a:xfrm>
            <a:off x="5950755" y="6069348"/>
            <a:ext cx="4013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Line 26"/>
          <p:cNvSpPr>
            <a:spLocks noChangeShapeType="1"/>
          </p:cNvSpPr>
          <p:nvPr/>
        </p:nvSpPr>
        <p:spPr bwMode="auto">
          <a:xfrm>
            <a:off x="6090455" y="6107448"/>
            <a:ext cx="0" cy="355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Line 27"/>
          <p:cNvSpPr>
            <a:spLocks noChangeShapeType="1"/>
          </p:cNvSpPr>
          <p:nvPr/>
        </p:nvSpPr>
        <p:spPr bwMode="auto">
          <a:xfrm>
            <a:off x="9748055" y="6094748"/>
            <a:ext cx="0" cy="355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Text Box 28"/>
          <p:cNvSpPr txBox="1">
            <a:spLocks noChangeArrowheads="1"/>
          </p:cNvSpPr>
          <p:nvPr/>
        </p:nvSpPr>
        <p:spPr bwMode="auto">
          <a:xfrm>
            <a:off x="9884580" y="5767723"/>
            <a:ext cx="268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t>l</a:t>
            </a:r>
          </a:p>
        </p:txBody>
      </p:sp>
      <p:sp>
        <p:nvSpPr>
          <p:cNvPr id="29" name="Text Box 32"/>
          <p:cNvSpPr txBox="1">
            <a:spLocks noChangeArrowheads="1"/>
          </p:cNvSpPr>
          <p:nvPr/>
        </p:nvSpPr>
        <p:spPr bwMode="auto">
          <a:xfrm>
            <a:off x="9313080" y="4015123"/>
            <a:ext cx="48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t>p</a:t>
            </a:r>
            <a:r>
              <a:rPr lang="en-US" altLang="en-US" i="1" baseline="-25000"/>
              <a:t>m</a:t>
            </a:r>
            <a:endParaRPr lang="en-US" altLang="en-US" i="1"/>
          </a:p>
        </p:txBody>
      </p:sp>
      <p:sp>
        <p:nvSpPr>
          <p:cNvPr id="30" name="Freeform 33"/>
          <p:cNvSpPr>
            <a:spLocks/>
          </p:cNvSpPr>
          <p:nvPr/>
        </p:nvSpPr>
        <p:spPr bwMode="auto">
          <a:xfrm>
            <a:off x="8033555" y="4824748"/>
            <a:ext cx="2247900" cy="179388"/>
          </a:xfrm>
          <a:custGeom>
            <a:avLst/>
            <a:gdLst>
              <a:gd name="T0" fmla="*/ 0 w 184"/>
              <a:gd name="T1" fmla="*/ 2842 h 505"/>
              <a:gd name="T2" fmla="*/ 1172817 w 184"/>
              <a:gd name="T3" fmla="*/ 179033 h 505"/>
              <a:gd name="T4" fmla="*/ 2247900 w 184"/>
              <a:gd name="T5" fmla="*/ 0 h 505"/>
              <a:gd name="T6" fmla="*/ 0 60000 65536"/>
              <a:gd name="T7" fmla="*/ 0 60000 65536"/>
              <a:gd name="T8" fmla="*/ 0 60000 65536"/>
            </a:gdLst>
            <a:ahLst/>
            <a:cxnLst>
              <a:cxn ang="T6">
                <a:pos x="T0" y="T1"/>
              </a:cxn>
              <a:cxn ang="T7">
                <a:pos x="T2" y="T3"/>
              </a:cxn>
              <a:cxn ang="T8">
                <a:pos x="T4" y="T5"/>
              </a:cxn>
            </a:cxnLst>
            <a:rect l="0" t="0" r="r" b="b"/>
            <a:pathLst>
              <a:path w="184" h="505">
                <a:moveTo>
                  <a:pt x="0" y="8"/>
                </a:moveTo>
                <a:cubicBezTo>
                  <a:pt x="32" y="256"/>
                  <a:pt x="65" y="505"/>
                  <a:pt x="96" y="504"/>
                </a:cubicBezTo>
                <a:cubicBezTo>
                  <a:pt x="127" y="503"/>
                  <a:pt x="155" y="251"/>
                  <a:pt x="184" y="0"/>
                </a:cubicBezTo>
              </a:path>
            </a:pathLst>
          </a:custGeom>
          <a:noFill/>
          <a:ln w="38100">
            <a:solidFill>
              <a:srgbClr val="33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Oval 35"/>
          <p:cNvSpPr>
            <a:spLocks noChangeArrowheads="1"/>
          </p:cNvSpPr>
          <p:nvPr/>
        </p:nvSpPr>
        <p:spPr bwMode="auto">
          <a:xfrm>
            <a:off x="4261655" y="2957848"/>
            <a:ext cx="406400" cy="406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2" name="Rectangle 36"/>
          <p:cNvSpPr>
            <a:spLocks noChangeArrowheads="1"/>
          </p:cNvSpPr>
          <p:nvPr/>
        </p:nvSpPr>
        <p:spPr bwMode="auto">
          <a:xfrm>
            <a:off x="3842555" y="4265948"/>
            <a:ext cx="431800" cy="431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i="1"/>
              <a:t>p</a:t>
            </a:r>
            <a:r>
              <a:rPr lang="en-US" altLang="en-US" i="1" baseline="-25000"/>
              <a:t>m</a:t>
            </a:r>
          </a:p>
        </p:txBody>
      </p:sp>
      <p:sp>
        <p:nvSpPr>
          <p:cNvPr id="33" name="Rectangle 37"/>
          <p:cNvSpPr>
            <a:spLocks noChangeArrowheads="1"/>
          </p:cNvSpPr>
          <p:nvPr/>
        </p:nvSpPr>
        <p:spPr bwMode="auto">
          <a:xfrm>
            <a:off x="4693455" y="4240548"/>
            <a:ext cx="431800" cy="431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i="1"/>
              <a:t>p</a:t>
            </a:r>
            <a:r>
              <a:rPr lang="en-US" altLang="en-US" i="1" baseline="-25000"/>
              <a:t>l</a:t>
            </a:r>
          </a:p>
        </p:txBody>
      </p:sp>
      <p:sp>
        <p:nvSpPr>
          <p:cNvPr id="34" name="Text Box 38"/>
          <p:cNvSpPr txBox="1">
            <a:spLocks noChangeArrowheads="1"/>
          </p:cNvSpPr>
          <p:nvPr/>
        </p:nvSpPr>
        <p:spPr bwMode="auto">
          <a:xfrm>
            <a:off x="4563280" y="2668923"/>
            <a:ext cx="1263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t>&lt; </a:t>
            </a:r>
            <a:r>
              <a:rPr lang="en-US" altLang="en-US" i="1"/>
              <a:t>p</a:t>
            </a:r>
            <a:r>
              <a:rPr lang="en-US" altLang="en-US" i="1" baseline="-25000"/>
              <a:t>m</a:t>
            </a:r>
            <a:r>
              <a:rPr lang="en-US" altLang="en-US"/>
              <a:t>, </a:t>
            </a:r>
            <a:r>
              <a:rPr lang="en-US" altLang="en-US" i="1"/>
              <a:t>p</a:t>
            </a:r>
            <a:r>
              <a:rPr lang="en-US" altLang="en-US" i="1" baseline="-25000"/>
              <a:t>l</a:t>
            </a:r>
            <a:r>
              <a:rPr lang="en-US" altLang="en-US"/>
              <a:t>&gt;</a:t>
            </a:r>
          </a:p>
        </p:txBody>
      </p:sp>
      <p:cxnSp>
        <p:nvCxnSpPr>
          <p:cNvPr id="35" name="AutoShape 39"/>
          <p:cNvCxnSpPr>
            <a:cxnSpLocks noChangeShapeType="1"/>
            <a:stCxn id="31" idx="3"/>
            <a:endCxn id="32" idx="0"/>
          </p:cNvCxnSpPr>
          <p:nvPr/>
        </p:nvCxnSpPr>
        <p:spPr bwMode="auto">
          <a:xfrm flipH="1">
            <a:off x="4058455" y="3305511"/>
            <a:ext cx="261938" cy="96043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AutoShape 40"/>
          <p:cNvCxnSpPr>
            <a:cxnSpLocks noChangeShapeType="1"/>
            <a:stCxn id="31" idx="5"/>
            <a:endCxn id="33" idx="0"/>
          </p:cNvCxnSpPr>
          <p:nvPr/>
        </p:nvCxnSpPr>
        <p:spPr bwMode="auto">
          <a:xfrm>
            <a:off x="4609318" y="3305511"/>
            <a:ext cx="300037" cy="93503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AutoShape 41"/>
          <p:cNvCxnSpPr>
            <a:cxnSpLocks noChangeShapeType="1"/>
            <a:stCxn id="38" idx="5"/>
            <a:endCxn id="31" idx="0"/>
          </p:cNvCxnSpPr>
          <p:nvPr/>
        </p:nvCxnSpPr>
        <p:spPr bwMode="auto">
          <a:xfrm>
            <a:off x="4215618" y="2505411"/>
            <a:ext cx="249237" cy="45243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Oval 42"/>
          <p:cNvSpPr>
            <a:spLocks noChangeArrowheads="1"/>
          </p:cNvSpPr>
          <p:nvPr/>
        </p:nvSpPr>
        <p:spPr bwMode="auto">
          <a:xfrm>
            <a:off x="3867955" y="2157748"/>
            <a:ext cx="406400" cy="406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cxnSp>
        <p:nvCxnSpPr>
          <p:cNvPr id="39" name="AutoShape 43"/>
          <p:cNvCxnSpPr>
            <a:cxnSpLocks noChangeShapeType="1"/>
            <a:stCxn id="38" idx="3"/>
            <a:endCxn id="11" idx="0"/>
          </p:cNvCxnSpPr>
          <p:nvPr/>
        </p:nvCxnSpPr>
        <p:spPr bwMode="auto">
          <a:xfrm flipH="1">
            <a:off x="3690155" y="2505411"/>
            <a:ext cx="236538" cy="40163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Text Box 44"/>
          <p:cNvSpPr txBox="1">
            <a:spLocks noChangeArrowheads="1"/>
          </p:cNvSpPr>
          <p:nvPr/>
        </p:nvSpPr>
        <p:spPr bwMode="auto">
          <a:xfrm>
            <a:off x="4283880" y="2148223"/>
            <a:ext cx="12969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t>&lt; </a:t>
            </a:r>
            <a:r>
              <a:rPr lang="en-US" altLang="en-US" i="1"/>
              <a:t>p</a:t>
            </a:r>
            <a:r>
              <a:rPr lang="en-US" altLang="en-US" i="1" baseline="-25000"/>
              <a:t>k</a:t>
            </a:r>
            <a:r>
              <a:rPr lang="en-US" altLang="en-US"/>
              <a:t>, </a:t>
            </a:r>
            <a:r>
              <a:rPr lang="en-US" altLang="en-US" i="1"/>
              <a:t>p</a:t>
            </a:r>
            <a:r>
              <a:rPr lang="en-US" altLang="en-US" i="1" baseline="-25000"/>
              <a:t>m</a:t>
            </a:r>
            <a:r>
              <a:rPr lang="en-US" altLang="en-US"/>
              <a:t>&gt;</a:t>
            </a:r>
          </a:p>
        </p:txBody>
      </p:sp>
      <p:sp>
        <p:nvSpPr>
          <p:cNvPr id="41" name="Text Box 45"/>
          <p:cNvSpPr txBox="1">
            <a:spLocks noChangeArrowheads="1"/>
          </p:cNvSpPr>
          <p:nvPr/>
        </p:nvSpPr>
        <p:spPr bwMode="auto">
          <a:xfrm>
            <a:off x="6760380" y="1081423"/>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s-ES" altLang="en-US"/>
          </a:p>
        </p:txBody>
      </p:sp>
      <p:sp>
        <p:nvSpPr>
          <p:cNvPr id="42" name="Text Box 46"/>
          <p:cNvSpPr txBox="1">
            <a:spLocks noChangeArrowheads="1"/>
          </p:cNvSpPr>
          <p:nvPr/>
        </p:nvSpPr>
        <p:spPr bwMode="auto">
          <a:xfrm>
            <a:off x="6773080" y="1030623"/>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s-ES" altLang="en-US"/>
          </a:p>
        </p:txBody>
      </p:sp>
      <p:sp>
        <p:nvSpPr>
          <p:cNvPr id="43" name="Oval 48"/>
          <p:cNvSpPr>
            <a:spLocks noChangeArrowheads="1"/>
          </p:cNvSpPr>
          <p:nvPr/>
        </p:nvSpPr>
        <p:spPr bwMode="auto">
          <a:xfrm>
            <a:off x="6839755" y="3618248"/>
            <a:ext cx="2298700" cy="2298700"/>
          </a:xfrm>
          <a:prstGeom prst="ellipse">
            <a:avLst/>
          </a:prstGeom>
          <a:noFill/>
          <a:ln w="63500">
            <a:solidFill>
              <a:srgbClr val="3366FF"/>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4" name="Oval 49"/>
          <p:cNvSpPr>
            <a:spLocks noChangeArrowheads="1"/>
          </p:cNvSpPr>
          <p:nvPr/>
        </p:nvSpPr>
        <p:spPr bwMode="auto">
          <a:xfrm>
            <a:off x="7919255" y="5866148"/>
            <a:ext cx="152400" cy="165100"/>
          </a:xfrm>
          <a:prstGeom prst="ellipse">
            <a:avLst/>
          </a:prstGeom>
          <a:solidFill>
            <a:srgbClr val="33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5" name="Line 60"/>
          <p:cNvSpPr>
            <a:spLocks noChangeShapeType="1"/>
          </p:cNvSpPr>
          <p:nvPr/>
        </p:nvSpPr>
        <p:spPr bwMode="auto">
          <a:xfrm flipV="1">
            <a:off x="5912655" y="2538748"/>
            <a:ext cx="1638300" cy="2374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 name="Line 61"/>
          <p:cNvSpPr>
            <a:spLocks noChangeShapeType="1"/>
          </p:cNvSpPr>
          <p:nvPr/>
        </p:nvSpPr>
        <p:spPr bwMode="auto">
          <a:xfrm>
            <a:off x="7563655" y="2513348"/>
            <a:ext cx="457200" cy="2324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 name="Line 62"/>
          <p:cNvSpPr>
            <a:spLocks noChangeShapeType="1"/>
          </p:cNvSpPr>
          <p:nvPr/>
        </p:nvSpPr>
        <p:spPr bwMode="auto">
          <a:xfrm flipH="1">
            <a:off x="8033555" y="3935748"/>
            <a:ext cx="762000" cy="889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 name="Line 63"/>
          <p:cNvSpPr>
            <a:spLocks noChangeShapeType="1"/>
          </p:cNvSpPr>
          <p:nvPr/>
        </p:nvSpPr>
        <p:spPr bwMode="auto">
          <a:xfrm flipV="1">
            <a:off x="8808255" y="3808748"/>
            <a:ext cx="1460500" cy="139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 name="Line 64"/>
          <p:cNvSpPr>
            <a:spLocks noChangeShapeType="1"/>
          </p:cNvSpPr>
          <p:nvPr/>
        </p:nvSpPr>
        <p:spPr bwMode="auto">
          <a:xfrm>
            <a:off x="7843055" y="1459248"/>
            <a:ext cx="965200" cy="2501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 name="Line 66"/>
          <p:cNvSpPr>
            <a:spLocks noChangeShapeType="1"/>
          </p:cNvSpPr>
          <p:nvPr/>
        </p:nvSpPr>
        <p:spPr bwMode="auto">
          <a:xfrm flipH="1">
            <a:off x="7563655" y="1484648"/>
            <a:ext cx="304800" cy="1028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 name="Line 68"/>
          <p:cNvSpPr>
            <a:spLocks noChangeShapeType="1"/>
          </p:cNvSpPr>
          <p:nvPr/>
        </p:nvSpPr>
        <p:spPr bwMode="auto">
          <a:xfrm flipH="1">
            <a:off x="7868455" y="4837448"/>
            <a:ext cx="152400" cy="635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 name="Line 69"/>
          <p:cNvSpPr>
            <a:spLocks noChangeShapeType="1"/>
          </p:cNvSpPr>
          <p:nvPr/>
        </p:nvSpPr>
        <p:spPr bwMode="auto">
          <a:xfrm>
            <a:off x="2432855" y="5523248"/>
            <a:ext cx="1320800"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 name="Line 70"/>
          <p:cNvSpPr>
            <a:spLocks noChangeShapeType="1"/>
          </p:cNvSpPr>
          <p:nvPr/>
        </p:nvSpPr>
        <p:spPr bwMode="auto">
          <a:xfrm>
            <a:off x="2432855" y="5993148"/>
            <a:ext cx="1320800"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 name="Line 71"/>
          <p:cNvSpPr>
            <a:spLocks noChangeShapeType="1"/>
          </p:cNvSpPr>
          <p:nvPr/>
        </p:nvSpPr>
        <p:spPr bwMode="auto">
          <a:xfrm>
            <a:off x="2432855" y="5523248"/>
            <a:ext cx="0" cy="46990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 name="Text Box 72"/>
          <p:cNvSpPr txBox="1">
            <a:spLocks noChangeArrowheads="1"/>
          </p:cNvSpPr>
          <p:nvPr/>
        </p:nvSpPr>
        <p:spPr bwMode="auto">
          <a:xfrm>
            <a:off x="1972480" y="5513723"/>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solidFill>
                  <a:srgbClr val="FF0000"/>
                </a:solidFill>
              </a:rPr>
              <a:t>Q</a:t>
            </a:r>
          </a:p>
        </p:txBody>
      </p:sp>
      <p:sp>
        <p:nvSpPr>
          <p:cNvPr id="56" name="Text Box 73"/>
          <p:cNvSpPr txBox="1">
            <a:spLocks noChangeArrowheads="1"/>
          </p:cNvSpPr>
          <p:nvPr/>
        </p:nvSpPr>
        <p:spPr bwMode="auto">
          <a:xfrm>
            <a:off x="2607480" y="5469273"/>
            <a:ext cx="434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rgbClr val="FF0000"/>
                </a:solidFill>
                <a:sym typeface="Symbol" panose="05050102010706020507" pitchFamily="18" charset="2"/>
              </a:rPr>
              <a:t></a:t>
            </a:r>
            <a:endParaRPr lang="en-US" altLang="en-US">
              <a:solidFill>
                <a:srgbClr val="FF0000"/>
              </a:solidFill>
            </a:endParaRPr>
          </a:p>
        </p:txBody>
      </p:sp>
      <p:sp>
        <p:nvSpPr>
          <p:cNvPr id="57" name="Freeform 74"/>
          <p:cNvSpPr>
            <a:spLocks/>
          </p:cNvSpPr>
          <p:nvPr/>
        </p:nvSpPr>
        <p:spPr bwMode="auto">
          <a:xfrm>
            <a:off x="6153955" y="4596148"/>
            <a:ext cx="1892300" cy="319088"/>
          </a:xfrm>
          <a:custGeom>
            <a:avLst/>
            <a:gdLst>
              <a:gd name="T0" fmla="*/ 0 w 1192"/>
              <a:gd name="T1" fmla="*/ 0 h 201"/>
              <a:gd name="T2" fmla="*/ 990600 w 1192"/>
              <a:gd name="T3" fmla="*/ 279400 h 201"/>
              <a:gd name="T4" fmla="*/ 1892300 w 1192"/>
              <a:gd name="T5" fmla="*/ 241300 h 201"/>
              <a:gd name="T6" fmla="*/ 0 60000 65536"/>
              <a:gd name="T7" fmla="*/ 0 60000 65536"/>
              <a:gd name="T8" fmla="*/ 0 60000 65536"/>
            </a:gdLst>
            <a:ahLst/>
            <a:cxnLst>
              <a:cxn ang="T6">
                <a:pos x="T0" y="T1"/>
              </a:cxn>
              <a:cxn ang="T7">
                <a:pos x="T2" y="T3"/>
              </a:cxn>
              <a:cxn ang="T8">
                <a:pos x="T4" y="T5"/>
              </a:cxn>
            </a:cxnLst>
            <a:rect l="0" t="0" r="r" b="b"/>
            <a:pathLst>
              <a:path w="1192" h="201">
                <a:moveTo>
                  <a:pt x="0" y="0"/>
                </a:moveTo>
                <a:cubicBezTo>
                  <a:pt x="212" y="75"/>
                  <a:pt x="425" y="151"/>
                  <a:pt x="624" y="176"/>
                </a:cubicBezTo>
                <a:cubicBezTo>
                  <a:pt x="823" y="201"/>
                  <a:pt x="1007" y="176"/>
                  <a:pt x="1192" y="152"/>
                </a:cubicBezTo>
              </a:path>
            </a:pathLst>
          </a:custGeom>
          <a:noFill/>
          <a:ln w="38100">
            <a:solidFill>
              <a:srgbClr val="33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 name="Freeform 75"/>
          <p:cNvSpPr>
            <a:spLocks/>
          </p:cNvSpPr>
          <p:nvPr/>
        </p:nvSpPr>
        <p:spPr bwMode="auto">
          <a:xfrm>
            <a:off x="5747555" y="4532648"/>
            <a:ext cx="393700" cy="76200"/>
          </a:xfrm>
          <a:custGeom>
            <a:avLst/>
            <a:gdLst>
              <a:gd name="T0" fmla="*/ 393700 w 248"/>
              <a:gd name="T1" fmla="*/ 76200 h 48"/>
              <a:gd name="T2" fmla="*/ 0 w 248"/>
              <a:gd name="T3" fmla="*/ 0 h 48"/>
              <a:gd name="T4" fmla="*/ 0 60000 65536"/>
              <a:gd name="T5" fmla="*/ 0 60000 65536"/>
            </a:gdLst>
            <a:ahLst/>
            <a:cxnLst>
              <a:cxn ang="T4">
                <a:pos x="T0" y="T1"/>
              </a:cxn>
              <a:cxn ang="T5">
                <a:pos x="T2" y="T3"/>
              </a:cxn>
            </a:cxnLst>
            <a:rect l="0" t="0" r="r" b="b"/>
            <a:pathLst>
              <a:path w="248" h="48">
                <a:moveTo>
                  <a:pt x="248" y="48"/>
                </a:moveTo>
                <a:cubicBezTo>
                  <a:pt x="248" y="48"/>
                  <a:pt x="124" y="24"/>
                  <a:pt x="0" y="0"/>
                </a:cubicBezTo>
              </a:path>
            </a:pathLst>
          </a:custGeom>
          <a:noFill/>
          <a:ln w="38100">
            <a:solidFill>
              <a:srgbClr val="33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 name="Freeform 76"/>
          <p:cNvSpPr>
            <a:spLocks/>
          </p:cNvSpPr>
          <p:nvPr/>
        </p:nvSpPr>
        <p:spPr bwMode="auto">
          <a:xfrm>
            <a:off x="3296455" y="1792623"/>
            <a:ext cx="2414588" cy="1749425"/>
          </a:xfrm>
          <a:custGeom>
            <a:avLst/>
            <a:gdLst>
              <a:gd name="T0" fmla="*/ 1358900 w 1521"/>
              <a:gd name="T1" fmla="*/ 22225 h 1102"/>
              <a:gd name="T2" fmla="*/ 977900 w 1521"/>
              <a:gd name="T3" fmla="*/ 123825 h 1102"/>
              <a:gd name="T4" fmla="*/ 749300 w 1521"/>
              <a:gd name="T5" fmla="*/ 301625 h 1102"/>
              <a:gd name="T6" fmla="*/ 571500 w 1521"/>
              <a:gd name="T7" fmla="*/ 479425 h 1102"/>
              <a:gd name="T8" fmla="*/ 355600 w 1521"/>
              <a:gd name="T9" fmla="*/ 784225 h 1102"/>
              <a:gd name="T10" fmla="*/ 177800 w 1521"/>
              <a:gd name="T11" fmla="*/ 1089025 h 1102"/>
              <a:gd name="T12" fmla="*/ 127000 w 1521"/>
              <a:gd name="T13" fmla="*/ 1165225 h 1102"/>
              <a:gd name="T14" fmla="*/ 50800 w 1521"/>
              <a:gd name="T15" fmla="*/ 1266825 h 1102"/>
              <a:gd name="T16" fmla="*/ 0 w 1521"/>
              <a:gd name="T17" fmla="*/ 1482725 h 1102"/>
              <a:gd name="T18" fmla="*/ 165100 w 1521"/>
              <a:gd name="T19" fmla="*/ 1749425 h 1102"/>
              <a:gd name="T20" fmla="*/ 393700 w 1521"/>
              <a:gd name="T21" fmla="*/ 1736725 h 1102"/>
              <a:gd name="T22" fmla="*/ 647700 w 1521"/>
              <a:gd name="T23" fmla="*/ 1546225 h 1102"/>
              <a:gd name="T24" fmla="*/ 762000 w 1521"/>
              <a:gd name="T25" fmla="*/ 1343025 h 1102"/>
              <a:gd name="T26" fmla="*/ 838200 w 1521"/>
              <a:gd name="T27" fmla="*/ 1190625 h 1102"/>
              <a:gd name="T28" fmla="*/ 939800 w 1521"/>
              <a:gd name="T29" fmla="*/ 1127125 h 1102"/>
              <a:gd name="T30" fmla="*/ 1130300 w 1521"/>
              <a:gd name="T31" fmla="*/ 1050925 h 1102"/>
              <a:gd name="T32" fmla="*/ 1257300 w 1521"/>
              <a:gd name="T33" fmla="*/ 987425 h 1102"/>
              <a:gd name="T34" fmla="*/ 1866900 w 1521"/>
              <a:gd name="T35" fmla="*/ 860425 h 1102"/>
              <a:gd name="T36" fmla="*/ 2082800 w 1521"/>
              <a:gd name="T37" fmla="*/ 771525 h 1102"/>
              <a:gd name="T38" fmla="*/ 2311400 w 1521"/>
              <a:gd name="T39" fmla="*/ 733425 h 1102"/>
              <a:gd name="T40" fmla="*/ 2413000 w 1521"/>
              <a:gd name="T41" fmla="*/ 606425 h 1102"/>
              <a:gd name="T42" fmla="*/ 2387600 w 1521"/>
              <a:gd name="T43" fmla="*/ 492125 h 1102"/>
              <a:gd name="T44" fmla="*/ 1930400 w 1521"/>
              <a:gd name="T45" fmla="*/ 352425 h 1102"/>
              <a:gd name="T46" fmla="*/ 1752600 w 1521"/>
              <a:gd name="T47" fmla="*/ 288925 h 1102"/>
              <a:gd name="T48" fmla="*/ 1651000 w 1521"/>
              <a:gd name="T49" fmla="*/ 250825 h 1102"/>
              <a:gd name="T50" fmla="*/ 1574800 w 1521"/>
              <a:gd name="T51" fmla="*/ 225425 h 1102"/>
              <a:gd name="T52" fmla="*/ 1435100 w 1521"/>
              <a:gd name="T53" fmla="*/ 47625 h 1102"/>
              <a:gd name="T54" fmla="*/ 1358900 w 1521"/>
              <a:gd name="T55" fmla="*/ 22225 h 110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521" h="1102">
                <a:moveTo>
                  <a:pt x="856" y="14"/>
                </a:moveTo>
                <a:cubicBezTo>
                  <a:pt x="776" y="30"/>
                  <a:pt x="691" y="45"/>
                  <a:pt x="616" y="78"/>
                </a:cubicBezTo>
                <a:cubicBezTo>
                  <a:pt x="557" y="104"/>
                  <a:pt x="518" y="149"/>
                  <a:pt x="472" y="190"/>
                </a:cubicBezTo>
                <a:cubicBezTo>
                  <a:pt x="434" y="224"/>
                  <a:pt x="389" y="259"/>
                  <a:pt x="360" y="302"/>
                </a:cubicBezTo>
                <a:cubicBezTo>
                  <a:pt x="316" y="368"/>
                  <a:pt x="294" y="448"/>
                  <a:pt x="224" y="494"/>
                </a:cubicBezTo>
                <a:cubicBezTo>
                  <a:pt x="183" y="556"/>
                  <a:pt x="154" y="625"/>
                  <a:pt x="112" y="686"/>
                </a:cubicBezTo>
                <a:cubicBezTo>
                  <a:pt x="101" y="702"/>
                  <a:pt x="91" y="718"/>
                  <a:pt x="80" y="734"/>
                </a:cubicBezTo>
                <a:cubicBezTo>
                  <a:pt x="65" y="756"/>
                  <a:pt x="32" y="798"/>
                  <a:pt x="32" y="798"/>
                </a:cubicBezTo>
                <a:cubicBezTo>
                  <a:pt x="16" y="845"/>
                  <a:pt x="7" y="884"/>
                  <a:pt x="0" y="934"/>
                </a:cubicBezTo>
                <a:cubicBezTo>
                  <a:pt x="9" y="1021"/>
                  <a:pt x="14" y="1072"/>
                  <a:pt x="104" y="1102"/>
                </a:cubicBezTo>
                <a:cubicBezTo>
                  <a:pt x="152" y="1099"/>
                  <a:pt x="200" y="1100"/>
                  <a:pt x="248" y="1094"/>
                </a:cubicBezTo>
                <a:cubicBezTo>
                  <a:pt x="304" y="1086"/>
                  <a:pt x="367" y="1015"/>
                  <a:pt x="408" y="974"/>
                </a:cubicBezTo>
                <a:cubicBezTo>
                  <a:pt x="424" y="927"/>
                  <a:pt x="460" y="891"/>
                  <a:pt x="480" y="846"/>
                </a:cubicBezTo>
                <a:cubicBezTo>
                  <a:pt x="524" y="747"/>
                  <a:pt x="461" y="850"/>
                  <a:pt x="528" y="750"/>
                </a:cubicBezTo>
                <a:cubicBezTo>
                  <a:pt x="540" y="732"/>
                  <a:pt x="575" y="720"/>
                  <a:pt x="592" y="710"/>
                </a:cubicBezTo>
                <a:cubicBezTo>
                  <a:pt x="630" y="688"/>
                  <a:pt x="670" y="676"/>
                  <a:pt x="712" y="662"/>
                </a:cubicBezTo>
                <a:cubicBezTo>
                  <a:pt x="739" y="653"/>
                  <a:pt x="764" y="631"/>
                  <a:pt x="792" y="622"/>
                </a:cubicBezTo>
                <a:cubicBezTo>
                  <a:pt x="898" y="543"/>
                  <a:pt x="1049" y="565"/>
                  <a:pt x="1176" y="542"/>
                </a:cubicBezTo>
                <a:cubicBezTo>
                  <a:pt x="1222" y="523"/>
                  <a:pt x="1264" y="502"/>
                  <a:pt x="1312" y="486"/>
                </a:cubicBezTo>
                <a:cubicBezTo>
                  <a:pt x="1350" y="473"/>
                  <a:pt x="1415" y="469"/>
                  <a:pt x="1456" y="462"/>
                </a:cubicBezTo>
                <a:cubicBezTo>
                  <a:pt x="1499" y="441"/>
                  <a:pt x="1502" y="427"/>
                  <a:pt x="1520" y="382"/>
                </a:cubicBezTo>
                <a:cubicBezTo>
                  <a:pt x="1516" y="358"/>
                  <a:pt x="1521" y="327"/>
                  <a:pt x="1504" y="310"/>
                </a:cubicBezTo>
                <a:cubicBezTo>
                  <a:pt x="1434" y="240"/>
                  <a:pt x="1304" y="242"/>
                  <a:pt x="1216" y="222"/>
                </a:cubicBezTo>
                <a:cubicBezTo>
                  <a:pt x="1176" y="213"/>
                  <a:pt x="1143" y="192"/>
                  <a:pt x="1104" y="182"/>
                </a:cubicBezTo>
                <a:cubicBezTo>
                  <a:pt x="1062" y="154"/>
                  <a:pt x="1099" y="174"/>
                  <a:pt x="1040" y="158"/>
                </a:cubicBezTo>
                <a:cubicBezTo>
                  <a:pt x="1024" y="154"/>
                  <a:pt x="992" y="142"/>
                  <a:pt x="992" y="142"/>
                </a:cubicBezTo>
                <a:cubicBezTo>
                  <a:pt x="953" y="91"/>
                  <a:pt x="968" y="62"/>
                  <a:pt x="904" y="30"/>
                </a:cubicBezTo>
                <a:cubicBezTo>
                  <a:pt x="893" y="24"/>
                  <a:pt x="856" y="0"/>
                  <a:pt x="856" y="14"/>
                </a:cubicBezTo>
                <a:close/>
              </a:path>
            </a:pathLst>
          </a:cu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 name="Rectangle 59"/>
          <p:cNvSpPr/>
          <p:nvPr/>
        </p:nvSpPr>
        <p:spPr>
          <a:xfrm>
            <a:off x="686289" y="6424066"/>
            <a:ext cx="4585505" cy="433934"/>
          </a:xfrm>
          <a:prstGeom prst="rect">
            <a:avLst/>
          </a:prstGeom>
          <a:no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a:t>Slide adapted from Allen </a:t>
            </a:r>
            <a:r>
              <a:rPr lang="en-US" sz="1600" dirty="0" err="1"/>
              <a:t>Miu</a:t>
            </a:r>
            <a:r>
              <a:rPr lang="en-US" sz="1600" dirty="0"/>
              <a:t> CSAIL MIT</a:t>
            </a:r>
          </a:p>
        </p:txBody>
      </p:sp>
    </p:spTree>
    <p:extLst>
      <p:ext uri="{BB962C8B-B14F-4D97-AF65-F5344CB8AC3E}">
        <p14:creationId xmlns:p14="http://schemas.microsoft.com/office/powerpoint/2010/main" val="233497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51152" y="1"/>
            <a:ext cx="11364837" cy="755780"/>
          </a:xfrm>
        </p:spPr>
        <p:txBody>
          <a:bodyPr>
            <a:normAutofit/>
          </a:bodyPr>
          <a:lstStyle/>
          <a:p>
            <a:r>
              <a:rPr lang="en-US" sz="3600" dirty="0"/>
              <a:t>Note on Algorithm Termination</a:t>
            </a:r>
          </a:p>
        </p:txBody>
      </p:sp>
      <p:sp>
        <p:nvSpPr>
          <p:cNvPr id="60" name="Oval 3"/>
          <p:cNvSpPr>
            <a:spLocks noChangeArrowheads="1"/>
          </p:cNvSpPr>
          <p:nvPr/>
        </p:nvSpPr>
        <p:spPr bwMode="auto">
          <a:xfrm>
            <a:off x="3158186" y="1229217"/>
            <a:ext cx="406400" cy="406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61" name="Oval 4"/>
          <p:cNvSpPr>
            <a:spLocks noChangeArrowheads="1"/>
          </p:cNvSpPr>
          <p:nvPr/>
        </p:nvSpPr>
        <p:spPr bwMode="auto">
          <a:xfrm>
            <a:off x="2307286" y="2016617"/>
            <a:ext cx="406400" cy="406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cxnSp>
        <p:nvCxnSpPr>
          <p:cNvPr id="62" name="AutoShape 5"/>
          <p:cNvCxnSpPr>
            <a:cxnSpLocks noChangeShapeType="1"/>
            <a:stCxn id="60" idx="3"/>
            <a:endCxn id="61" idx="7"/>
          </p:cNvCxnSpPr>
          <p:nvPr/>
        </p:nvCxnSpPr>
        <p:spPr bwMode="auto">
          <a:xfrm flipH="1">
            <a:off x="2654949" y="1576880"/>
            <a:ext cx="561975" cy="4984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AutoShape 6"/>
          <p:cNvCxnSpPr>
            <a:cxnSpLocks noChangeShapeType="1"/>
            <a:stCxn id="60" idx="5"/>
          </p:cNvCxnSpPr>
          <p:nvPr/>
        </p:nvCxnSpPr>
        <p:spPr bwMode="auto">
          <a:xfrm>
            <a:off x="3505849" y="1576880"/>
            <a:ext cx="549275" cy="485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4" name="Rectangle 7"/>
          <p:cNvSpPr>
            <a:spLocks noChangeArrowheads="1"/>
          </p:cNvSpPr>
          <p:nvPr/>
        </p:nvSpPr>
        <p:spPr bwMode="auto">
          <a:xfrm>
            <a:off x="1888186" y="2804017"/>
            <a:ext cx="431800" cy="431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i="1"/>
              <a:t>p</a:t>
            </a:r>
            <a:r>
              <a:rPr lang="en-US" altLang="en-US" i="1" baseline="-25000"/>
              <a:t>i</a:t>
            </a:r>
          </a:p>
        </p:txBody>
      </p:sp>
      <p:sp>
        <p:nvSpPr>
          <p:cNvPr id="65" name="Rectangle 8"/>
          <p:cNvSpPr>
            <a:spLocks noChangeArrowheads="1"/>
          </p:cNvSpPr>
          <p:nvPr/>
        </p:nvSpPr>
        <p:spPr bwMode="auto">
          <a:xfrm>
            <a:off x="2739086" y="2791317"/>
            <a:ext cx="431800" cy="431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i="1"/>
              <a:t>p</a:t>
            </a:r>
            <a:r>
              <a:rPr lang="en-US" altLang="en-US" i="1" baseline="-25000"/>
              <a:t>j</a:t>
            </a:r>
          </a:p>
        </p:txBody>
      </p:sp>
      <p:sp>
        <p:nvSpPr>
          <p:cNvPr id="66" name="Text Box 10"/>
          <p:cNvSpPr txBox="1">
            <a:spLocks noChangeArrowheads="1"/>
          </p:cNvSpPr>
          <p:nvPr/>
        </p:nvSpPr>
        <p:spPr bwMode="auto">
          <a:xfrm>
            <a:off x="3612211" y="1168892"/>
            <a:ext cx="1263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t>&lt; </a:t>
            </a:r>
            <a:r>
              <a:rPr lang="en-US" altLang="en-US" i="1"/>
              <a:t>p</a:t>
            </a:r>
            <a:r>
              <a:rPr lang="en-US" altLang="en-US" i="1" baseline="-25000"/>
              <a:t>j</a:t>
            </a:r>
            <a:r>
              <a:rPr lang="en-US" altLang="en-US"/>
              <a:t>, </a:t>
            </a:r>
            <a:r>
              <a:rPr lang="en-US" altLang="en-US" i="1"/>
              <a:t>p</a:t>
            </a:r>
            <a:r>
              <a:rPr lang="en-US" altLang="en-US" i="1" baseline="-25000"/>
              <a:t>m</a:t>
            </a:r>
            <a:r>
              <a:rPr lang="en-US" altLang="en-US"/>
              <a:t>&gt;</a:t>
            </a:r>
          </a:p>
        </p:txBody>
      </p:sp>
      <p:sp>
        <p:nvSpPr>
          <p:cNvPr id="67" name="Text Box 11"/>
          <p:cNvSpPr txBox="1">
            <a:spLocks noChangeArrowheads="1"/>
          </p:cNvSpPr>
          <p:nvPr/>
        </p:nvSpPr>
        <p:spPr bwMode="auto">
          <a:xfrm>
            <a:off x="2723211" y="2032492"/>
            <a:ext cx="1174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t>&lt; </a:t>
            </a:r>
            <a:r>
              <a:rPr lang="en-US" altLang="en-US" i="1"/>
              <a:t>p</a:t>
            </a:r>
            <a:r>
              <a:rPr lang="en-US" altLang="en-US" i="1" baseline="-25000"/>
              <a:t>i</a:t>
            </a:r>
            <a:r>
              <a:rPr lang="en-US" altLang="en-US"/>
              <a:t>, </a:t>
            </a:r>
            <a:r>
              <a:rPr lang="en-US" altLang="en-US" i="1"/>
              <a:t>p</a:t>
            </a:r>
            <a:r>
              <a:rPr lang="en-US" altLang="en-US" i="1" baseline="-25000"/>
              <a:t>j</a:t>
            </a:r>
            <a:r>
              <a:rPr lang="en-US" altLang="en-US"/>
              <a:t>&gt;</a:t>
            </a:r>
          </a:p>
        </p:txBody>
      </p:sp>
      <p:cxnSp>
        <p:nvCxnSpPr>
          <p:cNvPr id="68" name="AutoShape 12"/>
          <p:cNvCxnSpPr>
            <a:cxnSpLocks noChangeShapeType="1"/>
            <a:stCxn id="61" idx="3"/>
            <a:endCxn id="64" idx="0"/>
          </p:cNvCxnSpPr>
          <p:nvPr/>
        </p:nvCxnSpPr>
        <p:spPr bwMode="auto">
          <a:xfrm flipH="1">
            <a:off x="2104086" y="2364280"/>
            <a:ext cx="261938" cy="43973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AutoShape 13"/>
          <p:cNvCxnSpPr>
            <a:cxnSpLocks noChangeShapeType="1"/>
            <a:stCxn id="61" idx="5"/>
            <a:endCxn id="65" idx="0"/>
          </p:cNvCxnSpPr>
          <p:nvPr/>
        </p:nvCxnSpPr>
        <p:spPr bwMode="auto">
          <a:xfrm>
            <a:off x="2654949" y="2364280"/>
            <a:ext cx="300037" cy="42703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0" name="Oval 14"/>
          <p:cNvSpPr>
            <a:spLocks noChangeArrowheads="1"/>
          </p:cNvSpPr>
          <p:nvPr/>
        </p:nvSpPr>
        <p:spPr bwMode="auto">
          <a:xfrm>
            <a:off x="9165286" y="4251817"/>
            <a:ext cx="152400" cy="1651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71" name="Oval 15"/>
          <p:cNvSpPr>
            <a:spLocks noChangeArrowheads="1"/>
          </p:cNvSpPr>
          <p:nvPr/>
        </p:nvSpPr>
        <p:spPr bwMode="auto">
          <a:xfrm>
            <a:off x="8250886" y="3451717"/>
            <a:ext cx="152400" cy="1651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72" name="Oval 16"/>
          <p:cNvSpPr>
            <a:spLocks noChangeArrowheads="1"/>
          </p:cNvSpPr>
          <p:nvPr/>
        </p:nvSpPr>
        <p:spPr bwMode="auto">
          <a:xfrm>
            <a:off x="9114486" y="3134217"/>
            <a:ext cx="152400" cy="1651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73" name="Oval 17"/>
          <p:cNvSpPr>
            <a:spLocks noChangeArrowheads="1"/>
          </p:cNvSpPr>
          <p:nvPr/>
        </p:nvSpPr>
        <p:spPr bwMode="auto">
          <a:xfrm>
            <a:off x="7361886" y="3578717"/>
            <a:ext cx="152400" cy="1651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74" name="Oval 18"/>
          <p:cNvSpPr>
            <a:spLocks noChangeArrowheads="1"/>
          </p:cNvSpPr>
          <p:nvPr/>
        </p:nvSpPr>
        <p:spPr bwMode="auto">
          <a:xfrm>
            <a:off x="6472886" y="3070717"/>
            <a:ext cx="152400" cy="1651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75" name="Text Box 19"/>
          <p:cNvSpPr txBox="1">
            <a:spLocks noChangeArrowheads="1"/>
          </p:cNvSpPr>
          <p:nvPr/>
        </p:nvSpPr>
        <p:spPr bwMode="auto">
          <a:xfrm>
            <a:off x="6228411" y="2642092"/>
            <a:ext cx="393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t>p</a:t>
            </a:r>
            <a:r>
              <a:rPr lang="en-US" altLang="en-US" i="1" baseline="-25000"/>
              <a:t>i</a:t>
            </a:r>
          </a:p>
        </p:txBody>
      </p:sp>
      <p:sp>
        <p:nvSpPr>
          <p:cNvPr id="76" name="Text Box 20"/>
          <p:cNvSpPr txBox="1">
            <a:spLocks noChangeArrowheads="1"/>
          </p:cNvSpPr>
          <p:nvPr/>
        </p:nvSpPr>
        <p:spPr bwMode="auto">
          <a:xfrm>
            <a:off x="6939611" y="3238992"/>
            <a:ext cx="393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t>p</a:t>
            </a:r>
            <a:r>
              <a:rPr lang="en-US" altLang="en-US" i="1" baseline="-25000"/>
              <a:t>j</a:t>
            </a:r>
          </a:p>
        </p:txBody>
      </p:sp>
      <p:sp>
        <p:nvSpPr>
          <p:cNvPr id="77" name="Text Box 21"/>
          <p:cNvSpPr txBox="1">
            <a:spLocks noChangeArrowheads="1"/>
          </p:cNvSpPr>
          <p:nvPr/>
        </p:nvSpPr>
        <p:spPr bwMode="auto">
          <a:xfrm>
            <a:off x="8095311" y="2896092"/>
            <a:ext cx="4270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t>p</a:t>
            </a:r>
            <a:r>
              <a:rPr lang="en-US" altLang="en-US" i="1" baseline="-25000"/>
              <a:t>k</a:t>
            </a:r>
          </a:p>
        </p:txBody>
      </p:sp>
      <p:sp>
        <p:nvSpPr>
          <p:cNvPr id="78" name="Text Box 22"/>
          <p:cNvSpPr txBox="1">
            <a:spLocks noChangeArrowheads="1"/>
          </p:cNvSpPr>
          <p:nvPr/>
        </p:nvSpPr>
        <p:spPr bwMode="auto">
          <a:xfrm>
            <a:off x="9327211" y="2807192"/>
            <a:ext cx="393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t>p</a:t>
            </a:r>
            <a:r>
              <a:rPr lang="en-US" altLang="en-US" i="1" baseline="-25000"/>
              <a:t>l</a:t>
            </a:r>
          </a:p>
        </p:txBody>
      </p:sp>
      <p:sp>
        <p:nvSpPr>
          <p:cNvPr id="79" name="Line 23"/>
          <p:cNvSpPr>
            <a:spLocks noChangeShapeType="1"/>
          </p:cNvSpPr>
          <p:nvPr/>
        </p:nvSpPr>
        <p:spPr bwMode="auto">
          <a:xfrm>
            <a:off x="6053786" y="5966317"/>
            <a:ext cx="4013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 name="Line 24"/>
          <p:cNvSpPr>
            <a:spLocks noChangeShapeType="1"/>
          </p:cNvSpPr>
          <p:nvPr/>
        </p:nvSpPr>
        <p:spPr bwMode="auto">
          <a:xfrm>
            <a:off x="6193486" y="6004417"/>
            <a:ext cx="0" cy="355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 name="Line 25"/>
          <p:cNvSpPr>
            <a:spLocks noChangeShapeType="1"/>
          </p:cNvSpPr>
          <p:nvPr/>
        </p:nvSpPr>
        <p:spPr bwMode="auto">
          <a:xfrm>
            <a:off x="9851086" y="5991717"/>
            <a:ext cx="0" cy="355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 name="Text Box 26"/>
          <p:cNvSpPr txBox="1">
            <a:spLocks noChangeArrowheads="1"/>
          </p:cNvSpPr>
          <p:nvPr/>
        </p:nvSpPr>
        <p:spPr bwMode="auto">
          <a:xfrm>
            <a:off x="9987611" y="5664692"/>
            <a:ext cx="268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t>l</a:t>
            </a:r>
          </a:p>
        </p:txBody>
      </p:sp>
      <p:sp>
        <p:nvSpPr>
          <p:cNvPr id="83" name="Text Box 27"/>
          <p:cNvSpPr txBox="1">
            <a:spLocks noChangeArrowheads="1"/>
          </p:cNvSpPr>
          <p:nvPr/>
        </p:nvSpPr>
        <p:spPr bwMode="auto">
          <a:xfrm>
            <a:off x="9416111" y="3912092"/>
            <a:ext cx="48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t>p</a:t>
            </a:r>
            <a:r>
              <a:rPr lang="en-US" altLang="en-US" i="1" baseline="-25000"/>
              <a:t>m</a:t>
            </a:r>
            <a:endParaRPr lang="en-US" altLang="en-US" i="1"/>
          </a:p>
        </p:txBody>
      </p:sp>
      <p:sp>
        <p:nvSpPr>
          <p:cNvPr id="84" name="Freeform 28"/>
          <p:cNvSpPr>
            <a:spLocks/>
          </p:cNvSpPr>
          <p:nvPr/>
        </p:nvSpPr>
        <p:spPr bwMode="auto">
          <a:xfrm>
            <a:off x="8136586" y="4721717"/>
            <a:ext cx="2247900" cy="179388"/>
          </a:xfrm>
          <a:custGeom>
            <a:avLst/>
            <a:gdLst>
              <a:gd name="T0" fmla="*/ 0 w 184"/>
              <a:gd name="T1" fmla="*/ 2842 h 505"/>
              <a:gd name="T2" fmla="*/ 1172817 w 184"/>
              <a:gd name="T3" fmla="*/ 179033 h 505"/>
              <a:gd name="T4" fmla="*/ 2247900 w 184"/>
              <a:gd name="T5" fmla="*/ 0 h 505"/>
              <a:gd name="T6" fmla="*/ 0 60000 65536"/>
              <a:gd name="T7" fmla="*/ 0 60000 65536"/>
              <a:gd name="T8" fmla="*/ 0 60000 65536"/>
            </a:gdLst>
            <a:ahLst/>
            <a:cxnLst>
              <a:cxn ang="T6">
                <a:pos x="T0" y="T1"/>
              </a:cxn>
              <a:cxn ang="T7">
                <a:pos x="T2" y="T3"/>
              </a:cxn>
              <a:cxn ang="T8">
                <a:pos x="T4" y="T5"/>
              </a:cxn>
            </a:cxnLst>
            <a:rect l="0" t="0" r="r" b="b"/>
            <a:pathLst>
              <a:path w="184" h="505">
                <a:moveTo>
                  <a:pt x="0" y="8"/>
                </a:moveTo>
                <a:cubicBezTo>
                  <a:pt x="32" y="256"/>
                  <a:pt x="65" y="505"/>
                  <a:pt x="96" y="504"/>
                </a:cubicBezTo>
                <a:cubicBezTo>
                  <a:pt x="127" y="503"/>
                  <a:pt x="155" y="251"/>
                  <a:pt x="184" y="0"/>
                </a:cubicBezTo>
              </a:path>
            </a:pathLst>
          </a:custGeom>
          <a:noFill/>
          <a:ln w="38100">
            <a:solidFill>
              <a:srgbClr val="33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 name="Oval 29"/>
          <p:cNvSpPr>
            <a:spLocks noChangeArrowheads="1"/>
          </p:cNvSpPr>
          <p:nvPr/>
        </p:nvSpPr>
        <p:spPr bwMode="auto">
          <a:xfrm>
            <a:off x="4021786" y="1978517"/>
            <a:ext cx="406400" cy="406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6" name="Rectangle 30"/>
          <p:cNvSpPr>
            <a:spLocks noChangeArrowheads="1"/>
          </p:cNvSpPr>
          <p:nvPr/>
        </p:nvSpPr>
        <p:spPr bwMode="auto">
          <a:xfrm>
            <a:off x="3602686" y="3286617"/>
            <a:ext cx="431800" cy="431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i="1"/>
              <a:t>p</a:t>
            </a:r>
            <a:r>
              <a:rPr lang="en-US" altLang="en-US" i="1" baseline="-25000"/>
              <a:t>m</a:t>
            </a:r>
          </a:p>
        </p:txBody>
      </p:sp>
      <p:sp>
        <p:nvSpPr>
          <p:cNvPr id="87" name="Rectangle 31"/>
          <p:cNvSpPr>
            <a:spLocks noChangeArrowheads="1"/>
          </p:cNvSpPr>
          <p:nvPr/>
        </p:nvSpPr>
        <p:spPr bwMode="auto">
          <a:xfrm>
            <a:off x="4453586" y="3261217"/>
            <a:ext cx="431800" cy="431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i="1"/>
              <a:t>p</a:t>
            </a:r>
            <a:r>
              <a:rPr lang="en-US" altLang="en-US" i="1" baseline="-25000"/>
              <a:t>l</a:t>
            </a:r>
          </a:p>
        </p:txBody>
      </p:sp>
      <p:sp>
        <p:nvSpPr>
          <p:cNvPr id="88" name="Text Box 32"/>
          <p:cNvSpPr txBox="1">
            <a:spLocks noChangeArrowheads="1"/>
          </p:cNvSpPr>
          <p:nvPr/>
        </p:nvSpPr>
        <p:spPr bwMode="auto">
          <a:xfrm>
            <a:off x="4323411" y="1689592"/>
            <a:ext cx="1263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t>&lt; </a:t>
            </a:r>
            <a:r>
              <a:rPr lang="en-US" altLang="en-US" i="1"/>
              <a:t>p</a:t>
            </a:r>
            <a:r>
              <a:rPr lang="en-US" altLang="en-US" i="1" baseline="-25000"/>
              <a:t>m</a:t>
            </a:r>
            <a:r>
              <a:rPr lang="en-US" altLang="en-US"/>
              <a:t>, </a:t>
            </a:r>
            <a:r>
              <a:rPr lang="en-US" altLang="en-US" i="1"/>
              <a:t>p</a:t>
            </a:r>
            <a:r>
              <a:rPr lang="en-US" altLang="en-US" i="1" baseline="-25000"/>
              <a:t>l</a:t>
            </a:r>
            <a:r>
              <a:rPr lang="en-US" altLang="en-US"/>
              <a:t>&gt;</a:t>
            </a:r>
          </a:p>
        </p:txBody>
      </p:sp>
      <p:cxnSp>
        <p:nvCxnSpPr>
          <p:cNvPr id="89" name="AutoShape 33"/>
          <p:cNvCxnSpPr>
            <a:cxnSpLocks noChangeShapeType="1"/>
            <a:stCxn id="85" idx="3"/>
            <a:endCxn id="86" idx="0"/>
          </p:cNvCxnSpPr>
          <p:nvPr/>
        </p:nvCxnSpPr>
        <p:spPr bwMode="auto">
          <a:xfrm flipH="1">
            <a:off x="3818586" y="2326180"/>
            <a:ext cx="261938" cy="96043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AutoShape 34"/>
          <p:cNvCxnSpPr>
            <a:cxnSpLocks noChangeShapeType="1"/>
            <a:stCxn id="85" idx="5"/>
            <a:endCxn id="87" idx="0"/>
          </p:cNvCxnSpPr>
          <p:nvPr/>
        </p:nvCxnSpPr>
        <p:spPr bwMode="auto">
          <a:xfrm>
            <a:off x="4369449" y="2326180"/>
            <a:ext cx="300037" cy="93503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1" name="Oval 41"/>
          <p:cNvSpPr>
            <a:spLocks noChangeArrowheads="1"/>
          </p:cNvSpPr>
          <p:nvPr/>
        </p:nvSpPr>
        <p:spPr bwMode="auto">
          <a:xfrm>
            <a:off x="6942786" y="3515217"/>
            <a:ext cx="2298700" cy="2298700"/>
          </a:xfrm>
          <a:prstGeom prst="ellipse">
            <a:avLst/>
          </a:prstGeom>
          <a:noFill/>
          <a:ln w="63500">
            <a:solidFill>
              <a:srgbClr val="3366FF"/>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92" name="Oval 42"/>
          <p:cNvSpPr>
            <a:spLocks noChangeArrowheads="1"/>
          </p:cNvSpPr>
          <p:nvPr/>
        </p:nvSpPr>
        <p:spPr bwMode="auto">
          <a:xfrm>
            <a:off x="8022286" y="5763117"/>
            <a:ext cx="152400" cy="165100"/>
          </a:xfrm>
          <a:prstGeom prst="ellipse">
            <a:avLst/>
          </a:prstGeom>
          <a:solidFill>
            <a:srgbClr val="33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93" name="Line 43"/>
          <p:cNvSpPr>
            <a:spLocks noChangeShapeType="1"/>
          </p:cNvSpPr>
          <p:nvPr/>
        </p:nvSpPr>
        <p:spPr bwMode="auto">
          <a:xfrm flipV="1">
            <a:off x="6015686" y="2435717"/>
            <a:ext cx="1638300" cy="2374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 name="Line 44"/>
          <p:cNvSpPr>
            <a:spLocks noChangeShapeType="1"/>
          </p:cNvSpPr>
          <p:nvPr/>
        </p:nvSpPr>
        <p:spPr bwMode="auto">
          <a:xfrm>
            <a:off x="7666686" y="2410317"/>
            <a:ext cx="457200" cy="2324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5" name="Line 45"/>
          <p:cNvSpPr>
            <a:spLocks noChangeShapeType="1"/>
          </p:cNvSpPr>
          <p:nvPr/>
        </p:nvSpPr>
        <p:spPr bwMode="auto">
          <a:xfrm flipH="1">
            <a:off x="8136586" y="3832717"/>
            <a:ext cx="762000" cy="889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 name="Line 46"/>
          <p:cNvSpPr>
            <a:spLocks noChangeShapeType="1"/>
          </p:cNvSpPr>
          <p:nvPr/>
        </p:nvSpPr>
        <p:spPr bwMode="auto">
          <a:xfrm flipV="1">
            <a:off x="8911286" y="3705717"/>
            <a:ext cx="1460500" cy="139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 name="Line 47"/>
          <p:cNvSpPr>
            <a:spLocks noChangeShapeType="1"/>
          </p:cNvSpPr>
          <p:nvPr/>
        </p:nvSpPr>
        <p:spPr bwMode="auto">
          <a:xfrm>
            <a:off x="7946086" y="1356217"/>
            <a:ext cx="965200" cy="2501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 name="Line 48"/>
          <p:cNvSpPr>
            <a:spLocks noChangeShapeType="1"/>
          </p:cNvSpPr>
          <p:nvPr/>
        </p:nvSpPr>
        <p:spPr bwMode="auto">
          <a:xfrm flipH="1">
            <a:off x="7666686" y="1381617"/>
            <a:ext cx="304800" cy="1028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 name="Line 49"/>
          <p:cNvSpPr>
            <a:spLocks noChangeShapeType="1"/>
          </p:cNvSpPr>
          <p:nvPr/>
        </p:nvSpPr>
        <p:spPr bwMode="auto">
          <a:xfrm flipH="1">
            <a:off x="7971486" y="4734417"/>
            <a:ext cx="152400" cy="635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 name="Line 50"/>
          <p:cNvSpPr>
            <a:spLocks noChangeShapeType="1"/>
          </p:cNvSpPr>
          <p:nvPr/>
        </p:nvSpPr>
        <p:spPr bwMode="auto">
          <a:xfrm>
            <a:off x="2535886" y="5420217"/>
            <a:ext cx="1320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1" name="Line 51"/>
          <p:cNvSpPr>
            <a:spLocks noChangeShapeType="1"/>
          </p:cNvSpPr>
          <p:nvPr/>
        </p:nvSpPr>
        <p:spPr bwMode="auto">
          <a:xfrm>
            <a:off x="2535886" y="5890117"/>
            <a:ext cx="1320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 name="Line 52"/>
          <p:cNvSpPr>
            <a:spLocks noChangeShapeType="1"/>
          </p:cNvSpPr>
          <p:nvPr/>
        </p:nvSpPr>
        <p:spPr bwMode="auto">
          <a:xfrm>
            <a:off x="2535886" y="5420217"/>
            <a:ext cx="0" cy="4699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 name="Text Box 53"/>
          <p:cNvSpPr txBox="1">
            <a:spLocks noChangeArrowheads="1"/>
          </p:cNvSpPr>
          <p:nvPr/>
        </p:nvSpPr>
        <p:spPr bwMode="auto">
          <a:xfrm>
            <a:off x="2075511" y="5410692"/>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t>Q</a:t>
            </a:r>
          </a:p>
        </p:txBody>
      </p:sp>
      <p:sp>
        <p:nvSpPr>
          <p:cNvPr id="104" name="Text Box 54"/>
          <p:cNvSpPr txBox="1">
            <a:spLocks noChangeArrowheads="1"/>
          </p:cNvSpPr>
          <p:nvPr/>
        </p:nvSpPr>
        <p:spPr bwMode="auto">
          <a:xfrm>
            <a:off x="2710511" y="5366242"/>
            <a:ext cx="434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ym typeface="Symbol" panose="05050102010706020507" pitchFamily="18" charset="2"/>
              </a:rPr>
              <a:t></a:t>
            </a:r>
            <a:endParaRPr lang="en-US" altLang="en-US"/>
          </a:p>
        </p:txBody>
      </p:sp>
      <p:sp>
        <p:nvSpPr>
          <p:cNvPr id="105" name="Freeform 55"/>
          <p:cNvSpPr>
            <a:spLocks/>
          </p:cNvSpPr>
          <p:nvPr/>
        </p:nvSpPr>
        <p:spPr bwMode="auto">
          <a:xfrm>
            <a:off x="6256986" y="4493117"/>
            <a:ext cx="1892300" cy="319088"/>
          </a:xfrm>
          <a:custGeom>
            <a:avLst/>
            <a:gdLst>
              <a:gd name="T0" fmla="*/ 0 w 1192"/>
              <a:gd name="T1" fmla="*/ 0 h 201"/>
              <a:gd name="T2" fmla="*/ 990600 w 1192"/>
              <a:gd name="T3" fmla="*/ 279400 h 201"/>
              <a:gd name="T4" fmla="*/ 1892300 w 1192"/>
              <a:gd name="T5" fmla="*/ 241300 h 201"/>
              <a:gd name="T6" fmla="*/ 0 60000 65536"/>
              <a:gd name="T7" fmla="*/ 0 60000 65536"/>
              <a:gd name="T8" fmla="*/ 0 60000 65536"/>
            </a:gdLst>
            <a:ahLst/>
            <a:cxnLst>
              <a:cxn ang="T6">
                <a:pos x="T0" y="T1"/>
              </a:cxn>
              <a:cxn ang="T7">
                <a:pos x="T2" y="T3"/>
              </a:cxn>
              <a:cxn ang="T8">
                <a:pos x="T4" y="T5"/>
              </a:cxn>
            </a:cxnLst>
            <a:rect l="0" t="0" r="r" b="b"/>
            <a:pathLst>
              <a:path w="1192" h="201">
                <a:moveTo>
                  <a:pt x="0" y="0"/>
                </a:moveTo>
                <a:cubicBezTo>
                  <a:pt x="212" y="75"/>
                  <a:pt x="425" y="151"/>
                  <a:pt x="624" y="176"/>
                </a:cubicBezTo>
                <a:cubicBezTo>
                  <a:pt x="823" y="201"/>
                  <a:pt x="1007" y="176"/>
                  <a:pt x="1192" y="152"/>
                </a:cubicBezTo>
              </a:path>
            </a:pathLst>
          </a:custGeom>
          <a:noFill/>
          <a:ln w="38100">
            <a:solidFill>
              <a:srgbClr val="33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 name="Freeform 56"/>
          <p:cNvSpPr>
            <a:spLocks/>
          </p:cNvSpPr>
          <p:nvPr/>
        </p:nvSpPr>
        <p:spPr bwMode="auto">
          <a:xfrm>
            <a:off x="5850586" y="4442317"/>
            <a:ext cx="393700" cy="76200"/>
          </a:xfrm>
          <a:custGeom>
            <a:avLst/>
            <a:gdLst>
              <a:gd name="T0" fmla="*/ 393700 w 248"/>
              <a:gd name="T1" fmla="*/ 76200 h 48"/>
              <a:gd name="T2" fmla="*/ 0 w 248"/>
              <a:gd name="T3" fmla="*/ 0 h 48"/>
              <a:gd name="T4" fmla="*/ 0 60000 65536"/>
              <a:gd name="T5" fmla="*/ 0 60000 65536"/>
            </a:gdLst>
            <a:ahLst/>
            <a:cxnLst>
              <a:cxn ang="T4">
                <a:pos x="T0" y="T1"/>
              </a:cxn>
              <a:cxn ang="T5">
                <a:pos x="T2" y="T3"/>
              </a:cxn>
            </a:cxnLst>
            <a:rect l="0" t="0" r="r" b="b"/>
            <a:pathLst>
              <a:path w="248" h="48">
                <a:moveTo>
                  <a:pt x="248" y="48"/>
                </a:moveTo>
                <a:cubicBezTo>
                  <a:pt x="248" y="48"/>
                  <a:pt x="124" y="24"/>
                  <a:pt x="0" y="0"/>
                </a:cubicBezTo>
              </a:path>
            </a:pathLst>
          </a:custGeom>
          <a:noFill/>
          <a:ln w="38100">
            <a:solidFill>
              <a:srgbClr val="33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 name="Rectangle 49"/>
          <p:cNvSpPr/>
          <p:nvPr/>
        </p:nvSpPr>
        <p:spPr>
          <a:xfrm>
            <a:off x="686289" y="6424066"/>
            <a:ext cx="4585505" cy="433934"/>
          </a:xfrm>
          <a:prstGeom prst="rect">
            <a:avLst/>
          </a:prstGeom>
          <a:no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a:t>Slide adapted from Allen </a:t>
            </a:r>
            <a:r>
              <a:rPr lang="en-US" sz="1600" dirty="0" err="1"/>
              <a:t>Miu</a:t>
            </a:r>
            <a:r>
              <a:rPr lang="en-US" sz="1600" dirty="0"/>
              <a:t> CSAIL MIT</a:t>
            </a:r>
          </a:p>
        </p:txBody>
      </p:sp>
    </p:spTree>
    <p:extLst>
      <p:ext uri="{BB962C8B-B14F-4D97-AF65-F5344CB8AC3E}">
        <p14:creationId xmlns:p14="http://schemas.microsoft.com/office/powerpoint/2010/main" val="2144993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51152" y="1"/>
            <a:ext cx="11364837" cy="755780"/>
          </a:xfrm>
        </p:spPr>
        <p:txBody>
          <a:bodyPr>
            <a:normAutofit/>
          </a:bodyPr>
          <a:lstStyle/>
          <a:p>
            <a:r>
              <a:rPr lang="en-US" sz="3600" dirty="0"/>
              <a:t>Note on Algorithm Termination</a:t>
            </a:r>
          </a:p>
        </p:txBody>
      </p:sp>
      <p:sp>
        <p:nvSpPr>
          <p:cNvPr id="50" name="Oval 3"/>
          <p:cNvSpPr>
            <a:spLocks noChangeArrowheads="1"/>
          </p:cNvSpPr>
          <p:nvPr/>
        </p:nvSpPr>
        <p:spPr bwMode="auto">
          <a:xfrm>
            <a:off x="2965003" y="1306490"/>
            <a:ext cx="406400" cy="406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1" name="Oval 4"/>
          <p:cNvSpPr>
            <a:spLocks noChangeArrowheads="1"/>
          </p:cNvSpPr>
          <p:nvPr/>
        </p:nvSpPr>
        <p:spPr bwMode="auto">
          <a:xfrm>
            <a:off x="2114103" y="2093890"/>
            <a:ext cx="406400" cy="406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cxnSp>
        <p:nvCxnSpPr>
          <p:cNvPr id="52" name="AutoShape 5"/>
          <p:cNvCxnSpPr>
            <a:cxnSpLocks noChangeShapeType="1"/>
            <a:stCxn id="50" idx="3"/>
            <a:endCxn id="51" idx="7"/>
          </p:cNvCxnSpPr>
          <p:nvPr/>
        </p:nvCxnSpPr>
        <p:spPr bwMode="auto">
          <a:xfrm flipH="1">
            <a:off x="2461766" y="1654153"/>
            <a:ext cx="561975" cy="4984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AutoShape 6"/>
          <p:cNvCxnSpPr>
            <a:cxnSpLocks noChangeShapeType="1"/>
            <a:stCxn id="50" idx="5"/>
          </p:cNvCxnSpPr>
          <p:nvPr/>
        </p:nvCxnSpPr>
        <p:spPr bwMode="auto">
          <a:xfrm>
            <a:off x="3312666" y="1654153"/>
            <a:ext cx="549275" cy="4857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 name="Rectangle 7"/>
          <p:cNvSpPr>
            <a:spLocks noChangeArrowheads="1"/>
          </p:cNvSpPr>
          <p:nvPr/>
        </p:nvSpPr>
        <p:spPr bwMode="auto">
          <a:xfrm>
            <a:off x="1695003" y="2881290"/>
            <a:ext cx="431800" cy="431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i="1"/>
              <a:t>p</a:t>
            </a:r>
            <a:r>
              <a:rPr lang="en-US" altLang="en-US" i="1" baseline="-25000"/>
              <a:t>i</a:t>
            </a:r>
          </a:p>
        </p:txBody>
      </p:sp>
      <p:sp>
        <p:nvSpPr>
          <p:cNvPr id="55" name="Rectangle 8"/>
          <p:cNvSpPr>
            <a:spLocks noChangeArrowheads="1"/>
          </p:cNvSpPr>
          <p:nvPr/>
        </p:nvSpPr>
        <p:spPr bwMode="auto">
          <a:xfrm>
            <a:off x="2545903" y="2868590"/>
            <a:ext cx="431800" cy="431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i="1"/>
              <a:t>p</a:t>
            </a:r>
            <a:r>
              <a:rPr lang="en-US" altLang="en-US" i="1" baseline="-25000"/>
              <a:t>j</a:t>
            </a:r>
          </a:p>
        </p:txBody>
      </p:sp>
      <p:sp>
        <p:nvSpPr>
          <p:cNvPr id="56" name="Text Box 9"/>
          <p:cNvSpPr txBox="1">
            <a:spLocks noChangeArrowheads="1"/>
          </p:cNvSpPr>
          <p:nvPr/>
        </p:nvSpPr>
        <p:spPr bwMode="auto">
          <a:xfrm>
            <a:off x="3419028" y="1246165"/>
            <a:ext cx="1263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t>&lt; </a:t>
            </a:r>
            <a:r>
              <a:rPr lang="en-US" altLang="en-US" i="1"/>
              <a:t>p</a:t>
            </a:r>
            <a:r>
              <a:rPr lang="en-US" altLang="en-US" i="1" baseline="-25000"/>
              <a:t>j</a:t>
            </a:r>
            <a:r>
              <a:rPr lang="en-US" altLang="en-US"/>
              <a:t>, </a:t>
            </a:r>
            <a:r>
              <a:rPr lang="en-US" altLang="en-US" i="1"/>
              <a:t>p</a:t>
            </a:r>
            <a:r>
              <a:rPr lang="en-US" altLang="en-US" i="1" baseline="-25000"/>
              <a:t>m</a:t>
            </a:r>
            <a:r>
              <a:rPr lang="en-US" altLang="en-US"/>
              <a:t>&gt;</a:t>
            </a:r>
          </a:p>
        </p:txBody>
      </p:sp>
      <p:sp>
        <p:nvSpPr>
          <p:cNvPr id="57" name="Text Box 10"/>
          <p:cNvSpPr txBox="1">
            <a:spLocks noChangeArrowheads="1"/>
          </p:cNvSpPr>
          <p:nvPr/>
        </p:nvSpPr>
        <p:spPr bwMode="auto">
          <a:xfrm>
            <a:off x="2530028" y="2109765"/>
            <a:ext cx="1174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t>&lt; </a:t>
            </a:r>
            <a:r>
              <a:rPr lang="en-US" altLang="en-US" i="1"/>
              <a:t>p</a:t>
            </a:r>
            <a:r>
              <a:rPr lang="en-US" altLang="en-US" i="1" baseline="-25000"/>
              <a:t>i</a:t>
            </a:r>
            <a:r>
              <a:rPr lang="en-US" altLang="en-US"/>
              <a:t>, </a:t>
            </a:r>
            <a:r>
              <a:rPr lang="en-US" altLang="en-US" i="1"/>
              <a:t>p</a:t>
            </a:r>
            <a:r>
              <a:rPr lang="en-US" altLang="en-US" i="1" baseline="-25000"/>
              <a:t>j</a:t>
            </a:r>
            <a:r>
              <a:rPr lang="en-US" altLang="en-US"/>
              <a:t>&gt;</a:t>
            </a:r>
          </a:p>
        </p:txBody>
      </p:sp>
      <p:cxnSp>
        <p:nvCxnSpPr>
          <p:cNvPr id="58" name="AutoShape 11"/>
          <p:cNvCxnSpPr>
            <a:cxnSpLocks noChangeShapeType="1"/>
            <a:stCxn id="51" idx="3"/>
            <a:endCxn id="54" idx="0"/>
          </p:cNvCxnSpPr>
          <p:nvPr/>
        </p:nvCxnSpPr>
        <p:spPr bwMode="auto">
          <a:xfrm flipH="1">
            <a:off x="1910903" y="2441553"/>
            <a:ext cx="261938" cy="43973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AutoShape 12"/>
          <p:cNvCxnSpPr>
            <a:cxnSpLocks noChangeShapeType="1"/>
            <a:stCxn id="51" idx="5"/>
            <a:endCxn id="55" idx="0"/>
          </p:cNvCxnSpPr>
          <p:nvPr/>
        </p:nvCxnSpPr>
        <p:spPr bwMode="auto">
          <a:xfrm>
            <a:off x="2461766" y="2441553"/>
            <a:ext cx="300037" cy="42703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7" name="Oval 13"/>
          <p:cNvSpPr>
            <a:spLocks noChangeArrowheads="1"/>
          </p:cNvSpPr>
          <p:nvPr/>
        </p:nvSpPr>
        <p:spPr bwMode="auto">
          <a:xfrm>
            <a:off x="8972103" y="4329090"/>
            <a:ext cx="152400" cy="1651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08" name="Oval 14"/>
          <p:cNvSpPr>
            <a:spLocks noChangeArrowheads="1"/>
          </p:cNvSpPr>
          <p:nvPr/>
        </p:nvSpPr>
        <p:spPr bwMode="auto">
          <a:xfrm>
            <a:off x="8057703" y="3528990"/>
            <a:ext cx="152400" cy="1651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09" name="Oval 15"/>
          <p:cNvSpPr>
            <a:spLocks noChangeArrowheads="1"/>
          </p:cNvSpPr>
          <p:nvPr/>
        </p:nvSpPr>
        <p:spPr bwMode="auto">
          <a:xfrm>
            <a:off x="8921303" y="3211490"/>
            <a:ext cx="152400" cy="1651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10" name="Oval 16"/>
          <p:cNvSpPr>
            <a:spLocks noChangeArrowheads="1"/>
          </p:cNvSpPr>
          <p:nvPr/>
        </p:nvSpPr>
        <p:spPr bwMode="auto">
          <a:xfrm>
            <a:off x="7168703" y="3655990"/>
            <a:ext cx="152400" cy="1651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11" name="Oval 17"/>
          <p:cNvSpPr>
            <a:spLocks noChangeArrowheads="1"/>
          </p:cNvSpPr>
          <p:nvPr/>
        </p:nvSpPr>
        <p:spPr bwMode="auto">
          <a:xfrm>
            <a:off x="6279703" y="3147990"/>
            <a:ext cx="152400" cy="1651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12" name="Text Box 18"/>
          <p:cNvSpPr txBox="1">
            <a:spLocks noChangeArrowheads="1"/>
          </p:cNvSpPr>
          <p:nvPr/>
        </p:nvSpPr>
        <p:spPr bwMode="auto">
          <a:xfrm>
            <a:off x="6035228" y="2719365"/>
            <a:ext cx="393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t>p</a:t>
            </a:r>
            <a:r>
              <a:rPr lang="en-US" altLang="en-US" i="1" baseline="-25000"/>
              <a:t>i</a:t>
            </a:r>
          </a:p>
        </p:txBody>
      </p:sp>
      <p:sp>
        <p:nvSpPr>
          <p:cNvPr id="113" name="Text Box 19"/>
          <p:cNvSpPr txBox="1">
            <a:spLocks noChangeArrowheads="1"/>
          </p:cNvSpPr>
          <p:nvPr/>
        </p:nvSpPr>
        <p:spPr bwMode="auto">
          <a:xfrm>
            <a:off x="6746428" y="3316265"/>
            <a:ext cx="393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t>p</a:t>
            </a:r>
            <a:r>
              <a:rPr lang="en-US" altLang="en-US" i="1" baseline="-25000"/>
              <a:t>j</a:t>
            </a:r>
          </a:p>
        </p:txBody>
      </p:sp>
      <p:sp>
        <p:nvSpPr>
          <p:cNvPr id="114" name="Text Box 20"/>
          <p:cNvSpPr txBox="1">
            <a:spLocks noChangeArrowheads="1"/>
          </p:cNvSpPr>
          <p:nvPr/>
        </p:nvSpPr>
        <p:spPr bwMode="auto">
          <a:xfrm>
            <a:off x="7902128" y="2973365"/>
            <a:ext cx="4270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t>p</a:t>
            </a:r>
            <a:r>
              <a:rPr lang="en-US" altLang="en-US" i="1" baseline="-25000"/>
              <a:t>k</a:t>
            </a:r>
          </a:p>
        </p:txBody>
      </p:sp>
      <p:sp>
        <p:nvSpPr>
          <p:cNvPr id="115" name="Text Box 21"/>
          <p:cNvSpPr txBox="1">
            <a:spLocks noChangeArrowheads="1"/>
          </p:cNvSpPr>
          <p:nvPr/>
        </p:nvSpPr>
        <p:spPr bwMode="auto">
          <a:xfrm>
            <a:off x="9134028" y="2884465"/>
            <a:ext cx="393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t>p</a:t>
            </a:r>
            <a:r>
              <a:rPr lang="en-US" altLang="en-US" i="1" baseline="-25000"/>
              <a:t>l</a:t>
            </a:r>
          </a:p>
        </p:txBody>
      </p:sp>
      <p:sp>
        <p:nvSpPr>
          <p:cNvPr id="116" name="Line 22"/>
          <p:cNvSpPr>
            <a:spLocks noChangeShapeType="1"/>
          </p:cNvSpPr>
          <p:nvPr/>
        </p:nvSpPr>
        <p:spPr bwMode="auto">
          <a:xfrm>
            <a:off x="5860603" y="6246790"/>
            <a:ext cx="4013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7" name="Line 23"/>
          <p:cNvSpPr>
            <a:spLocks noChangeShapeType="1"/>
          </p:cNvSpPr>
          <p:nvPr/>
        </p:nvSpPr>
        <p:spPr bwMode="auto">
          <a:xfrm>
            <a:off x="6000303" y="6284890"/>
            <a:ext cx="0" cy="355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 name="Line 24"/>
          <p:cNvSpPr>
            <a:spLocks noChangeShapeType="1"/>
          </p:cNvSpPr>
          <p:nvPr/>
        </p:nvSpPr>
        <p:spPr bwMode="auto">
          <a:xfrm>
            <a:off x="9657903" y="6272190"/>
            <a:ext cx="0" cy="355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 name="Text Box 25"/>
          <p:cNvSpPr txBox="1">
            <a:spLocks noChangeArrowheads="1"/>
          </p:cNvSpPr>
          <p:nvPr/>
        </p:nvSpPr>
        <p:spPr bwMode="auto">
          <a:xfrm>
            <a:off x="9794428" y="5741965"/>
            <a:ext cx="268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t>l</a:t>
            </a:r>
          </a:p>
        </p:txBody>
      </p:sp>
      <p:sp>
        <p:nvSpPr>
          <p:cNvPr id="120" name="Text Box 26"/>
          <p:cNvSpPr txBox="1">
            <a:spLocks noChangeArrowheads="1"/>
          </p:cNvSpPr>
          <p:nvPr/>
        </p:nvSpPr>
        <p:spPr bwMode="auto">
          <a:xfrm>
            <a:off x="9222928" y="3989365"/>
            <a:ext cx="48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t>p</a:t>
            </a:r>
            <a:r>
              <a:rPr lang="en-US" altLang="en-US" i="1" baseline="-25000"/>
              <a:t>m</a:t>
            </a:r>
            <a:endParaRPr lang="en-US" altLang="en-US" i="1"/>
          </a:p>
        </p:txBody>
      </p:sp>
      <p:sp>
        <p:nvSpPr>
          <p:cNvPr id="121" name="Freeform 27"/>
          <p:cNvSpPr>
            <a:spLocks/>
          </p:cNvSpPr>
          <p:nvPr/>
        </p:nvSpPr>
        <p:spPr bwMode="auto">
          <a:xfrm>
            <a:off x="7791003" y="5167290"/>
            <a:ext cx="2400300" cy="166688"/>
          </a:xfrm>
          <a:custGeom>
            <a:avLst/>
            <a:gdLst>
              <a:gd name="T0" fmla="*/ 0 w 184"/>
              <a:gd name="T1" fmla="*/ 2641 h 505"/>
              <a:gd name="T2" fmla="*/ 1252330 w 184"/>
              <a:gd name="T3" fmla="*/ 166358 h 505"/>
              <a:gd name="T4" fmla="*/ 2400300 w 184"/>
              <a:gd name="T5" fmla="*/ 0 h 505"/>
              <a:gd name="T6" fmla="*/ 0 60000 65536"/>
              <a:gd name="T7" fmla="*/ 0 60000 65536"/>
              <a:gd name="T8" fmla="*/ 0 60000 65536"/>
            </a:gdLst>
            <a:ahLst/>
            <a:cxnLst>
              <a:cxn ang="T6">
                <a:pos x="T0" y="T1"/>
              </a:cxn>
              <a:cxn ang="T7">
                <a:pos x="T2" y="T3"/>
              </a:cxn>
              <a:cxn ang="T8">
                <a:pos x="T4" y="T5"/>
              </a:cxn>
            </a:cxnLst>
            <a:rect l="0" t="0" r="r" b="b"/>
            <a:pathLst>
              <a:path w="184" h="505">
                <a:moveTo>
                  <a:pt x="0" y="8"/>
                </a:moveTo>
                <a:cubicBezTo>
                  <a:pt x="32" y="256"/>
                  <a:pt x="65" y="505"/>
                  <a:pt x="96" y="504"/>
                </a:cubicBezTo>
                <a:cubicBezTo>
                  <a:pt x="127" y="503"/>
                  <a:pt x="155" y="251"/>
                  <a:pt x="184" y="0"/>
                </a:cubicBezTo>
              </a:path>
            </a:pathLst>
          </a:custGeom>
          <a:noFill/>
          <a:ln w="38100">
            <a:solidFill>
              <a:srgbClr val="33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 name="Oval 28"/>
          <p:cNvSpPr>
            <a:spLocks noChangeArrowheads="1"/>
          </p:cNvSpPr>
          <p:nvPr/>
        </p:nvSpPr>
        <p:spPr bwMode="auto">
          <a:xfrm>
            <a:off x="3828603" y="2055790"/>
            <a:ext cx="406400" cy="406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23" name="Rectangle 29"/>
          <p:cNvSpPr>
            <a:spLocks noChangeArrowheads="1"/>
          </p:cNvSpPr>
          <p:nvPr/>
        </p:nvSpPr>
        <p:spPr bwMode="auto">
          <a:xfrm>
            <a:off x="3409503" y="3363890"/>
            <a:ext cx="431800" cy="431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i="1"/>
              <a:t>p</a:t>
            </a:r>
            <a:r>
              <a:rPr lang="en-US" altLang="en-US" i="1" baseline="-25000"/>
              <a:t>m</a:t>
            </a:r>
          </a:p>
        </p:txBody>
      </p:sp>
      <p:sp>
        <p:nvSpPr>
          <p:cNvPr id="124" name="Rectangle 30"/>
          <p:cNvSpPr>
            <a:spLocks noChangeArrowheads="1"/>
          </p:cNvSpPr>
          <p:nvPr/>
        </p:nvSpPr>
        <p:spPr bwMode="auto">
          <a:xfrm>
            <a:off x="4260403" y="3338490"/>
            <a:ext cx="431800" cy="431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i="1"/>
              <a:t>p</a:t>
            </a:r>
            <a:r>
              <a:rPr lang="en-US" altLang="en-US" i="1" baseline="-25000"/>
              <a:t>l</a:t>
            </a:r>
          </a:p>
        </p:txBody>
      </p:sp>
      <p:sp>
        <p:nvSpPr>
          <p:cNvPr id="125" name="Text Box 31"/>
          <p:cNvSpPr txBox="1">
            <a:spLocks noChangeArrowheads="1"/>
          </p:cNvSpPr>
          <p:nvPr/>
        </p:nvSpPr>
        <p:spPr bwMode="auto">
          <a:xfrm>
            <a:off x="4130228" y="1766865"/>
            <a:ext cx="1263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t>&lt; </a:t>
            </a:r>
            <a:r>
              <a:rPr lang="en-US" altLang="en-US" i="1"/>
              <a:t>p</a:t>
            </a:r>
            <a:r>
              <a:rPr lang="en-US" altLang="en-US" i="1" baseline="-25000"/>
              <a:t>m</a:t>
            </a:r>
            <a:r>
              <a:rPr lang="en-US" altLang="en-US"/>
              <a:t>, </a:t>
            </a:r>
            <a:r>
              <a:rPr lang="en-US" altLang="en-US" i="1"/>
              <a:t>p</a:t>
            </a:r>
            <a:r>
              <a:rPr lang="en-US" altLang="en-US" i="1" baseline="-25000"/>
              <a:t>l</a:t>
            </a:r>
            <a:r>
              <a:rPr lang="en-US" altLang="en-US"/>
              <a:t>&gt;</a:t>
            </a:r>
          </a:p>
        </p:txBody>
      </p:sp>
      <p:cxnSp>
        <p:nvCxnSpPr>
          <p:cNvPr id="126" name="AutoShape 32"/>
          <p:cNvCxnSpPr>
            <a:cxnSpLocks noChangeShapeType="1"/>
            <a:stCxn id="122" idx="3"/>
            <a:endCxn id="123" idx="0"/>
          </p:cNvCxnSpPr>
          <p:nvPr/>
        </p:nvCxnSpPr>
        <p:spPr bwMode="auto">
          <a:xfrm flipH="1">
            <a:off x="3625403" y="2403453"/>
            <a:ext cx="261938" cy="96043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AutoShape 33"/>
          <p:cNvCxnSpPr>
            <a:cxnSpLocks noChangeShapeType="1"/>
            <a:stCxn id="122" idx="5"/>
            <a:endCxn id="124" idx="0"/>
          </p:cNvCxnSpPr>
          <p:nvPr/>
        </p:nvCxnSpPr>
        <p:spPr bwMode="auto">
          <a:xfrm>
            <a:off x="4176266" y="2403453"/>
            <a:ext cx="300037" cy="93503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8" name="Text Box 34"/>
          <p:cNvSpPr txBox="1">
            <a:spLocks noChangeArrowheads="1"/>
          </p:cNvSpPr>
          <p:nvPr/>
        </p:nvSpPr>
        <p:spPr bwMode="auto">
          <a:xfrm>
            <a:off x="6670228" y="105566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s-ES" altLang="en-US"/>
          </a:p>
        </p:txBody>
      </p:sp>
      <p:sp>
        <p:nvSpPr>
          <p:cNvPr id="129" name="Text Box 35"/>
          <p:cNvSpPr txBox="1">
            <a:spLocks noChangeArrowheads="1"/>
          </p:cNvSpPr>
          <p:nvPr/>
        </p:nvSpPr>
        <p:spPr bwMode="auto">
          <a:xfrm>
            <a:off x="6682928" y="100486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s-ES" altLang="en-US"/>
          </a:p>
        </p:txBody>
      </p:sp>
      <p:sp>
        <p:nvSpPr>
          <p:cNvPr id="130" name="Line 38"/>
          <p:cNvSpPr>
            <a:spLocks noChangeShapeType="1"/>
          </p:cNvSpPr>
          <p:nvPr/>
        </p:nvSpPr>
        <p:spPr bwMode="auto">
          <a:xfrm flipV="1">
            <a:off x="5466903" y="2512990"/>
            <a:ext cx="1993900" cy="2857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1" name="Line 39"/>
          <p:cNvSpPr>
            <a:spLocks noChangeShapeType="1"/>
          </p:cNvSpPr>
          <p:nvPr/>
        </p:nvSpPr>
        <p:spPr bwMode="auto">
          <a:xfrm>
            <a:off x="7473503" y="2487590"/>
            <a:ext cx="457200" cy="2324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 name="Line 40"/>
          <p:cNvSpPr>
            <a:spLocks noChangeShapeType="1"/>
          </p:cNvSpPr>
          <p:nvPr/>
        </p:nvSpPr>
        <p:spPr bwMode="auto">
          <a:xfrm flipH="1">
            <a:off x="7943403" y="3909990"/>
            <a:ext cx="762000" cy="889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 name="Line 41"/>
          <p:cNvSpPr>
            <a:spLocks noChangeShapeType="1"/>
          </p:cNvSpPr>
          <p:nvPr/>
        </p:nvSpPr>
        <p:spPr bwMode="auto">
          <a:xfrm flipV="1">
            <a:off x="8718103" y="3782990"/>
            <a:ext cx="1460500" cy="139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4" name="Line 42"/>
          <p:cNvSpPr>
            <a:spLocks noChangeShapeType="1"/>
          </p:cNvSpPr>
          <p:nvPr/>
        </p:nvSpPr>
        <p:spPr bwMode="auto">
          <a:xfrm>
            <a:off x="7778303" y="1496990"/>
            <a:ext cx="939800" cy="2438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5" name="Line 43"/>
          <p:cNvSpPr>
            <a:spLocks noChangeShapeType="1"/>
          </p:cNvSpPr>
          <p:nvPr/>
        </p:nvSpPr>
        <p:spPr bwMode="auto">
          <a:xfrm flipH="1">
            <a:off x="7473503" y="1458890"/>
            <a:ext cx="304800" cy="1028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6" name="Line 44"/>
          <p:cNvSpPr>
            <a:spLocks noChangeShapeType="1"/>
          </p:cNvSpPr>
          <p:nvPr/>
        </p:nvSpPr>
        <p:spPr bwMode="auto">
          <a:xfrm flipH="1">
            <a:off x="7778303" y="4811690"/>
            <a:ext cx="152400" cy="635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7" name="Freeform 50"/>
          <p:cNvSpPr>
            <a:spLocks/>
          </p:cNvSpPr>
          <p:nvPr/>
        </p:nvSpPr>
        <p:spPr bwMode="auto">
          <a:xfrm>
            <a:off x="5759003" y="4938690"/>
            <a:ext cx="2044700" cy="319088"/>
          </a:xfrm>
          <a:custGeom>
            <a:avLst/>
            <a:gdLst>
              <a:gd name="T0" fmla="*/ 0 w 1192"/>
              <a:gd name="T1" fmla="*/ 0 h 201"/>
              <a:gd name="T2" fmla="*/ 1070380 w 1192"/>
              <a:gd name="T3" fmla="*/ 279400 h 201"/>
              <a:gd name="T4" fmla="*/ 2044700 w 1192"/>
              <a:gd name="T5" fmla="*/ 241300 h 201"/>
              <a:gd name="T6" fmla="*/ 0 60000 65536"/>
              <a:gd name="T7" fmla="*/ 0 60000 65536"/>
              <a:gd name="T8" fmla="*/ 0 60000 65536"/>
            </a:gdLst>
            <a:ahLst/>
            <a:cxnLst>
              <a:cxn ang="T6">
                <a:pos x="T0" y="T1"/>
              </a:cxn>
              <a:cxn ang="T7">
                <a:pos x="T2" y="T3"/>
              </a:cxn>
              <a:cxn ang="T8">
                <a:pos x="T4" y="T5"/>
              </a:cxn>
            </a:cxnLst>
            <a:rect l="0" t="0" r="r" b="b"/>
            <a:pathLst>
              <a:path w="1192" h="201">
                <a:moveTo>
                  <a:pt x="0" y="0"/>
                </a:moveTo>
                <a:cubicBezTo>
                  <a:pt x="212" y="75"/>
                  <a:pt x="425" y="151"/>
                  <a:pt x="624" y="176"/>
                </a:cubicBezTo>
                <a:cubicBezTo>
                  <a:pt x="823" y="201"/>
                  <a:pt x="1007" y="176"/>
                  <a:pt x="1192" y="152"/>
                </a:cubicBezTo>
              </a:path>
            </a:pathLst>
          </a:custGeom>
          <a:noFill/>
          <a:ln w="38100">
            <a:solidFill>
              <a:srgbClr val="33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8" name="Freeform 51"/>
          <p:cNvSpPr>
            <a:spLocks/>
          </p:cNvSpPr>
          <p:nvPr/>
        </p:nvSpPr>
        <p:spPr bwMode="auto">
          <a:xfrm>
            <a:off x="5505003" y="4887890"/>
            <a:ext cx="254000" cy="63500"/>
          </a:xfrm>
          <a:custGeom>
            <a:avLst/>
            <a:gdLst>
              <a:gd name="T0" fmla="*/ 254000 w 248"/>
              <a:gd name="T1" fmla="*/ 63500 h 48"/>
              <a:gd name="T2" fmla="*/ 0 w 248"/>
              <a:gd name="T3" fmla="*/ 0 h 48"/>
              <a:gd name="T4" fmla="*/ 0 60000 65536"/>
              <a:gd name="T5" fmla="*/ 0 60000 65536"/>
            </a:gdLst>
            <a:ahLst/>
            <a:cxnLst>
              <a:cxn ang="T4">
                <a:pos x="T0" y="T1"/>
              </a:cxn>
              <a:cxn ang="T5">
                <a:pos x="T2" y="T3"/>
              </a:cxn>
            </a:cxnLst>
            <a:rect l="0" t="0" r="r" b="b"/>
            <a:pathLst>
              <a:path w="248" h="48">
                <a:moveTo>
                  <a:pt x="248" y="48"/>
                </a:moveTo>
                <a:cubicBezTo>
                  <a:pt x="248" y="48"/>
                  <a:pt x="124" y="24"/>
                  <a:pt x="0" y="0"/>
                </a:cubicBezTo>
              </a:path>
            </a:pathLst>
          </a:custGeom>
          <a:noFill/>
          <a:ln w="38100">
            <a:solidFill>
              <a:srgbClr val="33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 name="Rectangle 52"/>
          <p:cNvSpPr>
            <a:spLocks noChangeArrowheads="1"/>
          </p:cNvSpPr>
          <p:nvPr/>
        </p:nvSpPr>
        <p:spPr bwMode="auto">
          <a:xfrm>
            <a:off x="5466903" y="1230290"/>
            <a:ext cx="4749800" cy="4241800"/>
          </a:xfrm>
          <a:prstGeom prst="rect">
            <a:avLst/>
          </a:prstGeom>
          <a:noFill/>
          <a:ln w="635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40" name="Line 53"/>
          <p:cNvSpPr>
            <a:spLocks noChangeShapeType="1"/>
          </p:cNvSpPr>
          <p:nvPr/>
        </p:nvSpPr>
        <p:spPr bwMode="auto">
          <a:xfrm flipV="1">
            <a:off x="7778303" y="1255690"/>
            <a:ext cx="12700" cy="190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1" name="Line 59"/>
          <p:cNvSpPr>
            <a:spLocks noChangeShapeType="1"/>
          </p:cNvSpPr>
          <p:nvPr/>
        </p:nvSpPr>
        <p:spPr bwMode="auto">
          <a:xfrm>
            <a:off x="2342703" y="5497490"/>
            <a:ext cx="1320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2" name="Line 60"/>
          <p:cNvSpPr>
            <a:spLocks noChangeShapeType="1"/>
          </p:cNvSpPr>
          <p:nvPr/>
        </p:nvSpPr>
        <p:spPr bwMode="auto">
          <a:xfrm>
            <a:off x="2342703" y="5967390"/>
            <a:ext cx="1320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 name="Line 61"/>
          <p:cNvSpPr>
            <a:spLocks noChangeShapeType="1"/>
          </p:cNvSpPr>
          <p:nvPr/>
        </p:nvSpPr>
        <p:spPr bwMode="auto">
          <a:xfrm>
            <a:off x="2342703" y="5497490"/>
            <a:ext cx="0" cy="4699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4" name="Text Box 62"/>
          <p:cNvSpPr txBox="1">
            <a:spLocks noChangeArrowheads="1"/>
          </p:cNvSpPr>
          <p:nvPr/>
        </p:nvSpPr>
        <p:spPr bwMode="auto">
          <a:xfrm>
            <a:off x="1882328" y="5487965"/>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t>Q</a:t>
            </a:r>
          </a:p>
        </p:txBody>
      </p:sp>
      <p:sp>
        <p:nvSpPr>
          <p:cNvPr id="145" name="Text Box 63"/>
          <p:cNvSpPr txBox="1">
            <a:spLocks noChangeArrowheads="1"/>
          </p:cNvSpPr>
          <p:nvPr/>
        </p:nvSpPr>
        <p:spPr bwMode="auto">
          <a:xfrm>
            <a:off x="2517328" y="5443515"/>
            <a:ext cx="434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ym typeface="Symbol" panose="05050102010706020507" pitchFamily="18" charset="2"/>
              </a:rPr>
              <a:t></a:t>
            </a:r>
            <a:endParaRPr lang="en-US" altLang="en-US"/>
          </a:p>
        </p:txBody>
      </p:sp>
      <p:sp>
        <p:nvSpPr>
          <p:cNvPr id="146" name="Text Box 64"/>
          <p:cNvSpPr txBox="1">
            <a:spLocks noChangeArrowheads="1"/>
          </p:cNvSpPr>
          <p:nvPr/>
        </p:nvSpPr>
        <p:spPr bwMode="auto">
          <a:xfrm>
            <a:off x="2441128" y="4192565"/>
            <a:ext cx="27987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rgbClr val="FF0000"/>
                </a:solidFill>
              </a:rPr>
              <a:t>Terminate half-lines </a:t>
            </a:r>
            <a:br>
              <a:rPr lang="en-US" altLang="en-US">
                <a:solidFill>
                  <a:srgbClr val="FF0000"/>
                </a:solidFill>
              </a:rPr>
            </a:br>
            <a:r>
              <a:rPr lang="en-US" altLang="en-US">
                <a:solidFill>
                  <a:srgbClr val="FF0000"/>
                </a:solidFill>
              </a:rPr>
              <a:t>with a bounding box!</a:t>
            </a:r>
          </a:p>
        </p:txBody>
      </p:sp>
      <p:sp>
        <p:nvSpPr>
          <p:cNvPr id="60" name="Rectangle 59"/>
          <p:cNvSpPr/>
          <p:nvPr/>
        </p:nvSpPr>
        <p:spPr>
          <a:xfrm>
            <a:off x="686289" y="6424066"/>
            <a:ext cx="4585505" cy="433934"/>
          </a:xfrm>
          <a:prstGeom prst="rect">
            <a:avLst/>
          </a:prstGeom>
          <a:no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a:t>Slide adapted from Allen </a:t>
            </a:r>
            <a:r>
              <a:rPr lang="en-US" sz="1600" dirty="0" err="1"/>
              <a:t>Miu</a:t>
            </a:r>
            <a:r>
              <a:rPr lang="en-US" sz="1600" dirty="0"/>
              <a:t> CSAIL MIT</a:t>
            </a:r>
          </a:p>
        </p:txBody>
      </p:sp>
    </p:spTree>
    <p:extLst>
      <p:ext uri="{BB962C8B-B14F-4D97-AF65-F5344CB8AC3E}">
        <p14:creationId xmlns:p14="http://schemas.microsoft.com/office/powerpoint/2010/main" val="1554873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86290" y="0"/>
            <a:ext cx="10344176" cy="689875"/>
          </a:xfrm>
        </p:spPr>
        <p:txBody>
          <a:bodyPr>
            <a:normAutofit/>
          </a:bodyPr>
          <a:lstStyle/>
          <a:p>
            <a:r>
              <a:rPr lang="en-US" sz="3600" dirty="0" err="1"/>
              <a:t>Voronoi</a:t>
            </a:r>
            <a:r>
              <a:rPr lang="en-US" sz="3600" dirty="0"/>
              <a:t> Diagrams: Space Complexity</a:t>
            </a:r>
          </a:p>
        </p:txBody>
      </p:sp>
      <p:sp>
        <p:nvSpPr>
          <p:cNvPr id="3" name="Rectangle 2"/>
          <p:cNvSpPr/>
          <p:nvPr/>
        </p:nvSpPr>
        <p:spPr>
          <a:xfrm>
            <a:off x="686289" y="6424066"/>
            <a:ext cx="4585505" cy="433934"/>
          </a:xfrm>
          <a:prstGeom prst="rect">
            <a:avLst/>
          </a:prstGeom>
          <a:no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a:t>Slide adapted from Allen </a:t>
            </a:r>
            <a:r>
              <a:rPr lang="en-US" sz="1600" dirty="0" err="1"/>
              <a:t>Miu</a:t>
            </a:r>
            <a:r>
              <a:rPr lang="en-US" sz="1600" dirty="0"/>
              <a:t> CSAIL MIT</a:t>
            </a:r>
          </a:p>
        </p:txBody>
      </p:sp>
      <p:sp>
        <p:nvSpPr>
          <p:cNvPr id="89" name="Line 4"/>
          <p:cNvSpPr>
            <a:spLocks noChangeShapeType="1"/>
          </p:cNvSpPr>
          <p:nvPr/>
        </p:nvSpPr>
        <p:spPr bwMode="auto">
          <a:xfrm flipH="1" flipV="1">
            <a:off x="9844185" y="3631877"/>
            <a:ext cx="53975" cy="1889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 name="Line 5"/>
          <p:cNvSpPr>
            <a:spLocks noChangeShapeType="1"/>
          </p:cNvSpPr>
          <p:nvPr/>
        </p:nvSpPr>
        <p:spPr bwMode="auto">
          <a:xfrm>
            <a:off x="9563198" y="4484365"/>
            <a:ext cx="63500" cy="1254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 name="Line 6"/>
          <p:cNvSpPr>
            <a:spLocks noChangeShapeType="1"/>
          </p:cNvSpPr>
          <p:nvPr/>
        </p:nvSpPr>
        <p:spPr bwMode="auto">
          <a:xfrm flipV="1">
            <a:off x="9563198" y="4089077"/>
            <a:ext cx="311150" cy="395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 name="Line 7"/>
          <p:cNvSpPr>
            <a:spLocks noChangeShapeType="1"/>
          </p:cNvSpPr>
          <p:nvPr/>
        </p:nvSpPr>
        <p:spPr bwMode="auto">
          <a:xfrm flipV="1">
            <a:off x="9968010" y="4609777"/>
            <a:ext cx="504825" cy="4111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 name="Line 8"/>
          <p:cNvSpPr>
            <a:spLocks noChangeShapeType="1"/>
          </p:cNvSpPr>
          <p:nvPr/>
        </p:nvSpPr>
        <p:spPr bwMode="auto">
          <a:xfrm flipH="1" flipV="1">
            <a:off x="10472835" y="4554215"/>
            <a:ext cx="0" cy="71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94" name="Group 9"/>
          <p:cNvGrpSpPr>
            <a:grpSpLocks/>
          </p:cNvGrpSpPr>
          <p:nvPr/>
        </p:nvGrpSpPr>
        <p:grpSpPr bwMode="auto">
          <a:xfrm>
            <a:off x="7451823" y="2944490"/>
            <a:ext cx="4162425" cy="3378200"/>
            <a:chOff x="1632" y="1089"/>
            <a:chExt cx="3216" cy="2568"/>
          </a:xfrm>
        </p:grpSpPr>
        <p:grpSp>
          <p:nvGrpSpPr>
            <p:cNvPr id="95" name="Group 10"/>
            <p:cNvGrpSpPr>
              <a:grpSpLocks/>
            </p:cNvGrpSpPr>
            <p:nvPr/>
          </p:nvGrpSpPr>
          <p:grpSpPr bwMode="auto">
            <a:xfrm>
              <a:off x="1632" y="1089"/>
              <a:ext cx="3216" cy="2568"/>
              <a:chOff x="1056" y="1134"/>
              <a:chExt cx="3216" cy="2568"/>
            </a:xfrm>
          </p:grpSpPr>
          <p:sp>
            <p:nvSpPr>
              <p:cNvPr id="97" name="Line 11"/>
              <p:cNvSpPr>
                <a:spLocks noChangeShapeType="1"/>
              </p:cNvSpPr>
              <p:nvPr/>
            </p:nvSpPr>
            <p:spPr bwMode="auto">
              <a:xfrm>
                <a:off x="1392" y="1440"/>
                <a:ext cx="864" cy="52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 name="Line 12"/>
              <p:cNvSpPr>
                <a:spLocks noChangeShapeType="1"/>
              </p:cNvSpPr>
              <p:nvPr/>
            </p:nvSpPr>
            <p:spPr bwMode="auto">
              <a:xfrm>
                <a:off x="2256" y="1968"/>
                <a:ext cx="144"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 name="Line 13"/>
              <p:cNvSpPr>
                <a:spLocks noChangeShapeType="1"/>
              </p:cNvSpPr>
              <p:nvPr/>
            </p:nvSpPr>
            <p:spPr bwMode="auto">
              <a:xfrm flipH="1">
                <a:off x="1536" y="2256"/>
                <a:ext cx="864" cy="76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 name="Line 14"/>
              <p:cNvSpPr>
                <a:spLocks noChangeShapeType="1"/>
              </p:cNvSpPr>
              <p:nvPr/>
            </p:nvSpPr>
            <p:spPr bwMode="auto">
              <a:xfrm flipH="1">
                <a:off x="1056" y="3024"/>
                <a:ext cx="48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1" name="Line 15"/>
              <p:cNvSpPr>
                <a:spLocks noChangeShapeType="1"/>
              </p:cNvSpPr>
              <p:nvPr/>
            </p:nvSpPr>
            <p:spPr bwMode="auto">
              <a:xfrm flipV="1">
                <a:off x="1536" y="2928"/>
                <a:ext cx="81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 name="Line 16"/>
              <p:cNvSpPr>
                <a:spLocks noChangeShapeType="1"/>
              </p:cNvSpPr>
              <p:nvPr/>
            </p:nvSpPr>
            <p:spPr bwMode="auto">
              <a:xfrm flipV="1">
                <a:off x="2352" y="2400"/>
                <a:ext cx="384" cy="52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 name="Line 17"/>
              <p:cNvSpPr>
                <a:spLocks noChangeShapeType="1"/>
              </p:cNvSpPr>
              <p:nvPr/>
            </p:nvSpPr>
            <p:spPr bwMode="auto">
              <a:xfrm>
                <a:off x="2400" y="2256"/>
                <a:ext cx="28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 name="Line 18"/>
              <p:cNvSpPr>
                <a:spLocks noChangeShapeType="1"/>
              </p:cNvSpPr>
              <p:nvPr/>
            </p:nvSpPr>
            <p:spPr bwMode="auto">
              <a:xfrm>
                <a:off x="2928" y="2004"/>
                <a:ext cx="456" cy="3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 name="Line 19"/>
              <p:cNvSpPr>
                <a:spLocks noChangeShapeType="1"/>
              </p:cNvSpPr>
              <p:nvPr/>
            </p:nvSpPr>
            <p:spPr bwMode="auto">
              <a:xfrm>
                <a:off x="2736" y="2400"/>
                <a:ext cx="264" cy="30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 name="Line 20"/>
              <p:cNvSpPr>
                <a:spLocks noChangeShapeType="1"/>
              </p:cNvSpPr>
              <p:nvPr/>
            </p:nvSpPr>
            <p:spPr bwMode="auto">
              <a:xfrm>
                <a:off x="2352" y="2928"/>
                <a:ext cx="66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 name="Line 21"/>
              <p:cNvSpPr>
                <a:spLocks noChangeShapeType="1"/>
              </p:cNvSpPr>
              <p:nvPr/>
            </p:nvSpPr>
            <p:spPr bwMode="auto">
              <a:xfrm flipH="1" flipV="1">
                <a:off x="3006" y="2712"/>
                <a:ext cx="6" cy="40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 name="Line 22"/>
              <p:cNvSpPr>
                <a:spLocks noChangeShapeType="1"/>
              </p:cNvSpPr>
              <p:nvPr/>
            </p:nvSpPr>
            <p:spPr bwMode="auto">
              <a:xfrm flipV="1">
                <a:off x="2922" y="1782"/>
                <a:ext cx="24" cy="22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9" name="Line 23"/>
              <p:cNvSpPr>
                <a:spLocks noChangeShapeType="1"/>
              </p:cNvSpPr>
              <p:nvPr/>
            </p:nvSpPr>
            <p:spPr bwMode="auto">
              <a:xfrm flipV="1">
                <a:off x="2244" y="1650"/>
                <a:ext cx="666" cy="30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 name="Line 24"/>
              <p:cNvSpPr>
                <a:spLocks noChangeShapeType="1"/>
              </p:cNvSpPr>
              <p:nvPr/>
            </p:nvSpPr>
            <p:spPr bwMode="auto">
              <a:xfrm>
                <a:off x="3012" y="3120"/>
                <a:ext cx="354" cy="58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1" name="Line 25"/>
              <p:cNvSpPr>
                <a:spLocks noChangeShapeType="1"/>
              </p:cNvSpPr>
              <p:nvPr/>
            </p:nvSpPr>
            <p:spPr bwMode="auto">
              <a:xfrm>
                <a:off x="3396" y="2406"/>
                <a:ext cx="876" cy="72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 name="Line 26"/>
              <p:cNvSpPr>
                <a:spLocks noChangeShapeType="1"/>
              </p:cNvSpPr>
              <p:nvPr/>
            </p:nvSpPr>
            <p:spPr bwMode="auto">
              <a:xfrm>
                <a:off x="2946" y="1794"/>
                <a:ext cx="678"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 name="Line 27"/>
              <p:cNvSpPr>
                <a:spLocks noChangeShapeType="1"/>
              </p:cNvSpPr>
              <p:nvPr/>
            </p:nvSpPr>
            <p:spPr bwMode="auto">
              <a:xfrm flipV="1">
                <a:off x="3390" y="1986"/>
                <a:ext cx="228" cy="3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 name="Line 28"/>
              <p:cNvSpPr>
                <a:spLocks noChangeShapeType="1"/>
              </p:cNvSpPr>
              <p:nvPr/>
            </p:nvSpPr>
            <p:spPr bwMode="auto">
              <a:xfrm flipV="1">
                <a:off x="3618" y="1626"/>
                <a:ext cx="636" cy="3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 name="Line 29"/>
              <p:cNvSpPr>
                <a:spLocks noChangeShapeType="1"/>
              </p:cNvSpPr>
              <p:nvPr/>
            </p:nvSpPr>
            <p:spPr bwMode="auto">
              <a:xfrm flipV="1">
                <a:off x="2910" y="1134"/>
                <a:ext cx="36" cy="5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96" name="Text Box 30"/>
            <p:cNvSpPr txBox="1">
              <a:spLocks noChangeArrowheads="1"/>
            </p:cNvSpPr>
            <p:nvPr/>
          </p:nvSpPr>
          <p:spPr bwMode="auto">
            <a:xfrm>
              <a:off x="3821" y="3153"/>
              <a:ext cx="293" cy="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dirty="0" err="1"/>
                <a:t>e</a:t>
              </a:r>
              <a:r>
                <a:rPr lang="en-US" altLang="en-US" i="1" baseline="-25000" dirty="0" err="1"/>
                <a:t>i</a:t>
              </a:r>
              <a:endParaRPr lang="en-US" altLang="en-US" i="1" baseline="-25000" dirty="0"/>
            </a:p>
          </p:txBody>
        </p:sp>
      </p:grpSp>
      <p:sp>
        <p:nvSpPr>
          <p:cNvPr id="117" name="Text Box 32"/>
          <p:cNvSpPr txBox="1">
            <a:spLocks noChangeArrowheads="1"/>
          </p:cNvSpPr>
          <p:nvPr/>
        </p:nvSpPr>
        <p:spPr bwMode="auto">
          <a:xfrm>
            <a:off x="9982298" y="5314627"/>
            <a:ext cx="37863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dirty="0"/>
              <a:t>v</a:t>
            </a:r>
            <a:r>
              <a:rPr lang="en-US" altLang="en-US" i="1" baseline="-25000" dirty="0"/>
              <a:t>i</a:t>
            </a:r>
          </a:p>
        </p:txBody>
      </p:sp>
      <p:grpSp>
        <p:nvGrpSpPr>
          <p:cNvPr id="118" name="Group 33"/>
          <p:cNvGrpSpPr>
            <a:grpSpLocks/>
          </p:cNvGrpSpPr>
          <p:nvPr/>
        </p:nvGrpSpPr>
        <p:grpSpPr bwMode="auto">
          <a:xfrm>
            <a:off x="8063010" y="3612827"/>
            <a:ext cx="2740025" cy="1989138"/>
            <a:chOff x="2104" y="1597"/>
            <a:chExt cx="2117" cy="1512"/>
          </a:xfrm>
        </p:grpSpPr>
        <p:sp>
          <p:nvSpPr>
            <p:cNvPr id="119" name="Oval 34"/>
            <p:cNvSpPr>
              <a:spLocks noChangeArrowheads="1"/>
            </p:cNvSpPr>
            <p:nvPr/>
          </p:nvSpPr>
          <p:spPr bwMode="auto">
            <a:xfrm>
              <a:off x="3560" y="3053"/>
              <a:ext cx="56" cy="5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20" name="Oval 35"/>
            <p:cNvSpPr>
              <a:spLocks noChangeArrowheads="1"/>
            </p:cNvSpPr>
            <p:nvPr/>
          </p:nvSpPr>
          <p:spPr bwMode="auto">
            <a:xfrm>
              <a:off x="2916" y="2853"/>
              <a:ext cx="56" cy="5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21" name="Oval 36"/>
            <p:cNvSpPr>
              <a:spLocks noChangeArrowheads="1"/>
            </p:cNvSpPr>
            <p:nvPr/>
          </p:nvSpPr>
          <p:spPr bwMode="auto">
            <a:xfrm>
              <a:off x="2104" y="2955"/>
              <a:ext cx="56" cy="5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22" name="Oval 37"/>
            <p:cNvSpPr>
              <a:spLocks noChangeArrowheads="1"/>
            </p:cNvSpPr>
            <p:nvPr/>
          </p:nvSpPr>
          <p:spPr bwMode="auto">
            <a:xfrm>
              <a:off x="2952" y="2187"/>
              <a:ext cx="56" cy="5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23" name="Oval 38"/>
            <p:cNvSpPr>
              <a:spLocks noChangeArrowheads="1"/>
            </p:cNvSpPr>
            <p:nvPr/>
          </p:nvSpPr>
          <p:spPr bwMode="auto">
            <a:xfrm>
              <a:off x="3249" y="2241"/>
              <a:ext cx="56" cy="5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24" name="Oval 39"/>
            <p:cNvSpPr>
              <a:spLocks noChangeArrowheads="1"/>
            </p:cNvSpPr>
            <p:nvPr/>
          </p:nvSpPr>
          <p:spPr bwMode="auto">
            <a:xfrm>
              <a:off x="3291" y="2344"/>
              <a:ext cx="56" cy="5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25" name="Oval 40"/>
            <p:cNvSpPr>
              <a:spLocks noChangeArrowheads="1"/>
            </p:cNvSpPr>
            <p:nvPr/>
          </p:nvSpPr>
          <p:spPr bwMode="auto">
            <a:xfrm>
              <a:off x="3550" y="2644"/>
              <a:ext cx="56" cy="5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26" name="Oval 41"/>
            <p:cNvSpPr>
              <a:spLocks noChangeArrowheads="1"/>
            </p:cNvSpPr>
            <p:nvPr/>
          </p:nvSpPr>
          <p:spPr bwMode="auto">
            <a:xfrm>
              <a:off x="3941" y="2349"/>
              <a:ext cx="56" cy="5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27" name="Oval 42"/>
            <p:cNvSpPr>
              <a:spLocks noChangeArrowheads="1"/>
            </p:cNvSpPr>
            <p:nvPr/>
          </p:nvSpPr>
          <p:spPr bwMode="auto">
            <a:xfrm>
              <a:off x="3938" y="2278"/>
              <a:ext cx="56" cy="5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28" name="Oval 43"/>
            <p:cNvSpPr>
              <a:spLocks noChangeArrowheads="1"/>
            </p:cNvSpPr>
            <p:nvPr/>
          </p:nvSpPr>
          <p:spPr bwMode="auto">
            <a:xfrm>
              <a:off x="3474" y="1944"/>
              <a:ext cx="56" cy="5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29" name="Oval 44"/>
            <p:cNvSpPr>
              <a:spLocks noChangeArrowheads="1"/>
            </p:cNvSpPr>
            <p:nvPr/>
          </p:nvSpPr>
          <p:spPr bwMode="auto">
            <a:xfrm>
              <a:off x="3492" y="1728"/>
              <a:ext cx="56" cy="5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30" name="Oval 45"/>
            <p:cNvSpPr>
              <a:spLocks noChangeArrowheads="1"/>
            </p:cNvSpPr>
            <p:nvPr/>
          </p:nvSpPr>
          <p:spPr bwMode="auto">
            <a:xfrm>
              <a:off x="3455" y="1597"/>
              <a:ext cx="56" cy="5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31" name="Oval 46"/>
            <p:cNvSpPr>
              <a:spLocks noChangeArrowheads="1"/>
            </p:cNvSpPr>
            <p:nvPr/>
          </p:nvSpPr>
          <p:spPr bwMode="auto">
            <a:xfrm>
              <a:off x="2799" y="1899"/>
              <a:ext cx="56" cy="5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32" name="Oval 47"/>
            <p:cNvSpPr>
              <a:spLocks noChangeArrowheads="1"/>
            </p:cNvSpPr>
            <p:nvPr/>
          </p:nvSpPr>
          <p:spPr bwMode="auto">
            <a:xfrm>
              <a:off x="4165" y="1914"/>
              <a:ext cx="56" cy="5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sp>
        <p:nvSpPr>
          <p:cNvPr id="134" name="Oval 49"/>
          <p:cNvSpPr>
            <a:spLocks noChangeArrowheads="1"/>
          </p:cNvSpPr>
          <p:nvPr/>
        </p:nvSpPr>
        <p:spPr bwMode="auto">
          <a:xfrm>
            <a:off x="9253635" y="5621015"/>
            <a:ext cx="187325" cy="18891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35" name="Oval 50"/>
          <p:cNvSpPr>
            <a:spLocks noChangeArrowheads="1"/>
          </p:cNvSpPr>
          <p:nvPr/>
        </p:nvSpPr>
        <p:spPr bwMode="auto">
          <a:xfrm>
            <a:off x="9440960" y="4989190"/>
            <a:ext cx="185738" cy="18891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36" name="Oval 51"/>
          <p:cNvSpPr>
            <a:spLocks noChangeArrowheads="1"/>
          </p:cNvSpPr>
          <p:nvPr/>
        </p:nvSpPr>
        <p:spPr bwMode="auto">
          <a:xfrm>
            <a:off x="9937848" y="4420865"/>
            <a:ext cx="185737" cy="18891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37" name="Oval 52"/>
          <p:cNvSpPr>
            <a:spLocks noChangeArrowheads="1"/>
          </p:cNvSpPr>
          <p:nvPr/>
        </p:nvSpPr>
        <p:spPr bwMode="auto">
          <a:xfrm>
            <a:off x="10372823" y="4925690"/>
            <a:ext cx="185737" cy="18891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38" name="Oval 53"/>
          <p:cNvSpPr>
            <a:spLocks noChangeArrowheads="1"/>
          </p:cNvSpPr>
          <p:nvPr/>
        </p:nvSpPr>
        <p:spPr bwMode="auto">
          <a:xfrm>
            <a:off x="10807798" y="4420865"/>
            <a:ext cx="185737" cy="18891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39" name="Oval 54"/>
          <p:cNvSpPr>
            <a:spLocks noChangeArrowheads="1"/>
          </p:cNvSpPr>
          <p:nvPr/>
        </p:nvSpPr>
        <p:spPr bwMode="auto">
          <a:xfrm>
            <a:off x="10247410" y="4041452"/>
            <a:ext cx="187325" cy="1905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40" name="Oval 55"/>
          <p:cNvSpPr>
            <a:spLocks noChangeArrowheads="1"/>
          </p:cNvSpPr>
          <p:nvPr/>
        </p:nvSpPr>
        <p:spPr bwMode="auto">
          <a:xfrm>
            <a:off x="10372823" y="3663627"/>
            <a:ext cx="185737" cy="18891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41" name="Oval 56"/>
          <p:cNvSpPr>
            <a:spLocks noChangeArrowheads="1"/>
          </p:cNvSpPr>
          <p:nvPr/>
        </p:nvSpPr>
        <p:spPr bwMode="auto">
          <a:xfrm>
            <a:off x="9129810" y="4736777"/>
            <a:ext cx="185738" cy="18891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42" name="Oval 57"/>
          <p:cNvSpPr>
            <a:spLocks noChangeArrowheads="1"/>
          </p:cNvSpPr>
          <p:nvPr/>
        </p:nvSpPr>
        <p:spPr bwMode="auto">
          <a:xfrm>
            <a:off x="8694835" y="4231952"/>
            <a:ext cx="185738" cy="18891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43" name="Oval 58"/>
          <p:cNvSpPr>
            <a:spLocks noChangeArrowheads="1"/>
          </p:cNvSpPr>
          <p:nvPr/>
        </p:nvSpPr>
        <p:spPr bwMode="auto">
          <a:xfrm>
            <a:off x="9253635" y="3979540"/>
            <a:ext cx="187325" cy="18891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44" name="Oval 59"/>
          <p:cNvSpPr>
            <a:spLocks noChangeArrowheads="1"/>
          </p:cNvSpPr>
          <p:nvPr/>
        </p:nvSpPr>
        <p:spPr bwMode="auto">
          <a:xfrm>
            <a:off x="9129810" y="3600127"/>
            <a:ext cx="185738" cy="18891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45" name="Text Box 60"/>
          <p:cNvSpPr txBox="1">
            <a:spLocks noChangeArrowheads="1"/>
          </p:cNvSpPr>
          <p:nvPr/>
        </p:nvSpPr>
        <p:spPr bwMode="auto">
          <a:xfrm>
            <a:off x="9086948" y="5781352"/>
            <a:ext cx="3952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t>p</a:t>
            </a:r>
            <a:r>
              <a:rPr lang="en-US" altLang="en-US" i="1" baseline="-25000"/>
              <a:t>i</a:t>
            </a:r>
            <a:endParaRPr lang="en-US" altLang="en-US" i="1"/>
          </a:p>
        </p:txBody>
      </p:sp>
      <p:sp>
        <p:nvSpPr>
          <p:cNvPr id="147" name="Oval 62"/>
          <p:cNvSpPr>
            <a:spLocks noChangeArrowheads="1"/>
          </p:cNvSpPr>
          <p:nvPr/>
        </p:nvSpPr>
        <p:spPr bwMode="auto">
          <a:xfrm>
            <a:off x="9148860" y="4387527"/>
            <a:ext cx="76200" cy="762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65" name="Rectangle 3"/>
          <p:cNvSpPr txBox="1">
            <a:spLocks noChangeArrowheads="1"/>
          </p:cNvSpPr>
          <p:nvPr/>
        </p:nvSpPr>
        <p:spPr>
          <a:xfrm>
            <a:off x="797096" y="936188"/>
            <a:ext cx="10817152" cy="45368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ct val="30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9pPr>
          </a:lstStyle>
          <a:p>
            <a:pPr>
              <a:buFontTx/>
              <a:buNone/>
            </a:pPr>
            <a:r>
              <a:rPr lang="en-US" altLang="en-US" sz="2400" u="sng" dirty="0"/>
              <a:t>Claim:</a:t>
            </a:r>
            <a:r>
              <a:rPr lang="en-US" altLang="en-US" sz="2400" dirty="0"/>
              <a:t> For </a:t>
            </a:r>
            <a:r>
              <a:rPr lang="en-US" altLang="en-US" sz="2400" i="1" dirty="0"/>
              <a:t>n</a:t>
            </a:r>
            <a:r>
              <a:rPr lang="en-US" altLang="en-US" sz="2400" dirty="0"/>
              <a:t> </a:t>
            </a:r>
            <a:r>
              <a:rPr lang="en-US" altLang="en-US" sz="2400" dirty="0">
                <a:sym typeface="Symbol" panose="05050102010706020507" pitchFamily="18" charset="2"/>
              </a:rPr>
              <a:t> 3, |</a:t>
            </a:r>
            <a:r>
              <a:rPr lang="en-US" altLang="en-US" sz="2400" i="1" dirty="0">
                <a:sym typeface="Symbol" panose="05050102010706020507" pitchFamily="18" charset="2"/>
              </a:rPr>
              <a:t>v</a:t>
            </a:r>
            <a:r>
              <a:rPr lang="en-US" altLang="en-US" sz="2400" dirty="0">
                <a:sym typeface="Symbol" panose="05050102010706020507" pitchFamily="18" charset="2"/>
              </a:rPr>
              <a:t>|  2</a:t>
            </a:r>
            <a:r>
              <a:rPr lang="en-US" altLang="en-US" sz="2400" i="1" dirty="0">
                <a:sym typeface="Symbol" panose="05050102010706020507" pitchFamily="18" charset="2"/>
              </a:rPr>
              <a:t>n</a:t>
            </a:r>
            <a:r>
              <a:rPr lang="en-US" altLang="en-US" sz="2400" dirty="0">
                <a:sym typeface="Symbol" panose="05050102010706020507" pitchFamily="18" charset="2"/>
              </a:rPr>
              <a:t>  5 and |</a:t>
            </a:r>
            <a:r>
              <a:rPr lang="en-US" altLang="en-US" sz="2400" i="1" dirty="0">
                <a:sym typeface="Symbol" panose="05050102010706020507" pitchFamily="18" charset="2"/>
              </a:rPr>
              <a:t>e</a:t>
            </a:r>
            <a:r>
              <a:rPr lang="en-US" altLang="en-US" sz="2400" dirty="0">
                <a:sym typeface="Symbol" panose="05050102010706020507" pitchFamily="18" charset="2"/>
              </a:rPr>
              <a:t>|  3</a:t>
            </a:r>
            <a:r>
              <a:rPr lang="en-US" altLang="en-US" sz="2400" i="1" dirty="0">
                <a:sym typeface="Symbol" panose="05050102010706020507" pitchFamily="18" charset="2"/>
              </a:rPr>
              <a:t>n</a:t>
            </a:r>
            <a:r>
              <a:rPr lang="en-US" altLang="en-US" sz="2400" dirty="0">
                <a:sym typeface="Symbol" panose="05050102010706020507" pitchFamily="18" charset="2"/>
              </a:rPr>
              <a:t>  6</a:t>
            </a:r>
          </a:p>
          <a:p>
            <a:pPr>
              <a:buFontTx/>
              <a:buNone/>
            </a:pPr>
            <a:r>
              <a:rPr lang="en-US" altLang="en-US" sz="2400" u="sng" dirty="0">
                <a:sym typeface="Symbol" panose="05050102010706020507" pitchFamily="18" charset="2"/>
              </a:rPr>
              <a:t>Proof:</a:t>
            </a:r>
            <a:r>
              <a:rPr lang="en-US" altLang="en-US" sz="2400" dirty="0">
                <a:sym typeface="Symbol" panose="05050102010706020507" pitchFamily="18" charset="2"/>
              </a:rPr>
              <a:t> (General Case)</a:t>
            </a:r>
          </a:p>
          <a:p>
            <a:r>
              <a:rPr lang="en-US" altLang="en-US" sz="2400" dirty="0">
                <a:sym typeface="Symbol" panose="05050102010706020507" pitchFamily="18" charset="2"/>
              </a:rPr>
              <a:t>Euler’s Formula: for connected, planar graphs, |</a:t>
            </a:r>
            <a:r>
              <a:rPr lang="en-US" altLang="en-US" sz="2400" i="1" dirty="0">
                <a:sym typeface="Symbol" panose="05050102010706020507" pitchFamily="18" charset="2"/>
              </a:rPr>
              <a:t>v</a:t>
            </a:r>
            <a:r>
              <a:rPr lang="en-US" altLang="en-US" sz="2400" dirty="0">
                <a:sym typeface="Symbol" panose="05050102010706020507" pitchFamily="18" charset="2"/>
              </a:rPr>
              <a:t>|</a:t>
            </a:r>
            <a:r>
              <a:rPr lang="en-US" altLang="en-US" sz="2400" i="1" dirty="0">
                <a:sym typeface="Symbol" panose="05050102010706020507" pitchFamily="18" charset="2"/>
              </a:rPr>
              <a:t> – </a:t>
            </a:r>
            <a:r>
              <a:rPr lang="en-US" altLang="en-US" sz="2400" dirty="0">
                <a:sym typeface="Symbol" panose="05050102010706020507" pitchFamily="18" charset="2"/>
              </a:rPr>
              <a:t>|</a:t>
            </a:r>
            <a:r>
              <a:rPr lang="en-US" altLang="en-US" sz="2400" i="1" dirty="0">
                <a:sym typeface="Symbol" panose="05050102010706020507" pitchFamily="18" charset="2"/>
              </a:rPr>
              <a:t>e</a:t>
            </a:r>
            <a:r>
              <a:rPr lang="en-US" altLang="en-US" sz="2400" dirty="0">
                <a:sym typeface="Symbol" panose="05050102010706020507" pitchFamily="18" charset="2"/>
              </a:rPr>
              <a:t>|</a:t>
            </a:r>
            <a:r>
              <a:rPr lang="en-US" altLang="en-US" sz="2400" i="1" dirty="0">
                <a:sym typeface="Symbol" panose="05050102010706020507" pitchFamily="18" charset="2"/>
              </a:rPr>
              <a:t> + f = </a:t>
            </a:r>
            <a:r>
              <a:rPr lang="en-US" altLang="en-US" sz="2400" dirty="0">
                <a:sym typeface="Symbol" panose="05050102010706020507" pitchFamily="18" charset="2"/>
              </a:rPr>
              <a:t>2 </a:t>
            </a:r>
          </a:p>
          <a:p>
            <a:pPr>
              <a:buFontTx/>
              <a:buNone/>
            </a:pPr>
            <a:r>
              <a:rPr lang="en-US" altLang="en-US" sz="2400" dirty="0">
                <a:sym typeface="Symbol" panose="05050102010706020507" pitchFamily="18" charset="2"/>
              </a:rPr>
              <a:t>Where:</a:t>
            </a:r>
          </a:p>
          <a:p>
            <a:pPr>
              <a:buFontTx/>
              <a:buNone/>
            </a:pPr>
            <a:r>
              <a:rPr lang="en-US" altLang="en-US" sz="2400" dirty="0">
                <a:sym typeface="Symbol" panose="05050102010706020507" pitchFamily="18" charset="2"/>
              </a:rPr>
              <a:t>|</a:t>
            </a:r>
            <a:r>
              <a:rPr lang="en-US" altLang="en-US" sz="2400" i="1" dirty="0">
                <a:sym typeface="Symbol" panose="05050102010706020507" pitchFamily="18" charset="2"/>
              </a:rPr>
              <a:t>v</a:t>
            </a:r>
            <a:r>
              <a:rPr lang="en-US" altLang="en-US" sz="2400" dirty="0">
                <a:sym typeface="Symbol" panose="05050102010706020507" pitchFamily="18" charset="2"/>
              </a:rPr>
              <a:t>| is the number of vertices</a:t>
            </a:r>
          </a:p>
          <a:p>
            <a:pPr>
              <a:buFontTx/>
              <a:buNone/>
            </a:pPr>
            <a:r>
              <a:rPr lang="en-US" altLang="en-US" sz="2400" dirty="0">
                <a:sym typeface="Symbol" panose="05050102010706020507" pitchFamily="18" charset="2"/>
              </a:rPr>
              <a:t>|</a:t>
            </a:r>
            <a:r>
              <a:rPr lang="en-US" altLang="en-US" sz="2400" i="1" dirty="0">
                <a:sym typeface="Symbol" panose="05050102010706020507" pitchFamily="18" charset="2"/>
              </a:rPr>
              <a:t>e</a:t>
            </a:r>
            <a:r>
              <a:rPr lang="en-US" altLang="en-US" sz="2400" dirty="0">
                <a:sym typeface="Symbol" panose="05050102010706020507" pitchFamily="18" charset="2"/>
              </a:rPr>
              <a:t>| is the number of edges</a:t>
            </a:r>
          </a:p>
          <a:p>
            <a:pPr>
              <a:buFontTx/>
              <a:buNone/>
            </a:pPr>
            <a:r>
              <a:rPr lang="en-US" altLang="en-US" sz="2400" i="1" dirty="0">
                <a:sym typeface="Symbol" panose="05050102010706020507" pitchFamily="18" charset="2"/>
              </a:rPr>
              <a:t> f   </a:t>
            </a:r>
            <a:r>
              <a:rPr lang="en-US" altLang="en-US" sz="2400" dirty="0">
                <a:sym typeface="Symbol" panose="05050102010706020507" pitchFamily="18" charset="2"/>
              </a:rPr>
              <a:t>is the number of faces</a:t>
            </a:r>
            <a:endParaRPr lang="en-US" altLang="en-US" sz="2400" i="1" dirty="0">
              <a:sym typeface="Symbol" panose="05050102010706020507" pitchFamily="18" charset="2"/>
            </a:endParaRPr>
          </a:p>
        </p:txBody>
      </p:sp>
      <p:sp>
        <p:nvSpPr>
          <p:cNvPr id="2" name="Rectangle 1"/>
          <p:cNvSpPr/>
          <p:nvPr/>
        </p:nvSpPr>
        <p:spPr>
          <a:xfrm>
            <a:off x="8729926" y="4876785"/>
            <a:ext cx="369815" cy="446276"/>
          </a:xfrm>
          <a:prstGeom prst="rect">
            <a:avLst/>
          </a:prstGeom>
        </p:spPr>
        <p:txBody>
          <a:bodyPr wrap="square">
            <a:spAutoFit/>
          </a:bodyPr>
          <a:lstStyle/>
          <a:p>
            <a:r>
              <a:rPr lang="en-US" altLang="en-US" sz="2300" i="1" dirty="0">
                <a:sym typeface="Symbol" panose="05050102010706020507" pitchFamily="18" charset="2"/>
              </a:rPr>
              <a:t>f</a:t>
            </a:r>
            <a:r>
              <a:rPr lang="en-US" altLang="en-US" sz="2300" i="1" baseline="-25000" dirty="0">
                <a:sym typeface="Symbol" panose="05050102010706020507" pitchFamily="18" charset="2"/>
              </a:rPr>
              <a:t>i</a:t>
            </a:r>
            <a:endParaRPr lang="en-US" sz="2300" baseline="-25000" dirty="0"/>
          </a:p>
        </p:txBody>
      </p:sp>
    </p:spTree>
    <p:extLst>
      <p:ext uri="{BB962C8B-B14F-4D97-AF65-F5344CB8AC3E}">
        <p14:creationId xmlns:p14="http://schemas.microsoft.com/office/powerpoint/2010/main" val="3838904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2"/>
          <p:cNvSpPr>
            <a:spLocks noGrp="1"/>
          </p:cNvSpPr>
          <p:nvPr>
            <p:ph type="title"/>
          </p:nvPr>
        </p:nvSpPr>
        <p:spPr>
          <a:xfrm>
            <a:off x="653338" y="0"/>
            <a:ext cx="9583971" cy="782595"/>
          </a:xfrm>
        </p:spPr>
        <p:txBody>
          <a:bodyPr>
            <a:normAutofit/>
          </a:bodyPr>
          <a:lstStyle/>
          <a:p>
            <a:r>
              <a:rPr lang="en-US" sz="3600" dirty="0"/>
              <a:t>NAA : Example</a:t>
            </a:r>
          </a:p>
        </p:txBody>
      </p:sp>
      <p:pic>
        <p:nvPicPr>
          <p:cNvPr id="7" name="Picture 4" descr="naa_eerd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203" y="906162"/>
            <a:ext cx="6965694" cy="574177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txBox="1">
            <a:spLocks noChangeArrowheads="1"/>
          </p:cNvSpPr>
          <p:nvPr/>
        </p:nvSpPr>
        <p:spPr>
          <a:xfrm>
            <a:off x="8305536" y="782595"/>
            <a:ext cx="3863546" cy="55028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ct val="30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9pPr>
          </a:lstStyle>
          <a:p>
            <a:pPr marL="0" indent="0">
              <a:buFontTx/>
              <a:buNone/>
            </a:pPr>
            <a:r>
              <a:rPr lang="en-US" altLang="en-US" sz="1800" b="1" dirty="0"/>
              <a:t>ARC</a:t>
            </a:r>
            <a:r>
              <a:rPr lang="en-US" altLang="en-US" sz="1800" dirty="0"/>
              <a:t>(</a:t>
            </a:r>
            <a:r>
              <a:rPr lang="en-US" altLang="en-US" sz="1800" u="sng" dirty="0"/>
              <a:t>ARC ID</a:t>
            </a:r>
            <a:r>
              <a:rPr lang="en-US" altLang="en-US" sz="1800" dirty="0"/>
              <a:t>, BEGIN_NODE, END_NODE, LEFT_AREA, RIGHT_AREA)</a:t>
            </a:r>
          </a:p>
          <a:p>
            <a:pPr marL="0" indent="0">
              <a:buFontTx/>
              <a:buNone/>
            </a:pPr>
            <a:endParaRPr lang="en-US" altLang="en-US" sz="1800" dirty="0"/>
          </a:p>
          <a:p>
            <a:pPr marL="0" indent="0">
              <a:buFontTx/>
              <a:buNone/>
            </a:pPr>
            <a:r>
              <a:rPr lang="en-US" altLang="en-US" sz="1800" b="1" dirty="0"/>
              <a:t>POLYGON</a:t>
            </a:r>
            <a:r>
              <a:rPr lang="en-US" altLang="en-US" sz="1800" dirty="0"/>
              <a:t>(</a:t>
            </a:r>
            <a:r>
              <a:rPr lang="en-US" altLang="en-US" sz="1800" u="sng" dirty="0"/>
              <a:t>AREA ID</a:t>
            </a:r>
            <a:r>
              <a:rPr lang="en-US" altLang="en-US" sz="1800" dirty="0"/>
              <a:t>, </a:t>
            </a:r>
            <a:r>
              <a:rPr lang="en-US" altLang="en-US" sz="1800" u="sng" dirty="0"/>
              <a:t>ARC ID</a:t>
            </a:r>
            <a:r>
              <a:rPr lang="en-US" altLang="en-US" sz="1800" dirty="0"/>
              <a:t>, SEQUENCE_NO)</a:t>
            </a:r>
          </a:p>
          <a:p>
            <a:pPr marL="0" indent="0">
              <a:buFontTx/>
              <a:buNone/>
            </a:pPr>
            <a:endParaRPr lang="en-US" altLang="en-US" sz="1800" dirty="0"/>
          </a:p>
          <a:p>
            <a:pPr marL="0" indent="0">
              <a:buFontTx/>
              <a:buNone/>
            </a:pPr>
            <a:r>
              <a:rPr lang="en-US" altLang="en-US" sz="1800" b="1" dirty="0"/>
              <a:t>POLYLINE</a:t>
            </a:r>
            <a:r>
              <a:rPr lang="en-US" altLang="en-US" sz="1800" dirty="0"/>
              <a:t>(</a:t>
            </a:r>
            <a:r>
              <a:rPr lang="en-US" altLang="en-US" sz="1800" u="sng" dirty="0"/>
              <a:t>ARC ID</a:t>
            </a:r>
            <a:r>
              <a:rPr lang="en-US" altLang="en-US" sz="1800" dirty="0"/>
              <a:t>, </a:t>
            </a:r>
            <a:r>
              <a:rPr lang="en-US" altLang="en-US" sz="1800" u="sng" dirty="0"/>
              <a:t>POINT ID</a:t>
            </a:r>
            <a:r>
              <a:rPr lang="en-US" altLang="en-US" sz="1800" dirty="0"/>
              <a:t>, SEQUENCE_NO)</a:t>
            </a:r>
          </a:p>
          <a:p>
            <a:pPr marL="0" indent="0">
              <a:buFontTx/>
              <a:buNone/>
            </a:pPr>
            <a:endParaRPr lang="en-US" altLang="en-US" sz="1800" dirty="0"/>
          </a:p>
          <a:p>
            <a:pPr marL="0" indent="0">
              <a:buFontTx/>
              <a:buNone/>
            </a:pPr>
            <a:r>
              <a:rPr lang="en-US" altLang="en-US" sz="1800" b="1" dirty="0"/>
              <a:t>POINT</a:t>
            </a:r>
            <a:r>
              <a:rPr lang="en-US" altLang="en-US" sz="1800" dirty="0"/>
              <a:t>(</a:t>
            </a:r>
            <a:r>
              <a:rPr lang="en-US" altLang="en-US" sz="1800" u="sng" dirty="0"/>
              <a:t>POINT ID</a:t>
            </a:r>
            <a:r>
              <a:rPr lang="en-US" altLang="en-US" sz="1800" dirty="0"/>
              <a:t>, X_COORD,Y_COORD)</a:t>
            </a:r>
          </a:p>
          <a:p>
            <a:pPr marL="0" indent="0">
              <a:buFontTx/>
              <a:buNone/>
            </a:pPr>
            <a:endParaRPr lang="en-US" altLang="en-US" sz="1800" dirty="0"/>
          </a:p>
          <a:p>
            <a:pPr marL="0" indent="0">
              <a:buFontTx/>
              <a:buNone/>
            </a:pPr>
            <a:r>
              <a:rPr lang="en-US" altLang="en-US" sz="1800" b="1" dirty="0"/>
              <a:t>NODE</a:t>
            </a:r>
            <a:r>
              <a:rPr lang="en-US" altLang="en-US" sz="1800" dirty="0"/>
              <a:t>(</a:t>
            </a:r>
            <a:r>
              <a:rPr lang="en-US" altLang="en-US" sz="1800" u="sng" dirty="0"/>
              <a:t>NODE ID</a:t>
            </a:r>
            <a:r>
              <a:rPr lang="en-US" altLang="en-US" sz="1800" dirty="0"/>
              <a:t>, POINT_ID)</a:t>
            </a:r>
          </a:p>
        </p:txBody>
      </p:sp>
    </p:spTree>
    <p:extLst>
      <p:ext uri="{BB962C8B-B14F-4D97-AF65-F5344CB8AC3E}">
        <p14:creationId xmlns:p14="http://schemas.microsoft.com/office/powerpoint/2010/main" val="341717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86290" y="0"/>
            <a:ext cx="10344176" cy="689875"/>
          </a:xfrm>
        </p:spPr>
        <p:txBody>
          <a:bodyPr>
            <a:normAutofit/>
          </a:bodyPr>
          <a:lstStyle/>
          <a:p>
            <a:r>
              <a:rPr lang="en-US" sz="3600" dirty="0" err="1"/>
              <a:t>Voronoi</a:t>
            </a:r>
            <a:r>
              <a:rPr lang="en-US" sz="3600" dirty="0"/>
              <a:t> Diagrams: Space Complexity</a:t>
            </a:r>
          </a:p>
        </p:txBody>
      </p:sp>
      <p:sp>
        <p:nvSpPr>
          <p:cNvPr id="3" name="Rectangle 2"/>
          <p:cNvSpPr/>
          <p:nvPr/>
        </p:nvSpPr>
        <p:spPr>
          <a:xfrm>
            <a:off x="686289" y="6424066"/>
            <a:ext cx="4585505" cy="433934"/>
          </a:xfrm>
          <a:prstGeom prst="rect">
            <a:avLst/>
          </a:prstGeom>
          <a:no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a:t>Slide adapted from Allen </a:t>
            </a:r>
            <a:r>
              <a:rPr lang="en-US" sz="1600" dirty="0" err="1"/>
              <a:t>Miu</a:t>
            </a:r>
            <a:r>
              <a:rPr lang="en-US" sz="1600" dirty="0"/>
              <a:t> CSAIL MIT</a:t>
            </a:r>
          </a:p>
        </p:txBody>
      </p:sp>
      <p:sp>
        <p:nvSpPr>
          <p:cNvPr id="65" name="Rectangle 3"/>
          <p:cNvSpPr txBox="1">
            <a:spLocks noChangeArrowheads="1"/>
          </p:cNvSpPr>
          <p:nvPr/>
        </p:nvSpPr>
        <p:spPr>
          <a:xfrm>
            <a:off x="797096" y="936188"/>
            <a:ext cx="10817152" cy="45368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ct val="30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9pPr>
          </a:lstStyle>
          <a:p>
            <a:pPr>
              <a:buFontTx/>
              <a:buNone/>
            </a:pPr>
            <a:r>
              <a:rPr lang="en-US" altLang="en-US" sz="2400" u="sng" dirty="0"/>
              <a:t>Claim:</a:t>
            </a:r>
            <a:r>
              <a:rPr lang="en-US" altLang="en-US" sz="2400" dirty="0"/>
              <a:t> For </a:t>
            </a:r>
            <a:r>
              <a:rPr lang="en-US" altLang="en-US" sz="2400" i="1" dirty="0"/>
              <a:t>n</a:t>
            </a:r>
            <a:r>
              <a:rPr lang="en-US" altLang="en-US" sz="2400" dirty="0"/>
              <a:t> </a:t>
            </a:r>
            <a:r>
              <a:rPr lang="en-US" altLang="en-US" sz="2400" dirty="0">
                <a:sym typeface="Symbol" panose="05050102010706020507" pitchFamily="18" charset="2"/>
              </a:rPr>
              <a:t> 3, |</a:t>
            </a:r>
            <a:r>
              <a:rPr lang="en-US" altLang="en-US" sz="2400" i="1" dirty="0">
                <a:sym typeface="Symbol" panose="05050102010706020507" pitchFamily="18" charset="2"/>
              </a:rPr>
              <a:t>v</a:t>
            </a:r>
            <a:r>
              <a:rPr lang="en-US" altLang="en-US" sz="2400" dirty="0">
                <a:sym typeface="Symbol" panose="05050102010706020507" pitchFamily="18" charset="2"/>
              </a:rPr>
              <a:t>|  2</a:t>
            </a:r>
            <a:r>
              <a:rPr lang="en-US" altLang="en-US" sz="2400" i="1" dirty="0">
                <a:sym typeface="Symbol" panose="05050102010706020507" pitchFamily="18" charset="2"/>
              </a:rPr>
              <a:t>n</a:t>
            </a:r>
            <a:r>
              <a:rPr lang="en-US" altLang="en-US" sz="2400" dirty="0">
                <a:sym typeface="Symbol" panose="05050102010706020507" pitchFamily="18" charset="2"/>
              </a:rPr>
              <a:t>  5 and |</a:t>
            </a:r>
            <a:r>
              <a:rPr lang="en-US" altLang="en-US" sz="2400" i="1" dirty="0">
                <a:sym typeface="Symbol" panose="05050102010706020507" pitchFamily="18" charset="2"/>
              </a:rPr>
              <a:t>e</a:t>
            </a:r>
            <a:r>
              <a:rPr lang="en-US" altLang="en-US" sz="2400" dirty="0">
                <a:sym typeface="Symbol" panose="05050102010706020507" pitchFamily="18" charset="2"/>
              </a:rPr>
              <a:t>|  3</a:t>
            </a:r>
            <a:r>
              <a:rPr lang="en-US" altLang="en-US" sz="2400" i="1" dirty="0">
                <a:sym typeface="Symbol" panose="05050102010706020507" pitchFamily="18" charset="2"/>
              </a:rPr>
              <a:t>n</a:t>
            </a:r>
            <a:r>
              <a:rPr lang="en-US" altLang="en-US" sz="2400" dirty="0">
                <a:sym typeface="Symbol" panose="05050102010706020507" pitchFamily="18" charset="2"/>
              </a:rPr>
              <a:t>  6</a:t>
            </a:r>
          </a:p>
          <a:p>
            <a:pPr>
              <a:buFontTx/>
              <a:buNone/>
            </a:pPr>
            <a:r>
              <a:rPr lang="en-US" altLang="en-US" sz="2400" u="sng" dirty="0">
                <a:sym typeface="Symbol" panose="05050102010706020507" pitchFamily="18" charset="2"/>
              </a:rPr>
              <a:t>Proof:</a:t>
            </a:r>
            <a:r>
              <a:rPr lang="en-US" altLang="en-US" sz="2400" dirty="0">
                <a:sym typeface="Symbol" panose="05050102010706020507" pitchFamily="18" charset="2"/>
              </a:rPr>
              <a:t> (General Case)</a:t>
            </a:r>
          </a:p>
          <a:p>
            <a:pPr>
              <a:spcBef>
                <a:spcPts val="1800"/>
              </a:spcBef>
            </a:pPr>
            <a:r>
              <a:rPr lang="en-US" altLang="en-US" sz="2400" dirty="0">
                <a:sym typeface="Symbol" panose="05050102010706020507" pitchFamily="18" charset="2"/>
              </a:rPr>
              <a:t>For our case, we need to construct a planner graph by adding a virtual vertex and connecting it all </a:t>
            </a:r>
            <a:r>
              <a:rPr lang="en-US" altLang="en-US" sz="2400" dirty="0" err="1">
                <a:sym typeface="Symbol" panose="05050102010706020507" pitchFamily="18" charset="2"/>
              </a:rPr>
              <a:t>voronoi</a:t>
            </a:r>
            <a:r>
              <a:rPr lang="en-US" altLang="en-US" sz="2400" dirty="0">
                <a:sym typeface="Symbol" panose="05050102010706020507" pitchFamily="18" charset="2"/>
              </a:rPr>
              <a:t> edges of unbounded cells.</a:t>
            </a:r>
          </a:p>
        </p:txBody>
      </p:sp>
      <p:sp>
        <p:nvSpPr>
          <p:cNvPr id="178" name="Rectangle 3"/>
          <p:cNvSpPr txBox="1">
            <a:spLocks noChangeArrowheads="1"/>
          </p:cNvSpPr>
          <p:nvPr/>
        </p:nvSpPr>
        <p:spPr>
          <a:xfrm>
            <a:off x="797096" y="1833753"/>
            <a:ext cx="7772400" cy="4114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ct val="30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9pPr>
          </a:lstStyle>
          <a:p>
            <a:pPr>
              <a:buFontTx/>
              <a:buNone/>
            </a:pPr>
            <a:endParaRPr lang="en-US" altLang="en-US" dirty="0">
              <a:sym typeface="Symbol" panose="05050102010706020507" pitchFamily="18" charset="2"/>
            </a:endParaRPr>
          </a:p>
        </p:txBody>
      </p:sp>
      <p:sp>
        <p:nvSpPr>
          <p:cNvPr id="238" name="Line 16"/>
          <p:cNvSpPr>
            <a:spLocks noChangeShapeType="1"/>
          </p:cNvSpPr>
          <p:nvPr/>
        </p:nvSpPr>
        <p:spPr bwMode="auto">
          <a:xfrm flipH="1" flipV="1">
            <a:off x="7567613" y="4225854"/>
            <a:ext cx="41275" cy="1365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9" name="Line 17"/>
          <p:cNvSpPr>
            <a:spLocks noChangeShapeType="1"/>
          </p:cNvSpPr>
          <p:nvPr/>
        </p:nvSpPr>
        <p:spPr bwMode="auto">
          <a:xfrm>
            <a:off x="7353300" y="4844979"/>
            <a:ext cx="47625" cy="920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0" name="Line 18"/>
          <p:cNvSpPr>
            <a:spLocks noChangeShapeType="1"/>
          </p:cNvSpPr>
          <p:nvPr/>
        </p:nvSpPr>
        <p:spPr bwMode="auto">
          <a:xfrm flipV="1">
            <a:off x="7353300" y="4557642"/>
            <a:ext cx="238125" cy="2873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1" name="Line 19"/>
          <p:cNvSpPr>
            <a:spLocks noChangeShapeType="1"/>
          </p:cNvSpPr>
          <p:nvPr/>
        </p:nvSpPr>
        <p:spPr bwMode="auto">
          <a:xfrm flipV="1">
            <a:off x="7661275" y="4937054"/>
            <a:ext cx="385763" cy="2984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2" name="Line 20"/>
          <p:cNvSpPr>
            <a:spLocks noChangeShapeType="1"/>
          </p:cNvSpPr>
          <p:nvPr/>
        </p:nvSpPr>
        <p:spPr bwMode="auto">
          <a:xfrm flipH="1" flipV="1">
            <a:off x="8047038" y="4895779"/>
            <a:ext cx="1587" cy="523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3" name="Line 22"/>
          <p:cNvSpPr>
            <a:spLocks noChangeShapeType="1"/>
          </p:cNvSpPr>
          <p:nvPr/>
        </p:nvSpPr>
        <p:spPr bwMode="auto">
          <a:xfrm>
            <a:off x="6070600" y="4017892"/>
            <a:ext cx="855663"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4" name="Line 23"/>
          <p:cNvSpPr>
            <a:spLocks noChangeShapeType="1"/>
          </p:cNvSpPr>
          <p:nvPr/>
        </p:nvSpPr>
        <p:spPr bwMode="auto">
          <a:xfrm>
            <a:off x="6926263" y="4522717"/>
            <a:ext cx="141287" cy="2762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 name="Line 24"/>
          <p:cNvSpPr>
            <a:spLocks noChangeShapeType="1"/>
          </p:cNvSpPr>
          <p:nvPr/>
        </p:nvSpPr>
        <p:spPr bwMode="auto">
          <a:xfrm flipH="1">
            <a:off x="6213475" y="4798942"/>
            <a:ext cx="854075" cy="7350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 name="Line 25"/>
          <p:cNvSpPr>
            <a:spLocks noChangeShapeType="1"/>
          </p:cNvSpPr>
          <p:nvPr/>
        </p:nvSpPr>
        <p:spPr bwMode="auto">
          <a:xfrm flipH="1">
            <a:off x="5738813" y="5533954"/>
            <a:ext cx="474662" cy="1825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7" name="Line 26"/>
          <p:cNvSpPr>
            <a:spLocks noChangeShapeType="1"/>
          </p:cNvSpPr>
          <p:nvPr/>
        </p:nvSpPr>
        <p:spPr bwMode="auto">
          <a:xfrm flipV="1">
            <a:off x="6213475" y="5441879"/>
            <a:ext cx="808038" cy="920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8" name="Line 27"/>
          <p:cNvSpPr>
            <a:spLocks noChangeShapeType="1"/>
          </p:cNvSpPr>
          <p:nvPr/>
        </p:nvSpPr>
        <p:spPr bwMode="auto">
          <a:xfrm flipV="1">
            <a:off x="7021513" y="4937054"/>
            <a:ext cx="379412"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9" name="Line 28"/>
          <p:cNvSpPr>
            <a:spLocks noChangeShapeType="1"/>
          </p:cNvSpPr>
          <p:nvPr/>
        </p:nvSpPr>
        <p:spPr bwMode="auto">
          <a:xfrm>
            <a:off x="7067550" y="4798942"/>
            <a:ext cx="285750" cy="460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0" name="Line 29"/>
          <p:cNvSpPr>
            <a:spLocks noChangeShapeType="1"/>
          </p:cNvSpPr>
          <p:nvPr/>
        </p:nvSpPr>
        <p:spPr bwMode="auto">
          <a:xfrm>
            <a:off x="7591425" y="4557642"/>
            <a:ext cx="450850" cy="338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1" name="Line 30"/>
          <p:cNvSpPr>
            <a:spLocks noChangeShapeType="1"/>
          </p:cNvSpPr>
          <p:nvPr/>
        </p:nvSpPr>
        <p:spPr bwMode="auto">
          <a:xfrm>
            <a:off x="7400925" y="4937054"/>
            <a:ext cx="260350" cy="292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2" name="Line 31"/>
          <p:cNvSpPr>
            <a:spLocks noChangeShapeType="1"/>
          </p:cNvSpPr>
          <p:nvPr/>
        </p:nvSpPr>
        <p:spPr bwMode="auto">
          <a:xfrm>
            <a:off x="7021513" y="5441879"/>
            <a:ext cx="652462" cy="1825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3" name="Line 32"/>
          <p:cNvSpPr>
            <a:spLocks noChangeShapeType="1"/>
          </p:cNvSpPr>
          <p:nvPr/>
        </p:nvSpPr>
        <p:spPr bwMode="auto">
          <a:xfrm flipH="1" flipV="1">
            <a:off x="7667625" y="5235504"/>
            <a:ext cx="6350" cy="3841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4" name="Line 33"/>
          <p:cNvSpPr>
            <a:spLocks noChangeShapeType="1"/>
          </p:cNvSpPr>
          <p:nvPr/>
        </p:nvSpPr>
        <p:spPr bwMode="auto">
          <a:xfrm flipV="1">
            <a:off x="7585075" y="4344917"/>
            <a:ext cx="23813" cy="212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5" name="Line 34"/>
          <p:cNvSpPr>
            <a:spLocks noChangeShapeType="1"/>
          </p:cNvSpPr>
          <p:nvPr/>
        </p:nvSpPr>
        <p:spPr bwMode="auto">
          <a:xfrm flipV="1">
            <a:off x="6913563" y="4219504"/>
            <a:ext cx="658812" cy="292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 name="Line 35"/>
          <p:cNvSpPr>
            <a:spLocks noChangeShapeType="1"/>
          </p:cNvSpPr>
          <p:nvPr/>
        </p:nvSpPr>
        <p:spPr bwMode="auto">
          <a:xfrm>
            <a:off x="7673975" y="5624442"/>
            <a:ext cx="292100" cy="4556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7" name="Line 36"/>
          <p:cNvSpPr>
            <a:spLocks noChangeShapeType="1"/>
          </p:cNvSpPr>
          <p:nvPr/>
        </p:nvSpPr>
        <p:spPr bwMode="auto">
          <a:xfrm>
            <a:off x="8053388" y="4941817"/>
            <a:ext cx="866775" cy="6889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8" name="Line 37"/>
          <p:cNvSpPr>
            <a:spLocks noChangeShapeType="1"/>
          </p:cNvSpPr>
          <p:nvPr/>
        </p:nvSpPr>
        <p:spPr bwMode="auto">
          <a:xfrm>
            <a:off x="7608888" y="4357617"/>
            <a:ext cx="669925" cy="1825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9" name="Line 38"/>
          <p:cNvSpPr>
            <a:spLocks noChangeShapeType="1"/>
          </p:cNvSpPr>
          <p:nvPr/>
        </p:nvSpPr>
        <p:spPr bwMode="auto">
          <a:xfrm flipV="1">
            <a:off x="8047038" y="4540179"/>
            <a:ext cx="225425" cy="355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0" name="Line 39"/>
          <p:cNvSpPr>
            <a:spLocks noChangeShapeType="1"/>
          </p:cNvSpPr>
          <p:nvPr/>
        </p:nvSpPr>
        <p:spPr bwMode="auto">
          <a:xfrm flipV="1">
            <a:off x="8272463" y="4195692"/>
            <a:ext cx="630237" cy="339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1" name="Line 40"/>
          <p:cNvSpPr>
            <a:spLocks noChangeShapeType="1"/>
          </p:cNvSpPr>
          <p:nvPr/>
        </p:nvSpPr>
        <p:spPr bwMode="auto">
          <a:xfrm flipV="1">
            <a:off x="7572375" y="3725792"/>
            <a:ext cx="36513" cy="4937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2" name="Text Box 41"/>
          <p:cNvSpPr txBox="1">
            <a:spLocks noChangeArrowheads="1"/>
          </p:cNvSpPr>
          <p:nvPr/>
        </p:nvSpPr>
        <p:spPr bwMode="auto">
          <a:xfrm>
            <a:off x="7904163" y="5697467"/>
            <a:ext cx="3190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t>e</a:t>
            </a:r>
            <a:endParaRPr lang="en-US" altLang="en-US" i="1" baseline="-25000"/>
          </a:p>
        </p:txBody>
      </p:sp>
      <p:sp>
        <p:nvSpPr>
          <p:cNvPr id="263" name="Oval 42"/>
          <p:cNvSpPr>
            <a:spLocks noChangeArrowheads="1"/>
          </p:cNvSpPr>
          <p:nvPr/>
        </p:nvSpPr>
        <p:spPr bwMode="auto">
          <a:xfrm>
            <a:off x="7105650" y="5637142"/>
            <a:ext cx="142875" cy="13811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64" name="Oval 43"/>
          <p:cNvSpPr>
            <a:spLocks noChangeArrowheads="1"/>
          </p:cNvSpPr>
          <p:nvPr/>
        </p:nvSpPr>
        <p:spPr bwMode="auto">
          <a:xfrm>
            <a:off x="7248525" y="5178354"/>
            <a:ext cx="142875" cy="13811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65" name="Oval 44"/>
          <p:cNvSpPr>
            <a:spLocks noChangeArrowheads="1"/>
          </p:cNvSpPr>
          <p:nvPr/>
        </p:nvSpPr>
        <p:spPr bwMode="auto">
          <a:xfrm>
            <a:off x="7627938" y="4765604"/>
            <a:ext cx="142875" cy="13811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66" name="Oval 45"/>
          <p:cNvSpPr>
            <a:spLocks noChangeArrowheads="1"/>
          </p:cNvSpPr>
          <p:nvPr/>
        </p:nvSpPr>
        <p:spPr bwMode="auto">
          <a:xfrm>
            <a:off x="7961313" y="5132317"/>
            <a:ext cx="142875" cy="13811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67" name="Oval 46"/>
          <p:cNvSpPr>
            <a:spLocks noChangeArrowheads="1"/>
          </p:cNvSpPr>
          <p:nvPr/>
        </p:nvSpPr>
        <p:spPr bwMode="auto">
          <a:xfrm>
            <a:off x="8293100" y="4765604"/>
            <a:ext cx="142875" cy="13811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68" name="Oval 47"/>
          <p:cNvSpPr>
            <a:spLocks noChangeArrowheads="1"/>
          </p:cNvSpPr>
          <p:nvPr/>
        </p:nvSpPr>
        <p:spPr bwMode="auto">
          <a:xfrm>
            <a:off x="7866063" y="4489379"/>
            <a:ext cx="142875" cy="13811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69" name="Oval 48"/>
          <p:cNvSpPr>
            <a:spLocks noChangeArrowheads="1"/>
          </p:cNvSpPr>
          <p:nvPr/>
        </p:nvSpPr>
        <p:spPr bwMode="auto">
          <a:xfrm>
            <a:off x="7961313" y="4214742"/>
            <a:ext cx="142875" cy="13811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70" name="Oval 49"/>
          <p:cNvSpPr>
            <a:spLocks noChangeArrowheads="1"/>
          </p:cNvSpPr>
          <p:nvPr/>
        </p:nvSpPr>
        <p:spPr bwMode="auto">
          <a:xfrm>
            <a:off x="7011988" y="4994204"/>
            <a:ext cx="141287" cy="13811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71" name="Oval 50"/>
          <p:cNvSpPr>
            <a:spLocks noChangeArrowheads="1"/>
          </p:cNvSpPr>
          <p:nvPr/>
        </p:nvSpPr>
        <p:spPr bwMode="auto">
          <a:xfrm>
            <a:off x="6678613" y="4627492"/>
            <a:ext cx="142875" cy="13811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72" name="Oval 51"/>
          <p:cNvSpPr>
            <a:spLocks noChangeArrowheads="1"/>
          </p:cNvSpPr>
          <p:nvPr/>
        </p:nvSpPr>
        <p:spPr bwMode="auto">
          <a:xfrm>
            <a:off x="7105650" y="4444929"/>
            <a:ext cx="142875" cy="1365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73" name="Oval 52"/>
          <p:cNvSpPr>
            <a:spLocks noChangeArrowheads="1"/>
          </p:cNvSpPr>
          <p:nvPr/>
        </p:nvSpPr>
        <p:spPr bwMode="auto">
          <a:xfrm>
            <a:off x="7011988" y="4168704"/>
            <a:ext cx="141287" cy="1365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74" name="Text Box 53"/>
          <p:cNvSpPr txBox="1">
            <a:spLocks noChangeArrowheads="1"/>
          </p:cNvSpPr>
          <p:nvPr/>
        </p:nvSpPr>
        <p:spPr bwMode="auto">
          <a:xfrm>
            <a:off x="6977063" y="5753029"/>
            <a:ext cx="393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t>p</a:t>
            </a:r>
            <a:r>
              <a:rPr lang="en-US" altLang="en-US" i="1" baseline="-25000"/>
              <a:t>i</a:t>
            </a:r>
            <a:endParaRPr lang="en-US" altLang="en-US" i="1"/>
          </a:p>
        </p:txBody>
      </p:sp>
      <p:sp>
        <p:nvSpPr>
          <p:cNvPr id="275" name="Oval 55"/>
          <p:cNvSpPr>
            <a:spLocks noChangeArrowheads="1"/>
          </p:cNvSpPr>
          <p:nvPr/>
        </p:nvSpPr>
        <p:spPr bwMode="auto">
          <a:xfrm>
            <a:off x="3124200" y="4816404"/>
            <a:ext cx="114300" cy="1111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76" name="Text Box 56"/>
          <p:cNvSpPr txBox="1">
            <a:spLocks noChangeArrowheads="1"/>
          </p:cNvSpPr>
          <p:nvPr/>
        </p:nvSpPr>
        <p:spPr bwMode="auto">
          <a:xfrm>
            <a:off x="2667000" y="4791004"/>
            <a:ext cx="481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t>p</a:t>
            </a:r>
            <a:r>
              <a:rPr lang="en-US" altLang="en-US" baseline="-25000">
                <a:sym typeface="Symbol" panose="05050102010706020507" pitchFamily="18" charset="2"/>
              </a:rPr>
              <a:t></a:t>
            </a:r>
            <a:endParaRPr lang="en-US" altLang="en-US" baseline="-25000"/>
          </a:p>
        </p:txBody>
      </p:sp>
      <p:grpSp>
        <p:nvGrpSpPr>
          <p:cNvPr id="277" name="Group 67"/>
          <p:cNvGrpSpPr>
            <a:grpSpLocks/>
          </p:cNvGrpSpPr>
          <p:nvPr/>
        </p:nvGrpSpPr>
        <p:grpSpPr bwMode="auto">
          <a:xfrm>
            <a:off x="3220057" y="3725500"/>
            <a:ext cx="5699156" cy="2354547"/>
            <a:chOff x="1214" y="2814"/>
            <a:chExt cx="3375" cy="1244"/>
          </a:xfrm>
        </p:grpSpPr>
        <p:cxnSp>
          <p:nvCxnSpPr>
            <p:cNvPr id="278" name="AutoShape 61"/>
            <p:cNvCxnSpPr>
              <a:cxnSpLocks noChangeShapeType="1"/>
              <a:stCxn id="243" idx="0"/>
              <a:endCxn id="275" idx="7"/>
            </p:cNvCxnSpPr>
            <p:nvPr/>
          </p:nvCxnSpPr>
          <p:spPr bwMode="auto">
            <a:xfrm rot="5400000">
              <a:off x="1843" y="2340"/>
              <a:ext cx="430" cy="1687"/>
            </a:xfrm>
            <a:prstGeom prst="curvedConnector3">
              <a:avLst>
                <a:gd name="adj1" fmla="val 50000"/>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9" name="AutoShape 62"/>
            <p:cNvCxnSpPr>
              <a:cxnSpLocks noChangeShapeType="1"/>
              <a:stCxn id="246" idx="1"/>
              <a:endCxn id="275" idx="5"/>
            </p:cNvCxnSpPr>
            <p:nvPr/>
          </p:nvCxnSpPr>
          <p:spPr bwMode="auto">
            <a:xfrm rot="16200000" flipV="1">
              <a:off x="1748" y="2903"/>
              <a:ext cx="425" cy="1491"/>
            </a:xfrm>
            <a:prstGeom prst="curvedConnector3">
              <a:avLst>
                <a:gd name="adj1" fmla="val 50000"/>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0" name="AutoShape 63"/>
            <p:cNvCxnSpPr>
              <a:cxnSpLocks noChangeShapeType="1"/>
              <a:stCxn id="261" idx="1"/>
              <a:endCxn id="275" idx="7"/>
            </p:cNvCxnSpPr>
            <p:nvPr/>
          </p:nvCxnSpPr>
          <p:spPr bwMode="auto">
            <a:xfrm rot="5400000">
              <a:off x="2222" y="1808"/>
              <a:ext cx="585" cy="2598"/>
            </a:xfrm>
            <a:prstGeom prst="curvedConnector3">
              <a:avLst>
                <a:gd name="adj1" fmla="val 50000"/>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1" name="AutoShape 64"/>
            <p:cNvCxnSpPr>
              <a:cxnSpLocks noChangeShapeType="1"/>
              <a:endCxn id="275" idx="5"/>
            </p:cNvCxnSpPr>
            <p:nvPr/>
          </p:nvCxnSpPr>
          <p:spPr bwMode="auto">
            <a:xfrm rot="10800000">
              <a:off x="1215" y="3440"/>
              <a:ext cx="2750" cy="618"/>
            </a:xfrm>
            <a:prstGeom prst="curvedConnector2">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2" name="AutoShape 65"/>
            <p:cNvCxnSpPr>
              <a:cxnSpLocks noChangeShapeType="1"/>
              <a:stCxn id="257" idx="1"/>
              <a:endCxn id="275" idx="5"/>
            </p:cNvCxnSpPr>
            <p:nvPr/>
          </p:nvCxnSpPr>
          <p:spPr bwMode="auto">
            <a:xfrm rot="16200000" flipV="1">
              <a:off x="2712" y="1938"/>
              <a:ext cx="380" cy="3375"/>
            </a:xfrm>
            <a:prstGeom prst="curvedConnector3">
              <a:avLst>
                <a:gd name="adj1" fmla="val 50000"/>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3" name="AutoShape 66"/>
            <p:cNvCxnSpPr>
              <a:cxnSpLocks noChangeShapeType="1"/>
              <a:stCxn id="260" idx="1"/>
              <a:endCxn id="275" idx="5"/>
            </p:cNvCxnSpPr>
            <p:nvPr/>
          </p:nvCxnSpPr>
          <p:spPr bwMode="auto">
            <a:xfrm rot="5400000">
              <a:off x="2708" y="1569"/>
              <a:ext cx="378" cy="3364"/>
            </a:xfrm>
            <a:prstGeom prst="curvedConnector3">
              <a:avLst>
                <a:gd name="adj1" fmla="val 134221"/>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84" name="Oval 71"/>
          <p:cNvSpPr>
            <a:spLocks noChangeArrowheads="1"/>
          </p:cNvSpPr>
          <p:nvPr/>
        </p:nvSpPr>
        <p:spPr bwMode="auto">
          <a:xfrm>
            <a:off x="6883400" y="4473504"/>
            <a:ext cx="88900" cy="889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85" name="Oval 72"/>
          <p:cNvSpPr>
            <a:spLocks noChangeArrowheads="1"/>
          </p:cNvSpPr>
          <p:nvPr/>
        </p:nvSpPr>
        <p:spPr bwMode="auto">
          <a:xfrm>
            <a:off x="7505700" y="4168704"/>
            <a:ext cx="88900" cy="889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86" name="Oval 73"/>
          <p:cNvSpPr>
            <a:spLocks noChangeArrowheads="1"/>
          </p:cNvSpPr>
          <p:nvPr/>
        </p:nvSpPr>
        <p:spPr bwMode="auto">
          <a:xfrm>
            <a:off x="7581900" y="4321104"/>
            <a:ext cx="88900" cy="889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87" name="Oval 74"/>
          <p:cNvSpPr>
            <a:spLocks noChangeArrowheads="1"/>
          </p:cNvSpPr>
          <p:nvPr/>
        </p:nvSpPr>
        <p:spPr bwMode="auto">
          <a:xfrm>
            <a:off x="7543800" y="4524304"/>
            <a:ext cx="88900" cy="889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88" name="Oval 75"/>
          <p:cNvSpPr>
            <a:spLocks noChangeArrowheads="1"/>
          </p:cNvSpPr>
          <p:nvPr/>
        </p:nvSpPr>
        <p:spPr bwMode="auto">
          <a:xfrm>
            <a:off x="7315200" y="4791004"/>
            <a:ext cx="88900" cy="889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89" name="Oval 76"/>
          <p:cNvSpPr>
            <a:spLocks noChangeArrowheads="1"/>
          </p:cNvSpPr>
          <p:nvPr/>
        </p:nvSpPr>
        <p:spPr bwMode="auto">
          <a:xfrm>
            <a:off x="7010400" y="4765604"/>
            <a:ext cx="88900" cy="889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90" name="Oval 77"/>
          <p:cNvSpPr>
            <a:spLocks noChangeArrowheads="1"/>
          </p:cNvSpPr>
          <p:nvPr/>
        </p:nvSpPr>
        <p:spPr bwMode="auto">
          <a:xfrm>
            <a:off x="6172200" y="5489504"/>
            <a:ext cx="88900" cy="889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91" name="Oval 78"/>
          <p:cNvSpPr>
            <a:spLocks noChangeArrowheads="1"/>
          </p:cNvSpPr>
          <p:nvPr/>
        </p:nvSpPr>
        <p:spPr bwMode="auto">
          <a:xfrm>
            <a:off x="6985000" y="5413304"/>
            <a:ext cx="88900" cy="889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92" name="Oval 79"/>
          <p:cNvSpPr>
            <a:spLocks noChangeArrowheads="1"/>
          </p:cNvSpPr>
          <p:nvPr/>
        </p:nvSpPr>
        <p:spPr bwMode="auto">
          <a:xfrm>
            <a:off x="7607300" y="5172004"/>
            <a:ext cx="88900" cy="889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93" name="Oval 80"/>
          <p:cNvSpPr>
            <a:spLocks noChangeArrowheads="1"/>
          </p:cNvSpPr>
          <p:nvPr/>
        </p:nvSpPr>
        <p:spPr bwMode="auto">
          <a:xfrm>
            <a:off x="7607300" y="5578404"/>
            <a:ext cx="88900" cy="889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94" name="Oval 81"/>
          <p:cNvSpPr>
            <a:spLocks noChangeArrowheads="1"/>
          </p:cNvSpPr>
          <p:nvPr/>
        </p:nvSpPr>
        <p:spPr bwMode="auto">
          <a:xfrm>
            <a:off x="8001000" y="4867204"/>
            <a:ext cx="88900" cy="889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95" name="Oval 82"/>
          <p:cNvSpPr>
            <a:spLocks noChangeArrowheads="1"/>
          </p:cNvSpPr>
          <p:nvPr/>
        </p:nvSpPr>
        <p:spPr bwMode="auto">
          <a:xfrm>
            <a:off x="7988300" y="4829104"/>
            <a:ext cx="88900" cy="889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96" name="Oval 83"/>
          <p:cNvSpPr>
            <a:spLocks noChangeArrowheads="1"/>
          </p:cNvSpPr>
          <p:nvPr/>
        </p:nvSpPr>
        <p:spPr bwMode="auto">
          <a:xfrm>
            <a:off x="8216900" y="4486204"/>
            <a:ext cx="88900" cy="889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Tree>
    <p:extLst>
      <p:ext uri="{BB962C8B-B14F-4D97-AF65-F5344CB8AC3E}">
        <p14:creationId xmlns:p14="http://schemas.microsoft.com/office/powerpoint/2010/main" val="1772771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77"/>
                                        </p:tgtEl>
                                        <p:attrNameLst>
                                          <p:attrName>style.visibility</p:attrName>
                                        </p:attrNameLst>
                                      </p:cBhvr>
                                      <p:to>
                                        <p:strVal val="visible"/>
                                      </p:to>
                                    </p:set>
                                    <p:animEffect transition="in" filter="wipe(right)">
                                      <p:cBhvr>
                                        <p:cTn id="7" dur="500"/>
                                        <p:tgtEl>
                                          <p:spTgt spid="2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86290" y="0"/>
            <a:ext cx="10344176" cy="689875"/>
          </a:xfrm>
        </p:spPr>
        <p:txBody>
          <a:bodyPr>
            <a:normAutofit/>
          </a:bodyPr>
          <a:lstStyle/>
          <a:p>
            <a:r>
              <a:rPr lang="en-US" sz="3600" dirty="0" err="1"/>
              <a:t>Voronoi</a:t>
            </a:r>
            <a:r>
              <a:rPr lang="en-US" sz="3600" dirty="0"/>
              <a:t> Diagrams: Space Complexity</a:t>
            </a:r>
          </a:p>
        </p:txBody>
      </p:sp>
      <p:sp>
        <p:nvSpPr>
          <p:cNvPr id="65" name="Rectangle 3"/>
          <p:cNvSpPr txBox="1">
            <a:spLocks noChangeArrowheads="1"/>
          </p:cNvSpPr>
          <p:nvPr/>
        </p:nvSpPr>
        <p:spPr>
          <a:xfrm>
            <a:off x="797096" y="936188"/>
            <a:ext cx="10817152" cy="45368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ct val="30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9pPr>
          </a:lstStyle>
          <a:p>
            <a:pPr>
              <a:buFontTx/>
              <a:buNone/>
            </a:pPr>
            <a:r>
              <a:rPr lang="en-US" altLang="en-US" sz="2400" u="sng" dirty="0"/>
              <a:t>Claim:</a:t>
            </a:r>
            <a:r>
              <a:rPr lang="en-US" altLang="en-US" sz="2400" dirty="0"/>
              <a:t> For </a:t>
            </a:r>
            <a:r>
              <a:rPr lang="en-US" altLang="en-US" sz="2400" i="1" dirty="0"/>
              <a:t>n</a:t>
            </a:r>
            <a:r>
              <a:rPr lang="en-US" altLang="en-US" sz="2400" dirty="0"/>
              <a:t> </a:t>
            </a:r>
            <a:r>
              <a:rPr lang="en-US" altLang="en-US" sz="2400" dirty="0">
                <a:sym typeface="Symbol" panose="05050102010706020507" pitchFamily="18" charset="2"/>
              </a:rPr>
              <a:t> 3, |</a:t>
            </a:r>
            <a:r>
              <a:rPr lang="en-US" altLang="en-US" sz="2400" i="1" dirty="0">
                <a:sym typeface="Symbol" panose="05050102010706020507" pitchFamily="18" charset="2"/>
              </a:rPr>
              <a:t>v</a:t>
            </a:r>
            <a:r>
              <a:rPr lang="en-US" altLang="en-US" sz="2400" dirty="0">
                <a:sym typeface="Symbol" panose="05050102010706020507" pitchFamily="18" charset="2"/>
              </a:rPr>
              <a:t>|  2</a:t>
            </a:r>
            <a:r>
              <a:rPr lang="en-US" altLang="en-US" sz="2400" i="1" dirty="0">
                <a:sym typeface="Symbol" panose="05050102010706020507" pitchFamily="18" charset="2"/>
              </a:rPr>
              <a:t>n</a:t>
            </a:r>
            <a:r>
              <a:rPr lang="en-US" altLang="en-US" sz="2400" dirty="0">
                <a:sym typeface="Symbol" panose="05050102010706020507" pitchFamily="18" charset="2"/>
              </a:rPr>
              <a:t>  5 and |</a:t>
            </a:r>
            <a:r>
              <a:rPr lang="en-US" altLang="en-US" sz="2400" i="1" dirty="0">
                <a:sym typeface="Symbol" panose="05050102010706020507" pitchFamily="18" charset="2"/>
              </a:rPr>
              <a:t>e</a:t>
            </a:r>
            <a:r>
              <a:rPr lang="en-US" altLang="en-US" sz="2400" dirty="0">
                <a:sym typeface="Symbol" panose="05050102010706020507" pitchFamily="18" charset="2"/>
              </a:rPr>
              <a:t>|  3</a:t>
            </a:r>
            <a:r>
              <a:rPr lang="en-US" altLang="en-US" sz="2400" i="1" dirty="0">
                <a:sym typeface="Symbol" panose="05050102010706020507" pitchFamily="18" charset="2"/>
              </a:rPr>
              <a:t>n</a:t>
            </a:r>
            <a:r>
              <a:rPr lang="en-US" altLang="en-US" sz="2400" dirty="0">
                <a:sym typeface="Symbol" panose="05050102010706020507" pitchFamily="18" charset="2"/>
              </a:rPr>
              <a:t>  6</a:t>
            </a:r>
          </a:p>
          <a:p>
            <a:pPr>
              <a:buFontTx/>
              <a:buNone/>
            </a:pPr>
            <a:r>
              <a:rPr lang="en-US" altLang="en-US" sz="2400" u="sng" dirty="0">
                <a:sym typeface="Symbol" panose="05050102010706020507" pitchFamily="18" charset="2"/>
              </a:rPr>
              <a:t>Proof:</a:t>
            </a:r>
            <a:r>
              <a:rPr lang="en-US" altLang="en-US" sz="2400" dirty="0">
                <a:sym typeface="Symbol" panose="05050102010706020507" pitchFamily="18" charset="2"/>
              </a:rPr>
              <a:t> (General Case)</a:t>
            </a:r>
          </a:p>
          <a:p>
            <a:pPr>
              <a:spcBef>
                <a:spcPts val="1800"/>
              </a:spcBef>
            </a:pPr>
            <a:r>
              <a:rPr lang="en-US" altLang="en-US" sz="2400" dirty="0">
                <a:sym typeface="Symbol" panose="05050102010706020507" pitchFamily="18" charset="2"/>
              </a:rPr>
              <a:t>Euler's formula becomes:  (|</a:t>
            </a:r>
            <a:r>
              <a:rPr lang="en-US" altLang="en-US" sz="2400" i="1" dirty="0">
                <a:sym typeface="Symbol" panose="05050102010706020507" pitchFamily="18" charset="2"/>
              </a:rPr>
              <a:t>v</a:t>
            </a:r>
            <a:r>
              <a:rPr lang="en-US" altLang="en-US" sz="2400" dirty="0">
                <a:sym typeface="Symbol" panose="05050102010706020507" pitchFamily="18" charset="2"/>
              </a:rPr>
              <a:t>|</a:t>
            </a:r>
            <a:r>
              <a:rPr lang="en-US" altLang="en-US" sz="2400" i="1" dirty="0">
                <a:sym typeface="Symbol" panose="05050102010706020507" pitchFamily="18" charset="2"/>
              </a:rPr>
              <a:t> +</a:t>
            </a:r>
            <a:r>
              <a:rPr lang="en-US" altLang="en-US" sz="2400" dirty="0">
                <a:sym typeface="Symbol" panose="05050102010706020507" pitchFamily="18" charset="2"/>
              </a:rPr>
              <a:t>1)</a:t>
            </a:r>
            <a:r>
              <a:rPr lang="en-US" altLang="en-US" sz="2400" i="1" dirty="0">
                <a:sym typeface="Symbol" panose="05050102010706020507" pitchFamily="18" charset="2"/>
              </a:rPr>
              <a:t> – </a:t>
            </a:r>
            <a:r>
              <a:rPr lang="en-US" altLang="en-US" sz="2400" dirty="0">
                <a:sym typeface="Symbol" panose="05050102010706020507" pitchFamily="18" charset="2"/>
              </a:rPr>
              <a:t>|</a:t>
            </a:r>
            <a:r>
              <a:rPr lang="en-US" altLang="en-US" sz="2400" i="1" dirty="0">
                <a:sym typeface="Symbol" panose="05050102010706020507" pitchFamily="18" charset="2"/>
              </a:rPr>
              <a:t>e</a:t>
            </a:r>
            <a:r>
              <a:rPr lang="en-US" altLang="en-US" sz="2400" dirty="0">
                <a:sym typeface="Symbol" panose="05050102010706020507" pitchFamily="18" charset="2"/>
              </a:rPr>
              <a:t>|</a:t>
            </a:r>
            <a:r>
              <a:rPr lang="en-US" altLang="en-US" sz="2400" i="1" dirty="0">
                <a:sym typeface="Symbol" panose="05050102010706020507" pitchFamily="18" charset="2"/>
              </a:rPr>
              <a:t> + n = </a:t>
            </a:r>
            <a:r>
              <a:rPr lang="en-US" altLang="en-US" sz="2400" dirty="0">
                <a:sym typeface="Symbol" panose="05050102010706020507" pitchFamily="18" charset="2"/>
              </a:rPr>
              <a:t>2</a:t>
            </a:r>
            <a:endParaRPr lang="en-US" altLang="en-US" sz="2400" dirty="0"/>
          </a:p>
        </p:txBody>
      </p:sp>
      <p:sp>
        <p:nvSpPr>
          <p:cNvPr id="178" name="Rectangle 3"/>
          <p:cNvSpPr txBox="1">
            <a:spLocks noChangeArrowheads="1"/>
          </p:cNvSpPr>
          <p:nvPr/>
        </p:nvSpPr>
        <p:spPr>
          <a:xfrm>
            <a:off x="797096" y="1833753"/>
            <a:ext cx="7772400" cy="4114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ct val="30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9pPr>
          </a:lstStyle>
          <a:p>
            <a:pPr>
              <a:buFontTx/>
              <a:buNone/>
            </a:pPr>
            <a:endParaRPr lang="en-US" altLang="en-US" dirty="0">
              <a:sym typeface="Symbol" panose="05050102010706020507" pitchFamily="18" charset="2"/>
            </a:endParaRPr>
          </a:p>
        </p:txBody>
      </p:sp>
      <p:sp>
        <p:nvSpPr>
          <p:cNvPr id="66" name="Line 16"/>
          <p:cNvSpPr>
            <a:spLocks noChangeShapeType="1"/>
          </p:cNvSpPr>
          <p:nvPr/>
        </p:nvSpPr>
        <p:spPr bwMode="auto">
          <a:xfrm flipH="1" flipV="1">
            <a:off x="7567613" y="4225854"/>
            <a:ext cx="41275" cy="1365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 name="Line 17"/>
          <p:cNvSpPr>
            <a:spLocks noChangeShapeType="1"/>
          </p:cNvSpPr>
          <p:nvPr/>
        </p:nvSpPr>
        <p:spPr bwMode="auto">
          <a:xfrm>
            <a:off x="7353300" y="4844979"/>
            <a:ext cx="47625" cy="920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 name="Line 18"/>
          <p:cNvSpPr>
            <a:spLocks noChangeShapeType="1"/>
          </p:cNvSpPr>
          <p:nvPr/>
        </p:nvSpPr>
        <p:spPr bwMode="auto">
          <a:xfrm flipV="1">
            <a:off x="7353300" y="4557642"/>
            <a:ext cx="238125" cy="2873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 name="Line 19"/>
          <p:cNvSpPr>
            <a:spLocks noChangeShapeType="1"/>
          </p:cNvSpPr>
          <p:nvPr/>
        </p:nvSpPr>
        <p:spPr bwMode="auto">
          <a:xfrm flipV="1">
            <a:off x="7661275" y="4937054"/>
            <a:ext cx="385763" cy="2984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 name="Line 20"/>
          <p:cNvSpPr>
            <a:spLocks noChangeShapeType="1"/>
          </p:cNvSpPr>
          <p:nvPr/>
        </p:nvSpPr>
        <p:spPr bwMode="auto">
          <a:xfrm flipH="1" flipV="1">
            <a:off x="8047038" y="4895779"/>
            <a:ext cx="1587" cy="523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 name="Line 22"/>
          <p:cNvSpPr>
            <a:spLocks noChangeShapeType="1"/>
          </p:cNvSpPr>
          <p:nvPr/>
        </p:nvSpPr>
        <p:spPr bwMode="auto">
          <a:xfrm>
            <a:off x="6070600" y="4017892"/>
            <a:ext cx="855663"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 name="Line 23"/>
          <p:cNvSpPr>
            <a:spLocks noChangeShapeType="1"/>
          </p:cNvSpPr>
          <p:nvPr/>
        </p:nvSpPr>
        <p:spPr bwMode="auto">
          <a:xfrm>
            <a:off x="6926263" y="4522717"/>
            <a:ext cx="141287" cy="2762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 name="Line 24"/>
          <p:cNvSpPr>
            <a:spLocks noChangeShapeType="1"/>
          </p:cNvSpPr>
          <p:nvPr/>
        </p:nvSpPr>
        <p:spPr bwMode="auto">
          <a:xfrm flipH="1">
            <a:off x="6213475" y="4798942"/>
            <a:ext cx="854075" cy="7350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 name="Line 25"/>
          <p:cNvSpPr>
            <a:spLocks noChangeShapeType="1"/>
          </p:cNvSpPr>
          <p:nvPr/>
        </p:nvSpPr>
        <p:spPr bwMode="auto">
          <a:xfrm flipH="1">
            <a:off x="5738813" y="5533954"/>
            <a:ext cx="474662" cy="1825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 name="Line 26"/>
          <p:cNvSpPr>
            <a:spLocks noChangeShapeType="1"/>
          </p:cNvSpPr>
          <p:nvPr/>
        </p:nvSpPr>
        <p:spPr bwMode="auto">
          <a:xfrm flipV="1">
            <a:off x="6213475" y="5441879"/>
            <a:ext cx="808038" cy="920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 name="Line 27"/>
          <p:cNvSpPr>
            <a:spLocks noChangeShapeType="1"/>
          </p:cNvSpPr>
          <p:nvPr/>
        </p:nvSpPr>
        <p:spPr bwMode="auto">
          <a:xfrm flipV="1">
            <a:off x="7021513" y="4937054"/>
            <a:ext cx="379412"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 name="Line 28"/>
          <p:cNvSpPr>
            <a:spLocks noChangeShapeType="1"/>
          </p:cNvSpPr>
          <p:nvPr/>
        </p:nvSpPr>
        <p:spPr bwMode="auto">
          <a:xfrm>
            <a:off x="7067550" y="4798942"/>
            <a:ext cx="285750" cy="460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 name="Line 29"/>
          <p:cNvSpPr>
            <a:spLocks noChangeShapeType="1"/>
          </p:cNvSpPr>
          <p:nvPr/>
        </p:nvSpPr>
        <p:spPr bwMode="auto">
          <a:xfrm>
            <a:off x="7591425" y="4557642"/>
            <a:ext cx="450850" cy="338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 name="Line 30"/>
          <p:cNvSpPr>
            <a:spLocks noChangeShapeType="1"/>
          </p:cNvSpPr>
          <p:nvPr/>
        </p:nvSpPr>
        <p:spPr bwMode="auto">
          <a:xfrm>
            <a:off x="7400925" y="4937054"/>
            <a:ext cx="260350" cy="292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 name="Line 31"/>
          <p:cNvSpPr>
            <a:spLocks noChangeShapeType="1"/>
          </p:cNvSpPr>
          <p:nvPr/>
        </p:nvSpPr>
        <p:spPr bwMode="auto">
          <a:xfrm>
            <a:off x="7021513" y="5441879"/>
            <a:ext cx="652462" cy="1825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 name="Line 32"/>
          <p:cNvSpPr>
            <a:spLocks noChangeShapeType="1"/>
          </p:cNvSpPr>
          <p:nvPr/>
        </p:nvSpPr>
        <p:spPr bwMode="auto">
          <a:xfrm flipH="1" flipV="1">
            <a:off x="7667625" y="5235504"/>
            <a:ext cx="6350" cy="3841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 name="Line 33"/>
          <p:cNvSpPr>
            <a:spLocks noChangeShapeType="1"/>
          </p:cNvSpPr>
          <p:nvPr/>
        </p:nvSpPr>
        <p:spPr bwMode="auto">
          <a:xfrm flipV="1">
            <a:off x="7585075" y="4344917"/>
            <a:ext cx="23813" cy="212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 name="Line 34"/>
          <p:cNvSpPr>
            <a:spLocks noChangeShapeType="1"/>
          </p:cNvSpPr>
          <p:nvPr/>
        </p:nvSpPr>
        <p:spPr bwMode="auto">
          <a:xfrm flipV="1">
            <a:off x="6913563" y="4219504"/>
            <a:ext cx="658812" cy="292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 name="Line 35"/>
          <p:cNvSpPr>
            <a:spLocks noChangeShapeType="1"/>
          </p:cNvSpPr>
          <p:nvPr/>
        </p:nvSpPr>
        <p:spPr bwMode="auto">
          <a:xfrm>
            <a:off x="7673975" y="5624442"/>
            <a:ext cx="292100" cy="4556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 name="Line 36"/>
          <p:cNvSpPr>
            <a:spLocks noChangeShapeType="1"/>
          </p:cNvSpPr>
          <p:nvPr/>
        </p:nvSpPr>
        <p:spPr bwMode="auto">
          <a:xfrm>
            <a:off x="8053388" y="4941817"/>
            <a:ext cx="866775" cy="6889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 name="Line 37"/>
          <p:cNvSpPr>
            <a:spLocks noChangeShapeType="1"/>
          </p:cNvSpPr>
          <p:nvPr/>
        </p:nvSpPr>
        <p:spPr bwMode="auto">
          <a:xfrm>
            <a:off x="7608888" y="4357617"/>
            <a:ext cx="669925" cy="1825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 name="Line 38"/>
          <p:cNvSpPr>
            <a:spLocks noChangeShapeType="1"/>
          </p:cNvSpPr>
          <p:nvPr/>
        </p:nvSpPr>
        <p:spPr bwMode="auto">
          <a:xfrm flipV="1">
            <a:off x="8047038" y="4540179"/>
            <a:ext cx="225425" cy="355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 name="Line 39"/>
          <p:cNvSpPr>
            <a:spLocks noChangeShapeType="1"/>
          </p:cNvSpPr>
          <p:nvPr/>
        </p:nvSpPr>
        <p:spPr bwMode="auto">
          <a:xfrm flipV="1">
            <a:off x="8272463" y="4195692"/>
            <a:ext cx="630237" cy="339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 name="Line 40"/>
          <p:cNvSpPr>
            <a:spLocks noChangeShapeType="1"/>
          </p:cNvSpPr>
          <p:nvPr/>
        </p:nvSpPr>
        <p:spPr bwMode="auto">
          <a:xfrm flipV="1">
            <a:off x="7572375" y="3725792"/>
            <a:ext cx="36513" cy="4937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 name="Text Box 41"/>
          <p:cNvSpPr txBox="1">
            <a:spLocks noChangeArrowheads="1"/>
          </p:cNvSpPr>
          <p:nvPr/>
        </p:nvSpPr>
        <p:spPr bwMode="auto">
          <a:xfrm>
            <a:off x="7904163" y="5697467"/>
            <a:ext cx="3190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t>e</a:t>
            </a:r>
            <a:endParaRPr lang="en-US" altLang="en-US" i="1" baseline="-25000"/>
          </a:p>
        </p:txBody>
      </p:sp>
      <p:sp>
        <p:nvSpPr>
          <p:cNvPr id="91" name="Oval 42"/>
          <p:cNvSpPr>
            <a:spLocks noChangeArrowheads="1"/>
          </p:cNvSpPr>
          <p:nvPr/>
        </p:nvSpPr>
        <p:spPr bwMode="auto">
          <a:xfrm>
            <a:off x="7105650" y="5637142"/>
            <a:ext cx="142875" cy="13811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92" name="Oval 43"/>
          <p:cNvSpPr>
            <a:spLocks noChangeArrowheads="1"/>
          </p:cNvSpPr>
          <p:nvPr/>
        </p:nvSpPr>
        <p:spPr bwMode="auto">
          <a:xfrm>
            <a:off x="7248525" y="5178354"/>
            <a:ext cx="142875" cy="13811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93" name="Oval 44"/>
          <p:cNvSpPr>
            <a:spLocks noChangeArrowheads="1"/>
          </p:cNvSpPr>
          <p:nvPr/>
        </p:nvSpPr>
        <p:spPr bwMode="auto">
          <a:xfrm>
            <a:off x="7627938" y="4765604"/>
            <a:ext cx="142875" cy="13811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94" name="Oval 45"/>
          <p:cNvSpPr>
            <a:spLocks noChangeArrowheads="1"/>
          </p:cNvSpPr>
          <p:nvPr/>
        </p:nvSpPr>
        <p:spPr bwMode="auto">
          <a:xfrm>
            <a:off x="7961313" y="5132317"/>
            <a:ext cx="142875" cy="13811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95" name="Oval 46"/>
          <p:cNvSpPr>
            <a:spLocks noChangeArrowheads="1"/>
          </p:cNvSpPr>
          <p:nvPr/>
        </p:nvSpPr>
        <p:spPr bwMode="auto">
          <a:xfrm>
            <a:off x="8293100" y="4765604"/>
            <a:ext cx="142875" cy="13811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96" name="Oval 47"/>
          <p:cNvSpPr>
            <a:spLocks noChangeArrowheads="1"/>
          </p:cNvSpPr>
          <p:nvPr/>
        </p:nvSpPr>
        <p:spPr bwMode="auto">
          <a:xfrm>
            <a:off x="7866063" y="4489379"/>
            <a:ext cx="142875" cy="13811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97" name="Oval 48"/>
          <p:cNvSpPr>
            <a:spLocks noChangeArrowheads="1"/>
          </p:cNvSpPr>
          <p:nvPr/>
        </p:nvSpPr>
        <p:spPr bwMode="auto">
          <a:xfrm>
            <a:off x="7961313" y="4214742"/>
            <a:ext cx="142875" cy="13811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98" name="Oval 49"/>
          <p:cNvSpPr>
            <a:spLocks noChangeArrowheads="1"/>
          </p:cNvSpPr>
          <p:nvPr/>
        </p:nvSpPr>
        <p:spPr bwMode="auto">
          <a:xfrm>
            <a:off x="7011988" y="4994204"/>
            <a:ext cx="141287" cy="13811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99" name="Oval 50"/>
          <p:cNvSpPr>
            <a:spLocks noChangeArrowheads="1"/>
          </p:cNvSpPr>
          <p:nvPr/>
        </p:nvSpPr>
        <p:spPr bwMode="auto">
          <a:xfrm>
            <a:off x="6678613" y="4627492"/>
            <a:ext cx="142875" cy="13811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00" name="Oval 51"/>
          <p:cNvSpPr>
            <a:spLocks noChangeArrowheads="1"/>
          </p:cNvSpPr>
          <p:nvPr/>
        </p:nvSpPr>
        <p:spPr bwMode="auto">
          <a:xfrm>
            <a:off x="7105650" y="4444929"/>
            <a:ext cx="142875" cy="1365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01" name="Oval 52"/>
          <p:cNvSpPr>
            <a:spLocks noChangeArrowheads="1"/>
          </p:cNvSpPr>
          <p:nvPr/>
        </p:nvSpPr>
        <p:spPr bwMode="auto">
          <a:xfrm>
            <a:off x="7011988" y="4168704"/>
            <a:ext cx="141287" cy="1365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02" name="Text Box 53"/>
          <p:cNvSpPr txBox="1">
            <a:spLocks noChangeArrowheads="1"/>
          </p:cNvSpPr>
          <p:nvPr/>
        </p:nvSpPr>
        <p:spPr bwMode="auto">
          <a:xfrm>
            <a:off x="6977063" y="5753029"/>
            <a:ext cx="393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dirty="0"/>
              <a:t>p</a:t>
            </a:r>
            <a:r>
              <a:rPr lang="en-US" altLang="en-US" i="1" baseline="-25000" dirty="0"/>
              <a:t>i</a:t>
            </a:r>
            <a:endParaRPr lang="en-US" altLang="en-US" i="1" dirty="0"/>
          </a:p>
        </p:txBody>
      </p:sp>
      <p:sp>
        <p:nvSpPr>
          <p:cNvPr id="103" name="Oval 55"/>
          <p:cNvSpPr>
            <a:spLocks noChangeArrowheads="1"/>
          </p:cNvSpPr>
          <p:nvPr/>
        </p:nvSpPr>
        <p:spPr bwMode="auto">
          <a:xfrm>
            <a:off x="3124200" y="4816404"/>
            <a:ext cx="114300" cy="1111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04" name="Text Box 56"/>
          <p:cNvSpPr txBox="1">
            <a:spLocks noChangeArrowheads="1"/>
          </p:cNvSpPr>
          <p:nvPr/>
        </p:nvSpPr>
        <p:spPr bwMode="auto">
          <a:xfrm>
            <a:off x="2667000" y="4791004"/>
            <a:ext cx="481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t>p</a:t>
            </a:r>
            <a:r>
              <a:rPr lang="en-US" altLang="en-US" baseline="-25000">
                <a:sym typeface="Symbol" panose="05050102010706020507" pitchFamily="18" charset="2"/>
              </a:rPr>
              <a:t></a:t>
            </a:r>
            <a:endParaRPr lang="en-US" altLang="en-US" baseline="-25000"/>
          </a:p>
        </p:txBody>
      </p:sp>
      <p:grpSp>
        <p:nvGrpSpPr>
          <p:cNvPr id="105" name="Group 67"/>
          <p:cNvGrpSpPr>
            <a:grpSpLocks/>
          </p:cNvGrpSpPr>
          <p:nvPr/>
        </p:nvGrpSpPr>
        <p:grpSpPr bwMode="auto">
          <a:xfrm>
            <a:off x="3220057" y="3725500"/>
            <a:ext cx="5699156" cy="2428363"/>
            <a:chOff x="1214" y="2814"/>
            <a:chExt cx="3375" cy="1283"/>
          </a:xfrm>
        </p:grpSpPr>
        <p:cxnSp>
          <p:nvCxnSpPr>
            <p:cNvPr id="106" name="AutoShape 61"/>
            <p:cNvCxnSpPr>
              <a:cxnSpLocks noChangeShapeType="1"/>
              <a:stCxn id="71" idx="0"/>
              <a:endCxn id="103" idx="7"/>
            </p:cNvCxnSpPr>
            <p:nvPr/>
          </p:nvCxnSpPr>
          <p:spPr bwMode="auto">
            <a:xfrm rot="5400000">
              <a:off x="1843" y="2340"/>
              <a:ext cx="430" cy="1687"/>
            </a:xfrm>
            <a:prstGeom prst="curvedConnector3">
              <a:avLst>
                <a:gd name="adj1" fmla="val 50000"/>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AutoShape 62"/>
            <p:cNvCxnSpPr>
              <a:cxnSpLocks noChangeShapeType="1"/>
              <a:stCxn id="74" idx="1"/>
              <a:endCxn id="103" idx="5"/>
            </p:cNvCxnSpPr>
            <p:nvPr/>
          </p:nvCxnSpPr>
          <p:spPr bwMode="auto">
            <a:xfrm rot="16200000" flipV="1">
              <a:off x="1748" y="2903"/>
              <a:ext cx="425" cy="1491"/>
            </a:xfrm>
            <a:prstGeom prst="curvedConnector3">
              <a:avLst>
                <a:gd name="adj1" fmla="val 50000"/>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AutoShape 63"/>
            <p:cNvCxnSpPr>
              <a:cxnSpLocks noChangeShapeType="1"/>
              <a:stCxn id="89" idx="1"/>
              <a:endCxn id="103" idx="7"/>
            </p:cNvCxnSpPr>
            <p:nvPr/>
          </p:nvCxnSpPr>
          <p:spPr bwMode="auto">
            <a:xfrm rot="5400000">
              <a:off x="2222" y="1808"/>
              <a:ext cx="585" cy="2598"/>
            </a:xfrm>
            <a:prstGeom prst="curvedConnector3">
              <a:avLst>
                <a:gd name="adj1" fmla="val 50000"/>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AutoShape 64"/>
            <p:cNvCxnSpPr>
              <a:cxnSpLocks noChangeShapeType="1"/>
              <a:stCxn id="90" idx="2"/>
              <a:endCxn id="103" idx="5"/>
            </p:cNvCxnSpPr>
            <p:nvPr/>
          </p:nvCxnSpPr>
          <p:spPr bwMode="auto">
            <a:xfrm rot="5400000" flipH="1">
              <a:off x="2320" y="2335"/>
              <a:ext cx="657" cy="2867"/>
            </a:xfrm>
            <a:prstGeom prst="curvedConnector3">
              <a:avLst>
                <a:gd name="adj1" fmla="val -18385"/>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AutoShape 65"/>
            <p:cNvCxnSpPr>
              <a:cxnSpLocks noChangeShapeType="1"/>
              <a:stCxn id="85" idx="1"/>
              <a:endCxn id="103" idx="5"/>
            </p:cNvCxnSpPr>
            <p:nvPr/>
          </p:nvCxnSpPr>
          <p:spPr bwMode="auto">
            <a:xfrm rot="16200000" flipV="1">
              <a:off x="2712" y="1938"/>
              <a:ext cx="380" cy="3375"/>
            </a:xfrm>
            <a:prstGeom prst="curvedConnector3">
              <a:avLst>
                <a:gd name="adj1" fmla="val 50000"/>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AutoShape 66"/>
            <p:cNvCxnSpPr>
              <a:cxnSpLocks noChangeShapeType="1"/>
              <a:stCxn id="88" idx="1"/>
              <a:endCxn id="103" idx="5"/>
            </p:cNvCxnSpPr>
            <p:nvPr/>
          </p:nvCxnSpPr>
          <p:spPr bwMode="auto">
            <a:xfrm rot="5400000">
              <a:off x="2708" y="1569"/>
              <a:ext cx="378" cy="3364"/>
            </a:xfrm>
            <a:prstGeom prst="curvedConnector3">
              <a:avLst>
                <a:gd name="adj1" fmla="val 134221"/>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12" name="Oval 71"/>
          <p:cNvSpPr>
            <a:spLocks noChangeArrowheads="1"/>
          </p:cNvSpPr>
          <p:nvPr/>
        </p:nvSpPr>
        <p:spPr bwMode="auto">
          <a:xfrm>
            <a:off x="6883400" y="4473504"/>
            <a:ext cx="88900" cy="889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13" name="Oval 72"/>
          <p:cNvSpPr>
            <a:spLocks noChangeArrowheads="1"/>
          </p:cNvSpPr>
          <p:nvPr/>
        </p:nvSpPr>
        <p:spPr bwMode="auto">
          <a:xfrm>
            <a:off x="7505700" y="4168704"/>
            <a:ext cx="88900" cy="889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14" name="Oval 73"/>
          <p:cNvSpPr>
            <a:spLocks noChangeArrowheads="1"/>
          </p:cNvSpPr>
          <p:nvPr/>
        </p:nvSpPr>
        <p:spPr bwMode="auto">
          <a:xfrm>
            <a:off x="7581900" y="4321104"/>
            <a:ext cx="88900" cy="889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15" name="Oval 74"/>
          <p:cNvSpPr>
            <a:spLocks noChangeArrowheads="1"/>
          </p:cNvSpPr>
          <p:nvPr/>
        </p:nvSpPr>
        <p:spPr bwMode="auto">
          <a:xfrm>
            <a:off x="7543800" y="4524304"/>
            <a:ext cx="88900" cy="889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16" name="Oval 75"/>
          <p:cNvSpPr>
            <a:spLocks noChangeArrowheads="1"/>
          </p:cNvSpPr>
          <p:nvPr/>
        </p:nvSpPr>
        <p:spPr bwMode="auto">
          <a:xfrm>
            <a:off x="7315200" y="4791004"/>
            <a:ext cx="88900" cy="889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17" name="Oval 76"/>
          <p:cNvSpPr>
            <a:spLocks noChangeArrowheads="1"/>
          </p:cNvSpPr>
          <p:nvPr/>
        </p:nvSpPr>
        <p:spPr bwMode="auto">
          <a:xfrm>
            <a:off x="7010400" y="4765604"/>
            <a:ext cx="88900" cy="889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18" name="Oval 77"/>
          <p:cNvSpPr>
            <a:spLocks noChangeArrowheads="1"/>
          </p:cNvSpPr>
          <p:nvPr/>
        </p:nvSpPr>
        <p:spPr bwMode="auto">
          <a:xfrm>
            <a:off x="6172200" y="5489504"/>
            <a:ext cx="88900" cy="889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19" name="Oval 78"/>
          <p:cNvSpPr>
            <a:spLocks noChangeArrowheads="1"/>
          </p:cNvSpPr>
          <p:nvPr/>
        </p:nvSpPr>
        <p:spPr bwMode="auto">
          <a:xfrm>
            <a:off x="6985000" y="5413304"/>
            <a:ext cx="88900" cy="889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20" name="Oval 79"/>
          <p:cNvSpPr>
            <a:spLocks noChangeArrowheads="1"/>
          </p:cNvSpPr>
          <p:nvPr/>
        </p:nvSpPr>
        <p:spPr bwMode="auto">
          <a:xfrm>
            <a:off x="7607300" y="5172004"/>
            <a:ext cx="88900" cy="889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21" name="Oval 80"/>
          <p:cNvSpPr>
            <a:spLocks noChangeArrowheads="1"/>
          </p:cNvSpPr>
          <p:nvPr/>
        </p:nvSpPr>
        <p:spPr bwMode="auto">
          <a:xfrm>
            <a:off x="7607300" y="5578404"/>
            <a:ext cx="88900" cy="889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22" name="Oval 81"/>
          <p:cNvSpPr>
            <a:spLocks noChangeArrowheads="1"/>
          </p:cNvSpPr>
          <p:nvPr/>
        </p:nvSpPr>
        <p:spPr bwMode="auto">
          <a:xfrm>
            <a:off x="8001000" y="4867204"/>
            <a:ext cx="88900" cy="889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23" name="Oval 82"/>
          <p:cNvSpPr>
            <a:spLocks noChangeArrowheads="1"/>
          </p:cNvSpPr>
          <p:nvPr/>
        </p:nvSpPr>
        <p:spPr bwMode="auto">
          <a:xfrm>
            <a:off x="7988300" y="4829104"/>
            <a:ext cx="88900" cy="889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24" name="Oval 83"/>
          <p:cNvSpPr>
            <a:spLocks noChangeArrowheads="1"/>
          </p:cNvSpPr>
          <p:nvPr/>
        </p:nvSpPr>
        <p:spPr bwMode="auto">
          <a:xfrm>
            <a:off x="8216900" y="4486204"/>
            <a:ext cx="88900" cy="889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Tree>
    <p:extLst>
      <p:ext uri="{BB962C8B-B14F-4D97-AF65-F5344CB8AC3E}">
        <p14:creationId xmlns:p14="http://schemas.microsoft.com/office/powerpoint/2010/main" val="1975114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86290" y="0"/>
            <a:ext cx="10344176" cy="689875"/>
          </a:xfrm>
        </p:spPr>
        <p:txBody>
          <a:bodyPr>
            <a:normAutofit/>
          </a:bodyPr>
          <a:lstStyle/>
          <a:p>
            <a:r>
              <a:rPr lang="en-US" sz="3600" dirty="0" err="1"/>
              <a:t>Voronoi</a:t>
            </a:r>
            <a:r>
              <a:rPr lang="en-US" sz="3600" dirty="0"/>
              <a:t> Diagrams: Space Complexity</a:t>
            </a:r>
          </a:p>
        </p:txBody>
      </p:sp>
      <p:sp>
        <p:nvSpPr>
          <p:cNvPr id="65" name="Rectangle 3"/>
          <p:cNvSpPr txBox="1">
            <a:spLocks noChangeArrowheads="1"/>
          </p:cNvSpPr>
          <p:nvPr/>
        </p:nvSpPr>
        <p:spPr>
          <a:xfrm>
            <a:off x="797096" y="936188"/>
            <a:ext cx="10817152" cy="45368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ct val="30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9pPr>
          </a:lstStyle>
          <a:p>
            <a:pPr>
              <a:buFontTx/>
              <a:buNone/>
            </a:pPr>
            <a:r>
              <a:rPr lang="en-US" altLang="en-US" sz="2400" u="sng" dirty="0"/>
              <a:t>Claim:</a:t>
            </a:r>
            <a:r>
              <a:rPr lang="en-US" altLang="en-US" sz="2400" dirty="0"/>
              <a:t> For </a:t>
            </a:r>
            <a:r>
              <a:rPr lang="en-US" altLang="en-US" sz="2400" i="1" dirty="0"/>
              <a:t>n</a:t>
            </a:r>
            <a:r>
              <a:rPr lang="en-US" altLang="en-US" sz="2400" dirty="0"/>
              <a:t> </a:t>
            </a:r>
            <a:r>
              <a:rPr lang="en-US" altLang="en-US" sz="2400" dirty="0">
                <a:sym typeface="Symbol" panose="05050102010706020507" pitchFamily="18" charset="2"/>
              </a:rPr>
              <a:t> 3, |</a:t>
            </a:r>
            <a:r>
              <a:rPr lang="en-US" altLang="en-US" sz="2400" i="1" dirty="0">
                <a:sym typeface="Symbol" panose="05050102010706020507" pitchFamily="18" charset="2"/>
              </a:rPr>
              <a:t>v</a:t>
            </a:r>
            <a:r>
              <a:rPr lang="en-US" altLang="en-US" sz="2400" dirty="0">
                <a:sym typeface="Symbol" panose="05050102010706020507" pitchFamily="18" charset="2"/>
              </a:rPr>
              <a:t>|  2</a:t>
            </a:r>
            <a:r>
              <a:rPr lang="en-US" altLang="en-US" sz="2400" i="1" dirty="0">
                <a:sym typeface="Symbol" panose="05050102010706020507" pitchFamily="18" charset="2"/>
              </a:rPr>
              <a:t>n</a:t>
            </a:r>
            <a:r>
              <a:rPr lang="en-US" altLang="en-US" sz="2400" dirty="0">
                <a:sym typeface="Symbol" panose="05050102010706020507" pitchFamily="18" charset="2"/>
              </a:rPr>
              <a:t>  5 and |</a:t>
            </a:r>
            <a:r>
              <a:rPr lang="en-US" altLang="en-US" sz="2400" i="1" dirty="0">
                <a:sym typeface="Symbol" panose="05050102010706020507" pitchFamily="18" charset="2"/>
              </a:rPr>
              <a:t>e</a:t>
            </a:r>
            <a:r>
              <a:rPr lang="en-US" altLang="en-US" sz="2400" dirty="0">
                <a:sym typeface="Symbol" panose="05050102010706020507" pitchFamily="18" charset="2"/>
              </a:rPr>
              <a:t>|  3</a:t>
            </a:r>
            <a:r>
              <a:rPr lang="en-US" altLang="en-US" sz="2400" i="1" dirty="0">
                <a:sym typeface="Symbol" panose="05050102010706020507" pitchFamily="18" charset="2"/>
              </a:rPr>
              <a:t>n</a:t>
            </a:r>
            <a:r>
              <a:rPr lang="en-US" altLang="en-US" sz="2400" dirty="0">
                <a:sym typeface="Symbol" panose="05050102010706020507" pitchFamily="18" charset="2"/>
              </a:rPr>
              <a:t>  6</a:t>
            </a:r>
          </a:p>
          <a:p>
            <a:pPr>
              <a:buFontTx/>
              <a:buNone/>
            </a:pPr>
            <a:r>
              <a:rPr lang="en-US" altLang="en-US" sz="2400" u="sng" dirty="0">
                <a:sym typeface="Symbol" panose="05050102010706020507" pitchFamily="18" charset="2"/>
              </a:rPr>
              <a:t>Proof:</a:t>
            </a:r>
            <a:r>
              <a:rPr lang="en-US" altLang="en-US" sz="2400" dirty="0">
                <a:sym typeface="Symbol" panose="05050102010706020507" pitchFamily="18" charset="2"/>
              </a:rPr>
              <a:t> (General Case)</a:t>
            </a:r>
          </a:p>
          <a:p>
            <a:pPr>
              <a:spcBef>
                <a:spcPts val="1800"/>
              </a:spcBef>
            </a:pPr>
            <a:r>
              <a:rPr lang="en-US" altLang="en-US" sz="2400" dirty="0">
                <a:sym typeface="Symbol" panose="05050102010706020507" pitchFamily="18" charset="2"/>
              </a:rPr>
              <a:t>Euler's formula becomes:  (|</a:t>
            </a:r>
            <a:r>
              <a:rPr lang="en-US" altLang="en-US" sz="2400" i="1" dirty="0">
                <a:sym typeface="Symbol" panose="05050102010706020507" pitchFamily="18" charset="2"/>
              </a:rPr>
              <a:t>v</a:t>
            </a:r>
            <a:r>
              <a:rPr lang="en-US" altLang="en-US" sz="2400" dirty="0">
                <a:sym typeface="Symbol" panose="05050102010706020507" pitchFamily="18" charset="2"/>
              </a:rPr>
              <a:t>|</a:t>
            </a:r>
            <a:r>
              <a:rPr lang="en-US" altLang="en-US" sz="2400" i="1" dirty="0">
                <a:sym typeface="Symbol" panose="05050102010706020507" pitchFamily="18" charset="2"/>
              </a:rPr>
              <a:t> +</a:t>
            </a:r>
            <a:r>
              <a:rPr lang="en-US" altLang="en-US" sz="2400" dirty="0">
                <a:sym typeface="Symbol" panose="05050102010706020507" pitchFamily="18" charset="2"/>
              </a:rPr>
              <a:t>1)</a:t>
            </a:r>
            <a:r>
              <a:rPr lang="en-US" altLang="en-US" sz="2400" i="1" dirty="0">
                <a:sym typeface="Symbol" panose="05050102010706020507" pitchFamily="18" charset="2"/>
              </a:rPr>
              <a:t> – </a:t>
            </a:r>
            <a:r>
              <a:rPr lang="en-US" altLang="en-US" sz="2400" dirty="0">
                <a:sym typeface="Symbol" panose="05050102010706020507" pitchFamily="18" charset="2"/>
              </a:rPr>
              <a:t>|</a:t>
            </a:r>
            <a:r>
              <a:rPr lang="en-US" altLang="en-US" sz="2400" i="1" dirty="0">
                <a:sym typeface="Symbol" panose="05050102010706020507" pitchFamily="18" charset="2"/>
              </a:rPr>
              <a:t>e</a:t>
            </a:r>
            <a:r>
              <a:rPr lang="en-US" altLang="en-US" sz="2400" dirty="0">
                <a:sym typeface="Symbol" panose="05050102010706020507" pitchFamily="18" charset="2"/>
              </a:rPr>
              <a:t>|</a:t>
            </a:r>
            <a:r>
              <a:rPr lang="en-US" altLang="en-US" sz="2400" i="1" dirty="0">
                <a:sym typeface="Symbol" panose="05050102010706020507" pitchFamily="18" charset="2"/>
              </a:rPr>
              <a:t> + n = </a:t>
            </a:r>
            <a:r>
              <a:rPr lang="en-US" altLang="en-US" sz="2400" dirty="0">
                <a:sym typeface="Symbol" panose="05050102010706020507" pitchFamily="18" charset="2"/>
              </a:rPr>
              <a:t>2</a:t>
            </a:r>
            <a:endParaRPr lang="en-US" altLang="en-US" sz="2400" dirty="0"/>
          </a:p>
        </p:txBody>
      </p:sp>
      <p:sp>
        <p:nvSpPr>
          <p:cNvPr id="178" name="Rectangle 3"/>
          <p:cNvSpPr txBox="1">
            <a:spLocks noChangeArrowheads="1"/>
          </p:cNvSpPr>
          <p:nvPr/>
        </p:nvSpPr>
        <p:spPr>
          <a:xfrm>
            <a:off x="797096" y="1833753"/>
            <a:ext cx="7772400" cy="4114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ct val="30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9pPr>
          </a:lstStyle>
          <a:p>
            <a:pPr>
              <a:buFontTx/>
              <a:buNone/>
            </a:pPr>
            <a:endParaRPr lang="en-US" altLang="en-US" dirty="0">
              <a:sym typeface="Symbol" panose="05050102010706020507" pitchFamily="18" charset="2"/>
            </a:endParaRPr>
          </a:p>
        </p:txBody>
      </p:sp>
      <p:sp>
        <p:nvSpPr>
          <p:cNvPr id="67" name="Rectangle 3"/>
          <p:cNvSpPr txBox="1">
            <a:spLocks noChangeArrowheads="1"/>
          </p:cNvSpPr>
          <p:nvPr/>
        </p:nvSpPr>
        <p:spPr>
          <a:xfrm>
            <a:off x="1003624" y="2526233"/>
            <a:ext cx="7772400" cy="4238987"/>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ct val="30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9pPr>
          </a:lstStyle>
          <a:p>
            <a:pPr>
              <a:spcAft>
                <a:spcPts val="600"/>
              </a:spcAft>
              <a:buFontTx/>
              <a:buNone/>
            </a:pPr>
            <a:r>
              <a:rPr lang="en-US" altLang="en-US" sz="2600" dirty="0"/>
              <a:t>We have:</a:t>
            </a:r>
          </a:p>
          <a:p>
            <a:pPr>
              <a:spcAft>
                <a:spcPts val="600"/>
              </a:spcAft>
              <a:buFontTx/>
              <a:buNone/>
            </a:pPr>
            <a:endParaRPr lang="en-US" altLang="en-US" sz="2600" dirty="0"/>
          </a:p>
          <a:p>
            <a:pPr>
              <a:spcAft>
                <a:spcPts val="600"/>
              </a:spcAft>
              <a:buFontTx/>
              <a:buNone/>
            </a:pPr>
            <a:r>
              <a:rPr lang="en-US" altLang="en-US" sz="2600" dirty="0"/>
              <a:t>and</a:t>
            </a:r>
          </a:p>
          <a:p>
            <a:pPr>
              <a:spcAft>
                <a:spcPts val="600"/>
              </a:spcAft>
              <a:buFontTx/>
              <a:buNone/>
            </a:pPr>
            <a:endParaRPr lang="en-US" altLang="en-US" sz="2600" dirty="0"/>
          </a:p>
          <a:p>
            <a:pPr>
              <a:spcAft>
                <a:spcPts val="600"/>
              </a:spcAft>
              <a:buFontTx/>
              <a:buNone/>
            </a:pPr>
            <a:r>
              <a:rPr lang="en-US" altLang="en-US" sz="2600" dirty="0"/>
              <a:t>Therefore, </a:t>
            </a:r>
          </a:p>
          <a:p>
            <a:pPr>
              <a:spcAft>
                <a:spcPts val="600"/>
              </a:spcAft>
              <a:buFontTx/>
              <a:buNone/>
            </a:pPr>
            <a:endParaRPr lang="en-US" altLang="en-US" sz="2600" dirty="0"/>
          </a:p>
          <a:p>
            <a:pPr>
              <a:spcAft>
                <a:spcPts val="600"/>
              </a:spcAft>
              <a:buFontTx/>
              <a:buNone/>
            </a:pPr>
            <a:r>
              <a:rPr lang="en-US" altLang="en-US" sz="2600" dirty="0"/>
              <a:t>Combined with</a:t>
            </a:r>
          </a:p>
          <a:p>
            <a:pPr>
              <a:spcAft>
                <a:spcPts val="600"/>
              </a:spcAft>
              <a:buFontTx/>
              <a:buNone/>
            </a:pPr>
            <a:endParaRPr lang="en-US" altLang="en-US" sz="2600" dirty="0">
              <a:sym typeface="Symbol" panose="05050102010706020507" pitchFamily="18" charset="2"/>
            </a:endParaRPr>
          </a:p>
          <a:p>
            <a:pPr>
              <a:spcAft>
                <a:spcPts val="600"/>
              </a:spcAft>
              <a:buFontTx/>
              <a:buNone/>
            </a:pPr>
            <a:r>
              <a:rPr lang="en-US" altLang="en-US" sz="2600" dirty="0"/>
              <a:t>we get, for </a:t>
            </a:r>
            <a:r>
              <a:rPr lang="en-US" altLang="en-US" sz="2600" i="1" dirty="0"/>
              <a:t>n </a:t>
            </a:r>
            <a:r>
              <a:rPr lang="en-US" altLang="en-US" sz="2600" i="1" dirty="0">
                <a:sym typeface="Symbol" panose="05050102010706020507" pitchFamily="18" charset="2"/>
              </a:rPr>
              <a:t> </a:t>
            </a:r>
            <a:r>
              <a:rPr lang="en-US" altLang="en-US" sz="2600" dirty="0"/>
              <a:t>3</a:t>
            </a:r>
          </a:p>
          <a:p>
            <a:pPr>
              <a:spcAft>
                <a:spcPts val="600"/>
              </a:spcAft>
              <a:buFontTx/>
              <a:buNone/>
            </a:pPr>
            <a:endParaRPr lang="en-US" altLang="en-US" dirty="0">
              <a:sym typeface="Symbol" panose="05050102010706020507" pitchFamily="18" charset="2"/>
            </a:endParaRPr>
          </a:p>
        </p:txBody>
      </p:sp>
      <p:graphicFrame>
        <p:nvGraphicFramePr>
          <p:cNvPr id="69" name="Object 65"/>
          <p:cNvGraphicFramePr>
            <a:graphicFrameLocks noChangeAspect="1"/>
          </p:cNvGraphicFramePr>
          <p:nvPr>
            <p:extLst/>
          </p:nvPr>
        </p:nvGraphicFramePr>
        <p:xfrm>
          <a:off x="4577010" y="2456641"/>
          <a:ext cx="2730500" cy="822325"/>
        </p:xfrm>
        <a:graphic>
          <a:graphicData uri="http://schemas.openxmlformats.org/presentationml/2006/ole">
            <mc:AlternateContent xmlns:mc="http://schemas.openxmlformats.org/markup-compatibility/2006">
              <mc:Choice xmlns:v="urn:schemas-microsoft-com:vml" Requires="v">
                <p:oleObj spid="_x0000_s3028" name="Equation" r:id="rId3" imgW="1180588" imgH="355446" progId="Equation.3">
                  <p:embed/>
                </p:oleObj>
              </mc:Choice>
              <mc:Fallback>
                <p:oleObj name="Equation" r:id="rId3" imgW="1180588" imgH="355446"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7010" y="2456641"/>
                        <a:ext cx="2730500"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0" name="Object 67"/>
          <p:cNvGraphicFramePr>
            <a:graphicFrameLocks noChangeAspect="1"/>
          </p:cNvGraphicFramePr>
          <p:nvPr>
            <p:extLst/>
          </p:nvPr>
        </p:nvGraphicFramePr>
        <p:xfrm>
          <a:off x="3708062" y="3525219"/>
          <a:ext cx="2068512" cy="503237"/>
        </p:xfrm>
        <a:graphic>
          <a:graphicData uri="http://schemas.openxmlformats.org/presentationml/2006/ole">
            <mc:AlternateContent xmlns:mc="http://schemas.openxmlformats.org/markup-compatibility/2006">
              <mc:Choice xmlns:v="urn:schemas-microsoft-com:vml" Requires="v">
                <p:oleObj spid="_x0000_s3029" name="Equation" r:id="rId5" imgW="837836" imgH="203112" progId="Equation.3">
                  <p:embed/>
                </p:oleObj>
              </mc:Choice>
              <mc:Fallback>
                <p:oleObj name="Equation" r:id="rId5" imgW="837836" imgH="203112"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8062" y="3525219"/>
                        <a:ext cx="2068512" cy="503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 name="Object 68"/>
          <p:cNvGraphicFramePr>
            <a:graphicFrameLocks noChangeAspect="1"/>
          </p:cNvGraphicFramePr>
          <p:nvPr>
            <p:extLst/>
          </p:nvPr>
        </p:nvGraphicFramePr>
        <p:xfrm>
          <a:off x="6180593" y="3470174"/>
          <a:ext cx="1714500" cy="527050"/>
        </p:xfrm>
        <a:graphic>
          <a:graphicData uri="http://schemas.openxmlformats.org/presentationml/2006/ole">
            <mc:AlternateContent xmlns:mc="http://schemas.openxmlformats.org/markup-compatibility/2006">
              <mc:Choice xmlns:v="urn:schemas-microsoft-com:vml" Requires="v">
                <p:oleObj spid="_x0000_s3030" name="Equation" r:id="rId7" imgW="660113" imgH="203112" progId="Equation.3">
                  <p:embed/>
                </p:oleObj>
              </mc:Choice>
              <mc:Fallback>
                <p:oleObj name="Equation" r:id="rId7" imgW="660113" imgH="203112"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80593" y="3470174"/>
                        <a:ext cx="1714500" cy="527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2" name="Object 69"/>
          <p:cNvGraphicFramePr>
            <a:graphicFrameLocks noChangeAspect="1"/>
          </p:cNvGraphicFramePr>
          <p:nvPr>
            <p:extLst/>
          </p:nvPr>
        </p:nvGraphicFramePr>
        <p:xfrm>
          <a:off x="4753039" y="4197021"/>
          <a:ext cx="2773362" cy="560388"/>
        </p:xfrm>
        <a:graphic>
          <a:graphicData uri="http://schemas.openxmlformats.org/presentationml/2006/ole">
            <mc:AlternateContent xmlns:mc="http://schemas.openxmlformats.org/markup-compatibility/2006">
              <mc:Choice xmlns:v="urn:schemas-microsoft-com:vml" Requires="v">
                <p:oleObj spid="_x0000_s3031" name="Equation" r:id="rId9" imgW="1002865" imgH="203112" progId="Equation.3">
                  <p:embed/>
                </p:oleObj>
              </mc:Choice>
              <mc:Fallback>
                <p:oleObj name="Equation" r:id="rId9" imgW="1002865" imgH="203112"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53039" y="4197021"/>
                        <a:ext cx="2773362"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3" name="Object 70"/>
          <p:cNvGraphicFramePr>
            <a:graphicFrameLocks noChangeAspect="1"/>
          </p:cNvGraphicFramePr>
          <p:nvPr>
            <p:extLst/>
          </p:nvPr>
        </p:nvGraphicFramePr>
        <p:xfrm>
          <a:off x="4412472" y="5013688"/>
          <a:ext cx="3157538" cy="520700"/>
        </p:xfrm>
        <a:graphic>
          <a:graphicData uri="http://schemas.openxmlformats.org/presentationml/2006/ole">
            <mc:AlternateContent xmlns:mc="http://schemas.openxmlformats.org/markup-compatibility/2006">
              <mc:Choice xmlns:v="urn:schemas-microsoft-com:vml" Requires="v">
                <p:oleObj spid="_x0000_s3032" name="Equation" r:id="rId11" imgW="1231366" imgH="203112" progId="Equation.3">
                  <p:embed/>
                </p:oleObj>
              </mc:Choice>
              <mc:Fallback>
                <p:oleObj name="Equation" r:id="rId11" imgW="1231366" imgH="203112"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12472" y="5013688"/>
                        <a:ext cx="315753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4" name="Object 71"/>
          <p:cNvGraphicFramePr>
            <a:graphicFrameLocks noChangeAspect="1"/>
          </p:cNvGraphicFramePr>
          <p:nvPr>
            <p:extLst/>
          </p:nvPr>
        </p:nvGraphicFramePr>
        <p:xfrm>
          <a:off x="5604685" y="5765095"/>
          <a:ext cx="1965325" cy="1000125"/>
        </p:xfrm>
        <a:graphic>
          <a:graphicData uri="http://schemas.openxmlformats.org/presentationml/2006/ole">
            <mc:AlternateContent xmlns:mc="http://schemas.openxmlformats.org/markup-compatibility/2006">
              <mc:Choice xmlns:v="urn:schemas-microsoft-com:vml" Requires="v">
                <p:oleObj spid="_x0000_s3033" name="Equation" r:id="rId13" imgW="698197" imgH="355446" progId="Equation.3">
                  <p:embed/>
                </p:oleObj>
              </mc:Choice>
              <mc:Fallback>
                <p:oleObj name="Equation" r:id="rId13" imgW="698197" imgH="355446"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604685" y="5765095"/>
                        <a:ext cx="1965325" cy="100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927862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53338" y="0"/>
            <a:ext cx="9583971" cy="782595"/>
          </a:xfrm>
        </p:spPr>
        <p:txBody>
          <a:bodyPr>
            <a:normAutofit/>
          </a:bodyPr>
          <a:lstStyle/>
          <a:p>
            <a:r>
              <a:rPr lang="en-US" sz="3600" dirty="0"/>
              <a:t>Double Connected Edge List (DCEL)</a:t>
            </a:r>
          </a:p>
        </p:txBody>
      </p:sp>
      <p:sp>
        <p:nvSpPr>
          <p:cNvPr id="6" name="Rectangle 306"/>
          <p:cNvSpPr>
            <a:spLocks noChangeArrowheads="1"/>
          </p:cNvSpPr>
          <p:nvPr/>
        </p:nvSpPr>
        <p:spPr bwMode="auto">
          <a:xfrm>
            <a:off x="733167" y="1147117"/>
            <a:ext cx="11030466" cy="430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35000"/>
              </a:spcBef>
              <a:spcAft>
                <a:spcPct val="35000"/>
              </a:spcAft>
              <a:buBlip>
                <a:blip r:embed="rId2"/>
              </a:buBlip>
              <a:defRPr sz="2000">
                <a:solidFill>
                  <a:schemeClr val="tx1"/>
                </a:solidFill>
                <a:latin typeface="Arial" panose="020B0604020202020204" pitchFamily="34" charset="0"/>
              </a:defRPr>
            </a:lvl1pPr>
            <a:lvl2pPr marL="742950" indent="-285750">
              <a:spcBef>
                <a:spcPct val="20000"/>
              </a:spcBef>
              <a:spcAft>
                <a:spcPct val="20000"/>
              </a:spcAft>
              <a:buBlip>
                <a:blip r:embed="rId3"/>
              </a:buBlip>
              <a:defRPr>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r>
              <a:rPr lang="en-US" altLang="en-US" sz="2200" dirty="0">
                <a:latin typeface="+mj-lt"/>
              </a:rPr>
              <a:t>Omits details of the actual embedding </a:t>
            </a:r>
          </a:p>
          <a:p>
            <a:r>
              <a:rPr lang="en-US" altLang="en-US" sz="2200" dirty="0">
                <a:latin typeface="+mj-lt"/>
              </a:rPr>
              <a:t>Focuses on the topological relationships embodied in the entities node, arc (edge), and area (face)</a:t>
            </a:r>
          </a:p>
          <a:p>
            <a:r>
              <a:rPr lang="en-US" altLang="en-US" sz="2200" dirty="0">
                <a:latin typeface="+mj-lt"/>
              </a:rPr>
              <a:t>One table provides the information to construct:</a:t>
            </a:r>
          </a:p>
          <a:p>
            <a:pPr lvl="1"/>
            <a:r>
              <a:rPr lang="en-US" altLang="en-US" sz="2200" dirty="0">
                <a:latin typeface="+mj-lt"/>
              </a:rPr>
              <a:t>The sequence (cycle) of arcs around the node for each node in the configuration; and</a:t>
            </a:r>
          </a:p>
          <a:p>
            <a:pPr lvl="1"/>
            <a:r>
              <a:rPr lang="en-US" altLang="en-US" sz="2200" dirty="0">
                <a:latin typeface="+mj-lt"/>
              </a:rPr>
              <a:t>The sequence (cycle) of arcs around the area for each node in the configuration</a:t>
            </a:r>
          </a:p>
          <a:p>
            <a:r>
              <a:rPr lang="en-US" altLang="en-US" sz="2200" dirty="0">
                <a:latin typeface="+mj-lt"/>
              </a:rPr>
              <a:t>Every arc has a unique </a:t>
            </a:r>
            <a:r>
              <a:rPr lang="en-US" altLang="en-US" sz="2200" b="1" i="1" dirty="0">
                <a:solidFill>
                  <a:schemeClr val="accent2"/>
                </a:solidFill>
                <a:latin typeface="+mj-lt"/>
              </a:rPr>
              <a:t>next arc</a:t>
            </a:r>
            <a:r>
              <a:rPr lang="en-US" altLang="en-US" sz="2200" dirty="0">
                <a:latin typeface="+mj-lt"/>
              </a:rPr>
              <a:t> and a unique </a:t>
            </a:r>
            <a:r>
              <a:rPr lang="en-US" altLang="en-US" sz="2200" b="1" i="1" dirty="0">
                <a:solidFill>
                  <a:schemeClr val="accent2"/>
                </a:solidFill>
                <a:latin typeface="+mj-lt"/>
              </a:rPr>
              <a:t>previous arc</a:t>
            </a:r>
            <a:endParaRPr lang="en-US" altLang="en-US" sz="2200" dirty="0">
              <a:latin typeface="+mj-lt"/>
            </a:endParaRPr>
          </a:p>
        </p:txBody>
      </p:sp>
    </p:spTree>
    <p:extLst>
      <p:ext uri="{BB962C8B-B14F-4D97-AF65-F5344CB8AC3E}">
        <p14:creationId xmlns:p14="http://schemas.microsoft.com/office/powerpoint/2010/main" val="3364696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53338" y="0"/>
            <a:ext cx="9583971" cy="782595"/>
          </a:xfrm>
        </p:spPr>
        <p:txBody>
          <a:bodyPr>
            <a:normAutofit/>
          </a:bodyPr>
          <a:lstStyle/>
          <a:p>
            <a:r>
              <a:rPr lang="en-US" sz="3600" dirty="0"/>
              <a:t>Double Connected Edge List-- Example</a:t>
            </a:r>
          </a:p>
        </p:txBody>
      </p:sp>
      <p:pic>
        <p:nvPicPr>
          <p:cNvPr id="5" name="Picture 10" descr="planar_na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0605" y="848283"/>
            <a:ext cx="3039762" cy="29203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Group 106"/>
          <p:cNvGraphicFramePr>
            <a:graphicFrameLocks noGrp="1"/>
          </p:cNvGraphicFramePr>
          <p:nvPr>
            <p:ph idx="1"/>
            <p:extLst>
              <p:ext uri="{D42A27DB-BD31-4B8C-83A1-F6EECF244321}">
                <p14:modId xmlns:p14="http://schemas.microsoft.com/office/powerpoint/2010/main" val="1865833450"/>
              </p:ext>
            </p:extLst>
          </p:nvPr>
        </p:nvGraphicFramePr>
        <p:xfrm>
          <a:off x="2500604" y="3834317"/>
          <a:ext cx="7736705" cy="2927549"/>
        </p:xfrm>
        <a:graphic>
          <a:graphicData uri="http://schemas.openxmlformats.org/drawingml/2006/table">
            <a:tbl>
              <a:tblPr/>
              <a:tblGrid>
                <a:gridCol w="967303">
                  <a:extLst>
                    <a:ext uri="{9D8B030D-6E8A-4147-A177-3AD203B41FA5}">
                      <a16:colId xmlns:a16="http://schemas.microsoft.com/office/drawing/2014/main" val="20000"/>
                    </a:ext>
                  </a:extLst>
                </a:gridCol>
                <a:gridCol w="1049920">
                  <a:extLst>
                    <a:ext uri="{9D8B030D-6E8A-4147-A177-3AD203B41FA5}">
                      <a16:colId xmlns:a16="http://schemas.microsoft.com/office/drawing/2014/main" val="20001"/>
                    </a:ext>
                  </a:extLst>
                </a:gridCol>
                <a:gridCol w="1148028">
                  <a:extLst>
                    <a:ext uri="{9D8B030D-6E8A-4147-A177-3AD203B41FA5}">
                      <a16:colId xmlns:a16="http://schemas.microsoft.com/office/drawing/2014/main" val="20002"/>
                    </a:ext>
                  </a:extLst>
                </a:gridCol>
                <a:gridCol w="967303">
                  <a:extLst>
                    <a:ext uri="{9D8B030D-6E8A-4147-A177-3AD203B41FA5}">
                      <a16:colId xmlns:a16="http://schemas.microsoft.com/office/drawing/2014/main" val="20003"/>
                    </a:ext>
                  </a:extLst>
                </a:gridCol>
                <a:gridCol w="1055083">
                  <a:extLst>
                    <a:ext uri="{9D8B030D-6E8A-4147-A177-3AD203B41FA5}">
                      <a16:colId xmlns:a16="http://schemas.microsoft.com/office/drawing/2014/main" val="20004"/>
                    </a:ext>
                  </a:extLst>
                </a:gridCol>
                <a:gridCol w="1581765">
                  <a:extLst>
                    <a:ext uri="{9D8B030D-6E8A-4147-A177-3AD203B41FA5}">
                      <a16:colId xmlns:a16="http://schemas.microsoft.com/office/drawing/2014/main" val="20005"/>
                    </a:ext>
                  </a:extLst>
                </a:gridCol>
                <a:gridCol w="967303">
                  <a:extLst>
                    <a:ext uri="{9D8B030D-6E8A-4147-A177-3AD203B41FA5}">
                      <a16:colId xmlns:a16="http://schemas.microsoft.com/office/drawing/2014/main" val="20006"/>
                    </a:ext>
                  </a:extLst>
                </a:gridCol>
              </a:tblGrid>
              <a:tr h="611246">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35000"/>
                        </a:spcBef>
                        <a:spcAft>
                          <a:spcPct val="3500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rPr>
                        <a:t>Arc ID</a:t>
                      </a: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35000"/>
                        </a:spcBef>
                        <a:spcAft>
                          <a:spcPct val="3500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rPr>
                        <a:t>BEGIN NODE</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35000"/>
                        </a:spcBef>
                        <a:spcAft>
                          <a:spcPct val="3500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rPr>
                        <a:t>END NODE</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35000"/>
                        </a:spcBef>
                        <a:spcAft>
                          <a:spcPct val="3500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rPr>
                        <a:t>LEFT AREA</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35000"/>
                        </a:spcBef>
                        <a:spcAft>
                          <a:spcPct val="3500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rPr>
                        <a:t>RIGHT AREA</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35000"/>
                        </a:spcBef>
                        <a:spcAft>
                          <a:spcPct val="3500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rPr>
                        <a:t>PREVIOUS ARC</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35000"/>
                        </a:spcBef>
                        <a:spcAft>
                          <a:spcPct val="3500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rPr>
                        <a:t>NEXT ARC</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57367">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1" u="none" strike="noStrike" cap="none" normalizeH="0" baseline="0">
                          <a:ln>
                            <a:noFill/>
                          </a:ln>
                          <a:solidFill>
                            <a:schemeClr val="tx1"/>
                          </a:solidFill>
                          <a:effectLst/>
                          <a:latin typeface="Arial" panose="020B0604020202020204" pitchFamily="34" charset="0"/>
                        </a:rPr>
                        <a:t>a</a:t>
                      </a:r>
                    </a:p>
                  </a:txBody>
                  <a:tcPr marL="90000" marR="90000" marT="0" marB="0"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rPr>
                        <a:t>1</a:t>
                      </a:r>
                    </a:p>
                  </a:txBody>
                  <a:tcPr marL="90000" marR="90000" marT="0" marB="0"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rPr>
                        <a:t>2</a:t>
                      </a:r>
                    </a:p>
                  </a:txBody>
                  <a:tcPr marL="90000" marR="90000" marT="0" marB="0"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1" u="none" strike="noStrike" cap="none" normalizeH="0" baseline="0">
                          <a:ln>
                            <a:noFill/>
                          </a:ln>
                          <a:solidFill>
                            <a:schemeClr val="tx1"/>
                          </a:solidFill>
                          <a:effectLst/>
                          <a:latin typeface="Arial" panose="020B0604020202020204" pitchFamily="34" charset="0"/>
                        </a:rPr>
                        <a:t>A</a:t>
                      </a:r>
                    </a:p>
                  </a:txBody>
                  <a:tcPr marL="90000" marR="90000" marT="0" marB="0"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1" u="none" strike="noStrike" cap="none" normalizeH="0" baseline="0">
                          <a:ln>
                            <a:noFill/>
                          </a:ln>
                          <a:solidFill>
                            <a:schemeClr val="tx1"/>
                          </a:solidFill>
                          <a:effectLst/>
                          <a:latin typeface="Arial" panose="020B0604020202020204" pitchFamily="34" charset="0"/>
                        </a:rPr>
                        <a:t>X</a:t>
                      </a:r>
                    </a:p>
                  </a:txBody>
                  <a:tcPr marL="90000" marR="90000" marT="0" marB="0"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1" u="none" strike="noStrike" cap="none" normalizeH="0" baseline="0">
                          <a:ln>
                            <a:noFill/>
                          </a:ln>
                          <a:solidFill>
                            <a:schemeClr val="tx1"/>
                          </a:solidFill>
                          <a:effectLst/>
                          <a:latin typeface="Arial" panose="020B0604020202020204" pitchFamily="34" charset="0"/>
                        </a:rPr>
                        <a:t>e</a:t>
                      </a:r>
                    </a:p>
                  </a:txBody>
                  <a:tcPr marL="90000" marR="90000" marT="0" marB="0"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1" u="none" strike="noStrike" cap="none" normalizeH="0" baseline="0">
                          <a:ln>
                            <a:noFill/>
                          </a:ln>
                          <a:solidFill>
                            <a:schemeClr val="tx1"/>
                          </a:solidFill>
                          <a:effectLst/>
                          <a:latin typeface="Arial" panose="020B0604020202020204" pitchFamily="34" charset="0"/>
                        </a:rPr>
                        <a:t>d</a:t>
                      </a:r>
                    </a:p>
                  </a:txBody>
                  <a:tcPr marL="90000" marR="90000" marT="0" marB="0"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257367">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1" u="none" strike="noStrike" cap="none" normalizeH="0" baseline="0">
                          <a:ln>
                            <a:noFill/>
                          </a:ln>
                          <a:solidFill>
                            <a:schemeClr val="tx1"/>
                          </a:solidFill>
                          <a:effectLst/>
                          <a:latin typeface="Arial" panose="020B0604020202020204" pitchFamily="34" charset="0"/>
                        </a:rPr>
                        <a:t>b</a:t>
                      </a:r>
                    </a:p>
                  </a:txBody>
                  <a:tcPr marL="90000" marR="90000" marT="0" marB="0" horzOverflow="overflow">
                    <a:lnL cap="flat">
                      <a:noFill/>
                    </a:lnL>
                    <a:lnR>
                      <a:noFill/>
                    </a:lnR>
                    <a:lnT>
                      <a:noFill/>
                    </a:lnT>
                    <a:lnB>
                      <a:noFill/>
                    </a:lnB>
                    <a:lnTlToBr>
                      <a:noFill/>
                    </a:lnTlToBr>
                    <a:lnBlToTr>
                      <a:noFill/>
                    </a:lnBlToTr>
                    <a:noFill/>
                  </a:tcPr>
                </a:tc>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rPr>
                        <a:t>4</a:t>
                      </a:r>
                    </a:p>
                  </a:txBody>
                  <a:tcPr marL="90000" marR="90000" marT="0" marB="0" horzOverflow="overflow">
                    <a:lnL>
                      <a:noFill/>
                    </a:lnL>
                    <a:lnR>
                      <a:noFill/>
                    </a:lnR>
                    <a:lnT>
                      <a:noFill/>
                    </a:lnT>
                    <a:lnB>
                      <a:noFill/>
                    </a:lnB>
                    <a:lnTlToBr>
                      <a:noFill/>
                    </a:lnTlToBr>
                    <a:lnBlToTr>
                      <a:noFill/>
                    </a:lnBlToTr>
                    <a:noFill/>
                  </a:tcPr>
                </a:tc>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rPr>
                        <a:t>1</a:t>
                      </a:r>
                    </a:p>
                  </a:txBody>
                  <a:tcPr marL="90000" marR="90000" marT="0" marB="0" horzOverflow="overflow">
                    <a:lnL>
                      <a:noFill/>
                    </a:lnL>
                    <a:lnR>
                      <a:noFill/>
                    </a:lnR>
                    <a:lnT>
                      <a:noFill/>
                    </a:lnT>
                    <a:lnB>
                      <a:noFill/>
                    </a:lnB>
                    <a:lnTlToBr>
                      <a:noFill/>
                    </a:lnTlToBr>
                    <a:lnBlToTr>
                      <a:noFill/>
                    </a:lnBlToTr>
                    <a:noFill/>
                  </a:tcPr>
                </a:tc>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1" u="none" strike="noStrike" cap="none" normalizeH="0" baseline="0">
                          <a:ln>
                            <a:noFill/>
                          </a:ln>
                          <a:solidFill>
                            <a:schemeClr val="tx1"/>
                          </a:solidFill>
                          <a:effectLst/>
                          <a:latin typeface="Arial" panose="020B0604020202020204" pitchFamily="34" charset="0"/>
                        </a:rPr>
                        <a:t>B</a:t>
                      </a:r>
                    </a:p>
                  </a:txBody>
                  <a:tcPr marL="90000" marR="90000" marT="0" marB="0" horzOverflow="overflow">
                    <a:lnL>
                      <a:noFill/>
                    </a:lnL>
                    <a:lnR>
                      <a:noFill/>
                    </a:lnR>
                    <a:lnT>
                      <a:noFill/>
                    </a:lnT>
                    <a:lnB>
                      <a:noFill/>
                    </a:lnB>
                    <a:lnTlToBr>
                      <a:noFill/>
                    </a:lnTlToBr>
                    <a:lnBlToTr>
                      <a:noFill/>
                    </a:lnBlToTr>
                    <a:noFill/>
                  </a:tcPr>
                </a:tc>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1" u="none" strike="noStrike" cap="none" normalizeH="0" baseline="0">
                          <a:ln>
                            <a:noFill/>
                          </a:ln>
                          <a:solidFill>
                            <a:schemeClr val="tx1"/>
                          </a:solidFill>
                          <a:effectLst/>
                          <a:latin typeface="Arial" panose="020B0604020202020204" pitchFamily="34" charset="0"/>
                        </a:rPr>
                        <a:t>X</a:t>
                      </a:r>
                    </a:p>
                  </a:txBody>
                  <a:tcPr marL="90000" marR="90000" marT="0" marB="0" horzOverflow="overflow">
                    <a:lnL>
                      <a:noFill/>
                    </a:lnL>
                    <a:lnR>
                      <a:noFill/>
                    </a:lnR>
                    <a:lnT>
                      <a:noFill/>
                    </a:lnT>
                    <a:lnB>
                      <a:noFill/>
                    </a:lnB>
                    <a:lnTlToBr>
                      <a:noFill/>
                    </a:lnTlToBr>
                    <a:lnBlToTr>
                      <a:noFill/>
                    </a:lnBlToTr>
                    <a:noFill/>
                  </a:tcPr>
                </a:tc>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1" u="none" strike="noStrike" cap="none" normalizeH="0" baseline="0">
                          <a:ln>
                            <a:noFill/>
                          </a:ln>
                          <a:solidFill>
                            <a:schemeClr val="tx1"/>
                          </a:solidFill>
                          <a:effectLst/>
                          <a:latin typeface="Arial" panose="020B0604020202020204" pitchFamily="34" charset="0"/>
                        </a:rPr>
                        <a:t>f</a:t>
                      </a:r>
                    </a:p>
                  </a:txBody>
                  <a:tcPr marL="90000" marR="90000" marT="0" marB="0" horzOverflow="overflow">
                    <a:lnL>
                      <a:noFill/>
                    </a:lnL>
                    <a:lnR>
                      <a:noFill/>
                    </a:lnR>
                    <a:lnT>
                      <a:noFill/>
                    </a:lnT>
                    <a:lnB>
                      <a:noFill/>
                    </a:lnB>
                    <a:lnTlToBr>
                      <a:noFill/>
                    </a:lnTlToBr>
                    <a:lnBlToTr>
                      <a:noFill/>
                    </a:lnBlToTr>
                    <a:noFill/>
                  </a:tcPr>
                </a:tc>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1" u="none" strike="noStrike" cap="none" normalizeH="0" baseline="0">
                          <a:ln>
                            <a:noFill/>
                          </a:ln>
                          <a:solidFill>
                            <a:schemeClr val="tx1"/>
                          </a:solidFill>
                          <a:effectLst/>
                          <a:latin typeface="Arial" panose="020B0604020202020204" pitchFamily="34" charset="0"/>
                        </a:rPr>
                        <a:t>a</a:t>
                      </a:r>
                    </a:p>
                  </a:txBody>
                  <a:tcPr marL="90000" marR="90000" marT="0" marB="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257367">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1" u="none" strike="noStrike" cap="none" normalizeH="0" baseline="0">
                          <a:ln>
                            <a:noFill/>
                          </a:ln>
                          <a:solidFill>
                            <a:schemeClr val="tx1"/>
                          </a:solidFill>
                          <a:effectLst/>
                          <a:latin typeface="Arial" panose="020B0604020202020204" pitchFamily="34" charset="0"/>
                        </a:rPr>
                        <a:t>c</a:t>
                      </a:r>
                    </a:p>
                  </a:txBody>
                  <a:tcPr marL="90000" marR="90000" marT="0" marB="0" horzOverflow="overflow">
                    <a:lnL cap="flat">
                      <a:noFill/>
                    </a:lnL>
                    <a:lnR>
                      <a:noFill/>
                    </a:lnR>
                    <a:lnT>
                      <a:noFill/>
                    </a:lnT>
                    <a:lnB>
                      <a:noFill/>
                    </a:lnB>
                    <a:lnTlToBr>
                      <a:noFill/>
                    </a:lnTlToBr>
                    <a:lnBlToTr>
                      <a:noFill/>
                    </a:lnBlToTr>
                    <a:noFill/>
                  </a:tcPr>
                </a:tc>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rPr>
                        <a:t>3</a:t>
                      </a:r>
                    </a:p>
                  </a:txBody>
                  <a:tcPr marL="90000" marR="90000" marT="0" marB="0" horzOverflow="overflow">
                    <a:lnL>
                      <a:noFill/>
                    </a:lnL>
                    <a:lnR>
                      <a:noFill/>
                    </a:lnR>
                    <a:lnT>
                      <a:noFill/>
                    </a:lnT>
                    <a:lnB>
                      <a:noFill/>
                    </a:lnB>
                    <a:lnTlToBr>
                      <a:noFill/>
                    </a:lnTlToBr>
                    <a:lnBlToTr>
                      <a:noFill/>
                    </a:lnBlToTr>
                    <a:noFill/>
                  </a:tcPr>
                </a:tc>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rPr>
                        <a:t>4</a:t>
                      </a:r>
                    </a:p>
                  </a:txBody>
                  <a:tcPr marL="90000" marR="90000" marT="0" marB="0" horzOverflow="overflow">
                    <a:lnL>
                      <a:noFill/>
                    </a:lnL>
                    <a:lnR>
                      <a:noFill/>
                    </a:lnR>
                    <a:lnT>
                      <a:noFill/>
                    </a:lnT>
                    <a:lnB>
                      <a:noFill/>
                    </a:lnB>
                    <a:lnTlToBr>
                      <a:noFill/>
                    </a:lnTlToBr>
                    <a:lnBlToTr>
                      <a:noFill/>
                    </a:lnBlToTr>
                    <a:noFill/>
                  </a:tcPr>
                </a:tc>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1" u="none" strike="noStrike" cap="none" normalizeH="0" baseline="0">
                          <a:ln>
                            <a:noFill/>
                          </a:ln>
                          <a:solidFill>
                            <a:schemeClr val="tx1"/>
                          </a:solidFill>
                          <a:effectLst/>
                          <a:latin typeface="Arial" panose="020B0604020202020204" pitchFamily="34" charset="0"/>
                        </a:rPr>
                        <a:t>C</a:t>
                      </a:r>
                    </a:p>
                  </a:txBody>
                  <a:tcPr marL="90000" marR="90000" marT="0" marB="0" horzOverflow="overflow">
                    <a:lnL>
                      <a:noFill/>
                    </a:lnL>
                    <a:lnR>
                      <a:noFill/>
                    </a:lnR>
                    <a:lnT>
                      <a:noFill/>
                    </a:lnT>
                    <a:lnB>
                      <a:noFill/>
                    </a:lnB>
                    <a:lnTlToBr>
                      <a:noFill/>
                    </a:lnTlToBr>
                    <a:lnBlToTr>
                      <a:noFill/>
                    </a:lnBlToTr>
                    <a:noFill/>
                  </a:tcPr>
                </a:tc>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1" u="none" strike="noStrike" cap="none" normalizeH="0" baseline="0">
                          <a:ln>
                            <a:noFill/>
                          </a:ln>
                          <a:solidFill>
                            <a:schemeClr val="tx1"/>
                          </a:solidFill>
                          <a:effectLst/>
                          <a:latin typeface="Arial" panose="020B0604020202020204" pitchFamily="34" charset="0"/>
                        </a:rPr>
                        <a:t>X</a:t>
                      </a:r>
                    </a:p>
                  </a:txBody>
                  <a:tcPr marL="90000" marR="90000" marT="0" marB="0" horzOverflow="overflow">
                    <a:lnL>
                      <a:noFill/>
                    </a:lnL>
                    <a:lnR>
                      <a:noFill/>
                    </a:lnR>
                    <a:lnT>
                      <a:noFill/>
                    </a:lnT>
                    <a:lnB>
                      <a:noFill/>
                    </a:lnB>
                    <a:lnTlToBr>
                      <a:noFill/>
                    </a:lnTlToBr>
                    <a:lnBlToTr>
                      <a:noFill/>
                    </a:lnBlToTr>
                    <a:noFill/>
                  </a:tcPr>
                </a:tc>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1" u="none" strike="noStrike" cap="none" normalizeH="0" baseline="0">
                          <a:ln>
                            <a:noFill/>
                          </a:ln>
                          <a:solidFill>
                            <a:schemeClr val="tx1"/>
                          </a:solidFill>
                          <a:effectLst/>
                          <a:latin typeface="Arial" panose="020B0604020202020204" pitchFamily="34" charset="0"/>
                        </a:rPr>
                        <a:t>I</a:t>
                      </a:r>
                    </a:p>
                  </a:txBody>
                  <a:tcPr marL="90000" marR="90000" marT="0" marB="0" horzOverflow="overflow">
                    <a:lnL>
                      <a:noFill/>
                    </a:lnL>
                    <a:lnR>
                      <a:noFill/>
                    </a:lnR>
                    <a:lnT>
                      <a:noFill/>
                    </a:lnT>
                    <a:lnB>
                      <a:noFill/>
                    </a:lnB>
                    <a:lnTlToBr>
                      <a:noFill/>
                    </a:lnTlToBr>
                    <a:lnBlToTr>
                      <a:noFill/>
                    </a:lnBlToTr>
                    <a:noFill/>
                  </a:tcPr>
                </a:tc>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1" u="none" strike="noStrike" cap="none" normalizeH="0" baseline="0">
                          <a:ln>
                            <a:noFill/>
                          </a:ln>
                          <a:solidFill>
                            <a:schemeClr val="tx1"/>
                          </a:solidFill>
                          <a:effectLst/>
                          <a:latin typeface="Arial" panose="020B0604020202020204" pitchFamily="34" charset="0"/>
                        </a:rPr>
                        <a:t>b</a:t>
                      </a:r>
                    </a:p>
                  </a:txBody>
                  <a:tcPr marL="90000" marR="90000" marT="0" marB="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257367">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1" u="none" strike="noStrike" cap="none" normalizeH="0" baseline="0">
                          <a:ln>
                            <a:noFill/>
                          </a:ln>
                          <a:solidFill>
                            <a:schemeClr val="tx1"/>
                          </a:solidFill>
                          <a:effectLst/>
                          <a:latin typeface="Arial" panose="020B0604020202020204" pitchFamily="34" charset="0"/>
                        </a:rPr>
                        <a:t>d</a:t>
                      </a:r>
                    </a:p>
                  </a:txBody>
                  <a:tcPr marL="90000" marR="90000" marT="0" marB="0" horzOverflow="overflow">
                    <a:lnL cap="flat">
                      <a:noFill/>
                    </a:lnL>
                    <a:lnR>
                      <a:noFill/>
                    </a:lnR>
                    <a:lnT>
                      <a:noFill/>
                    </a:lnT>
                    <a:lnB>
                      <a:noFill/>
                    </a:lnB>
                    <a:lnTlToBr>
                      <a:noFill/>
                    </a:lnTlToBr>
                    <a:lnBlToTr>
                      <a:noFill/>
                    </a:lnBlToTr>
                    <a:noFill/>
                  </a:tcPr>
                </a:tc>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rPr>
                        <a:t>2</a:t>
                      </a:r>
                    </a:p>
                  </a:txBody>
                  <a:tcPr marL="90000" marR="90000" marT="0" marB="0" horzOverflow="overflow">
                    <a:lnL>
                      <a:noFill/>
                    </a:lnL>
                    <a:lnR>
                      <a:noFill/>
                    </a:lnR>
                    <a:lnT>
                      <a:noFill/>
                    </a:lnT>
                    <a:lnB>
                      <a:noFill/>
                    </a:lnB>
                    <a:lnTlToBr>
                      <a:noFill/>
                    </a:lnTlToBr>
                    <a:lnBlToTr>
                      <a:noFill/>
                    </a:lnBlToTr>
                    <a:noFill/>
                  </a:tcPr>
                </a:tc>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rPr>
                        <a:t>3</a:t>
                      </a:r>
                    </a:p>
                  </a:txBody>
                  <a:tcPr marL="90000" marR="90000" marT="0" marB="0" horzOverflow="overflow">
                    <a:lnL>
                      <a:noFill/>
                    </a:lnL>
                    <a:lnR>
                      <a:noFill/>
                    </a:lnR>
                    <a:lnT>
                      <a:noFill/>
                    </a:lnT>
                    <a:lnB>
                      <a:noFill/>
                    </a:lnB>
                    <a:lnTlToBr>
                      <a:noFill/>
                    </a:lnTlToBr>
                    <a:lnBlToTr>
                      <a:noFill/>
                    </a:lnBlToTr>
                    <a:noFill/>
                  </a:tcPr>
                </a:tc>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1" u="none" strike="noStrike" cap="none" normalizeH="0" baseline="0">
                          <a:ln>
                            <a:noFill/>
                          </a:ln>
                          <a:solidFill>
                            <a:schemeClr val="tx1"/>
                          </a:solidFill>
                          <a:effectLst/>
                          <a:latin typeface="Arial" panose="020B0604020202020204" pitchFamily="34" charset="0"/>
                        </a:rPr>
                        <a:t>D</a:t>
                      </a:r>
                    </a:p>
                  </a:txBody>
                  <a:tcPr marL="90000" marR="90000" marT="0" marB="0" horzOverflow="overflow">
                    <a:lnL>
                      <a:noFill/>
                    </a:lnL>
                    <a:lnR>
                      <a:noFill/>
                    </a:lnR>
                    <a:lnT>
                      <a:noFill/>
                    </a:lnT>
                    <a:lnB>
                      <a:noFill/>
                    </a:lnB>
                    <a:lnTlToBr>
                      <a:noFill/>
                    </a:lnTlToBr>
                    <a:lnBlToTr>
                      <a:noFill/>
                    </a:lnBlToTr>
                    <a:noFill/>
                  </a:tcPr>
                </a:tc>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1" u="none" strike="noStrike" cap="none" normalizeH="0" baseline="0">
                          <a:ln>
                            <a:noFill/>
                          </a:ln>
                          <a:solidFill>
                            <a:schemeClr val="tx1"/>
                          </a:solidFill>
                          <a:effectLst/>
                          <a:latin typeface="Arial" panose="020B0604020202020204" pitchFamily="34" charset="0"/>
                        </a:rPr>
                        <a:t>X</a:t>
                      </a:r>
                    </a:p>
                  </a:txBody>
                  <a:tcPr marL="90000" marR="90000" marT="0" marB="0" horzOverflow="overflow">
                    <a:lnL>
                      <a:noFill/>
                    </a:lnL>
                    <a:lnR>
                      <a:noFill/>
                    </a:lnR>
                    <a:lnT>
                      <a:noFill/>
                    </a:lnT>
                    <a:lnB>
                      <a:noFill/>
                    </a:lnB>
                    <a:lnTlToBr>
                      <a:noFill/>
                    </a:lnTlToBr>
                    <a:lnBlToTr>
                      <a:noFill/>
                    </a:lnBlToTr>
                    <a:noFill/>
                  </a:tcPr>
                </a:tc>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1" u="none" strike="noStrike" cap="none" normalizeH="0" baseline="0">
                          <a:ln>
                            <a:noFill/>
                          </a:ln>
                          <a:solidFill>
                            <a:schemeClr val="tx1"/>
                          </a:solidFill>
                          <a:effectLst/>
                          <a:latin typeface="Arial" panose="020B0604020202020204" pitchFamily="34" charset="0"/>
                        </a:rPr>
                        <a:t>g</a:t>
                      </a:r>
                    </a:p>
                  </a:txBody>
                  <a:tcPr marL="90000" marR="90000" marT="0" marB="0" horzOverflow="overflow">
                    <a:lnL>
                      <a:noFill/>
                    </a:lnL>
                    <a:lnR>
                      <a:noFill/>
                    </a:lnR>
                    <a:lnT>
                      <a:noFill/>
                    </a:lnT>
                    <a:lnB>
                      <a:noFill/>
                    </a:lnB>
                    <a:lnTlToBr>
                      <a:noFill/>
                    </a:lnTlToBr>
                    <a:lnBlToTr>
                      <a:noFill/>
                    </a:lnBlToTr>
                    <a:noFill/>
                  </a:tcPr>
                </a:tc>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1" u="none" strike="noStrike" cap="none" normalizeH="0" baseline="0">
                          <a:ln>
                            <a:noFill/>
                          </a:ln>
                          <a:solidFill>
                            <a:schemeClr val="tx1"/>
                          </a:solidFill>
                          <a:effectLst/>
                          <a:latin typeface="Arial" panose="020B0604020202020204" pitchFamily="34" charset="0"/>
                        </a:rPr>
                        <a:t>c</a:t>
                      </a:r>
                    </a:p>
                  </a:txBody>
                  <a:tcPr marL="90000" marR="90000" marT="0" marB="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257367">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1" u="none" strike="noStrike" cap="none" normalizeH="0" baseline="0">
                          <a:ln>
                            <a:noFill/>
                          </a:ln>
                          <a:solidFill>
                            <a:schemeClr val="tx1"/>
                          </a:solidFill>
                          <a:effectLst/>
                          <a:latin typeface="Arial" panose="020B0604020202020204" pitchFamily="34" charset="0"/>
                        </a:rPr>
                        <a:t>e</a:t>
                      </a:r>
                    </a:p>
                  </a:txBody>
                  <a:tcPr marL="90000" marR="90000" marT="0" marB="0" horzOverflow="overflow">
                    <a:lnL cap="flat">
                      <a:noFill/>
                    </a:lnL>
                    <a:lnR>
                      <a:noFill/>
                    </a:lnR>
                    <a:lnT>
                      <a:noFill/>
                    </a:lnT>
                    <a:lnB>
                      <a:noFill/>
                    </a:lnB>
                    <a:lnTlToBr>
                      <a:noFill/>
                    </a:lnTlToBr>
                    <a:lnBlToTr>
                      <a:noFill/>
                    </a:lnBlToTr>
                    <a:noFill/>
                  </a:tcPr>
                </a:tc>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rPr>
                        <a:t>5</a:t>
                      </a:r>
                    </a:p>
                  </a:txBody>
                  <a:tcPr marL="90000" marR="90000" marT="0" marB="0" horzOverflow="overflow">
                    <a:lnL>
                      <a:noFill/>
                    </a:lnL>
                    <a:lnR>
                      <a:noFill/>
                    </a:lnR>
                    <a:lnT>
                      <a:noFill/>
                    </a:lnT>
                    <a:lnB>
                      <a:noFill/>
                    </a:lnB>
                    <a:lnTlToBr>
                      <a:noFill/>
                    </a:lnTlToBr>
                    <a:lnBlToTr>
                      <a:noFill/>
                    </a:lnBlToTr>
                    <a:noFill/>
                  </a:tcPr>
                </a:tc>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rPr>
                        <a:t>1</a:t>
                      </a:r>
                    </a:p>
                  </a:txBody>
                  <a:tcPr marL="90000" marR="90000" marT="0" marB="0" horzOverflow="overflow">
                    <a:lnL>
                      <a:noFill/>
                    </a:lnL>
                    <a:lnR>
                      <a:noFill/>
                    </a:lnR>
                    <a:lnT>
                      <a:noFill/>
                    </a:lnT>
                    <a:lnB>
                      <a:noFill/>
                    </a:lnB>
                    <a:lnTlToBr>
                      <a:noFill/>
                    </a:lnTlToBr>
                    <a:lnBlToTr>
                      <a:noFill/>
                    </a:lnBlToTr>
                    <a:noFill/>
                  </a:tcPr>
                </a:tc>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1" u="none" strike="noStrike" cap="none" normalizeH="0" baseline="0">
                          <a:ln>
                            <a:noFill/>
                          </a:ln>
                          <a:solidFill>
                            <a:schemeClr val="tx1"/>
                          </a:solidFill>
                          <a:effectLst/>
                          <a:latin typeface="Arial" panose="020B0604020202020204" pitchFamily="34" charset="0"/>
                        </a:rPr>
                        <a:t>A</a:t>
                      </a:r>
                    </a:p>
                  </a:txBody>
                  <a:tcPr marL="90000" marR="90000" marT="0" marB="0" horzOverflow="overflow">
                    <a:lnL>
                      <a:noFill/>
                    </a:lnL>
                    <a:lnR>
                      <a:noFill/>
                    </a:lnR>
                    <a:lnT>
                      <a:noFill/>
                    </a:lnT>
                    <a:lnB>
                      <a:noFill/>
                    </a:lnB>
                    <a:lnTlToBr>
                      <a:noFill/>
                    </a:lnTlToBr>
                    <a:lnBlToTr>
                      <a:noFill/>
                    </a:lnBlToTr>
                    <a:noFill/>
                  </a:tcPr>
                </a:tc>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1" u="none" strike="noStrike" cap="none" normalizeH="0" baseline="0">
                          <a:ln>
                            <a:noFill/>
                          </a:ln>
                          <a:solidFill>
                            <a:schemeClr val="tx1"/>
                          </a:solidFill>
                          <a:effectLst/>
                          <a:latin typeface="Arial" panose="020B0604020202020204" pitchFamily="34" charset="0"/>
                        </a:rPr>
                        <a:t>B</a:t>
                      </a:r>
                    </a:p>
                  </a:txBody>
                  <a:tcPr marL="90000" marR="90000" marT="0" marB="0" horzOverflow="overflow">
                    <a:lnL>
                      <a:noFill/>
                    </a:lnL>
                    <a:lnR>
                      <a:noFill/>
                    </a:lnR>
                    <a:lnT>
                      <a:noFill/>
                    </a:lnT>
                    <a:lnB>
                      <a:noFill/>
                    </a:lnB>
                    <a:lnTlToBr>
                      <a:noFill/>
                    </a:lnTlToBr>
                    <a:lnBlToTr>
                      <a:noFill/>
                    </a:lnBlToTr>
                    <a:noFill/>
                  </a:tcPr>
                </a:tc>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1" u="none" strike="noStrike" cap="none" normalizeH="0" baseline="0">
                          <a:ln>
                            <a:noFill/>
                          </a:ln>
                          <a:solidFill>
                            <a:schemeClr val="tx1"/>
                          </a:solidFill>
                          <a:effectLst/>
                          <a:latin typeface="Arial" panose="020B0604020202020204" pitchFamily="34" charset="0"/>
                        </a:rPr>
                        <a:t>h</a:t>
                      </a:r>
                    </a:p>
                  </a:txBody>
                  <a:tcPr marL="90000" marR="90000" marT="0" marB="0" horzOverflow="overflow">
                    <a:lnL>
                      <a:noFill/>
                    </a:lnL>
                    <a:lnR>
                      <a:noFill/>
                    </a:lnR>
                    <a:lnT>
                      <a:noFill/>
                    </a:lnT>
                    <a:lnB>
                      <a:noFill/>
                    </a:lnB>
                    <a:lnTlToBr>
                      <a:noFill/>
                    </a:lnTlToBr>
                    <a:lnBlToTr>
                      <a:noFill/>
                    </a:lnBlToTr>
                    <a:noFill/>
                  </a:tcPr>
                </a:tc>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1" u="none" strike="noStrike" cap="none" normalizeH="0" baseline="0">
                          <a:ln>
                            <a:noFill/>
                          </a:ln>
                          <a:solidFill>
                            <a:schemeClr val="tx1"/>
                          </a:solidFill>
                          <a:effectLst/>
                          <a:latin typeface="Arial" panose="020B0604020202020204" pitchFamily="34" charset="0"/>
                        </a:rPr>
                        <a:t>b</a:t>
                      </a:r>
                    </a:p>
                  </a:txBody>
                  <a:tcPr marL="90000" marR="90000" marT="0" marB="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257367">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1" u="none" strike="noStrike" cap="none" normalizeH="0" baseline="0">
                          <a:ln>
                            <a:noFill/>
                          </a:ln>
                          <a:solidFill>
                            <a:schemeClr val="tx1"/>
                          </a:solidFill>
                          <a:effectLst/>
                          <a:latin typeface="Arial" panose="020B0604020202020204" pitchFamily="34" charset="0"/>
                        </a:rPr>
                        <a:t>f</a:t>
                      </a:r>
                    </a:p>
                  </a:txBody>
                  <a:tcPr marL="90000" marR="90000" marT="0" marB="0" horzOverflow="overflow">
                    <a:lnL cap="flat">
                      <a:noFill/>
                    </a:lnL>
                    <a:lnR>
                      <a:noFill/>
                    </a:lnR>
                    <a:lnT>
                      <a:noFill/>
                    </a:lnT>
                    <a:lnB>
                      <a:noFill/>
                    </a:lnB>
                    <a:lnTlToBr>
                      <a:noFill/>
                    </a:lnTlToBr>
                    <a:lnBlToTr>
                      <a:noFill/>
                    </a:lnBlToTr>
                    <a:noFill/>
                  </a:tcPr>
                </a:tc>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rPr>
                        <a:t>4</a:t>
                      </a:r>
                    </a:p>
                  </a:txBody>
                  <a:tcPr marL="90000" marR="90000" marT="0" marB="0" horzOverflow="overflow">
                    <a:lnL>
                      <a:noFill/>
                    </a:lnL>
                    <a:lnR>
                      <a:noFill/>
                    </a:lnR>
                    <a:lnT>
                      <a:noFill/>
                    </a:lnT>
                    <a:lnB>
                      <a:noFill/>
                    </a:lnB>
                    <a:lnTlToBr>
                      <a:noFill/>
                    </a:lnTlToBr>
                    <a:lnBlToTr>
                      <a:noFill/>
                    </a:lnBlToTr>
                    <a:noFill/>
                  </a:tcPr>
                </a:tc>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rPr>
                        <a:t>5</a:t>
                      </a:r>
                    </a:p>
                  </a:txBody>
                  <a:tcPr marL="90000" marR="90000" marT="0" marB="0" horzOverflow="overflow">
                    <a:lnL>
                      <a:noFill/>
                    </a:lnL>
                    <a:lnR>
                      <a:noFill/>
                    </a:lnR>
                    <a:lnT>
                      <a:noFill/>
                    </a:lnT>
                    <a:lnB>
                      <a:noFill/>
                    </a:lnB>
                    <a:lnTlToBr>
                      <a:noFill/>
                    </a:lnTlToBr>
                    <a:lnBlToTr>
                      <a:noFill/>
                    </a:lnBlToTr>
                    <a:noFill/>
                  </a:tcPr>
                </a:tc>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1" u="none" strike="noStrike" cap="none" normalizeH="0" baseline="0">
                          <a:ln>
                            <a:noFill/>
                          </a:ln>
                          <a:solidFill>
                            <a:schemeClr val="tx1"/>
                          </a:solidFill>
                          <a:effectLst/>
                          <a:latin typeface="Arial" panose="020B0604020202020204" pitchFamily="34" charset="0"/>
                        </a:rPr>
                        <a:t>C</a:t>
                      </a:r>
                    </a:p>
                  </a:txBody>
                  <a:tcPr marL="90000" marR="90000" marT="0" marB="0" horzOverflow="overflow">
                    <a:lnL>
                      <a:noFill/>
                    </a:lnL>
                    <a:lnR>
                      <a:noFill/>
                    </a:lnR>
                    <a:lnT>
                      <a:noFill/>
                    </a:lnT>
                    <a:lnB>
                      <a:noFill/>
                    </a:lnB>
                    <a:lnTlToBr>
                      <a:noFill/>
                    </a:lnTlToBr>
                    <a:lnBlToTr>
                      <a:noFill/>
                    </a:lnBlToTr>
                    <a:noFill/>
                  </a:tcPr>
                </a:tc>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1" u="none" strike="noStrike" cap="none" normalizeH="0" baseline="0">
                          <a:ln>
                            <a:noFill/>
                          </a:ln>
                          <a:solidFill>
                            <a:schemeClr val="tx1"/>
                          </a:solidFill>
                          <a:effectLst/>
                          <a:latin typeface="Arial" panose="020B0604020202020204" pitchFamily="34" charset="0"/>
                        </a:rPr>
                        <a:t>B</a:t>
                      </a:r>
                    </a:p>
                  </a:txBody>
                  <a:tcPr marL="90000" marR="90000" marT="0" marB="0" horzOverflow="overflow">
                    <a:lnL>
                      <a:noFill/>
                    </a:lnL>
                    <a:lnR>
                      <a:noFill/>
                    </a:lnR>
                    <a:lnT>
                      <a:noFill/>
                    </a:lnT>
                    <a:lnB>
                      <a:noFill/>
                    </a:lnB>
                    <a:lnTlToBr>
                      <a:noFill/>
                    </a:lnTlToBr>
                    <a:lnBlToTr>
                      <a:noFill/>
                    </a:lnBlToTr>
                    <a:noFill/>
                  </a:tcPr>
                </a:tc>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1" u="none" strike="noStrike" cap="none" normalizeH="0" baseline="0">
                          <a:ln>
                            <a:noFill/>
                          </a:ln>
                          <a:solidFill>
                            <a:schemeClr val="tx1"/>
                          </a:solidFill>
                          <a:effectLst/>
                          <a:latin typeface="Arial" panose="020B0604020202020204" pitchFamily="34" charset="0"/>
                        </a:rPr>
                        <a:t>c</a:t>
                      </a:r>
                    </a:p>
                  </a:txBody>
                  <a:tcPr marL="90000" marR="90000" marT="0" marB="0" horzOverflow="overflow">
                    <a:lnL>
                      <a:noFill/>
                    </a:lnL>
                    <a:lnR>
                      <a:noFill/>
                    </a:lnR>
                    <a:lnT>
                      <a:noFill/>
                    </a:lnT>
                    <a:lnB>
                      <a:noFill/>
                    </a:lnB>
                    <a:lnTlToBr>
                      <a:noFill/>
                    </a:lnTlToBr>
                    <a:lnBlToTr>
                      <a:noFill/>
                    </a:lnBlToTr>
                    <a:noFill/>
                  </a:tcPr>
                </a:tc>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1" u="none" strike="noStrike" cap="none" normalizeH="0" baseline="0">
                          <a:ln>
                            <a:noFill/>
                          </a:ln>
                          <a:solidFill>
                            <a:schemeClr val="tx1"/>
                          </a:solidFill>
                          <a:effectLst/>
                          <a:latin typeface="Arial" panose="020B0604020202020204" pitchFamily="34" charset="0"/>
                        </a:rPr>
                        <a:t>e</a:t>
                      </a:r>
                    </a:p>
                  </a:txBody>
                  <a:tcPr marL="90000" marR="90000" marT="0" marB="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6"/>
                  </a:ext>
                </a:extLst>
              </a:tr>
              <a:tr h="257367">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1" u="none" strike="noStrike" cap="none" normalizeH="0" baseline="0">
                          <a:ln>
                            <a:noFill/>
                          </a:ln>
                          <a:solidFill>
                            <a:schemeClr val="tx1"/>
                          </a:solidFill>
                          <a:effectLst/>
                          <a:latin typeface="Arial" panose="020B0604020202020204" pitchFamily="34" charset="0"/>
                        </a:rPr>
                        <a:t>g</a:t>
                      </a:r>
                    </a:p>
                  </a:txBody>
                  <a:tcPr marL="90000" marR="90000" marT="0" marB="0" horzOverflow="overflow">
                    <a:lnL cap="flat">
                      <a:noFill/>
                    </a:lnL>
                    <a:lnR>
                      <a:noFill/>
                    </a:lnR>
                    <a:lnT>
                      <a:noFill/>
                    </a:lnT>
                    <a:lnB>
                      <a:noFill/>
                    </a:lnB>
                    <a:lnTlToBr>
                      <a:noFill/>
                    </a:lnTlToBr>
                    <a:lnBlToTr>
                      <a:noFill/>
                    </a:lnBlToTr>
                    <a:noFill/>
                  </a:tcPr>
                </a:tc>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rPr>
                        <a:t>6</a:t>
                      </a:r>
                    </a:p>
                  </a:txBody>
                  <a:tcPr marL="90000" marR="90000" marT="0" marB="0" horzOverflow="overflow">
                    <a:lnL>
                      <a:noFill/>
                    </a:lnL>
                    <a:lnR>
                      <a:noFill/>
                    </a:lnR>
                    <a:lnT>
                      <a:noFill/>
                    </a:lnT>
                    <a:lnB>
                      <a:noFill/>
                    </a:lnB>
                    <a:lnTlToBr>
                      <a:noFill/>
                    </a:lnTlToBr>
                    <a:lnBlToTr>
                      <a:noFill/>
                    </a:lnBlToTr>
                    <a:noFill/>
                  </a:tcPr>
                </a:tc>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rPr>
                        <a:t>2</a:t>
                      </a:r>
                    </a:p>
                  </a:txBody>
                  <a:tcPr marL="90000" marR="90000" marT="0" marB="0" horzOverflow="overflow">
                    <a:lnL>
                      <a:noFill/>
                    </a:lnL>
                    <a:lnR>
                      <a:noFill/>
                    </a:lnR>
                    <a:lnT>
                      <a:noFill/>
                    </a:lnT>
                    <a:lnB>
                      <a:noFill/>
                    </a:lnB>
                    <a:lnTlToBr>
                      <a:noFill/>
                    </a:lnTlToBr>
                    <a:lnBlToTr>
                      <a:noFill/>
                    </a:lnBlToTr>
                    <a:noFill/>
                  </a:tcPr>
                </a:tc>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1" u="none" strike="noStrike" cap="none" normalizeH="0" baseline="0">
                          <a:ln>
                            <a:noFill/>
                          </a:ln>
                          <a:solidFill>
                            <a:schemeClr val="tx1"/>
                          </a:solidFill>
                          <a:effectLst/>
                          <a:latin typeface="Arial" panose="020B0604020202020204" pitchFamily="34" charset="0"/>
                        </a:rPr>
                        <a:t>D</a:t>
                      </a:r>
                    </a:p>
                  </a:txBody>
                  <a:tcPr marL="90000" marR="90000" marT="0" marB="0" horzOverflow="overflow">
                    <a:lnL>
                      <a:noFill/>
                    </a:lnL>
                    <a:lnR>
                      <a:noFill/>
                    </a:lnR>
                    <a:lnT>
                      <a:noFill/>
                    </a:lnT>
                    <a:lnB>
                      <a:noFill/>
                    </a:lnB>
                    <a:lnTlToBr>
                      <a:noFill/>
                    </a:lnTlToBr>
                    <a:lnBlToTr>
                      <a:noFill/>
                    </a:lnBlToTr>
                    <a:noFill/>
                  </a:tcPr>
                </a:tc>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1" u="none" strike="noStrike" cap="none" normalizeH="0" baseline="0">
                          <a:ln>
                            <a:noFill/>
                          </a:ln>
                          <a:solidFill>
                            <a:schemeClr val="tx1"/>
                          </a:solidFill>
                          <a:effectLst/>
                          <a:latin typeface="Arial" panose="020B0604020202020204" pitchFamily="34" charset="0"/>
                        </a:rPr>
                        <a:t>A</a:t>
                      </a:r>
                    </a:p>
                  </a:txBody>
                  <a:tcPr marL="90000" marR="90000" marT="0" marB="0" horzOverflow="overflow">
                    <a:lnL>
                      <a:noFill/>
                    </a:lnL>
                    <a:lnR>
                      <a:noFill/>
                    </a:lnR>
                    <a:lnT>
                      <a:noFill/>
                    </a:lnT>
                    <a:lnB>
                      <a:noFill/>
                    </a:lnB>
                    <a:lnTlToBr>
                      <a:noFill/>
                    </a:lnTlToBr>
                    <a:lnBlToTr>
                      <a:noFill/>
                    </a:lnBlToTr>
                    <a:noFill/>
                  </a:tcPr>
                </a:tc>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1" u="none" strike="noStrike" cap="none" normalizeH="0" baseline="0">
                          <a:ln>
                            <a:noFill/>
                          </a:ln>
                          <a:solidFill>
                            <a:schemeClr val="tx1"/>
                          </a:solidFill>
                          <a:effectLst/>
                          <a:latin typeface="Arial" panose="020B0604020202020204" pitchFamily="34" charset="0"/>
                        </a:rPr>
                        <a:t>I</a:t>
                      </a:r>
                    </a:p>
                  </a:txBody>
                  <a:tcPr marL="90000" marR="90000" marT="0" marB="0" horzOverflow="overflow">
                    <a:lnL>
                      <a:noFill/>
                    </a:lnL>
                    <a:lnR>
                      <a:noFill/>
                    </a:lnR>
                    <a:lnT>
                      <a:noFill/>
                    </a:lnT>
                    <a:lnB>
                      <a:noFill/>
                    </a:lnB>
                    <a:lnTlToBr>
                      <a:noFill/>
                    </a:lnTlToBr>
                    <a:lnBlToTr>
                      <a:noFill/>
                    </a:lnBlToTr>
                    <a:noFill/>
                  </a:tcPr>
                </a:tc>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1" u="none" strike="noStrike" cap="none" normalizeH="0" baseline="0">
                          <a:ln>
                            <a:noFill/>
                          </a:ln>
                          <a:solidFill>
                            <a:schemeClr val="tx1"/>
                          </a:solidFill>
                          <a:effectLst/>
                          <a:latin typeface="Arial" panose="020B0604020202020204" pitchFamily="34" charset="0"/>
                        </a:rPr>
                        <a:t>a</a:t>
                      </a:r>
                    </a:p>
                  </a:txBody>
                  <a:tcPr marL="90000" marR="90000" marT="0" marB="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7"/>
                  </a:ext>
                </a:extLst>
              </a:tr>
              <a:tr h="257367">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1" u="none" strike="noStrike" cap="none" normalizeH="0" baseline="0">
                          <a:ln>
                            <a:noFill/>
                          </a:ln>
                          <a:solidFill>
                            <a:schemeClr val="tx1"/>
                          </a:solidFill>
                          <a:effectLst/>
                          <a:latin typeface="Arial" panose="020B0604020202020204" pitchFamily="34" charset="0"/>
                        </a:rPr>
                        <a:t>h</a:t>
                      </a:r>
                    </a:p>
                  </a:txBody>
                  <a:tcPr marL="90000" marR="90000" marT="0" marB="0" horzOverflow="overflow">
                    <a:lnL cap="flat">
                      <a:noFill/>
                    </a:lnL>
                    <a:lnR>
                      <a:noFill/>
                    </a:lnR>
                    <a:lnT>
                      <a:noFill/>
                    </a:lnT>
                    <a:lnB>
                      <a:noFill/>
                    </a:lnB>
                    <a:lnTlToBr>
                      <a:noFill/>
                    </a:lnTlToBr>
                    <a:lnBlToTr>
                      <a:noFill/>
                    </a:lnBlToTr>
                    <a:noFill/>
                  </a:tcPr>
                </a:tc>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rPr>
                        <a:t>5</a:t>
                      </a:r>
                    </a:p>
                  </a:txBody>
                  <a:tcPr marL="90000" marR="90000" marT="0" marB="0" horzOverflow="overflow">
                    <a:lnL>
                      <a:noFill/>
                    </a:lnL>
                    <a:lnR>
                      <a:noFill/>
                    </a:lnR>
                    <a:lnT>
                      <a:noFill/>
                    </a:lnT>
                    <a:lnB>
                      <a:noFill/>
                    </a:lnB>
                    <a:lnTlToBr>
                      <a:noFill/>
                    </a:lnTlToBr>
                    <a:lnBlToTr>
                      <a:noFill/>
                    </a:lnBlToTr>
                    <a:noFill/>
                  </a:tcPr>
                </a:tc>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rPr>
                        <a:t>6</a:t>
                      </a:r>
                    </a:p>
                  </a:txBody>
                  <a:tcPr marL="90000" marR="90000" marT="0" marB="0" horzOverflow="overflow">
                    <a:lnL>
                      <a:noFill/>
                    </a:lnL>
                    <a:lnR>
                      <a:noFill/>
                    </a:lnR>
                    <a:lnT>
                      <a:noFill/>
                    </a:lnT>
                    <a:lnB>
                      <a:noFill/>
                    </a:lnB>
                    <a:lnTlToBr>
                      <a:noFill/>
                    </a:lnTlToBr>
                    <a:lnBlToTr>
                      <a:noFill/>
                    </a:lnBlToTr>
                    <a:noFill/>
                  </a:tcPr>
                </a:tc>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1" u="none" strike="noStrike" cap="none" normalizeH="0" baseline="0">
                          <a:ln>
                            <a:noFill/>
                          </a:ln>
                          <a:solidFill>
                            <a:schemeClr val="tx1"/>
                          </a:solidFill>
                          <a:effectLst/>
                          <a:latin typeface="Arial" panose="020B0604020202020204" pitchFamily="34" charset="0"/>
                        </a:rPr>
                        <a:t>C</a:t>
                      </a:r>
                    </a:p>
                  </a:txBody>
                  <a:tcPr marL="90000" marR="90000" marT="0" marB="0" horzOverflow="overflow">
                    <a:lnL>
                      <a:noFill/>
                    </a:lnL>
                    <a:lnR>
                      <a:noFill/>
                    </a:lnR>
                    <a:lnT>
                      <a:noFill/>
                    </a:lnT>
                    <a:lnB>
                      <a:noFill/>
                    </a:lnB>
                    <a:lnTlToBr>
                      <a:noFill/>
                    </a:lnTlToBr>
                    <a:lnBlToTr>
                      <a:noFill/>
                    </a:lnBlToTr>
                    <a:noFill/>
                  </a:tcPr>
                </a:tc>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1" u="none" strike="noStrike" cap="none" normalizeH="0" baseline="0">
                          <a:ln>
                            <a:noFill/>
                          </a:ln>
                          <a:solidFill>
                            <a:schemeClr val="tx1"/>
                          </a:solidFill>
                          <a:effectLst/>
                          <a:latin typeface="Arial" panose="020B0604020202020204" pitchFamily="34" charset="0"/>
                        </a:rPr>
                        <a:t>A</a:t>
                      </a:r>
                    </a:p>
                  </a:txBody>
                  <a:tcPr marL="90000" marR="90000" marT="0" marB="0" horzOverflow="overflow">
                    <a:lnL>
                      <a:noFill/>
                    </a:lnL>
                    <a:lnR>
                      <a:noFill/>
                    </a:lnR>
                    <a:lnT>
                      <a:noFill/>
                    </a:lnT>
                    <a:lnB>
                      <a:noFill/>
                    </a:lnB>
                    <a:lnTlToBr>
                      <a:noFill/>
                    </a:lnTlToBr>
                    <a:lnBlToTr>
                      <a:noFill/>
                    </a:lnBlToTr>
                    <a:noFill/>
                  </a:tcPr>
                </a:tc>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1" u="none" strike="noStrike" cap="none" normalizeH="0" baseline="0">
                          <a:ln>
                            <a:noFill/>
                          </a:ln>
                          <a:solidFill>
                            <a:schemeClr val="tx1"/>
                          </a:solidFill>
                          <a:effectLst/>
                          <a:latin typeface="Arial" panose="020B0604020202020204" pitchFamily="34" charset="0"/>
                        </a:rPr>
                        <a:t>f</a:t>
                      </a:r>
                    </a:p>
                  </a:txBody>
                  <a:tcPr marL="90000" marR="90000" marT="0" marB="0" horzOverflow="overflow">
                    <a:lnL>
                      <a:noFill/>
                    </a:lnL>
                    <a:lnR>
                      <a:noFill/>
                    </a:lnR>
                    <a:lnT>
                      <a:noFill/>
                    </a:lnT>
                    <a:lnB>
                      <a:noFill/>
                    </a:lnB>
                    <a:lnTlToBr>
                      <a:noFill/>
                    </a:lnTlToBr>
                    <a:lnBlToTr>
                      <a:noFill/>
                    </a:lnBlToTr>
                    <a:noFill/>
                  </a:tcPr>
                </a:tc>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1" u="none" strike="noStrike" cap="none" normalizeH="0" baseline="0">
                          <a:ln>
                            <a:noFill/>
                          </a:ln>
                          <a:solidFill>
                            <a:schemeClr val="tx1"/>
                          </a:solidFill>
                          <a:effectLst/>
                          <a:latin typeface="Arial" panose="020B0604020202020204" pitchFamily="34" charset="0"/>
                        </a:rPr>
                        <a:t>g</a:t>
                      </a:r>
                    </a:p>
                  </a:txBody>
                  <a:tcPr marL="90000" marR="90000" marT="0" marB="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8"/>
                  </a:ext>
                </a:extLst>
              </a:tr>
              <a:tr h="257367">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1" u="none" strike="noStrike" cap="none" normalizeH="0" baseline="0">
                          <a:ln>
                            <a:noFill/>
                          </a:ln>
                          <a:solidFill>
                            <a:schemeClr val="tx1"/>
                          </a:solidFill>
                          <a:effectLst/>
                          <a:latin typeface="Arial" panose="020B0604020202020204" pitchFamily="34" charset="0"/>
                        </a:rPr>
                        <a:t>i</a:t>
                      </a:r>
                    </a:p>
                  </a:txBody>
                  <a:tcPr marL="90000" marR="90000" marT="0" marB="0"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rPr>
                        <a:t>3</a:t>
                      </a:r>
                    </a:p>
                  </a:txBody>
                  <a:tcPr marL="90000" marR="90000" marT="0" marB="0"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rPr>
                        <a:t>6</a:t>
                      </a:r>
                    </a:p>
                  </a:txBody>
                  <a:tcPr marL="90000" marR="90000" marT="0" marB="0"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1" u="none" strike="noStrike" cap="none" normalizeH="0" baseline="0">
                          <a:ln>
                            <a:noFill/>
                          </a:ln>
                          <a:solidFill>
                            <a:schemeClr val="tx1"/>
                          </a:solidFill>
                          <a:effectLst/>
                          <a:latin typeface="Arial" panose="020B0604020202020204" pitchFamily="34" charset="0"/>
                        </a:rPr>
                        <a:t>D</a:t>
                      </a:r>
                    </a:p>
                  </a:txBody>
                  <a:tcPr marL="90000" marR="90000" marT="0" marB="0"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1" u="none" strike="noStrike" cap="none" normalizeH="0" baseline="0" dirty="0">
                          <a:ln>
                            <a:noFill/>
                          </a:ln>
                          <a:solidFill>
                            <a:schemeClr val="tx1"/>
                          </a:solidFill>
                          <a:effectLst/>
                          <a:latin typeface="Arial" panose="020B0604020202020204" pitchFamily="34" charset="0"/>
                        </a:rPr>
                        <a:t>C</a:t>
                      </a:r>
                    </a:p>
                  </a:txBody>
                  <a:tcPr marL="90000" marR="90000" marT="0" marB="0"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1" u="none" strike="noStrike" cap="none" normalizeH="0" baseline="0">
                          <a:ln>
                            <a:noFill/>
                          </a:ln>
                          <a:solidFill>
                            <a:schemeClr val="tx1"/>
                          </a:solidFill>
                          <a:effectLst/>
                          <a:latin typeface="Arial" panose="020B0604020202020204" pitchFamily="34" charset="0"/>
                        </a:rPr>
                        <a:t>d</a:t>
                      </a:r>
                    </a:p>
                  </a:txBody>
                  <a:tcPr marL="90000" marR="90000" marT="0" marB="0"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5000"/>
                        </a:spcBef>
                        <a:spcAft>
                          <a:spcPct val="35000"/>
                        </a:spcAft>
                        <a:defRPr>
                          <a:solidFill>
                            <a:schemeClr val="tx1"/>
                          </a:solidFill>
                          <a:latin typeface="Arial" panose="020B0604020202020204" pitchFamily="34" charset="0"/>
                        </a:defRPr>
                      </a:lvl1pPr>
                      <a:lvl2pPr>
                        <a:spcBef>
                          <a:spcPct val="20000"/>
                        </a:spcBef>
                        <a:spcAft>
                          <a:spcPct val="20000"/>
                        </a:spcAft>
                        <a:defRPr sz="1600">
                          <a:solidFill>
                            <a:schemeClr val="tx1"/>
                          </a:solidFill>
                          <a:latin typeface="Arial" panose="020B0604020202020204" pitchFamily="34" charset="0"/>
                        </a:defRPr>
                      </a:lvl2pPr>
                      <a:lvl3pPr>
                        <a:spcBef>
                          <a:spcPct val="20000"/>
                        </a:spcBef>
                        <a:defRPr sz="1400">
                          <a:solidFill>
                            <a:schemeClr val="tx1"/>
                          </a:solidFill>
                          <a:latin typeface="Arial" panose="020B0604020202020204" pitchFamily="34" charset="0"/>
                        </a:defRPr>
                      </a:lvl3pPr>
                      <a:lvl4pPr>
                        <a:spcBef>
                          <a:spcPct val="20000"/>
                        </a:spcBef>
                        <a:defRPr sz="1600">
                          <a:solidFill>
                            <a:schemeClr val="tx1"/>
                          </a:solidFill>
                          <a:latin typeface="Arial" panose="020B0604020202020204" pitchFamily="34" charset="0"/>
                        </a:defRPr>
                      </a:lvl4pPr>
                      <a:lvl5pPr>
                        <a:spcBef>
                          <a:spcPct val="20000"/>
                        </a:spcBef>
                        <a:defRPr sz="1600">
                          <a:solidFill>
                            <a:schemeClr val="tx1"/>
                          </a:solidFill>
                          <a:latin typeface="Arial" panose="020B0604020202020204" pitchFamily="34" charset="0"/>
                        </a:defRPr>
                      </a:lvl5pPr>
                      <a:lvl6pPr fontAlgn="base">
                        <a:spcBef>
                          <a:spcPct val="20000"/>
                        </a:spcBef>
                        <a:spcAft>
                          <a:spcPct val="0"/>
                        </a:spcAft>
                        <a:defRPr sz="1600">
                          <a:solidFill>
                            <a:schemeClr val="tx1"/>
                          </a:solidFill>
                          <a:latin typeface="Arial" panose="020B0604020202020204" pitchFamily="34" charset="0"/>
                        </a:defRPr>
                      </a:lvl6pPr>
                      <a:lvl7pPr fontAlgn="base">
                        <a:spcBef>
                          <a:spcPct val="20000"/>
                        </a:spcBef>
                        <a:spcAft>
                          <a:spcPct val="0"/>
                        </a:spcAft>
                        <a:defRPr sz="1600">
                          <a:solidFill>
                            <a:schemeClr val="tx1"/>
                          </a:solidFill>
                          <a:latin typeface="Arial" panose="020B0604020202020204" pitchFamily="34" charset="0"/>
                        </a:defRPr>
                      </a:lvl7pPr>
                      <a:lvl8pPr fontAlgn="base">
                        <a:spcBef>
                          <a:spcPct val="20000"/>
                        </a:spcBef>
                        <a:spcAft>
                          <a:spcPct val="0"/>
                        </a:spcAft>
                        <a:defRPr sz="1600">
                          <a:solidFill>
                            <a:schemeClr val="tx1"/>
                          </a:solidFill>
                          <a:latin typeface="Arial" panose="020B0604020202020204" pitchFamily="34" charset="0"/>
                        </a:defRPr>
                      </a:lvl8pPr>
                      <a:lvl9pPr fontAlgn="base">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1" u="none" strike="noStrike" cap="none" normalizeH="0" baseline="0" dirty="0">
                          <a:ln>
                            <a:noFill/>
                          </a:ln>
                          <a:solidFill>
                            <a:schemeClr val="tx1"/>
                          </a:solidFill>
                          <a:effectLst/>
                          <a:latin typeface="Arial" panose="020B0604020202020204" pitchFamily="34" charset="0"/>
                        </a:rPr>
                        <a:t>h</a:t>
                      </a:r>
                    </a:p>
                  </a:txBody>
                  <a:tcPr marL="90000" marR="90000" marT="0" marB="0"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pic>
        <p:nvPicPr>
          <p:cNvPr id="8" name="Picture 108" descr="previous_nex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4541" y="1017544"/>
            <a:ext cx="3675320" cy="2632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4201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resentation level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1">
          <a:schemeClr val="accent3"/>
        </a:lnRef>
        <a:fillRef idx="2">
          <a:schemeClr val="accent3"/>
        </a:fillRef>
        <a:effectRef idx="1">
          <a:schemeClr val="accent3"/>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tx2">
              <a:lumMod val="20000"/>
              <a:lumOff val="80000"/>
            </a:schemeClr>
          </a:solidFill>
        </a:ln>
      </a:spPr>
      <a:bodyPr wrap="none" rtlCol="0">
        <a:spAutoFit/>
      </a:bodyPr>
      <a:lstStyle>
        <a:defPPr>
          <a:defRPr dirty="0" err="1" smtClean="0">
            <a:ln>
              <a:solidFill>
                <a:schemeClr val="accent1">
                  <a:lumMod val="20000"/>
                  <a:lumOff val="80000"/>
                </a:schemeClr>
              </a:solidFill>
            </a:ln>
          </a:defRPr>
        </a:defPPr>
      </a:lstStyle>
    </a:txDef>
  </a:objectDefaults>
  <a:extraClrSchemeLst/>
  <a:extLst>
    <a:ext uri="{05A4C25C-085E-4340-85A3-A5531E510DB2}">
      <thm15:themeFamily xmlns:thm15="http://schemas.microsoft.com/office/thememl/2012/main" name="Presentation level design" id="{00E2FDB5-77A3-416C-8232-A2B8AB0B9A01}" vid="{6E3E8A63-E899-4F92-AFE5-C80B3CCFC0B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63AA760-FEA7-44E2-BB85-0893DB8CD7D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 design slides (Level design)</Template>
  <TotalTime>0</TotalTime>
  <Words>3255</Words>
  <Application>Microsoft Office PowerPoint</Application>
  <PresentationFormat>Widescreen</PresentationFormat>
  <Paragraphs>781</Paragraphs>
  <Slides>72</Slides>
  <Notes>1</Notes>
  <HiddenSlides>3</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72</vt:i4>
      </vt:variant>
    </vt:vector>
  </HeadingPairs>
  <TitlesOfParts>
    <vt:vector size="80" baseType="lpstr">
      <vt:lpstr>Arial</vt:lpstr>
      <vt:lpstr>Cambria Math</vt:lpstr>
      <vt:lpstr>Century Gothic</vt:lpstr>
      <vt:lpstr>Symbol</vt:lpstr>
      <vt:lpstr>Times New Roman</vt:lpstr>
      <vt:lpstr>Wingdings</vt:lpstr>
      <vt:lpstr>Presentation level design</vt:lpstr>
      <vt:lpstr>Equation</vt:lpstr>
      <vt:lpstr>Introduction to Spatial Computing CSE 5ISC</vt:lpstr>
      <vt:lpstr>Representation Models for Object Data</vt:lpstr>
      <vt:lpstr>Spaghetti Model</vt:lpstr>
      <vt:lpstr>Spaghetti Model - Example</vt:lpstr>
      <vt:lpstr>NAA : Node Arc Area</vt:lpstr>
      <vt:lpstr>NAA : Example</vt:lpstr>
      <vt:lpstr>NAA : Example</vt:lpstr>
      <vt:lpstr>Double Connected Edge List (DCEL)</vt:lpstr>
      <vt:lpstr>Double Connected Edge List-- Example</vt:lpstr>
      <vt:lpstr>Double Connected Edge List-- Algorithms</vt:lpstr>
      <vt:lpstr>Double Connected Edge List-- Algorithms</vt:lpstr>
      <vt:lpstr>Voronoi Diagrams</vt:lpstr>
      <vt:lpstr>Definition of Voronoi Diagrams</vt:lpstr>
      <vt:lpstr>Voronoi Diagrams- Example</vt:lpstr>
      <vt:lpstr>Voronoi Diagrams Terminology</vt:lpstr>
      <vt:lpstr>Intuition for Constructing Voronoi Diagrams</vt:lpstr>
      <vt:lpstr>Intuition for Constructing Voronoi Diagrams</vt:lpstr>
      <vt:lpstr>Intuition for Constructing Voronoi Diagrams</vt:lpstr>
      <vt:lpstr>Intuition for Constructing Voronoi Diagrams</vt:lpstr>
      <vt:lpstr>Intuition for Constructing Voronoi Diagrams</vt:lpstr>
      <vt:lpstr>Intuition for Constructing Voronoi Diagrams</vt:lpstr>
      <vt:lpstr>Intuition for Constructing Voronoi Diagrams</vt:lpstr>
      <vt:lpstr>Not all bisectors form edges in Voronoi Diagrams</vt:lpstr>
      <vt:lpstr>So which Bisectors form the Voronoi Diagram?</vt:lpstr>
      <vt:lpstr>Voronoi Diagrams Properties</vt:lpstr>
      <vt:lpstr>Relation between Voronoi and Triangulation</vt:lpstr>
      <vt:lpstr>Some Properties of Delaunay Triangulation</vt:lpstr>
      <vt:lpstr>Algorithms for Voronoi Diagrams</vt:lpstr>
      <vt:lpstr>A  Naïve Algorithm for Voronoi Diagrams</vt:lpstr>
      <vt:lpstr>A  Naïve Algorithm for Voronoi Diagrams</vt:lpstr>
      <vt:lpstr>Naïve Algorithm Examples</vt:lpstr>
      <vt:lpstr>Naïve Algorithm Examples</vt:lpstr>
      <vt:lpstr>A  Naïve Algorithm for Voronoi Diagrams</vt:lpstr>
      <vt:lpstr>A  Naïve Algorithm for Voronoi Diagrams</vt:lpstr>
      <vt:lpstr>A  Naïve Algorithm for Voronoi Diagrams</vt:lpstr>
      <vt:lpstr>A  Naïve Algorithm for Voronoi Diagrams</vt:lpstr>
      <vt:lpstr>Sweep Line Algorithm for Voronoi Diagrams</vt:lpstr>
      <vt:lpstr>Fortune’s Algorithm for Voronoi Diagrams</vt:lpstr>
      <vt:lpstr>Fortune’s Algorithm for Voronoi Diagrams</vt:lpstr>
      <vt:lpstr>Fortune’s Algorithm for Voronoi Diagrams</vt:lpstr>
      <vt:lpstr>Fortune’s Algorithm for Voronoi Diagrams</vt:lpstr>
      <vt:lpstr>Fortune’s Algorithm for Voronoi Diagrams</vt:lpstr>
      <vt:lpstr>Fortune’s Algorithm: Site Event</vt:lpstr>
      <vt:lpstr>Fortune’s Algorithm: Site Event</vt:lpstr>
      <vt:lpstr>Fortune’s Algorithm: Site Event</vt:lpstr>
      <vt:lpstr>Fortune’s Algorithm: Circle Event</vt:lpstr>
      <vt:lpstr>Fortune’s Algorithm: Circle event</vt:lpstr>
      <vt:lpstr>Fortune’s Algorithm Data Structures</vt:lpstr>
      <vt:lpstr>Doubly Linked List (D)</vt:lpstr>
      <vt:lpstr>Doubly Linked List (D)</vt:lpstr>
      <vt:lpstr>Balanced Binary Tree</vt:lpstr>
      <vt:lpstr>Event Queue (Q)</vt:lpstr>
      <vt:lpstr>Summarizing Data Structures </vt:lpstr>
      <vt:lpstr>Algorithm</vt:lpstr>
      <vt:lpstr>Handling Site Events</vt:lpstr>
      <vt:lpstr>Handling Site Events</vt:lpstr>
      <vt:lpstr>Handling Site Events</vt:lpstr>
      <vt:lpstr>Handling Circle Events</vt:lpstr>
      <vt:lpstr>Handling Circle Events</vt:lpstr>
      <vt:lpstr>Handling Circle Events: Adding vertex to edge record</vt:lpstr>
      <vt:lpstr>Handling Circle Events: Delete disappearing arc</vt:lpstr>
      <vt:lpstr>Handling Circle Events: Delete disappearing arc</vt:lpstr>
      <vt:lpstr>Handling Circle Events: Create new edge record</vt:lpstr>
      <vt:lpstr>Handling Circle Events: Check new triplets </vt:lpstr>
      <vt:lpstr>Note on Algorithm Termination</vt:lpstr>
      <vt:lpstr>Note on Algorithm Termination</vt:lpstr>
      <vt:lpstr>Note on Algorithm Termination</vt:lpstr>
      <vt:lpstr>Note on Algorithm Termination</vt:lpstr>
      <vt:lpstr>Voronoi Diagrams: Space Complexity</vt:lpstr>
      <vt:lpstr>Voronoi Diagrams: Space Complexity</vt:lpstr>
      <vt:lpstr>Voronoi Diagrams: Space Complexity</vt:lpstr>
      <vt:lpstr>Voronoi Diagrams: Space Complexity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2015-07-29T05:08:48Z</dcterms:created>
  <dcterms:modified xsi:type="dcterms:W3CDTF">2016-09-06T11:00:42Z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TC034605409991</vt:lpwstr>
  </property>
</Properties>
</file>